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notesSlides/notesSlide36.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4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7.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35.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34.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4.xml" ContentType="application/vnd.openxmlformats-officedocument.theme+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docProps/custom.xml" ContentType="application/vnd.openxmlformats-officedocument.custom-properties+xml"/>
  <Override PartName="/ppt/tags/tag5.xml" ContentType="application/vnd.openxmlformats-officedocument.presentationml.tags+xml"/>
  <Override PartName="/docProps/app.xml" ContentType="application/vnd.openxmlformats-officedocument.extended-properties+xml"/>
  <Override PartName="/ppt/tags/tag4.xml" ContentType="application/vnd.openxmlformats-officedocument.presentationml.tag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41" r:id="rId1"/>
    <p:sldMasterId id="2147483852" r:id="rId2"/>
    <p:sldMasterId id="2147483863" r:id="rId3"/>
    <p:sldMasterId id="2147483865" r:id="rId4"/>
    <p:sldMasterId id="2147483871" r:id="rId5"/>
  </p:sldMasterIdLst>
  <p:notesMasterIdLst>
    <p:notesMasterId r:id="rId60"/>
  </p:notesMasterIdLst>
  <p:handoutMasterIdLst>
    <p:handoutMasterId r:id="rId61"/>
  </p:handoutMasterIdLst>
  <p:sldIdLst>
    <p:sldId id="256" r:id="rId6"/>
    <p:sldId id="257" r:id="rId7"/>
    <p:sldId id="358" r:id="rId8"/>
    <p:sldId id="259" r:id="rId9"/>
    <p:sldId id="367" r:id="rId10"/>
    <p:sldId id="384" r:id="rId11"/>
    <p:sldId id="400" r:id="rId12"/>
    <p:sldId id="639" r:id="rId13"/>
    <p:sldId id="401" r:id="rId14"/>
    <p:sldId id="386" r:id="rId15"/>
    <p:sldId id="403" r:id="rId16"/>
    <p:sldId id="404" r:id="rId17"/>
    <p:sldId id="620" r:id="rId18"/>
    <p:sldId id="338" r:id="rId19"/>
    <p:sldId id="407" r:id="rId20"/>
    <p:sldId id="339" r:id="rId21"/>
    <p:sldId id="405" r:id="rId22"/>
    <p:sldId id="406" r:id="rId23"/>
    <p:sldId id="389" r:id="rId24"/>
    <p:sldId id="551" r:id="rId25"/>
    <p:sldId id="528" r:id="rId26"/>
    <p:sldId id="391" r:id="rId27"/>
    <p:sldId id="613" r:id="rId28"/>
    <p:sldId id="612" r:id="rId29"/>
    <p:sldId id="345" r:id="rId30"/>
    <p:sldId id="614" r:id="rId31"/>
    <p:sldId id="615" r:id="rId32"/>
    <p:sldId id="625" r:id="rId33"/>
    <p:sldId id="622" r:id="rId34"/>
    <p:sldId id="624" r:id="rId35"/>
    <p:sldId id="393" r:id="rId36"/>
    <p:sldId id="394" r:id="rId37"/>
    <p:sldId id="616" r:id="rId38"/>
    <p:sldId id="617" r:id="rId39"/>
    <p:sldId id="618" r:id="rId40"/>
    <p:sldId id="611" r:id="rId41"/>
    <p:sldId id="632" r:id="rId42"/>
    <p:sldId id="633" r:id="rId43"/>
    <p:sldId id="634" r:id="rId44"/>
    <p:sldId id="635" r:id="rId45"/>
    <p:sldId id="636" r:id="rId46"/>
    <p:sldId id="637" r:id="rId47"/>
    <p:sldId id="397" r:id="rId48"/>
    <p:sldId id="398" r:id="rId49"/>
    <p:sldId id="619" r:id="rId50"/>
    <p:sldId id="628" r:id="rId51"/>
    <p:sldId id="626" r:id="rId52"/>
    <p:sldId id="629" r:id="rId53"/>
    <p:sldId id="630" r:id="rId54"/>
    <p:sldId id="631" r:id="rId55"/>
    <p:sldId id="638" r:id="rId56"/>
    <p:sldId id="265" r:id="rId57"/>
    <p:sldId id="267" r:id="rId58"/>
    <p:sldId id="270" r:id="rId59"/>
  </p:sldIdLst>
  <p:sldSz cx="12192000" cy="6858000"/>
  <p:notesSz cx="6797675" cy="9926638"/>
  <p:embeddedFontLst>
    <p:embeddedFont>
      <p:font typeface="Huawei Sans" panose="020C0503030203020204" pitchFamily="34" charset="0"/>
      <p:regular r:id="rId62"/>
      <p:bold r:id="rId63"/>
    </p:embeddedFont>
    <p:embeddedFont>
      <p:font typeface="微软雅黑" panose="020B0503020204020204" pitchFamily="34" charset="-122"/>
      <p:regular r:id="rId64"/>
      <p:bold r:id="rId65"/>
    </p:embeddedFont>
  </p:embeddedFontLst>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6" orient="horz" pos="2205" userDrawn="1">
          <p15:clr>
            <a:srgbClr val="A4A3A4"/>
          </p15:clr>
        </p15:guide>
        <p15:guide id="7" pos="3840"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junjianzjhw" initials="h" lastIdx="17" clrIdx="0">
    <p:extLst>
      <p:ext uri="{19B8F6BF-5375-455C-9EA6-DF929625EA0E}">
        <p15:presenceInfo xmlns:p15="http://schemas.microsoft.com/office/powerpoint/2012/main" userId="S-1-5-21-147214757-305610072-1517763936-5682676" providerId="AD"/>
      </p:ext>
    </p:extLst>
  </p:cmAuthor>
  <p:cmAuthor id="2" name="Zhangjisheng (Jason)" initials="Z(" lastIdx="2" clrIdx="1">
    <p:extLst>
      <p:ext uri="{19B8F6BF-5375-455C-9EA6-DF929625EA0E}">
        <p15:presenceInfo xmlns:p15="http://schemas.microsoft.com/office/powerpoint/2012/main" userId="S-1-5-21-147214757-305610072-1517763936-344871" providerId="AD"/>
      </p:ext>
    </p:extLst>
  </p:cmAuthor>
  <p:cmAuthor id="3" name="Wu Monk" initials="WM" lastIdx="5" clrIdx="2">
    <p:extLst>
      <p:ext uri="{19B8F6BF-5375-455C-9EA6-DF929625EA0E}">
        <p15:presenceInfo xmlns:p15="http://schemas.microsoft.com/office/powerpoint/2012/main" userId="cd7b699acb0cb86b" providerId="Windows Live"/>
      </p:ext>
    </p:extLst>
  </p:cmAuthor>
  <p:cmAuthor id="4" name="tangyanmei (A)" initials="t(" lastIdx="1" clrIdx="3">
    <p:extLst>
      <p:ext uri="{19B8F6BF-5375-455C-9EA6-DF929625EA0E}">
        <p15:presenceInfo xmlns:p15="http://schemas.microsoft.com/office/powerpoint/2012/main" userId="S-1-5-21-147214757-305610072-1517763936-305804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56C4D2"/>
    <a:srgbClr val="E28189"/>
    <a:srgbClr val="AFD89C"/>
    <a:srgbClr val="BEE9EE"/>
    <a:srgbClr val="94DAE2"/>
    <a:srgbClr val="F6B78C"/>
    <a:srgbClr val="FDE397"/>
    <a:srgbClr val="DD80AA"/>
    <a:srgbClr val="186D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50" autoAdjust="0"/>
    <p:restoredTop sz="84074" autoAdjust="0"/>
  </p:normalViewPr>
  <p:slideViewPr>
    <p:cSldViewPr snapToGrid="0" snapToObjects="1">
      <p:cViewPr varScale="1">
        <p:scale>
          <a:sx n="87" d="100"/>
          <a:sy n="87" d="100"/>
        </p:scale>
        <p:origin x="846" y="96"/>
      </p:cViewPr>
      <p:guideLst>
        <p:guide orient="horz" pos="2205"/>
        <p:guide pos="384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notesViewPr>
    <p:cSldViewPr snapToGrid="0" snapToObjects="1">
      <p:cViewPr varScale="1">
        <p:scale>
          <a:sx n="74" d="100"/>
          <a:sy n="74" d="100"/>
        </p:scale>
        <p:origin x="3450" y="5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font" Target="fonts/font2.fntdata"/><Relationship Id="rId6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commentAuthors" Target="commentAuthors.xml"/><Relationship Id="rId5" Type="http://schemas.openxmlformats.org/officeDocument/2006/relationships/slideMaster" Target="slideMasters/slideMaster5.xml"/><Relationship Id="rId61" Type="http://schemas.openxmlformats.org/officeDocument/2006/relationships/handoutMaster" Target="handoutMasters/handoutMaster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font" Target="fonts/font3.fntdata"/><Relationship Id="rId69"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customXml" Target="../customXml/item2.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font" Target="fonts/font1.fntdata"/><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notesMaster" Target="notesMasters/notesMaster1.xml"/><Relationship Id="rId65" Type="http://schemas.openxmlformats.org/officeDocument/2006/relationships/font" Target="fonts/font4.fntdata"/><Relationship Id="rId73" Type="http://schemas.openxmlformats.org/officeDocument/2006/relationships/customXml" Target="../customXml/item3.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openxmlformats.org/officeDocument/2006/relationships/customXml" Target="../customXml/item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t>2/3/2021</a:t>
            </a:fld>
            <a:endParaRPr lang="en-US"/>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23900" y="723900"/>
            <a:ext cx="5553221" cy="3124200"/>
          </a:xfrm>
          <a:prstGeom prst="rect">
            <a:avLst/>
          </a:prstGeom>
          <a:noFill/>
          <a:ln w="12700">
            <a:solidFill>
              <a:prstClr val="black"/>
            </a:solidFill>
          </a:ln>
        </p:spPr>
        <p:txBody>
          <a:bodyPr vert="horz" lIns="91440" tIns="45720" rIns="91440" bIns="45720" rtlCol="0" anchor="ctr"/>
          <a:lstStyle/>
          <a:p>
            <a:endParaRPr lang="en-US">
              <a:latin typeface="Huawei Sans" panose="020C0503030203020204" pitchFamily="34" charset="0"/>
            </a:endParaRPr>
          </a:p>
        </p:txBody>
      </p:sp>
      <p:sp>
        <p:nvSpPr>
          <p:cNvPr id="5" name="Notes Placeholder 4"/>
          <p:cNvSpPr>
            <a:spLocks noGrp="1"/>
          </p:cNvSpPr>
          <p:nvPr>
            <p:ph type="body" sz="quarter" idx="3"/>
          </p:nvPr>
        </p:nvSpPr>
        <p:spPr>
          <a:xfrm>
            <a:off x="723900" y="4305300"/>
            <a:ext cx="5553220" cy="4573229"/>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a:solidFill>
          <a:schemeClr val="tx1"/>
        </a:solidFill>
        <a:latin typeface="+mn-lt"/>
        <a:ea typeface="+mn-ea"/>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a:solidFill>
          <a:schemeClr val="tx1"/>
        </a:solidFill>
        <a:latin typeface="+mn-lt"/>
        <a:ea typeface="+mn-ea"/>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712" userDrawn="1">
          <p15:clr>
            <a:srgbClr val="F26B43"/>
          </p15:clr>
        </p15:guide>
        <p15:guide id="3" orient="horz" pos="456" userDrawn="1">
          <p15:clr>
            <a:srgbClr val="F26B43"/>
          </p15:clr>
        </p15:guide>
        <p15:guide id="4" orient="horz" pos="2424" userDrawn="1">
          <p15:clr>
            <a:srgbClr val="F26B43"/>
          </p15:clr>
        </p15:guide>
        <p15:guide id="6" pos="456" userDrawn="1">
          <p15:clr>
            <a:srgbClr val="F26B43"/>
          </p15:clr>
        </p15:guide>
        <p15:guide id="7" pos="3960" userDrawn="1">
          <p15:clr>
            <a:srgbClr val="F26B43"/>
          </p15:clr>
        </p15:guide>
        <p15:guide id="8" pos="2208"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D57835-BCAD-42B0-863C-10D0733E67BF}"/>
              </a:ext>
            </a:extLst>
          </p:cNvPr>
          <p:cNvSpPr>
            <a:spLocks noGrp="1" noRot="1" noChangeAspect="1"/>
          </p:cNvSpPr>
          <p:nvPr>
            <p:ph type="sldImg"/>
          </p:nvPr>
        </p:nvSpPr>
        <p:spPr>
          <a:xfrm>
            <a:off x="723900" y="723900"/>
            <a:ext cx="5553075" cy="3124200"/>
          </a:xfrm>
        </p:spPr>
      </p:sp>
      <p:sp>
        <p:nvSpPr>
          <p:cNvPr id="4" name="Notes Placeholder 3">
            <a:extLst>
              <a:ext uri="{FF2B5EF4-FFF2-40B4-BE49-F238E27FC236}">
                <a16:creationId xmlns:a16="http://schemas.microsoft.com/office/drawing/2014/main" id="{2378D207-8F6B-42F6-AF33-28EA10A11BFE}"/>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012980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B6B550F1-0452-44A1-981A-9F73E8AC330F}"/>
              </a:ext>
            </a:extLst>
          </p:cNvPr>
          <p:cNvSpPr>
            <a:spLocks noGrp="1" noRot="1" noChangeAspect="1"/>
          </p:cNvSpPr>
          <p:nvPr>
            <p:ph type="sldImg"/>
          </p:nvPr>
        </p:nvSpPr>
        <p:spPr>
          <a:xfrm>
            <a:off x="723900" y="723900"/>
            <a:ext cx="5553075" cy="3124200"/>
          </a:xfrm>
        </p:spPr>
      </p:sp>
      <p:sp>
        <p:nvSpPr>
          <p:cNvPr id="5" name="Notes Placeholder 4">
            <a:extLst>
              <a:ext uri="{FF2B5EF4-FFF2-40B4-BE49-F238E27FC236}">
                <a16:creationId xmlns:a16="http://schemas.microsoft.com/office/drawing/2014/main" id="{38322B0E-846F-4F7B-A6C2-B2C640EAFAC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316136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t>The goals of ICT construction of banks are more than to computerize service operations. More importantly, there are two other goals. One is to build and improve a financial risk control mechanism by integrating technological transformation with institutional transformation, and the other is to reshape service models and processes by adopting ICT technologies.</a:t>
            </a:r>
          </a:p>
        </p:txBody>
      </p:sp>
      <p:sp>
        <p:nvSpPr>
          <p:cNvPr id="5" name="Slide Image Placeholder 4">
            <a:extLst>
              <a:ext uri="{FF2B5EF4-FFF2-40B4-BE49-F238E27FC236}">
                <a16:creationId xmlns:a16="http://schemas.microsoft.com/office/drawing/2014/main" id="{A3159F09-5550-49A1-908D-C3DD90DE0902}"/>
              </a:ext>
            </a:extLst>
          </p:cNvPr>
          <p:cNvSpPr>
            <a:spLocks noGrp="1" noRot="1" noChangeAspect="1"/>
          </p:cNvSpPr>
          <p:nvPr>
            <p:ph type="sldImg"/>
          </p:nvPr>
        </p:nvSpPr>
        <p:spPr/>
      </p:sp>
    </p:spTree>
    <p:extLst>
      <p:ext uri="{BB962C8B-B14F-4D97-AF65-F5344CB8AC3E}">
        <p14:creationId xmlns:p14="http://schemas.microsoft.com/office/powerpoint/2010/main" val="18781136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err="1"/>
              <a:t>FinTech</a:t>
            </a:r>
            <a:r>
              <a:rPr lang="en-US" dirty="0"/>
              <a:t> is the technology and innovation that aims to compete with traditional financial methods in the delivery of financial services.</a:t>
            </a:r>
            <a:endParaRPr lang="en-US" altLang="zh-CN" dirty="0"/>
          </a:p>
          <a:p>
            <a:pPr lvl="0"/>
            <a:r>
              <a:rPr lang="en-US" dirty="0"/>
              <a:t>Based on the </a:t>
            </a:r>
            <a:r>
              <a:rPr lang="en-US" dirty="0" err="1"/>
              <a:t>FinTech</a:t>
            </a:r>
            <a:r>
              <a:rPr lang="en-US" dirty="0"/>
              <a:t> revolution, digital banking and mobile finance that focus on services and experience gradually change the service model of banks, create new growth points of digital finance, and play an increasingly important role in bank services.</a:t>
            </a:r>
            <a:endParaRPr lang="en-US" altLang="zh-CN" dirty="0"/>
          </a:p>
          <a:p>
            <a:pPr lvl="0"/>
            <a:r>
              <a:rPr lang="en-US" dirty="0"/>
              <a:t>Big data, AI, </a:t>
            </a:r>
            <a:r>
              <a:rPr lang="en-US" dirty="0" err="1"/>
              <a:t>IoT</a:t>
            </a:r>
            <a:r>
              <a:rPr lang="en-US" dirty="0"/>
              <a:t>, and cloud computing technologies also provide new technical engines for bank outlets to implement full-link evolution from perspectives of customer management, process reconstruction, risk prevention and control, open ecosystem, and channel convergence.</a:t>
            </a:r>
            <a:endParaRPr lang="en-US" altLang="zh-CN" dirty="0"/>
          </a:p>
          <a:p>
            <a:pPr lvl="0"/>
            <a:r>
              <a:rPr lang="en-US" dirty="0"/>
              <a:t>The ICT trends of finance and the causes of the trends pose great challenges to financial WANs.</a:t>
            </a:r>
          </a:p>
        </p:txBody>
      </p:sp>
      <p:sp>
        <p:nvSpPr>
          <p:cNvPr id="5" name="Slide Image Placeholder 4">
            <a:extLst>
              <a:ext uri="{FF2B5EF4-FFF2-40B4-BE49-F238E27FC236}">
                <a16:creationId xmlns:a16="http://schemas.microsoft.com/office/drawing/2014/main" id="{AE165567-2550-47FE-BCA1-DFEECC700CC1}"/>
              </a:ext>
            </a:extLst>
          </p:cNvPr>
          <p:cNvSpPr>
            <a:spLocks noGrp="1" noRot="1" noChangeAspect="1"/>
          </p:cNvSpPr>
          <p:nvPr>
            <p:ph type="sldImg"/>
          </p:nvPr>
        </p:nvSpPr>
        <p:spPr/>
      </p:sp>
    </p:spTree>
    <p:extLst>
      <p:ext uri="{BB962C8B-B14F-4D97-AF65-F5344CB8AC3E}">
        <p14:creationId xmlns:p14="http://schemas.microsoft.com/office/powerpoint/2010/main" val="38700424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Multi-DC disaster recovery (DR)</a:t>
            </a:r>
          </a:p>
          <a:p>
            <a:pPr lvl="1"/>
            <a:r>
              <a:rPr lang="en-US" dirty="0"/>
              <a:t>Hierarchical design of the physical network ensures stability of the core backbone network.</a:t>
            </a:r>
          </a:p>
          <a:p>
            <a:pPr lvl="1"/>
            <a:r>
              <a:rPr lang="en-US" dirty="0"/>
              <a:t>Multiple DCs in multiple places are interconnected with each other over the cloud through the core backbone network.</a:t>
            </a:r>
          </a:p>
          <a:p>
            <a:pPr lvl="0"/>
            <a:r>
              <a:rPr lang="en-US" dirty="0"/>
              <a:t>Hierarchical WAN networking</a:t>
            </a:r>
          </a:p>
          <a:p>
            <a:pPr lvl="1"/>
            <a:r>
              <a:rPr lang="en-US" dirty="0"/>
              <a:t>The tree network structure is used, and requires hierarchical network construction and level-by-level </a:t>
            </a:r>
            <a:r>
              <a:rPr lang="en-US" altLang="zh-CN" dirty="0"/>
              <a:t>traffic </a:t>
            </a:r>
            <a:r>
              <a:rPr lang="en-US" dirty="0"/>
              <a:t>aggregation.</a:t>
            </a:r>
          </a:p>
          <a:p>
            <a:pPr lvl="1"/>
            <a:r>
              <a:rPr lang="en-US" dirty="0"/>
              <a:t>East-west traffic diversion is prevented and link utilization is improved.</a:t>
            </a:r>
          </a:p>
          <a:p>
            <a:pPr lvl="1"/>
            <a:r>
              <a:rPr lang="en-US" dirty="0"/>
              <a:t>Network O&amp;M responsibilities are clarified to avoid cross-area maintenance.</a:t>
            </a:r>
          </a:p>
          <a:p>
            <a:pPr lvl="0"/>
            <a:r>
              <a:rPr lang="en-US" dirty="0"/>
              <a:t>Flat networking of outlets</a:t>
            </a:r>
          </a:p>
          <a:p>
            <a:pPr lvl="1"/>
            <a:r>
              <a:rPr lang="en-US" dirty="0"/>
              <a:t>Abundant line resources allow densely located outlets in cities to directly connect to branches, forming a flat network.</a:t>
            </a:r>
          </a:p>
          <a:p>
            <a:pPr lvl="1"/>
            <a:r>
              <a:rPr lang="en-US" dirty="0"/>
              <a:t>Network construction and maintenance costs are reduced.</a:t>
            </a:r>
          </a:p>
          <a:p>
            <a:pPr lvl="1"/>
            <a:r>
              <a:rPr lang="en-US" dirty="0"/>
              <a:t>The impact of the increase in line leasing costs on the overall cost needs to be comprehensively considered.</a:t>
            </a:r>
          </a:p>
        </p:txBody>
      </p:sp>
      <p:sp>
        <p:nvSpPr>
          <p:cNvPr id="5" name="Slide Image Placeholder 4">
            <a:extLst>
              <a:ext uri="{FF2B5EF4-FFF2-40B4-BE49-F238E27FC236}">
                <a16:creationId xmlns:a16="http://schemas.microsoft.com/office/drawing/2014/main" id="{C576D7B2-67BD-4CAA-83B9-08006DD62AD6}"/>
              </a:ext>
            </a:extLst>
          </p:cNvPr>
          <p:cNvSpPr>
            <a:spLocks noGrp="1" noRot="1" noChangeAspect="1"/>
          </p:cNvSpPr>
          <p:nvPr>
            <p:ph type="sldImg"/>
          </p:nvPr>
        </p:nvSpPr>
        <p:spPr/>
      </p:sp>
    </p:spTree>
    <p:extLst>
      <p:ext uri="{BB962C8B-B14F-4D97-AF65-F5344CB8AC3E}">
        <p14:creationId xmlns:p14="http://schemas.microsoft.com/office/powerpoint/2010/main" val="28451497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A financial (bank) WAN consists of the branch access network and core backbone network .</a:t>
            </a:r>
            <a:endParaRPr lang="en-US" altLang="zh-CN" dirty="0"/>
          </a:p>
          <a:p>
            <a:r>
              <a:rPr lang="en-US" dirty="0"/>
              <a:t>The branch access network transmits traffic from branches and sub-branches to the </a:t>
            </a:r>
            <a:r>
              <a:rPr lang="en-US" altLang="zh-CN" dirty="0"/>
              <a:t>core </a:t>
            </a:r>
            <a:r>
              <a:rPr lang="en-US" dirty="0"/>
              <a:t>backbone network.</a:t>
            </a:r>
            <a:endParaRPr lang="en-US" altLang="zh-CN" dirty="0"/>
          </a:p>
          <a:p>
            <a:r>
              <a:rPr lang="en-US" dirty="0"/>
              <a:t>The core backbone network transmits traffic from branches to the DCs or HQ, and is also responsible for DC interconnection.</a:t>
            </a:r>
          </a:p>
        </p:txBody>
      </p:sp>
      <p:sp>
        <p:nvSpPr>
          <p:cNvPr id="5" name="Slide Image Placeholder 4">
            <a:extLst>
              <a:ext uri="{FF2B5EF4-FFF2-40B4-BE49-F238E27FC236}">
                <a16:creationId xmlns:a16="http://schemas.microsoft.com/office/drawing/2014/main" id="{CD5BDC1C-61AD-4219-AAC3-60739F0A4BFC}"/>
              </a:ext>
            </a:extLst>
          </p:cNvPr>
          <p:cNvSpPr>
            <a:spLocks noGrp="1" noRot="1" noChangeAspect="1"/>
          </p:cNvSpPr>
          <p:nvPr>
            <p:ph type="sldImg"/>
          </p:nvPr>
        </p:nvSpPr>
        <p:spPr/>
      </p:sp>
    </p:spTree>
    <p:extLst>
      <p:ext uri="{BB962C8B-B14F-4D97-AF65-F5344CB8AC3E}">
        <p14:creationId xmlns:p14="http://schemas.microsoft.com/office/powerpoint/2010/main" val="1045897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DDEA43C8-CE3B-4A09-91D3-8CC837FB3F41}"/>
              </a:ext>
            </a:extLst>
          </p:cNvPr>
          <p:cNvSpPr>
            <a:spLocks noGrp="1" noRot="1" noChangeAspect="1"/>
          </p:cNvSpPr>
          <p:nvPr>
            <p:ph type="sldImg"/>
          </p:nvPr>
        </p:nvSpPr>
        <p:spPr>
          <a:xfrm>
            <a:off x="723900" y="723900"/>
            <a:ext cx="5553075" cy="3124200"/>
          </a:xfrm>
        </p:spPr>
      </p:sp>
      <p:sp>
        <p:nvSpPr>
          <p:cNvPr id="5" name="Notes Placeholder 4">
            <a:extLst>
              <a:ext uri="{FF2B5EF4-FFF2-40B4-BE49-F238E27FC236}">
                <a16:creationId xmlns:a16="http://schemas.microsoft.com/office/drawing/2014/main" id="{DA061603-7E61-42BA-91A7-2C4BEF3CADA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7839455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Currently, the business growth of brick-and-mortar bank branches is slowing down, and banks' requirements for coverage of these branches are greatly reduced. Brick-and-mortar branches seem to become operation burdens of banks.</a:t>
            </a:r>
            <a:endParaRPr lang="en-US" altLang="zh-CN" dirty="0"/>
          </a:p>
          <a:p>
            <a:r>
              <a:rPr lang="en-US" dirty="0"/>
              <a:t>Bank branches are undergoing an intelligent, digital, and lightweight transformation. Driven by ICT technologies, brick-and-mortar branches break financial service barriers, and well converge online and offline </a:t>
            </a:r>
            <a:r>
              <a:rPr lang="en-US" dirty="0" err="1"/>
              <a:t>omni</a:t>
            </a:r>
            <a:r>
              <a:rPr lang="en-US" dirty="0"/>
              <a:t>-channel financial services. They gradually transform from purely transaction settlement service nodes to service, experience, expansion, and marketing centers that provide marketing and investment consulting services.</a:t>
            </a:r>
          </a:p>
          <a:p>
            <a:r>
              <a:rPr lang="en-US" dirty="0"/>
              <a:t>Under this trend, banks' branch access networks face the following challenges:</a:t>
            </a:r>
            <a:endParaRPr lang="en-US" altLang="zh-CN" dirty="0"/>
          </a:p>
          <a:p>
            <a:pPr lvl="1"/>
            <a:r>
              <a:rPr lang="en-US" dirty="0"/>
              <a:t>Networks become flat.</a:t>
            </a:r>
            <a:endParaRPr lang="en-US" altLang="zh-CN" dirty="0"/>
          </a:p>
          <a:p>
            <a:pPr lvl="2"/>
            <a:r>
              <a:rPr lang="en-US" dirty="0"/>
              <a:t>Centralization of production services demands for flat networking.</a:t>
            </a:r>
            <a:endParaRPr lang="en-US" altLang="zh-CN" dirty="0"/>
          </a:p>
          <a:p>
            <a:pPr lvl="2"/>
            <a:r>
              <a:rPr lang="en-US" dirty="0"/>
              <a:t>Public cloud private lines are introduced, requiring one-hop connection to the cloud.</a:t>
            </a:r>
            <a:endParaRPr lang="en-US" altLang="zh-CN" dirty="0"/>
          </a:p>
        </p:txBody>
      </p:sp>
      <p:sp>
        <p:nvSpPr>
          <p:cNvPr id="5" name="Slide Image Placeholder 4">
            <a:extLst>
              <a:ext uri="{FF2B5EF4-FFF2-40B4-BE49-F238E27FC236}">
                <a16:creationId xmlns:a16="http://schemas.microsoft.com/office/drawing/2014/main" id="{DE8E40F2-9DC8-486D-B82B-D11DD2E7E8EC}"/>
              </a:ext>
            </a:extLst>
          </p:cNvPr>
          <p:cNvSpPr>
            <a:spLocks noGrp="1" noRot="1" noChangeAspect="1"/>
          </p:cNvSpPr>
          <p:nvPr>
            <p:ph type="sldImg"/>
          </p:nvPr>
        </p:nvSpPr>
        <p:spPr>
          <a:xfrm>
            <a:off x="723900" y="723900"/>
            <a:ext cx="5553075" cy="3124200"/>
          </a:xfrm>
        </p:spPr>
      </p:sp>
    </p:spTree>
    <p:extLst>
      <p:ext uri="{BB962C8B-B14F-4D97-AF65-F5344CB8AC3E}">
        <p14:creationId xmlns:p14="http://schemas.microsoft.com/office/powerpoint/2010/main" val="10404683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23900" y="723900"/>
            <a:ext cx="5553220" cy="8154629"/>
          </a:xfrm>
        </p:spPr>
        <p:txBody>
          <a:bodyPr/>
          <a:lstStyle/>
          <a:p>
            <a:pPr lvl="1"/>
            <a:r>
              <a:rPr lang="en-US" dirty="0"/>
              <a:t>Cloud services reshape bank WANs.</a:t>
            </a:r>
            <a:endParaRPr lang="en-US" altLang="zh-CN" dirty="0"/>
          </a:p>
          <a:p>
            <a:pPr lvl="2"/>
            <a:r>
              <a:rPr lang="en-US" dirty="0"/>
              <a:t>Distributed deployment of banking services and emergence of multi-cloud DCs enable the DCI network topology of bank WANs to evolve to mesh interconnection.</a:t>
            </a:r>
            <a:endParaRPr lang="en-US" altLang="zh-CN" dirty="0"/>
          </a:p>
          <a:p>
            <a:pPr lvl="2"/>
            <a:r>
              <a:rPr lang="en-US" dirty="0"/>
              <a:t>The development of cloud services requires bank WANs to provide ubiquitous connections instead of covering only bank branches. </a:t>
            </a:r>
            <a:endParaRPr lang="en-US" altLang="zh-CN" dirty="0"/>
          </a:p>
          <a:p>
            <a:pPr lvl="2"/>
            <a:r>
              <a:rPr lang="en-US" dirty="0"/>
              <a:t>Cloud-and-network synergy drives network revolution towards SDN.</a:t>
            </a:r>
            <a:endParaRPr lang="en-US" altLang="zh-CN" dirty="0"/>
          </a:p>
          <a:p>
            <a:pPr lvl="1"/>
            <a:r>
              <a:rPr lang="en-US" dirty="0"/>
              <a:t>Diversified banking services make multi-service transport a must.</a:t>
            </a:r>
          </a:p>
          <a:p>
            <a:pPr lvl="2"/>
            <a:r>
              <a:rPr lang="en-US" dirty="0"/>
              <a:t>Mixed service operations and cloud access of branches require the access networks to provide multi-service transport and isolation capabilities.</a:t>
            </a:r>
            <a:endParaRPr lang="en-US" altLang="zh-CN" dirty="0"/>
          </a:p>
          <a:p>
            <a:pPr lvl="2"/>
            <a:r>
              <a:rPr lang="en-US" dirty="0"/>
              <a:t>Diversified services promote multi-network integration to implement one network with two domains (financial and non-financial service domains).</a:t>
            </a:r>
            <a:endParaRPr lang="en-US" altLang="zh-CN" dirty="0"/>
          </a:p>
          <a:p>
            <a:pPr lvl="2"/>
            <a:r>
              <a:rPr lang="en-US" dirty="0"/>
              <a:t>Remote counter services based on video conferencing develop, increasing network traffic.</a:t>
            </a:r>
            <a:endParaRPr lang="en-US" altLang="zh-CN" dirty="0"/>
          </a:p>
          <a:p>
            <a:pPr lvl="0"/>
            <a:r>
              <a:rPr lang="en-US" dirty="0"/>
              <a:t>Network complexity increases, and O&amp;M costs need to be reduced.</a:t>
            </a:r>
            <a:endParaRPr lang="en-US" altLang="zh-CN" dirty="0"/>
          </a:p>
          <a:p>
            <a:pPr lvl="1"/>
            <a:r>
              <a:rPr lang="en-US" dirty="0"/>
              <a:t>Multiple types of links are introduced to carry multiple links, improving the cost-effectiveness of purchasing links.</a:t>
            </a:r>
            <a:endParaRPr lang="en-US" altLang="zh-CN" dirty="0"/>
          </a:p>
          <a:p>
            <a:pPr lvl="1"/>
            <a:r>
              <a:rPr lang="en-US" dirty="0"/>
              <a:t>The flattening trend leads to an increase in link fees, and the </a:t>
            </a:r>
            <a:r>
              <a:rPr lang="en-US" dirty="0" err="1"/>
              <a:t>cloudification</a:t>
            </a:r>
            <a:r>
              <a:rPr lang="en-US" dirty="0"/>
              <a:t> leads to an increase in ubiquitous connections.</a:t>
            </a:r>
            <a:endParaRPr lang="en-US" altLang="zh-CN" dirty="0"/>
          </a:p>
          <a:p>
            <a:pPr lvl="1"/>
            <a:r>
              <a:rPr lang="en-US" dirty="0"/>
              <a:t>The SDN technology introduced by the development trend of cloud-network synergy implements unified O&amp;M on the entire network.</a:t>
            </a:r>
            <a:endParaRPr lang="en-US" altLang="zh-CN" dirty="0"/>
          </a:p>
          <a:p>
            <a:pPr lvl="1"/>
            <a:r>
              <a:rPr lang="en-US" dirty="0"/>
              <a:t>Network security risks increase.</a:t>
            </a:r>
            <a:endParaRPr lang="en-US" altLang="zh-CN" dirty="0"/>
          </a:p>
          <a:p>
            <a:pPr lvl="1"/>
            <a:r>
              <a:rPr lang="en-US" dirty="0"/>
              <a:t>Increased intranet security risks</a:t>
            </a:r>
            <a:endParaRPr lang="en-US" altLang="zh-CN" dirty="0"/>
          </a:p>
          <a:p>
            <a:pPr lvl="1"/>
            <a:r>
              <a:rPr lang="en-US" dirty="0" err="1"/>
              <a:t>IoT</a:t>
            </a:r>
            <a:r>
              <a:rPr lang="en-US" dirty="0"/>
              <a:t> security risks introduced by smart devices and </a:t>
            </a:r>
            <a:r>
              <a:rPr lang="en-US" dirty="0" err="1"/>
              <a:t>IoT</a:t>
            </a:r>
            <a:r>
              <a:rPr lang="en-US" dirty="0"/>
              <a:t> devices</a:t>
            </a:r>
            <a:endParaRPr lang="en-US" altLang="zh-CN" dirty="0"/>
          </a:p>
          <a:p>
            <a:pPr lvl="1"/>
            <a:r>
              <a:rPr lang="en-US" dirty="0"/>
              <a:t>Cloud-network-security synergy is difficult.</a:t>
            </a:r>
            <a:endParaRPr lang="en-US" altLang="zh-CN" dirty="0"/>
          </a:p>
        </p:txBody>
      </p:sp>
    </p:spTree>
    <p:extLst>
      <p:ext uri="{BB962C8B-B14F-4D97-AF65-F5344CB8AC3E}">
        <p14:creationId xmlns:p14="http://schemas.microsoft.com/office/powerpoint/2010/main" val="30173150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Financial networks have the following characteristics:</a:t>
            </a:r>
            <a:endParaRPr lang="en-US" altLang="zh-CN" dirty="0"/>
          </a:p>
          <a:p>
            <a:pPr lvl="1"/>
            <a:r>
              <a:rPr lang="en-US" dirty="0"/>
              <a:t>Multiple DCs for disaster recovery</a:t>
            </a:r>
            <a:endParaRPr lang="en-US" altLang="zh-CN" dirty="0"/>
          </a:p>
          <a:p>
            <a:pPr lvl="2"/>
            <a:r>
              <a:rPr lang="en-US" dirty="0"/>
              <a:t>At least two DCs are built.</a:t>
            </a:r>
          </a:p>
          <a:p>
            <a:pPr lvl="2"/>
            <a:r>
              <a:rPr lang="en-US" dirty="0"/>
              <a:t>They communicate with each other at Layer 3, and learn routes from and advertise routes to each other.</a:t>
            </a:r>
          </a:p>
          <a:p>
            <a:pPr lvl="2"/>
            <a:r>
              <a:rPr lang="en-US" dirty="0"/>
              <a:t>They also provide data services and work in active/standby mode.</a:t>
            </a:r>
          </a:p>
          <a:p>
            <a:pPr lvl="1"/>
            <a:r>
              <a:rPr lang="en-US" dirty="0"/>
              <a:t>Large number of outlets </a:t>
            </a:r>
          </a:p>
          <a:p>
            <a:pPr lvl="2"/>
            <a:r>
              <a:rPr lang="en-US" dirty="0"/>
              <a:t>Generally, more than 1000 outlets on the live network need to be centrally managed.</a:t>
            </a:r>
          </a:p>
          <a:p>
            <a:pPr lvl="2"/>
            <a:r>
              <a:rPr lang="en-US" dirty="0"/>
              <a:t>Especially, large-scale enterprises generally have tens of thousands of outlets.</a:t>
            </a:r>
          </a:p>
          <a:p>
            <a:pPr lvl="1"/>
            <a:r>
              <a:rPr lang="en-US" dirty="0"/>
              <a:t>High performance of aggregation nodes</a:t>
            </a:r>
          </a:p>
          <a:p>
            <a:pPr lvl="2"/>
            <a:r>
              <a:rPr lang="en-US" dirty="0"/>
              <a:t>With the increasing density of outlets in cities, carriers' line resources are continuously enriched, and the fees are continuously reduced. Outlets can be directly connected to branches.</a:t>
            </a:r>
          </a:p>
          <a:p>
            <a:pPr lvl="2"/>
            <a:r>
              <a:rPr lang="en-US" dirty="0"/>
              <a:t>In this case, aggregation devices are required to provide forwarding performance.</a:t>
            </a:r>
          </a:p>
        </p:txBody>
      </p:sp>
      <p:sp>
        <p:nvSpPr>
          <p:cNvPr id="5" name="Slide Image Placeholder 4">
            <a:extLst>
              <a:ext uri="{FF2B5EF4-FFF2-40B4-BE49-F238E27FC236}">
                <a16:creationId xmlns:a16="http://schemas.microsoft.com/office/drawing/2014/main" id="{B03D5101-EE78-4BC7-845C-77D6CD478D03}"/>
              </a:ext>
            </a:extLst>
          </p:cNvPr>
          <p:cNvSpPr>
            <a:spLocks noGrp="1" noRot="1" noChangeAspect="1"/>
          </p:cNvSpPr>
          <p:nvPr>
            <p:ph type="sldImg"/>
          </p:nvPr>
        </p:nvSpPr>
        <p:spPr>
          <a:xfrm>
            <a:off x="723900" y="723900"/>
            <a:ext cx="5553075" cy="3124200"/>
          </a:xfrm>
        </p:spPr>
      </p:sp>
    </p:spTree>
    <p:extLst>
      <p:ext uri="{BB962C8B-B14F-4D97-AF65-F5344CB8AC3E}">
        <p14:creationId xmlns:p14="http://schemas.microsoft.com/office/powerpoint/2010/main" val="26609120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9008B852-4105-45D1-97BA-9347F5A7135D}"/>
              </a:ext>
            </a:extLst>
          </p:cNvPr>
          <p:cNvSpPr>
            <a:spLocks noGrp="1" noRot="1" noChangeAspect="1"/>
          </p:cNvSpPr>
          <p:nvPr>
            <p:ph type="sldImg"/>
          </p:nvPr>
        </p:nvSpPr>
        <p:spPr>
          <a:xfrm>
            <a:off x="723900" y="723900"/>
            <a:ext cx="5553075" cy="3124200"/>
          </a:xfrm>
        </p:spPr>
      </p:sp>
      <p:sp>
        <p:nvSpPr>
          <p:cNvPr id="5" name="Notes Placeholder 4">
            <a:extLst>
              <a:ext uri="{FF2B5EF4-FFF2-40B4-BE49-F238E27FC236}">
                <a16:creationId xmlns:a16="http://schemas.microsoft.com/office/drawing/2014/main" id="{FFF393F8-D328-4C20-B5CF-949EE3578DC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252693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7FD6CB80-654E-40C9-B3AA-705D88612022}"/>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B50863C8-C059-4A56-ADA0-15C62FC28CB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8659770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1A2EF332-B682-4545-9FB9-B710E9038331}"/>
              </a:ext>
            </a:extLst>
          </p:cNvPr>
          <p:cNvSpPr>
            <a:spLocks noGrp="1" noRot="1" noChangeAspect="1"/>
          </p:cNvSpPr>
          <p:nvPr>
            <p:ph type="sldImg"/>
          </p:nvPr>
        </p:nvSpPr>
        <p:spPr>
          <a:xfrm>
            <a:off x="723900" y="723900"/>
            <a:ext cx="5553075" cy="3124200"/>
          </a:xfrm>
        </p:spPr>
      </p:sp>
      <p:sp>
        <p:nvSpPr>
          <p:cNvPr id="5" name="Notes Placeholder 4">
            <a:extLst>
              <a:ext uri="{FF2B5EF4-FFF2-40B4-BE49-F238E27FC236}">
                <a16:creationId xmlns:a16="http://schemas.microsoft.com/office/drawing/2014/main" id="{CC1D1642-821C-4CAD-A747-1D71612B2EAB}"/>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2875091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An SD-WAN network can be designed from the following perspectives:</a:t>
            </a:r>
            <a:endParaRPr lang="en-US" altLang="zh-CN" dirty="0"/>
          </a:p>
          <a:p>
            <a:pPr lvl="1"/>
            <a:r>
              <a:rPr lang="en-US" dirty="0"/>
              <a:t>Underlay </a:t>
            </a:r>
            <a:r>
              <a:rPr lang="en-US" altLang="zh-CN" dirty="0"/>
              <a:t>network </a:t>
            </a:r>
            <a:r>
              <a:rPr lang="en-US" dirty="0"/>
              <a:t>design: includes the WAN-side networking design and LAN-side networking design.</a:t>
            </a:r>
            <a:endParaRPr lang="en-US" altLang="zh-CN" dirty="0"/>
          </a:p>
          <a:p>
            <a:pPr lvl="1"/>
            <a:r>
              <a:rPr lang="en-US" dirty="0"/>
              <a:t>Overlay </a:t>
            </a:r>
            <a:r>
              <a:rPr lang="en-US" altLang="zh-CN" dirty="0"/>
              <a:t>network </a:t>
            </a:r>
            <a:r>
              <a:rPr lang="en-US" dirty="0"/>
              <a:t>design: includes the topology design and VN design.</a:t>
            </a:r>
            <a:endParaRPr lang="en-US" altLang="zh-CN" dirty="0"/>
          </a:p>
          <a:p>
            <a:pPr lvl="1"/>
            <a:r>
              <a:rPr lang="en-US" dirty="0"/>
              <a:t>Service transport design: includes the transport network selection and security design.</a:t>
            </a:r>
            <a:endParaRPr lang="en-US" altLang="zh-CN" dirty="0"/>
          </a:p>
          <a:p>
            <a:pPr lvl="1"/>
            <a:r>
              <a:rPr lang="en-US" dirty="0"/>
              <a:t>Reliability design: is involved in the physical topology, logical topology, and service transport design, and includes the link reliability design, CPE reliability design, controller reliability design, and RR reliability design.</a:t>
            </a:r>
            <a:endParaRPr lang="en-US" altLang="zh-CN" dirty="0"/>
          </a:p>
          <a:p>
            <a:pPr lvl="0"/>
            <a:r>
              <a:rPr lang="en-US" dirty="0"/>
              <a:t>This course describes the underlay network design, overlay network design, and reliability design.</a:t>
            </a:r>
            <a:endParaRPr lang="en-US" altLang="zh-CN" dirty="0"/>
          </a:p>
        </p:txBody>
      </p:sp>
      <p:sp>
        <p:nvSpPr>
          <p:cNvPr id="5" name="Slide Image Placeholder 4">
            <a:extLst>
              <a:ext uri="{FF2B5EF4-FFF2-40B4-BE49-F238E27FC236}">
                <a16:creationId xmlns:a16="http://schemas.microsoft.com/office/drawing/2014/main" id="{EC519BBE-DE1C-4C25-9CF2-5FA7735D8C9A}"/>
              </a:ext>
            </a:extLst>
          </p:cNvPr>
          <p:cNvSpPr>
            <a:spLocks noGrp="1" noRot="1" noChangeAspect="1"/>
          </p:cNvSpPr>
          <p:nvPr>
            <p:ph type="sldImg"/>
          </p:nvPr>
        </p:nvSpPr>
        <p:spPr/>
      </p:sp>
    </p:spTree>
    <p:extLst>
      <p:ext uri="{BB962C8B-B14F-4D97-AF65-F5344CB8AC3E}">
        <p14:creationId xmlns:p14="http://schemas.microsoft.com/office/powerpoint/2010/main" val="30031460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a:extLst>
              <a:ext uri="{FF2B5EF4-FFF2-40B4-BE49-F238E27FC236}">
                <a16:creationId xmlns:a16="http://schemas.microsoft.com/office/drawing/2014/main" id="{54F16ECC-721A-4984-A362-47F327D1D091}"/>
              </a:ext>
            </a:extLst>
          </p:cNvPr>
          <p:cNvSpPr>
            <a:spLocks noGrp="1" noRot="1" noChangeAspect="1"/>
          </p:cNvSpPr>
          <p:nvPr>
            <p:ph type="sldImg"/>
          </p:nvPr>
        </p:nvSpPr>
        <p:spPr>
          <a:xfrm>
            <a:off x="723900" y="723900"/>
            <a:ext cx="5553075" cy="3124200"/>
          </a:xfrm>
        </p:spPr>
      </p:sp>
      <p:sp>
        <p:nvSpPr>
          <p:cNvPr id="7" name="Notes Placeholder 6">
            <a:extLst>
              <a:ext uri="{FF2B5EF4-FFF2-40B4-BE49-F238E27FC236}">
                <a16:creationId xmlns:a16="http://schemas.microsoft.com/office/drawing/2014/main" id="{9E593E55-1C96-435D-A0DB-26369576D75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697462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On the underlay WAN side, IP addresses and IGP routing protocols are configured based on the networking habits of the live network. Generally, a bank network uses a dynamic routing protocol at the egress to connect to upper-level branch devices.</a:t>
            </a:r>
            <a:endParaRPr lang="en-US" altLang="zh-CN" dirty="0"/>
          </a:p>
          <a:p>
            <a:endParaRPr lang="en-US" altLang="zh-CN" dirty="0"/>
          </a:p>
        </p:txBody>
      </p:sp>
      <p:sp>
        <p:nvSpPr>
          <p:cNvPr id="6" name="Slide Image Placeholder 5">
            <a:extLst>
              <a:ext uri="{FF2B5EF4-FFF2-40B4-BE49-F238E27FC236}">
                <a16:creationId xmlns:a16="http://schemas.microsoft.com/office/drawing/2014/main" id="{71EFC00A-C165-41F3-834D-1A8206D7B545}"/>
              </a:ext>
            </a:extLst>
          </p:cNvPr>
          <p:cNvSpPr>
            <a:spLocks noGrp="1" noRot="1" noChangeAspect="1"/>
          </p:cNvSpPr>
          <p:nvPr>
            <p:ph type="sldImg"/>
          </p:nvPr>
        </p:nvSpPr>
        <p:spPr>
          <a:xfrm>
            <a:off x="723900" y="723900"/>
            <a:ext cx="5553075" cy="3124200"/>
          </a:xfrm>
        </p:spPr>
      </p:sp>
      <p:graphicFrame>
        <p:nvGraphicFramePr>
          <p:cNvPr id="7" name="Group 12">
            <a:extLst>
              <a:ext uri="{FF2B5EF4-FFF2-40B4-BE49-F238E27FC236}">
                <a16:creationId xmlns:a16="http://schemas.microsoft.com/office/drawing/2014/main" id="{433E98E6-A156-4DF8-9B9A-A1CCB22D26F4}"/>
              </a:ext>
            </a:extLst>
          </p:cNvPr>
          <p:cNvGraphicFramePr>
            <a:graphicFrameLocks noGrp="1"/>
          </p:cNvGraphicFramePr>
          <p:nvPr>
            <p:extLst>
              <p:ext uri="{D42A27DB-BD31-4B8C-83A1-F6EECF244321}">
                <p14:modId xmlns:p14="http://schemas.microsoft.com/office/powerpoint/2010/main" val="2543995692"/>
              </p:ext>
            </p:extLst>
          </p:nvPr>
        </p:nvGraphicFramePr>
        <p:xfrm>
          <a:off x="769352" y="5434206"/>
          <a:ext cx="5507622" cy="1879771"/>
        </p:xfrm>
        <a:graphic>
          <a:graphicData uri="http://schemas.openxmlformats.org/drawingml/2006/table">
            <a:tbl>
              <a:tblPr/>
              <a:tblGrid>
                <a:gridCol w="598706">
                  <a:extLst>
                    <a:ext uri="{9D8B030D-6E8A-4147-A177-3AD203B41FA5}">
                      <a16:colId xmlns:a16="http://schemas.microsoft.com/office/drawing/2014/main" val="20000"/>
                    </a:ext>
                  </a:extLst>
                </a:gridCol>
                <a:gridCol w="1695376">
                  <a:extLst>
                    <a:ext uri="{9D8B030D-6E8A-4147-A177-3AD203B41FA5}">
                      <a16:colId xmlns:a16="http://schemas.microsoft.com/office/drawing/2014/main" val="20001"/>
                    </a:ext>
                  </a:extLst>
                </a:gridCol>
                <a:gridCol w="1606770">
                  <a:extLst>
                    <a:ext uri="{9D8B030D-6E8A-4147-A177-3AD203B41FA5}">
                      <a16:colId xmlns:a16="http://schemas.microsoft.com/office/drawing/2014/main" val="20002"/>
                    </a:ext>
                  </a:extLst>
                </a:gridCol>
                <a:gridCol w="1606770">
                  <a:extLst>
                    <a:ext uri="{9D8B030D-6E8A-4147-A177-3AD203B41FA5}">
                      <a16:colId xmlns:a16="http://schemas.microsoft.com/office/drawing/2014/main" val="3068284716"/>
                    </a:ext>
                  </a:extLst>
                </a:gridCol>
              </a:tblGrid>
              <a:tr h="291857">
                <a:tc>
                  <a:txBody>
                    <a:bodyPr/>
                    <a:lstStyle>
                      <a:lvl1pPr eaLnBrk="0" hangingPunct="0">
                        <a:lnSpc>
                          <a:spcPct val="120000"/>
                        </a:lnSpc>
                        <a:spcBef>
                          <a:spcPct val="20000"/>
                        </a:spcBef>
                        <a:buSzPct val="8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1pPr>
                      <a:lvl2pPr marL="742950" indent="-285750" eaLnBrk="0" hangingPunct="0">
                        <a:lnSpc>
                          <a:spcPct val="120000"/>
                        </a:lnSpc>
                        <a:spcBef>
                          <a:spcPct val="20000"/>
                        </a:spcBef>
                        <a:buSzPct val="8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lnSpc>
                          <a:spcPct val="120000"/>
                        </a:lnSpc>
                        <a:spcBef>
                          <a:spcPct val="20000"/>
                        </a:spcBef>
                        <a:buSzTx/>
                        <a:buFont typeface="Wingdings" panose="05000000000000000000" pitchFamily="2" charset="2"/>
                        <a:defRPr sz="1400">
                          <a:solidFill>
                            <a:schemeClr val="tx1"/>
                          </a:solidFill>
                          <a:latin typeface="Arial" panose="020B0604020202020204" pitchFamily="34" charset="0"/>
                          <a:ea typeface="宋体" panose="02010600030101010101" pitchFamily="2" charset="-122"/>
                        </a:defRPr>
                      </a:lvl3pPr>
                      <a:lvl4pPr marL="1600200" indent="-228600" eaLnBrk="0" hangingPunct="0">
                        <a:lnSpc>
                          <a:spcPct val="120000"/>
                        </a:lnSpc>
                        <a:spcBef>
                          <a:spcPct val="20000"/>
                        </a:spcBef>
                        <a:buSzTx/>
                        <a:buFont typeface="Wingdings" panose="05000000000000000000" pitchFamily="2" charset="2"/>
                        <a:defRPr sz="12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770" b="1" i="0" u="none" strike="noStrike" cap="none" normalizeH="0" baseline="0" dirty="0">
                          <a:ln>
                            <a:noFill/>
                          </a:ln>
                          <a:solidFill>
                            <a:sysClr val="windowText" lastClr="000000"/>
                          </a:solidFill>
                          <a:effectLst/>
                          <a:latin typeface="Huawei Sans" panose="020C0503030203020204" pitchFamily="34" charset="0"/>
                          <a:ea typeface="方正兰亭黑简体" panose="02000000000000000000" pitchFamily="2" charset="-122"/>
                        </a:rPr>
                        <a:t>Scenario</a:t>
                      </a:r>
                    </a:p>
                  </a:txBody>
                  <a:tcPr marL="68553" marR="68553"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lvl1pPr eaLnBrk="0" hangingPunct="0">
                        <a:lnSpc>
                          <a:spcPct val="120000"/>
                        </a:lnSpc>
                        <a:spcBef>
                          <a:spcPct val="20000"/>
                        </a:spcBef>
                        <a:buSzPct val="8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1pPr>
                      <a:lvl2pPr marL="742950" indent="-285750" eaLnBrk="0" hangingPunct="0">
                        <a:lnSpc>
                          <a:spcPct val="120000"/>
                        </a:lnSpc>
                        <a:spcBef>
                          <a:spcPct val="20000"/>
                        </a:spcBef>
                        <a:buSzPct val="8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lnSpc>
                          <a:spcPct val="120000"/>
                        </a:lnSpc>
                        <a:spcBef>
                          <a:spcPct val="20000"/>
                        </a:spcBef>
                        <a:buSzTx/>
                        <a:buFont typeface="Wingdings" panose="05000000000000000000" pitchFamily="2" charset="2"/>
                        <a:defRPr sz="1400">
                          <a:solidFill>
                            <a:schemeClr val="tx1"/>
                          </a:solidFill>
                          <a:latin typeface="Arial" panose="020B0604020202020204" pitchFamily="34" charset="0"/>
                          <a:ea typeface="宋体" panose="02010600030101010101" pitchFamily="2" charset="-122"/>
                        </a:defRPr>
                      </a:lvl3pPr>
                      <a:lvl4pPr marL="1600200" indent="-228600" eaLnBrk="0" hangingPunct="0">
                        <a:lnSpc>
                          <a:spcPct val="120000"/>
                        </a:lnSpc>
                        <a:spcBef>
                          <a:spcPct val="20000"/>
                        </a:spcBef>
                        <a:buSzTx/>
                        <a:buFont typeface="Wingdings" panose="05000000000000000000" pitchFamily="2" charset="2"/>
                        <a:defRPr sz="12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770" b="1" i="0" u="none" strike="noStrike" cap="none" normalizeH="0" baseline="0">
                          <a:ln>
                            <a:noFill/>
                          </a:ln>
                          <a:solidFill>
                            <a:sysClr val="windowText" lastClr="000000"/>
                          </a:solidFill>
                          <a:effectLst/>
                          <a:latin typeface="Huawei Sans" panose="020C0503030203020204" pitchFamily="34" charset="0"/>
                          <a:ea typeface="方正兰亭黑简体" panose="02000000000000000000" pitchFamily="2" charset="-122"/>
                        </a:rPr>
                        <a:t>Dual private line cross-connection</a:t>
                      </a:r>
                    </a:p>
                  </a:txBody>
                  <a:tcPr marL="68553" marR="6855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lvl1pPr eaLnBrk="0" hangingPunct="0">
                        <a:lnSpc>
                          <a:spcPct val="120000"/>
                        </a:lnSpc>
                        <a:spcBef>
                          <a:spcPct val="20000"/>
                        </a:spcBef>
                        <a:buSzPct val="8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1pPr>
                      <a:lvl2pPr marL="742950" indent="-285750" eaLnBrk="0" hangingPunct="0">
                        <a:lnSpc>
                          <a:spcPct val="120000"/>
                        </a:lnSpc>
                        <a:spcBef>
                          <a:spcPct val="20000"/>
                        </a:spcBef>
                        <a:buSzPct val="8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lnSpc>
                          <a:spcPct val="120000"/>
                        </a:lnSpc>
                        <a:spcBef>
                          <a:spcPct val="20000"/>
                        </a:spcBef>
                        <a:buSzTx/>
                        <a:buFont typeface="Wingdings" panose="05000000000000000000" pitchFamily="2" charset="2"/>
                        <a:defRPr sz="1400">
                          <a:solidFill>
                            <a:schemeClr val="tx1"/>
                          </a:solidFill>
                          <a:latin typeface="Arial" panose="020B0604020202020204" pitchFamily="34" charset="0"/>
                          <a:ea typeface="宋体" panose="02010600030101010101" pitchFamily="2" charset="-122"/>
                        </a:defRPr>
                      </a:lvl3pPr>
                      <a:lvl4pPr marL="1600200" indent="-228600" eaLnBrk="0" hangingPunct="0">
                        <a:lnSpc>
                          <a:spcPct val="120000"/>
                        </a:lnSpc>
                        <a:spcBef>
                          <a:spcPct val="20000"/>
                        </a:spcBef>
                        <a:buSzTx/>
                        <a:buFont typeface="Wingdings" panose="05000000000000000000" pitchFamily="2" charset="2"/>
                        <a:defRPr sz="12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770" b="1" i="0" u="none" strike="noStrike" cap="none" normalizeH="0" baseline="0" dirty="0">
                          <a:ln>
                            <a:noFill/>
                          </a:ln>
                          <a:solidFill>
                            <a:sysClr val="windowText" lastClr="000000"/>
                          </a:solidFill>
                          <a:effectLst/>
                          <a:latin typeface="Huawei Sans" panose="020C0503030203020204" pitchFamily="34" charset="0"/>
                          <a:ea typeface="方正兰亭黑简体" panose="02000000000000000000" pitchFamily="2" charset="-122"/>
                        </a:rPr>
                        <a:t>Double private line square-shaped</a:t>
                      </a:r>
                    </a:p>
                  </a:txBody>
                  <a:tcPr marL="68553" marR="6855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770" b="1" i="0" u="none" strike="noStrike" kern="1200" cap="none" normalizeH="0" baseline="0">
                          <a:ln>
                            <a:noFill/>
                          </a:ln>
                          <a:solidFill>
                            <a:sysClr val="windowText" lastClr="000000"/>
                          </a:solidFill>
                          <a:effectLst/>
                          <a:latin typeface="Huawei Sans" panose="020C0503030203020204" pitchFamily="34" charset="0"/>
                          <a:ea typeface="方正兰亭黑简体" panose="02000000000000000000" pitchFamily="2" charset="-122"/>
                          <a:cs typeface="+mn-cs"/>
                        </a:rPr>
                        <a:t>Private line + Internet private line</a:t>
                      </a:r>
                      <a:endParaRPr kumimoji="0" lang="en-US" altLang="zh-CN" sz="1100" b="1" i="0" u="none" strike="noStrike" kern="1200" cap="none" normalizeH="0" baseline="0">
                        <a:ln>
                          <a:noFill/>
                        </a:ln>
                        <a:solidFill>
                          <a:sysClr val="windowText" lastClr="000000"/>
                        </a:solidFill>
                        <a:effectLst/>
                        <a:latin typeface="Huawei Sans" panose="020C0503030203020204" pitchFamily="34" charset="0"/>
                        <a:ea typeface="方正兰亭黑简体" panose="02000000000000000000" pitchFamily="2" charset="-122"/>
                        <a:cs typeface="+mn-cs"/>
                      </a:endParaRPr>
                    </a:p>
                  </a:txBody>
                  <a:tcPr marL="68553" marR="68553"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0"/>
                  </a:ext>
                </a:extLst>
              </a:tr>
              <a:tr h="380906">
                <a:tc>
                  <a:txBody>
                    <a:bodyPr/>
                    <a:lstStyle>
                      <a:lvl1pPr eaLnBrk="0" hangingPunct="0">
                        <a:lnSpc>
                          <a:spcPct val="120000"/>
                        </a:lnSpc>
                        <a:spcBef>
                          <a:spcPct val="20000"/>
                        </a:spcBef>
                        <a:buSzPct val="8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1pPr>
                      <a:lvl2pPr marL="742950" indent="-285750" eaLnBrk="0" hangingPunct="0">
                        <a:lnSpc>
                          <a:spcPct val="120000"/>
                        </a:lnSpc>
                        <a:spcBef>
                          <a:spcPct val="20000"/>
                        </a:spcBef>
                        <a:buSzPct val="8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lnSpc>
                          <a:spcPct val="120000"/>
                        </a:lnSpc>
                        <a:spcBef>
                          <a:spcPct val="20000"/>
                        </a:spcBef>
                        <a:buSzTx/>
                        <a:buFont typeface="Wingdings" panose="05000000000000000000" pitchFamily="2" charset="2"/>
                        <a:defRPr sz="1400">
                          <a:solidFill>
                            <a:schemeClr val="tx1"/>
                          </a:solidFill>
                          <a:latin typeface="Arial" panose="020B0604020202020204" pitchFamily="34" charset="0"/>
                          <a:ea typeface="宋体" panose="02010600030101010101" pitchFamily="2" charset="-122"/>
                        </a:defRPr>
                      </a:lvl3pPr>
                      <a:lvl4pPr marL="1600200" indent="-228600" eaLnBrk="0" hangingPunct="0">
                        <a:lnSpc>
                          <a:spcPct val="120000"/>
                        </a:lnSpc>
                        <a:spcBef>
                          <a:spcPct val="20000"/>
                        </a:spcBef>
                        <a:buSzTx/>
                        <a:buFont typeface="Wingdings" panose="05000000000000000000" pitchFamily="2" charset="2"/>
                        <a:defRPr sz="12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77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Level 1 </a:t>
                      </a:r>
                      <a:r>
                        <a:rPr kumimoji="0" lang="en-US" altLang="zh-CN" sz="77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branch</a:t>
                      </a:r>
                      <a:endParaRPr kumimoji="0" lang="zh-CN" altLang="en-US" sz="77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68553" marR="68553"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lnSpc>
                          <a:spcPct val="120000"/>
                        </a:lnSpc>
                        <a:spcBef>
                          <a:spcPct val="20000"/>
                        </a:spcBef>
                        <a:buSzPct val="8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1pPr>
                      <a:lvl2pPr marL="742950" indent="-285750" eaLnBrk="0" hangingPunct="0">
                        <a:lnSpc>
                          <a:spcPct val="120000"/>
                        </a:lnSpc>
                        <a:spcBef>
                          <a:spcPct val="20000"/>
                        </a:spcBef>
                        <a:buSzPct val="8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lnSpc>
                          <a:spcPct val="120000"/>
                        </a:lnSpc>
                        <a:spcBef>
                          <a:spcPct val="20000"/>
                        </a:spcBef>
                        <a:buSzTx/>
                        <a:buFont typeface="Wingdings" panose="05000000000000000000" pitchFamily="2" charset="2"/>
                        <a:defRPr sz="1400">
                          <a:solidFill>
                            <a:schemeClr val="tx1"/>
                          </a:solidFill>
                          <a:latin typeface="Arial" panose="020B0604020202020204" pitchFamily="34" charset="0"/>
                          <a:ea typeface="宋体" panose="02010600030101010101" pitchFamily="2" charset="-122"/>
                        </a:defRPr>
                      </a:lvl3pPr>
                      <a:lvl4pPr marL="1600200" indent="-228600" eaLnBrk="0" hangingPunct="0">
                        <a:lnSpc>
                          <a:spcPct val="120000"/>
                        </a:lnSpc>
                        <a:spcBef>
                          <a:spcPct val="20000"/>
                        </a:spcBef>
                        <a:buSzTx/>
                        <a:buFont typeface="Wingdings" panose="05000000000000000000" pitchFamily="2" charset="2"/>
                        <a:defRPr sz="12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lang="zh-CN" altLang="en-US" sz="77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Cross-province dual private line interconnection</a:t>
                      </a:r>
                      <a:endParaRPr kumimoji="0" lang="zh-CN" altLang="en-US" sz="11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a:txBody>
                  <a:tcPr marL="68553" marR="6855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lnSpc>
                          <a:spcPct val="120000"/>
                        </a:lnSpc>
                        <a:spcBef>
                          <a:spcPct val="20000"/>
                        </a:spcBef>
                        <a:buSzPct val="8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1pPr>
                      <a:lvl2pPr marL="742950" indent="-285750" eaLnBrk="0" hangingPunct="0">
                        <a:lnSpc>
                          <a:spcPct val="120000"/>
                        </a:lnSpc>
                        <a:spcBef>
                          <a:spcPct val="20000"/>
                        </a:spcBef>
                        <a:buSzPct val="8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lnSpc>
                          <a:spcPct val="120000"/>
                        </a:lnSpc>
                        <a:spcBef>
                          <a:spcPct val="20000"/>
                        </a:spcBef>
                        <a:buSzTx/>
                        <a:buFont typeface="Wingdings" panose="05000000000000000000" pitchFamily="2" charset="2"/>
                        <a:defRPr sz="1400">
                          <a:solidFill>
                            <a:schemeClr val="tx1"/>
                          </a:solidFill>
                          <a:latin typeface="Arial" panose="020B0604020202020204" pitchFamily="34" charset="0"/>
                          <a:ea typeface="宋体" panose="02010600030101010101" pitchFamily="2" charset="-122"/>
                        </a:defRPr>
                      </a:lvl3pPr>
                      <a:lvl4pPr marL="1600200" indent="-228600" eaLnBrk="0" hangingPunct="0">
                        <a:lnSpc>
                          <a:spcPct val="120000"/>
                        </a:lnSpc>
                        <a:spcBef>
                          <a:spcPct val="20000"/>
                        </a:spcBef>
                        <a:buSzTx/>
                        <a:buFont typeface="Wingdings" panose="05000000000000000000" pitchFamily="2" charset="2"/>
                        <a:defRPr sz="12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lang="zh-CN" altLang="en-US" sz="88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Cross-province dual private line square-shaped interconnection</a:t>
                      </a:r>
                      <a:endParaRPr kumimoji="0" lang="zh-CN" altLang="en-US" sz="11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a:txBody>
                  <a:tcPr marL="68553" marR="6855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lang="zh-CN" altLang="en-US" sz="770" kern="1200">
                          <a:solidFill>
                            <a:srgbClr val="000000"/>
                          </a:solidFill>
                          <a:latin typeface="Huawei Sans" panose="020C0503030203020204" pitchFamily="34" charset="0"/>
                          <a:ea typeface="方正兰亭黑简体" panose="02000000000000000000" pitchFamily="2" charset="-122"/>
                          <a:cs typeface="+mn-cs"/>
                        </a:rPr>
                        <a:t>Cross-province leased line + IPSec tunnel</a:t>
                      </a:r>
                    </a:p>
                  </a:txBody>
                  <a:tcPr marL="68553" marR="68553"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435089">
                <a:tc>
                  <a:txBody>
                    <a:bodyPr/>
                    <a:lstStyle>
                      <a:lvl1pPr eaLnBrk="0" hangingPunct="0">
                        <a:lnSpc>
                          <a:spcPct val="120000"/>
                        </a:lnSpc>
                        <a:spcBef>
                          <a:spcPct val="20000"/>
                        </a:spcBef>
                        <a:buSzPct val="8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1pPr>
                      <a:lvl2pPr marL="742950" indent="-285750" eaLnBrk="0" hangingPunct="0">
                        <a:lnSpc>
                          <a:spcPct val="120000"/>
                        </a:lnSpc>
                        <a:spcBef>
                          <a:spcPct val="20000"/>
                        </a:spcBef>
                        <a:buSzPct val="8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lnSpc>
                          <a:spcPct val="120000"/>
                        </a:lnSpc>
                        <a:spcBef>
                          <a:spcPct val="20000"/>
                        </a:spcBef>
                        <a:buSzTx/>
                        <a:buFont typeface="Wingdings" panose="05000000000000000000" pitchFamily="2" charset="2"/>
                        <a:defRPr sz="1400">
                          <a:solidFill>
                            <a:schemeClr val="tx1"/>
                          </a:solidFill>
                          <a:latin typeface="Arial" panose="020B0604020202020204" pitchFamily="34" charset="0"/>
                          <a:ea typeface="宋体" panose="02010600030101010101" pitchFamily="2" charset="-122"/>
                        </a:defRPr>
                      </a:lvl3pPr>
                      <a:lvl4pPr marL="1600200" indent="-228600" eaLnBrk="0" hangingPunct="0">
                        <a:lnSpc>
                          <a:spcPct val="120000"/>
                        </a:lnSpc>
                        <a:spcBef>
                          <a:spcPct val="20000"/>
                        </a:spcBef>
                        <a:buSzTx/>
                        <a:buFont typeface="Wingdings" panose="05000000000000000000" pitchFamily="2" charset="2"/>
                        <a:defRPr sz="12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77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Level 2 </a:t>
                      </a:r>
                      <a:r>
                        <a:rPr kumimoji="0" lang="en-US" altLang="zh-CN" sz="77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branch</a:t>
                      </a:r>
                      <a:endParaRPr kumimoji="0" lang="zh-CN" altLang="en-US" sz="77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68553" marR="68553"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lnSpc>
                          <a:spcPct val="120000"/>
                        </a:lnSpc>
                        <a:spcBef>
                          <a:spcPct val="20000"/>
                        </a:spcBef>
                        <a:buSzPct val="8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1pPr>
                      <a:lvl2pPr marL="742950" indent="-285750" eaLnBrk="0" hangingPunct="0">
                        <a:lnSpc>
                          <a:spcPct val="120000"/>
                        </a:lnSpc>
                        <a:spcBef>
                          <a:spcPct val="20000"/>
                        </a:spcBef>
                        <a:buSzPct val="8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lnSpc>
                          <a:spcPct val="120000"/>
                        </a:lnSpc>
                        <a:spcBef>
                          <a:spcPct val="20000"/>
                        </a:spcBef>
                        <a:buSzTx/>
                        <a:buFont typeface="Wingdings" panose="05000000000000000000" pitchFamily="2" charset="2"/>
                        <a:defRPr sz="1400">
                          <a:solidFill>
                            <a:schemeClr val="tx1"/>
                          </a:solidFill>
                          <a:latin typeface="Arial" panose="020B0604020202020204" pitchFamily="34" charset="0"/>
                          <a:ea typeface="宋体" panose="02010600030101010101" pitchFamily="2" charset="-122"/>
                        </a:defRPr>
                      </a:lvl3pPr>
                      <a:lvl4pPr marL="1600200" indent="-228600" eaLnBrk="0" hangingPunct="0">
                        <a:lnSpc>
                          <a:spcPct val="120000"/>
                        </a:lnSpc>
                        <a:spcBef>
                          <a:spcPct val="20000"/>
                        </a:spcBef>
                        <a:buSzTx/>
                        <a:buFont typeface="Wingdings" panose="05000000000000000000" pitchFamily="2" charset="2"/>
                        <a:defRPr sz="12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lang="zh-CN" altLang="en-US" sz="88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Upstream: cross-province dual private line square-shaped</a:t>
                      </a:r>
                      <a:endParaRPr lang="en-US" altLang="zh-CN" sz="1100">
                        <a:solidFill>
                          <a:srgbClr val="000000"/>
                        </a:solidFill>
                        <a:latin typeface="Huawei Sans" panose="020C0503030203020204" pitchFamily="34" charset="0"/>
                        <a:ea typeface="方正兰亭黑简体" panose="02000000000000000000" pitchFamily="2" charset="-122"/>
                        <a:sym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880" b="0" i="0" u="none" strike="noStrike" cap="none" normalizeH="0" baseline="0">
                          <a:ln>
                            <a:noFill/>
                          </a:ln>
                          <a:solidFill>
                            <a:srgbClr val="000000"/>
                          </a:solidFill>
                          <a:effectLst/>
                          <a:latin typeface="Huawei Sans" panose="020C0503030203020204" pitchFamily="34" charset="0"/>
                          <a:ea typeface="方正兰亭黑简体" panose="02000000000000000000" pitchFamily="2" charset="-122"/>
                          <a:sym typeface="Arial" panose="020B0604020202020204" pitchFamily="34" charset="0"/>
                        </a:rPr>
                        <a:t>Downstream: intra-province dual private line square-shaped</a:t>
                      </a:r>
                      <a:endParaRPr kumimoji="0" lang="zh-CN" altLang="en-US" sz="11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a:txBody>
                  <a:tcPr marL="68553" marR="6855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lnSpc>
                          <a:spcPct val="120000"/>
                        </a:lnSpc>
                        <a:spcBef>
                          <a:spcPct val="20000"/>
                        </a:spcBef>
                        <a:buSzPct val="8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1pPr>
                      <a:lvl2pPr marL="742950" indent="-285750" eaLnBrk="0" hangingPunct="0">
                        <a:lnSpc>
                          <a:spcPct val="120000"/>
                        </a:lnSpc>
                        <a:spcBef>
                          <a:spcPct val="20000"/>
                        </a:spcBef>
                        <a:buSzPct val="8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lnSpc>
                          <a:spcPct val="120000"/>
                        </a:lnSpc>
                        <a:spcBef>
                          <a:spcPct val="20000"/>
                        </a:spcBef>
                        <a:buSzTx/>
                        <a:buFont typeface="Wingdings" panose="05000000000000000000" pitchFamily="2" charset="2"/>
                        <a:defRPr sz="1400">
                          <a:solidFill>
                            <a:schemeClr val="tx1"/>
                          </a:solidFill>
                          <a:latin typeface="Arial" panose="020B0604020202020204" pitchFamily="34" charset="0"/>
                          <a:ea typeface="宋体" panose="02010600030101010101" pitchFamily="2" charset="-122"/>
                        </a:defRPr>
                      </a:lvl3pPr>
                      <a:lvl4pPr marL="1600200" indent="-228600" eaLnBrk="0" hangingPunct="0">
                        <a:lnSpc>
                          <a:spcPct val="120000"/>
                        </a:lnSpc>
                        <a:spcBef>
                          <a:spcPct val="20000"/>
                        </a:spcBef>
                        <a:buSzTx/>
                        <a:buFont typeface="Wingdings" panose="05000000000000000000" pitchFamily="2" charset="2"/>
                        <a:defRPr sz="12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lang="zh-CN" altLang="en-US" sz="88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Upstream: cross-province dual private line square-shaped</a:t>
                      </a:r>
                      <a:endParaRPr lang="en-US" altLang="zh-CN" sz="1100">
                        <a:solidFill>
                          <a:srgbClr val="000000"/>
                        </a:solidFill>
                        <a:latin typeface="Huawei Sans" panose="020C0503030203020204" pitchFamily="34" charset="0"/>
                        <a:ea typeface="方正兰亭黑简体" panose="02000000000000000000" pitchFamily="2" charset="-122"/>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880" b="0" i="0" u="none" strike="noStrike" cap="none" normalizeH="0" baseline="0">
                          <a:ln>
                            <a:noFill/>
                          </a:ln>
                          <a:solidFill>
                            <a:srgbClr val="000000"/>
                          </a:solidFill>
                          <a:effectLst/>
                          <a:latin typeface="Huawei Sans" panose="020C0503030203020204" pitchFamily="34" charset="0"/>
                          <a:ea typeface="方正兰亭黑简体" panose="02000000000000000000" pitchFamily="2" charset="-122"/>
                          <a:sym typeface="Arial" panose="020B0604020202020204" pitchFamily="34" charset="0"/>
                        </a:rPr>
                        <a:t>Downstream: intra-province dual private line square-shaped</a:t>
                      </a:r>
                      <a:endParaRPr kumimoji="0" lang="zh-CN" altLang="en-US" sz="11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a:txBody>
                  <a:tcPr marL="68553" marR="6855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zh-CN" altLang="en-US" sz="880" kern="1200">
                          <a:solidFill>
                            <a:srgbClr val="000000"/>
                          </a:solidFill>
                          <a:latin typeface="Huawei Sans" panose="020C0503030203020204" pitchFamily="34" charset="0"/>
                          <a:ea typeface="方正兰亭黑简体" panose="02000000000000000000" pitchFamily="2" charset="-122"/>
                          <a:cs typeface="+mn-cs"/>
                          <a:sym typeface="Arial" panose="020B0604020202020204" pitchFamily="34" charset="0"/>
                        </a:rPr>
                        <a:t>Upstream: cross-province private line + square-shaped Internet</a:t>
                      </a:r>
                      <a:endParaRPr lang="en-US" altLang="zh-CN" sz="1100" kern="1200">
                        <a:solidFill>
                          <a:srgbClr val="000000"/>
                        </a:solidFill>
                        <a:latin typeface="Huawei Sans" panose="020C0503030203020204" pitchFamily="34" charset="0"/>
                        <a:ea typeface="方正兰亭黑简体" panose="02000000000000000000" pitchFamily="2" charset="-122"/>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pPr>
                      <a:r>
                        <a:rPr lang="zh-CN" altLang="en-US" sz="880" kern="1200">
                          <a:solidFill>
                            <a:srgbClr val="000000"/>
                          </a:solidFill>
                          <a:latin typeface="Huawei Sans" panose="020C0503030203020204" pitchFamily="34" charset="0"/>
                          <a:ea typeface="方正兰亭黑简体" panose="02000000000000000000" pitchFamily="2" charset="-122"/>
                          <a:cs typeface="+mn-cs"/>
                          <a:sym typeface="Arial" panose="020B0604020202020204" pitchFamily="34" charset="0"/>
                        </a:rPr>
                        <a:t>Downstream: square-shaped dual private lines in the province</a:t>
                      </a:r>
                      <a:endParaRPr lang="zh-CN" altLang="en-US" sz="1100" kern="1200">
                        <a:solidFill>
                          <a:srgbClr val="000000"/>
                        </a:solidFill>
                        <a:latin typeface="Huawei Sans" panose="020C0503030203020204" pitchFamily="34" charset="0"/>
                        <a:ea typeface="方正兰亭黑简体" panose="02000000000000000000" pitchFamily="2" charset="-122"/>
                        <a:cs typeface="+mn-cs"/>
                      </a:endParaRPr>
                    </a:p>
                  </a:txBody>
                  <a:tcPr marL="68553" marR="68553"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380906">
                <a:tc>
                  <a:txBody>
                    <a:bodyPr/>
                    <a:lstStyle>
                      <a:lvl1pPr eaLnBrk="0" hangingPunct="0">
                        <a:lnSpc>
                          <a:spcPct val="120000"/>
                        </a:lnSpc>
                        <a:spcBef>
                          <a:spcPct val="20000"/>
                        </a:spcBef>
                        <a:buSzPct val="8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1pPr>
                      <a:lvl2pPr marL="742950" indent="-285750" eaLnBrk="0" hangingPunct="0">
                        <a:lnSpc>
                          <a:spcPct val="120000"/>
                        </a:lnSpc>
                        <a:spcBef>
                          <a:spcPct val="20000"/>
                        </a:spcBef>
                        <a:buSzPct val="8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lnSpc>
                          <a:spcPct val="120000"/>
                        </a:lnSpc>
                        <a:spcBef>
                          <a:spcPct val="20000"/>
                        </a:spcBef>
                        <a:buSzTx/>
                        <a:buFont typeface="Wingdings" panose="05000000000000000000" pitchFamily="2" charset="2"/>
                        <a:defRPr sz="1400">
                          <a:solidFill>
                            <a:schemeClr val="tx1"/>
                          </a:solidFill>
                          <a:latin typeface="Arial" panose="020B0604020202020204" pitchFamily="34" charset="0"/>
                          <a:ea typeface="宋体" panose="02010600030101010101" pitchFamily="2" charset="-122"/>
                        </a:defRPr>
                      </a:lvl3pPr>
                      <a:lvl4pPr marL="1600200" indent="-228600" eaLnBrk="0" hangingPunct="0">
                        <a:lnSpc>
                          <a:spcPct val="120000"/>
                        </a:lnSpc>
                        <a:spcBef>
                          <a:spcPct val="20000"/>
                        </a:spcBef>
                        <a:buSzTx/>
                        <a:buFont typeface="Wingdings" panose="05000000000000000000" pitchFamily="2" charset="2"/>
                        <a:defRPr sz="12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77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rPr>
                        <a:t>outlets</a:t>
                      </a:r>
                    </a:p>
                  </a:txBody>
                  <a:tcPr marL="68553" marR="68553"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lang="zh-CN" altLang="en-US" sz="77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Dual private line + 4G/5G backup</a:t>
                      </a:r>
                      <a:endParaRPr kumimoji="0" lang="zh-CN" altLang="en-US" sz="11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a:txBody>
                  <a:tcPr marL="68553" marR="6855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77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rPr>
                        <a:t>Dual private networks</a:t>
                      </a:r>
                    </a:p>
                  </a:txBody>
                  <a:tcPr marL="68553" marR="6855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lang="zh-CN" altLang="en-US" sz="770" kern="1200" dirty="0">
                          <a:solidFill>
                            <a:srgbClr val="000000"/>
                          </a:solidFill>
                          <a:latin typeface="Huawei Sans" panose="020C0503030203020204" pitchFamily="34" charset="0"/>
                          <a:ea typeface="方正兰亭黑简体" panose="02000000000000000000" pitchFamily="2" charset="-122"/>
                          <a:cs typeface="+mn-cs"/>
                        </a:rPr>
                        <a:t>Intra-province dual private line</a:t>
                      </a:r>
                    </a:p>
                  </a:txBody>
                  <a:tcPr marL="68553" marR="68553"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5695150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On the underlay WAN side, IP addresses and IGP routing protocols are configured based on the networking habits of the live network. Generally, a bank network uses a dynamic routing protocol at the egress to connect to upper-level branch devices.</a:t>
            </a:r>
            <a:endParaRPr lang="en-US" altLang="zh-CN" dirty="0"/>
          </a:p>
          <a:p>
            <a:endParaRPr lang="en-US" altLang="zh-CN" dirty="0"/>
          </a:p>
        </p:txBody>
      </p:sp>
      <p:sp>
        <p:nvSpPr>
          <p:cNvPr id="6" name="Slide Image Placeholder 5">
            <a:extLst>
              <a:ext uri="{FF2B5EF4-FFF2-40B4-BE49-F238E27FC236}">
                <a16:creationId xmlns:a16="http://schemas.microsoft.com/office/drawing/2014/main" id="{467D379E-7F54-498F-BA95-F62019485B3E}"/>
              </a:ext>
            </a:extLst>
          </p:cNvPr>
          <p:cNvSpPr>
            <a:spLocks noGrp="1" noRot="1" noChangeAspect="1"/>
          </p:cNvSpPr>
          <p:nvPr>
            <p:ph type="sldImg"/>
          </p:nvPr>
        </p:nvSpPr>
        <p:spPr>
          <a:xfrm>
            <a:off x="723900" y="723900"/>
            <a:ext cx="5553075" cy="3124200"/>
          </a:xfrm>
        </p:spPr>
      </p:sp>
      <p:graphicFrame>
        <p:nvGraphicFramePr>
          <p:cNvPr id="7" name="Group 12">
            <a:extLst>
              <a:ext uri="{FF2B5EF4-FFF2-40B4-BE49-F238E27FC236}">
                <a16:creationId xmlns:a16="http://schemas.microsoft.com/office/drawing/2014/main" id="{09A26232-05A0-4417-9832-43B67ACAC1E7}"/>
              </a:ext>
            </a:extLst>
          </p:cNvPr>
          <p:cNvGraphicFramePr>
            <a:graphicFrameLocks noGrp="1"/>
          </p:cNvGraphicFramePr>
          <p:nvPr>
            <p:extLst>
              <p:ext uri="{D42A27DB-BD31-4B8C-83A1-F6EECF244321}">
                <p14:modId xmlns:p14="http://schemas.microsoft.com/office/powerpoint/2010/main" val="1112395774"/>
              </p:ext>
            </p:extLst>
          </p:nvPr>
        </p:nvGraphicFramePr>
        <p:xfrm>
          <a:off x="990112" y="5509607"/>
          <a:ext cx="5083663" cy="1231316"/>
        </p:xfrm>
        <a:graphic>
          <a:graphicData uri="http://schemas.openxmlformats.org/drawingml/2006/table">
            <a:tbl>
              <a:tblPr/>
              <a:tblGrid>
                <a:gridCol w="1067736">
                  <a:extLst>
                    <a:ext uri="{9D8B030D-6E8A-4147-A177-3AD203B41FA5}">
                      <a16:colId xmlns:a16="http://schemas.microsoft.com/office/drawing/2014/main" val="20000"/>
                    </a:ext>
                  </a:extLst>
                </a:gridCol>
                <a:gridCol w="2111004">
                  <a:extLst>
                    <a:ext uri="{9D8B030D-6E8A-4147-A177-3AD203B41FA5}">
                      <a16:colId xmlns:a16="http://schemas.microsoft.com/office/drawing/2014/main" val="20003"/>
                    </a:ext>
                  </a:extLst>
                </a:gridCol>
                <a:gridCol w="1904923">
                  <a:extLst>
                    <a:ext uri="{9D8B030D-6E8A-4147-A177-3AD203B41FA5}">
                      <a16:colId xmlns:a16="http://schemas.microsoft.com/office/drawing/2014/main" val="20005"/>
                    </a:ext>
                  </a:extLst>
                </a:gridCol>
              </a:tblGrid>
              <a:tr h="287825">
                <a:tc>
                  <a:txBody>
                    <a:bodyPr/>
                    <a:lstStyle>
                      <a:lvl1pPr eaLnBrk="0" hangingPunct="0">
                        <a:lnSpc>
                          <a:spcPct val="120000"/>
                        </a:lnSpc>
                        <a:spcBef>
                          <a:spcPct val="20000"/>
                        </a:spcBef>
                        <a:buSzPct val="8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1pPr>
                      <a:lvl2pPr marL="742950" indent="-285750" eaLnBrk="0" hangingPunct="0">
                        <a:lnSpc>
                          <a:spcPct val="120000"/>
                        </a:lnSpc>
                        <a:spcBef>
                          <a:spcPct val="20000"/>
                        </a:spcBef>
                        <a:buSzPct val="8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lnSpc>
                          <a:spcPct val="120000"/>
                        </a:lnSpc>
                        <a:spcBef>
                          <a:spcPct val="20000"/>
                        </a:spcBef>
                        <a:buSzTx/>
                        <a:buFont typeface="Wingdings" panose="05000000000000000000" pitchFamily="2" charset="2"/>
                        <a:defRPr sz="1400">
                          <a:solidFill>
                            <a:schemeClr val="tx1"/>
                          </a:solidFill>
                          <a:latin typeface="Arial" panose="020B0604020202020204" pitchFamily="34" charset="0"/>
                          <a:ea typeface="宋体" panose="02010600030101010101" pitchFamily="2" charset="-122"/>
                        </a:defRPr>
                      </a:lvl3pPr>
                      <a:lvl4pPr marL="1600200" indent="-228600" eaLnBrk="0" hangingPunct="0">
                        <a:lnSpc>
                          <a:spcPct val="120000"/>
                        </a:lnSpc>
                        <a:spcBef>
                          <a:spcPct val="20000"/>
                        </a:spcBef>
                        <a:buSzTx/>
                        <a:buFont typeface="Wingdings" panose="05000000000000000000" pitchFamily="2" charset="2"/>
                        <a:defRPr sz="12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770" b="1" i="0" u="none" strike="noStrike" kern="1200" cap="none" normalizeH="0" baseline="0" dirty="0">
                          <a:ln>
                            <a:noFill/>
                          </a:ln>
                          <a:solidFill>
                            <a:sysClr val="windowText" lastClr="000000"/>
                          </a:solidFill>
                          <a:effectLst/>
                          <a:latin typeface="Huawei Sans" panose="020C0503030203020204" pitchFamily="34" charset="0"/>
                          <a:ea typeface="方正兰亭黑简体" panose="02000000000000000000" pitchFamily="2" charset="-122"/>
                          <a:cs typeface="+mn-cs"/>
                        </a:rPr>
                        <a:t>Scenario</a:t>
                      </a:r>
                    </a:p>
                  </a:txBody>
                  <a:tcPr marL="68553" marR="68553"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lvl1pPr eaLnBrk="0" hangingPunct="0">
                        <a:lnSpc>
                          <a:spcPct val="120000"/>
                        </a:lnSpc>
                        <a:spcBef>
                          <a:spcPct val="20000"/>
                        </a:spcBef>
                        <a:buSzPct val="8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1pPr>
                      <a:lvl2pPr marL="742950" indent="-285750" eaLnBrk="0" hangingPunct="0">
                        <a:lnSpc>
                          <a:spcPct val="120000"/>
                        </a:lnSpc>
                        <a:spcBef>
                          <a:spcPct val="20000"/>
                        </a:spcBef>
                        <a:buSzPct val="8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lnSpc>
                          <a:spcPct val="120000"/>
                        </a:lnSpc>
                        <a:spcBef>
                          <a:spcPct val="20000"/>
                        </a:spcBef>
                        <a:buSzTx/>
                        <a:buFont typeface="Wingdings" panose="05000000000000000000" pitchFamily="2" charset="2"/>
                        <a:defRPr sz="1400">
                          <a:solidFill>
                            <a:schemeClr val="tx1"/>
                          </a:solidFill>
                          <a:latin typeface="Arial" panose="020B0604020202020204" pitchFamily="34" charset="0"/>
                          <a:ea typeface="宋体" panose="02010600030101010101" pitchFamily="2" charset="-122"/>
                        </a:defRPr>
                      </a:lvl3pPr>
                      <a:lvl4pPr marL="1600200" indent="-228600" eaLnBrk="0" hangingPunct="0">
                        <a:lnSpc>
                          <a:spcPct val="120000"/>
                        </a:lnSpc>
                        <a:spcBef>
                          <a:spcPct val="20000"/>
                        </a:spcBef>
                        <a:buSzTx/>
                        <a:buFont typeface="Wingdings" panose="05000000000000000000" pitchFamily="2" charset="2"/>
                        <a:defRPr sz="12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770" b="1" i="0" u="none" strike="noStrike" kern="1200" cap="none" normalizeH="0" baseline="0">
                          <a:ln>
                            <a:noFill/>
                          </a:ln>
                          <a:solidFill>
                            <a:sysClr val="windowText" lastClr="000000"/>
                          </a:solidFill>
                          <a:effectLst/>
                          <a:latin typeface="Huawei Sans" panose="020C0503030203020204" pitchFamily="34" charset="0"/>
                          <a:ea typeface="方正兰亭黑简体" panose="02000000000000000000" pitchFamily="2" charset="-122"/>
                          <a:cs typeface="+mn-cs"/>
                        </a:rPr>
                        <a:t>Multi-link flattening</a:t>
                      </a:r>
                    </a:p>
                  </a:txBody>
                  <a:tcPr marL="68553" marR="6855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770" b="1" i="0" u="none" strike="noStrike" kern="1200" cap="none" normalizeH="0" baseline="0" dirty="0">
                          <a:ln>
                            <a:noFill/>
                          </a:ln>
                          <a:solidFill>
                            <a:sysClr val="windowText" lastClr="000000"/>
                          </a:solidFill>
                          <a:effectLst/>
                          <a:latin typeface="Huawei Sans" panose="020C0503030203020204" pitchFamily="34" charset="0"/>
                          <a:ea typeface="方正兰亭黑简体" panose="02000000000000000000" pitchFamily="2" charset="-122"/>
                          <a:cs typeface="+mn-cs"/>
                        </a:rPr>
                        <a:t>Internet </a:t>
                      </a:r>
                      <a:r>
                        <a:rPr kumimoji="0" lang="en-US" altLang="zh-CN" sz="770" b="1" i="0" u="none" strike="noStrike" kern="1200" cap="none" normalizeH="0" baseline="0" dirty="0">
                          <a:ln>
                            <a:noFill/>
                          </a:ln>
                          <a:solidFill>
                            <a:sysClr val="windowText" lastClr="000000"/>
                          </a:solidFill>
                          <a:effectLst/>
                          <a:latin typeface="Huawei Sans" panose="020C0503030203020204" pitchFamily="34" charset="0"/>
                          <a:ea typeface="方正兰亭黑简体" panose="02000000000000000000" pitchFamily="2" charset="-122"/>
                          <a:cs typeface="+mn-cs"/>
                        </a:rPr>
                        <a:t>flattening</a:t>
                      </a:r>
                      <a:endParaRPr kumimoji="0" lang="zh-CN" altLang="en-US" sz="770" b="1" i="0" u="none" strike="noStrike" kern="1200" cap="none" normalizeH="0" baseline="0" dirty="0">
                        <a:ln>
                          <a:noFill/>
                        </a:ln>
                        <a:solidFill>
                          <a:sysClr val="windowText" lastClr="000000"/>
                        </a:solidFill>
                        <a:effectLst/>
                        <a:latin typeface="Huawei Sans" panose="020C0503030203020204" pitchFamily="34" charset="0"/>
                        <a:ea typeface="方正兰亭黑简体" panose="02000000000000000000" pitchFamily="2" charset="-122"/>
                        <a:cs typeface="+mn-cs"/>
                      </a:endParaRPr>
                    </a:p>
                  </a:txBody>
                  <a:tcPr marL="68553" marR="68553"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0"/>
                  </a:ext>
                </a:extLst>
              </a:tr>
              <a:tr h="300260">
                <a:tc>
                  <a:txBody>
                    <a:bodyPr/>
                    <a:lstStyle>
                      <a:lvl1pPr eaLnBrk="0" hangingPunct="0">
                        <a:lnSpc>
                          <a:spcPct val="120000"/>
                        </a:lnSpc>
                        <a:spcBef>
                          <a:spcPct val="20000"/>
                        </a:spcBef>
                        <a:buSzPct val="8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1pPr>
                      <a:lvl2pPr marL="742950" indent="-285750" eaLnBrk="0" hangingPunct="0">
                        <a:lnSpc>
                          <a:spcPct val="120000"/>
                        </a:lnSpc>
                        <a:spcBef>
                          <a:spcPct val="20000"/>
                        </a:spcBef>
                        <a:buSzPct val="8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lnSpc>
                          <a:spcPct val="120000"/>
                        </a:lnSpc>
                        <a:spcBef>
                          <a:spcPct val="20000"/>
                        </a:spcBef>
                        <a:buSzTx/>
                        <a:buFont typeface="Wingdings" panose="05000000000000000000" pitchFamily="2" charset="2"/>
                        <a:defRPr sz="1400">
                          <a:solidFill>
                            <a:schemeClr val="tx1"/>
                          </a:solidFill>
                          <a:latin typeface="Arial" panose="020B0604020202020204" pitchFamily="34" charset="0"/>
                          <a:ea typeface="宋体" panose="02010600030101010101" pitchFamily="2" charset="-122"/>
                        </a:defRPr>
                      </a:lvl3pPr>
                      <a:lvl4pPr marL="1600200" indent="-228600" eaLnBrk="0" hangingPunct="0">
                        <a:lnSpc>
                          <a:spcPct val="120000"/>
                        </a:lnSpc>
                        <a:spcBef>
                          <a:spcPct val="20000"/>
                        </a:spcBef>
                        <a:buSzTx/>
                        <a:buFont typeface="Wingdings" panose="05000000000000000000" pitchFamily="2" charset="2"/>
                        <a:defRPr sz="12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810" b="0" i="0" u="none" strike="noStrike" cap="none" normalizeH="0" baseline="0" dirty="0">
                          <a:ln>
                            <a:noFill/>
                          </a:ln>
                          <a:solidFill>
                            <a:schemeClr val="tx1"/>
                          </a:solidFill>
                          <a:effectLst/>
                          <a:latin typeface="Huawei Sans" panose="020C0503030203020204" pitchFamily="34" charset="0"/>
                          <a:ea typeface="微软雅黑" panose="020B0503020204020204" pitchFamily="34" charset="-122"/>
                        </a:rPr>
                        <a:t>Level 1 </a:t>
                      </a:r>
                      <a:r>
                        <a:rPr kumimoji="0" lang="en-US" altLang="zh-CN" sz="810" b="0" i="0" u="none" strike="noStrike" cap="none" normalizeH="0" baseline="0" dirty="0">
                          <a:ln>
                            <a:noFill/>
                          </a:ln>
                          <a:solidFill>
                            <a:schemeClr val="tx1"/>
                          </a:solidFill>
                          <a:effectLst/>
                          <a:latin typeface="Huawei Sans" panose="020C0503030203020204" pitchFamily="34" charset="0"/>
                          <a:ea typeface="微软雅黑" panose="020B0503020204020204" pitchFamily="34" charset="-122"/>
                        </a:rPr>
                        <a:t>branch</a:t>
                      </a:r>
                      <a:endParaRPr kumimoji="0" lang="zh-CN" altLang="en-US" sz="810" b="0" i="0" u="none" strike="noStrike" cap="none" normalizeH="0" baseline="0" dirty="0">
                        <a:ln>
                          <a:noFill/>
                        </a:ln>
                        <a:solidFill>
                          <a:schemeClr val="tx1"/>
                        </a:solidFill>
                        <a:effectLst/>
                        <a:latin typeface="Huawei Sans" panose="020C0503030203020204" pitchFamily="34" charset="0"/>
                        <a:ea typeface="微软雅黑" panose="020B0503020204020204" pitchFamily="34" charset="-122"/>
                      </a:endParaRPr>
                    </a:p>
                  </a:txBody>
                  <a:tcPr marL="68553" marR="68553"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lnSpc>
                          <a:spcPct val="120000"/>
                        </a:lnSpc>
                        <a:spcBef>
                          <a:spcPct val="20000"/>
                        </a:spcBef>
                        <a:buSzPct val="8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1pPr>
                      <a:lvl2pPr marL="742950" indent="-285750" eaLnBrk="0" hangingPunct="0">
                        <a:lnSpc>
                          <a:spcPct val="120000"/>
                        </a:lnSpc>
                        <a:spcBef>
                          <a:spcPct val="20000"/>
                        </a:spcBef>
                        <a:buSzPct val="8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lnSpc>
                          <a:spcPct val="120000"/>
                        </a:lnSpc>
                        <a:spcBef>
                          <a:spcPct val="20000"/>
                        </a:spcBef>
                        <a:buSzTx/>
                        <a:buFont typeface="Wingdings" panose="05000000000000000000" pitchFamily="2" charset="2"/>
                        <a:defRPr sz="1400">
                          <a:solidFill>
                            <a:schemeClr val="tx1"/>
                          </a:solidFill>
                          <a:latin typeface="Arial" panose="020B0604020202020204" pitchFamily="34" charset="0"/>
                          <a:ea typeface="宋体" panose="02010600030101010101" pitchFamily="2" charset="-122"/>
                        </a:defRPr>
                      </a:lvl3pPr>
                      <a:lvl4pPr marL="1600200" indent="-228600" eaLnBrk="0" hangingPunct="0">
                        <a:lnSpc>
                          <a:spcPct val="120000"/>
                        </a:lnSpc>
                        <a:spcBef>
                          <a:spcPct val="20000"/>
                        </a:spcBef>
                        <a:buSzTx/>
                        <a:buFont typeface="Wingdings" panose="05000000000000000000" pitchFamily="2" charset="2"/>
                        <a:defRPr sz="12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810" b="0" i="0" u="none" strike="noStrike" cap="none" normalizeH="0" baseline="0">
                          <a:ln>
                            <a:noFill/>
                          </a:ln>
                          <a:solidFill>
                            <a:schemeClr val="tx1"/>
                          </a:solidFill>
                          <a:effectLst/>
                          <a:latin typeface="Huawei Sans" panose="020C0503030203020204" pitchFamily="34" charset="0"/>
                          <a:ea typeface="微软雅黑" panose="020B0503020204020204" pitchFamily="34" charset="-122"/>
                        </a:rPr>
                        <a:t>Multi-ISP private line access</a:t>
                      </a:r>
                    </a:p>
                  </a:txBody>
                  <a:tcPr marL="68553" marR="6855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810" b="0" i="0" u="none" strike="noStrike" cap="none" normalizeH="0" baseline="0">
                          <a:ln>
                            <a:noFill/>
                          </a:ln>
                          <a:solidFill>
                            <a:schemeClr val="tx1"/>
                          </a:solidFill>
                          <a:effectLst/>
                          <a:latin typeface="Huawei Sans" panose="020C0503030203020204" pitchFamily="34" charset="0"/>
                          <a:ea typeface="微软雅黑" panose="020B0503020204020204" pitchFamily="34" charset="-122"/>
                        </a:rPr>
                        <a:t>Multi-Internet Egress Access</a:t>
                      </a:r>
                    </a:p>
                  </a:txBody>
                  <a:tcPr marL="68553" marR="68553"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342971">
                <a:tc>
                  <a:txBody>
                    <a:bodyPr/>
                    <a:lstStyle>
                      <a:lvl1pPr eaLnBrk="0" hangingPunct="0">
                        <a:lnSpc>
                          <a:spcPct val="120000"/>
                        </a:lnSpc>
                        <a:spcBef>
                          <a:spcPct val="20000"/>
                        </a:spcBef>
                        <a:buSzPct val="8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1pPr>
                      <a:lvl2pPr marL="742950" indent="-285750" eaLnBrk="0" hangingPunct="0">
                        <a:lnSpc>
                          <a:spcPct val="120000"/>
                        </a:lnSpc>
                        <a:spcBef>
                          <a:spcPct val="20000"/>
                        </a:spcBef>
                        <a:buSzPct val="8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lnSpc>
                          <a:spcPct val="120000"/>
                        </a:lnSpc>
                        <a:spcBef>
                          <a:spcPct val="20000"/>
                        </a:spcBef>
                        <a:buSzTx/>
                        <a:buFont typeface="Wingdings" panose="05000000000000000000" pitchFamily="2" charset="2"/>
                        <a:defRPr sz="1400">
                          <a:solidFill>
                            <a:schemeClr val="tx1"/>
                          </a:solidFill>
                          <a:latin typeface="Arial" panose="020B0604020202020204" pitchFamily="34" charset="0"/>
                          <a:ea typeface="宋体" panose="02010600030101010101" pitchFamily="2" charset="-122"/>
                        </a:defRPr>
                      </a:lvl3pPr>
                      <a:lvl4pPr marL="1600200" indent="-228600" eaLnBrk="0" hangingPunct="0">
                        <a:lnSpc>
                          <a:spcPct val="120000"/>
                        </a:lnSpc>
                        <a:spcBef>
                          <a:spcPct val="20000"/>
                        </a:spcBef>
                        <a:buSzTx/>
                        <a:buFont typeface="Wingdings" panose="05000000000000000000" pitchFamily="2" charset="2"/>
                        <a:defRPr sz="12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810" b="0" i="0" u="none" strike="noStrike" cap="none" normalizeH="0" baseline="0" dirty="0">
                          <a:ln>
                            <a:noFill/>
                          </a:ln>
                          <a:solidFill>
                            <a:schemeClr val="tx1"/>
                          </a:solidFill>
                          <a:effectLst/>
                          <a:latin typeface="Huawei Sans" panose="020C0503030203020204" pitchFamily="34" charset="0"/>
                          <a:ea typeface="微软雅黑" panose="020B0503020204020204" pitchFamily="34" charset="-122"/>
                        </a:rPr>
                        <a:t>Level 2 </a:t>
                      </a:r>
                      <a:r>
                        <a:rPr kumimoji="0" lang="en-US" altLang="zh-CN" sz="810" b="0" i="0" u="none" strike="noStrike" cap="none" normalizeH="0" baseline="0" dirty="0">
                          <a:ln>
                            <a:noFill/>
                          </a:ln>
                          <a:solidFill>
                            <a:schemeClr val="tx1"/>
                          </a:solidFill>
                          <a:effectLst/>
                          <a:latin typeface="Huawei Sans" panose="020C0503030203020204" pitchFamily="34" charset="0"/>
                          <a:ea typeface="微软雅黑" panose="020B0503020204020204" pitchFamily="34" charset="-122"/>
                        </a:rPr>
                        <a:t>branch</a:t>
                      </a:r>
                      <a:endParaRPr kumimoji="0" lang="zh-CN" altLang="en-US" sz="810" b="0" i="0" u="none" strike="noStrike" cap="none" normalizeH="0" baseline="0" dirty="0">
                        <a:ln>
                          <a:noFill/>
                        </a:ln>
                        <a:solidFill>
                          <a:schemeClr val="tx1"/>
                        </a:solidFill>
                        <a:effectLst/>
                        <a:latin typeface="Huawei Sans" panose="020C0503030203020204" pitchFamily="34" charset="0"/>
                        <a:ea typeface="微软雅黑" panose="020B0503020204020204" pitchFamily="34" charset="-122"/>
                      </a:endParaRPr>
                    </a:p>
                  </a:txBody>
                  <a:tcPr marL="68553" marR="68553"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lnSpc>
                          <a:spcPct val="120000"/>
                        </a:lnSpc>
                        <a:spcBef>
                          <a:spcPct val="20000"/>
                        </a:spcBef>
                        <a:buSzPct val="8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1pPr>
                      <a:lvl2pPr marL="742950" indent="-285750" eaLnBrk="0" hangingPunct="0">
                        <a:lnSpc>
                          <a:spcPct val="120000"/>
                        </a:lnSpc>
                        <a:spcBef>
                          <a:spcPct val="20000"/>
                        </a:spcBef>
                        <a:buSzPct val="8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lnSpc>
                          <a:spcPct val="120000"/>
                        </a:lnSpc>
                        <a:spcBef>
                          <a:spcPct val="20000"/>
                        </a:spcBef>
                        <a:buSzTx/>
                        <a:buFont typeface="Wingdings" panose="05000000000000000000" pitchFamily="2" charset="2"/>
                        <a:defRPr sz="1400">
                          <a:solidFill>
                            <a:schemeClr val="tx1"/>
                          </a:solidFill>
                          <a:latin typeface="Arial" panose="020B0604020202020204" pitchFamily="34" charset="0"/>
                          <a:ea typeface="宋体" panose="02010600030101010101" pitchFamily="2" charset="-122"/>
                        </a:defRPr>
                      </a:lvl3pPr>
                      <a:lvl4pPr marL="1600200" indent="-228600" eaLnBrk="0" hangingPunct="0">
                        <a:lnSpc>
                          <a:spcPct val="120000"/>
                        </a:lnSpc>
                        <a:spcBef>
                          <a:spcPct val="20000"/>
                        </a:spcBef>
                        <a:buSzTx/>
                        <a:buFont typeface="Wingdings" panose="05000000000000000000" pitchFamily="2" charset="2"/>
                        <a:defRPr sz="12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810" b="0" i="0" u="none" strike="noStrike" cap="none" normalizeH="0" baseline="0">
                          <a:ln>
                            <a:noFill/>
                          </a:ln>
                          <a:solidFill>
                            <a:schemeClr val="tx1"/>
                          </a:solidFill>
                          <a:effectLst/>
                          <a:latin typeface="Huawei Sans" panose="020C0503030203020204" pitchFamily="34" charset="0"/>
                          <a:ea typeface="微软雅黑" panose="020B0503020204020204" pitchFamily="34" charset="-122"/>
                        </a:rPr>
                        <a:t>None</a:t>
                      </a:r>
                    </a:p>
                  </a:txBody>
                  <a:tcPr marL="68553" marR="6855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810" b="0" i="0" u="none" strike="noStrike" cap="none" normalizeH="0" baseline="0">
                          <a:ln>
                            <a:noFill/>
                          </a:ln>
                          <a:solidFill>
                            <a:schemeClr val="tx1"/>
                          </a:solidFill>
                          <a:effectLst/>
                          <a:latin typeface="Huawei Sans" panose="020C0503030203020204" pitchFamily="34" charset="0"/>
                          <a:ea typeface="微软雅黑" panose="020B0503020204020204" pitchFamily="34" charset="-122"/>
                        </a:rPr>
                        <a:t>None</a:t>
                      </a:r>
                    </a:p>
                  </a:txBody>
                  <a:tcPr marL="68553" marR="68553"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300260">
                <a:tc>
                  <a:txBody>
                    <a:bodyPr/>
                    <a:lstStyle>
                      <a:lvl1pPr eaLnBrk="0" hangingPunct="0">
                        <a:lnSpc>
                          <a:spcPct val="120000"/>
                        </a:lnSpc>
                        <a:spcBef>
                          <a:spcPct val="20000"/>
                        </a:spcBef>
                        <a:buSzPct val="8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1pPr>
                      <a:lvl2pPr marL="742950" indent="-285750" eaLnBrk="0" hangingPunct="0">
                        <a:lnSpc>
                          <a:spcPct val="120000"/>
                        </a:lnSpc>
                        <a:spcBef>
                          <a:spcPct val="20000"/>
                        </a:spcBef>
                        <a:buSzPct val="8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lnSpc>
                          <a:spcPct val="120000"/>
                        </a:lnSpc>
                        <a:spcBef>
                          <a:spcPct val="20000"/>
                        </a:spcBef>
                        <a:buSzTx/>
                        <a:buFont typeface="Wingdings" panose="05000000000000000000" pitchFamily="2" charset="2"/>
                        <a:defRPr sz="1400">
                          <a:solidFill>
                            <a:schemeClr val="tx1"/>
                          </a:solidFill>
                          <a:latin typeface="Arial" panose="020B0604020202020204" pitchFamily="34" charset="0"/>
                          <a:ea typeface="宋体" panose="02010600030101010101" pitchFamily="2" charset="-122"/>
                        </a:defRPr>
                      </a:lvl3pPr>
                      <a:lvl4pPr marL="1600200" indent="-228600" eaLnBrk="0" hangingPunct="0">
                        <a:lnSpc>
                          <a:spcPct val="120000"/>
                        </a:lnSpc>
                        <a:spcBef>
                          <a:spcPct val="20000"/>
                        </a:spcBef>
                        <a:buSzTx/>
                        <a:buFont typeface="Wingdings" panose="05000000000000000000" pitchFamily="2" charset="2"/>
                        <a:defRPr sz="12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810" b="0" i="0" u="none" strike="noStrike" cap="none" normalizeH="0" baseline="0">
                          <a:ln>
                            <a:noFill/>
                          </a:ln>
                          <a:solidFill>
                            <a:schemeClr val="tx1"/>
                          </a:solidFill>
                          <a:effectLst/>
                          <a:latin typeface="Huawei Sans" panose="020C0503030203020204" pitchFamily="34" charset="0"/>
                          <a:ea typeface="微软雅黑" panose="020B0503020204020204" pitchFamily="34" charset="-122"/>
                        </a:rPr>
                        <a:t>outlets</a:t>
                      </a:r>
                    </a:p>
                  </a:txBody>
                  <a:tcPr marL="68553" marR="68553"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lnSpc>
                          <a:spcPct val="120000"/>
                        </a:lnSpc>
                        <a:spcBef>
                          <a:spcPct val="20000"/>
                        </a:spcBef>
                        <a:buSzPct val="8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1pPr>
                      <a:lvl2pPr marL="742950" indent="-285750" eaLnBrk="0" hangingPunct="0">
                        <a:lnSpc>
                          <a:spcPct val="120000"/>
                        </a:lnSpc>
                        <a:spcBef>
                          <a:spcPct val="20000"/>
                        </a:spcBef>
                        <a:buSzPct val="8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lnSpc>
                          <a:spcPct val="120000"/>
                        </a:lnSpc>
                        <a:spcBef>
                          <a:spcPct val="20000"/>
                        </a:spcBef>
                        <a:buSzTx/>
                        <a:buFont typeface="Wingdings" panose="05000000000000000000" pitchFamily="2" charset="2"/>
                        <a:defRPr sz="1400">
                          <a:solidFill>
                            <a:schemeClr val="tx1"/>
                          </a:solidFill>
                          <a:latin typeface="Arial" panose="020B0604020202020204" pitchFamily="34" charset="0"/>
                          <a:ea typeface="宋体" panose="02010600030101010101" pitchFamily="2" charset="-122"/>
                        </a:defRPr>
                      </a:lvl3pPr>
                      <a:lvl4pPr marL="1600200" indent="-228600" eaLnBrk="0" hangingPunct="0">
                        <a:lnSpc>
                          <a:spcPct val="120000"/>
                        </a:lnSpc>
                        <a:spcBef>
                          <a:spcPct val="20000"/>
                        </a:spcBef>
                        <a:buSzTx/>
                        <a:buFont typeface="Wingdings" panose="05000000000000000000" pitchFamily="2" charset="2"/>
                        <a:defRPr sz="12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810" b="0" i="0" u="none" strike="noStrike" cap="none" normalizeH="0" baseline="0">
                          <a:ln>
                            <a:noFill/>
                          </a:ln>
                          <a:solidFill>
                            <a:schemeClr val="tx1"/>
                          </a:solidFill>
                          <a:effectLst/>
                          <a:latin typeface="Huawei Sans" panose="020C0503030203020204" pitchFamily="34" charset="0"/>
                          <a:ea typeface="微软雅黑" panose="020B0503020204020204" pitchFamily="34" charset="-122"/>
                        </a:rPr>
                        <a:t>Dual private line</a:t>
                      </a:r>
                    </a:p>
                  </a:txBody>
                  <a:tcPr marL="68553" marR="6855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810" b="0" i="0" u="none" strike="noStrike" cap="none" normalizeH="0" baseline="0" dirty="0">
                          <a:ln>
                            <a:noFill/>
                          </a:ln>
                          <a:solidFill>
                            <a:schemeClr val="tx1"/>
                          </a:solidFill>
                          <a:effectLst/>
                          <a:latin typeface="Huawei Sans" panose="020C0503030203020204" pitchFamily="34" charset="0"/>
                          <a:ea typeface="微软雅黑" panose="020B0503020204020204" pitchFamily="34" charset="-122"/>
                        </a:rPr>
                        <a:t>Single link or dual Internet</a:t>
                      </a:r>
                    </a:p>
                  </a:txBody>
                  <a:tcPr marL="68553" marR="68553"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4233436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Sub-branches and outlets generally use the dual-homed networking mode.</a:t>
            </a:r>
            <a:endParaRPr lang="en-US" altLang="zh-CN" dirty="0"/>
          </a:p>
        </p:txBody>
      </p:sp>
      <p:sp>
        <p:nvSpPr>
          <p:cNvPr id="5" name="Slide Image Placeholder 4">
            <a:extLst>
              <a:ext uri="{FF2B5EF4-FFF2-40B4-BE49-F238E27FC236}">
                <a16:creationId xmlns:a16="http://schemas.microsoft.com/office/drawing/2014/main" id="{11E98286-0260-476A-8A10-E8F6CB0EE8F7}"/>
              </a:ext>
            </a:extLst>
          </p:cNvPr>
          <p:cNvSpPr>
            <a:spLocks noGrp="1" noRot="1" noChangeAspect="1"/>
          </p:cNvSpPr>
          <p:nvPr>
            <p:ph type="sldImg"/>
          </p:nvPr>
        </p:nvSpPr>
        <p:spPr/>
      </p:sp>
    </p:spTree>
    <p:extLst>
      <p:ext uri="{BB962C8B-B14F-4D97-AF65-F5344CB8AC3E}">
        <p14:creationId xmlns:p14="http://schemas.microsoft.com/office/powerpoint/2010/main" val="7145426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p>
          <a:p>
            <a:endParaRPr lang="zh-CN" altLang="en-US" dirty="0"/>
          </a:p>
        </p:txBody>
      </p:sp>
      <p:sp>
        <p:nvSpPr>
          <p:cNvPr id="5" name="Slide Image Placeholder 4">
            <a:extLst>
              <a:ext uri="{FF2B5EF4-FFF2-40B4-BE49-F238E27FC236}">
                <a16:creationId xmlns:a16="http://schemas.microsoft.com/office/drawing/2014/main" id="{BA783D87-46C5-42FC-837A-8A43453E1FFA}"/>
              </a:ext>
            </a:extLst>
          </p:cNvPr>
          <p:cNvSpPr>
            <a:spLocks noGrp="1" noRot="1" noChangeAspect="1"/>
          </p:cNvSpPr>
          <p:nvPr>
            <p:ph type="sldImg"/>
          </p:nvPr>
        </p:nvSpPr>
        <p:spPr>
          <a:xfrm>
            <a:off x="723900" y="723900"/>
            <a:ext cx="5553075" cy="3124200"/>
          </a:xfrm>
        </p:spPr>
      </p:sp>
    </p:spTree>
    <p:extLst>
      <p:ext uri="{BB962C8B-B14F-4D97-AF65-F5344CB8AC3E}">
        <p14:creationId xmlns:p14="http://schemas.microsoft.com/office/powerpoint/2010/main" val="38286586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8E7295CD-396D-44F1-9493-82F84C1AA9AC}"/>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B3DF956F-BE8F-485B-B96D-AC9447EB8ADE}"/>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5681540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A CPE can be connected to a maximum of two RR sites (four RRs).</a:t>
            </a:r>
            <a:endParaRPr lang="en-US" altLang="zh-CN" dirty="0"/>
          </a:p>
          <a:p>
            <a:r>
              <a:rPr lang="en-US" dirty="0"/>
              <a:t>On small-scale networks, for example, with fewer than 50 sites, RRs can be deployed at hub sites.</a:t>
            </a:r>
            <a:endParaRPr lang="en-US" altLang="zh-CN" dirty="0"/>
          </a:p>
          <a:p>
            <a:r>
              <a:rPr lang="en-US" dirty="0"/>
              <a:t>RRs need to support large numbers of BGP peers and EVPN connections and provide strong high route reflection capabilities and efficiency. In actual deployments, use the RR models recommended in the specification list, for example, AR6300 and AR6280.</a:t>
            </a:r>
          </a:p>
        </p:txBody>
      </p:sp>
      <p:sp>
        <p:nvSpPr>
          <p:cNvPr id="5" name="Slide Image Placeholder 4">
            <a:extLst>
              <a:ext uri="{FF2B5EF4-FFF2-40B4-BE49-F238E27FC236}">
                <a16:creationId xmlns:a16="http://schemas.microsoft.com/office/drawing/2014/main" id="{A44D63DD-AA4C-45A3-8514-2FD0741133C9}"/>
              </a:ext>
            </a:extLst>
          </p:cNvPr>
          <p:cNvSpPr>
            <a:spLocks noGrp="1" noRot="1" noChangeAspect="1"/>
          </p:cNvSpPr>
          <p:nvPr>
            <p:ph type="sldImg"/>
          </p:nvPr>
        </p:nvSpPr>
        <p:spPr/>
      </p:sp>
    </p:spTree>
    <p:extLst>
      <p:ext uri="{BB962C8B-B14F-4D97-AF65-F5344CB8AC3E}">
        <p14:creationId xmlns:p14="http://schemas.microsoft.com/office/powerpoint/2010/main" val="2780925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Generally, 1:1 static NAT is deployed in the system view on the egress device of the public network at the HQ.</a:t>
            </a:r>
          </a:p>
        </p:txBody>
      </p:sp>
      <p:sp>
        <p:nvSpPr>
          <p:cNvPr id="5" name="Slide Image Placeholder 4">
            <a:extLst>
              <a:ext uri="{FF2B5EF4-FFF2-40B4-BE49-F238E27FC236}">
                <a16:creationId xmlns:a16="http://schemas.microsoft.com/office/drawing/2014/main" id="{16CBF9CA-1E27-4CEF-94F1-585212F865AE}"/>
              </a:ext>
            </a:extLst>
          </p:cNvPr>
          <p:cNvSpPr>
            <a:spLocks noGrp="1" noRot="1" noChangeAspect="1"/>
          </p:cNvSpPr>
          <p:nvPr>
            <p:ph type="sldImg"/>
          </p:nvPr>
        </p:nvSpPr>
        <p:spPr/>
      </p:sp>
    </p:spTree>
    <p:extLst>
      <p:ext uri="{BB962C8B-B14F-4D97-AF65-F5344CB8AC3E}">
        <p14:creationId xmlns:p14="http://schemas.microsoft.com/office/powerpoint/2010/main" val="41242640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This course is based on Huawei SD-WAN Solution.</a:t>
            </a:r>
          </a:p>
        </p:txBody>
      </p:sp>
      <p:sp>
        <p:nvSpPr>
          <p:cNvPr id="5" name="Slide Image Placeholder 4">
            <a:extLst>
              <a:ext uri="{FF2B5EF4-FFF2-40B4-BE49-F238E27FC236}">
                <a16:creationId xmlns:a16="http://schemas.microsoft.com/office/drawing/2014/main" id="{FD9CC50C-A486-4C84-A79E-E0136024EE7F}"/>
              </a:ext>
            </a:extLst>
          </p:cNvPr>
          <p:cNvSpPr>
            <a:spLocks noGrp="1" noRot="1" noChangeAspect="1"/>
          </p:cNvSpPr>
          <p:nvPr>
            <p:ph type="sldImg"/>
          </p:nvPr>
        </p:nvSpPr>
        <p:spPr/>
      </p:sp>
    </p:spTree>
    <p:extLst>
      <p:ext uri="{BB962C8B-B14F-4D97-AF65-F5344CB8AC3E}">
        <p14:creationId xmlns:p14="http://schemas.microsoft.com/office/powerpoint/2010/main" val="15865986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The active and standby controllers are deployed in the active and standby DCs, respectively. A heartbeat tunnel is established between the active and standby controllers to synchronize data and detect the controller status.</a:t>
            </a:r>
          </a:p>
          <a:p>
            <a:r>
              <a:rPr lang="en-US" dirty="0"/>
              <a:t>The active and standby controllers use the same southbound and northbound IP addresses. When branches are connected to the DCs through a public network, the same NAT address must be configured for the active and standby controllers.</a:t>
            </a:r>
          </a:p>
          <a:p>
            <a:r>
              <a:rPr lang="en-US" dirty="0"/>
              <a:t>When branches are connected to the DCs through a private line network, the controllers' southbound and northbound IP addresses need to be advertised to the private line network through EBGP, and a routing policy needs to be configured to ensure that the route to the active controller is preferentially selected.</a:t>
            </a:r>
          </a:p>
          <a:p>
            <a:r>
              <a:rPr lang="en-US" dirty="0"/>
              <a:t>When branches are connected to the DCs through a public network, 1:1 static NAT needs to be deployed for the southbound and northbound IP addresses. The NAT configurations must be the same on the two egress gateways. NAT related routes need to be advertised to the public network through EBGP and a routing policy needs to be configured to ensure that NAT related routes to the active DC are preferentially selected.</a:t>
            </a:r>
          </a:p>
          <a:p>
            <a:endParaRPr lang="en-US" dirty="0"/>
          </a:p>
        </p:txBody>
      </p:sp>
      <p:sp>
        <p:nvSpPr>
          <p:cNvPr id="5" name="Slide Image Placeholder 4">
            <a:extLst>
              <a:ext uri="{FF2B5EF4-FFF2-40B4-BE49-F238E27FC236}">
                <a16:creationId xmlns:a16="http://schemas.microsoft.com/office/drawing/2014/main" id="{54D6EE24-EB63-41DC-BBCA-6BB4545F9EBE}"/>
              </a:ext>
            </a:extLst>
          </p:cNvPr>
          <p:cNvSpPr>
            <a:spLocks noGrp="1" noRot="1" noChangeAspect="1"/>
          </p:cNvSpPr>
          <p:nvPr>
            <p:ph type="sldImg"/>
          </p:nvPr>
        </p:nvSpPr>
        <p:spPr/>
      </p:sp>
    </p:spTree>
    <p:extLst>
      <p:ext uri="{BB962C8B-B14F-4D97-AF65-F5344CB8AC3E}">
        <p14:creationId xmlns:p14="http://schemas.microsoft.com/office/powerpoint/2010/main" val="21006688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9F7E7E15-FB63-4C0F-9AFC-0A16236BB737}"/>
              </a:ext>
            </a:extLst>
          </p:cNvPr>
          <p:cNvSpPr>
            <a:spLocks noGrp="1" noRot="1" noChangeAspect="1"/>
          </p:cNvSpPr>
          <p:nvPr>
            <p:ph type="sldImg"/>
          </p:nvPr>
        </p:nvSpPr>
        <p:spPr>
          <a:xfrm>
            <a:off x="723900" y="723900"/>
            <a:ext cx="5553075" cy="3124200"/>
          </a:xfrm>
        </p:spPr>
      </p:sp>
      <p:sp>
        <p:nvSpPr>
          <p:cNvPr id="5" name="Notes Placeholder 4">
            <a:extLst>
              <a:ext uri="{FF2B5EF4-FFF2-40B4-BE49-F238E27FC236}">
                <a16:creationId xmlns:a16="http://schemas.microsoft.com/office/drawing/2014/main" id="{43AE2AA3-47C2-4129-AB18-94FD23C1E078}"/>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8143794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BA83E026-9D68-4589-A3EC-1AFE154FF301}"/>
              </a:ext>
            </a:extLst>
          </p:cNvPr>
          <p:cNvSpPr>
            <a:spLocks noGrp="1" noRot="1" noChangeAspect="1"/>
          </p:cNvSpPr>
          <p:nvPr>
            <p:ph type="sldImg"/>
          </p:nvPr>
        </p:nvSpPr>
        <p:spPr>
          <a:xfrm>
            <a:off x="723900" y="723900"/>
            <a:ext cx="5553075" cy="3124200"/>
          </a:xfrm>
        </p:spPr>
      </p:sp>
      <p:sp>
        <p:nvSpPr>
          <p:cNvPr id="5" name="Notes Placeholder 4">
            <a:extLst>
              <a:ext uri="{FF2B5EF4-FFF2-40B4-BE49-F238E27FC236}">
                <a16:creationId xmlns:a16="http://schemas.microsoft.com/office/drawing/2014/main" id="{6971F5C0-BB91-46EF-865A-BC656B93663A}"/>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2399260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The flat topology is applicable to large banks and insurance enterprises. Network O&amp;M is implemented by administrative area, and networks in each province are managed by MSPs.</a:t>
            </a:r>
            <a:endParaRPr lang="en-US" altLang="zh-CN" dirty="0"/>
          </a:p>
          <a:p>
            <a:r>
              <a:rPr lang="en-US" dirty="0"/>
              <a:t>Provincial branches, level-1 branches, and hubs at the HQ are connected to all ISP networks.</a:t>
            </a:r>
          </a:p>
          <a:p>
            <a:r>
              <a:rPr lang="en-US" dirty="0"/>
              <a:t>The controller is usually deployed in a DC.</a:t>
            </a:r>
          </a:p>
          <a:p>
            <a:r>
              <a:rPr lang="en-US" dirty="0"/>
              <a:t>Generally, CPEs at outlets are dual-homed to RRs to ensure reliability.</a:t>
            </a:r>
          </a:p>
          <a:p>
            <a:r>
              <a:rPr lang="en-US" dirty="0"/>
              <a:t>North-south traffic is a majority of traffic.</a:t>
            </a:r>
          </a:p>
          <a:p>
            <a:r>
              <a:rPr lang="en-US" dirty="0"/>
              <a:t>East-west traffic between outlets need</a:t>
            </a:r>
            <a:r>
              <a:rPr lang="en-US" altLang="zh-CN" dirty="0"/>
              <a:t>s</a:t>
            </a:r>
            <a:r>
              <a:rPr lang="en-US" dirty="0"/>
              <a:t> to pass through the hubs.</a:t>
            </a:r>
            <a:endParaRPr lang="en-US" altLang="zh-CN" dirty="0"/>
          </a:p>
        </p:txBody>
      </p:sp>
      <p:sp>
        <p:nvSpPr>
          <p:cNvPr id="5" name="Slide Image Placeholder 4">
            <a:extLst>
              <a:ext uri="{FF2B5EF4-FFF2-40B4-BE49-F238E27FC236}">
                <a16:creationId xmlns:a16="http://schemas.microsoft.com/office/drawing/2014/main" id="{4F7CEB82-44D5-4EAB-A724-EC91C3A547E6}"/>
              </a:ext>
            </a:extLst>
          </p:cNvPr>
          <p:cNvSpPr>
            <a:spLocks noGrp="1" noRot="1" noChangeAspect="1"/>
          </p:cNvSpPr>
          <p:nvPr>
            <p:ph type="sldImg"/>
          </p:nvPr>
        </p:nvSpPr>
        <p:spPr>
          <a:xfrm>
            <a:off x="723900" y="723900"/>
            <a:ext cx="5553075" cy="3124200"/>
          </a:xfrm>
        </p:spPr>
      </p:sp>
    </p:spTree>
    <p:extLst>
      <p:ext uri="{BB962C8B-B14F-4D97-AF65-F5344CB8AC3E}">
        <p14:creationId xmlns:p14="http://schemas.microsoft.com/office/powerpoint/2010/main" val="11863692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dirty="0"/>
              <a:t>The hierarchical topology is applicable to small or midsize rural commercial banks. Outlets outside the province are connected to the HQ through the Internet, while those in the province are directly connected to the HQ.</a:t>
            </a:r>
          </a:p>
          <a:p>
            <a:r>
              <a:rPr lang="en-US" dirty="0"/>
              <a:t>Provincial branches, level-1 branches, and hubs at the HQ are connected to all ISP networks.</a:t>
            </a:r>
          </a:p>
          <a:p>
            <a:r>
              <a:rPr lang="en-US" dirty="0"/>
              <a:t>The controller is usually deployed in a DC.</a:t>
            </a:r>
          </a:p>
          <a:p>
            <a:r>
              <a:rPr lang="en-US" dirty="0"/>
              <a:t>Outlets are not directly connected to level-1 branches or HQ. Instead, traffic of outlets is aggregated to level-2 branches or branches outside the province and then sent to level-1 branches or HQ.</a:t>
            </a:r>
          </a:p>
          <a:p>
            <a:r>
              <a:rPr lang="en-US" dirty="0"/>
              <a:t>Branches outside the province are interconnected with level-1 branches through private lines.</a:t>
            </a:r>
          </a:p>
          <a:p>
            <a:r>
              <a:rPr lang="en-US" dirty="0"/>
              <a:t>Sub-branches and outlets are usually connected to upper-level branches through multiple uplinks to achieve high reliability.</a:t>
            </a:r>
          </a:p>
          <a:p>
            <a:r>
              <a:rPr lang="en-US" dirty="0"/>
              <a:t>North-south traffic is a majority of traffic.</a:t>
            </a:r>
          </a:p>
          <a:p>
            <a:r>
              <a:rPr lang="en-US" dirty="0"/>
              <a:t>East-west traffic between outlets needs to pass through border sites in the province or hub sites of the HQ.</a:t>
            </a:r>
          </a:p>
        </p:txBody>
      </p:sp>
      <p:sp>
        <p:nvSpPr>
          <p:cNvPr id="5" name="Slide Image Placeholder 4">
            <a:extLst>
              <a:ext uri="{FF2B5EF4-FFF2-40B4-BE49-F238E27FC236}">
                <a16:creationId xmlns:a16="http://schemas.microsoft.com/office/drawing/2014/main" id="{8CE7D9F2-A7ED-410F-A298-B5DAB8070345}"/>
              </a:ext>
            </a:extLst>
          </p:cNvPr>
          <p:cNvSpPr>
            <a:spLocks noGrp="1" noRot="1" noChangeAspect="1"/>
          </p:cNvSpPr>
          <p:nvPr>
            <p:ph type="sldImg"/>
          </p:nvPr>
        </p:nvSpPr>
        <p:spPr>
          <a:xfrm>
            <a:off x="723900" y="723900"/>
            <a:ext cx="5553075" cy="3124200"/>
          </a:xfrm>
        </p:spPr>
      </p:sp>
    </p:spTree>
    <p:extLst>
      <p:ext uri="{BB962C8B-B14F-4D97-AF65-F5344CB8AC3E}">
        <p14:creationId xmlns:p14="http://schemas.microsoft.com/office/powerpoint/2010/main" val="37021913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Inter-area traffic is forwarded as follows:</a:t>
            </a:r>
            <a:endParaRPr lang="en-US" altLang="zh-CN" dirty="0"/>
          </a:p>
          <a:p>
            <a:pPr lvl="1"/>
            <a:r>
              <a:rPr lang="en-US" dirty="0"/>
              <a:t>Traffic of an outlet is first forwarded to the border nodes of the area where the outlet resides.</a:t>
            </a:r>
          </a:p>
          <a:p>
            <a:pPr lvl="1"/>
            <a:r>
              <a:rPr lang="en-US" dirty="0"/>
              <a:t>The border nodes forward the traffic to the active hub of the HQ based on the configured traffic steering policy.</a:t>
            </a:r>
          </a:p>
          <a:p>
            <a:pPr lvl="1"/>
            <a:r>
              <a:rPr lang="en-US" dirty="0"/>
              <a:t>The hub then forwards the traffic to the border nodes in the destination area based on the routing policy.</a:t>
            </a:r>
          </a:p>
          <a:p>
            <a:pPr lvl="1"/>
            <a:r>
              <a:rPr lang="en-US" dirty="0"/>
              <a:t>The border nodes in the destination area search local routing tables for routes and then forward the traffic to the destination outlet.</a:t>
            </a:r>
          </a:p>
        </p:txBody>
      </p:sp>
      <p:sp>
        <p:nvSpPr>
          <p:cNvPr id="5" name="Slide Image Placeholder 4">
            <a:extLst>
              <a:ext uri="{FF2B5EF4-FFF2-40B4-BE49-F238E27FC236}">
                <a16:creationId xmlns:a16="http://schemas.microsoft.com/office/drawing/2014/main" id="{C2B5B770-0641-4C19-80C2-F82732ECDA14}"/>
              </a:ext>
            </a:extLst>
          </p:cNvPr>
          <p:cNvSpPr>
            <a:spLocks noGrp="1" noRot="1" noChangeAspect="1"/>
          </p:cNvSpPr>
          <p:nvPr>
            <p:ph type="sldImg"/>
          </p:nvPr>
        </p:nvSpPr>
        <p:spPr>
          <a:xfrm>
            <a:off x="723900" y="723900"/>
            <a:ext cx="5553075" cy="3124200"/>
          </a:xfrm>
        </p:spPr>
      </p:sp>
    </p:spTree>
    <p:extLst>
      <p:ext uri="{BB962C8B-B14F-4D97-AF65-F5344CB8AC3E}">
        <p14:creationId xmlns:p14="http://schemas.microsoft.com/office/powerpoint/2010/main" val="9594162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备注占位符 2"/>
              <p:cNvSpPr>
                <a:spLocks noGrp="1"/>
              </p:cNvSpPr>
              <p:nvPr>
                <p:ph type="body" idx="1"/>
              </p:nvPr>
            </p:nvSpPr>
            <p:spPr/>
            <p:txBody>
              <a:bodyPr/>
              <a:lstStyle/>
              <a:p>
                <a:r>
                  <a:rPr lang="en-US" dirty="0"/>
                  <a:t>Different devices have different BGP peer and </a:t>
                </a:r>
                <a:r>
                  <a:rPr lang="en-US" altLang="zh-CN" dirty="0"/>
                  <a:t>data </a:t>
                </a:r>
                <a:r>
                  <a:rPr lang="en-US" dirty="0"/>
                  <a:t>tunnel specifications.</a:t>
                </a:r>
                <a:endParaRPr lang="en-US" altLang="zh-CN" dirty="0"/>
              </a:p>
              <a:p>
                <a:r>
                  <a:rPr lang="en-US" dirty="0"/>
                  <a:t>For details about the product specifications, see the product documentation.</a:t>
                </a:r>
              </a:p>
            </p:txBody>
          </p:sp>
        </mc:Choice>
        <mc:Fallback xmlns="">
          <p:sp>
            <p:nvSpPr>
              <p:cNvPr id="3" name="备注占位符 2"/>
              <p:cNvSpPr>
                <a:spLocks noGrp="1"/>
              </p:cNvSpPr>
              <p:nvPr>
                <p:ph type="body" idx="1"/>
              </p:nvPr>
            </p:nvSpPr>
            <p:spPr/>
            <p:txBody>
              <a:bodyPr/>
              <a:lstStyle/>
              <a:p>
                <a:r>
                  <a:rPr sz="1100" b="1">
                    <a:solidFill>
                      <a:schemeClr val="tx1"/>
                    </a:solidFill>
                  </a:rPr>
                  <a:t>Constraints on reachable routes on the LAN side:</a:t>
                </a:r>
                <a:endParaRPr lang="en-US" altLang="zh-CN" sz="1100" b="1" smtClean="0">
                  <a:solidFill>
                    <a:schemeClr val="tx1"/>
                  </a:solidFill>
                  <a:latin typeface="微软雅黑" pitchFamily="34" charset="-122"/>
                  <a:ea typeface="微软雅黑" pitchFamily="34" charset="-122"/>
                </a:endParaRPr>
              </a:p>
              <a:p>
                <a:r>
                  <a:rPr sz="1100">
                    <a:solidFill>
                      <a:schemeClr val="tx1"/>
                    </a:solidFill>
                  </a:rPr>
                  <a:t>The number of reachable routes managed by vRRs is inversely proportional to the number of physical vRRs of a tenant, that is, the number of reachable routes managed by a single device/Number of physical vRRs.</a:t>
                </a:r>
                <a:endParaRPr lang="en-US" altLang="zh-CN" dirty="0" smtClean="0"/>
              </a:p>
              <a:p>
                <a:pPr>
                  <a:lnSpc>
                    <a:spcPct val="150000"/>
                  </a:lnSpc>
                </a:pPr>
                <a:r>
                  <a:rPr sz="1100" b="1">
                    <a:solidFill>
                      <a:schemeClr val="tx1"/>
                    </a:solidFill>
                  </a:rPr>
                  <a:t>vRR selection recommendations:</a:t>
                </a:r>
                <a:endParaRPr lang="en-US" altLang="zh-CN" sz="1100" smtClean="0">
                  <a:solidFill>
                    <a:schemeClr val="tx1"/>
                  </a:solidFill>
                  <a:latin typeface="微软雅黑" pitchFamily="34" charset="-122"/>
                  <a:ea typeface="微软雅黑" pitchFamily="34" charset="-122"/>
                </a:endParaRPr>
              </a:p>
              <a:p>
                <a:pPr>
                  <a:lnSpc>
                    <a:spcPct val="150000"/>
                  </a:lnSpc>
                </a:pPr>
                <a:r>
                  <a:rPr sz="1100">
                    <a:solidFill>
                      <a:schemeClr val="tx1"/>
                    </a:solidFill>
                  </a:rPr>
                  <a:t>1. When selecting a device model, you need to consider the route specifications of the device. Otherwise, some services may fail to communicate with each other if the number of routes exceeds the specifications.</a:t>
                </a:r>
                <a:endParaRPr lang="en-US" altLang="zh-CN" sz="1100" smtClean="0">
                  <a:solidFill>
                    <a:schemeClr val="tx1"/>
                  </a:solidFill>
                  <a:latin typeface="微软雅黑" pitchFamily="34" charset="-122"/>
                  <a:ea typeface="微软雅黑" pitchFamily="34" charset="-122"/>
                </a:endParaRPr>
              </a:p>
              <a:p>
                <a:pPr>
                  <a:lnSpc>
                    <a:spcPct val="150000"/>
                  </a:lnSpc>
                </a:pPr>
                <a:r>
                  <a:rPr sz="1100">
                    <a:solidFill>
                      <a:schemeClr val="tx1"/>
                    </a:solidFill>
                  </a:rPr>
                  <a:t>2. It is recommended that route aggregation be performed on the LAN side of a site to prevent the number of routes on the entire network from exceeding the routing table specifications of some devices.</a:t>
                </a:r>
                <a:r>
                  <a:rPr sz="1100">
                    <a:solidFill>
                      <a:schemeClr val="tx1"/>
                    </a:solidFill>
                  </a:rPr>
                  <a:t> Connected to two RR sites.</a:t>
                </a:r>
                <a:endParaRPr lang="en-US" altLang="zh-CN" sz="1100" smtClean="0">
                  <a:solidFill>
                    <a:schemeClr val="tx1"/>
                  </a:solidFill>
                  <a:latin typeface="微软雅黑" pitchFamily="34" charset="-122"/>
                  <a:ea typeface="微软雅黑" pitchFamily="34" charset="-122"/>
                </a:endParaRPr>
              </a:p>
              <a:p>
                <a:endParaRPr lang="en-US" altLang="zh-CN" smtClean="0"/>
              </a:p>
              <a:p>
                <a:endParaRPr lang="en-US" altLang="zh-CN" smtClean="0"/>
              </a:p>
              <a:p>
                <a:pPr>
                  <a:lnSpc>
                    <a:spcPct val="150000"/>
                  </a:lnSpc>
                </a:pPr>
                <a:r>
                  <a:rPr sz="1100"/>
                  <a:t>Restrictions on BGP peers:</a:t>
                </a:r>
                <a:endParaRPr lang="en-US" altLang="zh-CN" sz="1100" smtClean="0">
                  <a:latin typeface="微软雅黑" pitchFamily="34" charset="-122"/>
                  <a:ea typeface="微软雅黑" pitchFamily="34" charset="-122"/>
                </a:endParaRPr>
              </a:p>
              <a:p>
                <a:pPr>
                  <a:lnSpc>
                    <a:spcPct val="150000"/>
                  </a:lnSpc>
                </a:pPr>
                <a:r>
                  <a:rPr sz="1100"/>
                  <a:t>The CPE uses the loopback address to establish a BGP connection with the RR. One BGP connection is established between each branch CPE and the RR.</a:t>
                </a:r>
                <a:r>
                  <a:rPr sz="1100"/>
                  <a:t> The number of BGP connections is irrelevant to the number of links. Even if there are multiple links between the CPE and RR, there is still only one BGP connection between them. (If the CPE and RR cannot communicate with each other, they cannot establish a BGP peer relationship.)</a:t>
                </a:r>
                <a:endParaRPr lang="en-US" altLang="zh-CN" sz="1100" smtClean="0">
                  <a:latin typeface="微软雅黑" pitchFamily="34" charset="-122"/>
                  <a:ea typeface="微软雅黑" pitchFamily="34" charset="-122"/>
                </a:endParaRPr>
              </a:p>
              <a:p>
                <a:pPr>
                  <a:lnSpc>
                    <a:spcPct val="150000"/>
                  </a:lnSpc>
                </a:pPr>
                <a:r>
                  <a:rPr sz="1100"/>
                  <a:t>Restrictions on EVPN tunnel specifications:</a:t>
                </a:r>
                <a:endParaRPr lang="en-US" altLang="zh-CN" sz="1100" smtClean="0">
                  <a:latin typeface="微软雅黑" pitchFamily="34" charset="-122"/>
                  <a:ea typeface="微软雅黑" pitchFamily="34" charset="-122"/>
                </a:endParaRPr>
              </a:p>
              <a:p>
                <a:pPr>
                  <a:lnSpc>
                    <a:spcPct val="150000"/>
                  </a:lnSpc>
                </a:pPr>
                <a:r>
                  <a:rPr sz="1100"/>
                  <a:t>The number of EVPN tunnels is closely related to the number of links and the routing domain to which the links belong. If links belong to the same routing domain, EVPN tunnels are established between every two links.</a:t>
                </a:r>
                <a:r>
                  <a:rPr sz="1100"/>
                  <a:t> When a site is deployed in dual-gateway mode, each gateway consumes the same number of EVPN tunnels, total number of EVPN tunnels established between this site and other sites. (Cause: When a site has two gateways, the two gateways need to synchronize EVPN tunnel information. The synchronized EVPN tunnel information also occupies the EVPN tunnel specifications of the gateways, therefore, the number of EVPN tunnels on each gateway is the sum of EVPN tunnels established on the two gateways, that is, the total number of EVPN tunnels at the site.</a:t>
                </a:r>
              </a:p>
              <a:p>
                <a:endParaRPr lang="zh-CN" altLang="en-US" dirty="0"/>
              </a:p>
            </p:txBody>
          </p:sp>
        </mc:Fallback>
      </mc:AlternateContent>
      <p:sp>
        <p:nvSpPr>
          <p:cNvPr id="5" name="Slide Image Placeholder 4">
            <a:extLst>
              <a:ext uri="{FF2B5EF4-FFF2-40B4-BE49-F238E27FC236}">
                <a16:creationId xmlns:a16="http://schemas.microsoft.com/office/drawing/2014/main" id="{04BF606C-8724-4722-BC48-3DEA333591A7}"/>
              </a:ext>
            </a:extLst>
          </p:cNvPr>
          <p:cNvSpPr>
            <a:spLocks noGrp="1" noRot="1" noChangeAspect="1"/>
          </p:cNvSpPr>
          <p:nvPr>
            <p:ph type="sldImg"/>
          </p:nvPr>
        </p:nvSpPr>
        <p:spPr/>
      </p:sp>
    </p:spTree>
    <p:extLst>
      <p:ext uri="{BB962C8B-B14F-4D97-AF65-F5344CB8AC3E}">
        <p14:creationId xmlns:p14="http://schemas.microsoft.com/office/powerpoint/2010/main" val="14359560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23900" y="4305300"/>
            <a:ext cx="5553220" cy="4897438"/>
          </a:xfrm>
        </p:spPr>
        <p:txBody>
          <a:bodyPr/>
          <a:lstStyle/>
          <a:p>
            <a:r>
              <a:rPr lang="en-US" dirty="0"/>
              <a:t>Area-based networking</a:t>
            </a:r>
            <a:endParaRPr lang="en-US" altLang="zh-CN" dirty="0"/>
          </a:p>
          <a:p>
            <a:pPr lvl="1"/>
            <a:r>
              <a:rPr lang="en-US" dirty="0"/>
              <a:t>A tenant network is divided into multiple areas, multiple hub sites are deployed in the HQ/DC, and each area is associated with one or two hub sites.</a:t>
            </a:r>
            <a:endParaRPr lang="en-US" altLang="zh-CN" dirty="0"/>
          </a:p>
          <a:p>
            <a:pPr lvl="1"/>
            <a:r>
              <a:rPr lang="en-US" dirty="0"/>
              <a:t>Branch sites are added to the corresponding hub sites based on areas.</a:t>
            </a:r>
            <a:endParaRPr lang="en-US" altLang="zh-CN" dirty="0"/>
          </a:p>
          <a:p>
            <a:pPr lvl="1"/>
            <a:r>
              <a:rPr lang="en-US" dirty="0"/>
              <a:t>RRs can be deployed independently, and each pair of RRs is associated with sites in the corresponding area.</a:t>
            </a:r>
            <a:endParaRPr lang="en-US" altLang="zh-CN" dirty="0"/>
          </a:p>
          <a:p>
            <a:pPr lvl="1"/>
            <a:r>
              <a:rPr lang="en-US" dirty="0"/>
              <a:t>Sites in different areas are interconnected through hub sites on the LAN side.</a:t>
            </a:r>
            <a:endParaRPr lang="en-US" altLang="zh-CN" dirty="0"/>
          </a:p>
          <a:p>
            <a:pPr lvl="0"/>
            <a:r>
              <a:rPr lang="en-US" dirty="0"/>
              <a:t>Tenant-based networking</a:t>
            </a:r>
            <a:endParaRPr lang="en-US" altLang="zh-CN" dirty="0"/>
          </a:p>
          <a:p>
            <a:pPr lvl="1"/>
            <a:r>
              <a:rPr lang="en-US" dirty="0"/>
              <a:t>An MSP administrator creates multiple tenants, multiple hub sites are deployed in the HQ/DC, and each tenant is associated with one or two hub sites.</a:t>
            </a:r>
            <a:endParaRPr lang="en-US" altLang="zh-CN" dirty="0"/>
          </a:p>
          <a:p>
            <a:pPr lvl="1"/>
            <a:r>
              <a:rPr lang="en-US" dirty="0"/>
              <a:t>Branch sites are added to the corresponding tenant tenants based on geographical areas.</a:t>
            </a:r>
            <a:endParaRPr lang="en-US" altLang="zh-CN" dirty="0"/>
          </a:p>
          <a:p>
            <a:pPr lvl="1"/>
            <a:r>
              <a:rPr lang="en-US" dirty="0"/>
              <a:t>RRs can be deployed independently. Each pair of RRs is associated with sites in an area.</a:t>
            </a:r>
            <a:endParaRPr lang="en-US" altLang="zh-CN" dirty="0"/>
          </a:p>
          <a:p>
            <a:pPr lvl="1"/>
            <a:r>
              <a:rPr lang="en-US" dirty="0"/>
              <a:t>Sites on different tenant networks are interconnected through hub sites on the LAN side.</a:t>
            </a:r>
            <a:endParaRPr lang="en-US" altLang="zh-CN" dirty="0"/>
          </a:p>
        </p:txBody>
      </p:sp>
      <p:sp>
        <p:nvSpPr>
          <p:cNvPr id="5" name="Slide Image Placeholder 4">
            <a:extLst>
              <a:ext uri="{FF2B5EF4-FFF2-40B4-BE49-F238E27FC236}">
                <a16:creationId xmlns:a16="http://schemas.microsoft.com/office/drawing/2014/main" id="{BCCA7064-9E1A-4489-9B68-9768EEDEB64D}"/>
              </a:ext>
            </a:extLst>
          </p:cNvPr>
          <p:cNvSpPr>
            <a:spLocks noGrp="1" noRot="1" noChangeAspect="1"/>
          </p:cNvSpPr>
          <p:nvPr>
            <p:ph type="sldImg"/>
          </p:nvPr>
        </p:nvSpPr>
        <p:spPr>
          <a:xfrm>
            <a:off x="723900" y="723900"/>
            <a:ext cx="5553075" cy="3124200"/>
          </a:xfrm>
        </p:spPr>
      </p:sp>
    </p:spTree>
    <p:extLst>
      <p:ext uri="{BB962C8B-B14F-4D97-AF65-F5344CB8AC3E}">
        <p14:creationId xmlns:p14="http://schemas.microsoft.com/office/powerpoint/2010/main" val="25341666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5C49A59E-5991-49C2-B0D3-EB6E1A8079B3}"/>
              </a:ext>
            </a:extLst>
          </p:cNvPr>
          <p:cNvSpPr>
            <a:spLocks noGrp="1" noRot="1" noChangeAspect="1"/>
          </p:cNvSpPr>
          <p:nvPr>
            <p:ph type="sldImg"/>
          </p:nvPr>
        </p:nvSpPr>
        <p:spPr>
          <a:xfrm>
            <a:off x="723900" y="723900"/>
            <a:ext cx="5553075" cy="3124200"/>
          </a:xfrm>
        </p:spPr>
      </p:sp>
      <p:sp>
        <p:nvSpPr>
          <p:cNvPr id="5" name="Notes Placeholder 4">
            <a:extLst>
              <a:ext uri="{FF2B5EF4-FFF2-40B4-BE49-F238E27FC236}">
                <a16:creationId xmlns:a16="http://schemas.microsoft.com/office/drawing/2014/main" id="{5CD8601C-175B-47BE-85AD-C5731127AFD1}"/>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4261459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2377EA52-7470-48E2-BC75-E01559710725}"/>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D4ABBFA8-3C1A-4929-A0F4-4404B5638ED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7027518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5AD381DD-7A3A-41C5-8296-0BCDA07FE7C3}"/>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FD343BF1-0FEA-4D97-8BA3-8C712347EE4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5813931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2F398CA7-A4AB-4349-81B1-5F5596D2932C}"/>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7B3CF52F-D6F0-4178-BB2A-C079A8A7FEF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8956707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727D0C99-E0E3-492B-A057-14A78C0D5289}"/>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5B09C9F5-F8C4-4CEE-9B0D-FA20BFD9BE6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4990551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09B450A2-6850-4E42-99C3-6543215B6E16}"/>
              </a:ext>
            </a:extLst>
          </p:cNvPr>
          <p:cNvSpPr>
            <a:spLocks noGrp="1" noRot="1" noChangeAspect="1"/>
          </p:cNvSpPr>
          <p:nvPr>
            <p:ph type="sldImg"/>
          </p:nvPr>
        </p:nvSpPr>
        <p:spPr>
          <a:xfrm>
            <a:off x="723900" y="723900"/>
            <a:ext cx="5553075" cy="3124200"/>
          </a:xfrm>
        </p:spPr>
      </p:sp>
      <p:sp>
        <p:nvSpPr>
          <p:cNvPr id="5" name="Notes Placeholder 4">
            <a:extLst>
              <a:ext uri="{FF2B5EF4-FFF2-40B4-BE49-F238E27FC236}">
                <a16:creationId xmlns:a16="http://schemas.microsoft.com/office/drawing/2014/main" id="{115E72A5-E7A0-4CAD-A90E-66E5CB4BC265}"/>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06136376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4BDCE850-3534-4935-8C6D-161B5F9ED26B}"/>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1F102500-EA01-4BD2-82CF-B17639D8ABBF}"/>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63293221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C67DE78D-4C50-4BDA-8B7B-50443B6C4268}"/>
              </a:ext>
            </a:extLst>
          </p:cNvPr>
          <p:cNvSpPr>
            <a:spLocks noGrp="1" noRot="1" noChangeAspect="1"/>
          </p:cNvSpPr>
          <p:nvPr>
            <p:ph type="sldImg"/>
          </p:nvPr>
        </p:nvSpPr>
        <p:spPr>
          <a:xfrm>
            <a:off x="723900" y="723900"/>
            <a:ext cx="5553075" cy="3124200"/>
          </a:xfrm>
        </p:spPr>
      </p:sp>
      <p:sp>
        <p:nvSpPr>
          <p:cNvPr id="5" name="Notes Placeholder 4">
            <a:extLst>
              <a:ext uri="{FF2B5EF4-FFF2-40B4-BE49-F238E27FC236}">
                <a16:creationId xmlns:a16="http://schemas.microsoft.com/office/drawing/2014/main" id="{6D9264C2-5575-475A-A6C1-1C6ADC0B7A0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6232464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439BE76E-E37B-41A7-87FB-77B3EF72FB79}"/>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FF0964B3-4A31-4652-8B90-01A17ABC763F}"/>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11556765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F75F9140-CDD2-42E3-91E8-C14330542B79}"/>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3055D0CF-B01C-4988-B38C-724C7BF0206F}"/>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83192337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5C4A6494-C065-4BEA-B84A-F9FEDA95D0C8}"/>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04BACC0A-7FAD-46EA-91AF-32E2AB822FE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18915533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A2EAC63B-42E2-4492-89BF-A30632019C1F}"/>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BC093182-76AA-443E-BB32-201C8434E98F}"/>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13829427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AR6280 and AR6300 series routers support a maximum of 1000 BGP peers.</a:t>
            </a:r>
            <a:endParaRPr lang="en-US" altLang="zh-CN" dirty="0"/>
          </a:p>
          <a:p>
            <a:r>
              <a:rPr lang="en-US" dirty="0"/>
              <a:t>AR6280 and AR6300 series routers equipped with the SRU400H support a maximum of 3000 data tunnels. The maximum one-way bandwidth of each data tunnel is 1.5 </a:t>
            </a:r>
            <a:r>
              <a:rPr lang="en-US" dirty="0" err="1"/>
              <a:t>Gbit</a:t>
            </a:r>
            <a:r>
              <a:rPr lang="en-US" dirty="0"/>
              <a:t>/s.</a:t>
            </a:r>
          </a:p>
          <a:p>
            <a:r>
              <a:rPr lang="en-US" dirty="0"/>
              <a:t>For details about the device specifications, contact Huawei technical engineers.</a:t>
            </a:r>
            <a:endParaRPr lang="en-US" altLang="zh-CN" dirty="0"/>
          </a:p>
        </p:txBody>
      </p:sp>
      <p:sp>
        <p:nvSpPr>
          <p:cNvPr id="5" name="Slide Image Placeholder 4">
            <a:extLst>
              <a:ext uri="{FF2B5EF4-FFF2-40B4-BE49-F238E27FC236}">
                <a16:creationId xmlns:a16="http://schemas.microsoft.com/office/drawing/2014/main" id="{8E5ADFEB-B6B2-47D5-8843-3B8C62D7ABE0}"/>
              </a:ext>
            </a:extLst>
          </p:cNvPr>
          <p:cNvSpPr>
            <a:spLocks noGrp="1" noRot="1" noChangeAspect="1"/>
          </p:cNvSpPr>
          <p:nvPr>
            <p:ph type="sldImg"/>
          </p:nvPr>
        </p:nvSpPr>
        <p:spPr/>
      </p:sp>
    </p:spTree>
    <p:extLst>
      <p:ext uri="{BB962C8B-B14F-4D97-AF65-F5344CB8AC3E}">
        <p14:creationId xmlns:p14="http://schemas.microsoft.com/office/powerpoint/2010/main" val="36412869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083B114E-197A-4975-B7A8-5BDFB7FED535}"/>
              </a:ext>
            </a:extLst>
          </p:cNvPr>
          <p:cNvSpPr>
            <a:spLocks noGrp="1" noRot="1" noChangeAspect="1"/>
          </p:cNvSpPr>
          <p:nvPr>
            <p:ph type="sldImg"/>
          </p:nvPr>
        </p:nvSpPr>
        <p:spPr>
          <a:xfrm>
            <a:off x="723900" y="723900"/>
            <a:ext cx="5553075" cy="3124200"/>
          </a:xfrm>
        </p:spPr>
      </p:sp>
      <p:sp>
        <p:nvSpPr>
          <p:cNvPr id="5" name="Notes Placeholder 4">
            <a:extLst>
              <a:ext uri="{FF2B5EF4-FFF2-40B4-BE49-F238E27FC236}">
                <a16:creationId xmlns:a16="http://schemas.microsoft.com/office/drawing/2014/main" id="{337CB794-093E-4A3F-B30F-32501F759A55}"/>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3818744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The requirements of the financial enterprise are beyond the specifications of a single device. To address this issue, use the tenant-based networking as the financial enterprise has branches outside the province and requires rights-based management.</a:t>
            </a:r>
          </a:p>
        </p:txBody>
      </p:sp>
      <p:sp>
        <p:nvSpPr>
          <p:cNvPr id="5" name="Slide Image Placeholder 4">
            <a:extLst>
              <a:ext uri="{FF2B5EF4-FFF2-40B4-BE49-F238E27FC236}">
                <a16:creationId xmlns:a16="http://schemas.microsoft.com/office/drawing/2014/main" id="{012C3043-6569-48DC-BC32-7CC87BAFE1BE}"/>
              </a:ext>
            </a:extLst>
          </p:cNvPr>
          <p:cNvSpPr>
            <a:spLocks noGrp="1" noRot="1" noChangeAspect="1"/>
          </p:cNvSpPr>
          <p:nvPr>
            <p:ph type="sldImg"/>
          </p:nvPr>
        </p:nvSpPr>
        <p:spPr>
          <a:xfrm>
            <a:off x="723900" y="723900"/>
            <a:ext cx="5553075" cy="3124200"/>
          </a:xfrm>
        </p:spPr>
      </p:sp>
    </p:spTree>
    <p:extLst>
      <p:ext uri="{BB962C8B-B14F-4D97-AF65-F5344CB8AC3E}">
        <p14:creationId xmlns:p14="http://schemas.microsoft.com/office/powerpoint/2010/main" val="98655713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The maximum egress bandwidth of each branch is 10 Mbit/s.</a:t>
            </a:r>
          </a:p>
          <a:p>
            <a:r>
              <a:rPr lang="en-US" dirty="0"/>
              <a:t>If no queue is specified for a service, service traffic enters the BE queue.</a:t>
            </a:r>
          </a:p>
        </p:txBody>
      </p:sp>
      <p:sp>
        <p:nvSpPr>
          <p:cNvPr id="5" name="Slide Image Placeholder 4">
            <a:extLst>
              <a:ext uri="{FF2B5EF4-FFF2-40B4-BE49-F238E27FC236}">
                <a16:creationId xmlns:a16="http://schemas.microsoft.com/office/drawing/2014/main" id="{684D52D3-25A5-490A-9D26-B2471035A5E6}"/>
              </a:ext>
            </a:extLst>
          </p:cNvPr>
          <p:cNvSpPr>
            <a:spLocks noGrp="1" noRot="1" noChangeAspect="1"/>
          </p:cNvSpPr>
          <p:nvPr>
            <p:ph type="sldImg"/>
          </p:nvPr>
        </p:nvSpPr>
        <p:spPr/>
      </p:sp>
    </p:spTree>
    <p:extLst>
      <p:ext uri="{BB962C8B-B14F-4D97-AF65-F5344CB8AC3E}">
        <p14:creationId xmlns:p14="http://schemas.microsoft.com/office/powerpoint/2010/main" val="409261482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1. C</a:t>
            </a:r>
          </a:p>
          <a:p>
            <a:endParaRPr lang="en-US" altLang="zh-CN" dirty="0"/>
          </a:p>
        </p:txBody>
      </p:sp>
      <p:sp>
        <p:nvSpPr>
          <p:cNvPr id="5" name="Slide Image Placeholder 4">
            <a:extLst>
              <a:ext uri="{FF2B5EF4-FFF2-40B4-BE49-F238E27FC236}">
                <a16:creationId xmlns:a16="http://schemas.microsoft.com/office/drawing/2014/main" id="{278F01F4-7647-4122-8C87-D457A994C745}"/>
              </a:ext>
            </a:extLst>
          </p:cNvPr>
          <p:cNvSpPr>
            <a:spLocks noGrp="1" noRot="1" noChangeAspect="1"/>
          </p:cNvSpPr>
          <p:nvPr>
            <p:ph type="sldImg"/>
          </p:nvPr>
        </p:nvSpPr>
        <p:spPr>
          <a:xfrm>
            <a:off x="723900" y="723900"/>
            <a:ext cx="5553075" cy="3124200"/>
          </a:xfrm>
        </p:spPr>
      </p:sp>
    </p:spTree>
    <p:extLst>
      <p:ext uri="{BB962C8B-B14F-4D97-AF65-F5344CB8AC3E}">
        <p14:creationId xmlns:p14="http://schemas.microsoft.com/office/powerpoint/2010/main" val="132420644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032663E9-1438-498F-BD9E-AEB4CF459C3F}"/>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F18805E2-113C-4DA8-8216-2F262C208768}"/>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84136020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23F26105-CA25-4876-A786-99DBEA80BFDD}"/>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C384C2E8-AA5D-4CFD-A0E4-E600BDE7D131}"/>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788044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t>The FSI began with treasure deposits and loans provided by temples of Babylon as early as 2000 BC and Greek temples in the 6th century BC.</a:t>
            </a:r>
            <a:endParaRPr lang="en-US" altLang="zh-CN" dirty="0"/>
          </a:p>
          <a:p>
            <a:pPr lvl="0"/>
            <a:r>
              <a:rPr lang="en-US" dirty="0"/>
              <a:t>In the years from the 3rd century BC to the 3rd century AD, silver coinage merchants and bank-like commercial organizations came into being in ancient Athens and Rome.</a:t>
            </a:r>
            <a:endParaRPr lang="en-US" altLang="zh-CN" dirty="0"/>
          </a:p>
          <a:p>
            <a:pPr lvl="0"/>
            <a:r>
              <a:rPr lang="en-US" dirty="0"/>
              <a:t>In Europe, modern banks were originated from currency exchange and goldsmith services, the first of which was the Bank of Venice in Italy (established in 1580).</a:t>
            </a:r>
            <a:endParaRPr lang="en-US" altLang="zh-CN" dirty="0"/>
          </a:p>
          <a:p>
            <a:pPr lvl="0"/>
            <a:r>
              <a:rPr lang="en-US" dirty="0"/>
              <a:t>The </a:t>
            </a:r>
            <a:r>
              <a:rPr lang="en-US" altLang="zh-CN" dirty="0"/>
              <a:t>world's </a:t>
            </a:r>
            <a:r>
              <a:rPr lang="en-US" dirty="0"/>
              <a:t>first joint-stock bank, the Bank of England, was established in 1694, which determined a basic form of organizations for the modern FSI. </a:t>
            </a:r>
          </a:p>
        </p:txBody>
      </p:sp>
      <p:sp>
        <p:nvSpPr>
          <p:cNvPr id="5" name="Slide Image Placeholder 4">
            <a:extLst>
              <a:ext uri="{FF2B5EF4-FFF2-40B4-BE49-F238E27FC236}">
                <a16:creationId xmlns:a16="http://schemas.microsoft.com/office/drawing/2014/main" id="{321A2779-FD97-4830-B861-0F581613E927}"/>
              </a:ext>
            </a:extLst>
          </p:cNvPr>
          <p:cNvSpPr>
            <a:spLocks noGrp="1" noRot="1" noChangeAspect="1"/>
          </p:cNvSpPr>
          <p:nvPr>
            <p:ph type="sldImg"/>
          </p:nvPr>
        </p:nvSpPr>
        <p:spPr>
          <a:xfrm>
            <a:off x="723900" y="723900"/>
            <a:ext cx="5553075" cy="3124200"/>
          </a:xfrm>
        </p:spPr>
      </p:sp>
    </p:spTree>
    <p:extLst>
      <p:ext uri="{BB962C8B-B14F-4D97-AF65-F5344CB8AC3E}">
        <p14:creationId xmlns:p14="http://schemas.microsoft.com/office/powerpoint/2010/main" val="36543075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The FSI connects all aspects of national economy. Meanwhile, financial means, such as interest rate, exchange rate, credit, and settlement, have direct influence on micro-economic entities.</a:t>
            </a:r>
          </a:p>
          <a:p>
            <a:r>
              <a:rPr lang="en-US" dirty="0"/>
              <a:t>Finance is related to the economic sovereignty and wealth control of a country, and plays an important role in maintaining economic growth and national interests as well as serving the real economy and citizens.</a:t>
            </a:r>
            <a:endParaRPr lang="en-US" altLang="zh-CN" dirty="0"/>
          </a:p>
          <a:p>
            <a:pPr lvl="0"/>
            <a:r>
              <a:rPr lang="en-US" dirty="0"/>
              <a:t>Finance is not only the core of modern economy, but also the core of modern politics and modern society.</a:t>
            </a:r>
            <a:endParaRPr lang="en-US" altLang="zh-CN" dirty="0"/>
          </a:p>
          <a:p>
            <a:pPr lvl="0"/>
            <a:r>
              <a:rPr lang="en-US" dirty="0"/>
              <a:t>Banking: Banks are financial institutions that offer financial services, such as deposits, loans, remittances, and savings, and also serve as credit intermediaries.</a:t>
            </a:r>
            <a:endParaRPr lang="en-US" altLang="zh-CN" dirty="0"/>
          </a:p>
          <a:p>
            <a:pPr lvl="0"/>
            <a:r>
              <a:rPr lang="en-US" dirty="0"/>
              <a:t>Insurance: is a means of protection from financial loss. It is a form of risk management, primarily used to hedge against the risk of a contingent or uncertain loss.</a:t>
            </a:r>
            <a:endParaRPr lang="en-US" altLang="zh-CN" dirty="0"/>
          </a:p>
          <a:p>
            <a:pPr lvl="0"/>
            <a:r>
              <a:rPr lang="en-US" dirty="0"/>
              <a:t>Trust: A trust company is a legal entity that acts as a fiduciary, agent, or trustee on behalf of a person or business for a trust. A trust company is typically tasked with the administration, management, and the eventual transfer of assets to beneficiaries.</a:t>
            </a:r>
            <a:endParaRPr lang="en-US" altLang="zh-CN" dirty="0"/>
          </a:p>
        </p:txBody>
      </p:sp>
      <p:sp>
        <p:nvSpPr>
          <p:cNvPr id="5" name="Slide Image Placeholder 4">
            <a:extLst>
              <a:ext uri="{FF2B5EF4-FFF2-40B4-BE49-F238E27FC236}">
                <a16:creationId xmlns:a16="http://schemas.microsoft.com/office/drawing/2014/main" id="{EC8350DD-8089-4134-A491-38B95590C7A8}"/>
              </a:ext>
            </a:extLst>
          </p:cNvPr>
          <p:cNvSpPr>
            <a:spLocks noGrp="1" noRot="1" noChangeAspect="1"/>
          </p:cNvSpPr>
          <p:nvPr>
            <p:ph type="sldImg"/>
          </p:nvPr>
        </p:nvSpPr>
        <p:spPr>
          <a:xfrm>
            <a:off x="723900" y="723900"/>
            <a:ext cx="5553075" cy="3124200"/>
          </a:xfrm>
        </p:spPr>
      </p:sp>
    </p:spTree>
    <p:extLst>
      <p:ext uri="{BB962C8B-B14F-4D97-AF65-F5344CB8AC3E}">
        <p14:creationId xmlns:p14="http://schemas.microsoft.com/office/powerpoint/2010/main" val="1325293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23900" y="723900"/>
            <a:ext cx="5553220" cy="8154629"/>
          </a:xfrm>
        </p:spPr>
        <p:txBody>
          <a:bodyPr/>
          <a:lstStyle/>
          <a:p>
            <a:pPr lvl="0"/>
            <a:r>
              <a:rPr lang="en-US" dirty="0"/>
              <a:t>Securities: The securities sector is engaged in securities issuance and transaction, and consists of stock exchanges, securities companies, securities associations, and other related financial institutions.</a:t>
            </a:r>
            <a:endParaRPr lang="en-US" altLang="zh-CN" dirty="0"/>
          </a:p>
          <a:p>
            <a:pPr lvl="0"/>
            <a:r>
              <a:rPr lang="en-US" dirty="0"/>
              <a:t>Lease: A lease is a contractual arrangement calling for the lessee (user) to pay the lessor (owner) for use of an asset.</a:t>
            </a:r>
            <a:endParaRPr lang="en-US" altLang="zh-CN" dirty="0"/>
          </a:p>
        </p:txBody>
      </p:sp>
    </p:spTree>
    <p:extLst>
      <p:ext uri="{BB962C8B-B14F-4D97-AF65-F5344CB8AC3E}">
        <p14:creationId xmlns:p14="http://schemas.microsoft.com/office/powerpoint/2010/main" val="35203418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This course uses the banking sector as an example to describe ICT construction requirements of the FSI.</a:t>
            </a:r>
            <a:endParaRPr lang="en-US" altLang="zh-CN" dirty="0"/>
          </a:p>
          <a:p>
            <a:r>
              <a:rPr lang="en-US" dirty="0"/>
              <a:t>Based on bank functions and architecture, a bank is broken up into three parts: front office, middle office, and back office.</a:t>
            </a:r>
            <a:endParaRPr lang="en-US" altLang="zh-CN" dirty="0"/>
          </a:p>
          <a:p>
            <a:pPr lvl="1"/>
            <a:r>
              <a:rPr lang="en-US" dirty="0"/>
              <a:t>The front office is responsible for service development. It is directly oriented to customers and provides one-stop and all-round services for customers. Bank tellers, account managers, and lobby managers are all front office personnel.</a:t>
            </a:r>
            <a:endParaRPr lang="en-US" altLang="zh-CN" dirty="0"/>
          </a:p>
          <a:p>
            <a:pPr lvl="1"/>
            <a:r>
              <a:rPr lang="en-US" dirty="0"/>
              <a:t>The middle office is responsible for formulating service development policies and strategies by analyzing the macro market environment and internal resources, providing professional management and guidance for the front office, and controlling risks.</a:t>
            </a:r>
            <a:endParaRPr lang="en-US" altLang="zh-CN" dirty="0"/>
          </a:p>
          <a:p>
            <a:pPr lvl="1"/>
            <a:r>
              <a:rPr lang="en-US" dirty="0"/>
              <a:t>The main responsibilities of the back office are to support and process services and transactions, including accounting treatment, IT support, and call center. It is also responsible for centralized loans approval.</a:t>
            </a:r>
            <a:endParaRPr lang="en-US" altLang="zh-CN" dirty="0"/>
          </a:p>
        </p:txBody>
      </p:sp>
      <p:sp>
        <p:nvSpPr>
          <p:cNvPr id="5" name="Slide Image Placeholder 4">
            <a:extLst>
              <a:ext uri="{FF2B5EF4-FFF2-40B4-BE49-F238E27FC236}">
                <a16:creationId xmlns:a16="http://schemas.microsoft.com/office/drawing/2014/main" id="{6F5355BC-4A21-46ED-A99E-02D2122CB862}"/>
              </a:ext>
            </a:extLst>
          </p:cNvPr>
          <p:cNvSpPr>
            <a:spLocks noGrp="1" noRot="1" noChangeAspect="1"/>
          </p:cNvSpPr>
          <p:nvPr>
            <p:ph type="sldImg"/>
          </p:nvPr>
        </p:nvSpPr>
        <p:spPr/>
      </p:sp>
    </p:spTree>
    <p:extLst>
      <p:ext uri="{BB962C8B-B14F-4D97-AF65-F5344CB8AC3E}">
        <p14:creationId xmlns:p14="http://schemas.microsoft.com/office/powerpoint/2010/main" val="26675125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63"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64"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65" name="Group 3"/>
          <p:cNvGraphicFramePr>
            <a:graphicFrameLocks noGrp="1"/>
          </p:cNvGraphicFramePr>
          <p:nvPr userDrawn="1">
            <p:extLst>
              <p:ext uri="{D42A27DB-BD31-4B8C-83A1-F6EECF244321}">
                <p14:modId xmlns:p14="http://schemas.microsoft.com/office/powerpoint/2010/main" val="568501847"/>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077613">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66" name="Group 21"/>
          <p:cNvGraphicFramePr>
            <a:graphicFrameLocks noGrp="1"/>
          </p:cNvGraphicFramePr>
          <p:nvPr userDrawn="1">
            <p:extLst>
              <p:ext uri="{D42A27DB-BD31-4B8C-83A1-F6EECF244321}">
                <p14:modId xmlns:p14="http://schemas.microsoft.com/office/powerpoint/2010/main" val="3385822214"/>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02328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67"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68"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69"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0"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1"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2"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3"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4"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5"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6"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7"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8"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9"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0"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1"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2"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3"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4"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5"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6"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7"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8"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9"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0"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91"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92"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93"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4"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734558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8"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9" name="文本框 16">
            <a:extLst>
              <a:ext uri="{FF2B5EF4-FFF2-40B4-BE49-F238E27FC236}">
                <a16:creationId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17635603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graphicFrame>
        <p:nvGraphicFramePr>
          <p:cNvPr id="3" name="Group 3"/>
          <p:cNvGraphicFramePr>
            <a:graphicFrameLocks noGrp="1"/>
          </p:cNvGraphicFramePr>
          <p:nvPr userDrawn="1"/>
        </p:nvGraphicFramePr>
        <p:xfrm>
          <a:off x="1007140" y="1398424"/>
          <a:ext cx="10194260" cy="1082675"/>
        </p:xfrm>
        <a:graphic>
          <a:graphicData uri="http://schemas.openxmlformats.org/drawingml/2006/table">
            <a:tbl>
              <a:tblPr/>
              <a:tblGrid>
                <a:gridCol w="3119031">
                  <a:extLst>
                    <a:ext uri="{9D8B030D-6E8A-4147-A177-3AD203B41FA5}">
                      <a16:colId xmlns:a16="http://schemas.microsoft.com/office/drawing/2014/main" val="20000"/>
                    </a:ext>
                  </a:extLst>
                </a:gridCol>
                <a:gridCol w="1967450">
                  <a:extLst>
                    <a:ext uri="{9D8B030D-6E8A-4147-A177-3AD203B41FA5}">
                      <a16:colId xmlns:a16="http://schemas.microsoft.com/office/drawing/2014/main" val="20001"/>
                    </a:ext>
                  </a:extLst>
                </a:gridCol>
                <a:gridCol w="3023155">
                  <a:extLst>
                    <a:ext uri="{9D8B030D-6E8A-4147-A177-3AD203B41FA5}">
                      <a16:colId xmlns:a16="http://schemas.microsoft.com/office/drawing/2014/main" val="20002"/>
                    </a:ext>
                  </a:extLst>
                </a:gridCol>
                <a:gridCol w="208462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课程编码</a:t>
                      </a:r>
                    </a:p>
                  </a:txBody>
                  <a:tcPr marL="102659" marR="10265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适用产品</a:t>
                      </a:r>
                    </a:p>
                  </a:txBody>
                  <a:tcPr marL="102659" marR="10265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产品版本</a:t>
                      </a:r>
                    </a:p>
                  </a:txBody>
                  <a:tcPr marL="102659" marR="10265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课程版本</a:t>
                      </a:r>
                      <a:endPar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59" marR="10265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4" name="Group 21"/>
          <p:cNvGraphicFramePr>
            <a:graphicFrameLocks noGrp="1"/>
          </p:cNvGraphicFramePr>
          <p:nvPr userDrawn="1"/>
        </p:nvGraphicFramePr>
        <p:xfrm>
          <a:off x="1007140" y="2920836"/>
          <a:ext cx="10177327" cy="3038475"/>
        </p:xfrm>
        <a:graphic>
          <a:graphicData uri="http://schemas.openxmlformats.org/drawingml/2006/table">
            <a:tbl>
              <a:tblPr/>
              <a:tblGrid>
                <a:gridCol w="3119030">
                  <a:extLst>
                    <a:ext uri="{9D8B030D-6E8A-4147-A177-3AD203B41FA5}">
                      <a16:colId xmlns:a16="http://schemas.microsoft.com/office/drawing/2014/main" val="20000"/>
                    </a:ext>
                  </a:extLst>
                </a:gridCol>
                <a:gridCol w="1967450">
                  <a:extLst>
                    <a:ext uri="{9D8B030D-6E8A-4147-A177-3AD203B41FA5}">
                      <a16:colId xmlns:a16="http://schemas.microsoft.com/office/drawing/2014/main" val="20001"/>
                    </a:ext>
                  </a:extLst>
                </a:gridCol>
                <a:gridCol w="3023155">
                  <a:extLst>
                    <a:ext uri="{9D8B030D-6E8A-4147-A177-3AD203B41FA5}">
                      <a16:colId xmlns:a16="http://schemas.microsoft.com/office/drawing/2014/main" val="20002"/>
                    </a:ext>
                  </a:extLst>
                </a:gridCol>
                <a:gridCol w="2067692">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作者</a:t>
                      </a: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工号</a:t>
                      </a:r>
                    </a:p>
                  </a:txBody>
                  <a:tcPr marL="102659" marR="10265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时间</a:t>
                      </a:r>
                    </a:p>
                  </a:txBody>
                  <a:tcPr marL="102659" marR="10265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审核人</a:t>
                      </a: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工号</a:t>
                      </a:r>
                    </a:p>
                  </a:txBody>
                  <a:tcPr marL="102659" marR="10265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新开发/优化</a:t>
                      </a:r>
                      <a:endPar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59" marR="10265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5" name="文本占位符 7"/>
          <p:cNvSpPr>
            <a:spLocks noGrp="1"/>
          </p:cNvSpPr>
          <p:nvPr>
            <p:ph type="body" sz="quarter" idx="17" hasCustomPrompt="1"/>
          </p:nvPr>
        </p:nvSpPr>
        <p:spPr>
          <a:xfrm>
            <a:off x="1007139" y="1969626"/>
            <a:ext cx="3119030" cy="504887"/>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课程编码</a:t>
            </a:r>
          </a:p>
        </p:txBody>
      </p:sp>
      <p:sp>
        <p:nvSpPr>
          <p:cNvPr id="6" name="文本占位符 7"/>
          <p:cNvSpPr>
            <a:spLocks noGrp="1"/>
          </p:cNvSpPr>
          <p:nvPr>
            <p:ph type="body" sz="quarter" idx="18" hasCustomPrompt="1"/>
          </p:nvPr>
        </p:nvSpPr>
        <p:spPr>
          <a:xfrm>
            <a:off x="4126170" y="1969626"/>
            <a:ext cx="1967450" cy="504887"/>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适用的产品</a:t>
            </a:r>
          </a:p>
        </p:txBody>
      </p:sp>
      <p:sp>
        <p:nvSpPr>
          <p:cNvPr id="7" name="文本占位符 7"/>
          <p:cNvSpPr>
            <a:spLocks noGrp="1"/>
          </p:cNvSpPr>
          <p:nvPr>
            <p:ph type="body" sz="quarter" idx="19" hasCustomPrompt="1"/>
          </p:nvPr>
        </p:nvSpPr>
        <p:spPr>
          <a:xfrm>
            <a:off x="6093619" y="1969626"/>
            <a:ext cx="3023155" cy="504887"/>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V5R2</a:t>
            </a:r>
            <a:endParaRPr lang="zh-CN" altLang="en-US" dirty="0"/>
          </a:p>
        </p:txBody>
      </p:sp>
      <p:sp>
        <p:nvSpPr>
          <p:cNvPr id="8" name="文本占位符 7"/>
          <p:cNvSpPr>
            <a:spLocks noGrp="1"/>
          </p:cNvSpPr>
          <p:nvPr>
            <p:ph type="body" sz="quarter" idx="20" hasCustomPrompt="1"/>
          </p:nvPr>
        </p:nvSpPr>
        <p:spPr>
          <a:xfrm>
            <a:off x="9116775" y="1969626"/>
            <a:ext cx="2084625" cy="504887"/>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V1R1</a:t>
            </a:r>
            <a:endParaRPr lang="zh-CN" altLang="en-US" dirty="0"/>
          </a:p>
        </p:txBody>
      </p:sp>
      <p:sp>
        <p:nvSpPr>
          <p:cNvPr id="9" name="文本占位符 7"/>
          <p:cNvSpPr>
            <a:spLocks noGrp="1"/>
          </p:cNvSpPr>
          <p:nvPr>
            <p:ph type="body" sz="quarter" idx="13" hasCustomPrompt="1"/>
          </p:nvPr>
        </p:nvSpPr>
        <p:spPr>
          <a:xfrm>
            <a:off x="1007042" y="3517796"/>
            <a:ext cx="3119128"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10" name="文本占位符 7"/>
          <p:cNvSpPr>
            <a:spLocks noGrp="1"/>
          </p:cNvSpPr>
          <p:nvPr>
            <p:ph type="body" sz="quarter" idx="14" hasCustomPrompt="1"/>
          </p:nvPr>
        </p:nvSpPr>
        <p:spPr>
          <a:xfrm>
            <a:off x="4126170" y="3517796"/>
            <a:ext cx="1967450"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2019.01.25</a:t>
            </a:r>
            <a:endParaRPr lang="zh-CN" altLang="en-US" dirty="0"/>
          </a:p>
        </p:txBody>
      </p:sp>
      <p:sp>
        <p:nvSpPr>
          <p:cNvPr id="11" name="文本占位符 7"/>
          <p:cNvSpPr>
            <a:spLocks noGrp="1"/>
          </p:cNvSpPr>
          <p:nvPr>
            <p:ph type="body" sz="quarter" idx="15" hasCustomPrompt="1"/>
          </p:nvPr>
        </p:nvSpPr>
        <p:spPr>
          <a:xfrm>
            <a:off x="6093619" y="3517796"/>
            <a:ext cx="3023155"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12" name="文本占位符 7"/>
          <p:cNvSpPr>
            <a:spLocks noGrp="1"/>
          </p:cNvSpPr>
          <p:nvPr>
            <p:ph type="body" sz="quarter" idx="16" hasCustomPrompt="1"/>
          </p:nvPr>
        </p:nvSpPr>
        <p:spPr>
          <a:xfrm>
            <a:off x="9116775" y="3481792"/>
            <a:ext cx="2056050" cy="504056"/>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新开发</a:t>
            </a:r>
          </a:p>
        </p:txBody>
      </p:sp>
      <p:sp>
        <p:nvSpPr>
          <p:cNvPr id="13" name="Rectangle 2"/>
          <p:cNvSpPr>
            <a:spLocks noChangeArrowheads="1"/>
          </p:cNvSpPr>
          <p:nvPr userDrawn="1"/>
        </p:nvSpPr>
        <p:spPr bwMode="auto">
          <a:xfrm>
            <a:off x="952130" y="368661"/>
            <a:ext cx="2802144" cy="479425"/>
          </a:xfrm>
          <a:prstGeom prst="rect">
            <a:avLst/>
          </a:prstGeom>
          <a:noFill/>
          <a:ln w="9525">
            <a:noFill/>
            <a:miter lim="800000"/>
            <a:headEnd/>
            <a:tailEnd/>
          </a:ln>
        </p:spPr>
        <p:txBody>
          <a:bodyPr lIns="78227" tIns="39112" rIns="78227" bIns="39112" anchor="ctr"/>
          <a:lstStyle/>
          <a:p>
            <a:pPr defTabSz="1001223" eaLnBrk="0" fontAlgn="ctr" hangingPunct="0">
              <a:spcBef>
                <a:spcPct val="0"/>
              </a:spcBef>
              <a:spcAft>
                <a:spcPct val="0"/>
              </a:spcAft>
            </a:pPr>
            <a:r>
              <a:rPr lang="zh-CN" altLang="en-US" sz="3499" dirty="0">
                <a:solidFill>
                  <a:prstClr val="black">
                    <a:lumMod val="75000"/>
                    <a:lumOff val="25000"/>
                  </a:prstClr>
                </a:solidFill>
                <a:cs typeface="Huawei Sans" panose="020C0503030203020204" pitchFamily="34" charset="0"/>
              </a:rPr>
              <a:t>修订记录</a:t>
            </a:r>
          </a:p>
        </p:txBody>
      </p:sp>
      <p:sp>
        <p:nvSpPr>
          <p:cNvPr id="14" name="Text Box 58"/>
          <p:cNvSpPr txBox="1">
            <a:spLocks noChangeArrowheads="1"/>
          </p:cNvSpPr>
          <p:nvPr userDrawn="1"/>
        </p:nvSpPr>
        <p:spPr bwMode="auto">
          <a:xfrm>
            <a:off x="8900835" y="296652"/>
            <a:ext cx="2771225" cy="707886"/>
          </a:xfrm>
          <a:prstGeom prst="rect">
            <a:avLst/>
          </a:prstGeom>
          <a:noFill/>
          <a:ln w="9525" algn="ctr">
            <a:noFill/>
            <a:miter lim="800000"/>
            <a:headEnd/>
            <a:tailEnd/>
          </a:ln>
        </p:spPr>
        <p:txBody>
          <a:bodyPr wrap="square">
            <a:spAutoFit/>
          </a:bodyPr>
          <a:lstStyle/>
          <a:p>
            <a:pPr fontAlgn="ctr">
              <a:spcBef>
                <a:spcPct val="50000"/>
              </a:spcBef>
            </a:pPr>
            <a:r>
              <a:rPr lang="zh-CN" altLang="en-US" sz="3998" dirty="0">
                <a:solidFill>
                  <a:srgbClr val="404040"/>
                </a:solidFill>
                <a:cs typeface="Huawei Sans" panose="020C0503030203020204" pitchFamily="34" charset="0"/>
              </a:rPr>
              <a:t>本页不打印</a:t>
            </a:r>
          </a:p>
        </p:txBody>
      </p:sp>
      <p:sp>
        <p:nvSpPr>
          <p:cNvPr id="15" name="文本占位符 7"/>
          <p:cNvSpPr>
            <a:spLocks noGrp="1"/>
          </p:cNvSpPr>
          <p:nvPr>
            <p:ph type="body" sz="quarter" idx="21" hasCustomPrompt="1"/>
          </p:nvPr>
        </p:nvSpPr>
        <p:spPr>
          <a:xfrm>
            <a:off x="1007042" y="4021852"/>
            <a:ext cx="3119128"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16" name="文本占位符 7"/>
          <p:cNvSpPr>
            <a:spLocks noGrp="1"/>
          </p:cNvSpPr>
          <p:nvPr>
            <p:ph type="body" sz="quarter" idx="22" hasCustomPrompt="1"/>
          </p:nvPr>
        </p:nvSpPr>
        <p:spPr>
          <a:xfrm>
            <a:off x="4126170" y="4021852"/>
            <a:ext cx="1967450"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2019.01.25</a:t>
            </a:r>
            <a:endParaRPr lang="zh-CN" altLang="en-US" dirty="0"/>
          </a:p>
        </p:txBody>
      </p:sp>
      <p:sp>
        <p:nvSpPr>
          <p:cNvPr id="17" name="文本占位符 7"/>
          <p:cNvSpPr>
            <a:spLocks noGrp="1"/>
          </p:cNvSpPr>
          <p:nvPr>
            <p:ph type="body" sz="quarter" idx="23" hasCustomPrompt="1"/>
          </p:nvPr>
        </p:nvSpPr>
        <p:spPr>
          <a:xfrm>
            <a:off x="6093619" y="4021852"/>
            <a:ext cx="3023155"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18" name="文本占位符 7"/>
          <p:cNvSpPr>
            <a:spLocks noGrp="1"/>
          </p:cNvSpPr>
          <p:nvPr>
            <p:ph type="body" sz="quarter" idx="24" hasCustomPrompt="1"/>
          </p:nvPr>
        </p:nvSpPr>
        <p:spPr>
          <a:xfrm>
            <a:off x="9116775" y="3985848"/>
            <a:ext cx="2084625" cy="504056"/>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优化</a:t>
            </a:r>
          </a:p>
        </p:txBody>
      </p:sp>
      <p:sp>
        <p:nvSpPr>
          <p:cNvPr id="19" name="文本占位符 7"/>
          <p:cNvSpPr>
            <a:spLocks noGrp="1"/>
          </p:cNvSpPr>
          <p:nvPr>
            <p:ph type="body" sz="quarter" idx="25" hasCustomPrompt="1"/>
          </p:nvPr>
        </p:nvSpPr>
        <p:spPr>
          <a:xfrm>
            <a:off x="1007042" y="4489904"/>
            <a:ext cx="3119128"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20" name="文本占位符 7"/>
          <p:cNvSpPr>
            <a:spLocks noGrp="1"/>
          </p:cNvSpPr>
          <p:nvPr>
            <p:ph type="body" sz="quarter" idx="26" hasCustomPrompt="1"/>
          </p:nvPr>
        </p:nvSpPr>
        <p:spPr>
          <a:xfrm>
            <a:off x="4126170" y="4489904"/>
            <a:ext cx="1967450"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2019.01.25</a:t>
            </a:r>
            <a:endParaRPr lang="zh-CN" altLang="en-US" dirty="0"/>
          </a:p>
        </p:txBody>
      </p:sp>
      <p:sp>
        <p:nvSpPr>
          <p:cNvPr id="21" name="文本占位符 7"/>
          <p:cNvSpPr>
            <a:spLocks noGrp="1"/>
          </p:cNvSpPr>
          <p:nvPr>
            <p:ph type="body" sz="quarter" idx="27" hasCustomPrompt="1"/>
          </p:nvPr>
        </p:nvSpPr>
        <p:spPr>
          <a:xfrm>
            <a:off x="6093619" y="4489904"/>
            <a:ext cx="3023155"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22" name="文本占位符 7"/>
          <p:cNvSpPr>
            <a:spLocks noGrp="1"/>
          </p:cNvSpPr>
          <p:nvPr>
            <p:ph type="body" sz="quarter" idx="28" hasCustomPrompt="1"/>
          </p:nvPr>
        </p:nvSpPr>
        <p:spPr>
          <a:xfrm>
            <a:off x="9116775" y="4489904"/>
            <a:ext cx="2056050"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优化</a:t>
            </a:r>
          </a:p>
        </p:txBody>
      </p:sp>
      <p:sp>
        <p:nvSpPr>
          <p:cNvPr id="23" name="文本占位符 7"/>
          <p:cNvSpPr>
            <a:spLocks noGrp="1"/>
          </p:cNvSpPr>
          <p:nvPr>
            <p:ph type="body" sz="quarter" idx="29" hasCustomPrompt="1"/>
          </p:nvPr>
        </p:nvSpPr>
        <p:spPr>
          <a:xfrm>
            <a:off x="1007042" y="5029964"/>
            <a:ext cx="3119128"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24" name="文本占位符 7"/>
          <p:cNvSpPr>
            <a:spLocks noGrp="1"/>
          </p:cNvSpPr>
          <p:nvPr>
            <p:ph type="body" sz="quarter" idx="30" hasCustomPrompt="1"/>
          </p:nvPr>
        </p:nvSpPr>
        <p:spPr>
          <a:xfrm>
            <a:off x="4126170" y="5029964"/>
            <a:ext cx="1967450"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2019.01.25</a:t>
            </a:r>
            <a:endParaRPr lang="zh-CN" altLang="en-US" dirty="0"/>
          </a:p>
        </p:txBody>
      </p:sp>
      <p:sp>
        <p:nvSpPr>
          <p:cNvPr id="25" name="文本占位符 7"/>
          <p:cNvSpPr>
            <a:spLocks noGrp="1"/>
          </p:cNvSpPr>
          <p:nvPr>
            <p:ph type="body" sz="quarter" idx="31" hasCustomPrompt="1"/>
          </p:nvPr>
        </p:nvSpPr>
        <p:spPr>
          <a:xfrm>
            <a:off x="6093619" y="5029964"/>
            <a:ext cx="3023155"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26" name="文本占位符 7"/>
          <p:cNvSpPr>
            <a:spLocks noGrp="1"/>
          </p:cNvSpPr>
          <p:nvPr>
            <p:ph type="body" sz="quarter" idx="32" hasCustomPrompt="1"/>
          </p:nvPr>
        </p:nvSpPr>
        <p:spPr>
          <a:xfrm>
            <a:off x="9116775" y="5029964"/>
            <a:ext cx="2084625"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优化</a:t>
            </a:r>
          </a:p>
        </p:txBody>
      </p:sp>
      <p:sp>
        <p:nvSpPr>
          <p:cNvPr id="27" name="文本占位符 7"/>
          <p:cNvSpPr>
            <a:spLocks noGrp="1"/>
          </p:cNvSpPr>
          <p:nvPr>
            <p:ph type="body" sz="quarter" idx="33" hasCustomPrompt="1"/>
          </p:nvPr>
        </p:nvSpPr>
        <p:spPr>
          <a:xfrm>
            <a:off x="1007042" y="5498016"/>
            <a:ext cx="3119128"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28" name="文本占位符 7"/>
          <p:cNvSpPr>
            <a:spLocks noGrp="1"/>
          </p:cNvSpPr>
          <p:nvPr>
            <p:ph type="body" sz="quarter" idx="34" hasCustomPrompt="1"/>
          </p:nvPr>
        </p:nvSpPr>
        <p:spPr>
          <a:xfrm>
            <a:off x="4126170" y="5498016"/>
            <a:ext cx="1967450"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2019.01.25</a:t>
            </a:r>
            <a:endParaRPr lang="zh-CN" altLang="en-US" dirty="0"/>
          </a:p>
        </p:txBody>
      </p:sp>
      <p:sp>
        <p:nvSpPr>
          <p:cNvPr id="29" name="文本占位符 7"/>
          <p:cNvSpPr>
            <a:spLocks noGrp="1"/>
          </p:cNvSpPr>
          <p:nvPr>
            <p:ph type="body" sz="quarter" idx="35" hasCustomPrompt="1"/>
          </p:nvPr>
        </p:nvSpPr>
        <p:spPr>
          <a:xfrm>
            <a:off x="6093619" y="5498016"/>
            <a:ext cx="3023155"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30" name="文本占位符 7"/>
          <p:cNvSpPr>
            <a:spLocks noGrp="1"/>
          </p:cNvSpPr>
          <p:nvPr>
            <p:ph type="body" sz="quarter" idx="36" hasCustomPrompt="1"/>
          </p:nvPr>
        </p:nvSpPr>
        <p:spPr>
          <a:xfrm>
            <a:off x="9116775" y="5498016"/>
            <a:ext cx="2084625"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优化</a:t>
            </a:r>
          </a:p>
        </p:txBody>
      </p:sp>
    </p:spTree>
    <p:extLst>
      <p:ext uri="{BB962C8B-B14F-4D97-AF65-F5344CB8AC3E}">
        <p14:creationId xmlns:p14="http://schemas.microsoft.com/office/powerpoint/2010/main" val="103756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zh-CN" altLang="en-US" dirty="0"/>
              <a:t>本章主要讲述</a:t>
            </a:r>
            <a:r>
              <a:rPr lang="en-US" altLang="zh-CN" dirty="0"/>
              <a:t>...</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8" y="1349255"/>
            <a:ext cx="885967"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id="{568EC886-2612-1F43-AB51-21A76A078357}"/>
              </a:ext>
            </a:extLst>
          </p:cNvPr>
          <p:cNvSpPr txBox="1"/>
          <p:nvPr userDrawn="1"/>
        </p:nvSpPr>
        <p:spPr>
          <a:xfrm>
            <a:off x="918916" y="630373"/>
            <a:ext cx="1117614" cy="651845"/>
          </a:xfrm>
          <a:prstGeom prst="rect">
            <a:avLst/>
          </a:prstGeom>
          <a:noFill/>
        </p:spPr>
        <p:txBody>
          <a:bodyPr wrap="none" rtlCol="0">
            <a:spAutoFit/>
          </a:bodyPr>
          <a:lstStyle/>
          <a:p>
            <a:r>
              <a:rPr kumimoji="1" lang="zh-CN" altLang="en-US" sz="3636" dirty="0">
                <a:solidFill>
                  <a:srgbClr val="404040"/>
                </a:solidFill>
                <a:cs typeface="Microsoft YaHei" charset="-122"/>
              </a:rPr>
              <a:t>前言</a:t>
            </a:r>
          </a:p>
        </p:txBody>
      </p:sp>
    </p:spTree>
    <p:extLst>
      <p:ext uri="{BB962C8B-B14F-4D97-AF65-F5344CB8AC3E}">
        <p14:creationId xmlns:p14="http://schemas.microsoft.com/office/powerpoint/2010/main" val="2236544970"/>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8" y="1349255"/>
            <a:ext cx="885967"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id="{568EC886-2612-1F43-AB51-21A76A078357}"/>
              </a:ext>
            </a:extLst>
          </p:cNvPr>
          <p:cNvSpPr txBox="1"/>
          <p:nvPr userDrawn="1"/>
        </p:nvSpPr>
        <p:spPr>
          <a:xfrm>
            <a:off x="918916" y="630373"/>
            <a:ext cx="1120820" cy="652486"/>
          </a:xfrm>
          <a:prstGeom prst="rect">
            <a:avLst/>
          </a:prstGeom>
          <a:noFill/>
        </p:spPr>
        <p:txBody>
          <a:bodyPr wrap="none" rtlCol="0">
            <a:spAutoFit/>
          </a:bodyPr>
          <a:lstStyle/>
          <a:p>
            <a:pPr defTabSz="1001223" eaLnBrk="0" fontAlgn="ctr" hangingPunct="0"/>
            <a:r>
              <a:rPr lang="zh-CN" altLang="en-US" sz="3640" dirty="0">
                <a:solidFill>
                  <a:srgbClr val="404040"/>
                </a:solidFill>
                <a:cs typeface="Huawei Sans" panose="020C0503030203020204" pitchFamily="34" charset="0"/>
              </a:rPr>
              <a:t>目标</a:t>
            </a:r>
            <a:endParaRPr lang="en-US" altLang="zh-CN" sz="364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515932469"/>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8" y="1349255"/>
            <a:ext cx="885967"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id="{568EC886-2612-1F43-AB51-21A76A078357}"/>
              </a:ext>
            </a:extLst>
          </p:cNvPr>
          <p:cNvSpPr txBox="1"/>
          <p:nvPr userDrawn="1"/>
        </p:nvSpPr>
        <p:spPr>
          <a:xfrm>
            <a:off x="918916" y="630373"/>
            <a:ext cx="1147485" cy="653509"/>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zh-CN" altLang="en-US" dirty="0">
                <a:solidFill>
                  <a:srgbClr val="404040"/>
                </a:solidFill>
                <a:latin typeface="Huawei Sans" panose="020C0503030203020204" pitchFamily="34" charset="0"/>
              </a:rPr>
              <a:t>目录</a:t>
            </a:r>
          </a:p>
        </p:txBody>
      </p:sp>
    </p:spTree>
    <p:extLst>
      <p:ext uri="{BB962C8B-B14F-4D97-AF65-F5344CB8AC3E}">
        <p14:creationId xmlns:p14="http://schemas.microsoft.com/office/powerpoint/2010/main" val="667249474"/>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1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id="{568EC886-2612-1F43-AB51-21A76A078357}"/>
              </a:ext>
            </a:extLst>
          </p:cNvPr>
          <p:cNvSpPr txBox="1"/>
          <p:nvPr userDrawn="1"/>
        </p:nvSpPr>
        <p:spPr>
          <a:xfrm>
            <a:off x="918916" y="630373"/>
            <a:ext cx="4397358" cy="652486"/>
          </a:xfrm>
          <a:prstGeom prst="rect">
            <a:avLst/>
          </a:prstGeom>
          <a:noFill/>
        </p:spPr>
        <p:txBody>
          <a:bodyPr wrap="none" rtlCol="0">
            <a:spAutoFit/>
          </a:bodyPr>
          <a:lstStyle/>
          <a:p>
            <a:pPr defTabSz="1001223" eaLnBrk="0" fontAlgn="ctr" hangingPunct="0"/>
            <a:r>
              <a:rPr lang="zh-CN" altLang="en-US" sz="3640" dirty="0">
                <a:solidFill>
                  <a:srgbClr val="404040"/>
                </a:solidFill>
                <a:cs typeface="Huawei Sans" panose="020C0503030203020204" pitchFamily="34" charset="0"/>
              </a:rPr>
              <a:t>本节概述和学习目标</a:t>
            </a:r>
          </a:p>
        </p:txBody>
      </p:sp>
    </p:spTree>
    <p:extLst>
      <p:ext uri="{BB962C8B-B14F-4D97-AF65-F5344CB8AC3E}">
        <p14:creationId xmlns:p14="http://schemas.microsoft.com/office/powerpoint/2010/main" val="3245189516"/>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r>
              <a:rPr lang="zh-CN" altLang="en-US" dirty="0"/>
              <a:t>此版式用于思考题</a:t>
            </a:r>
            <a:r>
              <a:rPr lang="en-US" altLang="zh-CN" dirty="0"/>
              <a:t>-201501</a:t>
            </a:r>
            <a:r>
              <a:rPr lang="zh-CN" altLang="en-US" dirty="0"/>
              <a:t>具体格式（序号格式需以模板展示）</a:t>
            </a:r>
            <a:endParaRPr lang="en-US" altLang="zh-CN" dirty="0"/>
          </a:p>
          <a:p>
            <a:pPr lvl="1"/>
            <a:endParaRPr lang="en-US" altLang="zh-CN" dirty="0"/>
          </a:p>
        </p:txBody>
      </p:sp>
      <p:cxnSp>
        <p:nvCxnSpPr>
          <p:cNvPr id="2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36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5" name="文本框 16">
            <a:extLst>
              <a:ext uri="{FF2B5EF4-FFF2-40B4-BE49-F238E27FC236}">
                <a16:creationId xmlns:a16="http://schemas.microsoft.com/office/drawing/2014/main" id="{568EC886-2612-1F43-AB51-21A76A078357}"/>
              </a:ext>
            </a:extLst>
          </p:cNvPr>
          <p:cNvSpPr txBox="1"/>
          <p:nvPr userDrawn="1"/>
        </p:nvSpPr>
        <p:spPr>
          <a:xfrm>
            <a:off x="918916" y="630373"/>
            <a:ext cx="1143262" cy="651845"/>
          </a:xfrm>
          <a:prstGeom prst="rect">
            <a:avLst/>
          </a:prstGeom>
          <a:noFill/>
        </p:spPr>
        <p:txBody>
          <a:bodyPr wrap="none" rtlCol="0">
            <a:spAutoFit/>
          </a:bodyPr>
          <a:lstStyle/>
          <a:p>
            <a:r>
              <a:rPr kumimoji="1" lang="en-US" altLang="zh-CN" sz="3636" dirty="0">
                <a:solidFill>
                  <a:srgbClr val="404040"/>
                </a:solidFill>
                <a:cs typeface="Microsoft YaHei" charset="-122"/>
              </a:rPr>
              <a:t>Quiz</a:t>
            </a:r>
            <a:endParaRPr kumimoji="1" lang="zh-CN" altLang="en-US" sz="3636" dirty="0">
              <a:solidFill>
                <a:srgbClr val="404040"/>
              </a:solidFill>
              <a:cs typeface="Microsoft YaHei" charset="-122"/>
            </a:endParaRPr>
          </a:p>
        </p:txBody>
      </p:sp>
    </p:spTree>
    <p:extLst>
      <p:ext uri="{BB962C8B-B14F-4D97-AF65-F5344CB8AC3E}">
        <p14:creationId xmlns:p14="http://schemas.microsoft.com/office/powerpoint/2010/main" val="41785065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此版式用于每一节的小结</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80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id="{568EC886-2612-1F43-AB51-21A76A078357}"/>
              </a:ext>
            </a:extLst>
          </p:cNvPr>
          <p:cNvSpPr txBox="1"/>
          <p:nvPr userDrawn="1"/>
        </p:nvSpPr>
        <p:spPr>
          <a:xfrm>
            <a:off x="918916" y="630373"/>
            <a:ext cx="2050561" cy="651845"/>
          </a:xfrm>
          <a:prstGeom prst="rect">
            <a:avLst/>
          </a:prstGeom>
          <a:noFill/>
        </p:spPr>
        <p:txBody>
          <a:bodyPr wrap="none" rtlCol="0">
            <a:spAutoFit/>
          </a:bodyPr>
          <a:lstStyle/>
          <a:p>
            <a:r>
              <a:rPr kumimoji="1" lang="zh-CN" altLang="en-US" sz="3636" dirty="0">
                <a:solidFill>
                  <a:srgbClr val="404040"/>
                </a:solidFill>
                <a:cs typeface="Microsoft YaHei" charset="-122"/>
              </a:rPr>
              <a:t>本节小结</a:t>
            </a:r>
          </a:p>
        </p:txBody>
      </p:sp>
    </p:spTree>
    <p:extLst>
      <p:ext uri="{BB962C8B-B14F-4D97-AF65-F5344CB8AC3E}">
        <p14:creationId xmlns:p14="http://schemas.microsoft.com/office/powerpoint/2010/main" val="1917368796"/>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80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id="{568EC886-2612-1F43-AB51-21A76A078357}"/>
              </a:ext>
            </a:extLst>
          </p:cNvPr>
          <p:cNvSpPr txBox="1"/>
          <p:nvPr userDrawn="1"/>
        </p:nvSpPr>
        <p:spPr>
          <a:xfrm>
            <a:off x="918916" y="630373"/>
            <a:ext cx="2190023" cy="646331"/>
          </a:xfrm>
          <a:prstGeom prst="rect">
            <a:avLst/>
          </a:prstGeom>
          <a:noFill/>
        </p:spPr>
        <p:txBody>
          <a:bodyPr wrap="none" rtlCol="0">
            <a:spAutoFit/>
          </a:bodyPr>
          <a:lstStyle/>
          <a:p>
            <a:pPr lvl="0" fontAlgn="ctr"/>
            <a:r>
              <a:rPr lang="en-US" altLang="zh-CN" sz="36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22349920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zh-CN" altLang="en-US" dirty="0"/>
              <a:t>此版式用于提供给学员更多学习信息。</a:t>
            </a:r>
          </a:p>
        </p:txBody>
      </p:sp>
      <p:cxnSp>
        <p:nvCxnSpPr>
          <p:cNvPr id="12"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80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id="{568EC886-2612-1F43-AB51-21A76A078357}"/>
              </a:ext>
            </a:extLst>
          </p:cNvPr>
          <p:cNvSpPr txBox="1"/>
          <p:nvPr userDrawn="1"/>
        </p:nvSpPr>
        <p:spPr>
          <a:xfrm>
            <a:off x="918916" y="630373"/>
            <a:ext cx="2050561" cy="651845"/>
          </a:xfrm>
          <a:prstGeom prst="rect">
            <a:avLst/>
          </a:prstGeom>
          <a:noFill/>
        </p:spPr>
        <p:txBody>
          <a:bodyPr wrap="none" rtlCol="0">
            <a:spAutoFit/>
          </a:bodyPr>
          <a:lstStyle/>
          <a:p>
            <a:r>
              <a:rPr kumimoji="1" lang="zh-CN" altLang="en-US" sz="3636" dirty="0">
                <a:solidFill>
                  <a:srgbClr val="404040"/>
                </a:solidFill>
                <a:cs typeface="Microsoft YaHei" charset="-122"/>
              </a:rPr>
              <a:t>更多信息</a:t>
            </a:r>
          </a:p>
        </p:txBody>
      </p:sp>
    </p:spTree>
    <p:extLst>
      <p:ext uri="{BB962C8B-B14F-4D97-AF65-F5344CB8AC3E}">
        <p14:creationId xmlns:p14="http://schemas.microsoft.com/office/powerpoint/2010/main" val="3300553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3#前言">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602492209"/>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80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id="{568EC886-2612-1F43-AB51-21A76A078357}"/>
              </a:ext>
            </a:extLst>
          </p:cNvPr>
          <p:cNvSpPr txBox="1"/>
          <p:nvPr userDrawn="1"/>
        </p:nvSpPr>
        <p:spPr>
          <a:xfrm>
            <a:off x="918916" y="630373"/>
            <a:ext cx="2050561" cy="651845"/>
          </a:xfrm>
          <a:prstGeom prst="rect">
            <a:avLst/>
          </a:prstGeom>
          <a:noFill/>
        </p:spPr>
        <p:txBody>
          <a:bodyPr wrap="none" rtlCol="0">
            <a:spAutoFit/>
          </a:bodyPr>
          <a:lstStyle/>
          <a:p>
            <a:r>
              <a:rPr kumimoji="1" lang="zh-CN" altLang="en-US" sz="3636" dirty="0">
                <a:solidFill>
                  <a:srgbClr val="404040"/>
                </a:solidFill>
                <a:cs typeface="Microsoft YaHei" charset="-122"/>
              </a:rPr>
              <a:t>学习推荐</a:t>
            </a:r>
          </a:p>
        </p:txBody>
      </p:sp>
    </p:spTree>
    <p:extLst>
      <p:ext uri="{BB962C8B-B14F-4D97-AF65-F5344CB8AC3E}">
        <p14:creationId xmlns:p14="http://schemas.microsoft.com/office/powerpoint/2010/main" val="28485276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11" name="L 形 10"/>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12"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3"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22814153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865433032"/>
      </p:ext>
    </p:extLst>
  </p:cSld>
  <p:clrMapOvr>
    <a:masterClrMapping/>
  </p:clrMapOvr>
  <p:extLst>
    <p:ext uri="{DCECCB84-F9BA-43D5-87BE-67443E8EF086}">
      <p15:sldGuideLst xmlns:p15="http://schemas.microsoft.com/office/powerpoint/2012/main">
        <p15:guide id="1" orient="horz" pos="935">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1308076200"/>
      </p:ext>
    </p:extLst>
  </p:cSld>
  <p:clrMapOvr>
    <a:masterClrMapping/>
  </p:clrMapOvr>
  <p:extLst>
    <p:ext uri="{DCECCB84-F9BA-43D5-87BE-67443E8EF086}">
      <p15:sldGuideLst xmlns:p15="http://schemas.microsoft.com/office/powerpoint/2012/main">
        <p15:guide id="1" orient="horz" pos="595">
          <p15:clr>
            <a:srgbClr val="FBAE40"/>
          </p15:clr>
        </p15:guide>
        <p15:guide id="2" orient="horz" pos="663">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2957576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2228851696"/>
      </p:ext>
    </p:extLst>
  </p:cSld>
  <p:clrMapOvr>
    <a:masterClrMapping/>
  </p:clrMapOvr>
  <p:extLst>
    <p:ext uri="{DCECCB84-F9BA-43D5-87BE-67443E8EF086}">
      <p15:sldGuideLst xmlns:p15="http://schemas.microsoft.com/office/powerpoint/2012/main">
        <p15:guide id="1" orient="horz" pos="595">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944649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76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id="{568EC886-2612-1F43-AB51-21A76A078357}"/>
              </a:ext>
            </a:extLst>
          </p:cNvPr>
          <p:cNvSpPr txBox="1"/>
          <p:nvPr userDrawn="1"/>
        </p:nvSpPr>
        <p:spPr>
          <a:xfrm>
            <a:off x="918916" y="630373"/>
            <a:ext cx="2068195" cy="6524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solidFill>
                  <a:srgbClr val="404040"/>
                </a:solidFill>
                <a:latin typeface="Huawei Sans" panose="020C0503030203020204" pitchFamily="34" charset="0"/>
              </a:rPr>
              <a:t>Contents</a:t>
            </a:r>
            <a:endParaRPr lang="zh-CN" altLang="en-US" dirty="0">
              <a:solidFill>
                <a:srgbClr val="404040"/>
              </a:solidFill>
              <a:latin typeface="Huawei Sans" panose="020C0503030203020204" pitchFamily="34" charset="0"/>
            </a:endParaRPr>
          </a:p>
        </p:txBody>
      </p:sp>
    </p:spTree>
    <p:extLst>
      <p:ext uri="{BB962C8B-B14F-4D97-AF65-F5344CB8AC3E}">
        <p14:creationId xmlns:p14="http://schemas.microsoft.com/office/powerpoint/2010/main" val="2949595954"/>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7#标题和内容">
    <p:spTree>
      <p:nvGrpSpPr>
        <p:cNvPr id="1" name=""/>
        <p:cNvGrpSpPr/>
        <p:nvPr/>
      </p:nvGrpSpPr>
      <p:grpSpPr>
        <a:xfrm>
          <a:off x="0" y="0"/>
          <a:ext cx="0" cy="0"/>
          <a:chOff x="0" y="0"/>
          <a:chExt cx="0" cy="0"/>
        </a:xfrm>
      </p:grpSpPr>
      <p:sp>
        <p:nvSpPr>
          <p:cNvPr id="3" name="标题 1"/>
          <p:cNvSpPr>
            <a:spLocks noGrp="1"/>
          </p:cNvSpPr>
          <p:nvPr>
            <p:ph type="title"/>
          </p:nvPr>
        </p:nvSpPr>
        <p:spPr>
          <a:xfrm>
            <a:off x="1594177" y="410400"/>
            <a:ext cx="9827761" cy="640800"/>
          </a:xfrm>
          <a:prstGeom prst="rect">
            <a:avLst/>
          </a:prstGeom>
        </p:spPr>
        <p:txBody>
          <a:bodyPr lIns="100800" tIns="50400" rIns="100800" bIns="50400" anchor="ctr" anchorCtr="0"/>
          <a:lstStyle>
            <a:lvl1pPr fontAlgn="ctr">
              <a:defRPr b="1">
                <a:solidFill>
                  <a:schemeClr val="tx1"/>
                </a:solidFill>
                <a:latin typeface="+mn-lt"/>
                <a:ea typeface="+mn-ea"/>
              </a:defRPr>
            </a:lvl1pPr>
          </a:lstStyle>
          <a:p>
            <a:r>
              <a:rPr lang="zh-CN" altLang="en-US" dirty="0"/>
              <a:t>单击此处编辑母版标题样式</a:t>
            </a:r>
          </a:p>
        </p:txBody>
      </p:sp>
      <p:sp>
        <p:nvSpPr>
          <p:cNvPr id="4"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Huawei Sans" panose="020C0503030203020204" pitchFamily="34" charset="0"/>
              <a:ea typeface="+mn-ea"/>
            </a:endParaRPr>
          </a:p>
        </p:txBody>
      </p:sp>
      <p:sp>
        <p:nvSpPr>
          <p:cNvPr id="5"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Huawei Sans" panose="020C0503030203020204" pitchFamily="34" charset="0"/>
              <a:ea typeface="+mn-ea"/>
            </a:endParaRPr>
          </a:p>
        </p:txBody>
      </p:sp>
      <p:grpSp>
        <p:nvGrpSpPr>
          <p:cNvPr id="6" name="组合 5"/>
          <p:cNvGrpSpPr/>
          <p:nvPr userDrawn="1"/>
        </p:nvGrpSpPr>
        <p:grpSpPr>
          <a:xfrm>
            <a:off x="587158" y="505779"/>
            <a:ext cx="374562" cy="445558"/>
            <a:chOff x="-1647825" y="2492375"/>
            <a:chExt cx="1947863" cy="2316163"/>
          </a:xfrm>
          <a:solidFill>
            <a:schemeClr val="bg1"/>
          </a:solidFill>
        </p:grpSpPr>
        <p:sp>
          <p:nvSpPr>
            <p:cNvPr id="7"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Huawei Sans" panose="020C0503030203020204" pitchFamily="34" charset="0"/>
                <a:ea typeface="+mn-ea"/>
              </a:endParaRPr>
            </a:p>
          </p:txBody>
        </p:sp>
        <p:sp>
          <p:nvSpPr>
            <p:cNvPr id="8"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Huawei Sans" panose="020C0503030203020204" pitchFamily="34" charset="0"/>
                <a:ea typeface="+mn-ea"/>
              </a:endParaRPr>
            </a:p>
          </p:txBody>
        </p:sp>
      </p:grpSp>
      <p:sp>
        <p:nvSpPr>
          <p:cNvPr id="9" name="文本占位符 6"/>
          <p:cNvSpPr>
            <a:spLocks noGrp="1"/>
          </p:cNvSpPr>
          <p:nvPr>
            <p:ph type="body" sz="quarter" idx="10" hasCustomPrompt="1"/>
          </p:nvPr>
        </p:nvSpPr>
        <p:spPr>
          <a:xfrm>
            <a:off x="468317" y="1233488"/>
            <a:ext cx="11276183" cy="4680000"/>
          </a:xfrm>
          <a:prstGeom prst="rect">
            <a:avLst/>
          </a:prstGeom>
        </p:spPr>
        <p:txBody>
          <a:bodyPr/>
          <a:lstStyle>
            <a:lvl1pPr algn="just" fontAlgn="auto">
              <a:buClrTx/>
              <a:defRPr>
                <a:latin typeface="+mn-lt"/>
                <a:ea typeface="+mn-ea"/>
                <a:cs typeface="Arial" panose="020B0604020202020204" pitchFamily="34" charset="0"/>
              </a:defRPr>
            </a:lvl1pPr>
          </a:lstStyle>
          <a:p>
            <a:r>
              <a:rPr lang="zh-CN" altLang="en-US" dirty="0"/>
              <a:t>单击此处输入文字</a:t>
            </a:r>
          </a:p>
        </p:txBody>
      </p:sp>
    </p:spTree>
    <p:extLst>
      <p:ext uri="{BB962C8B-B14F-4D97-AF65-F5344CB8AC3E}">
        <p14:creationId xmlns:p14="http://schemas.microsoft.com/office/powerpoint/2010/main" val="6725477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8#仅标题">
    <p:spTree>
      <p:nvGrpSpPr>
        <p:cNvPr id="1" name=""/>
        <p:cNvGrpSpPr/>
        <p:nvPr/>
      </p:nvGrpSpPr>
      <p:grpSpPr>
        <a:xfrm>
          <a:off x="0" y="0"/>
          <a:ext cx="0" cy="0"/>
          <a:chOff x="0" y="0"/>
          <a:chExt cx="0" cy="0"/>
        </a:xfrm>
      </p:grpSpPr>
      <p:sp>
        <p:nvSpPr>
          <p:cNvPr id="3"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Huawei Sans" panose="020C0503030203020204" pitchFamily="34" charset="0"/>
              <a:ea typeface="+mn-ea"/>
            </a:endParaRPr>
          </a:p>
        </p:txBody>
      </p:sp>
      <p:sp>
        <p:nvSpPr>
          <p:cNvPr id="4"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Huawei Sans" panose="020C0503030203020204" pitchFamily="34" charset="0"/>
              <a:ea typeface="+mn-ea"/>
            </a:endParaRPr>
          </a:p>
        </p:txBody>
      </p:sp>
      <p:sp>
        <p:nvSpPr>
          <p:cNvPr id="5" name="Freeform 12"/>
          <p:cNvSpPr>
            <a:spLocks noEditPoints="1"/>
          </p:cNvSpPr>
          <p:nvPr userDrawn="1"/>
        </p:nvSpPr>
        <p:spPr bwMode="auto">
          <a:xfrm>
            <a:off x="479189" y="474076"/>
            <a:ext cx="507964"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04" tIns="45702" rIns="91404" bIns="45702" numCol="1" anchor="t" anchorCtr="0" compatLnSpc="1">
            <a:prstTxWarp prst="textNoShape">
              <a:avLst/>
            </a:prstTxWarp>
          </a:bodyPr>
          <a:lstStyle/>
          <a:p>
            <a:endParaRPr lang="zh-CN" altLang="en-US" sz="1799">
              <a:latin typeface="Huawei Sans" panose="020C0503030203020204" pitchFamily="34" charset="0"/>
              <a:ea typeface="+mn-ea"/>
            </a:endParaRPr>
          </a:p>
        </p:txBody>
      </p:sp>
      <p:sp>
        <p:nvSpPr>
          <p:cNvPr id="6" name="标题 1"/>
          <p:cNvSpPr>
            <a:spLocks noGrp="1"/>
          </p:cNvSpPr>
          <p:nvPr>
            <p:ph type="title"/>
          </p:nvPr>
        </p:nvSpPr>
        <p:spPr>
          <a:xfrm>
            <a:off x="1594177" y="410400"/>
            <a:ext cx="9827761" cy="640800"/>
          </a:xfrm>
          <a:prstGeom prst="rect">
            <a:avLst/>
          </a:prstGeom>
        </p:spPr>
        <p:txBody>
          <a:bodyPr lIns="100800" tIns="50400" rIns="100800" bIns="50400" anchor="ctr" anchorCtr="0"/>
          <a:lstStyle>
            <a:lvl1pPr fontAlgn="ctr">
              <a:defRPr b="1">
                <a:solidFill>
                  <a:schemeClr val="tx1"/>
                </a:solidFill>
                <a:latin typeface="+mn-lt"/>
                <a:ea typeface="+mn-ea"/>
              </a:defRPr>
            </a:lvl1pPr>
          </a:lstStyle>
          <a:p>
            <a:r>
              <a:rPr lang="zh-CN" altLang="en-US" dirty="0"/>
              <a:t>单击此处编辑母版标题样式</a:t>
            </a:r>
          </a:p>
        </p:txBody>
      </p:sp>
    </p:spTree>
    <p:extLst>
      <p:ext uri="{BB962C8B-B14F-4D97-AF65-F5344CB8AC3E}">
        <p14:creationId xmlns:p14="http://schemas.microsoft.com/office/powerpoint/2010/main" val="12150076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4#目标">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7"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8" name="文本框 16">
            <a:extLst>
              <a:ext uri="{FF2B5EF4-FFF2-40B4-BE49-F238E27FC236}">
                <a16:creationId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2949897716"/>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r>
              <a:rPr lang="en-US" sz="4940" dirty="0">
                <a:solidFill>
                  <a:srgbClr val="1D1D1A"/>
                </a:solidFill>
              </a:rPr>
              <a:t>Thank you.</a:t>
            </a:r>
          </a:p>
        </p:txBody>
      </p:sp>
    </p:spTree>
    <p:extLst>
      <p:ext uri="{BB962C8B-B14F-4D97-AF65-F5344CB8AC3E}">
        <p14:creationId xmlns:p14="http://schemas.microsoft.com/office/powerpoint/2010/main" val="22654289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7"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8"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9" name="文本框 16">
            <a:extLst>
              <a:ext uri="{FF2B5EF4-FFF2-40B4-BE49-F238E27FC236}">
                <a16:creationId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382283426"/>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8"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9" name="文本框 16">
            <a:extLst>
              <a:ext uri="{FF2B5EF4-FFF2-40B4-BE49-F238E27FC236}">
                <a16:creationId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1658001869"/>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0#思考题">
    <p:spTree>
      <p:nvGrpSpPr>
        <p:cNvPr id="1" name=""/>
        <p:cNvGrpSpPr/>
        <p:nvPr/>
      </p:nvGrpSpPr>
      <p:grpSpPr>
        <a:xfrm>
          <a:off x="0" y="0"/>
          <a:ext cx="0" cy="0"/>
          <a:chOff x="0" y="0"/>
          <a:chExt cx="0" cy="0"/>
        </a:xfrm>
      </p:grpSpPr>
      <p:sp>
        <p:nvSpPr>
          <p:cNvPr id="7"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8"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9" name="文本框 16">
            <a:extLst>
              <a:ext uri="{FF2B5EF4-FFF2-40B4-BE49-F238E27FC236}">
                <a16:creationId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1997192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7"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8"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9" name="文本框 16">
            <a:extLst>
              <a:ext uri="{FF2B5EF4-FFF2-40B4-BE49-F238E27FC236}">
                <a16:creationId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90162119"/>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7"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8"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9" name="文本框 16">
            <a:extLst>
              <a:ext uri="{FF2B5EF4-FFF2-40B4-BE49-F238E27FC236}">
                <a16:creationId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648932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7"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8"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9" name="文本框 16">
            <a:extLst>
              <a:ext uri="{FF2B5EF4-FFF2-40B4-BE49-F238E27FC236}">
                <a16:creationId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7630395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image" Target="../media/image1.png"/><Relationship Id="rId4" Type="http://schemas.openxmlformats.org/officeDocument/2006/relationships/slideLayout" Target="../slideLayouts/slideLayout25.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46"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47"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48" name="图片 47"/>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1585988754"/>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Arial"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Arial"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Arial"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Arial"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Arial"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Arial"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dirty="0">
                <a:solidFill>
                  <a:srgbClr val="1D1D1B"/>
                </a:solidFill>
                <a:latin typeface="Huawei Sans" panose="020C0503030203020204" pitchFamily="34" charset="0"/>
                <a:cs typeface="Huawei Sans" panose="020C0503030203020204" pitchFamily="34" charset="0"/>
              </a:rPr>
              <a:t>Huawei Confidential</a:t>
            </a:r>
          </a:p>
        </p:txBody>
      </p:sp>
      <p:sp>
        <p:nvSpPr>
          <p:cNvPr id="24"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defTabSz="890849">
              <a:defRPr/>
            </a:pPr>
            <a:fld id="{C3837181-38C6-AD4F-B8BA-B444770388BB}" type="slidenum">
              <a:rPr lang="en-US" sz="974" smtClean="0">
                <a:solidFill>
                  <a:srgbClr val="1D1D1B"/>
                </a:solidFill>
                <a:latin typeface="Huawei Sans" panose="020C0503030203020204" pitchFamily="34" charset="0"/>
                <a:cs typeface="Huawei Sans" panose="020C0503030203020204" pitchFamily="34" charset="0"/>
              </a:rPr>
              <a:pPr defTabSz="890849">
                <a:defRPr/>
              </a:pPr>
              <a:t>‹#›</a:t>
            </a:fld>
            <a:endParaRPr lang="en-US" sz="974" dirty="0">
              <a:solidFill>
                <a:srgbClr val="1D1D1B"/>
              </a:solidFill>
              <a:latin typeface="Huawei Sans" panose="020C0503030203020204" pitchFamily="34" charset="0"/>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360493818"/>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Arial"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Arial"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Arial"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Arial"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Arial"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Arial"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1" name="Text Placeholder 14">
            <a:extLst>
              <a:ext uri="{FF2B5EF4-FFF2-40B4-BE49-F238E27FC236}">
                <a16:creationId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72" name="图片 7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spTree>
    <p:extLst>
      <p:ext uri="{BB962C8B-B14F-4D97-AF65-F5344CB8AC3E}">
        <p14:creationId xmlns:p14="http://schemas.microsoft.com/office/powerpoint/2010/main" val="737327045"/>
      </p:ext>
    </p:extLst>
  </p:cSld>
  <p:clrMap bg1="lt1" tx1="dk1" bg2="lt2" tx2="dk2" accent1="accent1" accent2="accent2" accent3="accent3" accent4="accent4" accent5="accent5" accent6="accent6" hlink="hlink" folHlink="folHlink"/>
  <p:sldLayoutIdLst>
    <p:sldLayoutId id="2147483864" r:id="rId1"/>
  </p:sldLayoutIdLst>
  <p:txStyles>
    <p:titleStyle>
      <a:lvl1pPr algn="l" defTabSz="914400" rtl="0" eaLnBrk="1" latinLnBrk="0" hangingPunct="1">
        <a:lnSpc>
          <a:spcPct val="90000"/>
        </a:lnSpc>
        <a:spcBef>
          <a:spcPct val="0"/>
        </a:spcBef>
        <a:buNone/>
        <a:defRPr sz="4400" kern="1200">
          <a:solidFill>
            <a:schemeClr val="tx1"/>
          </a:solidFill>
          <a:latin typeface="Arial"/>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Arial"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9pPr>
    </p:bodyStyle>
    <p:other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48"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49"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0"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51"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2" name="图片 51"/>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3116052873"/>
      </p:ext>
    </p:extLst>
  </p:cSld>
  <p:clrMap bg1="lt1" tx1="dk1" bg2="lt2" tx2="dk2" accent1="accent1" accent2="accent2" accent3="accent3" accent4="accent4" accent5="accent5" accent6="accent6" hlink="hlink" folHlink="folHlink"/>
  <p:sldLayoutIdLst>
    <p:sldLayoutId id="2147483866" r:id="rId1"/>
    <p:sldLayoutId id="2147483867" r:id="rId2"/>
    <p:sldLayoutId id="2147483868" r:id="rId3"/>
    <p:sldLayoutId id="2147483869" r:id="rId4"/>
    <p:sldLayoutId id="2147483870" r:id="rId5"/>
    <p:sldLayoutId id="2147483873" r:id="rId6"/>
    <p:sldLayoutId id="2147483874" r:id="rId7"/>
    <p:sldLayoutId id="2147483875" r:id="rId8"/>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Arial"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Arial"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Arial"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Arial"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1" pos="7401" userDrawn="1">
          <p15:clr>
            <a:srgbClr val="F26B43"/>
          </p15:clr>
        </p15:guide>
        <p15:guide id="2" orient="horz" pos="278">
          <p15:clr>
            <a:srgbClr val="F26B43"/>
          </p15:clr>
        </p15:guide>
        <p15:guide id="3" orient="horz" pos="3906">
          <p15:clr>
            <a:srgbClr val="F26B43"/>
          </p15:clr>
        </p15:guide>
        <p15:guide id="4" pos="3840">
          <p15:clr>
            <a:srgbClr val="F26B43"/>
          </p15:clr>
        </p15:guide>
        <p15:guide id="5" pos="279" userDrawn="1">
          <p15:clr>
            <a:srgbClr val="F26B43"/>
          </p15:clr>
        </p15:guide>
        <p15:guide id="6" orient="horz" pos="216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4"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6"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 © 2021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79" dirty="0">
                <a:solidFill>
                  <a:srgbClr val="1D1D1B"/>
                </a:solidFill>
                <a:latin typeface="+mn-lt"/>
              </a:rPr>
            </a:b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7"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Huawei Sans" panose="020C0503030203020204" pitchFamily="34" charset="0"/>
                <a:ea typeface="Microsoft YaHei" charset="-122"/>
                <a:cs typeface="Microsoft YaHei" charset="-122"/>
              </a:rPr>
              <a:t>把数字世界带入每个人、每个家庭、</a:t>
            </a:r>
            <a:br>
              <a:rPr kumimoji="1" lang="en-US" altLang="zh-CN" sz="1300" dirty="0">
                <a:solidFill>
                  <a:srgbClr val="1D1D1B"/>
                </a:solidFill>
                <a:latin typeface="Huawei Sans" panose="020C0503030203020204" pitchFamily="34" charset="0"/>
                <a:ea typeface="Microsoft YaHei" charset="-122"/>
                <a:cs typeface="Microsoft YaHei" charset="-122"/>
              </a:rPr>
            </a:br>
            <a:r>
              <a:rPr kumimoji="1" lang="zh-CN" altLang="en-US" sz="1300" dirty="0">
                <a:solidFill>
                  <a:srgbClr val="1D1D1B"/>
                </a:solidFill>
                <a:latin typeface="Huawei Sans" panose="020C0503030203020204" pitchFamily="34" charset="0"/>
                <a:ea typeface="Microsoft YaHei" charset="-122"/>
                <a:cs typeface="Microsoft YaHei" charset="-122"/>
              </a:rPr>
              <a:t>每个组织，构建万物互联的智能世界。</a:t>
            </a:r>
          </a:p>
        </p:txBody>
      </p:sp>
      <p:sp>
        <p:nvSpPr>
          <p:cNvPr id="78"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9" name="图片 7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317273741"/>
      </p:ext>
    </p:extLst>
  </p:cSld>
  <p:clrMap bg1="lt1" tx1="dk1" bg2="lt2" tx2="dk2" accent1="accent1" accent2="accent2" accent3="accent3" accent4="accent4" accent5="accent5" accent6="accent6" hlink="hlink" folHlink="folHlink"/>
  <p:sldLayoutIdLst>
    <p:sldLayoutId id="2147483872"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Arial"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Arial"/>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Arial"/>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9pPr>
    </p:bodyStyle>
    <p:otherStyle>
      <a:defPPr>
        <a:defRPr lang="en-US"/>
      </a:defPPr>
      <a:lvl1pPr marL="0" algn="l" defTabSz="1187323" rtl="0" eaLnBrk="1" latinLnBrk="0" hangingPunct="1">
        <a:defRPr sz="2337" kern="1200">
          <a:solidFill>
            <a:schemeClr val="tx1"/>
          </a:solidFill>
          <a:latin typeface="Arial"/>
          <a:ea typeface="+mn-ea"/>
          <a:cs typeface="+mn-cs"/>
        </a:defRPr>
      </a:lvl1pPr>
      <a:lvl2pPr marL="593662" algn="l" defTabSz="1187323" rtl="0" eaLnBrk="1" latinLnBrk="0" hangingPunct="1">
        <a:defRPr sz="2337" kern="1200">
          <a:solidFill>
            <a:schemeClr val="tx1"/>
          </a:solidFill>
          <a:latin typeface="Arial"/>
          <a:ea typeface="+mn-ea"/>
          <a:cs typeface="+mn-cs"/>
        </a:defRPr>
      </a:lvl2pPr>
      <a:lvl3pPr marL="1187323" algn="l" defTabSz="1187323" rtl="0" eaLnBrk="1" latinLnBrk="0" hangingPunct="1">
        <a:defRPr sz="2337" kern="1200">
          <a:solidFill>
            <a:schemeClr val="tx1"/>
          </a:solidFill>
          <a:latin typeface="Arial"/>
          <a:ea typeface="+mn-ea"/>
          <a:cs typeface="+mn-cs"/>
        </a:defRPr>
      </a:lvl3pPr>
      <a:lvl4pPr marL="1780986" algn="l" defTabSz="1187323" rtl="0" eaLnBrk="1" latinLnBrk="0" hangingPunct="1">
        <a:defRPr sz="2337" kern="1200">
          <a:solidFill>
            <a:schemeClr val="tx1"/>
          </a:solidFill>
          <a:latin typeface="Arial"/>
          <a:ea typeface="+mn-ea"/>
          <a:cs typeface="+mn-cs"/>
        </a:defRPr>
      </a:lvl4pPr>
      <a:lvl5pPr marL="2374648" algn="l" defTabSz="1187323" rtl="0" eaLnBrk="1" latinLnBrk="0" hangingPunct="1">
        <a:defRPr sz="2337" kern="1200">
          <a:solidFill>
            <a:schemeClr val="tx1"/>
          </a:solidFill>
          <a:latin typeface="Arial"/>
          <a:ea typeface="+mn-ea"/>
          <a:cs typeface="+mn-cs"/>
        </a:defRPr>
      </a:lvl5pPr>
      <a:lvl6pPr marL="2968309" algn="l" defTabSz="1187323" rtl="0" eaLnBrk="1" latinLnBrk="0" hangingPunct="1">
        <a:defRPr sz="2337" kern="1200">
          <a:solidFill>
            <a:schemeClr val="tx1"/>
          </a:solidFill>
          <a:latin typeface="Arial"/>
          <a:ea typeface="+mn-ea"/>
          <a:cs typeface="+mn-cs"/>
        </a:defRPr>
      </a:lvl6pPr>
      <a:lvl7pPr marL="3561971" algn="l" defTabSz="1187323" rtl="0" eaLnBrk="1" latinLnBrk="0" hangingPunct="1">
        <a:defRPr sz="2337" kern="1200">
          <a:solidFill>
            <a:schemeClr val="tx1"/>
          </a:solidFill>
          <a:latin typeface="Arial"/>
          <a:ea typeface="+mn-ea"/>
          <a:cs typeface="+mn-cs"/>
        </a:defRPr>
      </a:lvl7pPr>
      <a:lvl8pPr marL="4155634" algn="l" defTabSz="1187323" rtl="0" eaLnBrk="1" latinLnBrk="0" hangingPunct="1">
        <a:defRPr sz="2337" kern="1200">
          <a:solidFill>
            <a:schemeClr val="tx1"/>
          </a:solidFill>
          <a:latin typeface="Arial"/>
          <a:ea typeface="+mn-ea"/>
          <a:cs typeface="+mn-cs"/>
        </a:defRPr>
      </a:lvl8pPr>
      <a:lvl9pPr marL="4749295" algn="l" defTabSz="1187323" rtl="0" eaLnBrk="1" latinLnBrk="0" hangingPunct="1">
        <a:defRPr sz="2337"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6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3.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3.xml"/><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notesSlide" Target="../notesSlides/notesSlide16.xml"/><Relationship Id="rId7" Type="http://schemas.openxmlformats.org/officeDocument/2006/relationships/image" Target="../media/image16.png"/><Relationship Id="rId2" Type="http://schemas.openxmlformats.org/officeDocument/2006/relationships/slideLayout" Target="../slideLayouts/slideLayout22.xml"/><Relationship Id="rId1" Type="http://schemas.openxmlformats.org/officeDocument/2006/relationships/tags" Target="../tags/tag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2.png"/><Relationship Id="rId9"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2.xml"/><Relationship Id="rId1" Type="http://schemas.openxmlformats.org/officeDocument/2006/relationships/tags" Target="../tags/tag4.xml"/></Relationships>
</file>

<file path=ppt/slides/_rels/slide1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2.png"/><Relationship Id="rId7"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20.emf"/><Relationship Id="rId7" Type="http://schemas.openxmlformats.org/officeDocument/2006/relationships/image" Target="../media/image24.emf"/><Relationship Id="rId2" Type="http://schemas.openxmlformats.org/officeDocument/2006/relationships/notesSlide" Target="../notesSlides/notesSlide20.xml"/><Relationship Id="rId1" Type="http://schemas.openxmlformats.org/officeDocument/2006/relationships/slideLayout" Target="../slideLayouts/slideLayout23.xml"/><Relationship Id="rId6" Type="http://schemas.openxmlformats.org/officeDocument/2006/relationships/image" Target="../media/image23.emf"/><Relationship Id="rId5" Type="http://schemas.openxmlformats.org/officeDocument/2006/relationships/image" Target="../media/image22.emf"/><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emf"/><Relationship Id="rId7" Type="http://schemas.openxmlformats.org/officeDocument/2006/relationships/image" Target="../media/image27.emf"/><Relationship Id="rId2" Type="http://schemas.openxmlformats.org/officeDocument/2006/relationships/notesSlide" Target="../notesSlides/notesSlide21.xml"/><Relationship Id="rId1" Type="http://schemas.openxmlformats.org/officeDocument/2006/relationships/slideLayout" Target="../slideLayouts/slideLayout23.xml"/><Relationship Id="rId6" Type="http://schemas.openxmlformats.org/officeDocument/2006/relationships/image" Target="../media/image26.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25.png"/><Relationship Id="rId9" Type="http://schemas.openxmlformats.org/officeDocument/2006/relationships/image" Target="../media/image2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2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3.xml"/><Relationship Id="rId5" Type="http://schemas.openxmlformats.org/officeDocument/2006/relationships/image" Target="../media/image18.pn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23.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22.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3.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4.xml"/><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5.xml"/><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23.xml"/><Relationship Id="rId4" Type="http://schemas.openxmlformats.org/officeDocument/2006/relationships/image" Target="../media/image23.emf"/></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7.xml"/><Relationship Id="rId1" Type="http://schemas.openxmlformats.org/officeDocument/2006/relationships/slideLayout" Target="../slideLayouts/slideLayout23.xml"/><Relationship Id="rId4" Type="http://schemas.openxmlformats.org/officeDocument/2006/relationships/image" Target="../media/image33.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3.xml"/><Relationship Id="rId1" Type="http://schemas.openxmlformats.org/officeDocument/2006/relationships/tags" Target="../tags/tag5.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0.xml"/><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1.xml"/><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2.xml"/><Relationship Id="rId1" Type="http://schemas.openxmlformats.org/officeDocument/2006/relationships/slideLayout" Target="../slideLayouts/slideLayout2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3.xml"/></Relationships>
</file>

<file path=ppt/slides/_rels/slide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5.xml"/><Relationship Id="rId1" Type="http://schemas.openxmlformats.org/officeDocument/2006/relationships/slideLayout" Target="../slideLayouts/slideLayout23.xml"/><Relationship Id="rId4" Type="http://schemas.openxmlformats.org/officeDocument/2006/relationships/image" Target="../media/image35.png"/></Relationships>
</file>

<file path=ppt/slides/_rels/slide4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6.xml"/><Relationship Id="rId1" Type="http://schemas.openxmlformats.org/officeDocument/2006/relationships/slideLayout" Target="../slideLayouts/slideLayout23.xml"/><Relationship Id="rId6" Type="http://schemas.openxmlformats.org/officeDocument/2006/relationships/image" Target="../media/image37.png"/><Relationship Id="rId5" Type="http://schemas.openxmlformats.org/officeDocument/2006/relationships/image" Target="../media/image35.png"/><Relationship Id="rId4" Type="http://schemas.openxmlformats.org/officeDocument/2006/relationships/image" Target="../media/image36.png"/></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7.xml"/><Relationship Id="rId1" Type="http://schemas.openxmlformats.org/officeDocument/2006/relationships/slideLayout" Target="../slideLayouts/slideLayout23.xml"/><Relationship Id="rId5" Type="http://schemas.openxmlformats.org/officeDocument/2006/relationships/image" Target="../media/image19.png"/><Relationship Id="rId4" Type="http://schemas.openxmlformats.org/officeDocument/2006/relationships/image" Target="../media/image12.png"/></Relationships>
</file>

<file path=ppt/slides/_rels/slide4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8.xml"/><Relationship Id="rId1" Type="http://schemas.openxmlformats.org/officeDocument/2006/relationships/slideLayout" Target="../slideLayouts/slideLayout23.xml"/><Relationship Id="rId6" Type="http://schemas.openxmlformats.org/officeDocument/2006/relationships/image" Target="../media/image36.png"/><Relationship Id="rId5" Type="http://schemas.openxmlformats.org/officeDocument/2006/relationships/image" Target="../media/image19.png"/><Relationship Id="rId4" Type="http://schemas.openxmlformats.org/officeDocument/2006/relationships/image" Target="../media/image12.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0.xml"/><Relationship Id="rId1" Type="http://schemas.openxmlformats.org/officeDocument/2006/relationships/slideLayout" Target="../slideLayouts/slideLayout2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G"/><Relationship Id="rId7"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3.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3.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4" name="文本占位符 73"/>
          <p:cNvSpPr>
            <a:spLocks noGrp="1"/>
          </p:cNvSpPr>
          <p:nvPr>
            <p:ph type="body" sz="quarter" idx="4294967295"/>
          </p:nvPr>
        </p:nvSpPr>
        <p:spPr bwMode="gray">
          <a:xfrm>
            <a:off x="1007042" y="3268198"/>
            <a:ext cx="3119128" cy="468052"/>
          </a:xfrm>
          <a:prstGeom prst="rect">
            <a:avLst/>
          </a:prstGeom>
        </p:spPr>
        <p:txBody>
          <a:bodyPr/>
          <a:lstStyle/>
          <a:p>
            <a:pPr marL="0" indent="0" algn="ctr">
              <a:buNone/>
            </a:pPr>
            <a:r>
              <a:rPr lang="en-US" sz="1600" dirty="0" err="1">
                <a:latin typeface="Huawei Sans" panose="020C0503030203020204" pitchFamily="34" charset="0"/>
              </a:rPr>
              <a:t>Hou</a:t>
            </a:r>
            <a:r>
              <a:rPr lang="en-US" sz="1600" dirty="0">
                <a:latin typeface="Huawei Sans" panose="020C0503030203020204" pitchFamily="34" charset="0"/>
              </a:rPr>
              <a:t> </a:t>
            </a:r>
            <a:r>
              <a:rPr lang="en-US" sz="1600" dirty="0" err="1">
                <a:latin typeface="Huawei Sans" panose="020C0503030203020204" pitchFamily="34" charset="0"/>
              </a:rPr>
              <a:t>Jianqiang</a:t>
            </a:r>
            <a:r>
              <a:rPr lang="en-US" sz="1600" dirty="0">
                <a:latin typeface="Huawei Sans" panose="020C0503030203020204" pitchFamily="34" charset="0"/>
              </a:rPr>
              <a:t>/00405872</a:t>
            </a:r>
          </a:p>
        </p:txBody>
      </p:sp>
      <p:sp>
        <p:nvSpPr>
          <p:cNvPr id="75" name="文本占位符 74"/>
          <p:cNvSpPr>
            <a:spLocks noGrp="1"/>
          </p:cNvSpPr>
          <p:nvPr>
            <p:ph type="body" sz="quarter" idx="4294967295"/>
          </p:nvPr>
        </p:nvSpPr>
        <p:spPr bwMode="gray">
          <a:xfrm>
            <a:off x="4176274" y="3268198"/>
            <a:ext cx="1967450" cy="468052"/>
          </a:xfrm>
          <a:prstGeom prst="rect">
            <a:avLst/>
          </a:prstGeom>
        </p:spPr>
        <p:txBody>
          <a:bodyPr/>
          <a:lstStyle/>
          <a:p>
            <a:pPr marL="0" indent="0" algn="ctr">
              <a:buNone/>
            </a:pPr>
            <a:r>
              <a:rPr lang="en-US" sz="1600" dirty="0">
                <a:latin typeface="Huawei Sans" panose="020C0503030203020204" pitchFamily="34" charset="0"/>
              </a:rPr>
              <a:t>2019.12.27</a:t>
            </a:r>
            <a:endParaRPr lang="en-US" altLang="zh-CN" sz="1600" dirty="0">
              <a:latin typeface="Huawei Sans" panose="020C0503030203020204" pitchFamily="34" charset="0"/>
            </a:endParaRPr>
          </a:p>
        </p:txBody>
      </p:sp>
      <p:sp>
        <p:nvSpPr>
          <p:cNvPr id="80" name="文本占位符 79"/>
          <p:cNvSpPr>
            <a:spLocks noGrp="1"/>
          </p:cNvSpPr>
          <p:nvPr>
            <p:ph type="body" sz="quarter" idx="4294967295"/>
          </p:nvPr>
        </p:nvSpPr>
        <p:spPr bwMode="gray">
          <a:xfrm>
            <a:off x="9152212" y="3257246"/>
            <a:ext cx="2056050" cy="504056"/>
          </a:xfrm>
          <a:prstGeom prst="rect">
            <a:avLst/>
          </a:prstGeom>
        </p:spPr>
        <p:txBody>
          <a:bodyPr/>
          <a:lstStyle/>
          <a:p>
            <a:pPr marL="0" indent="0" algn="ctr">
              <a:buNone/>
            </a:pPr>
            <a:r>
              <a:rPr lang="en-US" sz="1600" dirty="0">
                <a:latin typeface="Huawei Sans" panose="020C0503030203020204" pitchFamily="34" charset="0"/>
              </a:rPr>
              <a:t>New</a:t>
            </a:r>
          </a:p>
        </p:txBody>
      </p:sp>
      <p:sp>
        <p:nvSpPr>
          <p:cNvPr id="6" name="文本占位符 5"/>
          <p:cNvSpPr>
            <a:spLocks noGrp="1"/>
          </p:cNvSpPr>
          <p:nvPr>
            <p:ph type="body" sz="quarter" idx="4294967295"/>
          </p:nvPr>
        </p:nvSpPr>
        <p:spPr bwMode="gray">
          <a:xfrm>
            <a:off x="1007042" y="3772254"/>
            <a:ext cx="3119128" cy="468052"/>
          </a:xfrm>
          <a:prstGeom prst="rect">
            <a:avLst/>
          </a:prstGeom>
        </p:spPr>
        <p:txBody>
          <a:bodyPr/>
          <a:lstStyle/>
          <a:p>
            <a:pPr marL="0" indent="0" algn="ctr">
              <a:buNone/>
            </a:pPr>
            <a:r>
              <a:rPr lang="en-US" sz="1600" dirty="0">
                <a:latin typeface="Huawei Sans" panose="020C0503030203020204" pitchFamily="34" charset="0"/>
              </a:rPr>
              <a:t>Wu </a:t>
            </a:r>
            <a:r>
              <a:rPr lang="en-US" sz="1600" dirty="0" err="1">
                <a:latin typeface="Huawei Sans" panose="020C0503030203020204" pitchFamily="34" charset="0"/>
              </a:rPr>
              <a:t>Yue</a:t>
            </a:r>
            <a:r>
              <a:rPr lang="en-US" sz="1600" dirty="0">
                <a:latin typeface="Huawei Sans" panose="020C0503030203020204" pitchFamily="34" charset="0"/>
              </a:rPr>
              <a:t>/WWX291773</a:t>
            </a:r>
            <a:endParaRPr lang="en-US" altLang="zh-CN" sz="1600" dirty="0">
              <a:latin typeface="Huawei Sans" panose="020C0503030203020204" pitchFamily="34" charset="0"/>
              <a:sym typeface="Huawei Sans" panose="020C0503030203020204" pitchFamily="34" charset="0"/>
            </a:endParaRPr>
          </a:p>
        </p:txBody>
      </p:sp>
      <p:sp>
        <p:nvSpPr>
          <p:cNvPr id="7" name="文本占位符 6"/>
          <p:cNvSpPr>
            <a:spLocks noGrp="1"/>
          </p:cNvSpPr>
          <p:nvPr>
            <p:ph type="body" sz="quarter" idx="4294967295"/>
          </p:nvPr>
        </p:nvSpPr>
        <p:spPr bwMode="gray">
          <a:xfrm>
            <a:off x="4176274" y="3772254"/>
            <a:ext cx="1967450" cy="468052"/>
          </a:xfrm>
          <a:prstGeom prst="rect">
            <a:avLst/>
          </a:prstGeom>
        </p:spPr>
        <p:txBody>
          <a:bodyPr/>
          <a:lstStyle/>
          <a:p>
            <a:pPr marL="0" indent="0" algn="ctr">
              <a:buNone/>
            </a:pPr>
            <a:r>
              <a:rPr lang="en-US" sz="1600" dirty="0">
                <a:latin typeface="Huawei Sans" panose="020C0503030203020204" pitchFamily="34" charset="0"/>
              </a:rPr>
              <a:t>2020.10.19</a:t>
            </a:r>
            <a:endParaRPr lang="en-US" altLang="zh-CN" sz="1600" dirty="0">
              <a:latin typeface="Huawei Sans" panose="020C0503030203020204" pitchFamily="34" charset="0"/>
              <a:sym typeface="Huawei Sans" panose="020C0503030203020204" pitchFamily="34" charset="0"/>
            </a:endParaRPr>
          </a:p>
        </p:txBody>
      </p:sp>
      <p:sp>
        <p:nvSpPr>
          <p:cNvPr id="10" name="文本占位符 9"/>
          <p:cNvSpPr>
            <a:spLocks noGrp="1"/>
          </p:cNvSpPr>
          <p:nvPr>
            <p:ph type="body" sz="quarter" idx="4294967295"/>
          </p:nvPr>
        </p:nvSpPr>
        <p:spPr bwMode="gray">
          <a:xfrm>
            <a:off x="1007042" y="4240306"/>
            <a:ext cx="3119128" cy="468052"/>
          </a:xfrm>
          <a:prstGeom prst="rect">
            <a:avLst/>
          </a:prstGeom>
        </p:spPr>
        <p:txBody>
          <a:bodyPr/>
          <a:lstStyle/>
          <a:p>
            <a:pPr marL="0" lvl="0" indent="0" algn="ctr">
              <a:buNone/>
            </a:pPr>
            <a:r>
              <a:rPr lang="en-US" altLang="zh-CN" sz="1600" dirty="0">
                <a:latin typeface="Huawei Sans" panose="020C0503030203020204" pitchFamily="34" charset="0"/>
              </a:rPr>
              <a:t>Author/ID</a:t>
            </a:r>
          </a:p>
        </p:txBody>
      </p:sp>
      <p:sp>
        <p:nvSpPr>
          <p:cNvPr id="11" name="文本占位符 10"/>
          <p:cNvSpPr>
            <a:spLocks noGrp="1"/>
          </p:cNvSpPr>
          <p:nvPr>
            <p:ph type="body" sz="quarter" idx="4294967295"/>
          </p:nvPr>
        </p:nvSpPr>
        <p:spPr bwMode="gray">
          <a:xfrm>
            <a:off x="4176274" y="4240306"/>
            <a:ext cx="1967450" cy="468052"/>
          </a:xfrm>
          <a:prstGeom prst="rect">
            <a:avLst/>
          </a:prstGeom>
        </p:spPr>
        <p:txBody>
          <a:bodyPr/>
          <a:lstStyle/>
          <a:p>
            <a:pPr marL="0" indent="0" algn="ctr">
              <a:buNone/>
            </a:pPr>
            <a:r>
              <a:rPr lang="en-US" sz="1600" dirty="0">
                <a:latin typeface="Huawei Sans" panose="020C0503030203020204" pitchFamily="34" charset="0"/>
              </a:rPr>
              <a:t>2020.12.10</a:t>
            </a:r>
            <a:endParaRPr lang="en-US" altLang="zh-CN" sz="1600" dirty="0">
              <a:latin typeface="Huawei Sans" panose="020C0503030203020204" pitchFamily="34" charset="0"/>
              <a:sym typeface="Huawei Sans" panose="020C0503030203020204" pitchFamily="34" charset="0"/>
            </a:endParaRPr>
          </a:p>
        </p:txBody>
      </p:sp>
      <p:sp>
        <p:nvSpPr>
          <p:cNvPr id="26" name="文本占位符 7">
            <a:extLst>
              <a:ext uri="{FF2B5EF4-FFF2-40B4-BE49-F238E27FC236}">
                <a16:creationId xmlns:a16="http://schemas.microsoft.com/office/drawing/2014/main" id="{2DAE044E-F1B2-424B-BDD0-3E92A10C4695}"/>
              </a:ext>
            </a:extLst>
          </p:cNvPr>
          <p:cNvSpPr>
            <a:spLocks noGrp="1"/>
          </p:cNvSpPr>
          <p:nvPr>
            <p:ph type="body" sz="quarter" idx="4294967295" hasCustomPrompt="1"/>
          </p:nvPr>
        </p:nvSpPr>
        <p:spPr bwMode="gray">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fontAlgn="ctr"/>
            <a:r>
              <a:rPr lang="en-US" altLang="zh-CN" dirty="0"/>
              <a:t>Author/ID</a:t>
            </a:r>
          </a:p>
        </p:txBody>
      </p:sp>
      <p:sp>
        <p:nvSpPr>
          <p:cNvPr id="27" name="文本占位符 7">
            <a:extLst>
              <a:ext uri="{FF2B5EF4-FFF2-40B4-BE49-F238E27FC236}">
                <a16:creationId xmlns:a16="http://schemas.microsoft.com/office/drawing/2014/main" id="{19929436-360F-44DC-A864-1DA42B59198F}"/>
              </a:ext>
            </a:extLst>
          </p:cNvPr>
          <p:cNvSpPr>
            <a:spLocks noGrp="1"/>
          </p:cNvSpPr>
          <p:nvPr>
            <p:ph type="body" sz="quarter" idx="4294967295" hasCustomPrompt="1"/>
          </p:nvPr>
        </p:nvSpPr>
        <p:spPr bwMode="gray">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latin typeface="Huawei Sans" panose="020C0503030203020204" pitchFamily="34" charset="0"/>
              </a:rPr>
              <a:t>2015.01.25</a:t>
            </a:r>
          </a:p>
        </p:txBody>
      </p:sp>
      <p:sp>
        <p:nvSpPr>
          <p:cNvPr id="28" name="文本占位符 7">
            <a:extLst>
              <a:ext uri="{FF2B5EF4-FFF2-40B4-BE49-F238E27FC236}">
                <a16:creationId xmlns:a16="http://schemas.microsoft.com/office/drawing/2014/main" id="{E3F04EDE-0D87-45F2-9033-289878AAF2FA}"/>
              </a:ext>
            </a:extLst>
          </p:cNvPr>
          <p:cNvSpPr>
            <a:spLocks noGrp="1"/>
          </p:cNvSpPr>
          <p:nvPr>
            <p:ph type="body" sz="quarter" idx="4294967295" hasCustomPrompt="1"/>
          </p:nvPr>
        </p:nvSpPr>
        <p:spPr bwMode="gray">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fontAlgn="ctr"/>
            <a:r>
              <a:rPr lang="en-US" altLang="zh-CN" dirty="0">
                <a:latin typeface="Huawei Sans" panose="020C0503030203020204" pitchFamily="34" charset="0"/>
              </a:rPr>
              <a:t>Reviewer/ID</a:t>
            </a:r>
          </a:p>
        </p:txBody>
      </p:sp>
      <p:sp>
        <p:nvSpPr>
          <p:cNvPr id="29" name="文本占位符 7">
            <a:extLst>
              <a:ext uri="{FF2B5EF4-FFF2-40B4-BE49-F238E27FC236}">
                <a16:creationId xmlns:a16="http://schemas.microsoft.com/office/drawing/2014/main" id="{3F9FD2BB-87FB-42F0-8418-F87E96763F68}"/>
              </a:ext>
            </a:extLst>
          </p:cNvPr>
          <p:cNvSpPr>
            <a:spLocks noGrp="1"/>
          </p:cNvSpPr>
          <p:nvPr>
            <p:ph type="body" sz="quarter" idx="4294967295" hasCustomPrompt="1"/>
          </p:nvPr>
        </p:nvSpPr>
        <p:spPr bwMode="gray">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latin typeface="Huawei Sans" panose="020C0503030203020204" pitchFamily="34" charset="0"/>
              </a:rPr>
              <a:t>Type</a:t>
            </a:r>
          </a:p>
        </p:txBody>
      </p:sp>
      <p:sp>
        <p:nvSpPr>
          <p:cNvPr id="30" name="文本占位符 7">
            <a:extLst>
              <a:ext uri="{FF2B5EF4-FFF2-40B4-BE49-F238E27FC236}">
                <a16:creationId xmlns:a16="http://schemas.microsoft.com/office/drawing/2014/main" id="{450C36C1-EC46-4EAC-8A54-EFB2EF58F730}"/>
              </a:ext>
            </a:extLst>
          </p:cNvPr>
          <p:cNvSpPr>
            <a:spLocks noGrp="1"/>
          </p:cNvSpPr>
          <p:nvPr>
            <p:ph type="body" sz="quarter" idx="4294967295" hasCustomPrompt="1"/>
          </p:nvPr>
        </p:nvSpPr>
        <p:spPr bwMode="gray">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fontAlgn="ctr"/>
            <a:r>
              <a:rPr lang="en-US" altLang="zh-CN" dirty="0">
                <a:latin typeface="Huawei Sans" panose="020C0503030203020204" pitchFamily="34" charset="0"/>
              </a:rPr>
              <a:t>Author/ID</a:t>
            </a:r>
          </a:p>
        </p:txBody>
      </p:sp>
      <p:sp>
        <p:nvSpPr>
          <p:cNvPr id="31" name="文本占位符 7">
            <a:extLst>
              <a:ext uri="{FF2B5EF4-FFF2-40B4-BE49-F238E27FC236}">
                <a16:creationId xmlns:a16="http://schemas.microsoft.com/office/drawing/2014/main" id="{06E305FB-6351-4BDD-B27A-CA91C0B55424}"/>
              </a:ext>
            </a:extLst>
          </p:cNvPr>
          <p:cNvSpPr>
            <a:spLocks noGrp="1"/>
          </p:cNvSpPr>
          <p:nvPr>
            <p:ph type="body" sz="quarter" idx="4294967295" hasCustomPrompt="1"/>
          </p:nvPr>
        </p:nvSpPr>
        <p:spPr bwMode="gray">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latin typeface="Huawei Sans" panose="020C0503030203020204" pitchFamily="34" charset="0"/>
              </a:rPr>
              <a:t>2015.01.25</a:t>
            </a:r>
          </a:p>
        </p:txBody>
      </p:sp>
      <p:sp>
        <p:nvSpPr>
          <p:cNvPr id="32" name="文本占位符 7">
            <a:extLst>
              <a:ext uri="{FF2B5EF4-FFF2-40B4-BE49-F238E27FC236}">
                <a16:creationId xmlns:a16="http://schemas.microsoft.com/office/drawing/2014/main" id="{986CE630-9BBE-44AB-B3AC-29A48255E185}"/>
              </a:ext>
            </a:extLst>
          </p:cNvPr>
          <p:cNvSpPr>
            <a:spLocks noGrp="1"/>
          </p:cNvSpPr>
          <p:nvPr>
            <p:ph type="body" sz="quarter" idx="4294967295" hasCustomPrompt="1"/>
          </p:nvPr>
        </p:nvSpPr>
        <p:spPr bwMode="gray">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fontAlgn="ctr"/>
            <a:r>
              <a:rPr lang="en-US" altLang="zh-CN" dirty="0">
                <a:latin typeface="Huawei Sans" panose="020C0503030203020204" pitchFamily="34" charset="0"/>
              </a:rPr>
              <a:t>Reviewer/ID</a:t>
            </a:r>
          </a:p>
        </p:txBody>
      </p:sp>
      <p:sp>
        <p:nvSpPr>
          <p:cNvPr id="33" name="文本占位符 7">
            <a:extLst>
              <a:ext uri="{FF2B5EF4-FFF2-40B4-BE49-F238E27FC236}">
                <a16:creationId xmlns:a16="http://schemas.microsoft.com/office/drawing/2014/main" id="{4DDD786F-E21B-4BBC-A377-D2EC3EE50688}"/>
              </a:ext>
            </a:extLst>
          </p:cNvPr>
          <p:cNvSpPr>
            <a:spLocks noGrp="1"/>
          </p:cNvSpPr>
          <p:nvPr>
            <p:ph type="body" sz="quarter" idx="4294967295" hasCustomPrompt="1"/>
          </p:nvPr>
        </p:nvSpPr>
        <p:spPr bwMode="gray">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latin typeface="Huawei Sans" panose="020C0503030203020204" pitchFamily="34" charset="0"/>
              </a:rPr>
              <a:t>Type</a:t>
            </a:r>
          </a:p>
        </p:txBody>
      </p:sp>
      <p:sp>
        <p:nvSpPr>
          <p:cNvPr id="34" name="文本占位符 7">
            <a:extLst>
              <a:ext uri="{FF2B5EF4-FFF2-40B4-BE49-F238E27FC236}">
                <a16:creationId xmlns:a16="http://schemas.microsoft.com/office/drawing/2014/main" id="{EE728293-3BC5-4224-A4F0-27996EC76EA2}"/>
              </a:ext>
            </a:extLst>
          </p:cNvPr>
          <p:cNvSpPr>
            <a:spLocks noGrp="1"/>
          </p:cNvSpPr>
          <p:nvPr>
            <p:ph type="body" sz="quarter" idx="4294967295" hasCustomPrompt="1"/>
          </p:nvPr>
        </p:nvSpPr>
        <p:spPr bwMode="gray">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fontAlgn="ctr"/>
            <a:r>
              <a:rPr lang="en-US" altLang="zh-CN" dirty="0">
                <a:latin typeface="Huawei Sans" panose="020C0503030203020204" pitchFamily="34" charset="0"/>
              </a:rPr>
              <a:t>Author/ID</a:t>
            </a:r>
          </a:p>
        </p:txBody>
      </p:sp>
      <p:sp>
        <p:nvSpPr>
          <p:cNvPr id="35" name="文本占位符 7">
            <a:extLst>
              <a:ext uri="{FF2B5EF4-FFF2-40B4-BE49-F238E27FC236}">
                <a16:creationId xmlns:a16="http://schemas.microsoft.com/office/drawing/2014/main" id="{84C5C924-BCE5-46C8-9041-30EDC3D85E52}"/>
              </a:ext>
            </a:extLst>
          </p:cNvPr>
          <p:cNvSpPr>
            <a:spLocks noGrp="1"/>
          </p:cNvSpPr>
          <p:nvPr>
            <p:ph type="body" sz="quarter" idx="4294967295" hasCustomPrompt="1"/>
          </p:nvPr>
        </p:nvSpPr>
        <p:spPr bwMode="gray">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latin typeface="Huawei Sans" panose="020C0503030203020204" pitchFamily="34" charset="0"/>
              </a:rPr>
              <a:t>2015.01.25</a:t>
            </a:r>
          </a:p>
        </p:txBody>
      </p:sp>
      <p:sp>
        <p:nvSpPr>
          <p:cNvPr id="36" name="文本占位符 7">
            <a:extLst>
              <a:ext uri="{FF2B5EF4-FFF2-40B4-BE49-F238E27FC236}">
                <a16:creationId xmlns:a16="http://schemas.microsoft.com/office/drawing/2014/main" id="{1DBD4C29-C885-4339-873D-B55FBD81DDFE}"/>
              </a:ext>
            </a:extLst>
          </p:cNvPr>
          <p:cNvSpPr>
            <a:spLocks noGrp="1"/>
          </p:cNvSpPr>
          <p:nvPr>
            <p:ph type="body" sz="quarter" idx="4294967295" hasCustomPrompt="1"/>
          </p:nvPr>
        </p:nvSpPr>
        <p:spPr bwMode="gray">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fontAlgn="ctr"/>
            <a:r>
              <a:rPr lang="en-US" altLang="zh-CN" dirty="0">
                <a:latin typeface="Huawei Sans" panose="020C0503030203020204" pitchFamily="34" charset="0"/>
              </a:rPr>
              <a:t>Reviewer/ID</a:t>
            </a:r>
          </a:p>
        </p:txBody>
      </p:sp>
      <p:sp>
        <p:nvSpPr>
          <p:cNvPr id="37" name="文本占位符 7">
            <a:extLst>
              <a:ext uri="{FF2B5EF4-FFF2-40B4-BE49-F238E27FC236}">
                <a16:creationId xmlns:a16="http://schemas.microsoft.com/office/drawing/2014/main" id="{6D84506C-645A-472E-A06C-3A65A7744312}"/>
              </a:ext>
            </a:extLst>
          </p:cNvPr>
          <p:cNvSpPr>
            <a:spLocks noGrp="1"/>
          </p:cNvSpPr>
          <p:nvPr>
            <p:ph type="body" sz="quarter" idx="4294967295" hasCustomPrompt="1"/>
          </p:nvPr>
        </p:nvSpPr>
        <p:spPr bwMode="gray">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latin typeface="Huawei Sans" panose="020C0503030203020204" pitchFamily="34" charset="0"/>
              </a:rPr>
              <a:t>Type</a:t>
            </a:r>
          </a:p>
        </p:txBody>
      </p:sp>
      <p:sp>
        <p:nvSpPr>
          <p:cNvPr id="38" name="文本占位符 7">
            <a:extLst>
              <a:ext uri="{FF2B5EF4-FFF2-40B4-BE49-F238E27FC236}">
                <a16:creationId xmlns:a16="http://schemas.microsoft.com/office/drawing/2014/main" id="{E3F04EDE-0D87-45F2-9033-289878AAF2FA}"/>
              </a:ext>
            </a:extLst>
          </p:cNvPr>
          <p:cNvSpPr>
            <a:spLocks noGrp="1"/>
          </p:cNvSpPr>
          <p:nvPr>
            <p:ph type="body" sz="quarter" idx="4294967295" hasCustomPrompt="1"/>
          </p:nvPr>
        </p:nvSpPr>
        <p:spPr bwMode="gray">
          <a:xfrm>
            <a:off x="6241398" y="328074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fontAlgn="ctr"/>
            <a:r>
              <a:rPr lang="en-US" altLang="zh-CN" dirty="0">
                <a:latin typeface="Huawei Sans" panose="020C0503030203020204" pitchFamily="34" charset="0"/>
              </a:rPr>
              <a:t>Reviewer/ID</a:t>
            </a:r>
          </a:p>
        </p:txBody>
      </p:sp>
      <p:sp>
        <p:nvSpPr>
          <p:cNvPr id="39" name="文本占位符 7">
            <a:extLst>
              <a:ext uri="{FF2B5EF4-FFF2-40B4-BE49-F238E27FC236}">
                <a16:creationId xmlns:a16="http://schemas.microsoft.com/office/drawing/2014/main" id="{986CE630-9BBE-44AB-B3AC-29A48255E185}"/>
              </a:ext>
            </a:extLst>
          </p:cNvPr>
          <p:cNvSpPr>
            <a:spLocks noGrp="1"/>
          </p:cNvSpPr>
          <p:nvPr>
            <p:ph type="body" sz="quarter" idx="4294967295" hasCustomPrompt="1"/>
          </p:nvPr>
        </p:nvSpPr>
        <p:spPr bwMode="gray">
          <a:xfrm>
            <a:off x="6217758" y="374880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fontAlgn="ctr"/>
            <a:r>
              <a:rPr lang="en-US" altLang="zh-CN" dirty="0">
                <a:latin typeface="Huawei Sans" panose="020C0503030203020204" pitchFamily="34" charset="0"/>
              </a:rPr>
              <a:t>Reviewer/ID</a:t>
            </a:r>
          </a:p>
        </p:txBody>
      </p:sp>
      <p:sp>
        <p:nvSpPr>
          <p:cNvPr id="40" name="文本占位符 7">
            <a:extLst>
              <a:ext uri="{FF2B5EF4-FFF2-40B4-BE49-F238E27FC236}">
                <a16:creationId xmlns:a16="http://schemas.microsoft.com/office/drawing/2014/main" id="{1DBD4C29-C885-4339-873D-B55FBD81DDFE}"/>
              </a:ext>
            </a:extLst>
          </p:cNvPr>
          <p:cNvSpPr>
            <a:spLocks noGrp="1"/>
          </p:cNvSpPr>
          <p:nvPr>
            <p:ph type="body" sz="quarter" idx="4294967295" hasCustomPrompt="1"/>
          </p:nvPr>
        </p:nvSpPr>
        <p:spPr bwMode="gray">
          <a:xfrm>
            <a:off x="6241398" y="425285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fontAlgn="ctr"/>
            <a:r>
              <a:rPr lang="en-US" altLang="zh-CN" dirty="0">
                <a:latin typeface="Huawei Sans" panose="020C0503030203020204" pitchFamily="34" charset="0"/>
              </a:rPr>
              <a:t>Reviewer/ID</a:t>
            </a:r>
          </a:p>
        </p:txBody>
      </p:sp>
      <p:sp>
        <p:nvSpPr>
          <p:cNvPr id="41" name="文本占位符 7">
            <a:extLst>
              <a:ext uri="{FF2B5EF4-FFF2-40B4-BE49-F238E27FC236}">
                <a16:creationId xmlns:a16="http://schemas.microsoft.com/office/drawing/2014/main" id="{4DDD786F-E21B-4BBC-A377-D2EC3EE50688}"/>
              </a:ext>
            </a:extLst>
          </p:cNvPr>
          <p:cNvSpPr>
            <a:spLocks noGrp="1"/>
          </p:cNvSpPr>
          <p:nvPr>
            <p:ph type="body" sz="quarter" idx="4294967295" hasCustomPrompt="1"/>
          </p:nvPr>
        </p:nvSpPr>
        <p:spPr bwMode="gray">
          <a:xfrm>
            <a:off x="9171218" y="3761327"/>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latin typeface="Huawei Sans" panose="020C0503030203020204" pitchFamily="34" charset="0"/>
              </a:rPr>
              <a:t>Update</a:t>
            </a:r>
          </a:p>
        </p:txBody>
      </p:sp>
      <p:sp>
        <p:nvSpPr>
          <p:cNvPr id="42" name="文本占位符 7">
            <a:extLst>
              <a:ext uri="{FF2B5EF4-FFF2-40B4-BE49-F238E27FC236}">
                <a16:creationId xmlns:a16="http://schemas.microsoft.com/office/drawing/2014/main" id="{6D84506C-645A-472E-A06C-3A65A7744312}"/>
              </a:ext>
            </a:extLst>
          </p:cNvPr>
          <p:cNvSpPr>
            <a:spLocks noGrp="1"/>
          </p:cNvSpPr>
          <p:nvPr>
            <p:ph type="body" sz="quarter" idx="4294967295" hasCustomPrompt="1"/>
          </p:nvPr>
        </p:nvSpPr>
        <p:spPr bwMode="gray">
          <a:xfrm>
            <a:off x="9194858" y="4265383"/>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latin typeface="Huawei Sans" panose="020C0503030203020204" pitchFamily="34" charset="0"/>
              </a:rPr>
              <a:t>Type</a:t>
            </a:r>
          </a:p>
        </p:txBody>
      </p:sp>
      <p:sp>
        <p:nvSpPr>
          <p:cNvPr id="43" name="文本占位符 7"/>
          <p:cNvSpPr>
            <a:spLocks noGrp="1"/>
          </p:cNvSpPr>
          <p:nvPr>
            <p:ph type="body" sz="quarter" idx="4294967295" hasCustomPrompt="1"/>
          </p:nvPr>
        </p:nvSpPr>
        <p:spPr bwMode="gray">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fontAlgn="ctr"/>
            <a:r>
              <a:rPr lang="en-US" altLang="zh-CN" dirty="0">
                <a:latin typeface="Huawei Sans" panose="020C0503030203020204" pitchFamily="34" charset="0"/>
              </a:rPr>
              <a:t>Course Code</a:t>
            </a:r>
          </a:p>
        </p:txBody>
      </p:sp>
      <p:sp>
        <p:nvSpPr>
          <p:cNvPr id="44" name="文本占位符 7"/>
          <p:cNvSpPr>
            <a:spLocks noGrp="1"/>
          </p:cNvSpPr>
          <p:nvPr>
            <p:ph type="body" sz="quarter" idx="4294967295" hasCustomPrompt="1"/>
          </p:nvPr>
        </p:nvSpPr>
        <p:spPr bwMode="gray">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fontAlgn="ctr"/>
            <a:r>
              <a:rPr lang="en-US" altLang="zh-CN" dirty="0">
                <a:latin typeface="Huawei Sans" panose="020C0503030203020204" pitchFamily="34" charset="0"/>
              </a:rPr>
              <a:t>Product</a:t>
            </a:r>
          </a:p>
        </p:txBody>
      </p:sp>
      <p:sp>
        <p:nvSpPr>
          <p:cNvPr id="45" name="文本占位符 7"/>
          <p:cNvSpPr>
            <a:spLocks noGrp="1"/>
          </p:cNvSpPr>
          <p:nvPr>
            <p:ph type="body" sz="quarter" idx="4294967295" hasCustomPrompt="1"/>
          </p:nvPr>
        </p:nvSpPr>
        <p:spPr bwMode="gray">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fontAlgn="ctr"/>
            <a:r>
              <a:rPr lang="en-US" altLang="zh-CN" dirty="0">
                <a:latin typeface="Huawei Sans" panose="020C0503030203020204" pitchFamily="34" charset="0"/>
              </a:rPr>
              <a:t>X.X</a:t>
            </a:r>
          </a:p>
        </p:txBody>
      </p:sp>
      <p:sp>
        <p:nvSpPr>
          <p:cNvPr id="46" name="文本占位符 7"/>
          <p:cNvSpPr>
            <a:spLocks noGrp="1"/>
          </p:cNvSpPr>
          <p:nvPr>
            <p:ph type="body" sz="quarter" idx="4294967295" hasCustomPrompt="1"/>
          </p:nvPr>
        </p:nvSpPr>
        <p:spPr bwMode="gray">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fontAlgn="ctr"/>
            <a:r>
              <a:rPr lang="en-US" altLang="zh-CN" dirty="0">
                <a:latin typeface="Huawei Sans" panose="020C0503030203020204" pitchFamily="34" charset="0"/>
              </a:rPr>
              <a:t>X.X</a:t>
            </a:r>
          </a:p>
        </p:txBody>
      </p:sp>
    </p:spTree>
    <p:extLst>
      <p:ext uri="{BB962C8B-B14F-4D97-AF65-F5344CB8AC3E}">
        <p14:creationId xmlns:p14="http://schemas.microsoft.com/office/powerpoint/2010/main" val="11497001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b="1" dirty="0">
                <a:latin typeface="Huawei Sans" panose="020C0503030203020204" pitchFamily="34" charset="0"/>
              </a:rPr>
              <a:t>FSI Background</a:t>
            </a:r>
            <a:endParaRPr lang="en-US" altLang="zh-CN" b="1" dirty="0">
              <a:latin typeface="Huawei Sans" panose="020C0503030203020204" pitchFamily="34" charset="0"/>
            </a:endParaRPr>
          </a:p>
          <a:p>
            <a:pPr marL="809625" lvl="1" indent="-334963"/>
            <a:r>
              <a:rPr lang="en-US" dirty="0">
                <a:solidFill>
                  <a:schemeClr val="bg1">
                    <a:lumMod val="50000"/>
                  </a:schemeClr>
                </a:solidFill>
                <a:latin typeface="Huawei Sans" panose="020C0503030203020204" pitchFamily="34" charset="0"/>
              </a:rPr>
              <a:t>FSI Overview</a:t>
            </a:r>
            <a:endParaRPr lang="en-US" altLang="zh-CN" dirty="0">
              <a:solidFill>
                <a:schemeClr val="bg1">
                  <a:lumMod val="50000"/>
                </a:schemeClr>
              </a:solidFill>
              <a:latin typeface="Huawei Sans" panose="020C0503030203020204" pitchFamily="34" charset="0"/>
            </a:endParaRPr>
          </a:p>
          <a:p>
            <a:pPr marL="813816" lvl="1" indent="-338328">
              <a:buSzPct val="60000"/>
              <a:buFont typeface="Wingdings" panose="05000000000000000000" pitchFamily="2" charset="2"/>
              <a:buChar char="n"/>
            </a:pPr>
            <a:r>
              <a:rPr lang="en-US" dirty="0"/>
              <a:t>ICT and Network Development Trends of the FSI</a:t>
            </a:r>
            <a:endParaRPr lang="en-US" altLang="zh-CN" dirty="0"/>
          </a:p>
          <a:p>
            <a:r>
              <a:rPr lang="en-US" dirty="0">
                <a:solidFill>
                  <a:schemeClr val="bg1">
                    <a:lumMod val="50000"/>
                  </a:schemeClr>
                </a:solidFill>
                <a:latin typeface="Huawei Sans" panose="020C0503030203020204" pitchFamily="34" charset="0"/>
              </a:rPr>
              <a:t>Overall SD-WAN Design</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SD-WAN Design Cases</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38290658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t>Current ICT </a:t>
            </a:r>
            <a:r>
              <a:rPr lang="en-US" dirty="0">
                <a:latin typeface="Huawei Sans" panose="020C0503030203020204" pitchFamily="34" charset="0"/>
              </a:rPr>
              <a:t>Situation of the FSI (Banks)</a:t>
            </a:r>
          </a:p>
        </p:txBody>
      </p:sp>
      <p:sp>
        <p:nvSpPr>
          <p:cNvPr id="3" name="Rectangle 2">
            <a:extLst>
              <a:ext uri="{FF2B5EF4-FFF2-40B4-BE49-F238E27FC236}">
                <a16:creationId xmlns:a16="http://schemas.microsoft.com/office/drawing/2014/main" id="{77571341-894C-49A1-A8E5-F74DBEC3EF99}"/>
              </a:ext>
            </a:extLst>
          </p:cNvPr>
          <p:cNvSpPr/>
          <p:nvPr/>
        </p:nvSpPr>
        <p:spPr bwMode="gray">
          <a:xfrm>
            <a:off x="802412" y="1064344"/>
            <a:ext cx="3438427" cy="502221"/>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Preliminary data centralization</a:t>
            </a:r>
          </a:p>
        </p:txBody>
      </p:sp>
      <p:sp>
        <p:nvSpPr>
          <p:cNvPr id="4" name="圆角矩形 75">
            <a:extLst>
              <a:ext uri="{FF2B5EF4-FFF2-40B4-BE49-F238E27FC236}">
                <a16:creationId xmlns:a16="http://schemas.microsoft.com/office/drawing/2014/main" id="{8230CA1F-3FD2-46F5-8E0B-06302B5D8F7F}"/>
              </a:ext>
            </a:extLst>
          </p:cNvPr>
          <p:cNvSpPr/>
          <p:nvPr/>
        </p:nvSpPr>
        <p:spPr bwMode="gray">
          <a:xfrm>
            <a:off x="809744" y="1620859"/>
            <a:ext cx="3435752" cy="457346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5986" rIns="71972" bIns="35986" rtlCol="0" anchor="t" anchorCtr="0">
            <a:noAutofit/>
          </a:bodyPr>
          <a:lstStyle/>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fontAlgn="ctr">
              <a:lnSpc>
                <a:spcPts val="1800"/>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Most core data and back office service data are sent to the HQ DC.</a:t>
            </a: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Service supervision is strengthened to ensure data security.</a:t>
            </a: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p:txBody>
      </p:sp>
      <p:sp>
        <p:nvSpPr>
          <p:cNvPr id="5" name="Rectangle 4">
            <a:extLst>
              <a:ext uri="{FF2B5EF4-FFF2-40B4-BE49-F238E27FC236}">
                <a16:creationId xmlns:a16="http://schemas.microsoft.com/office/drawing/2014/main" id="{027254C7-DFE8-47D2-9B65-B0A2F22DDBD5}"/>
              </a:ext>
            </a:extLst>
          </p:cNvPr>
          <p:cNvSpPr/>
          <p:nvPr/>
        </p:nvSpPr>
        <p:spPr bwMode="gray">
          <a:xfrm>
            <a:off x="1219748" y="1739870"/>
            <a:ext cx="2636526" cy="619872"/>
          </a:xfrm>
          <a:prstGeom prst="rect">
            <a:avLst/>
          </a:prstGeom>
          <a:noFill/>
          <a:ln w="19050" cap="flat" cmpd="sng">
            <a:solidFill>
              <a:schemeClr val="bg1">
                <a:lumMod val="65000"/>
              </a:schemeClr>
            </a:solidFill>
          </a:ln>
        </p:spPr>
        <p:txBody>
          <a:bodyPr vert="horz" wrap="square" lIns="68580" tIns="0" rIns="68580" bIns="34290" numCol="1" rtlCol="0" anchor="t" anchorCtr="0" compatLnSpc="1">
            <a:prstTxWarp prst="textNoShape">
              <a:avLst/>
            </a:prstTxWarp>
          </a:bodyPr>
          <a:lstStyle/>
          <a:p>
            <a:pPr algn="ctr" fontAlgn="ctr"/>
            <a:r>
              <a:rPr lang="en-US" sz="1400" dirty="0">
                <a:latin typeface="Huawei Sans" panose="020C0503030203020204" pitchFamily="34" charset="0"/>
              </a:rPr>
              <a:t>HQ</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Rectangle 5">
            <a:extLst>
              <a:ext uri="{FF2B5EF4-FFF2-40B4-BE49-F238E27FC236}">
                <a16:creationId xmlns:a16="http://schemas.microsoft.com/office/drawing/2014/main" id="{580804AE-0ECB-4375-9423-A0E5A570FBF6}"/>
              </a:ext>
            </a:extLst>
          </p:cNvPr>
          <p:cNvSpPr/>
          <p:nvPr/>
        </p:nvSpPr>
        <p:spPr bwMode="gray">
          <a:xfrm>
            <a:off x="1307342" y="1966757"/>
            <a:ext cx="770561" cy="342000"/>
          </a:xfrm>
          <a:prstGeom prst="rect">
            <a:avLst/>
          </a:prstGeom>
          <a:solidFill>
            <a:srgbClr val="BEE9EE"/>
          </a:solidFill>
          <a:ln w="19050" cap="flat" cmpd="sng">
            <a:noFill/>
          </a:ln>
        </p:spPr>
        <p:txBody>
          <a:bodyPr vert="horz" wrap="square" lIns="68580" tIns="34290" rIns="36000" bIns="34290" numCol="1" rtlCol="0" anchor="ctr" anchorCtr="0" compatLnSpc="1">
            <a:prstTxWarp prst="textNoShape">
              <a:avLst/>
            </a:prstTxWarp>
          </a:bodyPr>
          <a:lstStyle/>
          <a:p>
            <a:pPr algn="ctr" fontAlgn="ctr"/>
            <a:r>
              <a:rPr lang="en-US" sz="900" dirty="0">
                <a:latin typeface="Huawei Sans" panose="020C0503030203020204" pitchFamily="34" charset="0"/>
              </a:rPr>
              <a:t>Settlement system</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Rectangle 6">
            <a:extLst>
              <a:ext uri="{FF2B5EF4-FFF2-40B4-BE49-F238E27FC236}">
                <a16:creationId xmlns:a16="http://schemas.microsoft.com/office/drawing/2014/main" id="{5DE356F2-9599-430F-84D0-CECD9ADB63AA}"/>
              </a:ext>
            </a:extLst>
          </p:cNvPr>
          <p:cNvSpPr/>
          <p:nvPr/>
        </p:nvSpPr>
        <p:spPr bwMode="gray">
          <a:xfrm>
            <a:off x="2131028" y="1966757"/>
            <a:ext cx="770561" cy="342000"/>
          </a:xfrm>
          <a:prstGeom prst="rect">
            <a:avLst/>
          </a:prstGeom>
          <a:solidFill>
            <a:srgbClr val="BEE9EE"/>
          </a:solidFill>
          <a:ln w="19050" cap="flat" cmpd="sng">
            <a:noFill/>
          </a:ln>
        </p:spPr>
        <p:txBody>
          <a:bodyPr vert="horz" wrap="square" lIns="68580" tIns="34290" rIns="36000" bIns="34290" numCol="1" rtlCol="0" anchor="ctr" anchorCtr="0" compatLnSpc="1">
            <a:prstTxWarp prst="textNoShape">
              <a:avLst/>
            </a:prstTxWarp>
          </a:bodyPr>
          <a:lstStyle/>
          <a:p>
            <a:pPr algn="ctr" fontAlgn="ctr"/>
            <a:r>
              <a:rPr lang="en-US" sz="900" dirty="0">
                <a:latin typeface="Huawei Sans" panose="020C0503030203020204" pitchFamily="34" charset="0"/>
              </a:rPr>
              <a:t>Securities system</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Rectangle 7">
            <a:extLst>
              <a:ext uri="{FF2B5EF4-FFF2-40B4-BE49-F238E27FC236}">
                <a16:creationId xmlns:a16="http://schemas.microsoft.com/office/drawing/2014/main" id="{2FF2E24A-833F-433E-9618-3E5670866B58}"/>
              </a:ext>
            </a:extLst>
          </p:cNvPr>
          <p:cNvSpPr/>
          <p:nvPr/>
        </p:nvSpPr>
        <p:spPr bwMode="gray">
          <a:xfrm>
            <a:off x="2955947" y="1966757"/>
            <a:ext cx="830993" cy="342000"/>
          </a:xfrm>
          <a:prstGeom prst="rect">
            <a:avLst/>
          </a:prstGeom>
          <a:solidFill>
            <a:srgbClr val="BEE9EE"/>
          </a:solidFill>
          <a:ln w="19050" cap="flat" cmpd="sng">
            <a:noFill/>
          </a:ln>
        </p:spPr>
        <p:txBody>
          <a:bodyPr vert="horz" wrap="square" lIns="0" tIns="34290" rIns="0" bIns="34290" numCol="1" rtlCol="0" anchor="ctr" anchorCtr="0" compatLnSpc="1">
            <a:prstTxWarp prst="textNoShape">
              <a:avLst/>
            </a:prstTxWarp>
          </a:bodyPr>
          <a:lstStyle/>
          <a:p>
            <a:pPr algn="ctr" fontAlgn="ctr"/>
            <a:r>
              <a:rPr lang="en-US" sz="900" dirty="0">
                <a:latin typeface="Huawei Sans" panose="020C0503030203020204" pitchFamily="34" charset="0"/>
              </a:rPr>
              <a:t>Online banking system</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Rectangle 8">
            <a:extLst>
              <a:ext uri="{FF2B5EF4-FFF2-40B4-BE49-F238E27FC236}">
                <a16:creationId xmlns:a16="http://schemas.microsoft.com/office/drawing/2014/main" id="{275ED422-2E60-413E-AF3E-F18FF8DD99D8}"/>
              </a:ext>
            </a:extLst>
          </p:cNvPr>
          <p:cNvSpPr/>
          <p:nvPr/>
        </p:nvSpPr>
        <p:spPr bwMode="gray">
          <a:xfrm>
            <a:off x="1219748" y="3451131"/>
            <a:ext cx="1114524" cy="1087439"/>
          </a:xfrm>
          <a:prstGeom prst="rect">
            <a:avLst/>
          </a:prstGeom>
          <a:noFill/>
          <a:ln w="19050" cap="flat" cmpd="sng">
            <a:solidFill>
              <a:schemeClr val="bg1">
                <a:lumMod val="65000"/>
              </a:schemeClr>
            </a:solidFill>
          </a:ln>
        </p:spPr>
        <p:txBody>
          <a:bodyPr vert="horz" wrap="square" lIns="68580" tIns="34290" rIns="68580" bIns="34290" numCol="1" rtlCol="0" anchor="t" anchorCtr="0" compatLnSpc="1">
            <a:prstTxWarp prst="textNoShape">
              <a:avLst/>
            </a:prstTxWarp>
          </a:bodyPr>
          <a:lstStyle/>
          <a:p>
            <a:pPr algn="ctr" fontAlgn="ctr"/>
            <a:r>
              <a:rPr lang="en-US" sz="1000" dirty="0">
                <a:latin typeface="Huawei Sans" panose="020C0503030203020204" pitchFamily="34" charset="0"/>
              </a:rPr>
              <a:t>Level-1 branch</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Rectangle 9">
            <a:extLst>
              <a:ext uri="{FF2B5EF4-FFF2-40B4-BE49-F238E27FC236}">
                <a16:creationId xmlns:a16="http://schemas.microsoft.com/office/drawing/2014/main" id="{7D40B110-1DD5-46B5-A831-03BD9BB514F3}"/>
              </a:ext>
            </a:extLst>
          </p:cNvPr>
          <p:cNvSpPr/>
          <p:nvPr/>
        </p:nvSpPr>
        <p:spPr bwMode="gray">
          <a:xfrm>
            <a:off x="1285214" y="3723677"/>
            <a:ext cx="983593" cy="342000"/>
          </a:xfrm>
          <a:prstGeom prst="rect">
            <a:avLst/>
          </a:prstGeom>
          <a:solidFill>
            <a:srgbClr val="BEE9EE"/>
          </a:solidFill>
          <a:ln w="19050" cap="flat" cmpd="sng">
            <a:noFill/>
          </a:ln>
        </p:spPr>
        <p:txBody>
          <a:bodyPr vert="horz" wrap="square" lIns="36000" tIns="34290" rIns="36000" bIns="34290" numCol="1" rtlCol="0" anchor="ctr" anchorCtr="0" compatLnSpc="1">
            <a:prstTxWarp prst="textNoShape">
              <a:avLst/>
            </a:prstTxWarp>
          </a:bodyPr>
          <a:lstStyle/>
          <a:p>
            <a:pPr algn="ctr" fontAlgn="ctr"/>
            <a:r>
              <a:rPr lang="en-US" sz="1000" dirty="0">
                <a:latin typeface="Huawei Sans" panose="020C0503030203020204" pitchFamily="34" charset="0"/>
              </a:rPr>
              <a:t>Branch front-end system</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Rectangle 10">
            <a:extLst>
              <a:ext uri="{FF2B5EF4-FFF2-40B4-BE49-F238E27FC236}">
                <a16:creationId xmlns:a16="http://schemas.microsoft.com/office/drawing/2014/main" id="{D9F346CC-BF41-4B94-A261-FFF37F190AE5}"/>
              </a:ext>
            </a:extLst>
          </p:cNvPr>
          <p:cNvSpPr/>
          <p:nvPr/>
        </p:nvSpPr>
        <p:spPr bwMode="gray">
          <a:xfrm>
            <a:off x="1285214" y="4136890"/>
            <a:ext cx="983593" cy="342000"/>
          </a:xfrm>
          <a:prstGeom prst="rect">
            <a:avLst/>
          </a:prstGeom>
          <a:solidFill>
            <a:srgbClr val="BEE9EE"/>
          </a:solidFill>
          <a:ln w="19050" cap="flat" cmpd="sng">
            <a:noFill/>
          </a:ln>
        </p:spPr>
        <p:txBody>
          <a:bodyPr vert="horz" wrap="square" lIns="36000" tIns="34290" rIns="36000" bIns="34290" numCol="1" rtlCol="0" anchor="ctr" anchorCtr="0" compatLnSpc="1">
            <a:prstTxWarp prst="textNoShape">
              <a:avLst/>
            </a:prstTxWarp>
          </a:bodyPr>
          <a:lstStyle/>
          <a:p>
            <a:pPr algn="ctr" fontAlgn="ctr"/>
            <a:r>
              <a:rPr lang="en-US" sz="1000" dirty="0">
                <a:latin typeface="Huawei Sans" panose="020C0503030203020204" pitchFamily="34" charset="0"/>
              </a:rPr>
              <a:t>Online banking interface</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Rectangle 15">
            <a:extLst>
              <a:ext uri="{FF2B5EF4-FFF2-40B4-BE49-F238E27FC236}">
                <a16:creationId xmlns:a16="http://schemas.microsoft.com/office/drawing/2014/main" id="{E3978FAE-5361-4AC4-BE29-8D7F54B6FF01}"/>
              </a:ext>
            </a:extLst>
          </p:cNvPr>
          <p:cNvSpPr/>
          <p:nvPr/>
        </p:nvSpPr>
        <p:spPr bwMode="gray">
          <a:xfrm>
            <a:off x="2893596" y="3451131"/>
            <a:ext cx="1114524" cy="1087439"/>
          </a:xfrm>
          <a:prstGeom prst="rect">
            <a:avLst/>
          </a:prstGeom>
          <a:noFill/>
          <a:ln w="19050" cap="flat" cmpd="sng">
            <a:solidFill>
              <a:schemeClr val="bg1">
                <a:lumMod val="65000"/>
              </a:schemeClr>
            </a:solidFill>
          </a:ln>
        </p:spPr>
        <p:txBody>
          <a:bodyPr vert="horz" wrap="square" lIns="68580" tIns="34290" rIns="68580" bIns="34290" numCol="1" rtlCol="0" anchor="t" anchorCtr="0" compatLnSpc="1">
            <a:prstTxWarp prst="textNoShape">
              <a:avLst/>
            </a:prstTxWarp>
          </a:bodyPr>
          <a:lstStyle/>
          <a:p>
            <a:pPr algn="ctr" fontAlgn="ctr"/>
            <a:r>
              <a:rPr lang="en-US" sz="1000" dirty="0">
                <a:latin typeface="Huawei Sans" panose="020C0503030203020204" pitchFamily="34" charset="0"/>
              </a:rPr>
              <a:t>Level-1 branch</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Rectangle 16">
            <a:extLst>
              <a:ext uri="{FF2B5EF4-FFF2-40B4-BE49-F238E27FC236}">
                <a16:creationId xmlns:a16="http://schemas.microsoft.com/office/drawing/2014/main" id="{3C8D8240-AD2E-4979-80FD-22CDEF501E8B}"/>
              </a:ext>
            </a:extLst>
          </p:cNvPr>
          <p:cNvSpPr/>
          <p:nvPr/>
        </p:nvSpPr>
        <p:spPr bwMode="gray">
          <a:xfrm>
            <a:off x="2959062" y="3723677"/>
            <a:ext cx="983593" cy="342000"/>
          </a:xfrm>
          <a:prstGeom prst="rect">
            <a:avLst/>
          </a:prstGeom>
          <a:solidFill>
            <a:srgbClr val="BEE9EE"/>
          </a:solidFill>
          <a:ln w="19050" cap="flat" cmpd="sng">
            <a:noFill/>
          </a:ln>
        </p:spPr>
        <p:txBody>
          <a:bodyPr vert="horz" wrap="square" lIns="36000" tIns="34290" rIns="36000" bIns="34290" numCol="1" rtlCol="0" anchor="ctr" anchorCtr="0" compatLnSpc="1">
            <a:prstTxWarp prst="textNoShape">
              <a:avLst/>
            </a:prstTxWarp>
          </a:bodyPr>
          <a:lstStyle/>
          <a:p>
            <a:pPr algn="ctr" fontAlgn="ctr"/>
            <a:r>
              <a:rPr lang="en-US" sz="1000" dirty="0">
                <a:latin typeface="Huawei Sans" panose="020C0503030203020204" pitchFamily="34" charset="0"/>
              </a:rPr>
              <a:t>Branch front-end system</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Rectangle 17">
            <a:extLst>
              <a:ext uri="{FF2B5EF4-FFF2-40B4-BE49-F238E27FC236}">
                <a16:creationId xmlns:a16="http://schemas.microsoft.com/office/drawing/2014/main" id="{72B411F9-17D1-47EF-A135-2541DECAD7D9}"/>
              </a:ext>
            </a:extLst>
          </p:cNvPr>
          <p:cNvSpPr/>
          <p:nvPr/>
        </p:nvSpPr>
        <p:spPr bwMode="gray">
          <a:xfrm>
            <a:off x="2959062" y="4136890"/>
            <a:ext cx="983593" cy="342000"/>
          </a:xfrm>
          <a:prstGeom prst="rect">
            <a:avLst/>
          </a:prstGeom>
          <a:solidFill>
            <a:srgbClr val="BEE9EE"/>
          </a:solidFill>
          <a:ln w="19050" cap="flat" cmpd="sng">
            <a:noFill/>
          </a:ln>
        </p:spPr>
        <p:txBody>
          <a:bodyPr vert="horz" wrap="square" lIns="36000" tIns="34290" rIns="36000" bIns="34290" numCol="1" rtlCol="0" anchor="ctr" anchorCtr="0" compatLnSpc="1">
            <a:prstTxWarp prst="textNoShape">
              <a:avLst/>
            </a:prstTxWarp>
          </a:bodyPr>
          <a:lstStyle/>
          <a:p>
            <a:pPr algn="ctr" fontAlgn="ctr"/>
            <a:r>
              <a:rPr lang="en-US" sz="1000" dirty="0">
                <a:latin typeface="Huawei Sans" panose="020C0503030203020204" pitchFamily="34" charset="0"/>
              </a:rPr>
              <a:t>Online banking interface</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Straight Connector 20">
            <a:extLst>
              <a:ext uri="{FF2B5EF4-FFF2-40B4-BE49-F238E27FC236}">
                <a16:creationId xmlns:a16="http://schemas.microsoft.com/office/drawing/2014/main" id="{42EE5246-CB7D-48AC-9E84-C026FA6F5883}"/>
              </a:ext>
            </a:extLst>
          </p:cNvPr>
          <p:cNvCxnSpPr>
            <a:cxnSpLocks/>
            <a:stCxn id="9" idx="0"/>
            <a:endCxn id="19" idx="20"/>
          </p:cNvCxnSpPr>
          <p:nvPr/>
        </p:nvCxnSpPr>
        <p:spPr bwMode="gray">
          <a:xfrm flipV="1">
            <a:off x="1777010" y="3205650"/>
            <a:ext cx="217485" cy="24548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EB2A33CA-2376-4DEF-A768-3B708CFEEBFD}"/>
              </a:ext>
            </a:extLst>
          </p:cNvPr>
          <p:cNvCxnSpPr>
            <a:cxnSpLocks/>
            <a:stCxn id="19" idx="11"/>
            <a:endCxn id="16" idx="0"/>
          </p:cNvCxnSpPr>
          <p:nvPr/>
        </p:nvCxnSpPr>
        <p:spPr bwMode="gray">
          <a:xfrm>
            <a:off x="2996780" y="3210016"/>
            <a:ext cx="454078" cy="24111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FC50930-F03F-40E0-8ED1-4E25CB99F126}"/>
              </a:ext>
            </a:extLst>
          </p:cNvPr>
          <p:cNvCxnSpPr>
            <a:cxnSpLocks/>
            <a:stCxn id="5" idx="2"/>
          </p:cNvCxnSpPr>
          <p:nvPr/>
        </p:nvCxnSpPr>
        <p:spPr bwMode="gray">
          <a:xfrm>
            <a:off x="2538011" y="2359742"/>
            <a:ext cx="0" cy="3458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Freeform 159">
            <a:extLst>
              <a:ext uri="{FF2B5EF4-FFF2-40B4-BE49-F238E27FC236}">
                <a16:creationId xmlns:a16="http://schemas.microsoft.com/office/drawing/2014/main" id="{C5F8B9E4-7E97-4F69-9661-E56ECFA39DCF}"/>
              </a:ext>
            </a:extLst>
          </p:cNvPr>
          <p:cNvSpPr/>
          <p:nvPr/>
        </p:nvSpPr>
        <p:spPr bwMode="gray">
          <a:xfrm flipH="1">
            <a:off x="1824420" y="2491106"/>
            <a:ext cx="1375300" cy="7189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rgbClr val="C7000B"/>
                </a:solidFill>
                <a:latin typeface="Huawei Sans" panose="020C0503030203020204" pitchFamily="34" charset="0"/>
              </a:rPr>
              <a:t>WAN</a:t>
            </a:r>
          </a:p>
        </p:txBody>
      </p:sp>
      <p:sp>
        <p:nvSpPr>
          <p:cNvPr id="31" name="Freeform: Shape 30">
            <a:extLst>
              <a:ext uri="{FF2B5EF4-FFF2-40B4-BE49-F238E27FC236}">
                <a16:creationId xmlns:a16="http://schemas.microsoft.com/office/drawing/2014/main" id="{3610F8EA-2005-4B5D-BA8D-2CE82054DB71}"/>
              </a:ext>
            </a:extLst>
          </p:cNvPr>
          <p:cNvSpPr/>
          <p:nvPr/>
        </p:nvSpPr>
        <p:spPr bwMode="gray">
          <a:xfrm>
            <a:off x="1599983" y="2397416"/>
            <a:ext cx="667821" cy="976045"/>
          </a:xfrm>
          <a:custGeom>
            <a:avLst/>
            <a:gdLst>
              <a:gd name="connsiteX0" fmla="*/ 0 w 667821"/>
              <a:gd name="connsiteY0" fmla="*/ 976045 h 976045"/>
              <a:gd name="connsiteX1" fmla="*/ 462338 w 667821"/>
              <a:gd name="connsiteY1" fmla="*/ 472611 h 976045"/>
              <a:gd name="connsiteX2" fmla="*/ 667821 w 667821"/>
              <a:gd name="connsiteY2" fmla="*/ 0 h 976045"/>
            </a:gdLst>
            <a:ahLst/>
            <a:cxnLst>
              <a:cxn ang="0">
                <a:pos x="connsiteX0" y="connsiteY0"/>
              </a:cxn>
              <a:cxn ang="0">
                <a:pos x="connsiteX1" y="connsiteY1"/>
              </a:cxn>
              <a:cxn ang="0">
                <a:pos x="connsiteX2" y="connsiteY2"/>
              </a:cxn>
            </a:cxnLst>
            <a:rect l="l" t="t" r="r" b="b"/>
            <a:pathLst>
              <a:path w="667821" h="976045">
                <a:moveTo>
                  <a:pt x="0" y="976045"/>
                </a:moveTo>
                <a:cubicBezTo>
                  <a:pt x="175517" y="805665"/>
                  <a:pt x="351035" y="635285"/>
                  <a:pt x="462338" y="472611"/>
                </a:cubicBezTo>
                <a:cubicBezTo>
                  <a:pt x="573641" y="309937"/>
                  <a:pt x="620731" y="154968"/>
                  <a:pt x="667821" y="0"/>
                </a:cubicBezTo>
              </a:path>
            </a:pathLst>
          </a:custGeom>
          <a:noFill/>
          <a:ln w="57150" cap="flat" cmpd="sng">
            <a:solidFill>
              <a:srgbClr val="E28189"/>
            </a:solidFill>
            <a:headEnd type="none" w="med" len="med"/>
            <a:tailEnd type="triangle" w="med" len="med"/>
          </a:ln>
        </p:spPr>
        <p:txBody>
          <a:bodyPr rtlCol="0" anchor="ctr"/>
          <a:lstStyle/>
          <a:p>
            <a:pPr algn="ctr" fontAlgn="ctr"/>
            <a:endParaRPr lang="en-US" dirty="0">
              <a:latin typeface="Huawei Sans" panose="020C0503030203020204" pitchFamily="34" charset="0"/>
            </a:endParaRPr>
          </a:p>
        </p:txBody>
      </p:sp>
      <p:sp>
        <p:nvSpPr>
          <p:cNvPr id="32" name="Freeform: Shape 31">
            <a:extLst>
              <a:ext uri="{FF2B5EF4-FFF2-40B4-BE49-F238E27FC236}">
                <a16:creationId xmlns:a16="http://schemas.microsoft.com/office/drawing/2014/main" id="{702AF2E1-FB85-4910-8BC9-F0DF98F2873A}"/>
              </a:ext>
            </a:extLst>
          </p:cNvPr>
          <p:cNvSpPr/>
          <p:nvPr/>
        </p:nvSpPr>
        <p:spPr bwMode="gray">
          <a:xfrm flipH="1">
            <a:off x="2758582" y="2397415"/>
            <a:ext cx="667821" cy="976045"/>
          </a:xfrm>
          <a:custGeom>
            <a:avLst/>
            <a:gdLst>
              <a:gd name="connsiteX0" fmla="*/ 0 w 667821"/>
              <a:gd name="connsiteY0" fmla="*/ 976045 h 976045"/>
              <a:gd name="connsiteX1" fmla="*/ 462338 w 667821"/>
              <a:gd name="connsiteY1" fmla="*/ 472611 h 976045"/>
              <a:gd name="connsiteX2" fmla="*/ 667821 w 667821"/>
              <a:gd name="connsiteY2" fmla="*/ 0 h 976045"/>
            </a:gdLst>
            <a:ahLst/>
            <a:cxnLst>
              <a:cxn ang="0">
                <a:pos x="connsiteX0" y="connsiteY0"/>
              </a:cxn>
              <a:cxn ang="0">
                <a:pos x="connsiteX1" y="connsiteY1"/>
              </a:cxn>
              <a:cxn ang="0">
                <a:pos x="connsiteX2" y="connsiteY2"/>
              </a:cxn>
            </a:cxnLst>
            <a:rect l="l" t="t" r="r" b="b"/>
            <a:pathLst>
              <a:path w="667821" h="976045">
                <a:moveTo>
                  <a:pt x="0" y="976045"/>
                </a:moveTo>
                <a:cubicBezTo>
                  <a:pt x="175517" y="805665"/>
                  <a:pt x="351035" y="635285"/>
                  <a:pt x="462338" y="472611"/>
                </a:cubicBezTo>
                <a:cubicBezTo>
                  <a:pt x="573641" y="309937"/>
                  <a:pt x="620731" y="154968"/>
                  <a:pt x="667821" y="0"/>
                </a:cubicBezTo>
              </a:path>
            </a:pathLst>
          </a:custGeom>
          <a:noFill/>
          <a:ln w="57150" cap="flat" cmpd="sng">
            <a:solidFill>
              <a:srgbClr val="E28189"/>
            </a:solidFill>
            <a:headEnd type="none" w="med" len="med"/>
            <a:tailEnd type="triangle" w="med" len="med"/>
          </a:ln>
        </p:spPr>
        <p:txBody>
          <a:bodyPr rtlCol="0" anchor="ctr"/>
          <a:lstStyle/>
          <a:p>
            <a:pPr algn="ctr" fontAlgn="ctr"/>
            <a:endParaRPr lang="en-US" dirty="0">
              <a:latin typeface="Huawei Sans" panose="020C0503030203020204" pitchFamily="34" charset="0"/>
            </a:endParaRPr>
          </a:p>
        </p:txBody>
      </p:sp>
      <p:sp>
        <p:nvSpPr>
          <p:cNvPr id="33" name="Rectangle 32">
            <a:extLst>
              <a:ext uri="{FF2B5EF4-FFF2-40B4-BE49-F238E27FC236}">
                <a16:creationId xmlns:a16="http://schemas.microsoft.com/office/drawing/2014/main" id="{3987E3EF-E2D2-47B6-9E4D-CFCD66777F07}"/>
              </a:ext>
            </a:extLst>
          </p:cNvPr>
          <p:cNvSpPr/>
          <p:nvPr/>
        </p:nvSpPr>
        <p:spPr bwMode="gray">
          <a:xfrm>
            <a:off x="4362511" y="1064344"/>
            <a:ext cx="3438428" cy="502221"/>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Financial innovation based on ICT technologies</a:t>
            </a:r>
          </a:p>
        </p:txBody>
      </p:sp>
      <p:sp>
        <p:nvSpPr>
          <p:cNvPr id="34" name="圆角矩形 75">
            <a:extLst>
              <a:ext uri="{FF2B5EF4-FFF2-40B4-BE49-F238E27FC236}">
                <a16:creationId xmlns:a16="http://schemas.microsoft.com/office/drawing/2014/main" id="{853FB746-4E56-4AF3-B247-E2EB0A67B584}"/>
              </a:ext>
            </a:extLst>
          </p:cNvPr>
          <p:cNvSpPr/>
          <p:nvPr/>
        </p:nvSpPr>
        <p:spPr bwMode="gray">
          <a:xfrm>
            <a:off x="4369824" y="1620859"/>
            <a:ext cx="3435753" cy="457346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5986" rIns="71972" bIns="35986" rtlCol="0" anchor="t" anchorCtr="0">
            <a:noAutofit/>
          </a:bodyPr>
          <a:lstStyle/>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endParaRPr lang="en-US" sz="1200" dirty="0">
              <a:solidFill>
                <a:prstClr val="black"/>
              </a:solidFill>
              <a:latin typeface="Huawei Sans" panose="020C0503030203020204" pitchFamily="34" charset="0"/>
            </a:endParaRPr>
          </a:p>
          <a:p>
            <a:pPr marL="177800" indent="-177800" fontAlgn="ctr">
              <a:lnSpc>
                <a:spcPts val="18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A nationwide real-time settlement network is built.</a:t>
            </a: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New service channels are vigorously adopted, including self-service, telephone, online, and mobile banking.</a:t>
            </a:r>
            <a:endParaRPr lang="en-US" altLang="zh-CN" sz="1200" dirty="0">
              <a:solidFill>
                <a:prstClr val="black"/>
              </a:solidFill>
              <a:latin typeface="Huawei Sans" panose="020C0503030203020204" pitchFamily="34" charset="0"/>
              <a:ea typeface="方正兰亭黑简体" panose="02000000000000000000" pitchFamily="2" charset="-122"/>
            </a:endParaRPr>
          </a:p>
        </p:txBody>
      </p:sp>
      <p:grpSp>
        <p:nvGrpSpPr>
          <p:cNvPr id="51" name="组合 402">
            <a:extLst>
              <a:ext uri="{FF2B5EF4-FFF2-40B4-BE49-F238E27FC236}">
                <a16:creationId xmlns:a16="http://schemas.microsoft.com/office/drawing/2014/main" id="{3A63FD5C-12F8-4F1E-8E62-CC3A60EC8297}"/>
              </a:ext>
            </a:extLst>
          </p:cNvPr>
          <p:cNvGrpSpPr>
            <a:grpSpLocks/>
          </p:cNvGrpSpPr>
          <p:nvPr/>
        </p:nvGrpSpPr>
        <p:grpSpPr bwMode="gray">
          <a:xfrm>
            <a:off x="5671693" y="1719341"/>
            <a:ext cx="648428" cy="675236"/>
            <a:chOff x="3167063" y="1717676"/>
            <a:chExt cx="490538" cy="511175"/>
          </a:xfrm>
        </p:grpSpPr>
        <p:sp>
          <p:nvSpPr>
            <p:cNvPr id="52" name="Freeform 67">
              <a:extLst>
                <a:ext uri="{FF2B5EF4-FFF2-40B4-BE49-F238E27FC236}">
                  <a16:creationId xmlns:a16="http://schemas.microsoft.com/office/drawing/2014/main" id="{D64DF61E-F934-47FB-ADBD-37F0E42DAE92}"/>
                </a:ext>
              </a:extLst>
            </p:cNvPr>
            <p:cNvSpPr>
              <a:spLocks noEditPoints="1"/>
            </p:cNvSpPr>
            <p:nvPr/>
          </p:nvSpPr>
          <p:spPr bwMode="gray">
            <a:xfrm>
              <a:off x="3168650" y="1717676"/>
              <a:ext cx="487363" cy="182563"/>
            </a:xfrm>
            <a:custGeom>
              <a:avLst/>
              <a:gdLst>
                <a:gd name="T0" fmla="*/ 2147483646 w 348"/>
                <a:gd name="T1" fmla="*/ 2147483646 h 130"/>
                <a:gd name="T2" fmla="*/ 2147483646 w 348"/>
                <a:gd name="T3" fmla="*/ 2147483646 h 130"/>
                <a:gd name="T4" fmla="*/ 2147483646 w 348"/>
                <a:gd name="T5" fmla="*/ 2147483646 h 130"/>
                <a:gd name="T6" fmla="*/ 2147483646 w 348"/>
                <a:gd name="T7" fmla="*/ 2147483646 h 130"/>
                <a:gd name="T8" fmla="*/ 2147483646 w 348"/>
                <a:gd name="T9" fmla="*/ 2147483646 h 130"/>
                <a:gd name="T10" fmla="*/ 2147483646 w 348"/>
                <a:gd name="T11" fmla="*/ 2147483646 h 130"/>
                <a:gd name="T12" fmla="*/ 2147483646 w 348"/>
                <a:gd name="T13" fmla="*/ 2147483646 h 130"/>
                <a:gd name="T14" fmla="*/ 2147483646 w 348"/>
                <a:gd name="T15" fmla="*/ 2147483646 h 130"/>
                <a:gd name="T16" fmla="*/ 2147483646 w 348"/>
                <a:gd name="T17" fmla="*/ 2147483646 h 130"/>
                <a:gd name="T18" fmla="*/ 2147483646 w 348"/>
                <a:gd name="T19" fmla="*/ 2147483646 h 130"/>
                <a:gd name="T20" fmla="*/ 2147483646 w 348"/>
                <a:gd name="T21" fmla="*/ 2147483646 h 130"/>
                <a:gd name="T22" fmla="*/ 2147483646 w 348"/>
                <a:gd name="T23" fmla="*/ 2147483646 h 130"/>
                <a:gd name="T24" fmla="*/ 2147483646 w 348"/>
                <a:gd name="T25" fmla="*/ 2147483646 h 130"/>
                <a:gd name="T26" fmla="*/ 2147483646 w 348"/>
                <a:gd name="T27" fmla="*/ 2147483646 h 1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8"/>
                <a:gd name="T43" fmla="*/ 0 h 130"/>
                <a:gd name="T44" fmla="*/ 348 w 348"/>
                <a:gd name="T45" fmla="*/ 130 h 1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8" h="130">
                  <a:moveTo>
                    <a:pt x="10" y="130"/>
                  </a:moveTo>
                  <a:cubicBezTo>
                    <a:pt x="6" y="130"/>
                    <a:pt x="2" y="127"/>
                    <a:pt x="1" y="124"/>
                  </a:cubicBezTo>
                  <a:cubicBezTo>
                    <a:pt x="0" y="120"/>
                    <a:pt x="1" y="116"/>
                    <a:pt x="5" y="113"/>
                  </a:cubicBezTo>
                  <a:cubicBezTo>
                    <a:pt x="169" y="2"/>
                    <a:pt x="169" y="2"/>
                    <a:pt x="169" y="2"/>
                  </a:cubicBezTo>
                  <a:cubicBezTo>
                    <a:pt x="172" y="0"/>
                    <a:pt x="176" y="0"/>
                    <a:pt x="179" y="2"/>
                  </a:cubicBezTo>
                  <a:cubicBezTo>
                    <a:pt x="343" y="111"/>
                    <a:pt x="343" y="111"/>
                    <a:pt x="343" y="111"/>
                  </a:cubicBezTo>
                  <a:cubicBezTo>
                    <a:pt x="347" y="113"/>
                    <a:pt x="348" y="117"/>
                    <a:pt x="347" y="121"/>
                  </a:cubicBezTo>
                  <a:cubicBezTo>
                    <a:pt x="346" y="124"/>
                    <a:pt x="342" y="127"/>
                    <a:pt x="339" y="127"/>
                  </a:cubicBezTo>
                  <a:cubicBezTo>
                    <a:pt x="10" y="130"/>
                    <a:pt x="10" y="130"/>
                    <a:pt x="10" y="130"/>
                  </a:cubicBezTo>
                  <a:cubicBezTo>
                    <a:pt x="10" y="130"/>
                    <a:pt x="10" y="130"/>
                    <a:pt x="10" y="130"/>
                  </a:cubicBezTo>
                  <a:close/>
                  <a:moveTo>
                    <a:pt x="175" y="20"/>
                  </a:moveTo>
                  <a:cubicBezTo>
                    <a:pt x="39" y="112"/>
                    <a:pt x="39" y="112"/>
                    <a:pt x="39" y="112"/>
                  </a:cubicBezTo>
                  <a:cubicBezTo>
                    <a:pt x="309" y="109"/>
                    <a:pt x="309" y="109"/>
                    <a:pt x="309" y="109"/>
                  </a:cubicBezTo>
                  <a:lnTo>
                    <a:pt x="175" y="2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53" name="Oval 68">
              <a:extLst>
                <a:ext uri="{FF2B5EF4-FFF2-40B4-BE49-F238E27FC236}">
                  <a16:creationId xmlns:a16="http://schemas.microsoft.com/office/drawing/2014/main" id="{B2878E16-8540-4C5C-A8CE-B87F82572D24}"/>
                </a:ext>
              </a:extLst>
            </p:cNvPr>
            <p:cNvSpPr>
              <a:spLocks noChangeArrowheads="1"/>
            </p:cNvSpPr>
            <p:nvPr/>
          </p:nvSpPr>
          <p:spPr bwMode="gray">
            <a:xfrm>
              <a:off x="3527425" y="2171701"/>
              <a:ext cx="55563" cy="5715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54" name="Oval 69">
              <a:extLst>
                <a:ext uri="{FF2B5EF4-FFF2-40B4-BE49-F238E27FC236}">
                  <a16:creationId xmlns:a16="http://schemas.microsoft.com/office/drawing/2014/main" id="{4A44669D-40E1-42B6-BDA7-06CA8EC2C2EF}"/>
                </a:ext>
              </a:extLst>
            </p:cNvPr>
            <p:cNvSpPr>
              <a:spLocks noChangeArrowheads="1"/>
            </p:cNvSpPr>
            <p:nvPr/>
          </p:nvSpPr>
          <p:spPr bwMode="gray">
            <a:xfrm>
              <a:off x="3440113" y="2171701"/>
              <a:ext cx="57150" cy="5715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55" name="Freeform 70">
              <a:extLst>
                <a:ext uri="{FF2B5EF4-FFF2-40B4-BE49-F238E27FC236}">
                  <a16:creationId xmlns:a16="http://schemas.microsoft.com/office/drawing/2014/main" id="{2333224A-9E58-402B-A02E-7FE61A4BFB16}"/>
                </a:ext>
              </a:extLst>
            </p:cNvPr>
            <p:cNvSpPr>
              <a:spLocks/>
            </p:cNvSpPr>
            <p:nvPr/>
          </p:nvSpPr>
          <p:spPr bwMode="gray">
            <a:xfrm>
              <a:off x="3541713" y="2187576"/>
              <a:ext cx="115888" cy="25400"/>
            </a:xfrm>
            <a:custGeom>
              <a:avLst/>
              <a:gdLst>
                <a:gd name="T0" fmla="*/ 2147483646 w 82"/>
                <a:gd name="T1" fmla="*/ 2147483646 h 18"/>
                <a:gd name="T2" fmla="*/ 2147483646 w 82"/>
                <a:gd name="T3" fmla="*/ 2147483646 h 18"/>
                <a:gd name="T4" fmla="*/ 0 w 82"/>
                <a:gd name="T5" fmla="*/ 2147483646 h 18"/>
                <a:gd name="T6" fmla="*/ 2147483646 w 82"/>
                <a:gd name="T7" fmla="*/ 0 h 18"/>
                <a:gd name="T8" fmla="*/ 2147483646 w 82"/>
                <a:gd name="T9" fmla="*/ 0 h 18"/>
                <a:gd name="T10" fmla="*/ 2147483646 w 82"/>
                <a:gd name="T11" fmla="*/ 2147483646 h 18"/>
                <a:gd name="T12" fmla="*/ 2147483646 w 82"/>
                <a:gd name="T13" fmla="*/ 2147483646 h 18"/>
                <a:gd name="T14" fmla="*/ 0 60000 65536"/>
                <a:gd name="T15" fmla="*/ 0 60000 65536"/>
                <a:gd name="T16" fmla="*/ 0 60000 65536"/>
                <a:gd name="T17" fmla="*/ 0 60000 65536"/>
                <a:gd name="T18" fmla="*/ 0 60000 65536"/>
                <a:gd name="T19" fmla="*/ 0 60000 65536"/>
                <a:gd name="T20" fmla="*/ 0 60000 65536"/>
                <a:gd name="T21" fmla="*/ 0 w 82"/>
                <a:gd name="T22" fmla="*/ 0 h 18"/>
                <a:gd name="T23" fmla="*/ 82 w 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18">
                  <a:moveTo>
                    <a:pt x="73" y="18"/>
                  </a:moveTo>
                  <a:cubicBezTo>
                    <a:pt x="9" y="18"/>
                    <a:pt x="9" y="18"/>
                    <a:pt x="9" y="18"/>
                  </a:cubicBezTo>
                  <a:cubicBezTo>
                    <a:pt x="4" y="18"/>
                    <a:pt x="0" y="14"/>
                    <a:pt x="0" y="9"/>
                  </a:cubicBezTo>
                  <a:cubicBezTo>
                    <a:pt x="0" y="4"/>
                    <a:pt x="4" y="0"/>
                    <a:pt x="9" y="0"/>
                  </a:cubicBezTo>
                  <a:cubicBezTo>
                    <a:pt x="73" y="0"/>
                    <a:pt x="73" y="0"/>
                    <a:pt x="73" y="0"/>
                  </a:cubicBezTo>
                  <a:cubicBezTo>
                    <a:pt x="78" y="0"/>
                    <a:pt x="82" y="4"/>
                    <a:pt x="82" y="9"/>
                  </a:cubicBezTo>
                  <a:cubicBezTo>
                    <a:pt x="82" y="14"/>
                    <a:pt x="78" y="18"/>
                    <a:pt x="7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56" name="Freeform 71">
              <a:extLst>
                <a:ext uri="{FF2B5EF4-FFF2-40B4-BE49-F238E27FC236}">
                  <a16:creationId xmlns:a16="http://schemas.microsoft.com/office/drawing/2014/main" id="{8E40372B-34AC-48A0-8199-434BB7B792C4}"/>
                </a:ext>
              </a:extLst>
            </p:cNvPr>
            <p:cNvSpPr>
              <a:spLocks/>
            </p:cNvSpPr>
            <p:nvPr/>
          </p:nvSpPr>
          <p:spPr bwMode="gray">
            <a:xfrm>
              <a:off x="3167063" y="2187576"/>
              <a:ext cx="315913" cy="25400"/>
            </a:xfrm>
            <a:custGeom>
              <a:avLst/>
              <a:gdLst>
                <a:gd name="T0" fmla="*/ 2147483646 w 225"/>
                <a:gd name="T1" fmla="*/ 2147483646 h 18"/>
                <a:gd name="T2" fmla="*/ 2147483646 w 225"/>
                <a:gd name="T3" fmla="*/ 2147483646 h 18"/>
                <a:gd name="T4" fmla="*/ 0 w 225"/>
                <a:gd name="T5" fmla="*/ 2147483646 h 18"/>
                <a:gd name="T6" fmla="*/ 2147483646 w 225"/>
                <a:gd name="T7" fmla="*/ 0 h 18"/>
                <a:gd name="T8" fmla="*/ 2147483646 w 225"/>
                <a:gd name="T9" fmla="*/ 0 h 18"/>
                <a:gd name="T10" fmla="*/ 2147483646 w 225"/>
                <a:gd name="T11" fmla="*/ 2147483646 h 18"/>
                <a:gd name="T12" fmla="*/ 2147483646 w 225"/>
                <a:gd name="T13" fmla="*/ 2147483646 h 18"/>
                <a:gd name="T14" fmla="*/ 0 60000 65536"/>
                <a:gd name="T15" fmla="*/ 0 60000 65536"/>
                <a:gd name="T16" fmla="*/ 0 60000 65536"/>
                <a:gd name="T17" fmla="*/ 0 60000 65536"/>
                <a:gd name="T18" fmla="*/ 0 60000 65536"/>
                <a:gd name="T19" fmla="*/ 0 60000 65536"/>
                <a:gd name="T20" fmla="*/ 0 60000 65536"/>
                <a:gd name="T21" fmla="*/ 0 w 225"/>
                <a:gd name="T22" fmla="*/ 0 h 18"/>
                <a:gd name="T23" fmla="*/ 225 w 225"/>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5" h="18">
                  <a:moveTo>
                    <a:pt x="216" y="18"/>
                  </a:moveTo>
                  <a:cubicBezTo>
                    <a:pt x="9" y="18"/>
                    <a:pt x="9" y="18"/>
                    <a:pt x="9" y="18"/>
                  </a:cubicBezTo>
                  <a:cubicBezTo>
                    <a:pt x="4" y="18"/>
                    <a:pt x="0" y="14"/>
                    <a:pt x="0" y="9"/>
                  </a:cubicBezTo>
                  <a:cubicBezTo>
                    <a:pt x="0" y="4"/>
                    <a:pt x="4" y="0"/>
                    <a:pt x="9" y="0"/>
                  </a:cubicBezTo>
                  <a:cubicBezTo>
                    <a:pt x="216" y="0"/>
                    <a:pt x="216" y="0"/>
                    <a:pt x="216" y="0"/>
                  </a:cubicBezTo>
                  <a:cubicBezTo>
                    <a:pt x="221" y="0"/>
                    <a:pt x="225" y="4"/>
                    <a:pt x="225" y="9"/>
                  </a:cubicBezTo>
                  <a:cubicBezTo>
                    <a:pt x="225" y="14"/>
                    <a:pt x="221" y="18"/>
                    <a:pt x="216"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57" name="Freeform 72">
              <a:extLst>
                <a:ext uri="{FF2B5EF4-FFF2-40B4-BE49-F238E27FC236}">
                  <a16:creationId xmlns:a16="http://schemas.microsoft.com/office/drawing/2014/main" id="{756FD678-3BF6-4E2B-903D-EBC1173F65E1}"/>
                </a:ext>
              </a:extLst>
            </p:cNvPr>
            <p:cNvSpPr>
              <a:spLocks/>
            </p:cNvSpPr>
            <p:nvPr/>
          </p:nvSpPr>
          <p:spPr bwMode="gray">
            <a:xfrm>
              <a:off x="3214688" y="2122489"/>
              <a:ext cx="395288" cy="23813"/>
            </a:xfrm>
            <a:custGeom>
              <a:avLst/>
              <a:gdLst>
                <a:gd name="T0" fmla="*/ 2147483646 w 282"/>
                <a:gd name="T1" fmla="*/ 2147483646 h 18"/>
                <a:gd name="T2" fmla="*/ 2147483646 w 282"/>
                <a:gd name="T3" fmla="*/ 2147483646 h 18"/>
                <a:gd name="T4" fmla="*/ 0 w 282"/>
                <a:gd name="T5" fmla="*/ 2147483646 h 18"/>
                <a:gd name="T6" fmla="*/ 2147483646 w 282"/>
                <a:gd name="T7" fmla="*/ 0 h 18"/>
                <a:gd name="T8" fmla="*/ 2147483646 w 282"/>
                <a:gd name="T9" fmla="*/ 0 h 18"/>
                <a:gd name="T10" fmla="*/ 2147483646 w 282"/>
                <a:gd name="T11" fmla="*/ 2147483646 h 18"/>
                <a:gd name="T12" fmla="*/ 2147483646 w 282"/>
                <a:gd name="T13" fmla="*/ 2147483646 h 18"/>
                <a:gd name="T14" fmla="*/ 0 60000 65536"/>
                <a:gd name="T15" fmla="*/ 0 60000 65536"/>
                <a:gd name="T16" fmla="*/ 0 60000 65536"/>
                <a:gd name="T17" fmla="*/ 0 60000 65536"/>
                <a:gd name="T18" fmla="*/ 0 60000 65536"/>
                <a:gd name="T19" fmla="*/ 0 60000 65536"/>
                <a:gd name="T20" fmla="*/ 0 60000 65536"/>
                <a:gd name="T21" fmla="*/ 0 w 282"/>
                <a:gd name="T22" fmla="*/ 0 h 18"/>
                <a:gd name="T23" fmla="*/ 282 w 2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2" h="18">
                  <a:moveTo>
                    <a:pt x="273" y="18"/>
                  </a:moveTo>
                  <a:cubicBezTo>
                    <a:pt x="9" y="18"/>
                    <a:pt x="9" y="18"/>
                    <a:pt x="9" y="18"/>
                  </a:cubicBezTo>
                  <a:cubicBezTo>
                    <a:pt x="4" y="18"/>
                    <a:pt x="0" y="14"/>
                    <a:pt x="0" y="9"/>
                  </a:cubicBezTo>
                  <a:cubicBezTo>
                    <a:pt x="0" y="4"/>
                    <a:pt x="4" y="0"/>
                    <a:pt x="9" y="0"/>
                  </a:cubicBezTo>
                  <a:cubicBezTo>
                    <a:pt x="273" y="0"/>
                    <a:pt x="273" y="0"/>
                    <a:pt x="273" y="0"/>
                  </a:cubicBezTo>
                  <a:cubicBezTo>
                    <a:pt x="278" y="0"/>
                    <a:pt x="282" y="4"/>
                    <a:pt x="282" y="9"/>
                  </a:cubicBezTo>
                  <a:cubicBezTo>
                    <a:pt x="282" y="14"/>
                    <a:pt x="278" y="18"/>
                    <a:pt x="27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58" name="Freeform 209">
              <a:extLst>
                <a:ext uri="{FF2B5EF4-FFF2-40B4-BE49-F238E27FC236}">
                  <a16:creationId xmlns:a16="http://schemas.microsoft.com/office/drawing/2014/main" id="{C4745DAD-1B8C-4870-8A0D-72F97BCAF13B}"/>
                </a:ext>
              </a:extLst>
            </p:cNvPr>
            <p:cNvSpPr>
              <a:spLocks noEditPoints="1"/>
            </p:cNvSpPr>
            <p:nvPr/>
          </p:nvSpPr>
          <p:spPr bwMode="gray">
            <a:xfrm>
              <a:off x="3232150" y="1912938"/>
              <a:ext cx="101600" cy="187325"/>
            </a:xfrm>
            <a:custGeom>
              <a:avLst/>
              <a:gdLst>
                <a:gd name="T0" fmla="*/ 2147483646 w 73"/>
                <a:gd name="T1" fmla="*/ 2147483646 h 134"/>
                <a:gd name="T2" fmla="*/ 2147483646 w 73"/>
                <a:gd name="T3" fmla="*/ 2147483646 h 134"/>
                <a:gd name="T4" fmla="*/ 0 w 73"/>
                <a:gd name="T5" fmla="*/ 2147483646 h 134"/>
                <a:gd name="T6" fmla="*/ 0 w 73"/>
                <a:gd name="T7" fmla="*/ 2147483646 h 134"/>
                <a:gd name="T8" fmla="*/ 2147483646 w 73"/>
                <a:gd name="T9" fmla="*/ 0 h 134"/>
                <a:gd name="T10" fmla="*/ 2147483646 w 73"/>
                <a:gd name="T11" fmla="*/ 0 h 134"/>
                <a:gd name="T12" fmla="*/ 2147483646 w 73"/>
                <a:gd name="T13" fmla="*/ 2147483646 h 134"/>
                <a:gd name="T14" fmla="*/ 2147483646 w 73"/>
                <a:gd name="T15" fmla="*/ 2147483646 h 134"/>
                <a:gd name="T16" fmla="*/ 2147483646 w 73"/>
                <a:gd name="T17" fmla="*/ 2147483646 h 134"/>
                <a:gd name="T18" fmla="*/ 2147483646 w 73"/>
                <a:gd name="T19" fmla="*/ 2147483646 h 134"/>
                <a:gd name="T20" fmla="*/ 2147483646 w 73"/>
                <a:gd name="T21" fmla="*/ 2147483646 h 134"/>
                <a:gd name="T22" fmla="*/ 2147483646 w 73"/>
                <a:gd name="T23" fmla="*/ 2147483646 h 134"/>
                <a:gd name="T24" fmla="*/ 2147483646 w 73"/>
                <a:gd name="T25" fmla="*/ 2147483646 h 134"/>
                <a:gd name="T26" fmla="*/ 2147483646 w 73"/>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134"/>
                <a:gd name="T44" fmla="*/ 73 w 73"/>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134">
                  <a:moveTo>
                    <a:pt x="64" y="134"/>
                  </a:moveTo>
                  <a:cubicBezTo>
                    <a:pt x="9" y="134"/>
                    <a:pt x="9" y="134"/>
                    <a:pt x="9" y="134"/>
                  </a:cubicBezTo>
                  <a:cubicBezTo>
                    <a:pt x="4" y="134"/>
                    <a:pt x="0" y="130"/>
                    <a:pt x="0" y="125"/>
                  </a:cubicBezTo>
                  <a:cubicBezTo>
                    <a:pt x="0" y="9"/>
                    <a:pt x="0" y="9"/>
                    <a:pt x="0" y="9"/>
                  </a:cubicBezTo>
                  <a:cubicBezTo>
                    <a:pt x="0" y="4"/>
                    <a:pt x="4" y="0"/>
                    <a:pt x="9" y="0"/>
                  </a:cubicBezTo>
                  <a:cubicBezTo>
                    <a:pt x="64" y="0"/>
                    <a:pt x="64" y="0"/>
                    <a:pt x="64" y="0"/>
                  </a:cubicBezTo>
                  <a:cubicBezTo>
                    <a:pt x="69" y="0"/>
                    <a:pt x="73" y="4"/>
                    <a:pt x="73" y="9"/>
                  </a:cubicBezTo>
                  <a:cubicBezTo>
                    <a:pt x="73" y="125"/>
                    <a:pt x="73" y="125"/>
                    <a:pt x="73" y="125"/>
                  </a:cubicBezTo>
                  <a:cubicBezTo>
                    <a:pt x="73" y="130"/>
                    <a:pt x="69" y="134"/>
                    <a:pt x="64" y="134"/>
                  </a:cubicBezTo>
                  <a:close/>
                  <a:moveTo>
                    <a:pt x="18" y="116"/>
                  </a:moveTo>
                  <a:cubicBezTo>
                    <a:pt x="55" y="116"/>
                    <a:pt x="55" y="116"/>
                    <a:pt x="55" y="116"/>
                  </a:cubicBezTo>
                  <a:cubicBezTo>
                    <a:pt x="55" y="18"/>
                    <a:pt x="55" y="18"/>
                    <a:pt x="55" y="18"/>
                  </a:cubicBezTo>
                  <a:cubicBezTo>
                    <a:pt x="18" y="18"/>
                    <a:pt x="18" y="18"/>
                    <a:pt x="18" y="18"/>
                  </a:cubicBezTo>
                  <a:lnTo>
                    <a:pt x="18" y="11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59" name="Freeform 210">
              <a:extLst>
                <a:ext uri="{FF2B5EF4-FFF2-40B4-BE49-F238E27FC236}">
                  <a16:creationId xmlns:a16="http://schemas.microsoft.com/office/drawing/2014/main" id="{503C9305-1CB4-4F49-8713-374424EF8CE9}"/>
                </a:ext>
              </a:extLst>
            </p:cNvPr>
            <p:cNvSpPr>
              <a:spLocks noEditPoints="1"/>
            </p:cNvSpPr>
            <p:nvPr/>
          </p:nvSpPr>
          <p:spPr bwMode="gray">
            <a:xfrm>
              <a:off x="3362325"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60" name="Freeform 211">
              <a:extLst>
                <a:ext uri="{FF2B5EF4-FFF2-40B4-BE49-F238E27FC236}">
                  <a16:creationId xmlns:a16="http://schemas.microsoft.com/office/drawing/2014/main" id="{D8EB357A-3FF9-47EF-8A43-7F594CB661A1}"/>
                </a:ext>
              </a:extLst>
            </p:cNvPr>
            <p:cNvSpPr>
              <a:spLocks noEditPoints="1"/>
            </p:cNvSpPr>
            <p:nvPr/>
          </p:nvSpPr>
          <p:spPr bwMode="gray">
            <a:xfrm>
              <a:off x="3492500"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grpSp>
      <p:grpSp>
        <p:nvGrpSpPr>
          <p:cNvPr id="61" name="组合 318">
            <a:extLst>
              <a:ext uri="{FF2B5EF4-FFF2-40B4-BE49-F238E27FC236}">
                <a16:creationId xmlns:a16="http://schemas.microsoft.com/office/drawing/2014/main" id="{F04C6987-0C5A-4348-9B9C-017EB4EA39AC}"/>
              </a:ext>
            </a:extLst>
          </p:cNvPr>
          <p:cNvGrpSpPr>
            <a:grpSpLocks/>
          </p:cNvGrpSpPr>
          <p:nvPr/>
        </p:nvGrpSpPr>
        <p:grpSpPr bwMode="gray">
          <a:xfrm>
            <a:off x="4759433" y="3673171"/>
            <a:ext cx="351826" cy="537196"/>
            <a:chOff x="728663" y="652463"/>
            <a:chExt cx="346075" cy="528638"/>
          </a:xfrm>
        </p:grpSpPr>
        <p:sp>
          <p:nvSpPr>
            <p:cNvPr id="62" name="Oval 67">
              <a:extLst>
                <a:ext uri="{FF2B5EF4-FFF2-40B4-BE49-F238E27FC236}">
                  <a16:creationId xmlns:a16="http://schemas.microsoft.com/office/drawing/2014/main" id="{794854B5-981B-41D8-83F7-5B3D74B8261C}"/>
                </a:ext>
              </a:extLst>
            </p:cNvPr>
            <p:cNvSpPr>
              <a:spLocks noChangeArrowheads="1"/>
            </p:cNvSpPr>
            <p:nvPr/>
          </p:nvSpPr>
          <p:spPr bwMode="gray">
            <a:xfrm>
              <a:off x="957263" y="1127126"/>
              <a:ext cx="53975"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63" name="Oval 68">
              <a:extLst>
                <a:ext uri="{FF2B5EF4-FFF2-40B4-BE49-F238E27FC236}">
                  <a16:creationId xmlns:a16="http://schemas.microsoft.com/office/drawing/2014/main" id="{D6085E67-5E86-43B5-A7A0-29F15EC501DC}"/>
                </a:ext>
              </a:extLst>
            </p:cNvPr>
            <p:cNvSpPr>
              <a:spLocks noChangeArrowheads="1"/>
            </p:cNvSpPr>
            <p:nvPr/>
          </p:nvSpPr>
          <p:spPr bwMode="gray">
            <a:xfrm>
              <a:off x="874713" y="1127126"/>
              <a:ext cx="53975"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64" name="Freeform 69">
              <a:extLst>
                <a:ext uri="{FF2B5EF4-FFF2-40B4-BE49-F238E27FC236}">
                  <a16:creationId xmlns:a16="http://schemas.microsoft.com/office/drawing/2014/main" id="{C532D935-2981-40A0-9EFA-7151210623FC}"/>
                </a:ext>
              </a:extLst>
            </p:cNvPr>
            <p:cNvSpPr>
              <a:spLocks/>
            </p:cNvSpPr>
            <p:nvPr/>
          </p:nvSpPr>
          <p:spPr bwMode="gray">
            <a:xfrm>
              <a:off x="728663" y="652463"/>
              <a:ext cx="346075" cy="514350"/>
            </a:xfrm>
            <a:custGeom>
              <a:avLst/>
              <a:gdLst>
                <a:gd name="T0" fmla="*/ 2147483646 w 257"/>
                <a:gd name="T1" fmla="*/ 2147483646 h 383"/>
                <a:gd name="T2" fmla="*/ 2147483646 w 257"/>
                <a:gd name="T3" fmla="*/ 2147483646 h 383"/>
                <a:gd name="T4" fmla="*/ 2147483646 w 257"/>
                <a:gd name="T5" fmla="*/ 2147483646 h 383"/>
                <a:gd name="T6" fmla="*/ 2147483646 w 257"/>
                <a:gd name="T7" fmla="*/ 2147483646 h 383"/>
                <a:gd name="T8" fmla="*/ 2147483646 w 257"/>
                <a:gd name="T9" fmla="*/ 2147483646 h 383"/>
                <a:gd name="T10" fmla="*/ 2147483646 w 257"/>
                <a:gd name="T11" fmla="*/ 2147483646 h 383"/>
                <a:gd name="T12" fmla="*/ 2147483646 w 257"/>
                <a:gd name="T13" fmla="*/ 2147483646 h 383"/>
                <a:gd name="T14" fmla="*/ 2147483646 w 257"/>
                <a:gd name="T15" fmla="*/ 2147483646 h 383"/>
                <a:gd name="T16" fmla="*/ 2147483646 w 257"/>
                <a:gd name="T17" fmla="*/ 2147483646 h 383"/>
                <a:gd name="T18" fmla="*/ 2147483646 w 257"/>
                <a:gd name="T19" fmla="*/ 2147483646 h 383"/>
                <a:gd name="T20" fmla="*/ 2147483646 w 257"/>
                <a:gd name="T21" fmla="*/ 2147483646 h 383"/>
                <a:gd name="T22" fmla="*/ 2147483646 w 257"/>
                <a:gd name="T23" fmla="*/ 2147483646 h 383"/>
                <a:gd name="T24" fmla="*/ 2147483646 w 257"/>
                <a:gd name="T25" fmla="*/ 2147483646 h 383"/>
                <a:gd name="T26" fmla="*/ 2147483646 w 257"/>
                <a:gd name="T27" fmla="*/ 2147483646 h 383"/>
                <a:gd name="T28" fmla="*/ 0 w 257"/>
                <a:gd name="T29" fmla="*/ 2147483646 h 383"/>
                <a:gd name="T30" fmla="*/ 0 w 257"/>
                <a:gd name="T31" fmla="*/ 2147483646 h 383"/>
                <a:gd name="T32" fmla="*/ 2147483646 w 257"/>
                <a:gd name="T33" fmla="*/ 0 h 383"/>
                <a:gd name="T34" fmla="*/ 2147483646 w 257"/>
                <a:gd name="T35" fmla="*/ 0 h 383"/>
                <a:gd name="T36" fmla="*/ 2147483646 w 257"/>
                <a:gd name="T37" fmla="*/ 2147483646 h 383"/>
                <a:gd name="T38" fmla="*/ 2147483646 w 257"/>
                <a:gd name="T39" fmla="*/ 2147483646 h 383"/>
                <a:gd name="T40" fmla="*/ 2147483646 w 257"/>
                <a:gd name="T41" fmla="*/ 2147483646 h 3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7"/>
                <a:gd name="T64" fmla="*/ 0 h 383"/>
                <a:gd name="T65" fmla="*/ 257 w 257"/>
                <a:gd name="T66" fmla="*/ 383 h 38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7" h="383">
                  <a:moveTo>
                    <a:pt x="225" y="383"/>
                  </a:moveTo>
                  <a:cubicBezTo>
                    <a:pt x="190" y="383"/>
                    <a:pt x="190" y="383"/>
                    <a:pt x="190" y="383"/>
                  </a:cubicBezTo>
                  <a:cubicBezTo>
                    <a:pt x="190" y="365"/>
                    <a:pt x="190" y="365"/>
                    <a:pt x="190" y="365"/>
                  </a:cubicBezTo>
                  <a:cubicBezTo>
                    <a:pt x="225" y="365"/>
                    <a:pt x="225" y="365"/>
                    <a:pt x="225" y="365"/>
                  </a:cubicBezTo>
                  <a:cubicBezTo>
                    <a:pt x="232" y="365"/>
                    <a:pt x="239" y="358"/>
                    <a:pt x="239" y="351"/>
                  </a:cubicBezTo>
                  <a:cubicBezTo>
                    <a:pt x="239" y="31"/>
                    <a:pt x="239" y="31"/>
                    <a:pt x="239" y="31"/>
                  </a:cubicBezTo>
                  <a:cubicBezTo>
                    <a:pt x="239" y="24"/>
                    <a:pt x="232" y="18"/>
                    <a:pt x="225" y="18"/>
                  </a:cubicBezTo>
                  <a:cubicBezTo>
                    <a:pt x="32" y="18"/>
                    <a:pt x="32" y="18"/>
                    <a:pt x="32" y="18"/>
                  </a:cubicBezTo>
                  <a:cubicBezTo>
                    <a:pt x="24" y="18"/>
                    <a:pt x="18" y="24"/>
                    <a:pt x="18" y="31"/>
                  </a:cubicBezTo>
                  <a:cubicBezTo>
                    <a:pt x="18" y="351"/>
                    <a:pt x="18" y="351"/>
                    <a:pt x="18" y="351"/>
                  </a:cubicBezTo>
                  <a:cubicBezTo>
                    <a:pt x="18" y="358"/>
                    <a:pt x="24" y="365"/>
                    <a:pt x="32" y="365"/>
                  </a:cubicBezTo>
                  <a:cubicBezTo>
                    <a:pt x="129" y="365"/>
                    <a:pt x="129" y="365"/>
                    <a:pt x="129" y="365"/>
                  </a:cubicBezTo>
                  <a:cubicBezTo>
                    <a:pt x="129" y="383"/>
                    <a:pt x="129" y="383"/>
                    <a:pt x="129" y="383"/>
                  </a:cubicBezTo>
                  <a:cubicBezTo>
                    <a:pt x="32" y="383"/>
                    <a:pt x="32" y="383"/>
                    <a:pt x="32" y="383"/>
                  </a:cubicBezTo>
                  <a:cubicBezTo>
                    <a:pt x="15" y="383"/>
                    <a:pt x="0" y="368"/>
                    <a:pt x="0" y="351"/>
                  </a:cubicBezTo>
                  <a:cubicBezTo>
                    <a:pt x="0" y="31"/>
                    <a:pt x="0" y="31"/>
                    <a:pt x="0" y="31"/>
                  </a:cubicBezTo>
                  <a:cubicBezTo>
                    <a:pt x="0" y="14"/>
                    <a:pt x="15" y="0"/>
                    <a:pt x="32" y="0"/>
                  </a:cubicBezTo>
                  <a:cubicBezTo>
                    <a:pt x="225" y="0"/>
                    <a:pt x="225" y="0"/>
                    <a:pt x="225" y="0"/>
                  </a:cubicBezTo>
                  <a:cubicBezTo>
                    <a:pt x="242" y="0"/>
                    <a:pt x="257" y="14"/>
                    <a:pt x="257" y="31"/>
                  </a:cubicBezTo>
                  <a:cubicBezTo>
                    <a:pt x="257" y="351"/>
                    <a:pt x="257" y="351"/>
                    <a:pt x="257" y="351"/>
                  </a:cubicBezTo>
                  <a:cubicBezTo>
                    <a:pt x="257" y="368"/>
                    <a:pt x="242" y="383"/>
                    <a:pt x="225" y="38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65" name="Rectangle 70">
              <a:extLst>
                <a:ext uri="{FF2B5EF4-FFF2-40B4-BE49-F238E27FC236}">
                  <a16:creationId xmlns:a16="http://schemas.microsoft.com/office/drawing/2014/main" id="{DD31DBFD-7B71-4359-A9A1-6EA83D155CFC}"/>
                </a:ext>
              </a:extLst>
            </p:cNvPr>
            <p:cNvSpPr>
              <a:spLocks noChangeArrowheads="1"/>
            </p:cNvSpPr>
            <p:nvPr/>
          </p:nvSpPr>
          <p:spPr bwMode="gray">
            <a:xfrm>
              <a:off x="741363" y="1090613"/>
              <a:ext cx="320675" cy="23813"/>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66" name="Freeform 81">
              <a:extLst>
                <a:ext uri="{FF2B5EF4-FFF2-40B4-BE49-F238E27FC236}">
                  <a16:creationId xmlns:a16="http://schemas.microsoft.com/office/drawing/2014/main" id="{7BC196D2-5034-4218-BA40-0E06CC7300DF}"/>
                </a:ext>
              </a:extLst>
            </p:cNvPr>
            <p:cNvSpPr>
              <a:spLocks noEditPoints="1"/>
            </p:cNvSpPr>
            <p:nvPr/>
          </p:nvSpPr>
          <p:spPr bwMode="gray">
            <a:xfrm>
              <a:off x="766763" y="773113"/>
              <a:ext cx="269875" cy="103188"/>
            </a:xfrm>
            <a:custGeom>
              <a:avLst/>
              <a:gdLst>
                <a:gd name="T0" fmla="*/ 2147483646 w 201"/>
                <a:gd name="T1" fmla="*/ 2147483646 h 77"/>
                <a:gd name="T2" fmla="*/ 2147483646 w 201"/>
                <a:gd name="T3" fmla="*/ 2147483646 h 77"/>
                <a:gd name="T4" fmla="*/ 2147483646 w 201"/>
                <a:gd name="T5" fmla="*/ 2147483646 h 77"/>
                <a:gd name="T6" fmla="*/ 2147483646 w 201"/>
                <a:gd name="T7" fmla="*/ 2147483646 h 77"/>
                <a:gd name="T8" fmla="*/ 2147483646 w 201"/>
                <a:gd name="T9" fmla="*/ 2147483646 h 77"/>
                <a:gd name="T10" fmla="*/ 2147483646 w 201"/>
                <a:gd name="T11" fmla="*/ 2147483646 h 77"/>
                <a:gd name="T12" fmla="*/ 2147483646 w 201"/>
                <a:gd name="T13" fmla="*/ 2147483646 h 77"/>
                <a:gd name="T14" fmla="*/ 2147483646 w 201"/>
                <a:gd name="T15" fmla="*/ 2147483646 h 77"/>
                <a:gd name="T16" fmla="*/ 2147483646 w 201"/>
                <a:gd name="T17" fmla="*/ 2147483646 h 77"/>
                <a:gd name="T18" fmla="*/ 2147483646 w 201"/>
                <a:gd name="T19" fmla="*/ 2147483646 h 77"/>
                <a:gd name="T20" fmla="*/ 2147483646 w 201"/>
                <a:gd name="T21" fmla="*/ 2147483646 h 77"/>
                <a:gd name="T22" fmla="*/ 2147483646 w 201"/>
                <a:gd name="T23" fmla="*/ 2147483646 h 77"/>
                <a:gd name="T24" fmla="*/ 2147483646 w 201"/>
                <a:gd name="T25" fmla="*/ 2147483646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1"/>
                <a:gd name="T40" fmla="*/ 0 h 77"/>
                <a:gd name="T41" fmla="*/ 201 w 201"/>
                <a:gd name="T42" fmla="*/ 77 h 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1" h="77">
                  <a:moveTo>
                    <a:pt x="191" y="77"/>
                  </a:moveTo>
                  <a:cubicBezTo>
                    <a:pt x="10" y="77"/>
                    <a:pt x="10" y="77"/>
                    <a:pt x="10" y="77"/>
                  </a:cubicBezTo>
                  <a:cubicBezTo>
                    <a:pt x="6" y="77"/>
                    <a:pt x="3" y="75"/>
                    <a:pt x="1" y="71"/>
                  </a:cubicBezTo>
                  <a:cubicBezTo>
                    <a:pt x="0" y="67"/>
                    <a:pt x="2" y="63"/>
                    <a:pt x="5" y="61"/>
                  </a:cubicBezTo>
                  <a:cubicBezTo>
                    <a:pt x="96" y="2"/>
                    <a:pt x="96" y="2"/>
                    <a:pt x="96" y="2"/>
                  </a:cubicBezTo>
                  <a:cubicBezTo>
                    <a:pt x="98" y="0"/>
                    <a:pt x="102" y="0"/>
                    <a:pt x="105" y="2"/>
                  </a:cubicBezTo>
                  <a:cubicBezTo>
                    <a:pt x="196" y="61"/>
                    <a:pt x="196" y="61"/>
                    <a:pt x="196" y="61"/>
                  </a:cubicBezTo>
                  <a:cubicBezTo>
                    <a:pt x="199" y="63"/>
                    <a:pt x="201" y="67"/>
                    <a:pt x="199" y="71"/>
                  </a:cubicBezTo>
                  <a:cubicBezTo>
                    <a:pt x="198" y="75"/>
                    <a:pt x="195" y="77"/>
                    <a:pt x="191" y="77"/>
                  </a:cubicBezTo>
                  <a:close/>
                  <a:moveTo>
                    <a:pt x="40" y="59"/>
                  </a:moveTo>
                  <a:cubicBezTo>
                    <a:pt x="160" y="59"/>
                    <a:pt x="160" y="59"/>
                    <a:pt x="160" y="59"/>
                  </a:cubicBezTo>
                  <a:cubicBezTo>
                    <a:pt x="100" y="20"/>
                    <a:pt x="100" y="20"/>
                    <a:pt x="100" y="20"/>
                  </a:cubicBezTo>
                  <a:lnTo>
                    <a:pt x="40" y="5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67" name="Freeform 82">
              <a:extLst>
                <a:ext uri="{FF2B5EF4-FFF2-40B4-BE49-F238E27FC236}">
                  <a16:creationId xmlns:a16="http://schemas.microsoft.com/office/drawing/2014/main" id="{B527D248-FBA6-4C40-8E16-2B722222A832}"/>
                </a:ext>
              </a:extLst>
            </p:cNvPr>
            <p:cNvSpPr>
              <a:spLocks/>
            </p:cNvSpPr>
            <p:nvPr/>
          </p:nvSpPr>
          <p:spPr bwMode="gray">
            <a:xfrm>
              <a:off x="800101" y="884238"/>
              <a:ext cx="23813" cy="125413"/>
            </a:xfrm>
            <a:custGeom>
              <a:avLst/>
              <a:gdLst>
                <a:gd name="T0" fmla="*/ 2147483646 w 18"/>
                <a:gd name="T1" fmla="*/ 2147483646 h 93"/>
                <a:gd name="T2" fmla="*/ 0 w 18"/>
                <a:gd name="T3" fmla="*/ 2147483646 h 93"/>
                <a:gd name="T4" fmla="*/ 0 w 18"/>
                <a:gd name="T5" fmla="*/ 2147483646 h 93"/>
                <a:gd name="T6" fmla="*/ 2147483646 w 18"/>
                <a:gd name="T7" fmla="*/ 0 h 93"/>
                <a:gd name="T8" fmla="*/ 2147483646 w 18"/>
                <a:gd name="T9" fmla="*/ 2147483646 h 93"/>
                <a:gd name="T10" fmla="*/ 2147483646 w 18"/>
                <a:gd name="T11" fmla="*/ 2147483646 h 93"/>
                <a:gd name="T12" fmla="*/ 2147483646 w 18"/>
                <a:gd name="T13" fmla="*/ 2147483646 h 93"/>
                <a:gd name="T14" fmla="*/ 0 60000 65536"/>
                <a:gd name="T15" fmla="*/ 0 60000 65536"/>
                <a:gd name="T16" fmla="*/ 0 60000 65536"/>
                <a:gd name="T17" fmla="*/ 0 60000 65536"/>
                <a:gd name="T18" fmla="*/ 0 60000 65536"/>
                <a:gd name="T19" fmla="*/ 0 60000 65536"/>
                <a:gd name="T20" fmla="*/ 0 60000 65536"/>
                <a:gd name="T21" fmla="*/ 0 w 18"/>
                <a:gd name="T22" fmla="*/ 0 h 93"/>
                <a:gd name="T23" fmla="*/ 18 w 18"/>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93">
                  <a:moveTo>
                    <a:pt x="9" y="93"/>
                  </a:moveTo>
                  <a:cubicBezTo>
                    <a:pt x="4" y="93"/>
                    <a:pt x="0" y="89"/>
                    <a:pt x="0" y="84"/>
                  </a:cubicBezTo>
                  <a:cubicBezTo>
                    <a:pt x="0" y="9"/>
                    <a:pt x="0" y="9"/>
                    <a:pt x="0" y="9"/>
                  </a:cubicBezTo>
                  <a:cubicBezTo>
                    <a:pt x="0" y="4"/>
                    <a:pt x="4" y="0"/>
                    <a:pt x="9" y="0"/>
                  </a:cubicBezTo>
                  <a:cubicBezTo>
                    <a:pt x="14" y="0"/>
                    <a:pt x="18" y="4"/>
                    <a:pt x="18" y="9"/>
                  </a:cubicBezTo>
                  <a:cubicBezTo>
                    <a:pt x="18" y="84"/>
                    <a:pt x="18" y="84"/>
                    <a:pt x="18" y="84"/>
                  </a:cubicBezTo>
                  <a:cubicBezTo>
                    <a:pt x="18" y="89"/>
                    <a:pt x="14" y="93"/>
                    <a:pt x="9" y="9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68" name="Freeform 83">
              <a:extLst>
                <a:ext uri="{FF2B5EF4-FFF2-40B4-BE49-F238E27FC236}">
                  <a16:creationId xmlns:a16="http://schemas.microsoft.com/office/drawing/2014/main" id="{9F45DC80-D315-42D7-946D-773947CE9DED}"/>
                </a:ext>
              </a:extLst>
            </p:cNvPr>
            <p:cNvSpPr>
              <a:spLocks/>
            </p:cNvSpPr>
            <p:nvPr/>
          </p:nvSpPr>
          <p:spPr bwMode="gray">
            <a:xfrm>
              <a:off x="889001" y="884238"/>
              <a:ext cx="23813" cy="125413"/>
            </a:xfrm>
            <a:custGeom>
              <a:avLst/>
              <a:gdLst>
                <a:gd name="T0" fmla="*/ 2147483646 w 18"/>
                <a:gd name="T1" fmla="*/ 2147483646 h 93"/>
                <a:gd name="T2" fmla="*/ 0 w 18"/>
                <a:gd name="T3" fmla="*/ 2147483646 h 93"/>
                <a:gd name="T4" fmla="*/ 0 w 18"/>
                <a:gd name="T5" fmla="*/ 2147483646 h 93"/>
                <a:gd name="T6" fmla="*/ 2147483646 w 18"/>
                <a:gd name="T7" fmla="*/ 0 h 93"/>
                <a:gd name="T8" fmla="*/ 2147483646 w 18"/>
                <a:gd name="T9" fmla="*/ 2147483646 h 93"/>
                <a:gd name="T10" fmla="*/ 2147483646 w 18"/>
                <a:gd name="T11" fmla="*/ 2147483646 h 93"/>
                <a:gd name="T12" fmla="*/ 2147483646 w 18"/>
                <a:gd name="T13" fmla="*/ 2147483646 h 93"/>
                <a:gd name="T14" fmla="*/ 0 60000 65536"/>
                <a:gd name="T15" fmla="*/ 0 60000 65536"/>
                <a:gd name="T16" fmla="*/ 0 60000 65536"/>
                <a:gd name="T17" fmla="*/ 0 60000 65536"/>
                <a:gd name="T18" fmla="*/ 0 60000 65536"/>
                <a:gd name="T19" fmla="*/ 0 60000 65536"/>
                <a:gd name="T20" fmla="*/ 0 60000 65536"/>
                <a:gd name="T21" fmla="*/ 0 w 18"/>
                <a:gd name="T22" fmla="*/ 0 h 93"/>
                <a:gd name="T23" fmla="*/ 18 w 18"/>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93">
                  <a:moveTo>
                    <a:pt x="9" y="93"/>
                  </a:moveTo>
                  <a:cubicBezTo>
                    <a:pt x="4" y="93"/>
                    <a:pt x="0" y="89"/>
                    <a:pt x="0" y="84"/>
                  </a:cubicBezTo>
                  <a:cubicBezTo>
                    <a:pt x="0" y="9"/>
                    <a:pt x="0" y="9"/>
                    <a:pt x="0" y="9"/>
                  </a:cubicBezTo>
                  <a:cubicBezTo>
                    <a:pt x="0" y="4"/>
                    <a:pt x="4" y="0"/>
                    <a:pt x="9" y="0"/>
                  </a:cubicBezTo>
                  <a:cubicBezTo>
                    <a:pt x="14" y="0"/>
                    <a:pt x="18" y="4"/>
                    <a:pt x="18" y="9"/>
                  </a:cubicBezTo>
                  <a:cubicBezTo>
                    <a:pt x="18" y="84"/>
                    <a:pt x="18" y="84"/>
                    <a:pt x="18" y="84"/>
                  </a:cubicBezTo>
                  <a:cubicBezTo>
                    <a:pt x="18" y="89"/>
                    <a:pt x="14" y="93"/>
                    <a:pt x="9" y="9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69" name="Freeform 84">
              <a:extLst>
                <a:ext uri="{FF2B5EF4-FFF2-40B4-BE49-F238E27FC236}">
                  <a16:creationId xmlns:a16="http://schemas.microsoft.com/office/drawing/2014/main" id="{761E5753-BD13-4279-BF60-9E353CBB8965}"/>
                </a:ext>
              </a:extLst>
            </p:cNvPr>
            <p:cNvSpPr>
              <a:spLocks/>
            </p:cNvSpPr>
            <p:nvPr/>
          </p:nvSpPr>
          <p:spPr bwMode="gray">
            <a:xfrm>
              <a:off x="979488" y="884238"/>
              <a:ext cx="23813" cy="125413"/>
            </a:xfrm>
            <a:custGeom>
              <a:avLst/>
              <a:gdLst>
                <a:gd name="T0" fmla="*/ 2147483646 w 18"/>
                <a:gd name="T1" fmla="*/ 2147483646 h 93"/>
                <a:gd name="T2" fmla="*/ 0 w 18"/>
                <a:gd name="T3" fmla="*/ 2147483646 h 93"/>
                <a:gd name="T4" fmla="*/ 0 w 18"/>
                <a:gd name="T5" fmla="*/ 2147483646 h 93"/>
                <a:gd name="T6" fmla="*/ 2147483646 w 18"/>
                <a:gd name="T7" fmla="*/ 0 h 93"/>
                <a:gd name="T8" fmla="*/ 2147483646 w 18"/>
                <a:gd name="T9" fmla="*/ 2147483646 h 93"/>
                <a:gd name="T10" fmla="*/ 2147483646 w 18"/>
                <a:gd name="T11" fmla="*/ 2147483646 h 93"/>
                <a:gd name="T12" fmla="*/ 2147483646 w 18"/>
                <a:gd name="T13" fmla="*/ 2147483646 h 93"/>
                <a:gd name="T14" fmla="*/ 0 60000 65536"/>
                <a:gd name="T15" fmla="*/ 0 60000 65536"/>
                <a:gd name="T16" fmla="*/ 0 60000 65536"/>
                <a:gd name="T17" fmla="*/ 0 60000 65536"/>
                <a:gd name="T18" fmla="*/ 0 60000 65536"/>
                <a:gd name="T19" fmla="*/ 0 60000 65536"/>
                <a:gd name="T20" fmla="*/ 0 60000 65536"/>
                <a:gd name="T21" fmla="*/ 0 w 18"/>
                <a:gd name="T22" fmla="*/ 0 h 93"/>
                <a:gd name="T23" fmla="*/ 18 w 18"/>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93">
                  <a:moveTo>
                    <a:pt x="9" y="93"/>
                  </a:moveTo>
                  <a:cubicBezTo>
                    <a:pt x="4" y="93"/>
                    <a:pt x="0" y="89"/>
                    <a:pt x="0" y="84"/>
                  </a:cubicBezTo>
                  <a:cubicBezTo>
                    <a:pt x="0" y="9"/>
                    <a:pt x="0" y="9"/>
                    <a:pt x="0" y="9"/>
                  </a:cubicBezTo>
                  <a:cubicBezTo>
                    <a:pt x="0" y="4"/>
                    <a:pt x="4" y="0"/>
                    <a:pt x="9" y="0"/>
                  </a:cubicBezTo>
                  <a:cubicBezTo>
                    <a:pt x="14" y="0"/>
                    <a:pt x="18" y="4"/>
                    <a:pt x="18" y="9"/>
                  </a:cubicBezTo>
                  <a:cubicBezTo>
                    <a:pt x="18" y="84"/>
                    <a:pt x="18" y="84"/>
                    <a:pt x="18" y="84"/>
                  </a:cubicBezTo>
                  <a:cubicBezTo>
                    <a:pt x="18" y="89"/>
                    <a:pt x="14" y="93"/>
                    <a:pt x="9" y="9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70" name="Freeform 85">
              <a:extLst>
                <a:ext uri="{FF2B5EF4-FFF2-40B4-BE49-F238E27FC236}">
                  <a16:creationId xmlns:a16="http://schemas.microsoft.com/office/drawing/2014/main" id="{F5AAE91E-F6C9-45DA-A30F-8D5A67A8AC83}"/>
                </a:ext>
              </a:extLst>
            </p:cNvPr>
            <p:cNvSpPr>
              <a:spLocks/>
            </p:cNvSpPr>
            <p:nvPr/>
          </p:nvSpPr>
          <p:spPr bwMode="gray">
            <a:xfrm>
              <a:off x="774701" y="1020763"/>
              <a:ext cx="254000" cy="23813"/>
            </a:xfrm>
            <a:custGeom>
              <a:avLst/>
              <a:gdLst>
                <a:gd name="T0" fmla="*/ 2147483646 w 189"/>
                <a:gd name="T1" fmla="*/ 2147483646 h 18"/>
                <a:gd name="T2" fmla="*/ 2147483646 w 189"/>
                <a:gd name="T3" fmla="*/ 2147483646 h 18"/>
                <a:gd name="T4" fmla="*/ 0 w 189"/>
                <a:gd name="T5" fmla="*/ 2147483646 h 18"/>
                <a:gd name="T6" fmla="*/ 2147483646 w 189"/>
                <a:gd name="T7" fmla="*/ 0 h 18"/>
                <a:gd name="T8" fmla="*/ 2147483646 w 189"/>
                <a:gd name="T9" fmla="*/ 0 h 18"/>
                <a:gd name="T10" fmla="*/ 2147483646 w 189"/>
                <a:gd name="T11" fmla="*/ 2147483646 h 18"/>
                <a:gd name="T12" fmla="*/ 2147483646 w 189"/>
                <a:gd name="T13" fmla="*/ 2147483646 h 18"/>
                <a:gd name="T14" fmla="*/ 0 60000 65536"/>
                <a:gd name="T15" fmla="*/ 0 60000 65536"/>
                <a:gd name="T16" fmla="*/ 0 60000 65536"/>
                <a:gd name="T17" fmla="*/ 0 60000 65536"/>
                <a:gd name="T18" fmla="*/ 0 60000 65536"/>
                <a:gd name="T19" fmla="*/ 0 60000 65536"/>
                <a:gd name="T20" fmla="*/ 0 60000 65536"/>
                <a:gd name="T21" fmla="*/ 0 w 189"/>
                <a:gd name="T22" fmla="*/ 0 h 18"/>
                <a:gd name="T23" fmla="*/ 189 w 189"/>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9" h="18">
                  <a:moveTo>
                    <a:pt x="180" y="18"/>
                  </a:moveTo>
                  <a:cubicBezTo>
                    <a:pt x="9" y="18"/>
                    <a:pt x="9" y="18"/>
                    <a:pt x="9" y="18"/>
                  </a:cubicBezTo>
                  <a:cubicBezTo>
                    <a:pt x="4" y="18"/>
                    <a:pt x="0" y="14"/>
                    <a:pt x="0" y="9"/>
                  </a:cubicBezTo>
                  <a:cubicBezTo>
                    <a:pt x="0" y="4"/>
                    <a:pt x="4" y="0"/>
                    <a:pt x="9" y="0"/>
                  </a:cubicBezTo>
                  <a:cubicBezTo>
                    <a:pt x="180" y="0"/>
                    <a:pt x="180" y="0"/>
                    <a:pt x="180" y="0"/>
                  </a:cubicBezTo>
                  <a:cubicBezTo>
                    <a:pt x="185" y="0"/>
                    <a:pt x="189" y="4"/>
                    <a:pt x="189" y="9"/>
                  </a:cubicBezTo>
                  <a:cubicBezTo>
                    <a:pt x="189" y="14"/>
                    <a:pt x="185" y="18"/>
                    <a:pt x="18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71" name="Freeform 159">
              <a:extLst>
                <a:ext uri="{FF2B5EF4-FFF2-40B4-BE49-F238E27FC236}">
                  <a16:creationId xmlns:a16="http://schemas.microsoft.com/office/drawing/2014/main" id="{67121AC4-3199-46AA-993A-54D501A0577D}"/>
                </a:ext>
              </a:extLst>
            </p:cNvPr>
            <p:cNvSpPr>
              <a:spLocks/>
            </p:cNvSpPr>
            <p:nvPr/>
          </p:nvSpPr>
          <p:spPr bwMode="gray">
            <a:xfrm>
              <a:off x="731838" y="720726"/>
              <a:ext cx="341313" cy="23813"/>
            </a:xfrm>
            <a:custGeom>
              <a:avLst/>
              <a:gdLst>
                <a:gd name="T0" fmla="*/ 2147483646 w 254"/>
                <a:gd name="T1" fmla="*/ 2147483646 h 18"/>
                <a:gd name="T2" fmla="*/ 2147483646 w 254"/>
                <a:gd name="T3" fmla="*/ 2147483646 h 18"/>
                <a:gd name="T4" fmla="*/ 0 w 254"/>
                <a:gd name="T5" fmla="*/ 2147483646 h 18"/>
                <a:gd name="T6" fmla="*/ 2147483646 w 254"/>
                <a:gd name="T7" fmla="*/ 0 h 18"/>
                <a:gd name="T8" fmla="*/ 2147483646 w 254"/>
                <a:gd name="T9" fmla="*/ 0 h 18"/>
                <a:gd name="T10" fmla="*/ 2147483646 w 254"/>
                <a:gd name="T11" fmla="*/ 2147483646 h 18"/>
                <a:gd name="T12" fmla="*/ 2147483646 w 254"/>
                <a:gd name="T13" fmla="*/ 2147483646 h 18"/>
                <a:gd name="T14" fmla="*/ 0 60000 65536"/>
                <a:gd name="T15" fmla="*/ 0 60000 65536"/>
                <a:gd name="T16" fmla="*/ 0 60000 65536"/>
                <a:gd name="T17" fmla="*/ 0 60000 65536"/>
                <a:gd name="T18" fmla="*/ 0 60000 65536"/>
                <a:gd name="T19" fmla="*/ 0 60000 65536"/>
                <a:gd name="T20" fmla="*/ 0 60000 65536"/>
                <a:gd name="T21" fmla="*/ 0 w 254"/>
                <a:gd name="T22" fmla="*/ 0 h 18"/>
                <a:gd name="T23" fmla="*/ 254 w 25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4" h="18">
                  <a:moveTo>
                    <a:pt x="245" y="18"/>
                  </a:moveTo>
                  <a:cubicBezTo>
                    <a:pt x="9" y="18"/>
                    <a:pt x="9" y="18"/>
                    <a:pt x="9" y="18"/>
                  </a:cubicBezTo>
                  <a:cubicBezTo>
                    <a:pt x="4" y="18"/>
                    <a:pt x="0" y="14"/>
                    <a:pt x="0" y="9"/>
                  </a:cubicBezTo>
                  <a:cubicBezTo>
                    <a:pt x="0" y="4"/>
                    <a:pt x="4" y="0"/>
                    <a:pt x="9" y="0"/>
                  </a:cubicBezTo>
                  <a:cubicBezTo>
                    <a:pt x="245" y="0"/>
                    <a:pt x="245" y="0"/>
                    <a:pt x="245" y="0"/>
                  </a:cubicBezTo>
                  <a:cubicBezTo>
                    <a:pt x="250" y="0"/>
                    <a:pt x="254" y="4"/>
                    <a:pt x="254" y="9"/>
                  </a:cubicBezTo>
                  <a:cubicBezTo>
                    <a:pt x="254" y="14"/>
                    <a:pt x="250" y="18"/>
                    <a:pt x="24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72" name="Freeform 160">
              <a:extLst>
                <a:ext uri="{FF2B5EF4-FFF2-40B4-BE49-F238E27FC236}">
                  <a16:creationId xmlns:a16="http://schemas.microsoft.com/office/drawing/2014/main" id="{58C11644-A82B-4762-8801-EB58D6B59F45}"/>
                </a:ext>
              </a:extLst>
            </p:cNvPr>
            <p:cNvSpPr>
              <a:spLocks/>
            </p:cNvSpPr>
            <p:nvPr/>
          </p:nvSpPr>
          <p:spPr bwMode="gray">
            <a:xfrm>
              <a:off x="833438" y="684213"/>
              <a:ext cx="139700" cy="23813"/>
            </a:xfrm>
            <a:custGeom>
              <a:avLst/>
              <a:gdLst>
                <a:gd name="T0" fmla="*/ 2147483646 w 104"/>
                <a:gd name="T1" fmla="*/ 2147483646 h 18"/>
                <a:gd name="T2" fmla="*/ 2147483646 w 104"/>
                <a:gd name="T3" fmla="*/ 2147483646 h 18"/>
                <a:gd name="T4" fmla="*/ 0 w 104"/>
                <a:gd name="T5" fmla="*/ 2147483646 h 18"/>
                <a:gd name="T6" fmla="*/ 2147483646 w 104"/>
                <a:gd name="T7" fmla="*/ 0 h 18"/>
                <a:gd name="T8" fmla="*/ 2147483646 w 104"/>
                <a:gd name="T9" fmla="*/ 0 h 18"/>
                <a:gd name="T10" fmla="*/ 2147483646 w 104"/>
                <a:gd name="T11" fmla="*/ 2147483646 h 18"/>
                <a:gd name="T12" fmla="*/ 2147483646 w 104"/>
                <a:gd name="T13" fmla="*/ 2147483646 h 18"/>
                <a:gd name="T14" fmla="*/ 0 60000 65536"/>
                <a:gd name="T15" fmla="*/ 0 60000 65536"/>
                <a:gd name="T16" fmla="*/ 0 60000 65536"/>
                <a:gd name="T17" fmla="*/ 0 60000 65536"/>
                <a:gd name="T18" fmla="*/ 0 60000 65536"/>
                <a:gd name="T19" fmla="*/ 0 60000 65536"/>
                <a:gd name="T20" fmla="*/ 0 60000 65536"/>
                <a:gd name="T21" fmla="*/ 0 w 104"/>
                <a:gd name="T22" fmla="*/ 0 h 18"/>
                <a:gd name="T23" fmla="*/ 104 w 10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 h="18">
                  <a:moveTo>
                    <a:pt x="95" y="18"/>
                  </a:moveTo>
                  <a:cubicBezTo>
                    <a:pt x="9" y="18"/>
                    <a:pt x="9" y="18"/>
                    <a:pt x="9" y="18"/>
                  </a:cubicBezTo>
                  <a:cubicBezTo>
                    <a:pt x="4" y="18"/>
                    <a:pt x="0" y="14"/>
                    <a:pt x="0" y="9"/>
                  </a:cubicBezTo>
                  <a:cubicBezTo>
                    <a:pt x="0" y="4"/>
                    <a:pt x="4" y="0"/>
                    <a:pt x="9" y="0"/>
                  </a:cubicBezTo>
                  <a:cubicBezTo>
                    <a:pt x="95" y="0"/>
                    <a:pt x="95" y="0"/>
                    <a:pt x="95" y="0"/>
                  </a:cubicBezTo>
                  <a:cubicBezTo>
                    <a:pt x="100" y="0"/>
                    <a:pt x="104" y="4"/>
                    <a:pt x="104" y="9"/>
                  </a:cubicBezTo>
                  <a:cubicBezTo>
                    <a:pt x="104" y="14"/>
                    <a:pt x="100" y="18"/>
                    <a:pt x="9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grpSp>
      <p:grpSp>
        <p:nvGrpSpPr>
          <p:cNvPr id="73" name="组合 369">
            <a:extLst>
              <a:ext uri="{FF2B5EF4-FFF2-40B4-BE49-F238E27FC236}">
                <a16:creationId xmlns:a16="http://schemas.microsoft.com/office/drawing/2014/main" id="{6574C51C-603D-4D43-BFD8-74A9D8A30F5A}"/>
              </a:ext>
            </a:extLst>
          </p:cNvPr>
          <p:cNvGrpSpPr>
            <a:grpSpLocks/>
          </p:cNvGrpSpPr>
          <p:nvPr/>
        </p:nvGrpSpPr>
        <p:grpSpPr bwMode="gray">
          <a:xfrm>
            <a:off x="5689869" y="3669053"/>
            <a:ext cx="601588" cy="541314"/>
            <a:chOff x="579438" y="1693863"/>
            <a:chExt cx="644525" cy="579438"/>
          </a:xfrm>
        </p:grpSpPr>
        <p:sp>
          <p:nvSpPr>
            <p:cNvPr id="74" name="Freeform 170">
              <a:extLst>
                <a:ext uri="{FF2B5EF4-FFF2-40B4-BE49-F238E27FC236}">
                  <a16:creationId xmlns:a16="http://schemas.microsoft.com/office/drawing/2014/main" id="{5C4B63EA-BBB5-46D6-923C-9448A30C0B38}"/>
                </a:ext>
              </a:extLst>
            </p:cNvPr>
            <p:cNvSpPr>
              <a:spLocks noEditPoints="1"/>
            </p:cNvSpPr>
            <p:nvPr/>
          </p:nvSpPr>
          <p:spPr bwMode="gray">
            <a:xfrm>
              <a:off x="727076" y="1754188"/>
              <a:ext cx="349250" cy="128588"/>
            </a:xfrm>
            <a:custGeom>
              <a:avLst/>
              <a:gdLst>
                <a:gd name="T0" fmla="*/ 2147483646 w 260"/>
                <a:gd name="T1" fmla="*/ 2147483646 h 96"/>
                <a:gd name="T2" fmla="*/ 2147483646 w 260"/>
                <a:gd name="T3" fmla="*/ 2147483646 h 96"/>
                <a:gd name="T4" fmla="*/ 2147483646 w 260"/>
                <a:gd name="T5" fmla="*/ 2147483646 h 96"/>
                <a:gd name="T6" fmla="*/ 2147483646 w 260"/>
                <a:gd name="T7" fmla="*/ 2147483646 h 96"/>
                <a:gd name="T8" fmla="*/ 2147483646 w 260"/>
                <a:gd name="T9" fmla="*/ 2147483646 h 96"/>
                <a:gd name="T10" fmla="*/ 2147483646 w 260"/>
                <a:gd name="T11" fmla="*/ 2147483646 h 96"/>
                <a:gd name="T12" fmla="*/ 2147483646 w 260"/>
                <a:gd name="T13" fmla="*/ 2147483646 h 96"/>
                <a:gd name="T14" fmla="*/ 2147483646 w 260"/>
                <a:gd name="T15" fmla="*/ 2147483646 h 96"/>
                <a:gd name="T16" fmla="*/ 2147483646 w 260"/>
                <a:gd name="T17" fmla="*/ 2147483646 h 96"/>
                <a:gd name="T18" fmla="*/ 2147483646 w 260"/>
                <a:gd name="T19" fmla="*/ 2147483646 h 96"/>
                <a:gd name="T20" fmla="*/ 2147483646 w 260"/>
                <a:gd name="T21" fmla="*/ 2147483646 h 96"/>
                <a:gd name="T22" fmla="*/ 2147483646 w 260"/>
                <a:gd name="T23" fmla="*/ 2147483646 h 96"/>
                <a:gd name="T24" fmla="*/ 2147483646 w 260"/>
                <a:gd name="T25" fmla="*/ 2147483646 h 9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60"/>
                <a:gd name="T40" fmla="*/ 0 h 96"/>
                <a:gd name="T41" fmla="*/ 260 w 260"/>
                <a:gd name="T42" fmla="*/ 96 h 9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60" h="96">
                  <a:moveTo>
                    <a:pt x="251" y="96"/>
                  </a:moveTo>
                  <a:cubicBezTo>
                    <a:pt x="10" y="96"/>
                    <a:pt x="10" y="96"/>
                    <a:pt x="10" y="96"/>
                  </a:cubicBezTo>
                  <a:cubicBezTo>
                    <a:pt x="6" y="96"/>
                    <a:pt x="3" y="94"/>
                    <a:pt x="2" y="90"/>
                  </a:cubicBezTo>
                  <a:cubicBezTo>
                    <a:pt x="0" y="86"/>
                    <a:pt x="2" y="82"/>
                    <a:pt x="5" y="80"/>
                  </a:cubicBezTo>
                  <a:cubicBezTo>
                    <a:pt x="126" y="2"/>
                    <a:pt x="126" y="2"/>
                    <a:pt x="126" y="2"/>
                  </a:cubicBezTo>
                  <a:cubicBezTo>
                    <a:pt x="128" y="0"/>
                    <a:pt x="132" y="0"/>
                    <a:pt x="135" y="2"/>
                  </a:cubicBezTo>
                  <a:cubicBezTo>
                    <a:pt x="255" y="80"/>
                    <a:pt x="255" y="80"/>
                    <a:pt x="255" y="80"/>
                  </a:cubicBezTo>
                  <a:cubicBezTo>
                    <a:pt x="259" y="82"/>
                    <a:pt x="260" y="86"/>
                    <a:pt x="259" y="90"/>
                  </a:cubicBezTo>
                  <a:cubicBezTo>
                    <a:pt x="258" y="94"/>
                    <a:pt x="255" y="96"/>
                    <a:pt x="251" y="96"/>
                  </a:cubicBezTo>
                  <a:close/>
                  <a:moveTo>
                    <a:pt x="41" y="78"/>
                  </a:moveTo>
                  <a:cubicBezTo>
                    <a:pt x="220" y="78"/>
                    <a:pt x="220" y="78"/>
                    <a:pt x="220" y="78"/>
                  </a:cubicBezTo>
                  <a:cubicBezTo>
                    <a:pt x="130" y="20"/>
                    <a:pt x="130" y="20"/>
                    <a:pt x="130" y="20"/>
                  </a:cubicBezTo>
                  <a:lnTo>
                    <a:pt x="41" y="7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75" name="Freeform 171">
              <a:extLst>
                <a:ext uri="{FF2B5EF4-FFF2-40B4-BE49-F238E27FC236}">
                  <a16:creationId xmlns:a16="http://schemas.microsoft.com/office/drawing/2014/main" id="{F32C956E-73C0-4C43-9CB0-51F282C991A7}"/>
                </a:ext>
              </a:extLst>
            </p:cNvPr>
            <p:cNvSpPr>
              <a:spLocks/>
            </p:cNvSpPr>
            <p:nvPr/>
          </p:nvSpPr>
          <p:spPr bwMode="gray">
            <a:xfrm>
              <a:off x="771526" y="1903413"/>
              <a:ext cx="23813" cy="155575"/>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76" name="Freeform 172">
              <a:extLst>
                <a:ext uri="{FF2B5EF4-FFF2-40B4-BE49-F238E27FC236}">
                  <a16:creationId xmlns:a16="http://schemas.microsoft.com/office/drawing/2014/main" id="{2E3EB81A-B23B-43B0-9EDD-D3BA8E0224A8}"/>
                </a:ext>
              </a:extLst>
            </p:cNvPr>
            <p:cNvSpPr>
              <a:spLocks/>
            </p:cNvSpPr>
            <p:nvPr/>
          </p:nvSpPr>
          <p:spPr bwMode="gray">
            <a:xfrm>
              <a:off x="889001" y="1903413"/>
              <a:ext cx="23813" cy="155575"/>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77" name="Freeform 173">
              <a:extLst>
                <a:ext uri="{FF2B5EF4-FFF2-40B4-BE49-F238E27FC236}">
                  <a16:creationId xmlns:a16="http://schemas.microsoft.com/office/drawing/2014/main" id="{EC2D896C-EDF6-4F0C-9021-D4E70C54104A}"/>
                </a:ext>
              </a:extLst>
            </p:cNvPr>
            <p:cNvSpPr>
              <a:spLocks/>
            </p:cNvSpPr>
            <p:nvPr/>
          </p:nvSpPr>
          <p:spPr bwMode="gray">
            <a:xfrm>
              <a:off x="1008063" y="1903413"/>
              <a:ext cx="25400" cy="155575"/>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78" name="Freeform 174">
              <a:extLst>
                <a:ext uri="{FF2B5EF4-FFF2-40B4-BE49-F238E27FC236}">
                  <a16:creationId xmlns:a16="http://schemas.microsoft.com/office/drawing/2014/main" id="{D11CCF28-A6B5-4D53-AF05-74DD2C620FCD}"/>
                </a:ext>
              </a:extLst>
            </p:cNvPr>
            <p:cNvSpPr>
              <a:spLocks/>
            </p:cNvSpPr>
            <p:nvPr/>
          </p:nvSpPr>
          <p:spPr bwMode="gray">
            <a:xfrm>
              <a:off x="736601" y="2081213"/>
              <a:ext cx="330200" cy="23813"/>
            </a:xfrm>
            <a:custGeom>
              <a:avLst/>
              <a:gdLst>
                <a:gd name="T0" fmla="*/ 2147483646 w 246"/>
                <a:gd name="T1" fmla="*/ 2147483646 h 18"/>
                <a:gd name="T2" fmla="*/ 2147483646 w 246"/>
                <a:gd name="T3" fmla="*/ 2147483646 h 18"/>
                <a:gd name="T4" fmla="*/ 0 w 246"/>
                <a:gd name="T5" fmla="*/ 2147483646 h 18"/>
                <a:gd name="T6" fmla="*/ 2147483646 w 246"/>
                <a:gd name="T7" fmla="*/ 0 h 18"/>
                <a:gd name="T8" fmla="*/ 2147483646 w 246"/>
                <a:gd name="T9" fmla="*/ 0 h 18"/>
                <a:gd name="T10" fmla="*/ 2147483646 w 246"/>
                <a:gd name="T11" fmla="*/ 2147483646 h 18"/>
                <a:gd name="T12" fmla="*/ 2147483646 w 246"/>
                <a:gd name="T13" fmla="*/ 2147483646 h 18"/>
                <a:gd name="T14" fmla="*/ 0 60000 65536"/>
                <a:gd name="T15" fmla="*/ 0 60000 65536"/>
                <a:gd name="T16" fmla="*/ 0 60000 65536"/>
                <a:gd name="T17" fmla="*/ 0 60000 65536"/>
                <a:gd name="T18" fmla="*/ 0 60000 65536"/>
                <a:gd name="T19" fmla="*/ 0 60000 65536"/>
                <a:gd name="T20" fmla="*/ 0 60000 65536"/>
                <a:gd name="T21" fmla="*/ 0 w 246"/>
                <a:gd name="T22" fmla="*/ 0 h 18"/>
                <a:gd name="T23" fmla="*/ 246 w 246"/>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6" h="18">
                  <a:moveTo>
                    <a:pt x="237" y="18"/>
                  </a:moveTo>
                  <a:cubicBezTo>
                    <a:pt x="9" y="18"/>
                    <a:pt x="9" y="18"/>
                    <a:pt x="9" y="18"/>
                  </a:cubicBezTo>
                  <a:cubicBezTo>
                    <a:pt x="5" y="18"/>
                    <a:pt x="0" y="14"/>
                    <a:pt x="0" y="9"/>
                  </a:cubicBezTo>
                  <a:cubicBezTo>
                    <a:pt x="0" y="4"/>
                    <a:pt x="5" y="0"/>
                    <a:pt x="9" y="0"/>
                  </a:cubicBezTo>
                  <a:cubicBezTo>
                    <a:pt x="237" y="0"/>
                    <a:pt x="237" y="0"/>
                    <a:pt x="237" y="0"/>
                  </a:cubicBezTo>
                  <a:cubicBezTo>
                    <a:pt x="242" y="0"/>
                    <a:pt x="246" y="4"/>
                    <a:pt x="246" y="9"/>
                  </a:cubicBezTo>
                  <a:cubicBezTo>
                    <a:pt x="246" y="14"/>
                    <a:pt x="242" y="18"/>
                    <a:pt x="23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79" name="Oval 175">
              <a:extLst>
                <a:ext uri="{FF2B5EF4-FFF2-40B4-BE49-F238E27FC236}">
                  <a16:creationId xmlns:a16="http://schemas.microsoft.com/office/drawing/2014/main" id="{B436C074-CCF4-4555-AE1D-BBB6FC0F3A1F}"/>
                </a:ext>
              </a:extLst>
            </p:cNvPr>
            <p:cNvSpPr>
              <a:spLocks noChangeArrowheads="1"/>
            </p:cNvSpPr>
            <p:nvPr/>
          </p:nvSpPr>
          <p:spPr bwMode="gray">
            <a:xfrm>
              <a:off x="1000126" y="2146301"/>
              <a:ext cx="63500" cy="6350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80" name="Oval 176">
              <a:extLst>
                <a:ext uri="{FF2B5EF4-FFF2-40B4-BE49-F238E27FC236}">
                  <a16:creationId xmlns:a16="http://schemas.microsoft.com/office/drawing/2014/main" id="{29A8ED85-F49A-49E0-8CA9-D1F5FD8572A0}"/>
                </a:ext>
              </a:extLst>
            </p:cNvPr>
            <p:cNvSpPr>
              <a:spLocks noChangeArrowheads="1"/>
            </p:cNvSpPr>
            <p:nvPr/>
          </p:nvSpPr>
          <p:spPr bwMode="gray">
            <a:xfrm>
              <a:off x="1096963" y="2146301"/>
              <a:ext cx="65088" cy="6350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81" name="Freeform 177">
              <a:extLst>
                <a:ext uri="{FF2B5EF4-FFF2-40B4-BE49-F238E27FC236}">
                  <a16:creationId xmlns:a16="http://schemas.microsoft.com/office/drawing/2014/main" id="{4CFD2965-A74C-4328-9CB9-DB96D671E3BB}"/>
                </a:ext>
              </a:extLst>
            </p:cNvPr>
            <p:cNvSpPr>
              <a:spLocks/>
            </p:cNvSpPr>
            <p:nvPr/>
          </p:nvSpPr>
          <p:spPr bwMode="gray">
            <a:xfrm>
              <a:off x="579438" y="1693863"/>
              <a:ext cx="644525" cy="496888"/>
            </a:xfrm>
            <a:custGeom>
              <a:avLst/>
              <a:gdLst>
                <a:gd name="T0" fmla="*/ 2147483646 w 480"/>
                <a:gd name="T1" fmla="*/ 2147483646 h 370"/>
                <a:gd name="T2" fmla="*/ 2147483646 w 480"/>
                <a:gd name="T3" fmla="*/ 2147483646 h 370"/>
                <a:gd name="T4" fmla="*/ 2147483646 w 480"/>
                <a:gd name="T5" fmla="*/ 2147483646 h 370"/>
                <a:gd name="T6" fmla="*/ 2147483646 w 480"/>
                <a:gd name="T7" fmla="*/ 2147483646 h 370"/>
                <a:gd name="T8" fmla="*/ 2147483646 w 480"/>
                <a:gd name="T9" fmla="*/ 2147483646 h 370"/>
                <a:gd name="T10" fmla="*/ 2147483646 w 480"/>
                <a:gd name="T11" fmla="*/ 2147483646 h 370"/>
                <a:gd name="T12" fmla="*/ 2147483646 w 480"/>
                <a:gd name="T13" fmla="*/ 2147483646 h 370"/>
                <a:gd name="T14" fmla="*/ 2147483646 w 480"/>
                <a:gd name="T15" fmla="*/ 2147483646 h 370"/>
                <a:gd name="T16" fmla="*/ 2147483646 w 480"/>
                <a:gd name="T17" fmla="*/ 2147483646 h 370"/>
                <a:gd name="T18" fmla="*/ 2147483646 w 480"/>
                <a:gd name="T19" fmla="*/ 2147483646 h 370"/>
                <a:gd name="T20" fmla="*/ 2147483646 w 480"/>
                <a:gd name="T21" fmla="*/ 2147483646 h 370"/>
                <a:gd name="T22" fmla="*/ 2147483646 w 480"/>
                <a:gd name="T23" fmla="*/ 2147483646 h 370"/>
                <a:gd name="T24" fmla="*/ 2147483646 w 480"/>
                <a:gd name="T25" fmla="*/ 2147483646 h 370"/>
                <a:gd name="T26" fmla="*/ 2147483646 w 480"/>
                <a:gd name="T27" fmla="*/ 2147483646 h 370"/>
                <a:gd name="T28" fmla="*/ 0 w 480"/>
                <a:gd name="T29" fmla="*/ 2147483646 h 370"/>
                <a:gd name="T30" fmla="*/ 0 w 480"/>
                <a:gd name="T31" fmla="*/ 2147483646 h 370"/>
                <a:gd name="T32" fmla="*/ 2147483646 w 480"/>
                <a:gd name="T33" fmla="*/ 0 h 370"/>
                <a:gd name="T34" fmla="*/ 2147483646 w 480"/>
                <a:gd name="T35" fmla="*/ 0 h 370"/>
                <a:gd name="T36" fmla="*/ 2147483646 w 480"/>
                <a:gd name="T37" fmla="*/ 2147483646 h 370"/>
                <a:gd name="T38" fmla="*/ 2147483646 w 480"/>
                <a:gd name="T39" fmla="*/ 2147483646 h 370"/>
                <a:gd name="T40" fmla="*/ 2147483646 w 480"/>
                <a:gd name="T41" fmla="*/ 2147483646 h 3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0"/>
                <a:gd name="T64" fmla="*/ 0 h 370"/>
                <a:gd name="T65" fmla="*/ 480 w 480"/>
                <a:gd name="T66" fmla="*/ 370 h 3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0" h="370">
                  <a:moveTo>
                    <a:pt x="437" y="370"/>
                  </a:moveTo>
                  <a:cubicBezTo>
                    <a:pt x="406" y="370"/>
                    <a:pt x="406" y="370"/>
                    <a:pt x="406" y="370"/>
                  </a:cubicBezTo>
                  <a:cubicBezTo>
                    <a:pt x="406" y="352"/>
                    <a:pt x="406" y="352"/>
                    <a:pt x="406" y="352"/>
                  </a:cubicBezTo>
                  <a:cubicBezTo>
                    <a:pt x="437" y="352"/>
                    <a:pt x="437" y="352"/>
                    <a:pt x="437" y="352"/>
                  </a:cubicBezTo>
                  <a:cubicBezTo>
                    <a:pt x="451" y="352"/>
                    <a:pt x="462" y="340"/>
                    <a:pt x="462" y="326"/>
                  </a:cubicBezTo>
                  <a:cubicBezTo>
                    <a:pt x="462" y="43"/>
                    <a:pt x="462" y="43"/>
                    <a:pt x="462" y="43"/>
                  </a:cubicBezTo>
                  <a:cubicBezTo>
                    <a:pt x="462" y="29"/>
                    <a:pt x="451" y="18"/>
                    <a:pt x="437" y="18"/>
                  </a:cubicBezTo>
                  <a:cubicBezTo>
                    <a:pt x="44" y="18"/>
                    <a:pt x="44" y="18"/>
                    <a:pt x="44" y="18"/>
                  </a:cubicBezTo>
                  <a:cubicBezTo>
                    <a:pt x="30" y="18"/>
                    <a:pt x="18" y="29"/>
                    <a:pt x="18" y="43"/>
                  </a:cubicBezTo>
                  <a:cubicBezTo>
                    <a:pt x="18" y="326"/>
                    <a:pt x="18" y="326"/>
                    <a:pt x="18" y="326"/>
                  </a:cubicBezTo>
                  <a:cubicBezTo>
                    <a:pt x="18" y="340"/>
                    <a:pt x="30" y="352"/>
                    <a:pt x="44" y="352"/>
                  </a:cubicBezTo>
                  <a:cubicBezTo>
                    <a:pt x="337" y="352"/>
                    <a:pt x="337" y="352"/>
                    <a:pt x="337" y="352"/>
                  </a:cubicBezTo>
                  <a:cubicBezTo>
                    <a:pt x="337" y="370"/>
                    <a:pt x="337" y="370"/>
                    <a:pt x="337" y="370"/>
                  </a:cubicBezTo>
                  <a:cubicBezTo>
                    <a:pt x="44" y="370"/>
                    <a:pt x="44" y="370"/>
                    <a:pt x="44" y="370"/>
                  </a:cubicBezTo>
                  <a:cubicBezTo>
                    <a:pt x="20" y="370"/>
                    <a:pt x="0" y="350"/>
                    <a:pt x="0" y="326"/>
                  </a:cubicBezTo>
                  <a:cubicBezTo>
                    <a:pt x="0" y="43"/>
                    <a:pt x="0" y="43"/>
                    <a:pt x="0" y="43"/>
                  </a:cubicBezTo>
                  <a:cubicBezTo>
                    <a:pt x="0" y="19"/>
                    <a:pt x="20" y="0"/>
                    <a:pt x="44" y="0"/>
                  </a:cubicBezTo>
                  <a:cubicBezTo>
                    <a:pt x="437" y="0"/>
                    <a:pt x="437" y="0"/>
                    <a:pt x="437" y="0"/>
                  </a:cubicBezTo>
                  <a:cubicBezTo>
                    <a:pt x="461" y="0"/>
                    <a:pt x="480" y="19"/>
                    <a:pt x="480" y="43"/>
                  </a:cubicBezTo>
                  <a:cubicBezTo>
                    <a:pt x="480" y="326"/>
                    <a:pt x="480" y="326"/>
                    <a:pt x="480" y="326"/>
                  </a:cubicBezTo>
                  <a:cubicBezTo>
                    <a:pt x="480" y="350"/>
                    <a:pt x="461" y="370"/>
                    <a:pt x="437" y="37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82" name="Rectangle 178">
              <a:extLst>
                <a:ext uri="{FF2B5EF4-FFF2-40B4-BE49-F238E27FC236}">
                  <a16:creationId xmlns:a16="http://schemas.microsoft.com/office/drawing/2014/main" id="{BB7BD08A-6001-4C2A-85CF-5AD3B600615D}"/>
                </a:ext>
              </a:extLst>
            </p:cNvPr>
            <p:cNvSpPr>
              <a:spLocks noChangeArrowheads="1"/>
            </p:cNvSpPr>
            <p:nvPr/>
          </p:nvSpPr>
          <p:spPr bwMode="gray">
            <a:xfrm>
              <a:off x="952501" y="2181226"/>
              <a:ext cx="23813" cy="73025"/>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83" name="Rectangle 179">
              <a:extLst>
                <a:ext uri="{FF2B5EF4-FFF2-40B4-BE49-F238E27FC236}">
                  <a16:creationId xmlns:a16="http://schemas.microsoft.com/office/drawing/2014/main" id="{B709D539-3437-400F-9579-BF3FB414B5BB}"/>
                </a:ext>
              </a:extLst>
            </p:cNvPr>
            <p:cNvSpPr>
              <a:spLocks noChangeArrowheads="1"/>
            </p:cNvSpPr>
            <p:nvPr/>
          </p:nvSpPr>
          <p:spPr bwMode="gray">
            <a:xfrm>
              <a:off x="827088" y="2181226"/>
              <a:ext cx="23813" cy="73025"/>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84" name="Freeform 180">
              <a:extLst>
                <a:ext uri="{FF2B5EF4-FFF2-40B4-BE49-F238E27FC236}">
                  <a16:creationId xmlns:a16="http://schemas.microsoft.com/office/drawing/2014/main" id="{B9B27B07-D400-4728-B412-68D7A62032F1}"/>
                </a:ext>
              </a:extLst>
            </p:cNvPr>
            <p:cNvSpPr>
              <a:spLocks/>
            </p:cNvSpPr>
            <p:nvPr/>
          </p:nvSpPr>
          <p:spPr bwMode="gray">
            <a:xfrm>
              <a:off x="747713" y="2249488"/>
              <a:ext cx="307975" cy="23813"/>
            </a:xfrm>
            <a:custGeom>
              <a:avLst/>
              <a:gdLst>
                <a:gd name="T0" fmla="*/ 2147483646 w 229"/>
                <a:gd name="T1" fmla="*/ 2147483646 h 18"/>
                <a:gd name="T2" fmla="*/ 2147483646 w 229"/>
                <a:gd name="T3" fmla="*/ 2147483646 h 18"/>
                <a:gd name="T4" fmla="*/ 0 w 229"/>
                <a:gd name="T5" fmla="*/ 2147483646 h 18"/>
                <a:gd name="T6" fmla="*/ 2147483646 w 229"/>
                <a:gd name="T7" fmla="*/ 0 h 18"/>
                <a:gd name="T8" fmla="*/ 2147483646 w 229"/>
                <a:gd name="T9" fmla="*/ 0 h 18"/>
                <a:gd name="T10" fmla="*/ 2147483646 w 229"/>
                <a:gd name="T11" fmla="*/ 2147483646 h 18"/>
                <a:gd name="T12" fmla="*/ 2147483646 w 229"/>
                <a:gd name="T13" fmla="*/ 2147483646 h 18"/>
                <a:gd name="T14" fmla="*/ 0 60000 65536"/>
                <a:gd name="T15" fmla="*/ 0 60000 65536"/>
                <a:gd name="T16" fmla="*/ 0 60000 65536"/>
                <a:gd name="T17" fmla="*/ 0 60000 65536"/>
                <a:gd name="T18" fmla="*/ 0 60000 65536"/>
                <a:gd name="T19" fmla="*/ 0 60000 65536"/>
                <a:gd name="T20" fmla="*/ 0 60000 65536"/>
                <a:gd name="T21" fmla="*/ 0 w 229"/>
                <a:gd name="T22" fmla="*/ 0 h 18"/>
                <a:gd name="T23" fmla="*/ 229 w 229"/>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9" h="18">
                  <a:moveTo>
                    <a:pt x="220" y="18"/>
                  </a:moveTo>
                  <a:cubicBezTo>
                    <a:pt x="9" y="18"/>
                    <a:pt x="9" y="18"/>
                    <a:pt x="9" y="18"/>
                  </a:cubicBezTo>
                  <a:cubicBezTo>
                    <a:pt x="4" y="18"/>
                    <a:pt x="0" y="14"/>
                    <a:pt x="0" y="9"/>
                  </a:cubicBezTo>
                  <a:cubicBezTo>
                    <a:pt x="0" y="4"/>
                    <a:pt x="4" y="0"/>
                    <a:pt x="9" y="0"/>
                  </a:cubicBezTo>
                  <a:cubicBezTo>
                    <a:pt x="220" y="0"/>
                    <a:pt x="220" y="0"/>
                    <a:pt x="220" y="0"/>
                  </a:cubicBezTo>
                  <a:cubicBezTo>
                    <a:pt x="225" y="0"/>
                    <a:pt x="229" y="4"/>
                    <a:pt x="229" y="9"/>
                  </a:cubicBezTo>
                  <a:cubicBezTo>
                    <a:pt x="229" y="14"/>
                    <a:pt x="225" y="18"/>
                    <a:pt x="22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grpSp>
      <p:grpSp>
        <p:nvGrpSpPr>
          <p:cNvPr id="85" name="组合 379">
            <a:extLst>
              <a:ext uri="{FF2B5EF4-FFF2-40B4-BE49-F238E27FC236}">
                <a16:creationId xmlns:a16="http://schemas.microsoft.com/office/drawing/2014/main" id="{E7420B4F-E12C-4BAF-B803-935AF9910160}"/>
              </a:ext>
            </a:extLst>
          </p:cNvPr>
          <p:cNvGrpSpPr>
            <a:grpSpLocks/>
          </p:cNvGrpSpPr>
          <p:nvPr/>
        </p:nvGrpSpPr>
        <p:grpSpPr bwMode="gray">
          <a:xfrm>
            <a:off x="6870067" y="3669053"/>
            <a:ext cx="519509" cy="528624"/>
            <a:chOff x="547688" y="2678113"/>
            <a:chExt cx="706438" cy="720725"/>
          </a:xfrm>
        </p:grpSpPr>
        <p:sp>
          <p:nvSpPr>
            <p:cNvPr id="86" name="Oval 252">
              <a:extLst>
                <a:ext uri="{FF2B5EF4-FFF2-40B4-BE49-F238E27FC236}">
                  <a16:creationId xmlns:a16="http://schemas.microsoft.com/office/drawing/2014/main" id="{B910EC30-53FB-4869-B901-851E565D9A39}"/>
                </a:ext>
              </a:extLst>
            </p:cNvPr>
            <p:cNvSpPr>
              <a:spLocks noChangeArrowheads="1"/>
            </p:cNvSpPr>
            <p:nvPr/>
          </p:nvSpPr>
          <p:spPr bwMode="gray">
            <a:xfrm>
              <a:off x="915988" y="3344863"/>
              <a:ext cx="53975"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87" name="Oval 253">
              <a:extLst>
                <a:ext uri="{FF2B5EF4-FFF2-40B4-BE49-F238E27FC236}">
                  <a16:creationId xmlns:a16="http://schemas.microsoft.com/office/drawing/2014/main" id="{DD80841D-CC07-4CD3-9AA5-B9EB7D825E35}"/>
                </a:ext>
              </a:extLst>
            </p:cNvPr>
            <p:cNvSpPr>
              <a:spLocks noChangeArrowheads="1"/>
            </p:cNvSpPr>
            <p:nvPr/>
          </p:nvSpPr>
          <p:spPr bwMode="gray">
            <a:xfrm>
              <a:off x="833438" y="3344863"/>
              <a:ext cx="53975"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88" name="Freeform 256">
              <a:extLst>
                <a:ext uri="{FF2B5EF4-FFF2-40B4-BE49-F238E27FC236}">
                  <a16:creationId xmlns:a16="http://schemas.microsoft.com/office/drawing/2014/main" id="{53B4B556-771D-47D2-B5EA-52E1A2E00730}"/>
                </a:ext>
              </a:extLst>
            </p:cNvPr>
            <p:cNvSpPr>
              <a:spLocks/>
            </p:cNvSpPr>
            <p:nvPr/>
          </p:nvSpPr>
          <p:spPr bwMode="gray">
            <a:xfrm>
              <a:off x="547688" y="2678113"/>
              <a:ext cx="706438" cy="706438"/>
            </a:xfrm>
            <a:custGeom>
              <a:avLst/>
              <a:gdLst>
                <a:gd name="T0" fmla="*/ 2147483646 w 526"/>
                <a:gd name="T1" fmla="*/ 2147483646 h 525"/>
                <a:gd name="T2" fmla="*/ 2147483646 w 526"/>
                <a:gd name="T3" fmla="*/ 2147483646 h 525"/>
                <a:gd name="T4" fmla="*/ 0 w 526"/>
                <a:gd name="T5" fmla="*/ 2147483646 h 525"/>
                <a:gd name="T6" fmla="*/ 2147483646 w 526"/>
                <a:gd name="T7" fmla="*/ 0 h 525"/>
                <a:gd name="T8" fmla="*/ 2147483646 w 526"/>
                <a:gd name="T9" fmla="*/ 2147483646 h 525"/>
                <a:gd name="T10" fmla="*/ 2147483646 w 526"/>
                <a:gd name="T11" fmla="*/ 2147483646 h 525"/>
                <a:gd name="T12" fmla="*/ 2147483646 w 526"/>
                <a:gd name="T13" fmla="*/ 2147483646 h 525"/>
                <a:gd name="T14" fmla="*/ 2147483646 w 526"/>
                <a:gd name="T15" fmla="*/ 2147483646 h 525"/>
                <a:gd name="T16" fmla="*/ 2147483646 w 526"/>
                <a:gd name="T17" fmla="*/ 2147483646 h 525"/>
                <a:gd name="T18" fmla="*/ 2147483646 w 526"/>
                <a:gd name="T19" fmla="*/ 2147483646 h 525"/>
                <a:gd name="T20" fmla="*/ 2147483646 w 526"/>
                <a:gd name="T21" fmla="*/ 2147483646 h 525"/>
                <a:gd name="T22" fmla="*/ 2147483646 w 526"/>
                <a:gd name="T23" fmla="*/ 2147483646 h 525"/>
                <a:gd name="T24" fmla="*/ 2147483646 w 526"/>
                <a:gd name="T25" fmla="*/ 2147483646 h 525"/>
                <a:gd name="T26" fmla="*/ 2147483646 w 526"/>
                <a:gd name="T27" fmla="*/ 2147483646 h 5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6"/>
                <a:gd name="T43" fmla="*/ 0 h 525"/>
                <a:gd name="T44" fmla="*/ 526 w 526"/>
                <a:gd name="T45" fmla="*/ 525 h 5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6" h="525">
                  <a:moveTo>
                    <a:pt x="234" y="525"/>
                  </a:moveTo>
                  <a:cubicBezTo>
                    <a:pt x="233" y="525"/>
                    <a:pt x="233" y="525"/>
                    <a:pt x="232" y="525"/>
                  </a:cubicBezTo>
                  <a:cubicBezTo>
                    <a:pt x="100" y="509"/>
                    <a:pt x="0" y="397"/>
                    <a:pt x="0" y="263"/>
                  </a:cubicBezTo>
                  <a:cubicBezTo>
                    <a:pt x="0" y="118"/>
                    <a:pt x="118" y="0"/>
                    <a:pt x="263" y="0"/>
                  </a:cubicBezTo>
                  <a:cubicBezTo>
                    <a:pt x="408" y="0"/>
                    <a:pt x="526" y="118"/>
                    <a:pt x="526" y="263"/>
                  </a:cubicBezTo>
                  <a:cubicBezTo>
                    <a:pt x="526" y="396"/>
                    <a:pt x="428" y="508"/>
                    <a:pt x="296" y="524"/>
                  </a:cubicBezTo>
                  <a:cubicBezTo>
                    <a:pt x="292" y="525"/>
                    <a:pt x="287" y="522"/>
                    <a:pt x="286" y="517"/>
                  </a:cubicBezTo>
                  <a:cubicBezTo>
                    <a:pt x="286" y="512"/>
                    <a:pt x="289" y="507"/>
                    <a:pt x="294" y="507"/>
                  </a:cubicBezTo>
                  <a:cubicBezTo>
                    <a:pt x="416" y="491"/>
                    <a:pt x="508" y="387"/>
                    <a:pt x="508" y="263"/>
                  </a:cubicBezTo>
                  <a:cubicBezTo>
                    <a:pt x="508" y="128"/>
                    <a:pt x="399" y="18"/>
                    <a:pt x="263" y="18"/>
                  </a:cubicBezTo>
                  <a:cubicBezTo>
                    <a:pt x="128" y="18"/>
                    <a:pt x="18" y="128"/>
                    <a:pt x="18" y="263"/>
                  </a:cubicBezTo>
                  <a:cubicBezTo>
                    <a:pt x="18" y="388"/>
                    <a:pt x="111" y="492"/>
                    <a:pt x="235" y="507"/>
                  </a:cubicBezTo>
                  <a:cubicBezTo>
                    <a:pt x="240" y="507"/>
                    <a:pt x="243" y="512"/>
                    <a:pt x="242" y="517"/>
                  </a:cubicBezTo>
                  <a:cubicBezTo>
                    <a:pt x="242" y="521"/>
                    <a:pt x="238" y="525"/>
                    <a:pt x="234" y="52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89" name="Freeform 257">
              <a:extLst>
                <a:ext uri="{FF2B5EF4-FFF2-40B4-BE49-F238E27FC236}">
                  <a16:creationId xmlns:a16="http://schemas.microsoft.com/office/drawing/2014/main" id="{94C6C21E-AF5D-41E4-A54D-9C9201A25CC8}"/>
                </a:ext>
              </a:extLst>
            </p:cNvPr>
            <p:cNvSpPr>
              <a:spLocks noEditPoints="1"/>
            </p:cNvSpPr>
            <p:nvPr/>
          </p:nvSpPr>
          <p:spPr bwMode="gray">
            <a:xfrm>
              <a:off x="727075" y="2860675"/>
              <a:ext cx="349250" cy="128588"/>
            </a:xfrm>
            <a:custGeom>
              <a:avLst/>
              <a:gdLst>
                <a:gd name="T0" fmla="*/ 2147483646 w 260"/>
                <a:gd name="T1" fmla="*/ 2147483646 h 96"/>
                <a:gd name="T2" fmla="*/ 2147483646 w 260"/>
                <a:gd name="T3" fmla="*/ 2147483646 h 96"/>
                <a:gd name="T4" fmla="*/ 2147483646 w 260"/>
                <a:gd name="T5" fmla="*/ 2147483646 h 96"/>
                <a:gd name="T6" fmla="*/ 2147483646 w 260"/>
                <a:gd name="T7" fmla="*/ 2147483646 h 96"/>
                <a:gd name="T8" fmla="*/ 2147483646 w 260"/>
                <a:gd name="T9" fmla="*/ 2147483646 h 96"/>
                <a:gd name="T10" fmla="*/ 2147483646 w 260"/>
                <a:gd name="T11" fmla="*/ 2147483646 h 96"/>
                <a:gd name="T12" fmla="*/ 2147483646 w 260"/>
                <a:gd name="T13" fmla="*/ 2147483646 h 96"/>
                <a:gd name="T14" fmla="*/ 2147483646 w 260"/>
                <a:gd name="T15" fmla="*/ 2147483646 h 96"/>
                <a:gd name="T16" fmla="*/ 2147483646 w 260"/>
                <a:gd name="T17" fmla="*/ 2147483646 h 96"/>
                <a:gd name="T18" fmla="*/ 2147483646 w 260"/>
                <a:gd name="T19" fmla="*/ 2147483646 h 96"/>
                <a:gd name="T20" fmla="*/ 2147483646 w 260"/>
                <a:gd name="T21" fmla="*/ 2147483646 h 96"/>
                <a:gd name="T22" fmla="*/ 2147483646 w 260"/>
                <a:gd name="T23" fmla="*/ 2147483646 h 96"/>
                <a:gd name="T24" fmla="*/ 2147483646 w 260"/>
                <a:gd name="T25" fmla="*/ 2147483646 h 9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60"/>
                <a:gd name="T40" fmla="*/ 0 h 96"/>
                <a:gd name="T41" fmla="*/ 260 w 260"/>
                <a:gd name="T42" fmla="*/ 96 h 9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60" h="96">
                  <a:moveTo>
                    <a:pt x="251" y="96"/>
                  </a:moveTo>
                  <a:cubicBezTo>
                    <a:pt x="10" y="96"/>
                    <a:pt x="10" y="96"/>
                    <a:pt x="10" y="96"/>
                  </a:cubicBezTo>
                  <a:cubicBezTo>
                    <a:pt x="6" y="96"/>
                    <a:pt x="3" y="94"/>
                    <a:pt x="2" y="90"/>
                  </a:cubicBezTo>
                  <a:cubicBezTo>
                    <a:pt x="0" y="86"/>
                    <a:pt x="2" y="82"/>
                    <a:pt x="5" y="80"/>
                  </a:cubicBezTo>
                  <a:cubicBezTo>
                    <a:pt x="126" y="2"/>
                    <a:pt x="126" y="2"/>
                    <a:pt x="126" y="2"/>
                  </a:cubicBezTo>
                  <a:cubicBezTo>
                    <a:pt x="128" y="0"/>
                    <a:pt x="132" y="0"/>
                    <a:pt x="135" y="2"/>
                  </a:cubicBezTo>
                  <a:cubicBezTo>
                    <a:pt x="255" y="80"/>
                    <a:pt x="255" y="80"/>
                    <a:pt x="255" y="80"/>
                  </a:cubicBezTo>
                  <a:cubicBezTo>
                    <a:pt x="259" y="82"/>
                    <a:pt x="260" y="86"/>
                    <a:pt x="259" y="90"/>
                  </a:cubicBezTo>
                  <a:cubicBezTo>
                    <a:pt x="258" y="94"/>
                    <a:pt x="255" y="96"/>
                    <a:pt x="251" y="96"/>
                  </a:cubicBezTo>
                  <a:close/>
                  <a:moveTo>
                    <a:pt x="41" y="78"/>
                  </a:moveTo>
                  <a:cubicBezTo>
                    <a:pt x="220" y="78"/>
                    <a:pt x="220" y="78"/>
                    <a:pt x="220" y="78"/>
                  </a:cubicBezTo>
                  <a:cubicBezTo>
                    <a:pt x="130" y="20"/>
                    <a:pt x="130" y="20"/>
                    <a:pt x="130" y="20"/>
                  </a:cubicBezTo>
                  <a:lnTo>
                    <a:pt x="41" y="7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90" name="Freeform 258">
              <a:extLst>
                <a:ext uri="{FF2B5EF4-FFF2-40B4-BE49-F238E27FC236}">
                  <a16:creationId xmlns:a16="http://schemas.microsoft.com/office/drawing/2014/main" id="{57697AD0-515B-458A-8E44-9823E9CDE077}"/>
                </a:ext>
              </a:extLst>
            </p:cNvPr>
            <p:cNvSpPr>
              <a:spLocks/>
            </p:cNvSpPr>
            <p:nvPr/>
          </p:nvSpPr>
          <p:spPr bwMode="gray">
            <a:xfrm>
              <a:off x="771525" y="3009900"/>
              <a:ext cx="23813" cy="157163"/>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91" name="Freeform 259">
              <a:extLst>
                <a:ext uri="{FF2B5EF4-FFF2-40B4-BE49-F238E27FC236}">
                  <a16:creationId xmlns:a16="http://schemas.microsoft.com/office/drawing/2014/main" id="{2B969CB9-3F85-48C9-A470-0AD70A4CA826}"/>
                </a:ext>
              </a:extLst>
            </p:cNvPr>
            <p:cNvSpPr>
              <a:spLocks/>
            </p:cNvSpPr>
            <p:nvPr/>
          </p:nvSpPr>
          <p:spPr bwMode="gray">
            <a:xfrm>
              <a:off x="889000" y="3009900"/>
              <a:ext cx="23813" cy="157163"/>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92" name="Freeform 260">
              <a:extLst>
                <a:ext uri="{FF2B5EF4-FFF2-40B4-BE49-F238E27FC236}">
                  <a16:creationId xmlns:a16="http://schemas.microsoft.com/office/drawing/2014/main" id="{F9F006FE-6A08-4E61-85BC-4DF270D64951}"/>
                </a:ext>
              </a:extLst>
            </p:cNvPr>
            <p:cNvSpPr>
              <a:spLocks/>
            </p:cNvSpPr>
            <p:nvPr/>
          </p:nvSpPr>
          <p:spPr bwMode="gray">
            <a:xfrm>
              <a:off x="1008063" y="3009900"/>
              <a:ext cx="25400" cy="157163"/>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93" name="Freeform 261">
              <a:extLst>
                <a:ext uri="{FF2B5EF4-FFF2-40B4-BE49-F238E27FC236}">
                  <a16:creationId xmlns:a16="http://schemas.microsoft.com/office/drawing/2014/main" id="{0E5928F2-88F6-400A-98B8-6B1A07BCCF58}"/>
                </a:ext>
              </a:extLst>
            </p:cNvPr>
            <p:cNvSpPr>
              <a:spLocks/>
            </p:cNvSpPr>
            <p:nvPr/>
          </p:nvSpPr>
          <p:spPr bwMode="gray">
            <a:xfrm>
              <a:off x="736600" y="3187700"/>
              <a:ext cx="330200" cy="23813"/>
            </a:xfrm>
            <a:custGeom>
              <a:avLst/>
              <a:gdLst>
                <a:gd name="T0" fmla="*/ 2147483646 w 246"/>
                <a:gd name="T1" fmla="*/ 2147483646 h 18"/>
                <a:gd name="T2" fmla="*/ 2147483646 w 246"/>
                <a:gd name="T3" fmla="*/ 2147483646 h 18"/>
                <a:gd name="T4" fmla="*/ 0 w 246"/>
                <a:gd name="T5" fmla="*/ 2147483646 h 18"/>
                <a:gd name="T6" fmla="*/ 2147483646 w 246"/>
                <a:gd name="T7" fmla="*/ 0 h 18"/>
                <a:gd name="T8" fmla="*/ 2147483646 w 246"/>
                <a:gd name="T9" fmla="*/ 0 h 18"/>
                <a:gd name="T10" fmla="*/ 2147483646 w 246"/>
                <a:gd name="T11" fmla="*/ 2147483646 h 18"/>
                <a:gd name="T12" fmla="*/ 2147483646 w 246"/>
                <a:gd name="T13" fmla="*/ 2147483646 h 18"/>
                <a:gd name="T14" fmla="*/ 0 60000 65536"/>
                <a:gd name="T15" fmla="*/ 0 60000 65536"/>
                <a:gd name="T16" fmla="*/ 0 60000 65536"/>
                <a:gd name="T17" fmla="*/ 0 60000 65536"/>
                <a:gd name="T18" fmla="*/ 0 60000 65536"/>
                <a:gd name="T19" fmla="*/ 0 60000 65536"/>
                <a:gd name="T20" fmla="*/ 0 60000 65536"/>
                <a:gd name="T21" fmla="*/ 0 w 246"/>
                <a:gd name="T22" fmla="*/ 0 h 18"/>
                <a:gd name="T23" fmla="*/ 246 w 246"/>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6" h="18">
                  <a:moveTo>
                    <a:pt x="237" y="18"/>
                  </a:moveTo>
                  <a:cubicBezTo>
                    <a:pt x="9" y="18"/>
                    <a:pt x="9" y="18"/>
                    <a:pt x="9" y="18"/>
                  </a:cubicBezTo>
                  <a:cubicBezTo>
                    <a:pt x="5" y="18"/>
                    <a:pt x="0" y="14"/>
                    <a:pt x="0" y="9"/>
                  </a:cubicBezTo>
                  <a:cubicBezTo>
                    <a:pt x="0" y="4"/>
                    <a:pt x="5" y="0"/>
                    <a:pt x="9" y="0"/>
                  </a:cubicBezTo>
                  <a:cubicBezTo>
                    <a:pt x="237" y="0"/>
                    <a:pt x="237" y="0"/>
                    <a:pt x="237" y="0"/>
                  </a:cubicBezTo>
                  <a:cubicBezTo>
                    <a:pt x="242" y="0"/>
                    <a:pt x="246" y="4"/>
                    <a:pt x="246" y="9"/>
                  </a:cubicBezTo>
                  <a:cubicBezTo>
                    <a:pt x="246" y="14"/>
                    <a:pt x="242" y="18"/>
                    <a:pt x="23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94" name="Freeform 262">
              <a:extLst>
                <a:ext uri="{FF2B5EF4-FFF2-40B4-BE49-F238E27FC236}">
                  <a16:creationId xmlns:a16="http://schemas.microsoft.com/office/drawing/2014/main" id="{2361CD23-CF67-4EFF-A9E7-C73BF40F1E29}"/>
                </a:ext>
              </a:extLst>
            </p:cNvPr>
            <p:cNvSpPr>
              <a:spLocks noEditPoints="1"/>
            </p:cNvSpPr>
            <p:nvPr/>
          </p:nvSpPr>
          <p:spPr bwMode="gray">
            <a:xfrm>
              <a:off x="561975" y="2898775"/>
              <a:ext cx="131763" cy="90488"/>
            </a:xfrm>
            <a:custGeom>
              <a:avLst/>
              <a:gdLst>
                <a:gd name="T0" fmla="*/ 2147483646 w 99"/>
                <a:gd name="T1" fmla="*/ 0 h 67"/>
                <a:gd name="T2" fmla="*/ 2147483646 w 99"/>
                <a:gd name="T3" fmla="*/ 2147483646 h 67"/>
                <a:gd name="T4" fmla="*/ 2147483646 w 99"/>
                <a:gd name="T5" fmla="*/ 2147483646 h 67"/>
                <a:gd name="T6" fmla="*/ 2147483646 w 99"/>
                <a:gd name="T7" fmla="*/ 2147483646 h 67"/>
                <a:gd name="T8" fmla="*/ 0 w 99"/>
                <a:gd name="T9" fmla="*/ 2147483646 h 67"/>
                <a:gd name="T10" fmla="*/ 2147483646 w 99"/>
                <a:gd name="T11" fmla="*/ 2147483646 h 67"/>
                <a:gd name="T12" fmla="*/ 2147483646 w 99"/>
                <a:gd name="T13" fmla="*/ 2147483646 h 67"/>
                <a:gd name="T14" fmla="*/ 2147483646 w 99"/>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99"/>
                <a:gd name="T25" fmla="*/ 0 h 67"/>
                <a:gd name="T26" fmla="*/ 99 w 99"/>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9" h="67">
                  <a:moveTo>
                    <a:pt x="17" y="0"/>
                  </a:moveTo>
                  <a:cubicBezTo>
                    <a:pt x="95" y="51"/>
                    <a:pt x="95" y="51"/>
                    <a:pt x="95" y="51"/>
                  </a:cubicBezTo>
                  <a:cubicBezTo>
                    <a:pt x="98" y="53"/>
                    <a:pt x="99" y="57"/>
                    <a:pt x="98" y="61"/>
                  </a:cubicBezTo>
                  <a:cubicBezTo>
                    <a:pt x="97" y="65"/>
                    <a:pt x="94" y="67"/>
                    <a:pt x="90" y="67"/>
                  </a:cubicBezTo>
                  <a:cubicBezTo>
                    <a:pt x="0" y="67"/>
                    <a:pt x="0" y="67"/>
                    <a:pt x="0" y="67"/>
                  </a:cubicBezTo>
                  <a:moveTo>
                    <a:pt x="3" y="49"/>
                  </a:moveTo>
                  <a:cubicBezTo>
                    <a:pt x="59" y="49"/>
                    <a:pt x="59" y="49"/>
                    <a:pt x="59" y="49"/>
                  </a:cubicBezTo>
                  <a:cubicBezTo>
                    <a:pt x="11" y="18"/>
                    <a:pt x="11" y="18"/>
                    <a:pt x="11" y="18"/>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95" name="Freeform 263">
              <a:extLst>
                <a:ext uri="{FF2B5EF4-FFF2-40B4-BE49-F238E27FC236}">
                  <a16:creationId xmlns:a16="http://schemas.microsoft.com/office/drawing/2014/main" id="{60715B4D-CF4A-4C96-99CC-48EADD125FAF}"/>
                </a:ext>
              </a:extLst>
            </p:cNvPr>
            <p:cNvSpPr>
              <a:spLocks/>
            </p:cNvSpPr>
            <p:nvPr/>
          </p:nvSpPr>
          <p:spPr bwMode="gray">
            <a:xfrm>
              <a:off x="627063" y="3009900"/>
              <a:ext cx="23813" cy="157163"/>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96" name="Freeform 264">
              <a:extLst>
                <a:ext uri="{FF2B5EF4-FFF2-40B4-BE49-F238E27FC236}">
                  <a16:creationId xmlns:a16="http://schemas.microsoft.com/office/drawing/2014/main" id="{2C2F22C2-926E-4E33-925E-2BDF8B351937}"/>
                </a:ext>
              </a:extLst>
            </p:cNvPr>
            <p:cNvSpPr>
              <a:spLocks/>
            </p:cNvSpPr>
            <p:nvPr/>
          </p:nvSpPr>
          <p:spPr bwMode="gray">
            <a:xfrm>
              <a:off x="596900" y="3187700"/>
              <a:ext cx="87313" cy="23813"/>
            </a:xfrm>
            <a:custGeom>
              <a:avLst/>
              <a:gdLst>
                <a:gd name="T0" fmla="*/ 0 w 65"/>
                <a:gd name="T1" fmla="*/ 0 h 18"/>
                <a:gd name="T2" fmla="*/ 2147483646 w 65"/>
                <a:gd name="T3" fmla="*/ 0 h 18"/>
                <a:gd name="T4" fmla="*/ 2147483646 w 65"/>
                <a:gd name="T5" fmla="*/ 2147483646 h 18"/>
                <a:gd name="T6" fmla="*/ 2147483646 w 65"/>
                <a:gd name="T7" fmla="*/ 2147483646 h 18"/>
                <a:gd name="T8" fmla="*/ 2147483646 w 65"/>
                <a:gd name="T9" fmla="*/ 2147483646 h 18"/>
                <a:gd name="T10" fmla="*/ 0 60000 65536"/>
                <a:gd name="T11" fmla="*/ 0 60000 65536"/>
                <a:gd name="T12" fmla="*/ 0 60000 65536"/>
                <a:gd name="T13" fmla="*/ 0 60000 65536"/>
                <a:gd name="T14" fmla="*/ 0 60000 65536"/>
                <a:gd name="T15" fmla="*/ 0 w 65"/>
                <a:gd name="T16" fmla="*/ 0 h 18"/>
                <a:gd name="T17" fmla="*/ 65 w 65"/>
                <a:gd name="T18" fmla="*/ 18 h 18"/>
              </a:gdLst>
              <a:ahLst/>
              <a:cxnLst>
                <a:cxn ang="T10">
                  <a:pos x="T0" y="T1"/>
                </a:cxn>
                <a:cxn ang="T11">
                  <a:pos x="T2" y="T3"/>
                </a:cxn>
                <a:cxn ang="T12">
                  <a:pos x="T4" y="T5"/>
                </a:cxn>
                <a:cxn ang="T13">
                  <a:pos x="T6" y="T7"/>
                </a:cxn>
                <a:cxn ang="T14">
                  <a:pos x="T8" y="T9"/>
                </a:cxn>
              </a:cxnLst>
              <a:rect l="T15" t="T16" r="T17" b="T18"/>
              <a:pathLst>
                <a:path w="65" h="18">
                  <a:moveTo>
                    <a:pt x="0" y="0"/>
                  </a:moveTo>
                  <a:cubicBezTo>
                    <a:pt x="56" y="0"/>
                    <a:pt x="56" y="0"/>
                    <a:pt x="56" y="0"/>
                  </a:cubicBezTo>
                  <a:cubicBezTo>
                    <a:pt x="61" y="0"/>
                    <a:pt x="65" y="4"/>
                    <a:pt x="65" y="9"/>
                  </a:cubicBezTo>
                  <a:cubicBezTo>
                    <a:pt x="65" y="14"/>
                    <a:pt x="61" y="18"/>
                    <a:pt x="56" y="18"/>
                  </a:cubicBezTo>
                  <a:cubicBezTo>
                    <a:pt x="6" y="18"/>
                    <a:pt x="6" y="18"/>
                    <a:pt x="6" y="18"/>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97" name="Freeform 265">
              <a:extLst>
                <a:ext uri="{FF2B5EF4-FFF2-40B4-BE49-F238E27FC236}">
                  <a16:creationId xmlns:a16="http://schemas.microsoft.com/office/drawing/2014/main" id="{463E9881-869A-499C-8610-091DC298E0E0}"/>
                </a:ext>
              </a:extLst>
            </p:cNvPr>
            <p:cNvSpPr>
              <a:spLocks noEditPoints="1"/>
            </p:cNvSpPr>
            <p:nvPr/>
          </p:nvSpPr>
          <p:spPr bwMode="gray">
            <a:xfrm>
              <a:off x="1112838" y="2903538"/>
              <a:ext cx="127000" cy="85725"/>
            </a:xfrm>
            <a:custGeom>
              <a:avLst/>
              <a:gdLst>
                <a:gd name="T0" fmla="*/ 2147483646 w 94"/>
                <a:gd name="T1" fmla="*/ 2147483646 h 64"/>
                <a:gd name="T2" fmla="*/ 2147483646 w 94"/>
                <a:gd name="T3" fmla="*/ 2147483646 h 64"/>
                <a:gd name="T4" fmla="*/ 2147483646 w 94"/>
                <a:gd name="T5" fmla="*/ 2147483646 h 64"/>
                <a:gd name="T6" fmla="*/ 2147483646 w 94"/>
                <a:gd name="T7" fmla="*/ 2147483646 h 64"/>
                <a:gd name="T8" fmla="*/ 2147483646 w 94"/>
                <a:gd name="T9" fmla="*/ 0 h 64"/>
                <a:gd name="T10" fmla="*/ 2147483646 w 94"/>
                <a:gd name="T11" fmla="*/ 2147483646 h 64"/>
                <a:gd name="T12" fmla="*/ 2147483646 w 94"/>
                <a:gd name="T13" fmla="*/ 2147483646 h 64"/>
                <a:gd name="T14" fmla="*/ 2147483646 w 94"/>
                <a:gd name="T15" fmla="*/ 2147483646 h 64"/>
                <a:gd name="T16" fmla="*/ 0 60000 65536"/>
                <a:gd name="T17" fmla="*/ 0 60000 65536"/>
                <a:gd name="T18" fmla="*/ 0 60000 65536"/>
                <a:gd name="T19" fmla="*/ 0 60000 65536"/>
                <a:gd name="T20" fmla="*/ 0 60000 65536"/>
                <a:gd name="T21" fmla="*/ 0 60000 65536"/>
                <a:gd name="T22" fmla="*/ 0 60000 65536"/>
                <a:gd name="T23" fmla="*/ 0 60000 65536"/>
                <a:gd name="T24" fmla="*/ 0 w 94"/>
                <a:gd name="T25" fmla="*/ 0 h 64"/>
                <a:gd name="T26" fmla="*/ 94 w 94"/>
                <a:gd name="T27" fmla="*/ 64 h 6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4" h="64">
                  <a:moveTo>
                    <a:pt x="94" y="64"/>
                  </a:moveTo>
                  <a:cubicBezTo>
                    <a:pt x="10" y="64"/>
                    <a:pt x="10" y="64"/>
                    <a:pt x="10" y="64"/>
                  </a:cubicBezTo>
                  <a:cubicBezTo>
                    <a:pt x="6" y="64"/>
                    <a:pt x="3" y="62"/>
                    <a:pt x="2" y="58"/>
                  </a:cubicBezTo>
                  <a:cubicBezTo>
                    <a:pt x="0" y="54"/>
                    <a:pt x="2" y="50"/>
                    <a:pt x="5" y="48"/>
                  </a:cubicBezTo>
                  <a:cubicBezTo>
                    <a:pt x="78" y="0"/>
                    <a:pt x="78" y="0"/>
                    <a:pt x="78" y="0"/>
                  </a:cubicBezTo>
                  <a:moveTo>
                    <a:pt x="85" y="17"/>
                  </a:moveTo>
                  <a:cubicBezTo>
                    <a:pt x="41" y="46"/>
                    <a:pt x="41" y="46"/>
                    <a:pt x="41" y="46"/>
                  </a:cubicBezTo>
                  <a:cubicBezTo>
                    <a:pt x="91" y="46"/>
                    <a:pt x="91" y="46"/>
                    <a:pt x="91" y="46"/>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98" name="Freeform 266">
              <a:extLst>
                <a:ext uri="{FF2B5EF4-FFF2-40B4-BE49-F238E27FC236}">
                  <a16:creationId xmlns:a16="http://schemas.microsoft.com/office/drawing/2014/main" id="{C75FB83C-20C2-4C24-996C-3BBD6C5DD936}"/>
                </a:ext>
              </a:extLst>
            </p:cNvPr>
            <p:cNvSpPr>
              <a:spLocks/>
            </p:cNvSpPr>
            <p:nvPr/>
          </p:nvSpPr>
          <p:spPr bwMode="gray">
            <a:xfrm>
              <a:off x="1155700" y="3009900"/>
              <a:ext cx="25400" cy="157163"/>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99" name="Freeform 267">
              <a:extLst>
                <a:ext uri="{FF2B5EF4-FFF2-40B4-BE49-F238E27FC236}">
                  <a16:creationId xmlns:a16="http://schemas.microsoft.com/office/drawing/2014/main" id="{0A43760C-862C-4CD0-B1B5-F5BDBA19CDA2}"/>
                </a:ext>
              </a:extLst>
            </p:cNvPr>
            <p:cNvSpPr>
              <a:spLocks/>
            </p:cNvSpPr>
            <p:nvPr/>
          </p:nvSpPr>
          <p:spPr bwMode="gray">
            <a:xfrm>
              <a:off x="1122363" y="3187700"/>
              <a:ext cx="79375" cy="23813"/>
            </a:xfrm>
            <a:custGeom>
              <a:avLst/>
              <a:gdLst>
                <a:gd name="T0" fmla="*/ 2147483646 w 59"/>
                <a:gd name="T1" fmla="*/ 2147483646 h 18"/>
                <a:gd name="T2" fmla="*/ 2147483646 w 59"/>
                <a:gd name="T3" fmla="*/ 2147483646 h 18"/>
                <a:gd name="T4" fmla="*/ 0 w 59"/>
                <a:gd name="T5" fmla="*/ 2147483646 h 18"/>
                <a:gd name="T6" fmla="*/ 2147483646 w 59"/>
                <a:gd name="T7" fmla="*/ 0 h 18"/>
                <a:gd name="T8" fmla="*/ 2147483646 w 59"/>
                <a:gd name="T9" fmla="*/ 0 h 18"/>
                <a:gd name="T10" fmla="*/ 0 60000 65536"/>
                <a:gd name="T11" fmla="*/ 0 60000 65536"/>
                <a:gd name="T12" fmla="*/ 0 60000 65536"/>
                <a:gd name="T13" fmla="*/ 0 60000 65536"/>
                <a:gd name="T14" fmla="*/ 0 60000 65536"/>
                <a:gd name="T15" fmla="*/ 0 w 59"/>
                <a:gd name="T16" fmla="*/ 0 h 18"/>
                <a:gd name="T17" fmla="*/ 59 w 59"/>
                <a:gd name="T18" fmla="*/ 18 h 18"/>
              </a:gdLst>
              <a:ahLst/>
              <a:cxnLst>
                <a:cxn ang="T10">
                  <a:pos x="T0" y="T1"/>
                </a:cxn>
                <a:cxn ang="T11">
                  <a:pos x="T2" y="T3"/>
                </a:cxn>
                <a:cxn ang="T12">
                  <a:pos x="T4" y="T5"/>
                </a:cxn>
                <a:cxn ang="T13">
                  <a:pos x="T6" y="T7"/>
                </a:cxn>
                <a:cxn ang="T14">
                  <a:pos x="T8" y="T9"/>
                </a:cxn>
              </a:cxnLst>
              <a:rect l="T15" t="T16" r="T17" b="T18"/>
              <a:pathLst>
                <a:path w="59" h="18">
                  <a:moveTo>
                    <a:pt x="53" y="18"/>
                  </a:moveTo>
                  <a:cubicBezTo>
                    <a:pt x="9" y="18"/>
                    <a:pt x="9" y="18"/>
                    <a:pt x="9" y="18"/>
                  </a:cubicBezTo>
                  <a:cubicBezTo>
                    <a:pt x="4" y="18"/>
                    <a:pt x="0" y="14"/>
                    <a:pt x="0" y="9"/>
                  </a:cubicBezTo>
                  <a:cubicBezTo>
                    <a:pt x="0" y="4"/>
                    <a:pt x="4" y="0"/>
                    <a:pt x="9" y="0"/>
                  </a:cubicBezTo>
                  <a:cubicBezTo>
                    <a:pt x="59" y="0"/>
                    <a:pt x="59" y="0"/>
                    <a:pt x="59" y="0"/>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grpSp>
      <p:sp>
        <p:nvSpPr>
          <p:cNvPr id="100" name="Rectangle 99">
            <a:extLst>
              <a:ext uri="{FF2B5EF4-FFF2-40B4-BE49-F238E27FC236}">
                <a16:creationId xmlns:a16="http://schemas.microsoft.com/office/drawing/2014/main" id="{9DCE89C3-16AC-450B-A69D-FE297DE12034}"/>
              </a:ext>
            </a:extLst>
          </p:cNvPr>
          <p:cNvSpPr/>
          <p:nvPr/>
        </p:nvSpPr>
        <p:spPr bwMode="gray">
          <a:xfrm>
            <a:off x="5048902" y="2850559"/>
            <a:ext cx="1914428" cy="362512"/>
          </a:xfrm>
          <a:prstGeom prst="rect">
            <a:avLst/>
          </a:prstGeom>
          <a:noFill/>
          <a:ln w="19050" cap="flat" cmpd="sng">
            <a:solidFill>
              <a:schemeClr val="bg1">
                <a:lumMod val="65000"/>
              </a:schemeClr>
            </a:solidFill>
            <a:prstDash val="solid"/>
          </a:ln>
        </p:spPr>
        <p:txBody>
          <a:bodyPr vert="horz" wrap="square" lIns="68580" tIns="34290" rIns="68580" bIns="34290" numCol="1" rtlCol="0" anchor="ctr" anchorCtr="0" compatLnSpc="1">
            <a:prstTxWarp prst="textNoShape">
              <a:avLst/>
            </a:prstTxWarp>
          </a:bodyPr>
          <a:lstStyle/>
          <a:p>
            <a:pPr algn="ctr" fontAlgn="ctr"/>
            <a:r>
              <a:rPr lang="en-US" sz="1200" dirty="0">
                <a:latin typeface="Huawei Sans" panose="020C0503030203020204" pitchFamily="34" charset="0"/>
              </a:rPr>
              <a:t>Bank ICT system</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2" name="Straight Connector 101">
            <a:extLst>
              <a:ext uri="{FF2B5EF4-FFF2-40B4-BE49-F238E27FC236}">
                <a16:creationId xmlns:a16="http://schemas.microsoft.com/office/drawing/2014/main" id="{8BCA4035-3BB5-459F-8833-B2EE1A12B2E9}"/>
              </a:ext>
            </a:extLst>
          </p:cNvPr>
          <p:cNvCxnSpPr>
            <a:cxnSpLocks/>
            <a:endCxn id="100" idx="0"/>
          </p:cNvCxnSpPr>
          <p:nvPr/>
        </p:nvCxnSpPr>
        <p:spPr bwMode="gray">
          <a:xfrm>
            <a:off x="6000750" y="2365219"/>
            <a:ext cx="5366" cy="48534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81402853-C640-48E2-BE83-D07427E24034}"/>
              </a:ext>
            </a:extLst>
          </p:cNvPr>
          <p:cNvCxnSpPr>
            <a:cxnSpLocks/>
          </p:cNvCxnSpPr>
          <p:nvPr/>
        </p:nvCxnSpPr>
        <p:spPr bwMode="gray">
          <a:xfrm flipH="1">
            <a:off x="4922435" y="3219896"/>
            <a:ext cx="351433" cy="4491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2A5E86FC-65E8-4F02-BFFE-38E06735B686}"/>
              </a:ext>
            </a:extLst>
          </p:cNvPr>
          <p:cNvCxnSpPr>
            <a:cxnSpLocks/>
            <a:stCxn id="100" idx="2"/>
          </p:cNvCxnSpPr>
          <p:nvPr/>
        </p:nvCxnSpPr>
        <p:spPr bwMode="gray">
          <a:xfrm>
            <a:off x="6006116" y="3213071"/>
            <a:ext cx="0" cy="45598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D56908A6-1226-42BB-AFBC-CA0DF80029AB}"/>
              </a:ext>
            </a:extLst>
          </p:cNvPr>
          <p:cNvCxnSpPr>
            <a:cxnSpLocks/>
          </p:cNvCxnSpPr>
          <p:nvPr/>
        </p:nvCxnSpPr>
        <p:spPr bwMode="gray">
          <a:xfrm>
            <a:off x="6870067" y="3219896"/>
            <a:ext cx="249831" cy="4491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7" name="TextBox 116">
            <a:extLst>
              <a:ext uri="{FF2B5EF4-FFF2-40B4-BE49-F238E27FC236}">
                <a16:creationId xmlns:a16="http://schemas.microsoft.com/office/drawing/2014/main" id="{0D751DA0-B4A3-44E6-9EB8-33C1972AF0CE}"/>
              </a:ext>
            </a:extLst>
          </p:cNvPr>
          <p:cNvSpPr txBox="1"/>
          <p:nvPr/>
        </p:nvSpPr>
        <p:spPr bwMode="gray">
          <a:xfrm>
            <a:off x="6322050" y="1874977"/>
            <a:ext cx="966931" cy="276999"/>
          </a:xfrm>
          <a:prstGeom prst="rect">
            <a:avLst/>
          </a:prstGeom>
          <a:noFill/>
        </p:spPr>
        <p:txBody>
          <a:bodyPr wrap="none" rtlCol="0">
            <a:spAutoFit/>
          </a:bodyPr>
          <a:lstStyle/>
          <a:p>
            <a:pPr fontAlgn="ctr"/>
            <a:r>
              <a:rPr lang="en-US" sz="1200" dirty="0">
                <a:latin typeface="Huawei Sans" panose="020C0503030203020204" pitchFamily="34" charset="0"/>
              </a:rPr>
              <a:t>HQ/Branch</a:t>
            </a:r>
          </a:p>
        </p:txBody>
      </p:sp>
      <p:sp>
        <p:nvSpPr>
          <p:cNvPr id="118" name="TextBox 117">
            <a:extLst>
              <a:ext uri="{FF2B5EF4-FFF2-40B4-BE49-F238E27FC236}">
                <a16:creationId xmlns:a16="http://schemas.microsoft.com/office/drawing/2014/main" id="{90EF50A3-BA15-43FF-97B0-EC6205C50655}"/>
              </a:ext>
            </a:extLst>
          </p:cNvPr>
          <p:cNvSpPr txBox="1"/>
          <p:nvPr/>
        </p:nvSpPr>
        <p:spPr bwMode="gray">
          <a:xfrm>
            <a:off x="4409399" y="4219257"/>
            <a:ext cx="1087790" cy="461665"/>
          </a:xfrm>
          <a:prstGeom prst="rect">
            <a:avLst/>
          </a:prstGeom>
          <a:noFill/>
        </p:spPr>
        <p:txBody>
          <a:bodyPr wrap="square" rtlCol="0">
            <a:spAutoFit/>
          </a:bodyPr>
          <a:lstStyle/>
          <a:p>
            <a:pPr algn="ctr" fontAlgn="ctr"/>
            <a:r>
              <a:rPr lang="en-US" sz="1200" dirty="0">
                <a:latin typeface="Huawei Sans" panose="020C0503030203020204" pitchFamily="34" charset="0"/>
              </a:rPr>
              <a:t>Mobile banking</a:t>
            </a:r>
          </a:p>
        </p:txBody>
      </p:sp>
      <p:sp>
        <p:nvSpPr>
          <p:cNvPr id="119" name="TextBox 118">
            <a:extLst>
              <a:ext uri="{FF2B5EF4-FFF2-40B4-BE49-F238E27FC236}">
                <a16:creationId xmlns:a16="http://schemas.microsoft.com/office/drawing/2014/main" id="{F6121FD7-A0BB-488B-A6BB-1315E3F6C050}"/>
              </a:ext>
            </a:extLst>
          </p:cNvPr>
          <p:cNvSpPr txBox="1"/>
          <p:nvPr/>
        </p:nvSpPr>
        <p:spPr bwMode="gray">
          <a:xfrm>
            <a:off x="5466043" y="4219257"/>
            <a:ext cx="1071375" cy="461665"/>
          </a:xfrm>
          <a:prstGeom prst="rect">
            <a:avLst/>
          </a:prstGeom>
          <a:noFill/>
        </p:spPr>
        <p:txBody>
          <a:bodyPr wrap="square" rtlCol="0">
            <a:spAutoFit/>
          </a:bodyPr>
          <a:lstStyle/>
          <a:p>
            <a:pPr algn="ctr" fontAlgn="ctr"/>
            <a:r>
              <a:rPr lang="en-US" sz="1200" dirty="0">
                <a:latin typeface="Huawei Sans" panose="020C0503030203020204" pitchFamily="34" charset="0"/>
              </a:rPr>
              <a:t>Online banking</a:t>
            </a:r>
          </a:p>
        </p:txBody>
      </p:sp>
      <p:sp>
        <p:nvSpPr>
          <p:cNvPr id="120" name="TextBox 119">
            <a:extLst>
              <a:ext uri="{FF2B5EF4-FFF2-40B4-BE49-F238E27FC236}">
                <a16:creationId xmlns:a16="http://schemas.microsoft.com/office/drawing/2014/main" id="{C1CDB705-D152-49D4-AF87-EFE5DB0FDC4C}"/>
              </a:ext>
            </a:extLst>
          </p:cNvPr>
          <p:cNvSpPr txBox="1"/>
          <p:nvPr/>
        </p:nvSpPr>
        <p:spPr bwMode="gray">
          <a:xfrm>
            <a:off x="6477417" y="4219257"/>
            <a:ext cx="1353171" cy="461665"/>
          </a:xfrm>
          <a:prstGeom prst="rect">
            <a:avLst/>
          </a:prstGeom>
          <a:noFill/>
        </p:spPr>
        <p:txBody>
          <a:bodyPr wrap="square" rtlCol="0">
            <a:spAutoFit/>
          </a:bodyPr>
          <a:lstStyle/>
          <a:p>
            <a:pPr algn="ctr" fontAlgn="ctr"/>
            <a:r>
              <a:rPr lang="en-US" sz="1200" dirty="0">
                <a:latin typeface="Huawei Sans" panose="020C0503030203020204" pitchFamily="34" charset="0"/>
              </a:rPr>
              <a:t>Self-service banking</a:t>
            </a:r>
          </a:p>
        </p:txBody>
      </p:sp>
      <p:sp>
        <p:nvSpPr>
          <p:cNvPr id="121" name="Rectangle 120">
            <a:extLst>
              <a:ext uri="{FF2B5EF4-FFF2-40B4-BE49-F238E27FC236}">
                <a16:creationId xmlns:a16="http://schemas.microsoft.com/office/drawing/2014/main" id="{A6CE94CC-2323-4006-85CA-410F219B1236}"/>
              </a:ext>
            </a:extLst>
          </p:cNvPr>
          <p:cNvSpPr/>
          <p:nvPr/>
        </p:nvSpPr>
        <p:spPr bwMode="gray">
          <a:xfrm>
            <a:off x="7922346" y="1064344"/>
            <a:ext cx="3438428" cy="502221"/>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Relatively comprehensive information security system</a:t>
            </a:r>
          </a:p>
        </p:txBody>
      </p:sp>
      <p:sp>
        <p:nvSpPr>
          <p:cNvPr id="122" name="圆角矩形 75">
            <a:extLst>
              <a:ext uri="{FF2B5EF4-FFF2-40B4-BE49-F238E27FC236}">
                <a16:creationId xmlns:a16="http://schemas.microsoft.com/office/drawing/2014/main" id="{4FFE3ED3-508F-4B91-8B32-56DF6F3826EF}"/>
              </a:ext>
            </a:extLst>
          </p:cNvPr>
          <p:cNvSpPr/>
          <p:nvPr/>
        </p:nvSpPr>
        <p:spPr bwMode="gray">
          <a:xfrm>
            <a:off x="7929659" y="1620859"/>
            <a:ext cx="3435753" cy="457346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5986" rIns="71972" bIns="35986" rtlCol="0" anchor="t" anchorCtr="0">
            <a:noAutofit/>
          </a:bodyPr>
          <a:lstStyle/>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endParaRPr lang="en-US" sz="1200" dirty="0">
              <a:solidFill>
                <a:prstClr val="black"/>
              </a:solidFill>
              <a:latin typeface="Huawei Sans" panose="020C0503030203020204" pitchFamily="34" charset="0"/>
            </a:endParaRPr>
          </a:p>
          <a:p>
            <a:pPr marL="177800" indent="-177800" fontAlgn="ctr">
              <a:lnSpc>
                <a:spcPts val="18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Hierarchical information security management is implemented.</a:t>
            </a: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A basic security protection system is constructed.</a:t>
            </a:r>
            <a:endParaRPr lang="en-US" altLang="zh-CN" sz="1200" dirty="0">
              <a:solidFill>
                <a:prstClr val="black"/>
              </a:solidFill>
              <a:latin typeface="Huawei Sans" panose="020C0503030203020204" pitchFamily="34" charset="0"/>
              <a:ea typeface="方正兰亭黑简体" panose="02000000000000000000" pitchFamily="2" charset="-122"/>
            </a:endParaRPr>
          </a:p>
        </p:txBody>
      </p:sp>
      <p:grpSp>
        <p:nvGrpSpPr>
          <p:cNvPr id="192" name="组合 364">
            <a:extLst>
              <a:ext uri="{FF2B5EF4-FFF2-40B4-BE49-F238E27FC236}">
                <a16:creationId xmlns:a16="http://schemas.microsoft.com/office/drawing/2014/main" id="{6AF45C50-559B-42AA-8B3C-3904C61AE075}"/>
              </a:ext>
            </a:extLst>
          </p:cNvPr>
          <p:cNvGrpSpPr>
            <a:grpSpLocks/>
          </p:cNvGrpSpPr>
          <p:nvPr/>
        </p:nvGrpSpPr>
        <p:grpSpPr bwMode="gray">
          <a:xfrm>
            <a:off x="8767391" y="2901799"/>
            <a:ext cx="710062" cy="753736"/>
            <a:chOff x="4637088" y="582613"/>
            <a:chExt cx="627063" cy="663576"/>
          </a:xfrm>
        </p:grpSpPr>
        <p:sp>
          <p:nvSpPr>
            <p:cNvPr id="193" name="Oval 111">
              <a:extLst>
                <a:ext uri="{FF2B5EF4-FFF2-40B4-BE49-F238E27FC236}">
                  <a16:creationId xmlns:a16="http://schemas.microsoft.com/office/drawing/2014/main" id="{428A9BBF-408C-4476-B3F0-06FC94794FEE}"/>
                </a:ext>
              </a:extLst>
            </p:cNvPr>
            <p:cNvSpPr>
              <a:spLocks noChangeArrowheads="1"/>
            </p:cNvSpPr>
            <p:nvPr/>
          </p:nvSpPr>
          <p:spPr bwMode="gray">
            <a:xfrm>
              <a:off x="5157788" y="1190626"/>
              <a:ext cx="53975"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194" name="Oval 112">
              <a:extLst>
                <a:ext uri="{FF2B5EF4-FFF2-40B4-BE49-F238E27FC236}">
                  <a16:creationId xmlns:a16="http://schemas.microsoft.com/office/drawing/2014/main" id="{AAE78A72-5802-4DC5-805A-78C9C149FBE4}"/>
                </a:ext>
              </a:extLst>
            </p:cNvPr>
            <p:cNvSpPr>
              <a:spLocks noChangeArrowheads="1"/>
            </p:cNvSpPr>
            <p:nvPr/>
          </p:nvSpPr>
          <p:spPr bwMode="gray">
            <a:xfrm>
              <a:off x="5075238" y="1190626"/>
              <a:ext cx="55563"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195" name="Freeform 123">
              <a:extLst>
                <a:ext uri="{FF2B5EF4-FFF2-40B4-BE49-F238E27FC236}">
                  <a16:creationId xmlns:a16="http://schemas.microsoft.com/office/drawing/2014/main" id="{96E81B50-D39E-427F-8BF5-C039D4457F06}"/>
                </a:ext>
              </a:extLst>
            </p:cNvPr>
            <p:cNvSpPr>
              <a:spLocks noEditPoints="1"/>
            </p:cNvSpPr>
            <p:nvPr/>
          </p:nvSpPr>
          <p:spPr bwMode="gray">
            <a:xfrm>
              <a:off x="4830763" y="582613"/>
              <a:ext cx="239713" cy="125413"/>
            </a:xfrm>
            <a:custGeom>
              <a:avLst/>
              <a:gdLst>
                <a:gd name="T0" fmla="*/ 2147483646 w 179"/>
                <a:gd name="T1" fmla="*/ 2147483646 h 93"/>
                <a:gd name="T2" fmla="*/ 0 w 179"/>
                <a:gd name="T3" fmla="*/ 2147483646 h 93"/>
                <a:gd name="T4" fmla="*/ 2147483646 w 179"/>
                <a:gd name="T5" fmla="*/ 0 h 93"/>
                <a:gd name="T6" fmla="*/ 2147483646 w 179"/>
                <a:gd name="T7" fmla="*/ 2147483646 h 93"/>
                <a:gd name="T8" fmla="*/ 2147483646 w 179"/>
                <a:gd name="T9" fmla="*/ 2147483646 h 93"/>
                <a:gd name="T10" fmla="*/ 2147483646 w 179"/>
                <a:gd name="T11" fmla="*/ 2147483646 h 93"/>
                <a:gd name="T12" fmla="*/ 2147483646 w 179"/>
                <a:gd name="T13" fmla="*/ 2147483646 h 93"/>
                <a:gd name="T14" fmla="*/ 2147483646 w 179"/>
                <a:gd name="T15" fmla="*/ 2147483646 h 93"/>
                <a:gd name="T16" fmla="*/ 2147483646 w 179"/>
                <a:gd name="T17" fmla="*/ 2147483646 h 93"/>
                <a:gd name="T18" fmla="*/ 2147483646 w 179"/>
                <a:gd name="T19" fmla="*/ 2147483646 h 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9"/>
                <a:gd name="T31" fmla="*/ 0 h 93"/>
                <a:gd name="T32" fmla="*/ 179 w 179"/>
                <a:gd name="T33" fmla="*/ 93 h 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9" h="93">
                  <a:moveTo>
                    <a:pt x="90" y="93"/>
                  </a:moveTo>
                  <a:cubicBezTo>
                    <a:pt x="39" y="93"/>
                    <a:pt x="0" y="73"/>
                    <a:pt x="0" y="46"/>
                  </a:cubicBezTo>
                  <a:cubicBezTo>
                    <a:pt x="0" y="20"/>
                    <a:pt x="39" y="0"/>
                    <a:pt x="90" y="0"/>
                  </a:cubicBezTo>
                  <a:cubicBezTo>
                    <a:pt x="141" y="0"/>
                    <a:pt x="179" y="20"/>
                    <a:pt x="179" y="46"/>
                  </a:cubicBezTo>
                  <a:cubicBezTo>
                    <a:pt x="179" y="73"/>
                    <a:pt x="141" y="93"/>
                    <a:pt x="90" y="93"/>
                  </a:cubicBezTo>
                  <a:close/>
                  <a:moveTo>
                    <a:pt x="90" y="18"/>
                  </a:moveTo>
                  <a:cubicBezTo>
                    <a:pt x="49" y="18"/>
                    <a:pt x="18" y="33"/>
                    <a:pt x="18" y="46"/>
                  </a:cubicBezTo>
                  <a:cubicBezTo>
                    <a:pt x="18" y="60"/>
                    <a:pt x="49" y="75"/>
                    <a:pt x="90" y="75"/>
                  </a:cubicBezTo>
                  <a:cubicBezTo>
                    <a:pt x="130" y="75"/>
                    <a:pt x="161" y="60"/>
                    <a:pt x="161" y="46"/>
                  </a:cubicBezTo>
                  <a:cubicBezTo>
                    <a:pt x="161" y="33"/>
                    <a:pt x="130" y="18"/>
                    <a:pt x="9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96" name="Freeform 124">
              <a:extLst>
                <a:ext uri="{FF2B5EF4-FFF2-40B4-BE49-F238E27FC236}">
                  <a16:creationId xmlns:a16="http://schemas.microsoft.com/office/drawing/2014/main" id="{D8881CCA-918E-4ABF-90DA-DBB8545E12FE}"/>
                </a:ext>
              </a:extLst>
            </p:cNvPr>
            <p:cNvSpPr>
              <a:spLocks/>
            </p:cNvSpPr>
            <p:nvPr/>
          </p:nvSpPr>
          <p:spPr bwMode="gray">
            <a:xfrm>
              <a:off x="4830763" y="812801"/>
              <a:ext cx="239713" cy="63500"/>
            </a:xfrm>
            <a:custGeom>
              <a:avLst/>
              <a:gdLst>
                <a:gd name="T0" fmla="*/ 2147483646 w 179"/>
                <a:gd name="T1" fmla="*/ 2147483646 h 47"/>
                <a:gd name="T2" fmla="*/ 0 w 179"/>
                <a:gd name="T3" fmla="*/ 0 h 47"/>
                <a:gd name="T4" fmla="*/ 2147483646 w 179"/>
                <a:gd name="T5" fmla="*/ 0 h 47"/>
                <a:gd name="T6" fmla="*/ 2147483646 w 179"/>
                <a:gd name="T7" fmla="*/ 2147483646 h 47"/>
                <a:gd name="T8" fmla="*/ 2147483646 w 179"/>
                <a:gd name="T9" fmla="*/ 0 h 47"/>
                <a:gd name="T10" fmla="*/ 2147483646 w 179"/>
                <a:gd name="T11" fmla="*/ 0 h 47"/>
                <a:gd name="T12" fmla="*/ 2147483646 w 179"/>
                <a:gd name="T13" fmla="*/ 2147483646 h 47"/>
                <a:gd name="T14" fmla="*/ 0 60000 65536"/>
                <a:gd name="T15" fmla="*/ 0 60000 65536"/>
                <a:gd name="T16" fmla="*/ 0 60000 65536"/>
                <a:gd name="T17" fmla="*/ 0 60000 65536"/>
                <a:gd name="T18" fmla="*/ 0 60000 65536"/>
                <a:gd name="T19" fmla="*/ 0 60000 65536"/>
                <a:gd name="T20" fmla="*/ 0 60000 65536"/>
                <a:gd name="T21" fmla="*/ 0 w 179"/>
                <a:gd name="T22" fmla="*/ 0 h 47"/>
                <a:gd name="T23" fmla="*/ 179 w 179"/>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47">
                  <a:moveTo>
                    <a:pt x="90" y="47"/>
                  </a:moveTo>
                  <a:cubicBezTo>
                    <a:pt x="39" y="47"/>
                    <a:pt x="0" y="27"/>
                    <a:pt x="0" y="0"/>
                  </a:cubicBezTo>
                  <a:cubicBezTo>
                    <a:pt x="18" y="0"/>
                    <a:pt x="18" y="0"/>
                    <a:pt x="18" y="0"/>
                  </a:cubicBezTo>
                  <a:cubicBezTo>
                    <a:pt x="18" y="14"/>
                    <a:pt x="49" y="29"/>
                    <a:pt x="90" y="29"/>
                  </a:cubicBezTo>
                  <a:cubicBezTo>
                    <a:pt x="130" y="29"/>
                    <a:pt x="161" y="14"/>
                    <a:pt x="161" y="0"/>
                  </a:cubicBezTo>
                  <a:cubicBezTo>
                    <a:pt x="179" y="0"/>
                    <a:pt x="179" y="0"/>
                    <a:pt x="179" y="0"/>
                  </a:cubicBezTo>
                  <a:cubicBezTo>
                    <a:pt x="179" y="27"/>
                    <a:pt x="141" y="47"/>
                    <a:pt x="90"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97" name="Freeform 125">
              <a:extLst>
                <a:ext uri="{FF2B5EF4-FFF2-40B4-BE49-F238E27FC236}">
                  <a16:creationId xmlns:a16="http://schemas.microsoft.com/office/drawing/2014/main" id="{2A4AE622-2CB7-4367-98CA-A845673AC329}"/>
                </a:ext>
              </a:extLst>
            </p:cNvPr>
            <p:cNvSpPr>
              <a:spLocks/>
            </p:cNvSpPr>
            <p:nvPr/>
          </p:nvSpPr>
          <p:spPr bwMode="gray">
            <a:xfrm>
              <a:off x="4830763" y="700088"/>
              <a:ext cx="239713" cy="63500"/>
            </a:xfrm>
            <a:custGeom>
              <a:avLst/>
              <a:gdLst>
                <a:gd name="T0" fmla="*/ 2147483646 w 179"/>
                <a:gd name="T1" fmla="*/ 2147483646 h 47"/>
                <a:gd name="T2" fmla="*/ 0 w 179"/>
                <a:gd name="T3" fmla="*/ 0 h 47"/>
                <a:gd name="T4" fmla="*/ 2147483646 w 179"/>
                <a:gd name="T5" fmla="*/ 0 h 47"/>
                <a:gd name="T6" fmla="*/ 2147483646 w 179"/>
                <a:gd name="T7" fmla="*/ 2147483646 h 47"/>
                <a:gd name="T8" fmla="*/ 2147483646 w 179"/>
                <a:gd name="T9" fmla="*/ 0 h 47"/>
                <a:gd name="T10" fmla="*/ 2147483646 w 179"/>
                <a:gd name="T11" fmla="*/ 0 h 47"/>
                <a:gd name="T12" fmla="*/ 2147483646 w 179"/>
                <a:gd name="T13" fmla="*/ 2147483646 h 47"/>
                <a:gd name="T14" fmla="*/ 0 60000 65536"/>
                <a:gd name="T15" fmla="*/ 0 60000 65536"/>
                <a:gd name="T16" fmla="*/ 0 60000 65536"/>
                <a:gd name="T17" fmla="*/ 0 60000 65536"/>
                <a:gd name="T18" fmla="*/ 0 60000 65536"/>
                <a:gd name="T19" fmla="*/ 0 60000 65536"/>
                <a:gd name="T20" fmla="*/ 0 60000 65536"/>
                <a:gd name="T21" fmla="*/ 0 w 179"/>
                <a:gd name="T22" fmla="*/ 0 h 47"/>
                <a:gd name="T23" fmla="*/ 179 w 179"/>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47">
                  <a:moveTo>
                    <a:pt x="90" y="47"/>
                  </a:moveTo>
                  <a:cubicBezTo>
                    <a:pt x="39" y="47"/>
                    <a:pt x="0" y="27"/>
                    <a:pt x="0" y="0"/>
                  </a:cubicBezTo>
                  <a:cubicBezTo>
                    <a:pt x="18" y="0"/>
                    <a:pt x="18" y="0"/>
                    <a:pt x="18" y="0"/>
                  </a:cubicBezTo>
                  <a:cubicBezTo>
                    <a:pt x="18" y="14"/>
                    <a:pt x="49" y="29"/>
                    <a:pt x="90" y="29"/>
                  </a:cubicBezTo>
                  <a:cubicBezTo>
                    <a:pt x="130" y="29"/>
                    <a:pt x="161" y="14"/>
                    <a:pt x="161" y="0"/>
                  </a:cubicBezTo>
                  <a:cubicBezTo>
                    <a:pt x="179" y="0"/>
                    <a:pt x="179" y="0"/>
                    <a:pt x="179" y="0"/>
                  </a:cubicBezTo>
                  <a:cubicBezTo>
                    <a:pt x="179" y="27"/>
                    <a:pt x="141" y="47"/>
                    <a:pt x="90"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98" name="Freeform 126">
              <a:extLst>
                <a:ext uri="{FF2B5EF4-FFF2-40B4-BE49-F238E27FC236}">
                  <a16:creationId xmlns:a16="http://schemas.microsoft.com/office/drawing/2014/main" id="{AE0920D5-EAC2-45E8-9163-333203E7A4B7}"/>
                </a:ext>
              </a:extLst>
            </p:cNvPr>
            <p:cNvSpPr>
              <a:spLocks/>
            </p:cNvSpPr>
            <p:nvPr/>
          </p:nvSpPr>
          <p:spPr bwMode="gray">
            <a:xfrm>
              <a:off x="4830763" y="757238"/>
              <a:ext cx="239713" cy="63500"/>
            </a:xfrm>
            <a:custGeom>
              <a:avLst/>
              <a:gdLst>
                <a:gd name="T0" fmla="*/ 2147483646 w 179"/>
                <a:gd name="T1" fmla="*/ 2147483646 h 47"/>
                <a:gd name="T2" fmla="*/ 0 w 179"/>
                <a:gd name="T3" fmla="*/ 0 h 47"/>
                <a:gd name="T4" fmla="*/ 2147483646 w 179"/>
                <a:gd name="T5" fmla="*/ 0 h 47"/>
                <a:gd name="T6" fmla="*/ 2147483646 w 179"/>
                <a:gd name="T7" fmla="*/ 2147483646 h 47"/>
                <a:gd name="T8" fmla="*/ 2147483646 w 179"/>
                <a:gd name="T9" fmla="*/ 0 h 47"/>
                <a:gd name="T10" fmla="*/ 2147483646 w 179"/>
                <a:gd name="T11" fmla="*/ 0 h 47"/>
                <a:gd name="T12" fmla="*/ 2147483646 w 179"/>
                <a:gd name="T13" fmla="*/ 2147483646 h 47"/>
                <a:gd name="T14" fmla="*/ 0 60000 65536"/>
                <a:gd name="T15" fmla="*/ 0 60000 65536"/>
                <a:gd name="T16" fmla="*/ 0 60000 65536"/>
                <a:gd name="T17" fmla="*/ 0 60000 65536"/>
                <a:gd name="T18" fmla="*/ 0 60000 65536"/>
                <a:gd name="T19" fmla="*/ 0 60000 65536"/>
                <a:gd name="T20" fmla="*/ 0 60000 65536"/>
                <a:gd name="T21" fmla="*/ 0 w 179"/>
                <a:gd name="T22" fmla="*/ 0 h 47"/>
                <a:gd name="T23" fmla="*/ 179 w 179"/>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47">
                  <a:moveTo>
                    <a:pt x="90" y="47"/>
                  </a:moveTo>
                  <a:cubicBezTo>
                    <a:pt x="39" y="47"/>
                    <a:pt x="0" y="27"/>
                    <a:pt x="0" y="0"/>
                  </a:cubicBezTo>
                  <a:cubicBezTo>
                    <a:pt x="18" y="0"/>
                    <a:pt x="18" y="0"/>
                    <a:pt x="18" y="0"/>
                  </a:cubicBezTo>
                  <a:cubicBezTo>
                    <a:pt x="18" y="14"/>
                    <a:pt x="49" y="29"/>
                    <a:pt x="90" y="29"/>
                  </a:cubicBezTo>
                  <a:cubicBezTo>
                    <a:pt x="130" y="29"/>
                    <a:pt x="161" y="14"/>
                    <a:pt x="161" y="0"/>
                  </a:cubicBezTo>
                  <a:cubicBezTo>
                    <a:pt x="179" y="0"/>
                    <a:pt x="179" y="0"/>
                    <a:pt x="179" y="0"/>
                  </a:cubicBezTo>
                  <a:cubicBezTo>
                    <a:pt x="179" y="27"/>
                    <a:pt x="141" y="47"/>
                    <a:pt x="90"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99" name="Rectangle 127">
              <a:extLst>
                <a:ext uri="{FF2B5EF4-FFF2-40B4-BE49-F238E27FC236}">
                  <a16:creationId xmlns:a16="http://schemas.microsoft.com/office/drawing/2014/main" id="{0A57711E-A1EE-44F5-9B9E-A4D25D0A05E3}"/>
                </a:ext>
              </a:extLst>
            </p:cNvPr>
            <p:cNvSpPr>
              <a:spLocks noChangeArrowheads="1"/>
            </p:cNvSpPr>
            <p:nvPr/>
          </p:nvSpPr>
          <p:spPr bwMode="gray">
            <a:xfrm>
              <a:off x="4830763" y="644526"/>
              <a:ext cx="23813" cy="171450"/>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200" name="Rectangle 128">
              <a:extLst>
                <a:ext uri="{FF2B5EF4-FFF2-40B4-BE49-F238E27FC236}">
                  <a16:creationId xmlns:a16="http://schemas.microsoft.com/office/drawing/2014/main" id="{DEF43785-CB0C-4F3B-8E3E-7649BD0466B4}"/>
                </a:ext>
              </a:extLst>
            </p:cNvPr>
            <p:cNvSpPr>
              <a:spLocks noChangeArrowheads="1"/>
            </p:cNvSpPr>
            <p:nvPr/>
          </p:nvSpPr>
          <p:spPr bwMode="gray">
            <a:xfrm>
              <a:off x="5046663" y="644526"/>
              <a:ext cx="23813" cy="171450"/>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201" name="Freeform 129">
              <a:extLst>
                <a:ext uri="{FF2B5EF4-FFF2-40B4-BE49-F238E27FC236}">
                  <a16:creationId xmlns:a16="http://schemas.microsoft.com/office/drawing/2014/main" id="{EE711A74-1DA5-445F-BF20-4531A5907F49}"/>
                </a:ext>
              </a:extLst>
            </p:cNvPr>
            <p:cNvSpPr>
              <a:spLocks noEditPoints="1"/>
            </p:cNvSpPr>
            <p:nvPr/>
          </p:nvSpPr>
          <p:spPr bwMode="gray">
            <a:xfrm>
              <a:off x="4637088" y="939801"/>
              <a:ext cx="241300" cy="125413"/>
            </a:xfrm>
            <a:custGeom>
              <a:avLst/>
              <a:gdLst>
                <a:gd name="T0" fmla="*/ 2147483646 w 179"/>
                <a:gd name="T1" fmla="*/ 2147483646 h 93"/>
                <a:gd name="T2" fmla="*/ 0 w 179"/>
                <a:gd name="T3" fmla="*/ 2147483646 h 93"/>
                <a:gd name="T4" fmla="*/ 2147483646 w 179"/>
                <a:gd name="T5" fmla="*/ 0 h 93"/>
                <a:gd name="T6" fmla="*/ 2147483646 w 179"/>
                <a:gd name="T7" fmla="*/ 2147483646 h 93"/>
                <a:gd name="T8" fmla="*/ 2147483646 w 179"/>
                <a:gd name="T9" fmla="*/ 2147483646 h 93"/>
                <a:gd name="T10" fmla="*/ 2147483646 w 179"/>
                <a:gd name="T11" fmla="*/ 2147483646 h 93"/>
                <a:gd name="T12" fmla="*/ 2147483646 w 179"/>
                <a:gd name="T13" fmla="*/ 2147483646 h 93"/>
                <a:gd name="T14" fmla="*/ 2147483646 w 179"/>
                <a:gd name="T15" fmla="*/ 2147483646 h 93"/>
                <a:gd name="T16" fmla="*/ 2147483646 w 179"/>
                <a:gd name="T17" fmla="*/ 2147483646 h 93"/>
                <a:gd name="T18" fmla="*/ 2147483646 w 179"/>
                <a:gd name="T19" fmla="*/ 2147483646 h 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9"/>
                <a:gd name="T31" fmla="*/ 0 h 93"/>
                <a:gd name="T32" fmla="*/ 179 w 179"/>
                <a:gd name="T33" fmla="*/ 93 h 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9" h="93">
                  <a:moveTo>
                    <a:pt x="90" y="93"/>
                  </a:moveTo>
                  <a:cubicBezTo>
                    <a:pt x="39" y="93"/>
                    <a:pt x="0" y="73"/>
                    <a:pt x="0" y="46"/>
                  </a:cubicBezTo>
                  <a:cubicBezTo>
                    <a:pt x="0" y="20"/>
                    <a:pt x="39" y="0"/>
                    <a:pt x="90" y="0"/>
                  </a:cubicBezTo>
                  <a:cubicBezTo>
                    <a:pt x="141" y="0"/>
                    <a:pt x="179" y="20"/>
                    <a:pt x="179" y="46"/>
                  </a:cubicBezTo>
                  <a:cubicBezTo>
                    <a:pt x="179" y="73"/>
                    <a:pt x="141" y="93"/>
                    <a:pt x="90" y="93"/>
                  </a:cubicBezTo>
                  <a:close/>
                  <a:moveTo>
                    <a:pt x="90" y="18"/>
                  </a:moveTo>
                  <a:cubicBezTo>
                    <a:pt x="49" y="18"/>
                    <a:pt x="18" y="33"/>
                    <a:pt x="18" y="46"/>
                  </a:cubicBezTo>
                  <a:cubicBezTo>
                    <a:pt x="18" y="60"/>
                    <a:pt x="49" y="75"/>
                    <a:pt x="90" y="75"/>
                  </a:cubicBezTo>
                  <a:cubicBezTo>
                    <a:pt x="131" y="75"/>
                    <a:pt x="161" y="60"/>
                    <a:pt x="161" y="46"/>
                  </a:cubicBezTo>
                  <a:cubicBezTo>
                    <a:pt x="161" y="33"/>
                    <a:pt x="131" y="18"/>
                    <a:pt x="9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202" name="Freeform 130">
              <a:extLst>
                <a:ext uri="{FF2B5EF4-FFF2-40B4-BE49-F238E27FC236}">
                  <a16:creationId xmlns:a16="http://schemas.microsoft.com/office/drawing/2014/main" id="{BEEEDC86-FCE8-42B6-8889-CE4698B1B29B}"/>
                </a:ext>
              </a:extLst>
            </p:cNvPr>
            <p:cNvSpPr>
              <a:spLocks/>
            </p:cNvSpPr>
            <p:nvPr/>
          </p:nvSpPr>
          <p:spPr bwMode="gray">
            <a:xfrm>
              <a:off x="4637088" y="1169988"/>
              <a:ext cx="241300" cy="63500"/>
            </a:xfrm>
            <a:custGeom>
              <a:avLst/>
              <a:gdLst>
                <a:gd name="T0" fmla="*/ 2147483646 w 179"/>
                <a:gd name="T1" fmla="*/ 2147483646 h 47"/>
                <a:gd name="T2" fmla="*/ 0 w 179"/>
                <a:gd name="T3" fmla="*/ 0 h 47"/>
                <a:gd name="T4" fmla="*/ 2147483646 w 179"/>
                <a:gd name="T5" fmla="*/ 0 h 47"/>
                <a:gd name="T6" fmla="*/ 2147483646 w 179"/>
                <a:gd name="T7" fmla="*/ 2147483646 h 47"/>
                <a:gd name="T8" fmla="*/ 2147483646 w 179"/>
                <a:gd name="T9" fmla="*/ 0 h 47"/>
                <a:gd name="T10" fmla="*/ 2147483646 w 179"/>
                <a:gd name="T11" fmla="*/ 0 h 47"/>
                <a:gd name="T12" fmla="*/ 2147483646 w 179"/>
                <a:gd name="T13" fmla="*/ 2147483646 h 47"/>
                <a:gd name="T14" fmla="*/ 0 60000 65536"/>
                <a:gd name="T15" fmla="*/ 0 60000 65536"/>
                <a:gd name="T16" fmla="*/ 0 60000 65536"/>
                <a:gd name="T17" fmla="*/ 0 60000 65536"/>
                <a:gd name="T18" fmla="*/ 0 60000 65536"/>
                <a:gd name="T19" fmla="*/ 0 60000 65536"/>
                <a:gd name="T20" fmla="*/ 0 60000 65536"/>
                <a:gd name="T21" fmla="*/ 0 w 179"/>
                <a:gd name="T22" fmla="*/ 0 h 47"/>
                <a:gd name="T23" fmla="*/ 179 w 179"/>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47">
                  <a:moveTo>
                    <a:pt x="90" y="47"/>
                  </a:moveTo>
                  <a:cubicBezTo>
                    <a:pt x="39" y="47"/>
                    <a:pt x="0" y="27"/>
                    <a:pt x="0" y="0"/>
                  </a:cubicBezTo>
                  <a:cubicBezTo>
                    <a:pt x="18" y="0"/>
                    <a:pt x="18" y="0"/>
                    <a:pt x="18" y="0"/>
                  </a:cubicBezTo>
                  <a:cubicBezTo>
                    <a:pt x="18" y="14"/>
                    <a:pt x="49" y="29"/>
                    <a:pt x="90" y="29"/>
                  </a:cubicBezTo>
                  <a:cubicBezTo>
                    <a:pt x="131" y="29"/>
                    <a:pt x="161" y="14"/>
                    <a:pt x="161" y="0"/>
                  </a:cubicBezTo>
                  <a:cubicBezTo>
                    <a:pt x="179" y="0"/>
                    <a:pt x="179" y="0"/>
                    <a:pt x="179" y="0"/>
                  </a:cubicBezTo>
                  <a:cubicBezTo>
                    <a:pt x="179" y="27"/>
                    <a:pt x="141" y="47"/>
                    <a:pt x="90"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203" name="Freeform 131">
              <a:extLst>
                <a:ext uri="{FF2B5EF4-FFF2-40B4-BE49-F238E27FC236}">
                  <a16:creationId xmlns:a16="http://schemas.microsoft.com/office/drawing/2014/main" id="{D364454E-0FCE-44F5-821B-5A9D7894EA61}"/>
                </a:ext>
              </a:extLst>
            </p:cNvPr>
            <p:cNvSpPr>
              <a:spLocks/>
            </p:cNvSpPr>
            <p:nvPr/>
          </p:nvSpPr>
          <p:spPr bwMode="gray">
            <a:xfrm>
              <a:off x="4637088" y="1057276"/>
              <a:ext cx="241300" cy="63500"/>
            </a:xfrm>
            <a:custGeom>
              <a:avLst/>
              <a:gdLst>
                <a:gd name="T0" fmla="*/ 2147483646 w 179"/>
                <a:gd name="T1" fmla="*/ 2147483646 h 47"/>
                <a:gd name="T2" fmla="*/ 0 w 179"/>
                <a:gd name="T3" fmla="*/ 0 h 47"/>
                <a:gd name="T4" fmla="*/ 2147483646 w 179"/>
                <a:gd name="T5" fmla="*/ 0 h 47"/>
                <a:gd name="T6" fmla="*/ 2147483646 w 179"/>
                <a:gd name="T7" fmla="*/ 2147483646 h 47"/>
                <a:gd name="T8" fmla="*/ 2147483646 w 179"/>
                <a:gd name="T9" fmla="*/ 0 h 47"/>
                <a:gd name="T10" fmla="*/ 2147483646 w 179"/>
                <a:gd name="T11" fmla="*/ 0 h 47"/>
                <a:gd name="T12" fmla="*/ 2147483646 w 179"/>
                <a:gd name="T13" fmla="*/ 2147483646 h 47"/>
                <a:gd name="T14" fmla="*/ 0 60000 65536"/>
                <a:gd name="T15" fmla="*/ 0 60000 65536"/>
                <a:gd name="T16" fmla="*/ 0 60000 65536"/>
                <a:gd name="T17" fmla="*/ 0 60000 65536"/>
                <a:gd name="T18" fmla="*/ 0 60000 65536"/>
                <a:gd name="T19" fmla="*/ 0 60000 65536"/>
                <a:gd name="T20" fmla="*/ 0 60000 65536"/>
                <a:gd name="T21" fmla="*/ 0 w 179"/>
                <a:gd name="T22" fmla="*/ 0 h 47"/>
                <a:gd name="T23" fmla="*/ 179 w 179"/>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47">
                  <a:moveTo>
                    <a:pt x="90" y="47"/>
                  </a:moveTo>
                  <a:cubicBezTo>
                    <a:pt x="39" y="47"/>
                    <a:pt x="0" y="27"/>
                    <a:pt x="0" y="0"/>
                  </a:cubicBezTo>
                  <a:cubicBezTo>
                    <a:pt x="18" y="0"/>
                    <a:pt x="18" y="0"/>
                    <a:pt x="18" y="0"/>
                  </a:cubicBezTo>
                  <a:cubicBezTo>
                    <a:pt x="18" y="14"/>
                    <a:pt x="49" y="29"/>
                    <a:pt x="90" y="29"/>
                  </a:cubicBezTo>
                  <a:cubicBezTo>
                    <a:pt x="131" y="29"/>
                    <a:pt x="161" y="14"/>
                    <a:pt x="161" y="0"/>
                  </a:cubicBezTo>
                  <a:cubicBezTo>
                    <a:pt x="179" y="0"/>
                    <a:pt x="179" y="0"/>
                    <a:pt x="179" y="0"/>
                  </a:cubicBezTo>
                  <a:cubicBezTo>
                    <a:pt x="179" y="27"/>
                    <a:pt x="141" y="47"/>
                    <a:pt x="90"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204" name="Freeform 132">
              <a:extLst>
                <a:ext uri="{FF2B5EF4-FFF2-40B4-BE49-F238E27FC236}">
                  <a16:creationId xmlns:a16="http://schemas.microsoft.com/office/drawing/2014/main" id="{323054A6-649E-4DC7-A0B9-5DB56D40A5DB}"/>
                </a:ext>
              </a:extLst>
            </p:cNvPr>
            <p:cNvSpPr>
              <a:spLocks/>
            </p:cNvSpPr>
            <p:nvPr/>
          </p:nvSpPr>
          <p:spPr bwMode="gray">
            <a:xfrm>
              <a:off x="4637088" y="1114426"/>
              <a:ext cx="241300" cy="63500"/>
            </a:xfrm>
            <a:custGeom>
              <a:avLst/>
              <a:gdLst>
                <a:gd name="T0" fmla="*/ 2147483646 w 179"/>
                <a:gd name="T1" fmla="*/ 2147483646 h 47"/>
                <a:gd name="T2" fmla="*/ 0 w 179"/>
                <a:gd name="T3" fmla="*/ 0 h 47"/>
                <a:gd name="T4" fmla="*/ 2147483646 w 179"/>
                <a:gd name="T5" fmla="*/ 0 h 47"/>
                <a:gd name="T6" fmla="*/ 2147483646 w 179"/>
                <a:gd name="T7" fmla="*/ 2147483646 h 47"/>
                <a:gd name="T8" fmla="*/ 2147483646 w 179"/>
                <a:gd name="T9" fmla="*/ 0 h 47"/>
                <a:gd name="T10" fmla="*/ 2147483646 w 179"/>
                <a:gd name="T11" fmla="*/ 0 h 47"/>
                <a:gd name="T12" fmla="*/ 2147483646 w 179"/>
                <a:gd name="T13" fmla="*/ 2147483646 h 47"/>
                <a:gd name="T14" fmla="*/ 0 60000 65536"/>
                <a:gd name="T15" fmla="*/ 0 60000 65536"/>
                <a:gd name="T16" fmla="*/ 0 60000 65536"/>
                <a:gd name="T17" fmla="*/ 0 60000 65536"/>
                <a:gd name="T18" fmla="*/ 0 60000 65536"/>
                <a:gd name="T19" fmla="*/ 0 60000 65536"/>
                <a:gd name="T20" fmla="*/ 0 60000 65536"/>
                <a:gd name="T21" fmla="*/ 0 w 179"/>
                <a:gd name="T22" fmla="*/ 0 h 47"/>
                <a:gd name="T23" fmla="*/ 179 w 179"/>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47">
                  <a:moveTo>
                    <a:pt x="90" y="47"/>
                  </a:moveTo>
                  <a:cubicBezTo>
                    <a:pt x="39" y="47"/>
                    <a:pt x="0" y="27"/>
                    <a:pt x="0" y="0"/>
                  </a:cubicBezTo>
                  <a:cubicBezTo>
                    <a:pt x="18" y="0"/>
                    <a:pt x="18" y="0"/>
                    <a:pt x="18" y="0"/>
                  </a:cubicBezTo>
                  <a:cubicBezTo>
                    <a:pt x="18" y="14"/>
                    <a:pt x="49" y="29"/>
                    <a:pt x="90" y="29"/>
                  </a:cubicBezTo>
                  <a:cubicBezTo>
                    <a:pt x="131" y="29"/>
                    <a:pt x="161" y="14"/>
                    <a:pt x="161" y="0"/>
                  </a:cubicBezTo>
                  <a:cubicBezTo>
                    <a:pt x="179" y="0"/>
                    <a:pt x="179" y="0"/>
                    <a:pt x="179" y="0"/>
                  </a:cubicBezTo>
                  <a:cubicBezTo>
                    <a:pt x="179" y="27"/>
                    <a:pt x="141" y="47"/>
                    <a:pt x="90"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205" name="Rectangle 133">
              <a:extLst>
                <a:ext uri="{FF2B5EF4-FFF2-40B4-BE49-F238E27FC236}">
                  <a16:creationId xmlns:a16="http://schemas.microsoft.com/office/drawing/2014/main" id="{DA54502D-D4FD-4585-A77C-D36749CB9D62}"/>
                </a:ext>
              </a:extLst>
            </p:cNvPr>
            <p:cNvSpPr>
              <a:spLocks noChangeArrowheads="1"/>
            </p:cNvSpPr>
            <p:nvPr/>
          </p:nvSpPr>
          <p:spPr bwMode="gray">
            <a:xfrm>
              <a:off x="4637088" y="1001713"/>
              <a:ext cx="23813" cy="171450"/>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206" name="Rectangle 134">
              <a:extLst>
                <a:ext uri="{FF2B5EF4-FFF2-40B4-BE49-F238E27FC236}">
                  <a16:creationId xmlns:a16="http://schemas.microsoft.com/office/drawing/2014/main" id="{F91DCA16-C1A1-4E2C-A4E7-60D94CDA63C6}"/>
                </a:ext>
              </a:extLst>
            </p:cNvPr>
            <p:cNvSpPr>
              <a:spLocks noChangeArrowheads="1"/>
            </p:cNvSpPr>
            <p:nvPr/>
          </p:nvSpPr>
          <p:spPr bwMode="gray">
            <a:xfrm>
              <a:off x="4852988" y="1001713"/>
              <a:ext cx="25400" cy="171450"/>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207" name="Freeform 135">
              <a:extLst>
                <a:ext uri="{FF2B5EF4-FFF2-40B4-BE49-F238E27FC236}">
                  <a16:creationId xmlns:a16="http://schemas.microsoft.com/office/drawing/2014/main" id="{3513F285-6FED-4A97-8314-7CA9948A950D}"/>
                </a:ext>
              </a:extLst>
            </p:cNvPr>
            <p:cNvSpPr>
              <a:spLocks noEditPoints="1"/>
            </p:cNvSpPr>
            <p:nvPr/>
          </p:nvSpPr>
          <p:spPr bwMode="gray">
            <a:xfrm>
              <a:off x="5024438" y="939801"/>
              <a:ext cx="239713" cy="125413"/>
            </a:xfrm>
            <a:custGeom>
              <a:avLst/>
              <a:gdLst>
                <a:gd name="T0" fmla="*/ 2147483646 w 179"/>
                <a:gd name="T1" fmla="*/ 2147483646 h 93"/>
                <a:gd name="T2" fmla="*/ 0 w 179"/>
                <a:gd name="T3" fmla="*/ 2147483646 h 93"/>
                <a:gd name="T4" fmla="*/ 2147483646 w 179"/>
                <a:gd name="T5" fmla="*/ 0 h 93"/>
                <a:gd name="T6" fmla="*/ 2147483646 w 179"/>
                <a:gd name="T7" fmla="*/ 2147483646 h 93"/>
                <a:gd name="T8" fmla="*/ 2147483646 w 179"/>
                <a:gd name="T9" fmla="*/ 2147483646 h 93"/>
                <a:gd name="T10" fmla="*/ 2147483646 w 179"/>
                <a:gd name="T11" fmla="*/ 2147483646 h 93"/>
                <a:gd name="T12" fmla="*/ 2147483646 w 179"/>
                <a:gd name="T13" fmla="*/ 2147483646 h 93"/>
                <a:gd name="T14" fmla="*/ 2147483646 w 179"/>
                <a:gd name="T15" fmla="*/ 2147483646 h 93"/>
                <a:gd name="T16" fmla="*/ 2147483646 w 179"/>
                <a:gd name="T17" fmla="*/ 2147483646 h 93"/>
                <a:gd name="T18" fmla="*/ 2147483646 w 179"/>
                <a:gd name="T19" fmla="*/ 2147483646 h 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9"/>
                <a:gd name="T31" fmla="*/ 0 h 93"/>
                <a:gd name="T32" fmla="*/ 179 w 179"/>
                <a:gd name="T33" fmla="*/ 93 h 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9" h="93">
                  <a:moveTo>
                    <a:pt x="89" y="93"/>
                  </a:moveTo>
                  <a:cubicBezTo>
                    <a:pt x="38" y="93"/>
                    <a:pt x="0" y="73"/>
                    <a:pt x="0" y="46"/>
                  </a:cubicBezTo>
                  <a:cubicBezTo>
                    <a:pt x="0" y="20"/>
                    <a:pt x="38" y="0"/>
                    <a:pt x="89" y="0"/>
                  </a:cubicBezTo>
                  <a:cubicBezTo>
                    <a:pt x="140" y="0"/>
                    <a:pt x="179" y="20"/>
                    <a:pt x="179" y="46"/>
                  </a:cubicBezTo>
                  <a:cubicBezTo>
                    <a:pt x="179" y="73"/>
                    <a:pt x="140" y="93"/>
                    <a:pt x="89" y="93"/>
                  </a:cubicBezTo>
                  <a:close/>
                  <a:moveTo>
                    <a:pt x="89" y="18"/>
                  </a:moveTo>
                  <a:cubicBezTo>
                    <a:pt x="48" y="18"/>
                    <a:pt x="18" y="33"/>
                    <a:pt x="18" y="46"/>
                  </a:cubicBezTo>
                  <a:cubicBezTo>
                    <a:pt x="18" y="60"/>
                    <a:pt x="48" y="75"/>
                    <a:pt x="89" y="75"/>
                  </a:cubicBezTo>
                  <a:cubicBezTo>
                    <a:pt x="130" y="75"/>
                    <a:pt x="161" y="60"/>
                    <a:pt x="161" y="46"/>
                  </a:cubicBezTo>
                  <a:cubicBezTo>
                    <a:pt x="161" y="33"/>
                    <a:pt x="130" y="18"/>
                    <a:pt x="89"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208" name="Freeform 136">
              <a:extLst>
                <a:ext uri="{FF2B5EF4-FFF2-40B4-BE49-F238E27FC236}">
                  <a16:creationId xmlns:a16="http://schemas.microsoft.com/office/drawing/2014/main" id="{04A02621-48C6-44DB-9FB7-F397BDC69F69}"/>
                </a:ext>
              </a:extLst>
            </p:cNvPr>
            <p:cNvSpPr>
              <a:spLocks/>
            </p:cNvSpPr>
            <p:nvPr/>
          </p:nvSpPr>
          <p:spPr bwMode="gray">
            <a:xfrm>
              <a:off x="5024438" y="1169988"/>
              <a:ext cx="80963" cy="60325"/>
            </a:xfrm>
            <a:custGeom>
              <a:avLst/>
              <a:gdLst>
                <a:gd name="T0" fmla="*/ 2147483646 w 61"/>
                <a:gd name="T1" fmla="*/ 2147483646 h 44"/>
                <a:gd name="T2" fmla="*/ 0 w 61"/>
                <a:gd name="T3" fmla="*/ 0 h 44"/>
                <a:gd name="T4" fmla="*/ 2147483646 w 61"/>
                <a:gd name="T5" fmla="*/ 0 h 44"/>
                <a:gd name="T6" fmla="*/ 2147483646 w 61"/>
                <a:gd name="T7" fmla="*/ 2147483646 h 44"/>
                <a:gd name="T8" fmla="*/ 2147483646 w 61"/>
                <a:gd name="T9" fmla="*/ 2147483646 h 44"/>
                <a:gd name="T10" fmla="*/ 0 60000 65536"/>
                <a:gd name="T11" fmla="*/ 0 60000 65536"/>
                <a:gd name="T12" fmla="*/ 0 60000 65536"/>
                <a:gd name="T13" fmla="*/ 0 60000 65536"/>
                <a:gd name="T14" fmla="*/ 0 60000 65536"/>
                <a:gd name="T15" fmla="*/ 0 w 61"/>
                <a:gd name="T16" fmla="*/ 0 h 44"/>
                <a:gd name="T17" fmla="*/ 61 w 61"/>
                <a:gd name="T18" fmla="*/ 44 h 44"/>
              </a:gdLst>
              <a:ahLst/>
              <a:cxnLst>
                <a:cxn ang="T10">
                  <a:pos x="T0" y="T1"/>
                </a:cxn>
                <a:cxn ang="T11">
                  <a:pos x="T2" y="T3"/>
                </a:cxn>
                <a:cxn ang="T12">
                  <a:pos x="T4" y="T5"/>
                </a:cxn>
                <a:cxn ang="T13">
                  <a:pos x="T6" y="T7"/>
                </a:cxn>
                <a:cxn ang="T14">
                  <a:pos x="T8" y="T9"/>
                </a:cxn>
              </a:cxnLst>
              <a:rect l="T15" t="T16" r="T17" b="T18"/>
              <a:pathLst>
                <a:path w="61" h="44">
                  <a:moveTo>
                    <a:pt x="58" y="44"/>
                  </a:moveTo>
                  <a:cubicBezTo>
                    <a:pt x="22" y="37"/>
                    <a:pt x="0" y="21"/>
                    <a:pt x="0" y="0"/>
                  </a:cubicBezTo>
                  <a:cubicBezTo>
                    <a:pt x="18" y="0"/>
                    <a:pt x="18" y="0"/>
                    <a:pt x="18" y="0"/>
                  </a:cubicBezTo>
                  <a:cubicBezTo>
                    <a:pt x="18" y="9"/>
                    <a:pt x="33" y="21"/>
                    <a:pt x="61" y="26"/>
                  </a:cubicBezTo>
                  <a:lnTo>
                    <a:pt x="58" y="44"/>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209" name="Freeform 137">
              <a:extLst>
                <a:ext uri="{FF2B5EF4-FFF2-40B4-BE49-F238E27FC236}">
                  <a16:creationId xmlns:a16="http://schemas.microsoft.com/office/drawing/2014/main" id="{436FD427-5975-43DA-9C43-3EE35BCA2D14}"/>
                </a:ext>
              </a:extLst>
            </p:cNvPr>
            <p:cNvSpPr>
              <a:spLocks/>
            </p:cNvSpPr>
            <p:nvPr/>
          </p:nvSpPr>
          <p:spPr bwMode="gray">
            <a:xfrm>
              <a:off x="5183188" y="1169988"/>
              <a:ext cx="80963" cy="60325"/>
            </a:xfrm>
            <a:custGeom>
              <a:avLst/>
              <a:gdLst>
                <a:gd name="T0" fmla="*/ 2147483646 w 61"/>
                <a:gd name="T1" fmla="*/ 2147483646 h 44"/>
                <a:gd name="T2" fmla="*/ 0 w 61"/>
                <a:gd name="T3" fmla="*/ 2147483646 h 44"/>
                <a:gd name="T4" fmla="*/ 2147483646 w 61"/>
                <a:gd name="T5" fmla="*/ 0 h 44"/>
                <a:gd name="T6" fmla="*/ 2147483646 w 61"/>
                <a:gd name="T7" fmla="*/ 0 h 44"/>
                <a:gd name="T8" fmla="*/ 2147483646 w 61"/>
                <a:gd name="T9" fmla="*/ 2147483646 h 44"/>
                <a:gd name="T10" fmla="*/ 0 60000 65536"/>
                <a:gd name="T11" fmla="*/ 0 60000 65536"/>
                <a:gd name="T12" fmla="*/ 0 60000 65536"/>
                <a:gd name="T13" fmla="*/ 0 60000 65536"/>
                <a:gd name="T14" fmla="*/ 0 60000 65536"/>
                <a:gd name="T15" fmla="*/ 0 w 61"/>
                <a:gd name="T16" fmla="*/ 0 h 44"/>
                <a:gd name="T17" fmla="*/ 61 w 61"/>
                <a:gd name="T18" fmla="*/ 44 h 44"/>
              </a:gdLst>
              <a:ahLst/>
              <a:cxnLst>
                <a:cxn ang="T10">
                  <a:pos x="T0" y="T1"/>
                </a:cxn>
                <a:cxn ang="T11">
                  <a:pos x="T2" y="T3"/>
                </a:cxn>
                <a:cxn ang="T12">
                  <a:pos x="T4" y="T5"/>
                </a:cxn>
                <a:cxn ang="T13">
                  <a:pos x="T6" y="T7"/>
                </a:cxn>
                <a:cxn ang="T14">
                  <a:pos x="T8" y="T9"/>
                </a:cxn>
              </a:cxnLst>
              <a:rect l="T15" t="T16" r="T17" b="T18"/>
              <a:pathLst>
                <a:path w="61" h="44">
                  <a:moveTo>
                    <a:pt x="4" y="44"/>
                  </a:moveTo>
                  <a:cubicBezTo>
                    <a:pt x="0" y="26"/>
                    <a:pt x="0" y="26"/>
                    <a:pt x="0" y="26"/>
                  </a:cubicBezTo>
                  <a:cubicBezTo>
                    <a:pt x="28" y="21"/>
                    <a:pt x="43" y="9"/>
                    <a:pt x="43" y="0"/>
                  </a:cubicBezTo>
                  <a:cubicBezTo>
                    <a:pt x="61" y="0"/>
                    <a:pt x="61" y="0"/>
                    <a:pt x="61" y="0"/>
                  </a:cubicBezTo>
                  <a:cubicBezTo>
                    <a:pt x="61" y="21"/>
                    <a:pt x="39" y="37"/>
                    <a:pt x="4" y="4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210" name="Freeform 138">
              <a:extLst>
                <a:ext uri="{FF2B5EF4-FFF2-40B4-BE49-F238E27FC236}">
                  <a16:creationId xmlns:a16="http://schemas.microsoft.com/office/drawing/2014/main" id="{939357E4-D947-4330-BE68-97BD0AF52725}"/>
                </a:ext>
              </a:extLst>
            </p:cNvPr>
            <p:cNvSpPr>
              <a:spLocks/>
            </p:cNvSpPr>
            <p:nvPr/>
          </p:nvSpPr>
          <p:spPr bwMode="gray">
            <a:xfrm>
              <a:off x="5024438" y="1057276"/>
              <a:ext cx="239713" cy="63500"/>
            </a:xfrm>
            <a:custGeom>
              <a:avLst/>
              <a:gdLst>
                <a:gd name="T0" fmla="*/ 2147483646 w 179"/>
                <a:gd name="T1" fmla="*/ 2147483646 h 47"/>
                <a:gd name="T2" fmla="*/ 0 w 179"/>
                <a:gd name="T3" fmla="*/ 0 h 47"/>
                <a:gd name="T4" fmla="*/ 2147483646 w 179"/>
                <a:gd name="T5" fmla="*/ 0 h 47"/>
                <a:gd name="T6" fmla="*/ 2147483646 w 179"/>
                <a:gd name="T7" fmla="*/ 2147483646 h 47"/>
                <a:gd name="T8" fmla="*/ 2147483646 w 179"/>
                <a:gd name="T9" fmla="*/ 0 h 47"/>
                <a:gd name="T10" fmla="*/ 2147483646 w 179"/>
                <a:gd name="T11" fmla="*/ 0 h 47"/>
                <a:gd name="T12" fmla="*/ 2147483646 w 179"/>
                <a:gd name="T13" fmla="*/ 2147483646 h 47"/>
                <a:gd name="T14" fmla="*/ 0 60000 65536"/>
                <a:gd name="T15" fmla="*/ 0 60000 65536"/>
                <a:gd name="T16" fmla="*/ 0 60000 65536"/>
                <a:gd name="T17" fmla="*/ 0 60000 65536"/>
                <a:gd name="T18" fmla="*/ 0 60000 65536"/>
                <a:gd name="T19" fmla="*/ 0 60000 65536"/>
                <a:gd name="T20" fmla="*/ 0 60000 65536"/>
                <a:gd name="T21" fmla="*/ 0 w 179"/>
                <a:gd name="T22" fmla="*/ 0 h 47"/>
                <a:gd name="T23" fmla="*/ 179 w 179"/>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47">
                  <a:moveTo>
                    <a:pt x="89" y="47"/>
                  </a:moveTo>
                  <a:cubicBezTo>
                    <a:pt x="38" y="47"/>
                    <a:pt x="0" y="27"/>
                    <a:pt x="0" y="0"/>
                  </a:cubicBezTo>
                  <a:cubicBezTo>
                    <a:pt x="18" y="0"/>
                    <a:pt x="18" y="0"/>
                    <a:pt x="18" y="0"/>
                  </a:cubicBezTo>
                  <a:cubicBezTo>
                    <a:pt x="18" y="14"/>
                    <a:pt x="48" y="29"/>
                    <a:pt x="89" y="29"/>
                  </a:cubicBezTo>
                  <a:cubicBezTo>
                    <a:pt x="130" y="29"/>
                    <a:pt x="161" y="14"/>
                    <a:pt x="161" y="0"/>
                  </a:cubicBezTo>
                  <a:cubicBezTo>
                    <a:pt x="179" y="0"/>
                    <a:pt x="179" y="0"/>
                    <a:pt x="179" y="0"/>
                  </a:cubicBezTo>
                  <a:cubicBezTo>
                    <a:pt x="179" y="27"/>
                    <a:pt x="140" y="47"/>
                    <a:pt x="89"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211" name="Freeform 139">
              <a:extLst>
                <a:ext uri="{FF2B5EF4-FFF2-40B4-BE49-F238E27FC236}">
                  <a16:creationId xmlns:a16="http://schemas.microsoft.com/office/drawing/2014/main" id="{A2420DB6-08CB-4CF0-B60A-A9C1652EDDFF}"/>
                </a:ext>
              </a:extLst>
            </p:cNvPr>
            <p:cNvSpPr>
              <a:spLocks/>
            </p:cNvSpPr>
            <p:nvPr/>
          </p:nvSpPr>
          <p:spPr bwMode="gray">
            <a:xfrm>
              <a:off x="5024438" y="1114426"/>
              <a:ext cx="239713" cy="63500"/>
            </a:xfrm>
            <a:custGeom>
              <a:avLst/>
              <a:gdLst>
                <a:gd name="T0" fmla="*/ 2147483646 w 179"/>
                <a:gd name="T1" fmla="*/ 2147483646 h 47"/>
                <a:gd name="T2" fmla="*/ 0 w 179"/>
                <a:gd name="T3" fmla="*/ 0 h 47"/>
                <a:gd name="T4" fmla="*/ 2147483646 w 179"/>
                <a:gd name="T5" fmla="*/ 0 h 47"/>
                <a:gd name="T6" fmla="*/ 2147483646 w 179"/>
                <a:gd name="T7" fmla="*/ 2147483646 h 47"/>
                <a:gd name="T8" fmla="*/ 2147483646 w 179"/>
                <a:gd name="T9" fmla="*/ 0 h 47"/>
                <a:gd name="T10" fmla="*/ 2147483646 w 179"/>
                <a:gd name="T11" fmla="*/ 0 h 47"/>
                <a:gd name="T12" fmla="*/ 2147483646 w 179"/>
                <a:gd name="T13" fmla="*/ 2147483646 h 47"/>
                <a:gd name="T14" fmla="*/ 0 60000 65536"/>
                <a:gd name="T15" fmla="*/ 0 60000 65536"/>
                <a:gd name="T16" fmla="*/ 0 60000 65536"/>
                <a:gd name="T17" fmla="*/ 0 60000 65536"/>
                <a:gd name="T18" fmla="*/ 0 60000 65536"/>
                <a:gd name="T19" fmla="*/ 0 60000 65536"/>
                <a:gd name="T20" fmla="*/ 0 60000 65536"/>
                <a:gd name="T21" fmla="*/ 0 w 179"/>
                <a:gd name="T22" fmla="*/ 0 h 47"/>
                <a:gd name="T23" fmla="*/ 179 w 179"/>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47">
                  <a:moveTo>
                    <a:pt x="89" y="47"/>
                  </a:moveTo>
                  <a:cubicBezTo>
                    <a:pt x="38" y="47"/>
                    <a:pt x="0" y="27"/>
                    <a:pt x="0" y="0"/>
                  </a:cubicBezTo>
                  <a:cubicBezTo>
                    <a:pt x="18" y="0"/>
                    <a:pt x="18" y="0"/>
                    <a:pt x="18" y="0"/>
                  </a:cubicBezTo>
                  <a:cubicBezTo>
                    <a:pt x="18" y="14"/>
                    <a:pt x="48" y="29"/>
                    <a:pt x="89" y="29"/>
                  </a:cubicBezTo>
                  <a:cubicBezTo>
                    <a:pt x="130" y="29"/>
                    <a:pt x="161" y="14"/>
                    <a:pt x="161" y="0"/>
                  </a:cubicBezTo>
                  <a:cubicBezTo>
                    <a:pt x="179" y="0"/>
                    <a:pt x="179" y="0"/>
                    <a:pt x="179" y="0"/>
                  </a:cubicBezTo>
                  <a:cubicBezTo>
                    <a:pt x="179" y="27"/>
                    <a:pt x="140" y="47"/>
                    <a:pt x="89"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212" name="Rectangle 140">
              <a:extLst>
                <a:ext uri="{FF2B5EF4-FFF2-40B4-BE49-F238E27FC236}">
                  <a16:creationId xmlns:a16="http://schemas.microsoft.com/office/drawing/2014/main" id="{B5256353-518F-4060-86FD-F85EAAB4F353}"/>
                </a:ext>
              </a:extLst>
            </p:cNvPr>
            <p:cNvSpPr>
              <a:spLocks noChangeArrowheads="1"/>
            </p:cNvSpPr>
            <p:nvPr/>
          </p:nvSpPr>
          <p:spPr bwMode="gray">
            <a:xfrm>
              <a:off x="5024438" y="1001713"/>
              <a:ext cx="23813" cy="171450"/>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213" name="Rectangle 141">
              <a:extLst>
                <a:ext uri="{FF2B5EF4-FFF2-40B4-BE49-F238E27FC236}">
                  <a16:creationId xmlns:a16="http://schemas.microsoft.com/office/drawing/2014/main" id="{A1820910-082B-4119-A369-154ADCC2744E}"/>
                </a:ext>
              </a:extLst>
            </p:cNvPr>
            <p:cNvSpPr>
              <a:spLocks noChangeArrowheads="1"/>
            </p:cNvSpPr>
            <p:nvPr/>
          </p:nvSpPr>
          <p:spPr bwMode="gray">
            <a:xfrm>
              <a:off x="5240338" y="1001713"/>
              <a:ext cx="23813" cy="171450"/>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214" name="Freeform 142">
              <a:extLst>
                <a:ext uri="{FF2B5EF4-FFF2-40B4-BE49-F238E27FC236}">
                  <a16:creationId xmlns:a16="http://schemas.microsoft.com/office/drawing/2014/main" id="{581FDFD4-0D63-4650-AAFE-1183E54AA72F}"/>
                </a:ext>
              </a:extLst>
            </p:cNvPr>
            <p:cNvSpPr>
              <a:spLocks/>
            </p:cNvSpPr>
            <p:nvPr/>
          </p:nvSpPr>
          <p:spPr bwMode="gray">
            <a:xfrm>
              <a:off x="4962526" y="1062038"/>
              <a:ext cx="55563" cy="73025"/>
            </a:xfrm>
            <a:custGeom>
              <a:avLst/>
              <a:gdLst>
                <a:gd name="T0" fmla="*/ 2147483646 w 41"/>
                <a:gd name="T1" fmla="*/ 2147483646 h 55"/>
                <a:gd name="T2" fmla="*/ 2147483646 w 41"/>
                <a:gd name="T3" fmla="*/ 2147483646 h 55"/>
                <a:gd name="T4" fmla="*/ 2147483646 w 41"/>
                <a:gd name="T5" fmla="*/ 2147483646 h 55"/>
                <a:gd name="T6" fmla="*/ 2147483646 w 41"/>
                <a:gd name="T7" fmla="*/ 2147483646 h 55"/>
                <a:gd name="T8" fmla="*/ 2147483646 w 41"/>
                <a:gd name="T9" fmla="*/ 2147483646 h 55"/>
                <a:gd name="T10" fmla="*/ 2147483646 w 41"/>
                <a:gd name="T11" fmla="*/ 2147483646 h 55"/>
                <a:gd name="T12" fmla="*/ 2147483646 w 41"/>
                <a:gd name="T13" fmla="*/ 2147483646 h 55"/>
                <a:gd name="T14" fmla="*/ 2147483646 w 41"/>
                <a:gd name="T15" fmla="*/ 2147483646 h 55"/>
                <a:gd name="T16" fmla="*/ 2147483646 w 41"/>
                <a:gd name="T17" fmla="*/ 2147483646 h 55"/>
                <a:gd name="T18" fmla="*/ 2147483646 w 41"/>
                <a:gd name="T19" fmla="*/ 2147483646 h 55"/>
                <a:gd name="T20" fmla="*/ 2147483646 w 41"/>
                <a:gd name="T21" fmla="*/ 2147483646 h 55"/>
                <a:gd name="T22" fmla="*/ 2147483646 w 41"/>
                <a:gd name="T23" fmla="*/ 2147483646 h 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55"/>
                <a:gd name="T38" fmla="*/ 41 w 41"/>
                <a:gd name="T39" fmla="*/ 55 h 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55">
                  <a:moveTo>
                    <a:pt x="11" y="55"/>
                  </a:moveTo>
                  <a:cubicBezTo>
                    <a:pt x="8" y="55"/>
                    <a:pt x="5" y="54"/>
                    <a:pt x="4" y="52"/>
                  </a:cubicBezTo>
                  <a:cubicBezTo>
                    <a:pt x="0" y="48"/>
                    <a:pt x="1" y="42"/>
                    <a:pt x="5" y="39"/>
                  </a:cubicBezTo>
                  <a:cubicBezTo>
                    <a:pt x="18" y="28"/>
                    <a:pt x="18" y="28"/>
                    <a:pt x="18" y="28"/>
                  </a:cubicBezTo>
                  <a:cubicBezTo>
                    <a:pt x="5" y="17"/>
                    <a:pt x="5" y="17"/>
                    <a:pt x="5" y="17"/>
                  </a:cubicBezTo>
                  <a:cubicBezTo>
                    <a:pt x="1" y="14"/>
                    <a:pt x="0" y="8"/>
                    <a:pt x="4" y="4"/>
                  </a:cubicBezTo>
                  <a:cubicBezTo>
                    <a:pt x="7" y="0"/>
                    <a:pt x="13" y="0"/>
                    <a:pt x="16" y="3"/>
                  </a:cubicBezTo>
                  <a:cubicBezTo>
                    <a:pt x="38" y="21"/>
                    <a:pt x="38" y="21"/>
                    <a:pt x="38" y="21"/>
                  </a:cubicBezTo>
                  <a:cubicBezTo>
                    <a:pt x="40" y="23"/>
                    <a:pt x="41" y="25"/>
                    <a:pt x="41" y="28"/>
                  </a:cubicBezTo>
                  <a:cubicBezTo>
                    <a:pt x="41" y="31"/>
                    <a:pt x="40" y="33"/>
                    <a:pt x="38" y="35"/>
                  </a:cubicBezTo>
                  <a:cubicBezTo>
                    <a:pt x="16" y="53"/>
                    <a:pt x="16" y="53"/>
                    <a:pt x="16" y="53"/>
                  </a:cubicBezTo>
                  <a:cubicBezTo>
                    <a:pt x="15" y="54"/>
                    <a:pt x="13" y="55"/>
                    <a:pt x="11" y="5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215" name="Freeform 143">
              <a:extLst>
                <a:ext uri="{FF2B5EF4-FFF2-40B4-BE49-F238E27FC236}">
                  <a16:creationId xmlns:a16="http://schemas.microsoft.com/office/drawing/2014/main" id="{918BFC50-A965-4D72-8051-0533B75B1BEF}"/>
                </a:ext>
              </a:extLst>
            </p:cNvPr>
            <p:cNvSpPr>
              <a:spLocks/>
            </p:cNvSpPr>
            <p:nvPr/>
          </p:nvSpPr>
          <p:spPr bwMode="gray">
            <a:xfrm>
              <a:off x="4884738" y="1087438"/>
              <a:ext cx="130175" cy="23813"/>
            </a:xfrm>
            <a:custGeom>
              <a:avLst/>
              <a:gdLst>
                <a:gd name="T0" fmla="*/ 2147483646 w 97"/>
                <a:gd name="T1" fmla="*/ 2147483646 h 18"/>
                <a:gd name="T2" fmla="*/ 2147483646 w 97"/>
                <a:gd name="T3" fmla="*/ 2147483646 h 18"/>
                <a:gd name="T4" fmla="*/ 0 w 97"/>
                <a:gd name="T5" fmla="*/ 2147483646 h 18"/>
                <a:gd name="T6" fmla="*/ 2147483646 w 97"/>
                <a:gd name="T7" fmla="*/ 0 h 18"/>
                <a:gd name="T8" fmla="*/ 2147483646 w 97"/>
                <a:gd name="T9" fmla="*/ 0 h 18"/>
                <a:gd name="T10" fmla="*/ 2147483646 w 97"/>
                <a:gd name="T11" fmla="*/ 2147483646 h 18"/>
                <a:gd name="T12" fmla="*/ 2147483646 w 97"/>
                <a:gd name="T13" fmla="*/ 2147483646 h 18"/>
                <a:gd name="T14" fmla="*/ 0 60000 65536"/>
                <a:gd name="T15" fmla="*/ 0 60000 65536"/>
                <a:gd name="T16" fmla="*/ 0 60000 65536"/>
                <a:gd name="T17" fmla="*/ 0 60000 65536"/>
                <a:gd name="T18" fmla="*/ 0 60000 65536"/>
                <a:gd name="T19" fmla="*/ 0 60000 65536"/>
                <a:gd name="T20" fmla="*/ 0 60000 65536"/>
                <a:gd name="T21" fmla="*/ 0 w 97"/>
                <a:gd name="T22" fmla="*/ 0 h 18"/>
                <a:gd name="T23" fmla="*/ 97 w 9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7" h="18">
                  <a:moveTo>
                    <a:pt x="88" y="18"/>
                  </a:moveTo>
                  <a:cubicBezTo>
                    <a:pt x="9" y="18"/>
                    <a:pt x="9" y="18"/>
                    <a:pt x="9" y="18"/>
                  </a:cubicBezTo>
                  <a:cubicBezTo>
                    <a:pt x="4" y="18"/>
                    <a:pt x="0" y="14"/>
                    <a:pt x="0" y="9"/>
                  </a:cubicBezTo>
                  <a:cubicBezTo>
                    <a:pt x="0" y="4"/>
                    <a:pt x="4" y="0"/>
                    <a:pt x="9" y="0"/>
                  </a:cubicBezTo>
                  <a:cubicBezTo>
                    <a:pt x="88" y="0"/>
                    <a:pt x="88" y="0"/>
                    <a:pt x="88" y="0"/>
                  </a:cubicBezTo>
                  <a:cubicBezTo>
                    <a:pt x="93" y="0"/>
                    <a:pt x="97" y="4"/>
                    <a:pt x="97" y="9"/>
                  </a:cubicBezTo>
                  <a:cubicBezTo>
                    <a:pt x="97" y="14"/>
                    <a:pt x="93" y="18"/>
                    <a:pt x="8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216" name="Freeform 144">
              <a:extLst>
                <a:ext uri="{FF2B5EF4-FFF2-40B4-BE49-F238E27FC236}">
                  <a16:creationId xmlns:a16="http://schemas.microsoft.com/office/drawing/2014/main" id="{F19D72F1-9D9A-47E0-9F31-D4DCBDF1A289}"/>
                </a:ext>
              </a:extLst>
            </p:cNvPr>
            <p:cNvSpPr>
              <a:spLocks/>
            </p:cNvSpPr>
            <p:nvPr/>
          </p:nvSpPr>
          <p:spPr bwMode="gray">
            <a:xfrm>
              <a:off x="5105401" y="873126"/>
              <a:ext cx="60325" cy="61913"/>
            </a:xfrm>
            <a:custGeom>
              <a:avLst/>
              <a:gdLst>
                <a:gd name="T0" fmla="*/ 2147483646 w 46"/>
                <a:gd name="T1" fmla="*/ 2147483646 h 46"/>
                <a:gd name="T2" fmla="*/ 2147483646 w 46"/>
                <a:gd name="T3" fmla="*/ 2147483646 h 46"/>
                <a:gd name="T4" fmla="*/ 2147483646 w 46"/>
                <a:gd name="T5" fmla="*/ 2147483646 h 46"/>
                <a:gd name="T6" fmla="*/ 0 w 46"/>
                <a:gd name="T7" fmla="*/ 2147483646 h 46"/>
                <a:gd name="T8" fmla="*/ 2147483646 w 46"/>
                <a:gd name="T9" fmla="*/ 2147483646 h 46"/>
                <a:gd name="T10" fmla="*/ 2147483646 w 46"/>
                <a:gd name="T11" fmla="*/ 2147483646 h 46"/>
                <a:gd name="T12" fmla="*/ 2147483646 w 46"/>
                <a:gd name="T13" fmla="*/ 2147483646 h 46"/>
                <a:gd name="T14" fmla="*/ 2147483646 w 46"/>
                <a:gd name="T15" fmla="*/ 0 h 46"/>
                <a:gd name="T16" fmla="*/ 2147483646 w 46"/>
                <a:gd name="T17" fmla="*/ 2147483646 h 46"/>
                <a:gd name="T18" fmla="*/ 2147483646 w 46"/>
                <a:gd name="T19" fmla="*/ 2147483646 h 46"/>
                <a:gd name="T20" fmla="*/ 2147483646 w 46"/>
                <a:gd name="T21" fmla="*/ 2147483646 h 46"/>
                <a:gd name="T22" fmla="*/ 2147483646 w 46"/>
                <a:gd name="T23" fmla="*/ 2147483646 h 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6"/>
                <a:gd name="T37" fmla="*/ 0 h 46"/>
                <a:gd name="T38" fmla="*/ 46 w 46"/>
                <a:gd name="T39" fmla="*/ 46 h 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6" h="46">
                  <a:moveTo>
                    <a:pt x="37" y="46"/>
                  </a:moveTo>
                  <a:cubicBezTo>
                    <a:pt x="37" y="46"/>
                    <a:pt x="37" y="46"/>
                    <a:pt x="36" y="46"/>
                  </a:cubicBezTo>
                  <a:cubicBezTo>
                    <a:pt x="8" y="44"/>
                    <a:pt x="8" y="44"/>
                    <a:pt x="8" y="44"/>
                  </a:cubicBezTo>
                  <a:cubicBezTo>
                    <a:pt x="3" y="43"/>
                    <a:pt x="0" y="39"/>
                    <a:pt x="0" y="34"/>
                  </a:cubicBezTo>
                  <a:cubicBezTo>
                    <a:pt x="1" y="29"/>
                    <a:pt x="5" y="25"/>
                    <a:pt x="10" y="26"/>
                  </a:cubicBezTo>
                  <a:cubicBezTo>
                    <a:pt x="27" y="27"/>
                    <a:pt x="27" y="27"/>
                    <a:pt x="27" y="27"/>
                  </a:cubicBezTo>
                  <a:cubicBezTo>
                    <a:pt x="26" y="10"/>
                    <a:pt x="26" y="10"/>
                    <a:pt x="26" y="10"/>
                  </a:cubicBezTo>
                  <a:cubicBezTo>
                    <a:pt x="25" y="5"/>
                    <a:pt x="29" y="1"/>
                    <a:pt x="34" y="0"/>
                  </a:cubicBezTo>
                  <a:cubicBezTo>
                    <a:pt x="39" y="0"/>
                    <a:pt x="43" y="3"/>
                    <a:pt x="44" y="8"/>
                  </a:cubicBezTo>
                  <a:cubicBezTo>
                    <a:pt x="46" y="36"/>
                    <a:pt x="46" y="36"/>
                    <a:pt x="46" y="36"/>
                  </a:cubicBezTo>
                  <a:cubicBezTo>
                    <a:pt x="46" y="39"/>
                    <a:pt x="45" y="42"/>
                    <a:pt x="43" y="43"/>
                  </a:cubicBezTo>
                  <a:cubicBezTo>
                    <a:pt x="42" y="45"/>
                    <a:pt x="39" y="46"/>
                    <a:pt x="37" y="4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217" name="Freeform 145">
              <a:extLst>
                <a:ext uri="{FF2B5EF4-FFF2-40B4-BE49-F238E27FC236}">
                  <a16:creationId xmlns:a16="http://schemas.microsoft.com/office/drawing/2014/main" id="{ED9CED4F-63EE-4A0A-82DF-B7A9B222ABA6}"/>
                </a:ext>
              </a:extLst>
            </p:cNvPr>
            <p:cNvSpPr>
              <a:spLocks/>
            </p:cNvSpPr>
            <p:nvPr/>
          </p:nvSpPr>
          <p:spPr bwMode="gray">
            <a:xfrm>
              <a:off x="5064126" y="831851"/>
              <a:ext cx="101600" cy="101600"/>
            </a:xfrm>
            <a:custGeom>
              <a:avLst/>
              <a:gdLst>
                <a:gd name="T0" fmla="*/ 2147483646 w 76"/>
                <a:gd name="T1" fmla="*/ 2147483646 h 75"/>
                <a:gd name="T2" fmla="*/ 2147483646 w 76"/>
                <a:gd name="T3" fmla="*/ 2147483646 h 75"/>
                <a:gd name="T4" fmla="*/ 2147483646 w 76"/>
                <a:gd name="T5" fmla="*/ 2147483646 h 75"/>
                <a:gd name="T6" fmla="*/ 2147483646 w 76"/>
                <a:gd name="T7" fmla="*/ 2147483646 h 75"/>
                <a:gd name="T8" fmla="*/ 2147483646 w 76"/>
                <a:gd name="T9" fmla="*/ 2147483646 h 75"/>
                <a:gd name="T10" fmla="*/ 2147483646 w 76"/>
                <a:gd name="T11" fmla="*/ 2147483646 h 75"/>
                <a:gd name="T12" fmla="*/ 2147483646 w 76"/>
                <a:gd name="T13" fmla="*/ 2147483646 h 75"/>
                <a:gd name="T14" fmla="*/ 2147483646 w 76"/>
                <a:gd name="T15" fmla="*/ 2147483646 h 75"/>
                <a:gd name="T16" fmla="*/ 0 60000 65536"/>
                <a:gd name="T17" fmla="*/ 0 60000 65536"/>
                <a:gd name="T18" fmla="*/ 0 60000 65536"/>
                <a:gd name="T19" fmla="*/ 0 60000 65536"/>
                <a:gd name="T20" fmla="*/ 0 60000 65536"/>
                <a:gd name="T21" fmla="*/ 0 60000 65536"/>
                <a:gd name="T22" fmla="*/ 0 60000 65536"/>
                <a:gd name="T23" fmla="*/ 0 60000 65536"/>
                <a:gd name="T24" fmla="*/ 0 w 76"/>
                <a:gd name="T25" fmla="*/ 0 h 75"/>
                <a:gd name="T26" fmla="*/ 76 w 76"/>
                <a:gd name="T27" fmla="*/ 75 h 7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 h="75">
                  <a:moveTo>
                    <a:pt x="66" y="75"/>
                  </a:moveTo>
                  <a:cubicBezTo>
                    <a:pt x="63" y="75"/>
                    <a:pt x="61" y="74"/>
                    <a:pt x="59" y="72"/>
                  </a:cubicBezTo>
                  <a:cubicBezTo>
                    <a:pt x="4" y="16"/>
                    <a:pt x="4" y="16"/>
                    <a:pt x="4" y="16"/>
                  </a:cubicBezTo>
                  <a:cubicBezTo>
                    <a:pt x="0" y="13"/>
                    <a:pt x="0" y="7"/>
                    <a:pt x="4" y="4"/>
                  </a:cubicBezTo>
                  <a:cubicBezTo>
                    <a:pt x="7" y="0"/>
                    <a:pt x="13" y="0"/>
                    <a:pt x="16" y="4"/>
                  </a:cubicBezTo>
                  <a:cubicBezTo>
                    <a:pt x="72" y="59"/>
                    <a:pt x="72" y="59"/>
                    <a:pt x="72" y="59"/>
                  </a:cubicBezTo>
                  <a:cubicBezTo>
                    <a:pt x="76" y="63"/>
                    <a:pt x="76" y="69"/>
                    <a:pt x="72" y="72"/>
                  </a:cubicBezTo>
                  <a:cubicBezTo>
                    <a:pt x="70" y="74"/>
                    <a:pt x="68" y="75"/>
                    <a:pt x="66" y="7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grpSp>
      <p:grpSp>
        <p:nvGrpSpPr>
          <p:cNvPr id="218" name="组合 152">
            <a:extLst>
              <a:ext uri="{FF2B5EF4-FFF2-40B4-BE49-F238E27FC236}">
                <a16:creationId xmlns:a16="http://schemas.microsoft.com/office/drawing/2014/main" id="{EFD7CD49-C136-4181-A3A6-6C25012E637C}"/>
              </a:ext>
            </a:extLst>
          </p:cNvPr>
          <p:cNvGrpSpPr>
            <a:grpSpLocks/>
          </p:cNvGrpSpPr>
          <p:nvPr/>
        </p:nvGrpSpPr>
        <p:grpSpPr bwMode="gray">
          <a:xfrm>
            <a:off x="8755629" y="1885149"/>
            <a:ext cx="791136" cy="829953"/>
            <a:chOff x="735013" y="4156076"/>
            <a:chExt cx="552450" cy="579437"/>
          </a:xfrm>
        </p:grpSpPr>
        <p:sp>
          <p:nvSpPr>
            <p:cNvPr id="219" name="Freeform 84">
              <a:extLst>
                <a:ext uri="{FF2B5EF4-FFF2-40B4-BE49-F238E27FC236}">
                  <a16:creationId xmlns:a16="http://schemas.microsoft.com/office/drawing/2014/main" id="{17148A88-B631-471D-BD02-4937D15FDCBC}"/>
                </a:ext>
              </a:extLst>
            </p:cNvPr>
            <p:cNvSpPr>
              <a:spLocks noEditPoints="1"/>
            </p:cNvSpPr>
            <p:nvPr/>
          </p:nvSpPr>
          <p:spPr bwMode="gray">
            <a:xfrm>
              <a:off x="1001713" y="4456113"/>
              <a:ext cx="285750" cy="279400"/>
            </a:xfrm>
            <a:custGeom>
              <a:avLst/>
              <a:gdLst>
                <a:gd name="T0" fmla="*/ 2147483646 w 119"/>
                <a:gd name="T1" fmla="*/ 2147483646 h 116"/>
                <a:gd name="T2" fmla="*/ 2147483646 w 119"/>
                <a:gd name="T3" fmla="*/ 2147483646 h 116"/>
                <a:gd name="T4" fmla="*/ 2147483646 w 119"/>
                <a:gd name="T5" fmla="*/ 0 h 116"/>
                <a:gd name="T6" fmla="*/ 2147483646 w 119"/>
                <a:gd name="T7" fmla="*/ 0 h 116"/>
                <a:gd name="T8" fmla="*/ 2147483646 w 119"/>
                <a:gd name="T9" fmla="*/ 2147483646 h 116"/>
                <a:gd name="T10" fmla="*/ 2147483646 w 119"/>
                <a:gd name="T11" fmla="*/ 2147483646 h 116"/>
                <a:gd name="T12" fmla="*/ 2147483646 w 119"/>
                <a:gd name="T13" fmla="*/ 2147483646 h 116"/>
                <a:gd name="T14" fmla="*/ 2147483646 w 119"/>
                <a:gd name="T15" fmla="*/ 2147483646 h 116"/>
                <a:gd name="T16" fmla="*/ 2147483646 w 119"/>
                <a:gd name="T17" fmla="*/ 2147483646 h 116"/>
                <a:gd name="T18" fmla="*/ 2147483646 w 119"/>
                <a:gd name="T19" fmla="*/ 2147483646 h 116"/>
                <a:gd name="T20" fmla="*/ 2147483646 w 119"/>
                <a:gd name="T21" fmla="*/ 2147483646 h 116"/>
                <a:gd name="T22" fmla="*/ 2147483646 w 119"/>
                <a:gd name="T23" fmla="*/ 2147483646 h 116"/>
                <a:gd name="T24" fmla="*/ 2147483646 w 119"/>
                <a:gd name="T25" fmla="*/ 2147483646 h 116"/>
                <a:gd name="T26" fmla="*/ 2147483646 w 119"/>
                <a:gd name="T27" fmla="*/ 2147483646 h 116"/>
                <a:gd name="T28" fmla="*/ 2147483646 w 119"/>
                <a:gd name="T29" fmla="*/ 2147483646 h 11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9"/>
                <a:gd name="T46" fmla="*/ 0 h 116"/>
                <a:gd name="T47" fmla="*/ 119 w 119"/>
                <a:gd name="T48" fmla="*/ 116 h 11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9" h="116">
                  <a:moveTo>
                    <a:pt x="111" y="21"/>
                  </a:moveTo>
                  <a:cubicBezTo>
                    <a:pt x="111" y="19"/>
                    <a:pt x="110" y="18"/>
                    <a:pt x="108" y="17"/>
                  </a:cubicBezTo>
                  <a:cubicBezTo>
                    <a:pt x="61" y="0"/>
                    <a:pt x="61" y="0"/>
                    <a:pt x="61" y="0"/>
                  </a:cubicBezTo>
                  <a:cubicBezTo>
                    <a:pt x="60" y="0"/>
                    <a:pt x="59" y="0"/>
                    <a:pt x="58" y="0"/>
                  </a:cubicBezTo>
                  <a:cubicBezTo>
                    <a:pt x="11" y="17"/>
                    <a:pt x="11" y="17"/>
                    <a:pt x="11" y="17"/>
                  </a:cubicBezTo>
                  <a:cubicBezTo>
                    <a:pt x="9" y="18"/>
                    <a:pt x="8" y="19"/>
                    <a:pt x="8" y="21"/>
                  </a:cubicBezTo>
                  <a:cubicBezTo>
                    <a:pt x="8" y="22"/>
                    <a:pt x="0" y="94"/>
                    <a:pt x="58" y="116"/>
                  </a:cubicBezTo>
                  <a:cubicBezTo>
                    <a:pt x="58" y="116"/>
                    <a:pt x="59" y="116"/>
                    <a:pt x="60" y="116"/>
                  </a:cubicBezTo>
                  <a:cubicBezTo>
                    <a:pt x="60" y="116"/>
                    <a:pt x="61" y="116"/>
                    <a:pt x="61" y="116"/>
                  </a:cubicBezTo>
                  <a:cubicBezTo>
                    <a:pt x="119" y="94"/>
                    <a:pt x="111" y="22"/>
                    <a:pt x="111" y="21"/>
                  </a:cubicBezTo>
                  <a:close/>
                  <a:moveTo>
                    <a:pt x="60" y="106"/>
                  </a:moveTo>
                  <a:cubicBezTo>
                    <a:pt x="17" y="88"/>
                    <a:pt x="16" y="38"/>
                    <a:pt x="17" y="25"/>
                  </a:cubicBezTo>
                  <a:cubicBezTo>
                    <a:pt x="60" y="10"/>
                    <a:pt x="60" y="10"/>
                    <a:pt x="60" y="10"/>
                  </a:cubicBezTo>
                  <a:cubicBezTo>
                    <a:pt x="102" y="25"/>
                    <a:pt x="102" y="25"/>
                    <a:pt x="102" y="25"/>
                  </a:cubicBezTo>
                  <a:cubicBezTo>
                    <a:pt x="102" y="38"/>
                    <a:pt x="102" y="88"/>
                    <a:pt x="60" y="10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220" name="Freeform 85">
              <a:extLst>
                <a:ext uri="{FF2B5EF4-FFF2-40B4-BE49-F238E27FC236}">
                  <a16:creationId xmlns:a16="http://schemas.microsoft.com/office/drawing/2014/main" id="{226BB7F5-A353-4C1E-AE09-839E8138B5F3}"/>
                </a:ext>
              </a:extLst>
            </p:cNvPr>
            <p:cNvSpPr>
              <a:spLocks noEditPoints="1"/>
            </p:cNvSpPr>
            <p:nvPr/>
          </p:nvSpPr>
          <p:spPr bwMode="gray">
            <a:xfrm>
              <a:off x="1052513" y="4506913"/>
              <a:ext cx="184150" cy="179388"/>
            </a:xfrm>
            <a:custGeom>
              <a:avLst/>
              <a:gdLst>
                <a:gd name="T0" fmla="*/ 2147483646 w 77"/>
                <a:gd name="T1" fmla="*/ 2147483646 h 75"/>
                <a:gd name="T2" fmla="*/ 2147483646 w 77"/>
                <a:gd name="T3" fmla="*/ 0 h 75"/>
                <a:gd name="T4" fmla="*/ 2147483646 w 77"/>
                <a:gd name="T5" fmla="*/ 0 h 75"/>
                <a:gd name="T6" fmla="*/ 2147483646 w 77"/>
                <a:gd name="T7" fmla="*/ 2147483646 h 75"/>
                <a:gd name="T8" fmla="*/ 2147483646 w 77"/>
                <a:gd name="T9" fmla="*/ 2147483646 h 75"/>
                <a:gd name="T10" fmla="*/ 2147483646 w 77"/>
                <a:gd name="T11" fmla="*/ 2147483646 h 75"/>
                <a:gd name="T12" fmla="*/ 2147483646 w 77"/>
                <a:gd name="T13" fmla="*/ 2147483646 h 75"/>
                <a:gd name="T14" fmla="*/ 2147483646 w 77"/>
                <a:gd name="T15" fmla="*/ 2147483646 h 75"/>
                <a:gd name="T16" fmla="*/ 2147483646 w 77"/>
                <a:gd name="T17" fmla="*/ 2147483646 h 75"/>
                <a:gd name="T18" fmla="*/ 2147483646 w 77"/>
                <a:gd name="T19" fmla="*/ 2147483646 h 75"/>
                <a:gd name="T20" fmla="*/ 2147483646 w 77"/>
                <a:gd name="T21" fmla="*/ 2147483646 h 75"/>
                <a:gd name="T22" fmla="*/ 2147483646 w 77"/>
                <a:gd name="T23" fmla="*/ 2147483646 h 75"/>
                <a:gd name="T24" fmla="*/ 2147483646 w 77"/>
                <a:gd name="T25" fmla="*/ 2147483646 h 75"/>
                <a:gd name="T26" fmla="*/ 2147483646 w 77"/>
                <a:gd name="T27" fmla="*/ 2147483646 h 75"/>
                <a:gd name="T28" fmla="*/ 2147483646 w 77"/>
                <a:gd name="T29" fmla="*/ 2147483646 h 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7"/>
                <a:gd name="T46" fmla="*/ 0 h 75"/>
                <a:gd name="T47" fmla="*/ 77 w 77"/>
                <a:gd name="T48" fmla="*/ 75 h 7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7" h="75">
                  <a:moveTo>
                    <a:pt x="69" y="10"/>
                  </a:moveTo>
                  <a:cubicBezTo>
                    <a:pt x="40" y="0"/>
                    <a:pt x="40" y="0"/>
                    <a:pt x="40" y="0"/>
                  </a:cubicBezTo>
                  <a:cubicBezTo>
                    <a:pt x="39" y="0"/>
                    <a:pt x="38" y="0"/>
                    <a:pt x="37" y="0"/>
                  </a:cubicBezTo>
                  <a:cubicBezTo>
                    <a:pt x="8" y="10"/>
                    <a:pt x="8" y="10"/>
                    <a:pt x="8" y="10"/>
                  </a:cubicBezTo>
                  <a:cubicBezTo>
                    <a:pt x="6" y="11"/>
                    <a:pt x="5" y="12"/>
                    <a:pt x="5" y="14"/>
                  </a:cubicBezTo>
                  <a:cubicBezTo>
                    <a:pt x="5" y="15"/>
                    <a:pt x="0" y="60"/>
                    <a:pt x="37" y="74"/>
                  </a:cubicBezTo>
                  <a:cubicBezTo>
                    <a:pt x="37" y="75"/>
                    <a:pt x="38" y="75"/>
                    <a:pt x="39" y="75"/>
                  </a:cubicBezTo>
                  <a:cubicBezTo>
                    <a:pt x="39" y="75"/>
                    <a:pt x="40" y="75"/>
                    <a:pt x="40" y="74"/>
                  </a:cubicBezTo>
                  <a:cubicBezTo>
                    <a:pt x="77" y="60"/>
                    <a:pt x="72" y="15"/>
                    <a:pt x="72" y="14"/>
                  </a:cubicBezTo>
                  <a:cubicBezTo>
                    <a:pt x="72" y="12"/>
                    <a:pt x="71" y="11"/>
                    <a:pt x="69" y="10"/>
                  </a:cubicBezTo>
                  <a:close/>
                  <a:moveTo>
                    <a:pt x="39" y="65"/>
                  </a:moveTo>
                  <a:cubicBezTo>
                    <a:pt x="15" y="54"/>
                    <a:pt x="14" y="27"/>
                    <a:pt x="14" y="18"/>
                  </a:cubicBezTo>
                  <a:cubicBezTo>
                    <a:pt x="39" y="10"/>
                    <a:pt x="39" y="10"/>
                    <a:pt x="39" y="10"/>
                  </a:cubicBezTo>
                  <a:cubicBezTo>
                    <a:pt x="63" y="18"/>
                    <a:pt x="63" y="18"/>
                    <a:pt x="63" y="18"/>
                  </a:cubicBezTo>
                  <a:cubicBezTo>
                    <a:pt x="63" y="27"/>
                    <a:pt x="62" y="54"/>
                    <a:pt x="39" y="6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221" name="Freeform 86">
              <a:extLst>
                <a:ext uri="{FF2B5EF4-FFF2-40B4-BE49-F238E27FC236}">
                  <a16:creationId xmlns:a16="http://schemas.microsoft.com/office/drawing/2014/main" id="{EBA98C17-FD5B-472F-84EF-416A450E713E}"/>
                </a:ext>
              </a:extLst>
            </p:cNvPr>
            <p:cNvSpPr>
              <a:spLocks noEditPoints="1"/>
            </p:cNvSpPr>
            <p:nvPr/>
          </p:nvSpPr>
          <p:spPr bwMode="gray">
            <a:xfrm>
              <a:off x="735013" y="4156076"/>
              <a:ext cx="403225" cy="511175"/>
            </a:xfrm>
            <a:custGeom>
              <a:avLst/>
              <a:gdLst>
                <a:gd name="T0" fmla="*/ 2147483646 w 168"/>
                <a:gd name="T1" fmla="*/ 2147483646 h 213"/>
                <a:gd name="T2" fmla="*/ 2147483646 w 168"/>
                <a:gd name="T3" fmla="*/ 2147483646 h 213"/>
                <a:gd name="T4" fmla="*/ 2147483646 w 168"/>
                <a:gd name="T5" fmla="*/ 2147483646 h 213"/>
                <a:gd name="T6" fmla="*/ 2147483646 w 168"/>
                <a:gd name="T7" fmla="*/ 2147483646 h 213"/>
                <a:gd name="T8" fmla="*/ 2147483646 w 168"/>
                <a:gd name="T9" fmla="*/ 2147483646 h 213"/>
                <a:gd name="T10" fmla="*/ 2147483646 w 168"/>
                <a:gd name="T11" fmla="*/ 2147483646 h 213"/>
                <a:gd name="T12" fmla="*/ 2147483646 w 168"/>
                <a:gd name="T13" fmla="*/ 2147483646 h 213"/>
                <a:gd name="T14" fmla="*/ 2147483646 w 168"/>
                <a:gd name="T15" fmla="*/ 2147483646 h 213"/>
                <a:gd name="T16" fmla="*/ 2147483646 w 168"/>
                <a:gd name="T17" fmla="*/ 2147483646 h 213"/>
                <a:gd name="T18" fmla="*/ 2147483646 w 168"/>
                <a:gd name="T19" fmla="*/ 2147483646 h 213"/>
                <a:gd name="T20" fmla="*/ 2147483646 w 168"/>
                <a:gd name="T21" fmla="*/ 2147483646 h 213"/>
                <a:gd name="T22" fmla="*/ 2147483646 w 168"/>
                <a:gd name="T23" fmla="*/ 2147483646 h 213"/>
                <a:gd name="T24" fmla="*/ 2147483646 w 168"/>
                <a:gd name="T25" fmla="*/ 2147483646 h 213"/>
                <a:gd name="T26" fmla="*/ 2147483646 w 168"/>
                <a:gd name="T27" fmla="*/ 2147483646 h 213"/>
                <a:gd name="T28" fmla="*/ 2147483646 w 168"/>
                <a:gd name="T29" fmla="*/ 0 h 213"/>
                <a:gd name="T30" fmla="*/ 2147483646 w 168"/>
                <a:gd name="T31" fmla="*/ 2147483646 h 213"/>
                <a:gd name="T32" fmla="*/ 2147483646 w 168"/>
                <a:gd name="T33" fmla="*/ 2147483646 h 213"/>
                <a:gd name="T34" fmla="*/ 2147483646 w 168"/>
                <a:gd name="T35" fmla="*/ 2147483646 h 213"/>
                <a:gd name="T36" fmla="*/ 2147483646 w 168"/>
                <a:gd name="T37" fmla="*/ 2147483646 h 213"/>
                <a:gd name="T38" fmla="*/ 2147483646 w 168"/>
                <a:gd name="T39" fmla="*/ 2147483646 h 213"/>
                <a:gd name="T40" fmla="*/ 2147483646 w 168"/>
                <a:gd name="T41" fmla="*/ 2147483646 h 213"/>
                <a:gd name="T42" fmla="*/ 2147483646 w 168"/>
                <a:gd name="T43" fmla="*/ 2147483646 h 213"/>
                <a:gd name="T44" fmla="*/ 2147483646 w 168"/>
                <a:gd name="T45" fmla="*/ 2147483646 h 213"/>
                <a:gd name="T46" fmla="*/ 2147483646 w 168"/>
                <a:gd name="T47" fmla="*/ 2147483646 h 213"/>
                <a:gd name="T48" fmla="*/ 2147483646 w 168"/>
                <a:gd name="T49" fmla="*/ 0 h 213"/>
                <a:gd name="T50" fmla="*/ 2147483646 w 168"/>
                <a:gd name="T51" fmla="*/ 2147483646 h 213"/>
                <a:gd name="T52" fmla="*/ 0 w 168"/>
                <a:gd name="T53" fmla="*/ 2147483646 h 213"/>
                <a:gd name="T54" fmla="*/ 0 w 168"/>
                <a:gd name="T55" fmla="*/ 2147483646 h 213"/>
                <a:gd name="T56" fmla="*/ 0 w 168"/>
                <a:gd name="T57" fmla="*/ 2147483646 h 213"/>
                <a:gd name="T58" fmla="*/ 2147483646 w 168"/>
                <a:gd name="T59" fmla="*/ 2147483646 h 213"/>
                <a:gd name="T60" fmla="*/ 2147483646 w 168"/>
                <a:gd name="T61" fmla="*/ 2147483646 h 213"/>
                <a:gd name="T62" fmla="*/ 2147483646 w 168"/>
                <a:gd name="T63" fmla="*/ 2147483646 h 213"/>
                <a:gd name="T64" fmla="*/ 2147483646 w 168"/>
                <a:gd name="T65" fmla="*/ 2147483646 h 213"/>
                <a:gd name="T66" fmla="*/ 2147483646 w 168"/>
                <a:gd name="T67" fmla="*/ 2147483646 h 213"/>
                <a:gd name="T68" fmla="*/ 2147483646 w 168"/>
                <a:gd name="T69" fmla="*/ 2147483646 h 213"/>
                <a:gd name="T70" fmla="*/ 2147483646 w 168"/>
                <a:gd name="T71" fmla="*/ 2147483646 h 213"/>
                <a:gd name="T72" fmla="*/ 2147483646 w 168"/>
                <a:gd name="T73" fmla="*/ 2147483646 h 213"/>
                <a:gd name="T74" fmla="*/ 2147483646 w 168"/>
                <a:gd name="T75" fmla="*/ 2147483646 h 213"/>
                <a:gd name="T76" fmla="*/ 2147483646 w 168"/>
                <a:gd name="T77" fmla="*/ 2147483646 h 213"/>
                <a:gd name="T78" fmla="*/ 2147483646 w 168"/>
                <a:gd name="T79" fmla="*/ 2147483646 h 213"/>
                <a:gd name="T80" fmla="*/ 2147483646 w 168"/>
                <a:gd name="T81" fmla="*/ 2147483646 h 213"/>
                <a:gd name="T82" fmla="*/ 2147483646 w 168"/>
                <a:gd name="T83" fmla="*/ 2147483646 h 213"/>
                <a:gd name="T84" fmla="*/ 2147483646 w 168"/>
                <a:gd name="T85" fmla="*/ 2147483646 h 213"/>
                <a:gd name="T86" fmla="*/ 2147483646 w 168"/>
                <a:gd name="T87" fmla="*/ 2147483646 h 2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8"/>
                <a:gd name="T133" fmla="*/ 0 h 213"/>
                <a:gd name="T134" fmla="*/ 168 w 168"/>
                <a:gd name="T135" fmla="*/ 213 h 21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8" h="213">
                  <a:moveTo>
                    <a:pt x="84" y="172"/>
                  </a:moveTo>
                  <a:cubicBezTo>
                    <a:pt x="91" y="172"/>
                    <a:pt x="99" y="171"/>
                    <a:pt x="106" y="170"/>
                  </a:cubicBezTo>
                  <a:cubicBezTo>
                    <a:pt x="109" y="170"/>
                    <a:pt x="111" y="168"/>
                    <a:pt x="110" y="165"/>
                  </a:cubicBezTo>
                  <a:cubicBezTo>
                    <a:pt x="110" y="162"/>
                    <a:pt x="107" y="160"/>
                    <a:pt x="105" y="161"/>
                  </a:cubicBezTo>
                  <a:cubicBezTo>
                    <a:pt x="98" y="162"/>
                    <a:pt x="91" y="162"/>
                    <a:pt x="84" y="162"/>
                  </a:cubicBezTo>
                  <a:cubicBezTo>
                    <a:pt x="39" y="162"/>
                    <a:pt x="10" y="146"/>
                    <a:pt x="10" y="130"/>
                  </a:cubicBezTo>
                  <a:cubicBezTo>
                    <a:pt x="10" y="109"/>
                    <a:pt x="10" y="109"/>
                    <a:pt x="10" y="109"/>
                  </a:cubicBezTo>
                  <a:cubicBezTo>
                    <a:pt x="24" y="122"/>
                    <a:pt x="51" y="131"/>
                    <a:pt x="84" y="131"/>
                  </a:cubicBezTo>
                  <a:cubicBezTo>
                    <a:pt x="116" y="131"/>
                    <a:pt x="144" y="122"/>
                    <a:pt x="158" y="109"/>
                  </a:cubicBezTo>
                  <a:cubicBezTo>
                    <a:pt x="158" y="115"/>
                    <a:pt x="158" y="115"/>
                    <a:pt x="158" y="115"/>
                  </a:cubicBezTo>
                  <a:cubicBezTo>
                    <a:pt x="158" y="118"/>
                    <a:pt x="160" y="120"/>
                    <a:pt x="163" y="120"/>
                  </a:cubicBezTo>
                  <a:cubicBezTo>
                    <a:pt x="166" y="120"/>
                    <a:pt x="168" y="118"/>
                    <a:pt x="168" y="115"/>
                  </a:cubicBezTo>
                  <a:cubicBezTo>
                    <a:pt x="168" y="47"/>
                    <a:pt x="168" y="47"/>
                    <a:pt x="168" y="47"/>
                  </a:cubicBezTo>
                  <a:cubicBezTo>
                    <a:pt x="168" y="29"/>
                    <a:pt x="145" y="13"/>
                    <a:pt x="111" y="8"/>
                  </a:cubicBezTo>
                  <a:cubicBezTo>
                    <a:pt x="109" y="3"/>
                    <a:pt x="105" y="0"/>
                    <a:pt x="101" y="0"/>
                  </a:cubicBezTo>
                  <a:cubicBezTo>
                    <a:pt x="94" y="0"/>
                    <a:pt x="90" y="5"/>
                    <a:pt x="90" y="11"/>
                  </a:cubicBezTo>
                  <a:cubicBezTo>
                    <a:pt x="90" y="17"/>
                    <a:pt x="94" y="22"/>
                    <a:pt x="101" y="22"/>
                  </a:cubicBezTo>
                  <a:cubicBezTo>
                    <a:pt x="104" y="22"/>
                    <a:pt x="108" y="20"/>
                    <a:pt x="110" y="17"/>
                  </a:cubicBezTo>
                  <a:cubicBezTo>
                    <a:pt x="138" y="22"/>
                    <a:pt x="158" y="34"/>
                    <a:pt x="158" y="47"/>
                  </a:cubicBezTo>
                  <a:cubicBezTo>
                    <a:pt x="158" y="63"/>
                    <a:pt x="128" y="79"/>
                    <a:pt x="84" y="79"/>
                  </a:cubicBezTo>
                  <a:cubicBezTo>
                    <a:pt x="39" y="79"/>
                    <a:pt x="10" y="63"/>
                    <a:pt x="10" y="47"/>
                  </a:cubicBezTo>
                  <a:cubicBezTo>
                    <a:pt x="10" y="34"/>
                    <a:pt x="30" y="22"/>
                    <a:pt x="58" y="17"/>
                  </a:cubicBezTo>
                  <a:cubicBezTo>
                    <a:pt x="60" y="20"/>
                    <a:pt x="63" y="22"/>
                    <a:pt x="67" y="22"/>
                  </a:cubicBezTo>
                  <a:cubicBezTo>
                    <a:pt x="73" y="22"/>
                    <a:pt x="78" y="17"/>
                    <a:pt x="78" y="11"/>
                  </a:cubicBezTo>
                  <a:cubicBezTo>
                    <a:pt x="78" y="5"/>
                    <a:pt x="73" y="0"/>
                    <a:pt x="67" y="0"/>
                  </a:cubicBezTo>
                  <a:cubicBezTo>
                    <a:pt x="62" y="0"/>
                    <a:pt x="58" y="3"/>
                    <a:pt x="57" y="8"/>
                  </a:cubicBezTo>
                  <a:cubicBezTo>
                    <a:pt x="23" y="13"/>
                    <a:pt x="0" y="29"/>
                    <a:pt x="0" y="47"/>
                  </a:cubicBezTo>
                  <a:cubicBezTo>
                    <a:pt x="0" y="173"/>
                    <a:pt x="0" y="173"/>
                    <a:pt x="0" y="173"/>
                  </a:cubicBezTo>
                  <a:cubicBezTo>
                    <a:pt x="0" y="173"/>
                    <a:pt x="0" y="173"/>
                    <a:pt x="0" y="173"/>
                  </a:cubicBezTo>
                  <a:cubicBezTo>
                    <a:pt x="2" y="196"/>
                    <a:pt x="38" y="213"/>
                    <a:pt x="84" y="213"/>
                  </a:cubicBezTo>
                  <a:cubicBezTo>
                    <a:pt x="91" y="213"/>
                    <a:pt x="99" y="213"/>
                    <a:pt x="106" y="212"/>
                  </a:cubicBezTo>
                  <a:cubicBezTo>
                    <a:pt x="109" y="211"/>
                    <a:pt x="111" y="209"/>
                    <a:pt x="110" y="206"/>
                  </a:cubicBezTo>
                  <a:cubicBezTo>
                    <a:pt x="110" y="204"/>
                    <a:pt x="107" y="202"/>
                    <a:pt x="105" y="202"/>
                  </a:cubicBezTo>
                  <a:cubicBezTo>
                    <a:pt x="98" y="203"/>
                    <a:pt x="91" y="203"/>
                    <a:pt x="84" y="203"/>
                  </a:cubicBezTo>
                  <a:cubicBezTo>
                    <a:pt x="39" y="203"/>
                    <a:pt x="10" y="187"/>
                    <a:pt x="10" y="171"/>
                  </a:cubicBezTo>
                  <a:cubicBezTo>
                    <a:pt x="10" y="150"/>
                    <a:pt x="10" y="150"/>
                    <a:pt x="10" y="150"/>
                  </a:cubicBezTo>
                  <a:cubicBezTo>
                    <a:pt x="24" y="163"/>
                    <a:pt x="51" y="172"/>
                    <a:pt x="84" y="172"/>
                  </a:cubicBezTo>
                  <a:close/>
                  <a:moveTo>
                    <a:pt x="10" y="67"/>
                  </a:moveTo>
                  <a:cubicBezTo>
                    <a:pt x="24" y="80"/>
                    <a:pt x="51" y="89"/>
                    <a:pt x="84" y="89"/>
                  </a:cubicBezTo>
                  <a:cubicBezTo>
                    <a:pt x="116" y="89"/>
                    <a:pt x="144" y="80"/>
                    <a:pt x="158" y="67"/>
                  </a:cubicBezTo>
                  <a:cubicBezTo>
                    <a:pt x="158" y="89"/>
                    <a:pt x="158" y="89"/>
                    <a:pt x="158" y="89"/>
                  </a:cubicBezTo>
                  <a:cubicBezTo>
                    <a:pt x="158" y="104"/>
                    <a:pt x="128" y="121"/>
                    <a:pt x="84" y="121"/>
                  </a:cubicBezTo>
                  <a:cubicBezTo>
                    <a:pt x="39" y="121"/>
                    <a:pt x="10" y="104"/>
                    <a:pt x="10" y="89"/>
                  </a:cubicBezTo>
                  <a:lnTo>
                    <a:pt x="10" y="67"/>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grpSp>
      <p:grpSp>
        <p:nvGrpSpPr>
          <p:cNvPr id="222" name="组合 332">
            <a:extLst>
              <a:ext uri="{FF2B5EF4-FFF2-40B4-BE49-F238E27FC236}">
                <a16:creationId xmlns:a16="http://schemas.microsoft.com/office/drawing/2014/main" id="{F35EBC07-D7F3-4E7A-9D59-B6EA26BF3EDB}"/>
              </a:ext>
            </a:extLst>
          </p:cNvPr>
          <p:cNvGrpSpPr>
            <a:grpSpLocks/>
          </p:cNvGrpSpPr>
          <p:nvPr/>
        </p:nvGrpSpPr>
        <p:grpSpPr bwMode="gray">
          <a:xfrm>
            <a:off x="8755628" y="3818335"/>
            <a:ext cx="714951" cy="569843"/>
            <a:chOff x="6553200" y="3884613"/>
            <a:chExt cx="669925" cy="534988"/>
          </a:xfrm>
        </p:grpSpPr>
        <p:sp>
          <p:nvSpPr>
            <p:cNvPr id="223" name="Freeform 50">
              <a:extLst>
                <a:ext uri="{FF2B5EF4-FFF2-40B4-BE49-F238E27FC236}">
                  <a16:creationId xmlns:a16="http://schemas.microsoft.com/office/drawing/2014/main" id="{8AC041AA-EABC-4F34-ADC3-7172498C78B5}"/>
                </a:ext>
              </a:extLst>
            </p:cNvPr>
            <p:cNvSpPr>
              <a:spLocks noChangeArrowheads="1"/>
            </p:cNvSpPr>
            <p:nvPr/>
          </p:nvSpPr>
          <p:spPr bwMode="gray">
            <a:xfrm>
              <a:off x="6629400" y="4135438"/>
              <a:ext cx="127000" cy="28575"/>
            </a:xfrm>
            <a:custGeom>
              <a:avLst/>
              <a:gdLst>
                <a:gd name="T0" fmla="*/ 2147483646 w 303"/>
                <a:gd name="T1" fmla="*/ 2147483646 h 67"/>
                <a:gd name="T2" fmla="*/ 2147483646 w 303"/>
                <a:gd name="T3" fmla="*/ 2147483646 h 67"/>
                <a:gd name="T4" fmla="*/ 0 w 303"/>
                <a:gd name="T5" fmla="*/ 2147483646 h 67"/>
                <a:gd name="T6" fmla="*/ 0 w 303"/>
                <a:gd name="T7" fmla="*/ 0 h 67"/>
                <a:gd name="T8" fmla="*/ 2147483646 w 303"/>
                <a:gd name="T9" fmla="*/ 0 h 67"/>
                <a:gd name="T10" fmla="*/ 2147483646 w 303"/>
                <a:gd name="T11" fmla="*/ 2147483646 h 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3" h="67">
                  <a:moveTo>
                    <a:pt x="303" y="67"/>
                  </a:moveTo>
                  <a:lnTo>
                    <a:pt x="303" y="67"/>
                  </a:lnTo>
                  <a:lnTo>
                    <a:pt x="0" y="67"/>
                  </a:lnTo>
                  <a:lnTo>
                    <a:pt x="0" y="0"/>
                  </a:lnTo>
                  <a:lnTo>
                    <a:pt x="303" y="0"/>
                  </a:lnTo>
                  <a:lnTo>
                    <a:pt x="303" y="6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224" name="Freeform 51">
              <a:extLst>
                <a:ext uri="{FF2B5EF4-FFF2-40B4-BE49-F238E27FC236}">
                  <a16:creationId xmlns:a16="http://schemas.microsoft.com/office/drawing/2014/main" id="{2FF86403-CC27-44CF-BB78-AB4EF2755E87}"/>
                </a:ext>
              </a:extLst>
            </p:cNvPr>
            <p:cNvSpPr>
              <a:spLocks noChangeArrowheads="1"/>
            </p:cNvSpPr>
            <p:nvPr/>
          </p:nvSpPr>
          <p:spPr bwMode="gray">
            <a:xfrm>
              <a:off x="6732588" y="4100513"/>
              <a:ext cx="57150" cy="100013"/>
            </a:xfrm>
            <a:custGeom>
              <a:avLst/>
              <a:gdLst>
                <a:gd name="T0" fmla="*/ 0 w 135"/>
                <a:gd name="T1" fmla="*/ 0 h 239"/>
                <a:gd name="T2" fmla="*/ 0 w 135"/>
                <a:gd name="T3" fmla="*/ 0 h 239"/>
                <a:gd name="T4" fmla="*/ 2147483646 w 135"/>
                <a:gd name="T5" fmla="*/ 2147483646 h 239"/>
                <a:gd name="T6" fmla="*/ 0 w 135"/>
                <a:gd name="T7" fmla="*/ 2147483646 h 239"/>
                <a:gd name="T8" fmla="*/ 0 w 135"/>
                <a:gd name="T9" fmla="*/ 0 h 2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5" h="239">
                  <a:moveTo>
                    <a:pt x="0" y="0"/>
                  </a:moveTo>
                  <a:lnTo>
                    <a:pt x="0" y="0"/>
                  </a:lnTo>
                  <a:lnTo>
                    <a:pt x="135" y="119"/>
                  </a:lnTo>
                  <a:lnTo>
                    <a:pt x="0" y="239"/>
                  </a:lnTo>
                  <a:lnTo>
                    <a:pt x="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225" name="Freeform 52">
              <a:extLst>
                <a:ext uri="{FF2B5EF4-FFF2-40B4-BE49-F238E27FC236}">
                  <a16:creationId xmlns:a16="http://schemas.microsoft.com/office/drawing/2014/main" id="{2483AD8A-D064-4B3F-B20B-149DE209A721}"/>
                </a:ext>
              </a:extLst>
            </p:cNvPr>
            <p:cNvSpPr>
              <a:spLocks noChangeArrowheads="1"/>
            </p:cNvSpPr>
            <p:nvPr/>
          </p:nvSpPr>
          <p:spPr bwMode="gray">
            <a:xfrm>
              <a:off x="6997700" y="4076701"/>
              <a:ext cx="115888" cy="28575"/>
            </a:xfrm>
            <a:custGeom>
              <a:avLst/>
              <a:gdLst>
                <a:gd name="T0" fmla="*/ 2147483646 w 276"/>
                <a:gd name="T1" fmla="*/ 2147483646 h 67"/>
                <a:gd name="T2" fmla="*/ 2147483646 w 276"/>
                <a:gd name="T3" fmla="*/ 2147483646 h 67"/>
                <a:gd name="T4" fmla="*/ 0 w 276"/>
                <a:gd name="T5" fmla="*/ 2147483646 h 67"/>
                <a:gd name="T6" fmla="*/ 0 w 276"/>
                <a:gd name="T7" fmla="*/ 0 h 67"/>
                <a:gd name="T8" fmla="*/ 2147483646 w 276"/>
                <a:gd name="T9" fmla="*/ 0 h 67"/>
                <a:gd name="T10" fmla="*/ 2147483646 w 276"/>
                <a:gd name="T11" fmla="*/ 2147483646 h 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6" h="67">
                  <a:moveTo>
                    <a:pt x="276" y="67"/>
                  </a:moveTo>
                  <a:lnTo>
                    <a:pt x="276" y="67"/>
                  </a:lnTo>
                  <a:lnTo>
                    <a:pt x="0" y="67"/>
                  </a:lnTo>
                  <a:lnTo>
                    <a:pt x="0" y="0"/>
                  </a:lnTo>
                  <a:lnTo>
                    <a:pt x="276" y="0"/>
                  </a:lnTo>
                  <a:lnTo>
                    <a:pt x="276" y="6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226" name="Freeform 53">
              <a:extLst>
                <a:ext uri="{FF2B5EF4-FFF2-40B4-BE49-F238E27FC236}">
                  <a16:creationId xmlns:a16="http://schemas.microsoft.com/office/drawing/2014/main" id="{65DC0BA3-E389-4DBB-84F3-709B38C196C0}"/>
                </a:ext>
              </a:extLst>
            </p:cNvPr>
            <p:cNvSpPr>
              <a:spLocks noChangeArrowheads="1"/>
            </p:cNvSpPr>
            <p:nvPr/>
          </p:nvSpPr>
          <p:spPr bwMode="gray">
            <a:xfrm>
              <a:off x="7089775" y="4040188"/>
              <a:ext cx="57150" cy="101600"/>
            </a:xfrm>
            <a:custGeom>
              <a:avLst/>
              <a:gdLst>
                <a:gd name="T0" fmla="*/ 2147483646 w 135"/>
                <a:gd name="T1" fmla="*/ 0 h 239"/>
                <a:gd name="T2" fmla="*/ 2147483646 w 135"/>
                <a:gd name="T3" fmla="*/ 0 h 239"/>
                <a:gd name="T4" fmla="*/ 2147483646 w 135"/>
                <a:gd name="T5" fmla="*/ 2147483646 h 239"/>
                <a:gd name="T6" fmla="*/ 0 w 135"/>
                <a:gd name="T7" fmla="*/ 2147483646 h 239"/>
                <a:gd name="T8" fmla="*/ 2147483646 w 135"/>
                <a:gd name="T9" fmla="*/ 0 h 2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5" h="239">
                  <a:moveTo>
                    <a:pt x="1" y="0"/>
                  </a:moveTo>
                  <a:lnTo>
                    <a:pt x="1" y="0"/>
                  </a:lnTo>
                  <a:lnTo>
                    <a:pt x="135" y="120"/>
                  </a:lnTo>
                  <a:lnTo>
                    <a:pt x="0" y="239"/>
                  </a:lnTo>
                  <a:lnTo>
                    <a:pt x="1"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227" name="Freeform 54">
              <a:extLst>
                <a:ext uri="{FF2B5EF4-FFF2-40B4-BE49-F238E27FC236}">
                  <a16:creationId xmlns:a16="http://schemas.microsoft.com/office/drawing/2014/main" id="{A1C0EA34-C484-440B-8687-6E9730FC2966}"/>
                </a:ext>
              </a:extLst>
            </p:cNvPr>
            <p:cNvSpPr>
              <a:spLocks noChangeArrowheads="1"/>
            </p:cNvSpPr>
            <p:nvPr/>
          </p:nvSpPr>
          <p:spPr bwMode="gray">
            <a:xfrm>
              <a:off x="6997700" y="4192588"/>
              <a:ext cx="115888" cy="26988"/>
            </a:xfrm>
            <a:custGeom>
              <a:avLst/>
              <a:gdLst>
                <a:gd name="T0" fmla="*/ 2147483646 w 276"/>
                <a:gd name="T1" fmla="*/ 2147483646 h 67"/>
                <a:gd name="T2" fmla="*/ 2147483646 w 276"/>
                <a:gd name="T3" fmla="*/ 2147483646 h 67"/>
                <a:gd name="T4" fmla="*/ 0 w 276"/>
                <a:gd name="T5" fmla="*/ 2147483646 h 67"/>
                <a:gd name="T6" fmla="*/ 0 w 276"/>
                <a:gd name="T7" fmla="*/ 0 h 67"/>
                <a:gd name="T8" fmla="*/ 2147483646 w 276"/>
                <a:gd name="T9" fmla="*/ 0 h 67"/>
                <a:gd name="T10" fmla="*/ 2147483646 w 276"/>
                <a:gd name="T11" fmla="*/ 2147483646 h 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6" h="67">
                  <a:moveTo>
                    <a:pt x="276" y="67"/>
                  </a:moveTo>
                  <a:lnTo>
                    <a:pt x="276" y="67"/>
                  </a:lnTo>
                  <a:lnTo>
                    <a:pt x="0" y="66"/>
                  </a:lnTo>
                  <a:lnTo>
                    <a:pt x="0" y="0"/>
                  </a:lnTo>
                  <a:lnTo>
                    <a:pt x="276" y="0"/>
                  </a:lnTo>
                  <a:lnTo>
                    <a:pt x="276" y="6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228" name="Freeform 55">
              <a:extLst>
                <a:ext uri="{FF2B5EF4-FFF2-40B4-BE49-F238E27FC236}">
                  <a16:creationId xmlns:a16="http://schemas.microsoft.com/office/drawing/2014/main" id="{F4771EC1-5ECB-486D-A767-4C59FA0B6AC9}"/>
                </a:ext>
              </a:extLst>
            </p:cNvPr>
            <p:cNvSpPr>
              <a:spLocks noChangeArrowheads="1"/>
            </p:cNvSpPr>
            <p:nvPr/>
          </p:nvSpPr>
          <p:spPr bwMode="gray">
            <a:xfrm>
              <a:off x="7089775" y="4156076"/>
              <a:ext cx="57150" cy="100013"/>
            </a:xfrm>
            <a:custGeom>
              <a:avLst/>
              <a:gdLst>
                <a:gd name="T0" fmla="*/ 2147483646 w 135"/>
                <a:gd name="T1" fmla="*/ 0 h 239"/>
                <a:gd name="T2" fmla="*/ 2147483646 w 135"/>
                <a:gd name="T3" fmla="*/ 0 h 239"/>
                <a:gd name="T4" fmla="*/ 2147483646 w 135"/>
                <a:gd name="T5" fmla="*/ 2147483646 h 239"/>
                <a:gd name="T6" fmla="*/ 0 w 135"/>
                <a:gd name="T7" fmla="*/ 2147483646 h 239"/>
                <a:gd name="T8" fmla="*/ 2147483646 w 135"/>
                <a:gd name="T9" fmla="*/ 0 h 2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5" h="239">
                  <a:moveTo>
                    <a:pt x="1" y="0"/>
                  </a:moveTo>
                  <a:lnTo>
                    <a:pt x="1" y="0"/>
                  </a:lnTo>
                  <a:lnTo>
                    <a:pt x="135" y="119"/>
                  </a:lnTo>
                  <a:lnTo>
                    <a:pt x="0" y="239"/>
                  </a:lnTo>
                  <a:lnTo>
                    <a:pt x="1"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229" name="Freeform 56">
              <a:extLst>
                <a:ext uri="{FF2B5EF4-FFF2-40B4-BE49-F238E27FC236}">
                  <a16:creationId xmlns:a16="http://schemas.microsoft.com/office/drawing/2014/main" id="{FCF52A07-BBD5-44F3-9132-2CB60AEE39A5}"/>
                </a:ext>
              </a:extLst>
            </p:cNvPr>
            <p:cNvSpPr>
              <a:spLocks noChangeArrowheads="1"/>
            </p:cNvSpPr>
            <p:nvPr/>
          </p:nvSpPr>
          <p:spPr bwMode="gray">
            <a:xfrm>
              <a:off x="6640513" y="4248151"/>
              <a:ext cx="127000" cy="82550"/>
            </a:xfrm>
            <a:custGeom>
              <a:avLst/>
              <a:gdLst>
                <a:gd name="T0" fmla="*/ 2147483646 w 301"/>
                <a:gd name="T1" fmla="*/ 2147483646 h 197"/>
                <a:gd name="T2" fmla="*/ 2147483646 w 301"/>
                <a:gd name="T3" fmla="*/ 2147483646 h 197"/>
                <a:gd name="T4" fmla="*/ 0 w 301"/>
                <a:gd name="T5" fmla="*/ 2147483646 h 197"/>
                <a:gd name="T6" fmla="*/ 2147483646 w 301"/>
                <a:gd name="T7" fmla="*/ 0 h 197"/>
                <a:gd name="T8" fmla="*/ 2147483646 w 301"/>
                <a:gd name="T9" fmla="*/ 2147483646 h 197"/>
                <a:gd name="T10" fmla="*/ 2147483646 w 301"/>
                <a:gd name="T11" fmla="*/ 2147483646 h 1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1" h="197">
                  <a:moveTo>
                    <a:pt x="31" y="197"/>
                  </a:moveTo>
                  <a:lnTo>
                    <a:pt x="31" y="197"/>
                  </a:lnTo>
                  <a:lnTo>
                    <a:pt x="0" y="138"/>
                  </a:lnTo>
                  <a:lnTo>
                    <a:pt x="270" y="0"/>
                  </a:lnTo>
                  <a:lnTo>
                    <a:pt x="301" y="59"/>
                  </a:lnTo>
                  <a:lnTo>
                    <a:pt x="31" y="19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230" name="Freeform 57">
              <a:extLst>
                <a:ext uri="{FF2B5EF4-FFF2-40B4-BE49-F238E27FC236}">
                  <a16:creationId xmlns:a16="http://schemas.microsoft.com/office/drawing/2014/main" id="{5AA412F3-E2E2-42B5-A68D-02182D51D7C9}"/>
                </a:ext>
              </a:extLst>
            </p:cNvPr>
            <p:cNvSpPr>
              <a:spLocks noChangeArrowheads="1"/>
            </p:cNvSpPr>
            <p:nvPr/>
          </p:nvSpPr>
          <p:spPr bwMode="gray">
            <a:xfrm>
              <a:off x="6716713" y="4227513"/>
              <a:ext cx="73025" cy="88900"/>
            </a:xfrm>
            <a:custGeom>
              <a:avLst/>
              <a:gdLst>
                <a:gd name="T0" fmla="*/ 0 w 174"/>
                <a:gd name="T1" fmla="*/ 0 h 213"/>
                <a:gd name="T2" fmla="*/ 0 w 174"/>
                <a:gd name="T3" fmla="*/ 0 h 213"/>
                <a:gd name="T4" fmla="*/ 2147483646 w 174"/>
                <a:gd name="T5" fmla="*/ 2147483646 h 213"/>
                <a:gd name="T6" fmla="*/ 2147483646 w 174"/>
                <a:gd name="T7" fmla="*/ 2147483646 h 213"/>
                <a:gd name="T8" fmla="*/ 0 w 174"/>
                <a:gd name="T9" fmla="*/ 0 h 2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213">
                  <a:moveTo>
                    <a:pt x="0" y="0"/>
                  </a:moveTo>
                  <a:lnTo>
                    <a:pt x="0" y="0"/>
                  </a:lnTo>
                  <a:lnTo>
                    <a:pt x="174" y="45"/>
                  </a:lnTo>
                  <a:lnTo>
                    <a:pt x="108" y="213"/>
                  </a:lnTo>
                  <a:lnTo>
                    <a:pt x="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231" name="Freeform 58">
              <a:extLst>
                <a:ext uri="{FF2B5EF4-FFF2-40B4-BE49-F238E27FC236}">
                  <a16:creationId xmlns:a16="http://schemas.microsoft.com/office/drawing/2014/main" id="{916EDECA-C443-4978-980F-20AC1E374E18}"/>
                </a:ext>
              </a:extLst>
            </p:cNvPr>
            <p:cNvSpPr>
              <a:spLocks noChangeArrowheads="1"/>
            </p:cNvSpPr>
            <p:nvPr/>
          </p:nvSpPr>
          <p:spPr bwMode="gray">
            <a:xfrm>
              <a:off x="6640513" y="3968751"/>
              <a:ext cx="127000" cy="82550"/>
            </a:xfrm>
            <a:custGeom>
              <a:avLst/>
              <a:gdLst>
                <a:gd name="T0" fmla="*/ 2147483646 w 301"/>
                <a:gd name="T1" fmla="*/ 2147483646 h 198"/>
                <a:gd name="T2" fmla="*/ 2147483646 w 301"/>
                <a:gd name="T3" fmla="*/ 2147483646 h 198"/>
                <a:gd name="T4" fmla="*/ 0 w 301"/>
                <a:gd name="T5" fmla="*/ 2147483646 h 198"/>
                <a:gd name="T6" fmla="*/ 2147483646 w 301"/>
                <a:gd name="T7" fmla="*/ 0 h 198"/>
                <a:gd name="T8" fmla="*/ 2147483646 w 301"/>
                <a:gd name="T9" fmla="*/ 2147483646 h 198"/>
                <a:gd name="T10" fmla="*/ 2147483646 w 301"/>
                <a:gd name="T11" fmla="*/ 2147483646 h 19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1" h="198">
                  <a:moveTo>
                    <a:pt x="270" y="198"/>
                  </a:moveTo>
                  <a:lnTo>
                    <a:pt x="270" y="198"/>
                  </a:lnTo>
                  <a:lnTo>
                    <a:pt x="0" y="60"/>
                  </a:lnTo>
                  <a:lnTo>
                    <a:pt x="31" y="0"/>
                  </a:lnTo>
                  <a:lnTo>
                    <a:pt x="301" y="139"/>
                  </a:lnTo>
                  <a:lnTo>
                    <a:pt x="270" y="19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232" name="Freeform 59">
              <a:extLst>
                <a:ext uri="{FF2B5EF4-FFF2-40B4-BE49-F238E27FC236}">
                  <a16:creationId xmlns:a16="http://schemas.microsoft.com/office/drawing/2014/main" id="{DC80A023-0367-453C-8486-35CDD48AE704}"/>
                </a:ext>
              </a:extLst>
            </p:cNvPr>
            <p:cNvSpPr>
              <a:spLocks noChangeArrowheads="1"/>
            </p:cNvSpPr>
            <p:nvPr/>
          </p:nvSpPr>
          <p:spPr bwMode="gray">
            <a:xfrm>
              <a:off x="6716713" y="3983038"/>
              <a:ext cx="73025" cy="88900"/>
            </a:xfrm>
            <a:custGeom>
              <a:avLst/>
              <a:gdLst>
                <a:gd name="T0" fmla="*/ 0 w 174"/>
                <a:gd name="T1" fmla="*/ 2147483646 h 212"/>
                <a:gd name="T2" fmla="*/ 0 w 174"/>
                <a:gd name="T3" fmla="*/ 2147483646 h 212"/>
                <a:gd name="T4" fmla="*/ 2147483646 w 174"/>
                <a:gd name="T5" fmla="*/ 2147483646 h 212"/>
                <a:gd name="T6" fmla="*/ 2147483646 w 174"/>
                <a:gd name="T7" fmla="*/ 0 h 212"/>
                <a:gd name="T8" fmla="*/ 0 w 174"/>
                <a:gd name="T9" fmla="*/ 2147483646 h 2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212">
                  <a:moveTo>
                    <a:pt x="0" y="212"/>
                  </a:moveTo>
                  <a:lnTo>
                    <a:pt x="0" y="212"/>
                  </a:lnTo>
                  <a:lnTo>
                    <a:pt x="174" y="168"/>
                  </a:lnTo>
                  <a:lnTo>
                    <a:pt x="108" y="0"/>
                  </a:lnTo>
                  <a:lnTo>
                    <a:pt x="0" y="21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233" name="Freeform 60">
              <a:extLst>
                <a:ext uri="{FF2B5EF4-FFF2-40B4-BE49-F238E27FC236}">
                  <a16:creationId xmlns:a16="http://schemas.microsoft.com/office/drawing/2014/main" id="{DA300314-BB63-49AC-91BD-39371597B3D5}"/>
                </a:ext>
              </a:extLst>
            </p:cNvPr>
            <p:cNvSpPr>
              <a:spLocks noChangeArrowheads="1"/>
            </p:cNvSpPr>
            <p:nvPr/>
          </p:nvSpPr>
          <p:spPr bwMode="gray">
            <a:xfrm>
              <a:off x="6905625" y="4057651"/>
              <a:ext cx="61913" cy="77788"/>
            </a:xfrm>
            <a:custGeom>
              <a:avLst/>
              <a:gdLst>
                <a:gd name="T0" fmla="*/ 0 w 147"/>
                <a:gd name="T1" fmla="*/ 2147483646 h 182"/>
                <a:gd name="T2" fmla="*/ 0 w 147"/>
                <a:gd name="T3" fmla="*/ 2147483646 h 182"/>
                <a:gd name="T4" fmla="*/ 2147483646 w 147"/>
                <a:gd name="T5" fmla="*/ 2147483646 h 182"/>
                <a:gd name="T6" fmla="*/ 2147483646 w 147"/>
                <a:gd name="T7" fmla="*/ 0 h 182"/>
                <a:gd name="T8" fmla="*/ 0 w 147"/>
                <a:gd name="T9" fmla="*/ 0 h 182"/>
                <a:gd name="T10" fmla="*/ 0 w 147"/>
                <a:gd name="T11" fmla="*/ 2147483646 h 1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 h="182">
                  <a:moveTo>
                    <a:pt x="0" y="182"/>
                  </a:moveTo>
                  <a:lnTo>
                    <a:pt x="0" y="182"/>
                  </a:lnTo>
                  <a:lnTo>
                    <a:pt x="147" y="182"/>
                  </a:lnTo>
                  <a:lnTo>
                    <a:pt x="147" y="0"/>
                  </a:lnTo>
                  <a:lnTo>
                    <a:pt x="0" y="0"/>
                  </a:lnTo>
                  <a:lnTo>
                    <a:pt x="0" y="18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234" name="Freeform 61">
              <a:extLst>
                <a:ext uri="{FF2B5EF4-FFF2-40B4-BE49-F238E27FC236}">
                  <a16:creationId xmlns:a16="http://schemas.microsoft.com/office/drawing/2014/main" id="{FB1C28AF-F673-4DCB-A85E-CBA8FD3A8D5F}"/>
                </a:ext>
              </a:extLst>
            </p:cNvPr>
            <p:cNvSpPr>
              <a:spLocks noChangeArrowheads="1"/>
            </p:cNvSpPr>
            <p:nvPr/>
          </p:nvSpPr>
          <p:spPr bwMode="gray">
            <a:xfrm>
              <a:off x="6826250" y="4057651"/>
              <a:ext cx="61913" cy="77788"/>
            </a:xfrm>
            <a:custGeom>
              <a:avLst/>
              <a:gdLst>
                <a:gd name="T0" fmla="*/ 2147483646 w 148"/>
                <a:gd name="T1" fmla="*/ 0 h 182"/>
                <a:gd name="T2" fmla="*/ 2147483646 w 148"/>
                <a:gd name="T3" fmla="*/ 0 h 182"/>
                <a:gd name="T4" fmla="*/ 0 w 148"/>
                <a:gd name="T5" fmla="*/ 0 h 182"/>
                <a:gd name="T6" fmla="*/ 0 w 148"/>
                <a:gd name="T7" fmla="*/ 2147483646 h 182"/>
                <a:gd name="T8" fmla="*/ 2147483646 w 148"/>
                <a:gd name="T9" fmla="*/ 2147483646 h 182"/>
                <a:gd name="T10" fmla="*/ 2147483646 w 148"/>
                <a:gd name="T11" fmla="*/ 0 h 1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8" h="182">
                  <a:moveTo>
                    <a:pt x="148" y="0"/>
                  </a:moveTo>
                  <a:lnTo>
                    <a:pt x="148" y="0"/>
                  </a:lnTo>
                  <a:lnTo>
                    <a:pt x="0" y="0"/>
                  </a:lnTo>
                  <a:lnTo>
                    <a:pt x="0" y="182"/>
                  </a:lnTo>
                  <a:lnTo>
                    <a:pt x="148" y="182"/>
                  </a:lnTo>
                  <a:lnTo>
                    <a:pt x="148"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235" name="Freeform 62">
              <a:extLst>
                <a:ext uri="{FF2B5EF4-FFF2-40B4-BE49-F238E27FC236}">
                  <a16:creationId xmlns:a16="http://schemas.microsoft.com/office/drawing/2014/main" id="{3EBB4595-77FA-4AA2-A93B-407677B669D1}"/>
                </a:ext>
              </a:extLst>
            </p:cNvPr>
            <p:cNvSpPr>
              <a:spLocks noChangeArrowheads="1"/>
            </p:cNvSpPr>
            <p:nvPr/>
          </p:nvSpPr>
          <p:spPr bwMode="gray">
            <a:xfrm>
              <a:off x="6826250" y="3962401"/>
              <a:ext cx="141288" cy="76200"/>
            </a:xfrm>
            <a:custGeom>
              <a:avLst/>
              <a:gdLst>
                <a:gd name="T0" fmla="*/ 2147483646 w 338"/>
                <a:gd name="T1" fmla="*/ 2147483646 h 182"/>
                <a:gd name="T2" fmla="*/ 2147483646 w 338"/>
                <a:gd name="T3" fmla="*/ 2147483646 h 182"/>
                <a:gd name="T4" fmla="*/ 0 w 338"/>
                <a:gd name="T5" fmla="*/ 2147483646 h 182"/>
                <a:gd name="T6" fmla="*/ 0 w 338"/>
                <a:gd name="T7" fmla="*/ 0 h 182"/>
                <a:gd name="T8" fmla="*/ 2147483646 w 338"/>
                <a:gd name="T9" fmla="*/ 0 h 182"/>
                <a:gd name="T10" fmla="*/ 2147483646 w 338"/>
                <a:gd name="T11" fmla="*/ 2147483646 h 1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8" h="182">
                  <a:moveTo>
                    <a:pt x="338" y="182"/>
                  </a:moveTo>
                  <a:lnTo>
                    <a:pt x="338" y="182"/>
                  </a:lnTo>
                  <a:lnTo>
                    <a:pt x="0" y="182"/>
                  </a:lnTo>
                  <a:lnTo>
                    <a:pt x="0" y="0"/>
                  </a:lnTo>
                  <a:lnTo>
                    <a:pt x="338" y="0"/>
                  </a:lnTo>
                  <a:lnTo>
                    <a:pt x="338" y="18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236" name="Freeform 63">
              <a:extLst>
                <a:ext uri="{FF2B5EF4-FFF2-40B4-BE49-F238E27FC236}">
                  <a16:creationId xmlns:a16="http://schemas.microsoft.com/office/drawing/2014/main" id="{9BA74297-0D20-4090-AA11-BBB418704373}"/>
                </a:ext>
              </a:extLst>
            </p:cNvPr>
            <p:cNvSpPr>
              <a:spLocks noChangeArrowheads="1"/>
            </p:cNvSpPr>
            <p:nvPr/>
          </p:nvSpPr>
          <p:spPr bwMode="gray">
            <a:xfrm>
              <a:off x="6905625" y="4251326"/>
              <a:ext cx="61913" cy="76200"/>
            </a:xfrm>
            <a:custGeom>
              <a:avLst/>
              <a:gdLst>
                <a:gd name="T0" fmla="*/ 0 w 147"/>
                <a:gd name="T1" fmla="*/ 2147483646 h 182"/>
                <a:gd name="T2" fmla="*/ 0 w 147"/>
                <a:gd name="T3" fmla="*/ 2147483646 h 182"/>
                <a:gd name="T4" fmla="*/ 2147483646 w 147"/>
                <a:gd name="T5" fmla="*/ 2147483646 h 182"/>
                <a:gd name="T6" fmla="*/ 2147483646 w 147"/>
                <a:gd name="T7" fmla="*/ 0 h 182"/>
                <a:gd name="T8" fmla="*/ 0 w 147"/>
                <a:gd name="T9" fmla="*/ 0 h 182"/>
                <a:gd name="T10" fmla="*/ 0 w 147"/>
                <a:gd name="T11" fmla="*/ 2147483646 h 1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 h="182">
                  <a:moveTo>
                    <a:pt x="0" y="182"/>
                  </a:moveTo>
                  <a:lnTo>
                    <a:pt x="0" y="182"/>
                  </a:lnTo>
                  <a:lnTo>
                    <a:pt x="147" y="182"/>
                  </a:lnTo>
                  <a:lnTo>
                    <a:pt x="147" y="0"/>
                  </a:lnTo>
                  <a:lnTo>
                    <a:pt x="0" y="0"/>
                  </a:lnTo>
                  <a:lnTo>
                    <a:pt x="0" y="18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237" name="Freeform 64">
              <a:extLst>
                <a:ext uri="{FF2B5EF4-FFF2-40B4-BE49-F238E27FC236}">
                  <a16:creationId xmlns:a16="http://schemas.microsoft.com/office/drawing/2014/main" id="{5248B94D-76D1-45DB-AB7C-1F94F3CCB102}"/>
                </a:ext>
              </a:extLst>
            </p:cNvPr>
            <p:cNvSpPr>
              <a:spLocks noChangeArrowheads="1"/>
            </p:cNvSpPr>
            <p:nvPr/>
          </p:nvSpPr>
          <p:spPr bwMode="gray">
            <a:xfrm>
              <a:off x="6826250" y="4251326"/>
              <a:ext cx="61913" cy="76200"/>
            </a:xfrm>
            <a:custGeom>
              <a:avLst/>
              <a:gdLst>
                <a:gd name="T0" fmla="*/ 2147483646 w 148"/>
                <a:gd name="T1" fmla="*/ 0 h 182"/>
                <a:gd name="T2" fmla="*/ 2147483646 w 148"/>
                <a:gd name="T3" fmla="*/ 0 h 182"/>
                <a:gd name="T4" fmla="*/ 0 w 148"/>
                <a:gd name="T5" fmla="*/ 0 h 182"/>
                <a:gd name="T6" fmla="*/ 0 w 148"/>
                <a:gd name="T7" fmla="*/ 2147483646 h 182"/>
                <a:gd name="T8" fmla="*/ 2147483646 w 148"/>
                <a:gd name="T9" fmla="*/ 2147483646 h 182"/>
                <a:gd name="T10" fmla="*/ 2147483646 w 148"/>
                <a:gd name="T11" fmla="*/ 0 h 1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8" h="182">
                  <a:moveTo>
                    <a:pt x="148" y="0"/>
                  </a:moveTo>
                  <a:lnTo>
                    <a:pt x="148" y="0"/>
                  </a:lnTo>
                  <a:lnTo>
                    <a:pt x="0" y="0"/>
                  </a:lnTo>
                  <a:lnTo>
                    <a:pt x="0" y="182"/>
                  </a:lnTo>
                  <a:lnTo>
                    <a:pt x="148" y="182"/>
                  </a:lnTo>
                  <a:lnTo>
                    <a:pt x="148"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238" name="Freeform 65">
              <a:extLst>
                <a:ext uri="{FF2B5EF4-FFF2-40B4-BE49-F238E27FC236}">
                  <a16:creationId xmlns:a16="http://schemas.microsoft.com/office/drawing/2014/main" id="{1F797765-3C61-46B8-9931-1420F625922C}"/>
                </a:ext>
              </a:extLst>
            </p:cNvPr>
            <p:cNvSpPr>
              <a:spLocks noChangeArrowheads="1"/>
            </p:cNvSpPr>
            <p:nvPr/>
          </p:nvSpPr>
          <p:spPr bwMode="gray">
            <a:xfrm>
              <a:off x="6826250" y="4154488"/>
              <a:ext cx="141288" cy="76200"/>
            </a:xfrm>
            <a:custGeom>
              <a:avLst/>
              <a:gdLst>
                <a:gd name="T0" fmla="*/ 2147483646 w 338"/>
                <a:gd name="T1" fmla="*/ 2147483646 h 182"/>
                <a:gd name="T2" fmla="*/ 2147483646 w 338"/>
                <a:gd name="T3" fmla="*/ 2147483646 h 182"/>
                <a:gd name="T4" fmla="*/ 0 w 338"/>
                <a:gd name="T5" fmla="*/ 2147483646 h 182"/>
                <a:gd name="T6" fmla="*/ 0 w 338"/>
                <a:gd name="T7" fmla="*/ 0 h 182"/>
                <a:gd name="T8" fmla="*/ 2147483646 w 338"/>
                <a:gd name="T9" fmla="*/ 0 h 182"/>
                <a:gd name="T10" fmla="*/ 2147483646 w 338"/>
                <a:gd name="T11" fmla="*/ 2147483646 h 1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8" h="182">
                  <a:moveTo>
                    <a:pt x="338" y="182"/>
                  </a:moveTo>
                  <a:lnTo>
                    <a:pt x="338" y="182"/>
                  </a:lnTo>
                  <a:lnTo>
                    <a:pt x="0" y="182"/>
                  </a:lnTo>
                  <a:lnTo>
                    <a:pt x="0" y="0"/>
                  </a:lnTo>
                  <a:lnTo>
                    <a:pt x="338" y="0"/>
                  </a:lnTo>
                  <a:lnTo>
                    <a:pt x="338" y="18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239" name="Freeform 66">
              <a:extLst>
                <a:ext uri="{FF2B5EF4-FFF2-40B4-BE49-F238E27FC236}">
                  <a16:creationId xmlns:a16="http://schemas.microsoft.com/office/drawing/2014/main" id="{3E997A40-57BA-4819-8921-14E33CD9290C}"/>
                </a:ext>
              </a:extLst>
            </p:cNvPr>
            <p:cNvSpPr>
              <a:spLocks noChangeArrowheads="1"/>
            </p:cNvSpPr>
            <p:nvPr/>
          </p:nvSpPr>
          <p:spPr bwMode="gray">
            <a:xfrm>
              <a:off x="6997700" y="4360863"/>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1" y="139"/>
                    <a:pt x="0" y="108"/>
                    <a:pt x="0" y="70"/>
                  </a:cubicBezTo>
                  <a:cubicBezTo>
                    <a:pt x="0" y="31"/>
                    <a:pt x="31" y="0"/>
                    <a:pt x="69" y="0"/>
                  </a:cubicBezTo>
                  <a:cubicBezTo>
                    <a:pt x="108" y="0"/>
                    <a:pt x="139" y="31"/>
                    <a:pt x="139" y="70"/>
                  </a:cubicBezTo>
                  <a:cubicBezTo>
                    <a:pt x="139" y="108"/>
                    <a:pt x="108"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240" name="Freeform 67">
              <a:extLst>
                <a:ext uri="{FF2B5EF4-FFF2-40B4-BE49-F238E27FC236}">
                  <a16:creationId xmlns:a16="http://schemas.microsoft.com/office/drawing/2014/main" id="{F20E5599-F723-48C2-86ED-80C514DFFFF3}"/>
                </a:ext>
              </a:extLst>
            </p:cNvPr>
            <p:cNvSpPr>
              <a:spLocks noChangeArrowheads="1"/>
            </p:cNvSpPr>
            <p:nvPr/>
          </p:nvSpPr>
          <p:spPr bwMode="gray">
            <a:xfrm>
              <a:off x="7088188" y="4360863"/>
              <a:ext cx="57150"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1" y="139"/>
                    <a:pt x="0" y="108"/>
                    <a:pt x="0" y="70"/>
                  </a:cubicBezTo>
                  <a:cubicBezTo>
                    <a:pt x="0" y="31"/>
                    <a:pt x="31" y="0"/>
                    <a:pt x="69" y="0"/>
                  </a:cubicBezTo>
                  <a:cubicBezTo>
                    <a:pt x="108" y="0"/>
                    <a:pt x="139" y="31"/>
                    <a:pt x="139" y="70"/>
                  </a:cubicBezTo>
                  <a:cubicBezTo>
                    <a:pt x="139" y="108"/>
                    <a:pt x="108"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241" name="Freeform 68">
              <a:extLst>
                <a:ext uri="{FF2B5EF4-FFF2-40B4-BE49-F238E27FC236}">
                  <a16:creationId xmlns:a16="http://schemas.microsoft.com/office/drawing/2014/main" id="{E531B6DA-BD2B-42A9-BC6D-A580090F5ECC}"/>
                </a:ext>
              </a:extLst>
            </p:cNvPr>
            <p:cNvSpPr>
              <a:spLocks noChangeArrowheads="1"/>
            </p:cNvSpPr>
            <p:nvPr/>
          </p:nvSpPr>
          <p:spPr bwMode="gray">
            <a:xfrm>
              <a:off x="6553200" y="3884613"/>
              <a:ext cx="669925" cy="520700"/>
            </a:xfrm>
            <a:custGeom>
              <a:avLst/>
              <a:gdLst>
                <a:gd name="T0" fmla="*/ 2147483646 w 1597"/>
                <a:gd name="T1" fmla="*/ 2147483646 h 1238"/>
                <a:gd name="T2" fmla="*/ 2147483646 w 1597"/>
                <a:gd name="T3" fmla="*/ 2147483646 h 1238"/>
                <a:gd name="T4" fmla="*/ 2147483646 w 1597"/>
                <a:gd name="T5" fmla="*/ 2147483646 h 1238"/>
                <a:gd name="T6" fmla="*/ 2147483646 w 1597"/>
                <a:gd name="T7" fmla="*/ 2147483646 h 1238"/>
                <a:gd name="T8" fmla="*/ 2147483646 w 1597"/>
                <a:gd name="T9" fmla="*/ 2147483646 h 1238"/>
                <a:gd name="T10" fmla="*/ 2147483646 w 1597"/>
                <a:gd name="T11" fmla="*/ 2147483646 h 1238"/>
                <a:gd name="T12" fmla="*/ 2147483646 w 1597"/>
                <a:gd name="T13" fmla="*/ 2147483646 h 1238"/>
                <a:gd name="T14" fmla="*/ 2147483646 w 1597"/>
                <a:gd name="T15" fmla="*/ 2147483646 h 1238"/>
                <a:gd name="T16" fmla="*/ 2147483646 w 1597"/>
                <a:gd name="T17" fmla="*/ 2147483646 h 1238"/>
                <a:gd name="T18" fmla="*/ 2147483646 w 1597"/>
                <a:gd name="T19" fmla="*/ 2147483646 h 1238"/>
                <a:gd name="T20" fmla="*/ 2147483646 w 1597"/>
                <a:gd name="T21" fmla="*/ 2147483646 h 1238"/>
                <a:gd name="T22" fmla="*/ 2147483646 w 1597"/>
                <a:gd name="T23" fmla="*/ 2147483646 h 1238"/>
                <a:gd name="T24" fmla="*/ 2147483646 w 1597"/>
                <a:gd name="T25" fmla="*/ 2147483646 h 1238"/>
                <a:gd name="T26" fmla="*/ 2147483646 w 1597"/>
                <a:gd name="T27" fmla="*/ 2147483646 h 1238"/>
                <a:gd name="T28" fmla="*/ 2147483646 w 1597"/>
                <a:gd name="T29" fmla="*/ 2147483646 h 1238"/>
                <a:gd name="T30" fmla="*/ 2147483646 w 1597"/>
                <a:gd name="T31" fmla="*/ 2147483646 h 1238"/>
                <a:gd name="T32" fmla="*/ 2147483646 w 1597"/>
                <a:gd name="T33" fmla="*/ 2147483646 h 1238"/>
                <a:gd name="T34" fmla="*/ 0 w 1597"/>
                <a:gd name="T35" fmla="*/ 2147483646 h 1238"/>
                <a:gd name="T36" fmla="*/ 0 w 1597"/>
                <a:gd name="T37" fmla="*/ 2147483646 h 1238"/>
                <a:gd name="T38" fmla="*/ 2147483646 w 1597"/>
                <a:gd name="T39" fmla="*/ 0 h 1238"/>
                <a:gd name="T40" fmla="*/ 2147483646 w 1597"/>
                <a:gd name="T41" fmla="*/ 0 h 1238"/>
                <a:gd name="T42" fmla="*/ 2147483646 w 1597"/>
                <a:gd name="T43" fmla="*/ 2147483646 h 1238"/>
                <a:gd name="T44" fmla="*/ 2147483646 w 1597"/>
                <a:gd name="T45" fmla="*/ 2147483646 h 1238"/>
                <a:gd name="T46" fmla="*/ 2147483646 w 1597"/>
                <a:gd name="T47" fmla="*/ 2147483646 h 12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597" h="1238">
                  <a:moveTo>
                    <a:pt x="1483" y="1238"/>
                  </a:moveTo>
                  <a:lnTo>
                    <a:pt x="1483" y="1238"/>
                  </a:lnTo>
                  <a:lnTo>
                    <a:pt x="1341" y="1238"/>
                  </a:lnTo>
                  <a:cubicBezTo>
                    <a:pt x="1322" y="1238"/>
                    <a:pt x="1308" y="1223"/>
                    <a:pt x="1308" y="1205"/>
                  </a:cubicBezTo>
                  <a:cubicBezTo>
                    <a:pt x="1308" y="1186"/>
                    <a:pt x="1322" y="1171"/>
                    <a:pt x="1341" y="1171"/>
                  </a:cubicBezTo>
                  <a:lnTo>
                    <a:pt x="1483" y="1171"/>
                  </a:lnTo>
                  <a:cubicBezTo>
                    <a:pt x="1509" y="1171"/>
                    <a:pt x="1530" y="1150"/>
                    <a:pt x="1530" y="1125"/>
                  </a:cubicBezTo>
                  <a:lnTo>
                    <a:pt x="1530" y="113"/>
                  </a:lnTo>
                  <a:cubicBezTo>
                    <a:pt x="1530" y="88"/>
                    <a:pt x="1509" y="67"/>
                    <a:pt x="1483" y="67"/>
                  </a:cubicBezTo>
                  <a:lnTo>
                    <a:pt x="113" y="67"/>
                  </a:lnTo>
                  <a:cubicBezTo>
                    <a:pt x="87" y="67"/>
                    <a:pt x="66" y="88"/>
                    <a:pt x="66" y="113"/>
                  </a:cubicBezTo>
                  <a:lnTo>
                    <a:pt x="66" y="1125"/>
                  </a:lnTo>
                  <a:cubicBezTo>
                    <a:pt x="66" y="1150"/>
                    <a:pt x="87" y="1171"/>
                    <a:pt x="113" y="1171"/>
                  </a:cubicBezTo>
                  <a:lnTo>
                    <a:pt x="1132" y="1171"/>
                  </a:lnTo>
                  <a:cubicBezTo>
                    <a:pt x="1150" y="1171"/>
                    <a:pt x="1165" y="1186"/>
                    <a:pt x="1165" y="1205"/>
                  </a:cubicBezTo>
                  <a:cubicBezTo>
                    <a:pt x="1165" y="1223"/>
                    <a:pt x="1150" y="1238"/>
                    <a:pt x="1132" y="1238"/>
                  </a:cubicBezTo>
                  <a:lnTo>
                    <a:pt x="113" y="1238"/>
                  </a:lnTo>
                  <a:cubicBezTo>
                    <a:pt x="50" y="1238"/>
                    <a:pt x="0" y="1187"/>
                    <a:pt x="0" y="1125"/>
                  </a:cubicBezTo>
                  <a:lnTo>
                    <a:pt x="0" y="113"/>
                  </a:lnTo>
                  <a:cubicBezTo>
                    <a:pt x="0" y="51"/>
                    <a:pt x="50" y="0"/>
                    <a:pt x="113" y="0"/>
                  </a:cubicBezTo>
                  <a:lnTo>
                    <a:pt x="1483" y="0"/>
                  </a:lnTo>
                  <a:cubicBezTo>
                    <a:pt x="1546" y="0"/>
                    <a:pt x="1597" y="51"/>
                    <a:pt x="1597" y="113"/>
                  </a:cubicBezTo>
                  <a:lnTo>
                    <a:pt x="1597" y="1125"/>
                  </a:lnTo>
                  <a:cubicBezTo>
                    <a:pt x="1597" y="1187"/>
                    <a:pt x="1546" y="1238"/>
                    <a:pt x="1483" y="123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grpSp>
      <p:sp>
        <p:nvSpPr>
          <p:cNvPr id="242" name="TextBox 241">
            <a:extLst>
              <a:ext uri="{FF2B5EF4-FFF2-40B4-BE49-F238E27FC236}">
                <a16:creationId xmlns:a16="http://schemas.microsoft.com/office/drawing/2014/main" id="{AF49DDCF-8233-4BDF-AF9E-6EB6BF1B1595}"/>
              </a:ext>
            </a:extLst>
          </p:cNvPr>
          <p:cNvSpPr txBox="1"/>
          <p:nvPr/>
        </p:nvSpPr>
        <p:spPr bwMode="gray">
          <a:xfrm>
            <a:off x="9549106" y="2131645"/>
            <a:ext cx="1627369" cy="276999"/>
          </a:xfrm>
          <a:prstGeom prst="rect">
            <a:avLst/>
          </a:prstGeom>
          <a:noFill/>
        </p:spPr>
        <p:txBody>
          <a:bodyPr wrap="none" rtlCol="0">
            <a:spAutoFit/>
          </a:bodyPr>
          <a:lstStyle/>
          <a:p>
            <a:pPr fontAlgn="ctr"/>
            <a:r>
              <a:rPr lang="en-US" sz="1200" dirty="0">
                <a:latin typeface="Huawei Sans" panose="020C0503030203020204" pitchFamily="34" charset="0"/>
              </a:rPr>
              <a:t>Database encryption</a:t>
            </a:r>
          </a:p>
        </p:txBody>
      </p:sp>
      <p:sp>
        <p:nvSpPr>
          <p:cNvPr id="243" name="TextBox 242">
            <a:extLst>
              <a:ext uri="{FF2B5EF4-FFF2-40B4-BE49-F238E27FC236}">
                <a16:creationId xmlns:a16="http://schemas.microsoft.com/office/drawing/2014/main" id="{A1074DAC-B3CA-4E5C-B445-46D7211D78A2}"/>
              </a:ext>
            </a:extLst>
          </p:cNvPr>
          <p:cNvSpPr txBox="1"/>
          <p:nvPr/>
        </p:nvSpPr>
        <p:spPr bwMode="gray">
          <a:xfrm>
            <a:off x="9549106" y="3112870"/>
            <a:ext cx="1845068" cy="276999"/>
          </a:xfrm>
          <a:prstGeom prst="rect">
            <a:avLst/>
          </a:prstGeom>
          <a:noFill/>
        </p:spPr>
        <p:txBody>
          <a:bodyPr wrap="square" rtlCol="0">
            <a:spAutoFit/>
          </a:bodyPr>
          <a:lstStyle/>
          <a:p>
            <a:pPr fontAlgn="ctr"/>
            <a:r>
              <a:rPr lang="en-US" sz="1200" dirty="0">
                <a:latin typeface="Huawei Sans" panose="020C0503030203020204" pitchFamily="34" charset="0"/>
              </a:rPr>
              <a:t>Three DCs in two cities</a:t>
            </a:r>
          </a:p>
        </p:txBody>
      </p:sp>
      <p:sp>
        <p:nvSpPr>
          <p:cNvPr id="244" name="TextBox 243">
            <a:extLst>
              <a:ext uri="{FF2B5EF4-FFF2-40B4-BE49-F238E27FC236}">
                <a16:creationId xmlns:a16="http://schemas.microsoft.com/office/drawing/2014/main" id="{8F5547A8-0DE2-4F37-8356-6FEBDBB98543}"/>
              </a:ext>
            </a:extLst>
          </p:cNvPr>
          <p:cNvSpPr txBox="1"/>
          <p:nvPr/>
        </p:nvSpPr>
        <p:spPr bwMode="gray">
          <a:xfrm>
            <a:off x="9549106" y="3931614"/>
            <a:ext cx="1370888" cy="276999"/>
          </a:xfrm>
          <a:prstGeom prst="rect">
            <a:avLst/>
          </a:prstGeom>
          <a:noFill/>
        </p:spPr>
        <p:txBody>
          <a:bodyPr wrap="none" rtlCol="0">
            <a:spAutoFit/>
          </a:bodyPr>
          <a:lstStyle/>
          <a:p>
            <a:pPr fontAlgn="ctr"/>
            <a:r>
              <a:rPr lang="en-US" sz="1200" dirty="0">
                <a:latin typeface="Huawei Sans" panose="020C0503030203020204" pitchFamily="34" charset="0"/>
              </a:rPr>
              <a:t>Network security</a:t>
            </a:r>
          </a:p>
        </p:txBody>
      </p:sp>
    </p:spTree>
    <p:extLst>
      <p:ext uri="{BB962C8B-B14F-4D97-AF65-F5344CB8AC3E}">
        <p14:creationId xmlns:p14="http://schemas.microsoft.com/office/powerpoint/2010/main" val="6956882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ICT Trend of the FSI (Banks)</a:t>
            </a:r>
          </a:p>
        </p:txBody>
      </p:sp>
      <p:sp>
        <p:nvSpPr>
          <p:cNvPr id="3" name="Rectangle 2">
            <a:extLst>
              <a:ext uri="{FF2B5EF4-FFF2-40B4-BE49-F238E27FC236}">
                <a16:creationId xmlns:a16="http://schemas.microsoft.com/office/drawing/2014/main" id="{77571341-894C-49A1-A8E5-F74DBEC3EF99}"/>
              </a:ext>
            </a:extLst>
          </p:cNvPr>
          <p:cNvSpPr/>
          <p:nvPr/>
        </p:nvSpPr>
        <p:spPr bwMode="gray">
          <a:xfrm>
            <a:off x="802412" y="952534"/>
            <a:ext cx="3438427" cy="393187"/>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Lightweight finance</a:t>
            </a:r>
          </a:p>
        </p:txBody>
      </p:sp>
      <p:sp>
        <p:nvSpPr>
          <p:cNvPr id="4" name="圆角矩形 75">
            <a:extLst>
              <a:ext uri="{FF2B5EF4-FFF2-40B4-BE49-F238E27FC236}">
                <a16:creationId xmlns:a16="http://schemas.microsoft.com/office/drawing/2014/main" id="{8230CA1F-3FD2-46F5-8E0B-06302B5D8F7F}"/>
              </a:ext>
            </a:extLst>
          </p:cNvPr>
          <p:cNvSpPr/>
          <p:nvPr/>
        </p:nvSpPr>
        <p:spPr bwMode="gray">
          <a:xfrm>
            <a:off x="809744" y="1400016"/>
            <a:ext cx="3435752" cy="272298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fontAlgn="ctr">
              <a:lnSpc>
                <a:spcPts val="1800"/>
              </a:lnSpc>
              <a:spcBef>
                <a:spcPts val="0"/>
              </a:spcBef>
              <a:spcAft>
                <a:spcPts val="600"/>
              </a:spcAft>
              <a:buFont typeface="Arial" panose="020B0604020202020204" pitchFamily="34" charset="0"/>
              <a:buChar char="•"/>
            </a:pPr>
            <a:r>
              <a:rPr lang="en-US" sz="1200" dirty="0">
                <a:solidFill>
                  <a:schemeClr val="tx1"/>
                </a:solidFill>
                <a:latin typeface="Huawei Sans" panose="020C0503030203020204" pitchFamily="34" charset="0"/>
              </a:rPr>
              <a:t>The rise of </a:t>
            </a:r>
            <a:r>
              <a:rPr lang="en-US" sz="1200" b="1" dirty="0">
                <a:solidFill>
                  <a:srgbClr val="C7000B"/>
                </a:solidFill>
                <a:latin typeface="Huawei Sans" panose="020C0503030203020204" pitchFamily="34" charset="0"/>
                <a:ea typeface="方正兰亭黑简体" panose="02000000000000000000" pitchFamily="2" charset="-122"/>
              </a:rPr>
              <a:t>Internet finance </a:t>
            </a:r>
            <a:r>
              <a:rPr lang="en-US" sz="1200" dirty="0">
                <a:solidFill>
                  <a:schemeClr val="tx1"/>
                </a:solidFill>
                <a:latin typeface="Huawei Sans" panose="020C0503030203020204" pitchFamily="34" charset="0"/>
              </a:rPr>
              <a:t>promotes lightweight transformation of banks.</a:t>
            </a:r>
            <a:endParaRPr lang="en-US" altLang="zh-CN" sz="1200" dirty="0">
              <a:solidFill>
                <a:schemeClr val="tx1"/>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r>
              <a:rPr lang="en-US" sz="1200" dirty="0">
                <a:solidFill>
                  <a:schemeClr val="tx1"/>
                </a:solidFill>
                <a:latin typeface="Huawei Sans" panose="020C0503030203020204" pitchFamily="34" charset="0"/>
              </a:rPr>
              <a:t>Financial services are provided mainly through technical means, but not via heavy assets such as human resources and venues.</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33" name="Rectangle 32">
            <a:extLst>
              <a:ext uri="{FF2B5EF4-FFF2-40B4-BE49-F238E27FC236}">
                <a16:creationId xmlns:a16="http://schemas.microsoft.com/office/drawing/2014/main" id="{3987E3EF-E2D2-47B6-9E4D-CFCD66777F07}"/>
              </a:ext>
            </a:extLst>
          </p:cNvPr>
          <p:cNvSpPr/>
          <p:nvPr/>
        </p:nvSpPr>
        <p:spPr bwMode="gray">
          <a:xfrm>
            <a:off x="4362511" y="952534"/>
            <a:ext cx="3438428" cy="393187"/>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Scenario-specific finance</a:t>
            </a:r>
          </a:p>
        </p:txBody>
      </p:sp>
      <p:sp>
        <p:nvSpPr>
          <p:cNvPr id="34" name="圆角矩形 75">
            <a:extLst>
              <a:ext uri="{FF2B5EF4-FFF2-40B4-BE49-F238E27FC236}">
                <a16:creationId xmlns:a16="http://schemas.microsoft.com/office/drawing/2014/main" id="{853FB746-4E56-4AF3-B247-E2EB0A67B584}"/>
              </a:ext>
            </a:extLst>
          </p:cNvPr>
          <p:cNvSpPr/>
          <p:nvPr/>
        </p:nvSpPr>
        <p:spPr bwMode="gray">
          <a:xfrm>
            <a:off x="4369824" y="1400016"/>
            <a:ext cx="3435753" cy="272298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fontAlgn="ctr">
              <a:lnSpc>
                <a:spcPts val="1800"/>
              </a:lnSpc>
              <a:spcBef>
                <a:spcPts val="0"/>
              </a:spcBef>
              <a:spcAft>
                <a:spcPts val="600"/>
              </a:spcAft>
              <a:buFont typeface="Arial" panose="020B0604020202020204" pitchFamily="34" charset="0"/>
              <a:buChar char="•"/>
            </a:pPr>
            <a:r>
              <a:rPr lang="en-US" sz="1200" b="1" dirty="0">
                <a:solidFill>
                  <a:srgbClr val="C7000B"/>
                </a:solidFill>
                <a:latin typeface="Huawei Sans" panose="020C0503030203020204" pitchFamily="34" charset="0"/>
                <a:ea typeface="方正兰亭黑简体" panose="02000000000000000000" pitchFamily="2" charset="-122"/>
              </a:rPr>
              <a:t>Construction of financial clouds </a:t>
            </a:r>
            <a:r>
              <a:rPr lang="en-US" sz="1200" dirty="0">
                <a:solidFill>
                  <a:schemeClr val="tx1"/>
                </a:solidFill>
                <a:latin typeface="Huawei Sans" panose="020C0503030203020204" pitchFamily="34" charset="0"/>
              </a:rPr>
              <a:t>lays a foundation for scenario-specific finance.</a:t>
            </a:r>
            <a:endParaRPr lang="en-US" altLang="zh-CN" sz="1200" dirty="0">
              <a:solidFill>
                <a:schemeClr val="tx1"/>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r>
              <a:rPr lang="en-US" sz="1200" dirty="0">
                <a:solidFill>
                  <a:schemeClr val="tx1"/>
                </a:solidFill>
                <a:latin typeface="Huawei Sans" panose="020C0503030203020204" pitchFamily="34" charset="0"/>
              </a:rPr>
              <a:t>Complex, holistic financial services will not occur on their own, but as part of daily life.</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121" name="Rectangle 120">
            <a:extLst>
              <a:ext uri="{FF2B5EF4-FFF2-40B4-BE49-F238E27FC236}">
                <a16:creationId xmlns:a16="http://schemas.microsoft.com/office/drawing/2014/main" id="{A6CE94CC-2323-4006-85CA-410F219B1236}"/>
              </a:ext>
            </a:extLst>
          </p:cNvPr>
          <p:cNvSpPr/>
          <p:nvPr/>
        </p:nvSpPr>
        <p:spPr bwMode="gray">
          <a:xfrm>
            <a:off x="7922346" y="952534"/>
            <a:ext cx="3438428" cy="393187"/>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Personalized service</a:t>
            </a:r>
          </a:p>
        </p:txBody>
      </p:sp>
      <p:sp>
        <p:nvSpPr>
          <p:cNvPr id="122" name="圆角矩形 75">
            <a:extLst>
              <a:ext uri="{FF2B5EF4-FFF2-40B4-BE49-F238E27FC236}">
                <a16:creationId xmlns:a16="http://schemas.microsoft.com/office/drawing/2014/main" id="{4FFE3ED3-508F-4B91-8B32-56DF6F3826EF}"/>
              </a:ext>
            </a:extLst>
          </p:cNvPr>
          <p:cNvSpPr/>
          <p:nvPr/>
        </p:nvSpPr>
        <p:spPr bwMode="gray">
          <a:xfrm>
            <a:off x="7929659" y="1400016"/>
            <a:ext cx="3435753" cy="272298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36000" bIns="35986" rtlCol="0" anchor="t" anchorCtr="0">
            <a:noAutofit/>
          </a:bodyPr>
          <a:lstStyle/>
          <a:p>
            <a:pPr marL="177800" indent="-177800" fontAlgn="ctr">
              <a:lnSpc>
                <a:spcPts val="1800"/>
              </a:lnSpc>
              <a:spcBef>
                <a:spcPts val="0"/>
              </a:spcBef>
              <a:spcAft>
                <a:spcPts val="600"/>
              </a:spcAft>
              <a:buFont typeface="Arial" panose="020B0604020202020204" pitchFamily="34" charset="0"/>
              <a:buChar char="•"/>
            </a:pPr>
            <a:r>
              <a:rPr lang="en-US" sz="1200" dirty="0">
                <a:solidFill>
                  <a:schemeClr val="tx1"/>
                </a:solidFill>
                <a:latin typeface="Huawei Sans" panose="020C0503030203020204" pitchFamily="34" charset="0"/>
              </a:rPr>
              <a:t>User </a:t>
            </a:r>
            <a:r>
              <a:rPr lang="en-US" sz="1200" b="1" dirty="0">
                <a:solidFill>
                  <a:srgbClr val="C7000B"/>
                </a:solidFill>
                <a:latin typeface="Huawei Sans" panose="020C0503030203020204" pitchFamily="34" charset="0"/>
                <a:ea typeface="方正兰亭黑简体" panose="02000000000000000000" pitchFamily="2" charset="-122"/>
              </a:rPr>
              <a:t>big data mining </a:t>
            </a:r>
            <a:r>
              <a:rPr lang="en-US" sz="1200" dirty="0">
                <a:solidFill>
                  <a:schemeClr val="tx1"/>
                </a:solidFill>
                <a:latin typeface="Huawei Sans" panose="020C0503030203020204" pitchFamily="34" charset="0"/>
              </a:rPr>
              <a:t>promotes personalization of financial services.</a:t>
            </a:r>
            <a:endParaRPr lang="en-US" altLang="zh-CN" sz="1200" dirty="0">
              <a:solidFill>
                <a:schemeClr val="tx1"/>
              </a:solidFill>
              <a:latin typeface="Huawei Sans" panose="020C0503030203020204" pitchFamily="34" charset="0"/>
              <a:ea typeface="方正兰亭黑简体" panose="02000000000000000000" pitchFamily="2" charset="-122"/>
            </a:endParaRPr>
          </a:p>
          <a:p>
            <a:pPr marL="177800" indent="-177800" fontAlgn="ctr">
              <a:lnSpc>
                <a:spcPts val="1800"/>
              </a:lnSpc>
              <a:spcBef>
                <a:spcPts val="0"/>
              </a:spcBef>
              <a:spcAft>
                <a:spcPts val="600"/>
              </a:spcAft>
              <a:buFont typeface="Arial" panose="020B0604020202020204" pitchFamily="34" charset="0"/>
              <a:buChar char="•"/>
            </a:pPr>
            <a:r>
              <a:rPr lang="en-US" sz="1200" dirty="0">
                <a:solidFill>
                  <a:schemeClr val="tx1"/>
                </a:solidFill>
                <a:latin typeface="Huawei Sans" panose="020C0503030203020204" pitchFamily="34" charset="0"/>
              </a:rPr>
              <a:t>Based on large amounts of customer data, banks integrate and analyze data, create customer profiles, fully understand customer requirements, and customize financial services for customers.</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grpSp>
        <p:nvGrpSpPr>
          <p:cNvPr id="136" name="组合 379">
            <a:extLst>
              <a:ext uri="{FF2B5EF4-FFF2-40B4-BE49-F238E27FC236}">
                <a16:creationId xmlns:a16="http://schemas.microsoft.com/office/drawing/2014/main" id="{5B3F2F4B-DDC4-42A2-B53E-76B22C281635}"/>
              </a:ext>
            </a:extLst>
          </p:cNvPr>
          <p:cNvGrpSpPr>
            <a:grpSpLocks/>
          </p:cNvGrpSpPr>
          <p:nvPr/>
        </p:nvGrpSpPr>
        <p:grpSpPr bwMode="gray">
          <a:xfrm>
            <a:off x="2159621" y="3095789"/>
            <a:ext cx="622201" cy="633117"/>
            <a:chOff x="547688" y="2678113"/>
            <a:chExt cx="706438" cy="720725"/>
          </a:xfrm>
        </p:grpSpPr>
        <p:sp>
          <p:nvSpPr>
            <p:cNvPr id="137" name="Oval 252">
              <a:extLst>
                <a:ext uri="{FF2B5EF4-FFF2-40B4-BE49-F238E27FC236}">
                  <a16:creationId xmlns:a16="http://schemas.microsoft.com/office/drawing/2014/main" id="{D690F443-C1BA-4746-B7B5-D4FA5840829B}"/>
                </a:ext>
              </a:extLst>
            </p:cNvPr>
            <p:cNvSpPr>
              <a:spLocks noChangeArrowheads="1"/>
            </p:cNvSpPr>
            <p:nvPr/>
          </p:nvSpPr>
          <p:spPr bwMode="gray">
            <a:xfrm>
              <a:off x="915988" y="3344863"/>
              <a:ext cx="53975"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dirty="0">
                <a:latin typeface="Huawei Sans" panose="020C0503030203020204" pitchFamily="34" charset="0"/>
              </a:endParaRPr>
            </a:p>
          </p:txBody>
        </p:sp>
        <p:sp>
          <p:nvSpPr>
            <p:cNvPr id="138" name="Oval 253">
              <a:extLst>
                <a:ext uri="{FF2B5EF4-FFF2-40B4-BE49-F238E27FC236}">
                  <a16:creationId xmlns:a16="http://schemas.microsoft.com/office/drawing/2014/main" id="{B603B9D3-6202-4DCC-8405-FFB2197B40A2}"/>
                </a:ext>
              </a:extLst>
            </p:cNvPr>
            <p:cNvSpPr>
              <a:spLocks noChangeArrowheads="1"/>
            </p:cNvSpPr>
            <p:nvPr/>
          </p:nvSpPr>
          <p:spPr bwMode="gray">
            <a:xfrm>
              <a:off x="833438" y="3344863"/>
              <a:ext cx="53975"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dirty="0">
                <a:latin typeface="Huawei Sans" panose="020C0503030203020204" pitchFamily="34" charset="0"/>
              </a:endParaRPr>
            </a:p>
          </p:txBody>
        </p:sp>
        <p:sp>
          <p:nvSpPr>
            <p:cNvPr id="139" name="Freeform 256">
              <a:extLst>
                <a:ext uri="{FF2B5EF4-FFF2-40B4-BE49-F238E27FC236}">
                  <a16:creationId xmlns:a16="http://schemas.microsoft.com/office/drawing/2014/main" id="{3C221FEC-91E1-4F38-B477-B8E24D9906A6}"/>
                </a:ext>
              </a:extLst>
            </p:cNvPr>
            <p:cNvSpPr>
              <a:spLocks/>
            </p:cNvSpPr>
            <p:nvPr/>
          </p:nvSpPr>
          <p:spPr bwMode="gray">
            <a:xfrm>
              <a:off x="547688" y="2678113"/>
              <a:ext cx="706438" cy="706438"/>
            </a:xfrm>
            <a:custGeom>
              <a:avLst/>
              <a:gdLst>
                <a:gd name="T0" fmla="*/ 2147483646 w 526"/>
                <a:gd name="T1" fmla="*/ 2147483646 h 525"/>
                <a:gd name="T2" fmla="*/ 2147483646 w 526"/>
                <a:gd name="T3" fmla="*/ 2147483646 h 525"/>
                <a:gd name="T4" fmla="*/ 0 w 526"/>
                <a:gd name="T5" fmla="*/ 2147483646 h 525"/>
                <a:gd name="T6" fmla="*/ 2147483646 w 526"/>
                <a:gd name="T7" fmla="*/ 0 h 525"/>
                <a:gd name="T8" fmla="*/ 2147483646 w 526"/>
                <a:gd name="T9" fmla="*/ 2147483646 h 525"/>
                <a:gd name="T10" fmla="*/ 2147483646 w 526"/>
                <a:gd name="T11" fmla="*/ 2147483646 h 525"/>
                <a:gd name="T12" fmla="*/ 2147483646 w 526"/>
                <a:gd name="T13" fmla="*/ 2147483646 h 525"/>
                <a:gd name="T14" fmla="*/ 2147483646 w 526"/>
                <a:gd name="T15" fmla="*/ 2147483646 h 525"/>
                <a:gd name="T16" fmla="*/ 2147483646 w 526"/>
                <a:gd name="T17" fmla="*/ 2147483646 h 525"/>
                <a:gd name="T18" fmla="*/ 2147483646 w 526"/>
                <a:gd name="T19" fmla="*/ 2147483646 h 525"/>
                <a:gd name="T20" fmla="*/ 2147483646 w 526"/>
                <a:gd name="T21" fmla="*/ 2147483646 h 525"/>
                <a:gd name="T22" fmla="*/ 2147483646 w 526"/>
                <a:gd name="T23" fmla="*/ 2147483646 h 525"/>
                <a:gd name="T24" fmla="*/ 2147483646 w 526"/>
                <a:gd name="T25" fmla="*/ 2147483646 h 525"/>
                <a:gd name="T26" fmla="*/ 2147483646 w 526"/>
                <a:gd name="T27" fmla="*/ 2147483646 h 5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6"/>
                <a:gd name="T43" fmla="*/ 0 h 525"/>
                <a:gd name="T44" fmla="*/ 526 w 526"/>
                <a:gd name="T45" fmla="*/ 525 h 5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6" h="525">
                  <a:moveTo>
                    <a:pt x="234" y="525"/>
                  </a:moveTo>
                  <a:cubicBezTo>
                    <a:pt x="233" y="525"/>
                    <a:pt x="233" y="525"/>
                    <a:pt x="232" y="525"/>
                  </a:cubicBezTo>
                  <a:cubicBezTo>
                    <a:pt x="100" y="509"/>
                    <a:pt x="0" y="397"/>
                    <a:pt x="0" y="263"/>
                  </a:cubicBezTo>
                  <a:cubicBezTo>
                    <a:pt x="0" y="118"/>
                    <a:pt x="118" y="0"/>
                    <a:pt x="263" y="0"/>
                  </a:cubicBezTo>
                  <a:cubicBezTo>
                    <a:pt x="408" y="0"/>
                    <a:pt x="526" y="118"/>
                    <a:pt x="526" y="263"/>
                  </a:cubicBezTo>
                  <a:cubicBezTo>
                    <a:pt x="526" y="396"/>
                    <a:pt x="428" y="508"/>
                    <a:pt x="296" y="524"/>
                  </a:cubicBezTo>
                  <a:cubicBezTo>
                    <a:pt x="292" y="525"/>
                    <a:pt x="287" y="522"/>
                    <a:pt x="286" y="517"/>
                  </a:cubicBezTo>
                  <a:cubicBezTo>
                    <a:pt x="286" y="512"/>
                    <a:pt x="289" y="507"/>
                    <a:pt x="294" y="507"/>
                  </a:cubicBezTo>
                  <a:cubicBezTo>
                    <a:pt x="416" y="491"/>
                    <a:pt x="508" y="387"/>
                    <a:pt x="508" y="263"/>
                  </a:cubicBezTo>
                  <a:cubicBezTo>
                    <a:pt x="508" y="128"/>
                    <a:pt x="399" y="18"/>
                    <a:pt x="263" y="18"/>
                  </a:cubicBezTo>
                  <a:cubicBezTo>
                    <a:pt x="128" y="18"/>
                    <a:pt x="18" y="128"/>
                    <a:pt x="18" y="263"/>
                  </a:cubicBezTo>
                  <a:cubicBezTo>
                    <a:pt x="18" y="388"/>
                    <a:pt x="111" y="492"/>
                    <a:pt x="235" y="507"/>
                  </a:cubicBezTo>
                  <a:cubicBezTo>
                    <a:pt x="240" y="507"/>
                    <a:pt x="243" y="512"/>
                    <a:pt x="242" y="517"/>
                  </a:cubicBezTo>
                  <a:cubicBezTo>
                    <a:pt x="242" y="521"/>
                    <a:pt x="238" y="525"/>
                    <a:pt x="234" y="52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140" name="Freeform 257">
              <a:extLst>
                <a:ext uri="{FF2B5EF4-FFF2-40B4-BE49-F238E27FC236}">
                  <a16:creationId xmlns:a16="http://schemas.microsoft.com/office/drawing/2014/main" id="{A2BD30C7-800D-4C93-89D5-61CBC9B62E6D}"/>
                </a:ext>
              </a:extLst>
            </p:cNvPr>
            <p:cNvSpPr>
              <a:spLocks noEditPoints="1"/>
            </p:cNvSpPr>
            <p:nvPr/>
          </p:nvSpPr>
          <p:spPr bwMode="gray">
            <a:xfrm>
              <a:off x="727075" y="2860675"/>
              <a:ext cx="349250" cy="128588"/>
            </a:xfrm>
            <a:custGeom>
              <a:avLst/>
              <a:gdLst>
                <a:gd name="T0" fmla="*/ 2147483646 w 260"/>
                <a:gd name="T1" fmla="*/ 2147483646 h 96"/>
                <a:gd name="T2" fmla="*/ 2147483646 w 260"/>
                <a:gd name="T3" fmla="*/ 2147483646 h 96"/>
                <a:gd name="T4" fmla="*/ 2147483646 w 260"/>
                <a:gd name="T5" fmla="*/ 2147483646 h 96"/>
                <a:gd name="T6" fmla="*/ 2147483646 w 260"/>
                <a:gd name="T7" fmla="*/ 2147483646 h 96"/>
                <a:gd name="T8" fmla="*/ 2147483646 w 260"/>
                <a:gd name="T9" fmla="*/ 2147483646 h 96"/>
                <a:gd name="T10" fmla="*/ 2147483646 w 260"/>
                <a:gd name="T11" fmla="*/ 2147483646 h 96"/>
                <a:gd name="T12" fmla="*/ 2147483646 w 260"/>
                <a:gd name="T13" fmla="*/ 2147483646 h 96"/>
                <a:gd name="T14" fmla="*/ 2147483646 w 260"/>
                <a:gd name="T15" fmla="*/ 2147483646 h 96"/>
                <a:gd name="T16" fmla="*/ 2147483646 w 260"/>
                <a:gd name="T17" fmla="*/ 2147483646 h 96"/>
                <a:gd name="T18" fmla="*/ 2147483646 w 260"/>
                <a:gd name="T19" fmla="*/ 2147483646 h 96"/>
                <a:gd name="T20" fmla="*/ 2147483646 w 260"/>
                <a:gd name="T21" fmla="*/ 2147483646 h 96"/>
                <a:gd name="T22" fmla="*/ 2147483646 w 260"/>
                <a:gd name="T23" fmla="*/ 2147483646 h 96"/>
                <a:gd name="T24" fmla="*/ 2147483646 w 260"/>
                <a:gd name="T25" fmla="*/ 2147483646 h 9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60"/>
                <a:gd name="T40" fmla="*/ 0 h 96"/>
                <a:gd name="T41" fmla="*/ 260 w 260"/>
                <a:gd name="T42" fmla="*/ 96 h 9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60" h="96">
                  <a:moveTo>
                    <a:pt x="251" y="96"/>
                  </a:moveTo>
                  <a:cubicBezTo>
                    <a:pt x="10" y="96"/>
                    <a:pt x="10" y="96"/>
                    <a:pt x="10" y="96"/>
                  </a:cubicBezTo>
                  <a:cubicBezTo>
                    <a:pt x="6" y="96"/>
                    <a:pt x="3" y="94"/>
                    <a:pt x="2" y="90"/>
                  </a:cubicBezTo>
                  <a:cubicBezTo>
                    <a:pt x="0" y="86"/>
                    <a:pt x="2" y="82"/>
                    <a:pt x="5" y="80"/>
                  </a:cubicBezTo>
                  <a:cubicBezTo>
                    <a:pt x="126" y="2"/>
                    <a:pt x="126" y="2"/>
                    <a:pt x="126" y="2"/>
                  </a:cubicBezTo>
                  <a:cubicBezTo>
                    <a:pt x="128" y="0"/>
                    <a:pt x="132" y="0"/>
                    <a:pt x="135" y="2"/>
                  </a:cubicBezTo>
                  <a:cubicBezTo>
                    <a:pt x="255" y="80"/>
                    <a:pt x="255" y="80"/>
                    <a:pt x="255" y="80"/>
                  </a:cubicBezTo>
                  <a:cubicBezTo>
                    <a:pt x="259" y="82"/>
                    <a:pt x="260" y="86"/>
                    <a:pt x="259" y="90"/>
                  </a:cubicBezTo>
                  <a:cubicBezTo>
                    <a:pt x="258" y="94"/>
                    <a:pt x="255" y="96"/>
                    <a:pt x="251" y="96"/>
                  </a:cubicBezTo>
                  <a:close/>
                  <a:moveTo>
                    <a:pt x="41" y="78"/>
                  </a:moveTo>
                  <a:cubicBezTo>
                    <a:pt x="220" y="78"/>
                    <a:pt x="220" y="78"/>
                    <a:pt x="220" y="78"/>
                  </a:cubicBezTo>
                  <a:cubicBezTo>
                    <a:pt x="130" y="20"/>
                    <a:pt x="130" y="20"/>
                    <a:pt x="130" y="20"/>
                  </a:cubicBezTo>
                  <a:lnTo>
                    <a:pt x="41" y="7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141" name="Freeform 258">
              <a:extLst>
                <a:ext uri="{FF2B5EF4-FFF2-40B4-BE49-F238E27FC236}">
                  <a16:creationId xmlns:a16="http://schemas.microsoft.com/office/drawing/2014/main" id="{B941BEF4-68B0-459E-8C06-AAB9DD066F54}"/>
                </a:ext>
              </a:extLst>
            </p:cNvPr>
            <p:cNvSpPr>
              <a:spLocks/>
            </p:cNvSpPr>
            <p:nvPr/>
          </p:nvSpPr>
          <p:spPr bwMode="gray">
            <a:xfrm>
              <a:off x="771525" y="3009900"/>
              <a:ext cx="23813" cy="157163"/>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142" name="Freeform 259">
              <a:extLst>
                <a:ext uri="{FF2B5EF4-FFF2-40B4-BE49-F238E27FC236}">
                  <a16:creationId xmlns:a16="http://schemas.microsoft.com/office/drawing/2014/main" id="{B8588F50-E837-4779-98C5-CB213E0AE9F1}"/>
                </a:ext>
              </a:extLst>
            </p:cNvPr>
            <p:cNvSpPr>
              <a:spLocks/>
            </p:cNvSpPr>
            <p:nvPr/>
          </p:nvSpPr>
          <p:spPr bwMode="gray">
            <a:xfrm>
              <a:off x="889000" y="3009900"/>
              <a:ext cx="23813" cy="157163"/>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143" name="Freeform 260">
              <a:extLst>
                <a:ext uri="{FF2B5EF4-FFF2-40B4-BE49-F238E27FC236}">
                  <a16:creationId xmlns:a16="http://schemas.microsoft.com/office/drawing/2014/main" id="{AB6F940E-2820-45A7-BD84-036221992392}"/>
                </a:ext>
              </a:extLst>
            </p:cNvPr>
            <p:cNvSpPr>
              <a:spLocks/>
            </p:cNvSpPr>
            <p:nvPr/>
          </p:nvSpPr>
          <p:spPr bwMode="gray">
            <a:xfrm>
              <a:off x="1008063" y="3009900"/>
              <a:ext cx="25400" cy="157163"/>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144" name="Freeform 261">
              <a:extLst>
                <a:ext uri="{FF2B5EF4-FFF2-40B4-BE49-F238E27FC236}">
                  <a16:creationId xmlns:a16="http://schemas.microsoft.com/office/drawing/2014/main" id="{F250D1CD-20FB-494E-A3A5-26826B1DBCEC}"/>
                </a:ext>
              </a:extLst>
            </p:cNvPr>
            <p:cNvSpPr>
              <a:spLocks/>
            </p:cNvSpPr>
            <p:nvPr/>
          </p:nvSpPr>
          <p:spPr bwMode="gray">
            <a:xfrm>
              <a:off x="736600" y="3187700"/>
              <a:ext cx="330200" cy="23813"/>
            </a:xfrm>
            <a:custGeom>
              <a:avLst/>
              <a:gdLst>
                <a:gd name="T0" fmla="*/ 2147483646 w 246"/>
                <a:gd name="T1" fmla="*/ 2147483646 h 18"/>
                <a:gd name="T2" fmla="*/ 2147483646 w 246"/>
                <a:gd name="T3" fmla="*/ 2147483646 h 18"/>
                <a:gd name="T4" fmla="*/ 0 w 246"/>
                <a:gd name="T5" fmla="*/ 2147483646 h 18"/>
                <a:gd name="T6" fmla="*/ 2147483646 w 246"/>
                <a:gd name="T7" fmla="*/ 0 h 18"/>
                <a:gd name="T8" fmla="*/ 2147483646 w 246"/>
                <a:gd name="T9" fmla="*/ 0 h 18"/>
                <a:gd name="T10" fmla="*/ 2147483646 w 246"/>
                <a:gd name="T11" fmla="*/ 2147483646 h 18"/>
                <a:gd name="T12" fmla="*/ 2147483646 w 246"/>
                <a:gd name="T13" fmla="*/ 2147483646 h 18"/>
                <a:gd name="T14" fmla="*/ 0 60000 65536"/>
                <a:gd name="T15" fmla="*/ 0 60000 65536"/>
                <a:gd name="T16" fmla="*/ 0 60000 65536"/>
                <a:gd name="T17" fmla="*/ 0 60000 65536"/>
                <a:gd name="T18" fmla="*/ 0 60000 65536"/>
                <a:gd name="T19" fmla="*/ 0 60000 65536"/>
                <a:gd name="T20" fmla="*/ 0 60000 65536"/>
                <a:gd name="T21" fmla="*/ 0 w 246"/>
                <a:gd name="T22" fmla="*/ 0 h 18"/>
                <a:gd name="T23" fmla="*/ 246 w 246"/>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6" h="18">
                  <a:moveTo>
                    <a:pt x="237" y="18"/>
                  </a:moveTo>
                  <a:cubicBezTo>
                    <a:pt x="9" y="18"/>
                    <a:pt x="9" y="18"/>
                    <a:pt x="9" y="18"/>
                  </a:cubicBezTo>
                  <a:cubicBezTo>
                    <a:pt x="5" y="18"/>
                    <a:pt x="0" y="14"/>
                    <a:pt x="0" y="9"/>
                  </a:cubicBezTo>
                  <a:cubicBezTo>
                    <a:pt x="0" y="4"/>
                    <a:pt x="5" y="0"/>
                    <a:pt x="9" y="0"/>
                  </a:cubicBezTo>
                  <a:cubicBezTo>
                    <a:pt x="237" y="0"/>
                    <a:pt x="237" y="0"/>
                    <a:pt x="237" y="0"/>
                  </a:cubicBezTo>
                  <a:cubicBezTo>
                    <a:pt x="242" y="0"/>
                    <a:pt x="246" y="4"/>
                    <a:pt x="246" y="9"/>
                  </a:cubicBezTo>
                  <a:cubicBezTo>
                    <a:pt x="246" y="14"/>
                    <a:pt x="242" y="18"/>
                    <a:pt x="23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145" name="Freeform 262">
              <a:extLst>
                <a:ext uri="{FF2B5EF4-FFF2-40B4-BE49-F238E27FC236}">
                  <a16:creationId xmlns:a16="http://schemas.microsoft.com/office/drawing/2014/main" id="{03905568-AD0C-4EEB-A04D-22245F675B14}"/>
                </a:ext>
              </a:extLst>
            </p:cNvPr>
            <p:cNvSpPr>
              <a:spLocks noEditPoints="1"/>
            </p:cNvSpPr>
            <p:nvPr/>
          </p:nvSpPr>
          <p:spPr bwMode="gray">
            <a:xfrm>
              <a:off x="561975" y="2898775"/>
              <a:ext cx="131763" cy="90488"/>
            </a:xfrm>
            <a:custGeom>
              <a:avLst/>
              <a:gdLst>
                <a:gd name="T0" fmla="*/ 2147483646 w 99"/>
                <a:gd name="T1" fmla="*/ 0 h 67"/>
                <a:gd name="T2" fmla="*/ 2147483646 w 99"/>
                <a:gd name="T3" fmla="*/ 2147483646 h 67"/>
                <a:gd name="T4" fmla="*/ 2147483646 w 99"/>
                <a:gd name="T5" fmla="*/ 2147483646 h 67"/>
                <a:gd name="T6" fmla="*/ 2147483646 w 99"/>
                <a:gd name="T7" fmla="*/ 2147483646 h 67"/>
                <a:gd name="T8" fmla="*/ 0 w 99"/>
                <a:gd name="T9" fmla="*/ 2147483646 h 67"/>
                <a:gd name="T10" fmla="*/ 2147483646 w 99"/>
                <a:gd name="T11" fmla="*/ 2147483646 h 67"/>
                <a:gd name="T12" fmla="*/ 2147483646 w 99"/>
                <a:gd name="T13" fmla="*/ 2147483646 h 67"/>
                <a:gd name="T14" fmla="*/ 2147483646 w 99"/>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99"/>
                <a:gd name="T25" fmla="*/ 0 h 67"/>
                <a:gd name="T26" fmla="*/ 99 w 99"/>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9" h="67">
                  <a:moveTo>
                    <a:pt x="17" y="0"/>
                  </a:moveTo>
                  <a:cubicBezTo>
                    <a:pt x="95" y="51"/>
                    <a:pt x="95" y="51"/>
                    <a:pt x="95" y="51"/>
                  </a:cubicBezTo>
                  <a:cubicBezTo>
                    <a:pt x="98" y="53"/>
                    <a:pt x="99" y="57"/>
                    <a:pt x="98" y="61"/>
                  </a:cubicBezTo>
                  <a:cubicBezTo>
                    <a:pt x="97" y="65"/>
                    <a:pt x="94" y="67"/>
                    <a:pt x="90" y="67"/>
                  </a:cubicBezTo>
                  <a:cubicBezTo>
                    <a:pt x="0" y="67"/>
                    <a:pt x="0" y="67"/>
                    <a:pt x="0" y="67"/>
                  </a:cubicBezTo>
                  <a:moveTo>
                    <a:pt x="3" y="49"/>
                  </a:moveTo>
                  <a:cubicBezTo>
                    <a:pt x="59" y="49"/>
                    <a:pt x="59" y="49"/>
                    <a:pt x="59" y="49"/>
                  </a:cubicBezTo>
                  <a:cubicBezTo>
                    <a:pt x="11" y="18"/>
                    <a:pt x="11" y="18"/>
                    <a:pt x="11" y="18"/>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146" name="Freeform 263">
              <a:extLst>
                <a:ext uri="{FF2B5EF4-FFF2-40B4-BE49-F238E27FC236}">
                  <a16:creationId xmlns:a16="http://schemas.microsoft.com/office/drawing/2014/main" id="{43128202-8A09-4527-80EA-3F3290978964}"/>
                </a:ext>
              </a:extLst>
            </p:cNvPr>
            <p:cNvSpPr>
              <a:spLocks/>
            </p:cNvSpPr>
            <p:nvPr/>
          </p:nvSpPr>
          <p:spPr bwMode="gray">
            <a:xfrm>
              <a:off x="627063" y="3009900"/>
              <a:ext cx="23813" cy="157163"/>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147" name="Freeform 264">
              <a:extLst>
                <a:ext uri="{FF2B5EF4-FFF2-40B4-BE49-F238E27FC236}">
                  <a16:creationId xmlns:a16="http://schemas.microsoft.com/office/drawing/2014/main" id="{4ACEB3B8-00AE-46FA-AF78-3DA2C444A172}"/>
                </a:ext>
              </a:extLst>
            </p:cNvPr>
            <p:cNvSpPr>
              <a:spLocks/>
            </p:cNvSpPr>
            <p:nvPr/>
          </p:nvSpPr>
          <p:spPr bwMode="gray">
            <a:xfrm>
              <a:off x="596900" y="3187700"/>
              <a:ext cx="87313" cy="23813"/>
            </a:xfrm>
            <a:custGeom>
              <a:avLst/>
              <a:gdLst>
                <a:gd name="T0" fmla="*/ 0 w 65"/>
                <a:gd name="T1" fmla="*/ 0 h 18"/>
                <a:gd name="T2" fmla="*/ 2147483646 w 65"/>
                <a:gd name="T3" fmla="*/ 0 h 18"/>
                <a:gd name="T4" fmla="*/ 2147483646 w 65"/>
                <a:gd name="T5" fmla="*/ 2147483646 h 18"/>
                <a:gd name="T6" fmla="*/ 2147483646 w 65"/>
                <a:gd name="T7" fmla="*/ 2147483646 h 18"/>
                <a:gd name="T8" fmla="*/ 2147483646 w 65"/>
                <a:gd name="T9" fmla="*/ 2147483646 h 18"/>
                <a:gd name="T10" fmla="*/ 0 60000 65536"/>
                <a:gd name="T11" fmla="*/ 0 60000 65536"/>
                <a:gd name="T12" fmla="*/ 0 60000 65536"/>
                <a:gd name="T13" fmla="*/ 0 60000 65536"/>
                <a:gd name="T14" fmla="*/ 0 60000 65536"/>
                <a:gd name="T15" fmla="*/ 0 w 65"/>
                <a:gd name="T16" fmla="*/ 0 h 18"/>
                <a:gd name="T17" fmla="*/ 65 w 65"/>
                <a:gd name="T18" fmla="*/ 18 h 18"/>
              </a:gdLst>
              <a:ahLst/>
              <a:cxnLst>
                <a:cxn ang="T10">
                  <a:pos x="T0" y="T1"/>
                </a:cxn>
                <a:cxn ang="T11">
                  <a:pos x="T2" y="T3"/>
                </a:cxn>
                <a:cxn ang="T12">
                  <a:pos x="T4" y="T5"/>
                </a:cxn>
                <a:cxn ang="T13">
                  <a:pos x="T6" y="T7"/>
                </a:cxn>
                <a:cxn ang="T14">
                  <a:pos x="T8" y="T9"/>
                </a:cxn>
              </a:cxnLst>
              <a:rect l="T15" t="T16" r="T17" b="T18"/>
              <a:pathLst>
                <a:path w="65" h="18">
                  <a:moveTo>
                    <a:pt x="0" y="0"/>
                  </a:moveTo>
                  <a:cubicBezTo>
                    <a:pt x="56" y="0"/>
                    <a:pt x="56" y="0"/>
                    <a:pt x="56" y="0"/>
                  </a:cubicBezTo>
                  <a:cubicBezTo>
                    <a:pt x="61" y="0"/>
                    <a:pt x="65" y="4"/>
                    <a:pt x="65" y="9"/>
                  </a:cubicBezTo>
                  <a:cubicBezTo>
                    <a:pt x="65" y="14"/>
                    <a:pt x="61" y="18"/>
                    <a:pt x="56" y="18"/>
                  </a:cubicBezTo>
                  <a:cubicBezTo>
                    <a:pt x="6" y="18"/>
                    <a:pt x="6" y="18"/>
                    <a:pt x="6" y="18"/>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148" name="Freeform 265">
              <a:extLst>
                <a:ext uri="{FF2B5EF4-FFF2-40B4-BE49-F238E27FC236}">
                  <a16:creationId xmlns:a16="http://schemas.microsoft.com/office/drawing/2014/main" id="{171B94F5-4306-4A03-9DD3-FBAD641043EC}"/>
                </a:ext>
              </a:extLst>
            </p:cNvPr>
            <p:cNvSpPr>
              <a:spLocks noEditPoints="1"/>
            </p:cNvSpPr>
            <p:nvPr/>
          </p:nvSpPr>
          <p:spPr bwMode="gray">
            <a:xfrm>
              <a:off x="1112838" y="2903538"/>
              <a:ext cx="127000" cy="85725"/>
            </a:xfrm>
            <a:custGeom>
              <a:avLst/>
              <a:gdLst>
                <a:gd name="T0" fmla="*/ 2147483646 w 94"/>
                <a:gd name="T1" fmla="*/ 2147483646 h 64"/>
                <a:gd name="T2" fmla="*/ 2147483646 w 94"/>
                <a:gd name="T3" fmla="*/ 2147483646 h 64"/>
                <a:gd name="T4" fmla="*/ 2147483646 w 94"/>
                <a:gd name="T5" fmla="*/ 2147483646 h 64"/>
                <a:gd name="T6" fmla="*/ 2147483646 w 94"/>
                <a:gd name="T7" fmla="*/ 2147483646 h 64"/>
                <a:gd name="T8" fmla="*/ 2147483646 w 94"/>
                <a:gd name="T9" fmla="*/ 0 h 64"/>
                <a:gd name="T10" fmla="*/ 2147483646 w 94"/>
                <a:gd name="T11" fmla="*/ 2147483646 h 64"/>
                <a:gd name="T12" fmla="*/ 2147483646 w 94"/>
                <a:gd name="T13" fmla="*/ 2147483646 h 64"/>
                <a:gd name="T14" fmla="*/ 2147483646 w 94"/>
                <a:gd name="T15" fmla="*/ 2147483646 h 64"/>
                <a:gd name="T16" fmla="*/ 0 60000 65536"/>
                <a:gd name="T17" fmla="*/ 0 60000 65536"/>
                <a:gd name="T18" fmla="*/ 0 60000 65536"/>
                <a:gd name="T19" fmla="*/ 0 60000 65536"/>
                <a:gd name="T20" fmla="*/ 0 60000 65536"/>
                <a:gd name="T21" fmla="*/ 0 60000 65536"/>
                <a:gd name="T22" fmla="*/ 0 60000 65536"/>
                <a:gd name="T23" fmla="*/ 0 60000 65536"/>
                <a:gd name="T24" fmla="*/ 0 w 94"/>
                <a:gd name="T25" fmla="*/ 0 h 64"/>
                <a:gd name="T26" fmla="*/ 94 w 94"/>
                <a:gd name="T27" fmla="*/ 64 h 6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4" h="64">
                  <a:moveTo>
                    <a:pt x="94" y="64"/>
                  </a:moveTo>
                  <a:cubicBezTo>
                    <a:pt x="10" y="64"/>
                    <a:pt x="10" y="64"/>
                    <a:pt x="10" y="64"/>
                  </a:cubicBezTo>
                  <a:cubicBezTo>
                    <a:pt x="6" y="64"/>
                    <a:pt x="3" y="62"/>
                    <a:pt x="2" y="58"/>
                  </a:cubicBezTo>
                  <a:cubicBezTo>
                    <a:pt x="0" y="54"/>
                    <a:pt x="2" y="50"/>
                    <a:pt x="5" y="48"/>
                  </a:cubicBezTo>
                  <a:cubicBezTo>
                    <a:pt x="78" y="0"/>
                    <a:pt x="78" y="0"/>
                    <a:pt x="78" y="0"/>
                  </a:cubicBezTo>
                  <a:moveTo>
                    <a:pt x="85" y="17"/>
                  </a:moveTo>
                  <a:cubicBezTo>
                    <a:pt x="41" y="46"/>
                    <a:pt x="41" y="46"/>
                    <a:pt x="41" y="46"/>
                  </a:cubicBezTo>
                  <a:cubicBezTo>
                    <a:pt x="91" y="46"/>
                    <a:pt x="91" y="46"/>
                    <a:pt x="91" y="46"/>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149" name="Freeform 266">
              <a:extLst>
                <a:ext uri="{FF2B5EF4-FFF2-40B4-BE49-F238E27FC236}">
                  <a16:creationId xmlns:a16="http://schemas.microsoft.com/office/drawing/2014/main" id="{B5637DC1-CE72-4F4C-B271-1FF8CAF8A9AE}"/>
                </a:ext>
              </a:extLst>
            </p:cNvPr>
            <p:cNvSpPr>
              <a:spLocks/>
            </p:cNvSpPr>
            <p:nvPr/>
          </p:nvSpPr>
          <p:spPr bwMode="gray">
            <a:xfrm>
              <a:off x="1155700" y="3009900"/>
              <a:ext cx="25400" cy="157163"/>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150" name="Freeform 267">
              <a:extLst>
                <a:ext uri="{FF2B5EF4-FFF2-40B4-BE49-F238E27FC236}">
                  <a16:creationId xmlns:a16="http://schemas.microsoft.com/office/drawing/2014/main" id="{0D52BB9C-3034-41EE-A2D2-7F79F2F5119B}"/>
                </a:ext>
              </a:extLst>
            </p:cNvPr>
            <p:cNvSpPr>
              <a:spLocks/>
            </p:cNvSpPr>
            <p:nvPr/>
          </p:nvSpPr>
          <p:spPr bwMode="gray">
            <a:xfrm>
              <a:off x="1122363" y="3187700"/>
              <a:ext cx="79375" cy="23813"/>
            </a:xfrm>
            <a:custGeom>
              <a:avLst/>
              <a:gdLst>
                <a:gd name="T0" fmla="*/ 2147483646 w 59"/>
                <a:gd name="T1" fmla="*/ 2147483646 h 18"/>
                <a:gd name="T2" fmla="*/ 2147483646 w 59"/>
                <a:gd name="T3" fmla="*/ 2147483646 h 18"/>
                <a:gd name="T4" fmla="*/ 0 w 59"/>
                <a:gd name="T5" fmla="*/ 2147483646 h 18"/>
                <a:gd name="T6" fmla="*/ 2147483646 w 59"/>
                <a:gd name="T7" fmla="*/ 0 h 18"/>
                <a:gd name="T8" fmla="*/ 2147483646 w 59"/>
                <a:gd name="T9" fmla="*/ 0 h 18"/>
                <a:gd name="T10" fmla="*/ 0 60000 65536"/>
                <a:gd name="T11" fmla="*/ 0 60000 65536"/>
                <a:gd name="T12" fmla="*/ 0 60000 65536"/>
                <a:gd name="T13" fmla="*/ 0 60000 65536"/>
                <a:gd name="T14" fmla="*/ 0 60000 65536"/>
                <a:gd name="T15" fmla="*/ 0 w 59"/>
                <a:gd name="T16" fmla="*/ 0 h 18"/>
                <a:gd name="T17" fmla="*/ 59 w 59"/>
                <a:gd name="T18" fmla="*/ 18 h 18"/>
              </a:gdLst>
              <a:ahLst/>
              <a:cxnLst>
                <a:cxn ang="T10">
                  <a:pos x="T0" y="T1"/>
                </a:cxn>
                <a:cxn ang="T11">
                  <a:pos x="T2" y="T3"/>
                </a:cxn>
                <a:cxn ang="T12">
                  <a:pos x="T4" y="T5"/>
                </a:cxn>
                <a:cxn ang="T13">
                  <a:pos x="T6" y="T7"/>
                </a:cxn>
                <a:cxn ang="T14">
                  <a:pos x="T8" y="T9"/>
                </a:cxn>
              </a:cxnLst>
              <a:rect l="T15" t="T16" r="T17" b="T18"/>
              <a:pathLst>
                <a:path w="59" h="18">
                  <a:moveTo>
                    <a:pt x="53" y="18"/>
                  </a:moveTo>
                  <a:cubicBezTo>
                    <a:pt x="9" y="18"/>
                    <a:pt x="9" y="18"/>
                    <a:pt x="9" y="18"/>
                  </a:cubicBezTo>
                  <a:cubicBezTo>
                    <a:pt x="4" y="18"/>
                    <a:pt x="0" y="14"/>
                    <a:pt x="0" y="9"/>
                  </a:cubicBezTo>
                  <a:cubicBezTo>
                    <a:pt x="0" y="4"/>
                    <a:pt x="4" y="0"/>
                    <a:pt x="9" y="0"/>
                  </a:cubicBezTo>
                  <a:cubicBezTo>
                    <a:pt x="59" y="0"/>
                    <a:pt x="59" y="0"/>
                    <a:pt x="59" y="0"/>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grpSp>
      <p:grpSp>
        <p:nvGrpSpPr>
          <p:cNvPr id="151" name="组合 369">
            <a:extLst>
              <a:ext uri="{FF2B5EF4-FFF2-40B4-BE49-F238E27FC236}">
                <a16:creationId xmlns:a16="http://schemas.microsoft.com/office/drawing/2014/main" id="{D64D581D-AFE2-485D-A9E5-CB16EDD5248C}"/>
              </a:ext>
            </a:extLst>
          </p:cNvPr>
          <p:cNvGrpSpPr>
            <a:grpSpLocks/>
          </p:cNvGrpSpPr>
          <p:nvPr/>
        </p:nvGrpSpPr>
        <p:grpSpPr bwMode="gray">
          <a:xfrm>
            <a:off x="3203873" y="3095789"/>
            <a:ext cx="695278" cy="625617"/>
            <a:chOff x="579438" y="1693863"/>
            <a:chExt cx="644525" cy="579438"/>
          </a:xfrm>
        </p:grpSpPr>
        <p:sp>
          <p:nvSpPr>
            <p:cNvPr id="152" name="Freeform 170">
              <a:extLst>
                <a:ext uri="{FF2B5EF4-FFF2-40B4-BE49-F238E27FC236}">
                  <a16:creationId xmlns:a16="http://schemas.microsoft.com/office/drawing/2014/main" id="{5F20F125-9066-4EE5-BBF6-0CE467C9DC6B}"/>
                </a:ext>
              </a:extLst>
            </p:cNvPr>
            <p:cNvSpPr>
              <a:spLocks noEditPoints="1"/>
            </p:cNvSpPr>
            <p:nvPr/>
          </p:nvSpPr>
          <p:spPr bwMode="gray">
            <a:xfrm>
              <a:off x="727076" y="1754188"/>
              <a:ext cx="349250" cy="128588"/>
            </a:xfrm>
            <a:custGeom>
              <a:avLst/>
              <a:gdLst>
                <a:gd name="T0" fmla="*/ 2147483646 w 260"/>
                <a:gd name="T1" fmla="*/ 2147483646 h 96"/>
                <a:gd name="T2" fmla="*/ 2147483646 w 260"/>
                <a:gd name="T3" fmla="*/ 2147483646 h 96"/>
                <a:gd name="T4" fmla="*/ 2147483646 w 260"/>
                <a:gd name="T5" fmla="*/ 2147483646 h 96"/>
                <a:gd name="T6" fmla="*/ 2147483646 w 260"/>
                <a:gd name="T7" fmla="*/ 2147483646 h 96"/>
                <a:gd name="T8" fmla="*/ 2147483646 w 260"/>
                <a:gd name="T9" fmla="*/ 2147483646 h 96"/>
                <a:gd name="T10" fmla="*/ 2147483646 w 260"/>
                <a:gd name="T11" fmla="*/ 2147483646 h 96"/>
                <a:gd name="T12" fmla="*/ 2147483646 w 260"/>
                <a:gd name="T13" fmla="*/ 2147483646 h 96"/>
                <a:gd name="T14" fmla="*/ 2147483646 w 260"/>
                <a:gd name="T15" fmla="*/ 2147483646 h 96"/>
                <a:gd name="T16" fmla="*/ 2147483646 w 260"/>
                <a:gd name="T17" fmla="*/ 2147483646 h 96"/>
                <a:gd name="T18" fmla="*/ 2147483646 w 260"/>
                <a:gd name="T19" fmla="*/ 2147483646 h 96"/>
                <a:gd name="T20" fmla="*/ 2147483646 w 260"/>
                <a:gd name="T21" fmla="*/ 2147483646 h 96"/>
                <a:gd name="T22" fmla="*/ 2147483646 w 260"/>
                <a:gd name="T23" fmla="*/ 2147483646 h 96"/>
                <a:gd name="T24" fmla="*/ 2147483646 w 260"/>
                <a:gd name="T25" fmla="*/ 2147483646 h 9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60"/>
                <a:gd name="T40" fmla="*/ 0 h 96"/>
                <a:gd name="T41" fmla="*/ 260 w 260"/>
                <a:gd name="T42" fmla="*/ 96 h 9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60" h="96">
                  <a:moveTo>
                    <a:pt x="251" y="96"/>
                  </a:moveTo>
                  <a:cubicBezTo>
                    <a:pt x="10" y="96"/>
                    <a:pt x="10" y="96"/>
                    <a:pt x="10" y="96"/>
                  </a:cubicBezTo>
                  <a:cubicBezTo>
                    <a:pt x="6" y="96"/>
                    <a:pt x="3" y="94"/>
                    <a:pt x="2" y="90"/>
                  </a:cubicBezTo>
                  <a:cubicBezTo>
                    <a:pt x="0" y="86"/>
                    <a:pt x="2" y="82"/>
                    <a:pt x="5" y="80"/>
                  </a:cubicBezTo>
                  <a:cubicBezTo>
                    <a:pt x="126" y="2"/>
                    <a:pt x="126" y="2"/>
                    <a:pt x="126" y="2"/>
                  </a:cubicBezTo>
                  <a:cubicBezTo>
                    <a:pt x="128" y="0"/>
                    <a:pt x="132" y="0"/>
                    <a:pt x="135" y="2"/>
                  </a:cubicBezTo>
                  <a:cubicBezTo>
                    <a:pt x="255" y="80"/>
                    <a:pt x="255" y="80"/>
                    <a:pt x="255" y="80"/>
                  </a:cubicBezTo>
                  <a:cubicBezTo>
                    <a:pt x="259" y="82"/>
                    <a:pt x="260" y="86"/>
                    <a:pt x="259" y="90"/>
                  </a:cubicBezTo>
                  <a:cubicBezTo>
                    <a:pt x="258" y="94"/>
                    <a:pt x="255" y="96"/>
                    <a:pt x="251" y="96"/>
                  </a:cubicBezTo>
                  <a:close/>
                  <a:moveTo>
                    <a:pt x="41" y="78"/>
                  </a:moveTo>
                  <a:cubicBezTo>
                    <a:pt x="220" y="78"/>
                    <a:pt x="220" y="78"/>
                    <a:pt x="220" y="78"/>
                  </a:cubicBezTo>
                  <a:cubicBezTo>
                    <a:pt x="130" y="20"/>
                    <a:pt x="130" y="20"/>
                    <a:pt x="130" y="20"/>
                  </a:cubicBezTo>
                  <a:lnTo>
                    <a:pt x="41" y="7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153" name="Freeform 171">
              <a:extLst>
                <a:ext uri="{FF2B5EF4-FFF2-40B4-BE49-F238E27FC236}">
                  <a16:creationId xmlns:a16="http://schemas.microsoft.com/office/drawing/2014/main" id="{978E76EF-D864-4531-80DE-D5A50E54F38F}"/>
                </a:ext>
              </a:extLst>
            </p:cNvPr>
            <p:cNvSpPr>
              <a:spLocks/>
            </p:cNvSpPr>
            <p:nvPr/>
          </p:nvSpPr>
          <p:spPr bwMode="gray">
            <a:xfrm>
              <a:off x="771526" y="1903413"/>
              <a:ext cx="23813" cy="155575"/>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154" name="Freeform 172">
              <a:extLst>
                <a:ext uri="{FF2B5EF4-FFF2-40B4-BE49-F238E27FC236}">
                  <a16:creationId xmlns:a16="http://schemas.microsoft.com/office/drawing/2014/main" id="{F98E8563-8E50-4259-B65C-016718AD95AC}"/>
                </a:ext>
              </a:extLst>
            </p:cNvPr>
            <p:cNvSpPr>
              <a:spLocks/>
            </p:cNvSpPr>
            <p:nvPr/>
          </p:nvSpPr>
          <p:spPr bwMode="gray">
            <a:xfrm>
              <a:off x="889001" y="1903413"/>
              <a:ext cx="23813" cy="155575"/>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155" name="Freeform 173">
              <a:extLst>
                <a:ext uri="{FF2B5EF4-FFF2-40B4-BE49-F238E27FC236}">
                  <a16:creationId xmlns:a16="http://schemas.microsoft.com/office/drawing/2014/main" id="{C2393C1F-0DCC-4E87-B341-F90A70ABECCF}"/>
                </a:ext>
              </a:extLst>
            </p:cNvPr>
            <p:cNvSpPr>
              <a:spLocks/>
            </p:cNvSpPr>
            <p:nvPr/>
          </p:nvSpPr>
          <p:spPr bwMode="gray">
            <a:xfrm>
              <a:off x="1008063" y="1903413"/>
              <a:ext cx="25400" cy="155575"/>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156" name="Freeform 174">
              <a:extLst>
                <a:ext uri="{FF2B5EF4-FFF2-40B4-BE49-F238E27FC236}">
                  <a16:creationId xmlns:a16="http://schemas.microsoft.com/office/drawing/2014/main" id="{3D79D890-772B-4C52-BC36-A546C7FC16A5}"/>
                </a:ext>
              </a:extLst>
            </p:cNvPr>
            <p:cNvSpPr>
              <a:spLocks/>
            </p:cNvSpPr>
            <p:nvPr/>
          </p:nvSpPr>
          <p:spPr bwMode="gray">
            <a:xfrm>
              <a:off x="736601" y="2081213"/>
              <a:ext cx="330200" cy="23813"/>
            </a:xfrm>
            <a:custGeom>
              <a:avLst/>
              <a:gdLst>
                <a:gd name="T0" fmla="*/ 2147483646 w 246"/>
                <a:gd name="T1" fmla="*/ 2147483646 h 18"/>
                <a:gd name="T2" fmla="*/ 2147483646 w 246"/>
                <a:gd name="T3" fmla="*/ 2147483646 h 18"/>
                <a:gd name="T4" fmla="*/ 0 w 246"/>
                <a:gd name="T5" fmla="*/ 2147483646 h 18"/>
                <a:gd name="T6" fmla="*/ 2147483646 w 246"/>
                <a:gd name="T7" fmla="*/ 0 h 18"/>
                <a:gd name="T8" fmla="*/ 2147483646 w 246"/>
                <a:gd name="T9" fmla="*/ 0 h 18"/>
                <a:gd name="T10" fmla="*/ 2147483646 w 246"/>
                <a:gd name="T11" fmla="*/ 2147483646 h 18"/>
                <a:gd name="T12" fmla="*/ 2147483646 w 246"/>
                <a:gd name="T13" fmla="*/ 2147483646 h 18"/>
                <a:gd name="T14" fmla="*/ 0 60000 65536"/>
                <a:gd name="T15" fmla="*/ 0 60000 65536"/>
                <a:gd name="T16" fmla="*/ 0 60000 65536"/>
                <a:gd name="T17" fmla="*/ 0 60000 65536"/>
                <a:gd name="T18" fmla="*/ 0 60000 65536"/>
                <a:gd name="T19" fmla="*/ 0 60000 65536"/>
                <a:gd name="T20" fmla="*/ 0 60000 65536"/>
                <a:gd name="T21" fmla="*/ 0 w 246"/>
                <a:gd name="T22" fmla="*/ 0 h 18"/>
                <a:gd name="T23" fmla="*/ 246 w 246"/>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6" h="18">
                  <a:moveTo>
                    <a:pt x="237" y="18"/>
                  </a:moveTo>
                  <a:cubicBezTo>
                    <a:pt x="9" y="18"/>
                    <a:pt x="9" y="18"/>
                    <a:pt x="9" y="18"/>
                  </a:cubicBezTo>
                  <a:cubicBezTo>
                    <a:pt x="5" y="18"/>
                    <a:pt x="0" y="14"/>
                    <a:pt x="0" y="9"/>
                  </a:cubicBezTo>
                  <a:cubicBezTo>
                    <a:pt x="0" y="4"/>
                    <a:pt x="5" y="0"/>
                    <a:pt x="9" y="0"/>
                  </a:cubicBezTo>
                  <a:cubicBezTo>
                    <a:pt x="237" y="0"/>
                    <a:pt x="237" y="0"/>
                    <a:pt x="237" y="0"/>
                  </a:cubicBezTo>
                  <a:cubicBezTo>
                    <a:pt x="242" y="0"/>
                    <a:pt x="246" y="4"/>
                    <a:pt x="246" y="9"/>
                  </a:cubicBezTo>
                  <a:cubicBezTo>
                    <a:pt x="246" y="14"/>
                    <a:pt x="242" y="18"/>
                    <a:pt x="23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157" name="Oval 175">
              <a:extLst>
                <a:ext uri="{FF2B5EF4-FFF2-40B4-BE49-F238E27FC236}">
                  <a16:creationId xmlns:a16="http://schemas.microsoft.com/office/drawing/2014/main" id="{B361856A-C061-44E3-9D8E-7FE76DC1BFF6}"/>
                </a:ext>
              </a:extLst>
            </p:cNvPr>
            <p:cNvSpPr>
              <a:spLocks noChangeArrowheads="1"/>
            </p:cNvSpPr>
            <p:nvPr/>
          </p:nvSpPr>
          <p:spPr bwMode="gray">
            <a:xfrm>
              <a:off x="1000126" y="2146301"/>
              <a:ext cx="63500" cy="6350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dirty="0">
                <a:latin typeface="Huawei Sans" panose="020C0503030203020204" pitchFamily="34" charset="0"/>
              </a:endParaRPr>
            </a:p>
          </p:txBody>
        </p:sp>
        <p:sp>
          <p:nvSpPr>
            <p:cNvPr id="158" name="Oval 176">
              <a:extLst>
                <a:ext uri="{FF2B5EF4-FFF2-40B4-BE49-F238E27FC236}">
                  <a16:creationId xmlns:a16="http://schemas.microsoft.com/office/drawing/2014/main" id="{426C785D-7CE7-458E-9288-F8F68B9F2BDC}"/>
                </a:ext>
              </a:extLst>
            </p:cNvPr>
            <p:cNvSpPr>
              <a:spLocks noChangeArrowheads="1"/>
            </p:cNvSpPr>
            <p:nvPr/>
          </p:nvSpPr>
          <p:spPr bwMode="gray">
            <a:xfrm>
              <a:off x="1096963" y="2146301"/>
              <a:ext cx="65088" cy="6350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dirty="0">
                <a:latin typeface="Huawei Sans" panose="020C0503030203020204" pitchFamily="34" charset="0"/>
              </a:endParaRPr>
            </a:p>
          </p:txBody>
        </p:sp>
        <p:sp>
          <p:nvSpPr>
            <p:cNvPr id="159" name="Freeform 177">
              <a:extLst>
                <a:ext uri="{FF2B5EF4-FFF2-40B4-BE49-F238E27FC236}">
                  <a16:creationId xmlns:a16="http://schemas.microsoft.com/office/drawing/2014/main" id="{6F7B041B-8BBB-4701-BB28-D142B206D1EC}"/>
                </a:ext>
              </a:extLst>
            </p:cNvPr>
            <p:cNvSpPr>
              <a:spLocks/>
            </p:cNvSpPr>
            <p:nvPr/>
          </p:nvSpPr>
          <p:spPr bwMode="gray">
            <a:xfrm>
              <a:off x="579438" y="1693863"/>
              <a:ext cx="644525" cy="496888"/>
            </a:xfrm>
            <a:custGeom>
              <a:avLst/>
              <a:gdLst>
                <a:gd name="T0" fmla="*/ 2147483646 w 480"/>
                <a:gd name="T1" fmla="*/ 2147483646 h 370"/>
                <a:gd name="T2" fmla="*/ 2147483646 w 480"/>
                <a:gd name="T3" fmla="*/ 2147483646 h 370"/>
                <a:gd name="T4" fmla="*/ 2147483646 w 480"/>
                <a:gd name="T5" fmla="*/ 2147483646 h 370"/>
                <a:gd name="T6" fmla="*/ 2147483646 w 480"/>
                <a:gd name="T7" fmla="*/ 2147483646 h 370"/>
                <a:gd name="T8" fmla="*/ 2147483646 w 480"/>
                <a:gd name="T9" fmla="*/ 2147483646 h 370"/>
                <a:gd name="T10" fmla="*/ 2147483646 w 480"/>
                <a:gd name="T11" fmla="*/ 2147483646 h 370"/>
                <a:gd name="T12" fmla="*/ 2147483646 w 480"/>
                <a:gd name="T13" fmla="*/ 2147483646 h 370"/>
                <a:gd name="T14" fmla="*/ 2147483646 w 480"/>
                <a:gd name="T15" fmla="*/ 2147483646 h 370"/>
                <a:gd name="T16" fmla="*/ 2147483646 w 480"/>
                <a:gd name="T17" fmla="*/ 2147483646 h 370"/>
                <a:gd name="T18" fmla="*/ 2147483646 w 480"/>
                <a:gd name="T19" fmla="*/ 2147483646 h 370"/>
                <a:gd name="T20" fmla="*/ 2147483646 w 480"/>
                <a:gd name="T21" fmla="*/ 2147483646 h 370"/>
                <a:gd name="T22" fmla="*/ 2147483646 w 480"/>
                <a:gd name="T23" fmla="*/ 2147483646 h 370"/>
                <a:gd name="T24" fmla="*/ 2147483646 w 480"/>
                <a:gd name="T25" fmla="*/ 2147483646 h 370"/>
                <a:gd name="T26" fmla="*/ 2147483646 w 480"/>
                <a:gd name="T27" fmla="*/ 2147483646 h 370"/>
                <a:gd name="T28" fmla="*/ 0 w 480"/>
                <a:gd name="T29" fmla="*/ 2147483646 h 370"/>
                <a:gd name="T30" fmla="*/ 0 w 480"/>
                <a:gd name="T31" fmla="*/ 2147483646 h 370"/>
                <a:gd name="T32" fmla="*/ 2147483646 w 480"/>
                <a:gd name="T33" fmla="*/ 0 h 370"/>
                <a:gd name="T34" fmla="*/ 2147483646 w 480"/>
                <a:gd name="T35" fmla="*/ 0 h 370"/>
                <a:gd name="T36" fmla="*/ 2147483646 w 480"/>
                <a:gd name="T37" fmla="*/ 2147483646 h 370"/>
                <a:gd name="T38" fmla="*/ 2147483646 w 480"/>
                <a:gd name="T39" fmla="*/ 2147483646 h 370"/>
                <a:gd name="T40" fmla="*/ 2147483646 w 480"/>
                <a:gd name="T41" fmla="*/ 2147483646 h 3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0"/>
                <a:gd name="T64" fmla="*/ 0 h 370"/>
                <a:gd name="T65" fmla="*/ 480 w 480"/>
                <a:gd name="T66" fmla="*/ 370 h 3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0" h="370">
                  <a:moveTo>
                    <a:pt x="437" y="370"/>
                  </a:moveTo>
                  <a:cubicBezTo>
                    <a:pt x="406" y="370"/>
                    <a:pt x="406" y="370"/>
                    <a:pt x="406" y="370"/>
                  </a:cubicBezTo>
                  <a:cubicBezTo>
                    <a:pt x="406" y="352"/>
                    <a:pt x="406" y="352"/>
                    <a:pt x="406" y="352"/>
                  </a:cubicBezTo>
                  <a:cubicBezTo>
                    <a:pt x="437" y="352"/>
                    <a:pt x="437" y="352"/>
                    <a:pt x="437" y="352"/>
                  </a:cubicBezTo>
                  <a:cubicBezTo>
                    <a:pt x="451" y="352"/>
                    <a:pt x="462" y="340"/>
                    <a:pt x="462" y="326"/>
                  </a:cubicBezTo>
                  <a:cubicBezTo>
                    <a:pt x="462" y="43"/>
                    <a:pt x="462" y="43"/>
                    <a:pt x="462" y="43"/>
                  </a:cubicBezTo>
                  <a:cubicBezTo>
                    <a:pt x="462" y="29"/>
                    <a:pt x="451" y="18"/>
                    <a:pt x="437" y="18"/>
                  </a:cubicBezTo>
                  <a:cubicBezTo>
                    <a:pt x="44" y="18"/>
                    <a:pt x="44" y="18"/>
                    <a:pt x="44" y="18"/>
                  </a:cubicBezTo>
                  <a:cubicBezTo>
                    <a:pt x="30" y="18"/>
                    <a:pt x="18" y="29"/>
                    <a:pt x="18" y="43"/>
                  </a:cubicBezTo>
                  <a:cubicBezTo>
                    <a:pt x="18" y="326"/>
                    <a:pt x="18" y="326"/>
                    <a:pt x="18" y="326"/>
                  </a:cubicBezTo>
                  <a:cubicBezTo>
                    <a:pt x="18" y="340"/>
                    <a:pt x="30" y="352"/>
                    <a:pt x="44" y="352"/>
                  </a:cubicBezTo>
                  <a:cubicBezTo>
                    <a:pt x="337" y="352"/>
                    <a:pt x="337" y="352"/>
                    <a:pt x="337" y="352"/>
                  </a:cubicBezTo>
                  <a:cubicBezTo>
                    <a:pt x="337" y="370"/>
                    <a:pt x="337" y="370"/>
                    <a:pt x="337" y="370"/>
                  </a:cubicBezTo>
                  <a:cubicBezTo>
                    <a:pt x="44" y="370"/>
                    <a:pt x="44" y="370"/>
                    <a:pt x="44" y="370"/>
                  </a:cubicBezTo>
                  <a:cubicBezTo>
                    <a:pt x="20" y="370"/>
                    <a:pt x="0" y="350"/>
                    <a:pt x="0" y="326"/>
                  </a:cubicBezTo>
                  <a:cubicBezTo>
                    <a:pt x="0" y="43"/>
                    <a:pt x="0" y="43"/>
                    <a:pt x="0" y="43"/>
                  </a:cubicBezTo>
                  <a:cubicBezTo>
                    <a:pt x="0" y="19"/>
                    <a:pt x="20" y="0"/>
                    <a:pt x="44" y="0"/>
                  </a:cubicBezTo>
                  <a:cubicBezTo>
                    <a:pt x="437" y="0"/>
                    <a:pt x="437" y="0"/>
                    <a:pt x="437" y="0"/>
                  </a:cubicBezTo>
                  <a:cubicBezTo>
                    <a:pt x="461" y="0"/>
                    <a:pt x="480" y="19"/>
                    <a:pt x="480" y="43"/>
                  </a:cubicBezTo>
                  <a:cubicBezTo>
                    <a:pt x="480" y="326"/>
                    <a:pt x="480" y="326"/>
                    <a:pt x="480" y="326"/>
                  </a:cubicBezTo>
                  <a:cubicBezTo>
                    <a:pt x="480" y="350"/>
                    <a:pt x="461" y="370"/>
                    <a:pt x="437" y="37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160" name="Rectangle 178">
              <a:extLst>
                <a:ext uri="{FF2B5EF4-FFF2-40B4-BE49-F238E27FC236}">
                  <a16:creationId xmlns:a16="http://schemas.microsoft.com/office/drawing/2014/main" id="{61084E80-6C05-448D-84E1-2594FD0AAED0}"/>
                </a:ext>
              </a:extLst>
            </p:cNvPr>
            <p:cNvSpPr>
              <a:spLocks noChangeArrowheads="1"/>
            </p:cNvSpPr>
            <p:nvPr/>
          </p:nvSpPr>
          <p:spPr bwMode="gray">
            <a:xfrm>
              <a:off x="952501" y="2181226"/>
              <a:ext cx="23813" cy="73025"/>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dirty="0">
                <a:latin typeface="Huawei Sans" panose="020C0503030203020204" pitchFamily="34" charset="0"/>
              </a:endParaRPr>
            </a:p>
          </p:txBody>
        </p:sp>
        <p:sp>
          <p:nvSpPr>
            <p:cNvPr id="161" name="Rectangle 179">
              <a:extLst>
                <a:ext uri="{FF2B5EF4-FFF2-40B4-BE49-F238E27FC236}">
                  <a16:creationId xmlns:a16="http://schemas.microsoft.com/office/drawing/2014/main" id="{ABDE5809-A818-48FD-9E68-7CA3F7751EF1}"/>
                </a:ext>
              </a:extLst>
            </p:cNvPr>
            <p:cNvSpPr>
              <a:spLocks noChangeArrowheads="1"/>
            </p:cNvSpPr>
            <p:nvPr/>
          </p:nvSpPr>
          <p:spPr bwMode="gray">
            <a:xfrm>
              <a:off x="827088" y="2181226"/>
              <a:ext cx="23813" cy="73025"/>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dirty="0">
                <a:latin typeface="Huawei Sans" panose="020C0503030203020204" pitchFamily="34" charset="0"/>
              </a:endParaRPr>
            </a:p>
          </p:txBody>
        </p:sp>
        <p:sp>
          <p:nvSpPr>
            <p:cNvPr id="162" name="Freeform 180">
              <a:extLst>
                <a:ext uri="{FF2B5EF4-FFF2-40B4-BE49-F238E27FC236}">
                  <a16:creationId xmlns:a16="http://schemas.microsoft.com/office/drawing/2014/main" id="{EA7295AF-9E63-4B62-BA86-6FAF33039222}"/>
                </a:ext>
              </a:extLst>
            </p:cNvPr>
            <p:cNvSpPr>
              <a:spLocks/>
            </p:cNvSpPr>
            <p:nvPr/>
          </p:nvSpPr>
          <p:spPr bwMode="gray">
            <a:xfrm>
              <a:off x="747713" y="2249488"/>
              <a:ext cx="307975" cy="23813"/>
            </a:xfrm>
            <a:custGeom>
              <a:avLst/>
              <a:gdLst>
                <a:gd name="T0" fmla="*/ 2147483646 w 229"/>
                <a:gd name="T1" fmla="*/ 2147483646 h 18"/>
                <a:gd name="T2" fmla="*/ 2147483646 w 229"/>
                <a:gd name="T3" fmla="*/ 2147483646 h 18"/>
                <a:gd name="T4" fmla="*/ 0 w 229"/>
                <a:gd name="T5" fmla="*/ 2147483646 h 18"/>
                <a:gd name="T6" fmla="*/ 2147483646 w 229"/>
                <a:gd name="T7" fmla="*/ 0 h 18"/>
                <a:gd name="T8" fmla="*/ 2147483646 w 229"/>
                <a:gd name="T9" fmla="*/ 0 h 18"/>
                <a:gd name="T10" fmla="*/ 2147483646 w 229"/>
                <a:gd name="T11" fmla="*/ 2147483646 h 18"/>
                <a:gd name="T12" fmla="*/ 2147483646 w 229"/>
                <a:gd name="T13" fmla="*/ 2147483646 h 18"/>
                <a:gd name="T14" fmla="*/ 0 60000 65536"/>
                <a:gd name="T15" fmla="*/ 0 60000 65536"/>
                <a:gd name="T16" fmla="*/ 0 60000 65536"/>
                <a:gd name="T17" fmla="*/ 0 60000 65536"/>
                <a:gd name="T18" fmla="*/ 0 60000 65536"/>
                <a:gd name="T19" fmla="*/ 0 60000 65536"/>
                <a:gd name="T20" fmla="*/ 0 60000 65536"/>
                <a:gd name="T21" fmla="*/ 0 w 229"/>
                <a:gd name="T22" fmla="*/ 0 h 18"/>
                <a:gd name="T23" fmla="*/ 229 w 229"/>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9" h="18">
                  <a:moveTo>
                    <a:pt x="220" y="18"/>
                  </a:moveTo>
                  <a:cubicBezTo>
                    <a:pt x="9" y="18"/>
                    <a:pt x="9" y="18"/>
                    <a:pt x="9" y="18"/>
                  </a:cubicBezTo>
                  <a:cubicBezTo>
                    <a:pt x="4" y="18"/>
                    <a:pt x="0" y="14"/>
                    <a:pt x="0" y="9"/>
                  </a:cubicBezTo>
                  <a:cubicBezTo>
                    <a:pt x="0" y="4"/>
                    <a:pt x="4" y="0"/>
                    <a:pt x="9" y="0"/>
                  </a:cubicBezTo>
                  <a:cubicBezTo>
                    <a:pt x="220" y="0"/>
                    <a:pt x="220" y="0"/>
                    <a:pt x="220" y="0"/>
                  </a:cubicBezTo>
                  <a:cubicBezTo>
                    <a:pt x="225" y="0"/>
                    <a:pt x="229" y="4"/>
                    <a:pt x="229" y="9"/>
                  </a:cubicBezTo>
                  <a:cubicBezTo>
                    <a:pt x="229" y="14"/>
                    <a:pt x="225" y="18"/>
                    <a:pt x="22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grpSp>
      <p:sp>
        <p:nvSpPr>
          <p:cNvPr id="163" name="TextBox 162">
            <a:extLst>
              <a:ext uri="{FF2B5EF4-FFF2-40B4-BE49-F238E27FC236}">
                <a16:creationId xmlns:a16="http://schemas.microsoft.com/office/drawing/2014/main" id="{689B3BE5-1216-474F-92D6-1E106C0D3667}"/>
              </a:ext>
            </a:extLst>
          </p:cNvPr>
          <p:cNvSpPr txBox="1"/>
          <p:nvPr/>
        </p:nvSpPr>
        <p:spPr bwMode="gray">
          <a:xfrm>
            <a:off x="895271" y="3727274"/>
            <a:ext cx="1122089" cy="430887"/>
          </a:xfrm>
          <a:prstGeom prst="rect">
            <a:avLst/>
          </a:prstGeom>
          <a:noFill/>
        </p:spPr>
        <p:txBody>
          <a:bodyPr wrap="square" rtlCol="0">
            <a:spAutoFit/>
          </a:bodyPr>
          <a:lstStyle/>
          <a:p>
            <a:pPr algn="ctr" fontAlgn="ctr"/>
            <a:r>
              <a:rPr lang="en-US" sz="1100" dirty="0">
                <a:latin typeface="Huawei Sans" panose="020C0503030203020204" pitchFamily="34" charset="0"/>
              </a:rPr>
              <a:t>Brick-and-mortar outlets</a:t>
            </a:r>
          </a:p>
        </p:txBody>
      </p:sp>
      <p:grpSp>
        <p:nvGrpSpPr>
          <p:cNvPr id="164" name="组合 402">
            <a:extLst>
              <a:ext uri="{FF2B5EF4-FFF2-40B4-BE49-F238E27FC236}">
                <a16:creationId xmlns:a16="http://schemas.microsoft.com/office/drawing/2014/main" id="{06D2F5EA-FE25-414E-85B9-58C7AFF3B83B}"/>
              </a:ext>
            </a:extLst>
          </p:cNvPr>
          <p:cNvGrpSpPr>
            <a:grpSpLocks/>
          </p:cNvGrpSpPr>
          <p:nvPr/>
        </p:nvGrpSpPr>
        <p:grpSpPr bwMode="gray">
          <a:xfrm>
            <a:off x="1118685" y="3108968"/>
            <a:ext cx="592767" cy="617273"/>
            <a:chOff x="3167063" y="1717676"/>
            <a:chExt cx="490538" cy="511175"/>
          </a:xfrm>
        </p:grpSpPr>
        <p:sp>
          <p:nvSpPr>
            <p:cNvPr id="165" name="Freeform 67">
              <a:extLst>
                <a:ext uri="{FF2B5EF4-FFF2-40B4-BE49-F238E27FC236}">
                  <a16:creationId xmlns:a16="http://schemas.microsoft.com/office/drawing/2014/main" id="{8E2FB9C7-F69E-4CCE-8258-E88C24FA42C2}"/>
                </a:ext>
              </a:extLst>
            </p:cNvPr>
            <p:cNvSpPr>
              <a:spLocks noEditPoints="1"/>
            </p:cNvSpPr>
            <p:nvPr/>
          </p:nvSpPr>
          <p:spPr bwMode="gray">
            <a:xfrm>
              <a:off x="3168650" y="1717676"/>
              <a:ext cx="487363" cy="182563"/>
            </a:xfrm>
            <a:custGeom>
              <a:avLst/>
              <a:gdLst>
                <a:gd name="T0" fmla="*/ 2147483646 w 348"/>
                <a:gd name="T1" fmla="*/ 2147483646 h 130"/>
                <a:gd name="T2" fmla="*/ 2147483646 w 348"/>
                <a:gd name="T3" fmla="*/ 2147483646 h 130"/>
                <a:gd name="T4" fmla="*/ 2147483646 w 348"/>
                <a:gd name="T5" fmla="*/ 2147483646 h 130"/>
                <a:gd name="T6" fmla="*/ 2147483646 w 348"/>
                <a:gd name="T7" fmla="*/ 2147483646 h 130"/>
                <a:gd name="T8" fmla="*/ 2147483646 w 348"/>
                <a:gd name="T9" fmla="*/ 2147483646 h 130"/>
                <a:gd name="T10" fmla="*/ 2147483646 w 348"/>
                <a:gd name="T11" fmla="*/ 2147483646 h 130"/>
                <a:gd name="T12" fmla="*/ 2147483646 w 348"/>
                <a:gd name="T13" fmla="*/ 2147483646 h 130"/>
                <a:gd name="T14" fmla="*/ 2147483646 w 348"/>
                <a:gd name="T15" fmla="*/ 2147483646 h 130"/>
                <a:gd name="T16" fmla="*/ 2147483646 w 348"/>
                <a:gd name="T17" fmla="*/ 2147483646 h 130"/>
                <a:gd name="T18" fmla="*/ 2147483646 w 348"/>
                <a:gd name="T19" fmla="*/ 2147483646 h 130"/>
                <a:gd name="T20" fmla="*/ 2147483646 w 348"/>
                <a:gd name="T21" fmla="*/ 2147483646 h 130"/>
                <a:gd name="T22" fmla="*/ 2147483646 w 348"/>
                <a:gd name="T23" fmla="*/ 2147483646 h 130"/>
                <a:gd name="T24" fmla="*/ 2147483646 w 348"/>
                <a:gd name="T25" fmla="*/ 2147483646 h 130"/>
                <a:gd name="T26" fmla="*/ 2147483646 w 348"/>
                <a:gd name="T27" fmla="*/ 2147483646 h 1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8"/>
                <a:gd name="T43" fmla="*/ 0 h 130"/>
                <a:gd name="T44" fmla="*/ 348 w 348"/>
                <a:gd name="T45" fmla="*/ 130 h 1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8" h="130">
                  <a:moveTo>
                    <a:pt x="10" y="130"/>
                  </a:moveTo>
                  <a:cubicBezTo>
                    <a:pt x="6" y="130"/>
                    <a:pt x="2" y="127"/>
                    <a:pt x="1" y="124"/>
                  </a:cubicBezTo>
                  <a:cubicBezTo>
                    <a:pt x="0" y="120"/>
                    <a:pt x="1" y="116"/>
                    <a:pt x="5" y="113"/>
                  </a:cubicBezTo>
                  <a:cubicBezTo>
                    <a:pt x="169" y="2"/>
                    <a:pt x="169" y="2"/>
                    <a:pt x="169" y="2"/>
                  </a:cubicBezTo>
                  <a:cubicBezTo>
                    <a:pt x="172" y="0"/>
                    <a:pt x="176" y="0"/>
                    <a:pt x="179" y="2"/>
                  </a:cubicBezTo>
                  <a:cubicBezTo>
                    <a:pt x="343" y="111"/>
                    <a:pt x="343" y="111"/>
                    <a:pt x="343" y="111"/>
                  </a:cubicBezTo>
                  <a:cubicBezTo>
                    <a:pt x="347" y="113"/>
                    <a:pt x="348" y="117"/>
                    <a:pt x="347" y="121"/>
                  </a:cubicBezTo>
                  <a:cubicBezTo>
                    <a:pt x="346" y="124"/>
                    <a:pt x="342" y="127"/>
                    <a:pt x="339" y="127"/>
                  </a:cubicBezTo>
                  <a:cubicBezTo>
                    <a:pt x="10" y="130"/>
                    <a:pt x="10" y="130"/>
                    <a:pt x="10" y="130"/>
                  </a:cubicBezTo>
                  <a:cubicBezTo>
                    <a:pt x="10" y="130"/>
                    <a:pt x="10" y="130"/>
                    <a:pt x="10" y="130"/>
                  </a:cubicBezTo>
                  <a:close/>
                  <a:moveTo>
                    <a:pt x="175" y="20"/>
                  </a:moveTo>
                  <a:cubicBezTo>
                    <a:pt x="39" y="112"/>
                    <a:pt x="39" y="112"/>
                    <a:pt x="39" y="112"/>
                  </a:cubicBezTo>
                  <a:cubicBezTo>
                    <a:pt x="309" y="109"/>
                    <a:pt x="309" y="109"/>
                    <a:pt x="309" y="109"/>
                  </a:cubicBezTo>
                  <a:lnTo>
                    <a:pt x="175" y="2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166" name="Oval 68">
              <a:extLst>
                <a:ext uri="{FF2B5EF4-FFF2-40B4-BE49-F238E27FC236}">
                  <a16:creationId xmlns:a16="http://schemas.microsoft.com/office/drawing/2014/main" id="{EA3D7C7E-AA87-4D2E-BAB7-34736FEA1323}"/>
                </a:ext>
              </a:extLst>
            </p:cNvPr>
            <p:cNvSpPr>
              <a:spLocks noChangeArrowheads="1"/>
            </p:cNvSpPr>
            <p:nvPr/>
          </p:nvSpPr>
          <p:spPr bwMode="gray">
            <a:xfrm>
              <a:off x="3527425" y="2171701"/>
              <a:ext cx="55563" cy="5715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dirty="0">
                <a:latin typeface="Huawei Sans" panose="020C0503030203020204" pitchFamily="34" charset="0"/>
              </a:endParaRPr>
            </a:p>
          </p:txBody>
        </p:sp>
        <p:sp>
          <p:nvSpPr>
            <p:cNvPr id="167" name="Oval 69">
              <a:extLst>
                <a:ext uri="{FF2B5EF4-FFF2-40B4-BE49-F238E27FC236}">
                  <a16:creationId xmlns:a16="http://schemas.microsoft.com/office/drawing/2014/main" id="{C20A194D-9220-49DE-97D2-017F9D7E3E3A}"/>
                </a:ext>
              </a:extLst>
            </p:cNvPr>
            <p:cNvSpPr>
              <a:spLocks noChangeArrowheads="1"/>
            </p:cNvSpPr>
            <p:nvPr/>
          </p:nvSpPr>
          <p:spPr bwMode="gray">
            <a:xfrm>
              <a:off x="3440113" y="2171701"/>
              <a:ext cx="57150" cy="5715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dirty="0">
                <a:latin typeface="Huawei Sans" panose="020C0503030203020204" pitchFamily="34" charset="0"/>
              </a:endParaRPr>
            </a:p>
          </p:txBody>
        </p:sp>
        <p:sp>
          <p:nvSpPr>
            <p:cNvPr id="168" name="Freeform 70">
              <a:extLst>
                <a:ext uri="{FF2B5EF4-FFF2-40B4-BE49-F238E27FC236}">
                  <a16:creationId xmlns:a16="http://schemas.microsoft.com/office/drawing/2014/main" id="{44F1A231-27C8-442B-A928-90E2E593B94F}"/>
                </a:ext>
              </a:extLst>
            </p:cNvPr>
            <p:cNvSpPr>
              <a:spLocks/>
            </p:cNvSpPr>
            <p:nvPr/>
          </p:nvSpPr>
          <p:spPr bwMode="gray">
            <a:xfrm>
              <a:off x="3541713" y="2187576"/>
              <a:ext cx="115888" cy="25400"/>
            </a:xfrm>
            <a:custGeom>
              <a:avLst/>
              <a:gdLst>
                <a:gd name="T0" fmla="*/ 2147483646 w 82"/>
                <a:gd name="T1" fmla="*/ 2147483646 h 18"/>
                <a:gd name="T2" fmla="*/ 2147483646 w 82"/>
                <a:gd name="T3" fmla="*/ 2147483646 h 18"/>
                <a:gd name="T4" fmla="*/ 0 w 82"/>
                <a:gd name="T5" fmla="*/ 2147483646 h 18"/>
                <a:gd name="T6" fmla="*/ 2147483646 w 82"/>
                <a:gd name="T7" fmla="*/ 0 h 18"/>
                <a:gd name="T8" fmla="*/ 2147483646 w 82"/>
                <a:gd name="T9" fmla="*/ 0 h 18"/>
                <a:gd name="T10" fmla="*/ 2147483646 w 82"/>
                <a:gd name="T11" fmla="*/ 2147483646 h 18"/>
                <a:gd name="T12" fmla="*/ 2147483646 w 82"/>
                <a:gd name="T13" fmla="*/ 2147483646 h 18"/>
                <a:gd name="T14" fmla="*/ 0 60000 65536"/>
                <a:gd name="T15" fmla="*/ 0 60000 65536"/>
                <a:gd name="T16" fmla="*/ 0 60000 65536"/>
                <a:gd name="T17" fmla="*/ 0 60000 65536"/>
                <a:gd name="T18" fmla="*/ 0 60000 65536"/>
                <a:gd name="T19" fmla="*/ 0 60000 65536"/>
                <a:gd name="T20" fmla="*/ 0 60000 65536"/>
                <a:gd name="T21" fmla="*/ 0 w 82"/>
                <a:gd name="T22" fmla="*/ 0 h 18"/>
                <a:gd name="T23" fmla="*/ 82 w 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18">
                  <a:moveTo>
                    <a:pt x="73" y="18"/>
                  </a:moveTo>
                  <a:cubicBezTo>
                    <a:pt x="9" y="18"/>
                    <a:pt x="9" y="18"/>
                    <a:pt x="9" y="18"/>
                  </a:cubicBezTo>
                  <a:cubicBezTo>
                    <a:pt x="4" y="18"/>
                    <a:pt x="0" y="14"/>
                    <a:pt x="0" y="9"/>
                  </a:cubicBezTo>
                  <a:cubicBezTo>
                    <a:pt x="0" y="4"/>
                    <a:pt x="4" y="0"/>
                    <a:pt x="9" y="0"/>
                  </a:cubicBezTo>
                  <a:cubicBezTo>
                    <a:pt x="73" y="0"/>
                    <a:pt x="73" y="0"/>
                    <a:pt x="73" y="0"/>
                  </a:cubicBezTo>
                  <a:cubicBezTo>
                    <a:pt x="78" y="0"/>
                    <a:pt x="82" y="4"/>
                    <a:pt x="82" y="9"/>
                  </a:cubicBezTo>
                  <a:cubicBezTo>
                    <a:pt x="82" y="14"/>
                    <a:pt x="78" y="18"/>
                    <a:pt x="7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169" name="Freeform 71">
              <a:extLst>
                <a:ext uri="{FF2B5EF4-FFF2-40B4-BE49-F238E27FC236}">
                  <a16:creationId xmlns:a16="http://schemas.microsoft.com/office/drawing/2014/main" id="{EA180963-4AB7-4339-95A8-BB5098DAA90B}"/>
                </a:ext>
              </a:extLst>
            </p:cNvPr>
            <p:cNvSpPr>
              <a:spLocks/>
            </p:cNvSpPr>
            <p:nvPr/>
          </p:nvSpPr>
          <p:spPr bwMode="gray">
            <a:xfrm>
              <a:off x="3167063" y="2187576"/>
              <a:ext cx="315913" cy="25400"/>
            </a:xfrm>
            <a:custGeom>
              <a:avLst/>
              <a:gdLst>
                <a:gd name="T0" fmla="*/ 2147483646 w 225"/>
                <a:gd name="T1" fmla="*/ 2147483646 h 18"/>
                <a:gd name="T2" fmla="*/ 2147483646 w 225"/>
                <a:gd name="T3" fmla="*/ 2147483646 h 18"/>
                <a:gd name="T4" fmla="*/ 0 w 225"/>
                <a:gd name="T5" fmla="*/ 2147483646 h 18"/>
                <a:gd name="T6" fmla="*/ 2147483646 w 225"/>
                <a:gd name="T7" fmla="*/ 0 h 18"/>
                <a:gd name="T8" fmla="*/ 2147483646 w 225"/>
                <a:gd name="T9" fmla="*/ 0 h 18"/>
                <a:gd name="T10" fmla="*/ 2147483646 w 225"/>
                <a:gd name="T11" fmla="*/ 2147483646 h 18"/>
                <a:gd name="T12" fmla="*/ 2147483646 w 225"/>
                <a:gd name="T13" fmla="*/ 2147483646 h 18"/>
                <a:gd name="T14" fmla="*/ 0 60000 65536"/>
                <a:gd name="T15" fmla="*/ 0 60000 65536"/>
                <a:gd name="T16" fmla="*/ 0 60000 65536"/>
                <a:gd name="T17" fmla="*/ 0 60000 65536"/>
                <a:gd name="T18" fmla="*/ 0 60000 65536"/>
                <a:gd name="T19" fmla="*/ 0 60000 65536"/>
                <a:gd name="T20" fmla="*/ 0 60000 65536"/>
                <a:gd name="T21" fmla="*/ 0 w 225"/>
                <a:gd name="T22" fmla="*/ 0 h 18"/>
                <a:gd name="T23" fmla="*/ 225 w 225"/>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5" h="18">
                  <a:moveTo>
                    <a:pt x="216" y="18"/>
                  </a:moveTo>
                  <a:cubicBezTo>
                    <a:pt x="9" y="18"/>
                    <a:pt x="9" y="18"/>
                    <a:pt x="9" y="18"/>
                  </a:cubicBezTo>
                  <a:cubicBezTo>
                    <a:pt x="4" y="18"/>
                    <a:pt x="0" y="14"/>
                    <a:pt x="0" y="9"/>
                  </a:cubicBezTo>
                  <a:cubicBezTo>
                    <a:pt x="0" y="4"/>
                    <a:pt x="4" y="0"/>
                    <a:pt x="9" y="0"/>
                  </a:cubicBezTo>
                  <a:cubicBezTo>
                    <a:pt x="216" y="0"/>
                    <a:pt x="216" y="0"/>
                    <a:pt x="216" y="0"/>
                  </a:cubicBezTo>
                  <a:cubicBezTo>
                    <a:pt x="221" y="0"/>
                    <a:pt x="225" y="4"/>
                    <a:pt x="225" y="9"/>
                  </a:cubicBezTo>
                  <a:cubicBezTo>
                    <a:pt x="225" y="14"/>
                    <a:pt x="221" y="18"/>
                    <a:pt x="216"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170" name="Freeform 72">
              <a:extLst>
                <a:ext uri="{FF2B5EF4-FFF2-40B4-BE49-F238E27FC236}">
                  <a16:creationId xmlns:a16="http://schemas.microsoft.com/office/drawing/2014/main" id="{C2143B3E-9714-46AC-A232-DF302D2BE730}"/>
                </a:ext>
              </a:extLst>
            </p:cNvPr>
            <p:cNvSpPr>
              <a:spLocks/>
            </p:cNvSpPr>
            <p:nvPr/>
          </p:nvSpPr>
          <p:spPr bwMode="gray">
            <a:xfrm>
              <a:off x="3214688" y="2122489"/>
              <a:ext cx="395288" cy="23813"/>
            </a:xfrm>
            <a:custGeom>
              <a:avLst/>
              <a:gdLst>
                <a:gd name="T0" fmla="*/ 2147483646 w 282"/>
                <a:gd name="T1" fmla="*/ 2147483646 h 18"/>
                <a:gd name="T2" fmla="*/ 2147483646 w 282"/>
                <a:gd name="T3" fmla="*/ 2147483646 h 18"/>
                <a:gd name="T4" fmla="*/ 0 w 282"/>
                <a:gd name="T5" fmla="*/ 2147483646 h 18"/>
                <a:gd name="T6" fmla="*/ 2147483646 w 282"/>
                <a:gd name="T7" fmla="*/ 0 h 18"/>
                <a:gd name="T8" fmla="*/ 2147483646 w 282"/>
                <a:gd name="T9" fmla="*/ 0 h 18"/>
                <a:gd name="T10" fmla="*/ 2147483646 w 282"/>
                <a:gd name="T11" fmla="*/ 2147483646 h 18"/>
                <a:gd name="T12" fmla="*/ 2147483646 w 282"/>
                <a:gd name="T13" fmla="*/ 2147483646 h 18"/>
                <a:gd name="T14" fmla="*/ 0 60000 65536"/>
                <a:gd name="T15" fmla="*/ 0 60000 65536"/>
                <a:gd name="T16" fmla="*/ 0 60000 65536"/>
                <a:gd name="T17" fmla="*/ 0 60000 65536"/>
                <a:gd name="T18" fmla="*/ 0 60000 65536"/>
                <a:gd name="T19" fmla="*/ 0 60000 65536"/>
                <a:gd name="T20" fmla="*/ 0 60000 65536"/>
                <a:gd name="T21" fmla="*/ 0 w 282"/>
                <a:gd name="T22" fmla="*/ 0 h 18"/>
                <a:gd name="T23" fmla="*/ 282 w 2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2" h="18">
                  <a:moveTo>
                    <a:pt x="273" y="18"/>
                  </a:moveTo>
                  <a:cubicBezTo>
                    <a:pt x="9" y="18"/>
                    <a:pt x="9" y="18"/>
                    <a:pt x="9" y="18"/>
                  </a:cubicBezTo>
                  <a:cubicBezTo>
                    <a:pt x="4" y="18"/>
                    <a:pt x="0" y="14"/>
                    <a:pt x="0" y="9"/>
                  </a:cubicBezTo>
                  <a:cubicBezTo>
                    <a:pt x="0" y="4"/>
                    <a:pt x="4" y="0"/>
                    <a:pt x="9" y="0"/>
                  </a:cubicBezTo>
                  <a:cubicBezTo>
                    <a:pt x="273" y="0"/>
                    <a:pt x="273" y="0"/>
                    <a:pt x="273" y="0"/>
                  </a:cubicBezTo>
                  <a:cubicBezTo>
                    <a:pt x="278" y="0"/>
                    <a:pt x="282" y="4"/>
                    <a:pt x="282" y="9"/>
                  </a:cubicBezTo>
                  <a:cubicBezTo>
                    <a:pt x="282" y="14"/>
                    <a:pt x="278" y="18"/>
                    <a:pt x="27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171" name="Freeform 209">
              <a:extLst>
                <a:ext uri="{FF2B5EF4-FFF2-40B4-BE49-F238E27FC236}">
                  <a16:creationId xmlns:a16="http://schemas.microsoft.com/office/drawing/2014/main" id="{1BA579CB-EC02-45FD-ABB5-E178B89D5E0C}"/>
                </a:ext>
              </a:extLst>
            </p:cNvPr>
            <p:cNvSpPr>
              <a:spLocks noEditPoints="1"/>
            </p:cNvSpPr>
            <p:nvPr/>
          </p:nvSpPr>
          <p:spPr bwMode="gray">
            <a:xfrm>
              <a:off x="3232150" y="1912938"/>
              <a:ext cx="101600" cy="187325"/>
            </a:xfrm>
            <a:custGeom>
              <a:avLst/>
              <a:gdLst>
                <a:gd name="T0" fmla="*/ 2147483646 w 73"/>
                <a:gd name="T1" fmla="*/ 2147483646 h 134"/>
                <a:gd name="T2" fmla="*/ 2147483646 w 73"/>
                <a:gd name="T3" fmla="*/ 2147483646 h 134"/>
                <a:gd name="T4" fmla="*/ 0 w 73"/>
                <a:gd name="T5" fmla="*/ 2147483646 h 134"/>
                <a:gd name="T6" fmla="*/ 0 w 73"/>
                <a:gd name="T7" fmla="*/ 2147483646 h 134"/>
                <a:gd name="T8" fmla="*/ 2147483646 w 73"/>
                <a:gd name="T9" fmla="*/ 0 h 134"/>
                <a:gd name="T10" fmla="*/ 2147483646 w 73"/>
                <a:gd name="T11" fmla="*/ 0 h 134"/>
                <a:gd name="T12" fmla="*/ 2147483646 w 73"/>
                <a:gd name="T13" fmla="*/ 2147483646 h 134"/>
                <a:gd name="T14" fmla="*/ 2147483646 w 73"/>
                <a:gd name="T15" fmla="*/ 2147483646 h 134"/>
                <a:gd name="T16" fmla="*/ 2147483646 w 73"/>
                <a:gd name="T17" fmla="*/ 2147483646 h 134"/>
                <a:gd name="T18" fmla="*/ 2147483646 w 73"/>
                <a:gd name="T19" fmla="*/ 2147483646 h 134"/>
                <a:gd name="T20" fmla="*/ 2147483646 w 73"/>
                <a:gd name="T21" fmla="*/ 2147483646 h 134"/>
                <a:gd name="T22" fmla="*/ 2147483646 w 73"/>
                <a:gd name="T23" fmla="*/ 2147483646 h 134"/>
                <a:gd name="T24" fmla="*/ 2147483646 w 73"/>
                <a:gd name="T25" fmla="*/ 2147483646 h 134"/>
                <a:gd name="T26" fmla="*/ 2147483646 w 73"/>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134"/>
                <a:gd name="T44" fmla="*/ 73 w 73"/>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134">
                  <a:moveTo>
                    <a:pt x="64" y="134"/>
                  </a:moveTo>
                  <a:cubicBezTo>
                    <a:pt x="9" y="134"/>
                    <a:pt x="9" y="134"/>
                    <a:pt x="9" y="134"/>
                  </a:cubicBezTo>
                  <a:cubicBezTo>
                    <a:pt x="4" y="134"/>
                    <a:pt x="0" y="130"/>
                    <a:pt x="0" y="125"/>
                  </a:cubicBezTo>
                  <a:cubicBezTo>
                    <a:pt x="0" y="9"/>
                    <a:pt x="0" y="9"/>
                    <a:pt x="0" y="9"/>
                  </a:cubicBezTo>
                  <a:cubicBezTo>
                    <a:pt x="0" y="4"/>
                    <a:pt x="4" y="0"/>
                    <a:pt x="9" y="0"/>
                  </a:cubicBezTo>
                  <a:cubicBezTo>
                    <a:pt x="64" y="0"/>
                    <a:pt x="64" y="0"/>
                    <a:pt x="64" y="0"/>
                  </a:cubicBezTo>
                  <a:cubicBezTo>
                    <a:pt x="69" y="0"/>
                    <a:pt x="73" y="4"/>
                    <a:pt x="73" y="9"/>
                  </a:cubicBezTo>
                  <a:cubicBezTo>
                    <a:pt x="73" y="125"/>
                    <a:pt x="73" y="125"/>
                    <a:pt x="73" y="125"/>
                  </a:cubicBezTo>
                  <a:cubicBezTo>
                    <a:pt x="73" y="130"/>
                    <a:pt x="69" y="134"/>
                    <a:pt x="64" y="134"/>
                  </a:cubicBezTo>
                  <a:close/>
                  <a:moveTo>
                    <a:pt x="18" y="116"/>
                  </a:moveTo>
                  <a:cubicBezTo>
                    <a:pt x="55" y="116"/>
                    <a:pt x="55" y="116"/>
                    <a:pt x="55" y="116"/>
                  </a:cubicBezTo>
                  <a:cubicBezTo>
                    <a:pt x="55" y="18"/>
                    <a:pt x="55" y="18"/>
                    <a:pt x="55" y="18"/>
                  </a:cubicBezTo>
                  <a:cubicBezTo>
                    <a:pt x="18" y="18"/>
                    <a:pt x="18" y="18"/>
                    <a:pt x="18" y="18"/>
                  </a:cubicBezTo>
                  <a:lnTo>
                    <a:pt x="18" y="11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172" name="Freeform 210">
              <a:extLst>
                <a:ext uri="{FF2B5EF4-FFF2-40B4-BE49-F238E27FC236}">
                  <a16:creationId xmlns:a16="http://schemas.microsoft.com/office/drawing/2014/main" id="{F4B082B8-3C6E-4A6C-A65D-86874A0F3A0B}"/>
                </a:ext>
              </a:extLst>
            </p:cNvPr>
            <p:cNvSpPr>
              <a:spLocks noEditPoints="1"/>
            </p:cNvSpPr>
            <p:nvPr/>
          </p:nvSpPr>
          <p:spPr bwMode="gray">
            <a:xfrm>
              <a:off x="3362325"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173" name="Freeform 211">
              <a:extLst>
                <a:ext uri="{FF2B5EF4-FFF2-40B4-BE49-F238E27FC236}">
                  <a16:creationId xmlns:a16="http://schemas.microsoft.com/office/drawing/2014/main" id="{B4A3EA4A-D3F3-48CF-9E8F-9FEF6E7AB11D}"/>
                </a:ext>
              </a:extLst>
            </p:cNvPr>
            <p:cNvSpPr>
              <a:spLocks noEditPoints="1"/>
            </p:cNvSpPr>
            <p:nvPr/>
          </p:nvSpPr>
          <p:spPr bwMode="gray">
            <a:xfrm>
              <a:off x="3492500"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grpSp>
      <p:sp>
        <p:nvSpPr>
          <p:cNvPr id="174" name="TextBox 173">
            <a:extLst>
              <a:ext uri="{FF2B5EF4-FFF2-40B4-BE49-F238E27FC236}">
                <a16:creationId xmlns:a16="http://schemas.microsoft.com/office/drawing/2014/main" id="{F4428682-4AF1-4ABC-AC5C-A2DDED67B86A}"/>
              </a:ext>
            </a:extLst>
          </p:cNvPr>
          <p:cNvSpPr txBox="1"/>
          <p:nvPr/>
        </p:nvSpPr>
        <p:spPr bwMode="gray">
          <a:xfrm>
            <a:off x="1879820" y="3727274"/>
            <a:ext cx="1276428" cy="430887"/>
          </a:xfrm>
          <a:prstGeom prst="rect">
            <a:avLst/>
          </a:prstGeom>
          <a:noFill/>
        </p:spPr>
        <p:txBody>
          <a:bodyPr wrap="square" rtlCol="0">
            <a:spAutoFit/>
          </a:bodyPr>
          <a:lstStyle/>
          <a:p>
            <a:pPr algn="ctr" fontAlgn="ctr"/>
            <a:r>
              <a:rPr lang="en-US" sz="1100" dirty="0">
                <a:latin typeface="Huawei Sans" panose="020C0503030203020204" pitchFamily="34" charset="0"/>
              </a:rPr>
              <a:t>Self-service outlets</a:t>
            </a:r>
          </a:p>
        </p:txBody>
      </p:sp>
      <p:sp>
        <p:nvSpPr>
          <p:cNvPr id="175" name="TextBox 174">
            <a:extLst>
              <a:ext uri="{FF2B5EF4-FFF2-40B4-BE49-F238E27FC236}">
                <a16:creationId xmlns:a16="http://schemas.microsoft.com/office/drawing/2014/main" id="{8ECBB3B0-945E-4DD9-A855-2A0B61426D32}"/>
              </a:ext>
            </a:extLst>
          </p:cNvPr>
          <p:cNvSpPr txBox="1"/>
          <p:nvPr/>
        </p:nvSpPr>
        <p:spPr bwMode="gray">
          <a:xfrm>
            <a:off x="3054465" y="3727275"/>
            <a:ext cx="1026243" cy="261610"/>
          </a:xfrm>
          <a:prstGeom prst="rect">
            <a:avLst/>
          </a:prstGeom>
          <a:noFill/>
        </p:spPr>
        <p:txBody>
          <a:bodyPr wrap="none" rtlCol="0">
            <a:spAutoFit/>
          </a:bodyPr>
          <a:lstStyle/>
          <a:p>
            <a:pPr algn="ctr" fontAlgn="ctr"/>
            <a:r>
              <a:rPr lang="en-US" sz="1100" dirty="0">
                <a:latin typeface="Huawei Sans" panose="020C0503030203020204" pitchFamily="34" charset="0"/>
              </a:rPr>
              <a:t>Online banks</a:t>
            </a:r>
          </a:p>
        </p:txBody>
      </p:sp>
      <p:sp>
        <p:nvSpPr>
          <p:cNvPr id="178" name="x-mark_1766">
            <a:extLst>
              <a:ext uri="{FF2B5EF4-FFF2-40B4-BE49-F238E27FC236}">
                <a16:creationId xmlns:a16="http://schemas.microsoft.com/office/drawing/2014/main" id="{8DEA3DDE-6C40-4A7A-8E95-3DDA8C2372BF}"/>
              </a:ext>
            </a:extLst>
          </p:cNvPr>
          <p:cNvSpPr/>
          <p:nvPr/>
        </p:nvSpPr>
        <p:spPr bwMode="gray">
          <a:xfrm>
            <a:off x="2622303" y="3107207"/>
            <a:ext cx="383728" cy="287178"/>
          </a:xfrm>
          <a:custGeom>
            <a:avLst/>
            <a:gdLst>
              <a:gd name="T0" fmla="*/ 4409 w 12924"/>
              <a:gd name="T1" fmla="*/ 9420 h 9670"/>
              <a:gd name="T2" fmla="*/ 249 w 12924"/>
              <a:gd name="T3" fmla="*/ 5260 h 9670"/>
              <a:gd name="T4" fmla="*/ 249 w 12924"/>
              <a:gd name="T5" fmla="*/ 4355 h 9670"/>
              <a:gd name="T6" fmla="*/ 1155 w 12924"/>
              <a:gd name="T7" fmla="*/ 3450 h 9670"/>
              <a:gd name="T8" fmla="*/ 2060 w 12924"/>
              <a:gd name="T9" fmla="*/ 3450 h 9670"/>
              <a:gd name="T10" fmla="*/ 4862 w 12924"/>
              <a:gd name="T11" fmla="*/ 6252 h 9670"/>
              <a:gd name="T12" fmla="*/ 10864 w 12924"/>
              <a:gd name="T13" fmla="*/ 250 h 9670"/>
              <a:gd name="T14" fmla="*/ 11769 w 12924"/>
              <a:gd name="T15" fmla="*/ 250 h 9670"/>
              <a:gd name="T16" fmla="*/ 12675 w 12924"/>
              <a:gd name="T17" fmla="*/ 1155 h 9670"/>
              <a:gd name="T18" fmla="*/ 12675 w 12924"/>
              <a:gd name="T19" fmla="*/ 2060 h 9670"/>
              <a:gd name="T20" fmla="*/ 5315 w 12924"/>
              <a:gd name="T21" fmla="*/ 9420 h 9670"/>
              <a:gd name="T22" fmla="*/ 4409 w 12924"/>
              <a:gd name="T23" fmla="*/ 9420 h 9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924" h="9670">
                <a:moveTo>
                  <a:pt x="4409" y="9420"/>
                </a:moveTo>
                <a:lnTo>
                  <a:pt x="249" y="5260"/>
                </a:lnTo>
                <a:cubicBezTo>
                  <a:pt x="0" y="5010"/>
                  <a:pt x="0" y="4605"/>
                  <a:pt x="249" y="4355"/>
                </a:cubicBezTo>
                <a:lnTo>
                  <a:pt x="1155" y="3450"/>
                </a:lnTo>
                <a:cubicBezTo>
                  <a:pt x="1404" y="3200"/>
                  <a:pt x="1810" y="3200"/>
                  <a:pt x="2060" y="3450"/>
                </a:cubicBezTo>
                <a:lnTo>
                  <a:pt x="4862" y="6252"/>
                </a:lnTo>
                <a:lnTo>
                  <a:pt x="10864" y="250"/>
                </a:lnTo>
                <a:cubicBezTo>
                  <a:pt x="11114" y="0"/>
                  <a:pt x="11520" y="0"/>
                  <a:pt x="11769" y="250"/>
                </a:cubicBezTo>
                <a:lnTo>
                  <a:pt x="12675" y="1155"/>
                </a:lnTo>
                <a:cubicBezTo>
                  <a:pt x="12924" y="1405"/>
                  <a:pt x="12924" y="1810"/>
                  <a:pt x="12675" y="2060"/>
                </a:cubicBezTo>
                <a:lnTo>
                  <a:pt x="5315" y="9420"/>
                </a:lnTo>
                <a:cubicBezTo>
                  <a:pt x="5065" y="9670"/>
                  <a:pt x="4659" y="9670"/>
                  <a:pt x="4409" y="9420"/>
                </a:cubicBezTo>
                <a:close/>
              </a:path>
            </a:pathLst>
          </a:cu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sz="1400" dirty="0">
              <a:latin typeface="Huawei Sans" panose="020C0503030203020204" pitchFamily="34" charset="0"/>
            </a:endParaRPr>
          </a:p>
        </p:txBody>
      </p:sp>
      <p:sp>
        <p:nvSpPr>
          <p:cNvPr id="179" name="cancel-mark_17124">
            <a:extLst>
              <a:ext uri="{FF2B5EF4-FFF2-40B4-BE49-F238E27FC236}">
                <a16:creationId xmlns:a16="http://schemas.microsoft.com/office/drawing/2014/main" id="{C68C3EAE-B1FD-4E1A-9F85-DE9BFBFC9240}"/>
              </a:ext>
            </a:extLst>
          </p:cNvPr>
          <p:cNvSpPr/>
          <p:nvPr/>
        </p:nvSpPr>
        <p:spPr bwMode="gray">
          <a:xfrm>
            <a:off x="1510369" y="3148199"/>
            <a:ext cx="248259" cy="247890"/>
          </a:xfrm>
          <a:custGeom>
            <a:avLst/>
            <a:gdLst>
              <a:gd name="T0" fmla="*/ 127 w 3392"/>
              <a:gd name="T1" fmla="*/ 2898 h 3392"/>
              <a:gd name="T2" fmla="*/ 473 w 3392"/>
              <a:gd name="T3" fmla="*/ 3248 h 3392"/>
              <a:gd name="T4" fmla="*/ 936 w 3392"/>
              <a:gd name="T5" fmla="*/ 3251 h 3392"/>
              <a:gd name="T6" fmla="*/ 1691 w 3392"/>
              <a:gd name="T7" fmla="*/ 2508 h 3392"/>
              <a:gd name="T8" fmla="*/ 2434 w 3392"/>
              <a:gd name="T9" fmla="*/ 3262 h 3392"/>
              <a:gd name="T10" fmla="*/ 2898 w 3392"/>
              <a:gd name="T11" fmla="*/ 3265 h 3392"/>
              <a:gd name="T12" fmla="*/ 3248 w 3392"/>
              <a:gd name="T13" fmla="*/ 2920 h 3392"/>
              <a:gd name="T14" fmla="*/ 3251 w 3392"/>
              <a:gd name="T15" fmla="*/ 2456 h 3392"/>
              <a:gd name="T16" fmla="*/ 2508 w 3392"/>
              <a:gd name="T17" fmla="*/ 1702 h 3392"/>
              <a:gd name="T18" fmla="*/ 3262 w 3392"/>
              <a:gd name="T19" fmla="*/ 959 h 3392"/>
              <a:gd name="T20" fmla="*/ 3265 w 3392"/>
              <a:gd name="T21" fmla="*/ 495 h 3392"/>
              <a:gd name="T22" fmla="*/ 2920 w 3392"/>
              <a:gd name="T23" fmla="*/ 145 h 3392"/>
              <a:gd name="T24" fmla="*/ 2456 w 3392"/>
              <a:gd name="T25" fmla="*/ 141 h 3392"/>
              <a:gd name="T26" fmla="*/ 1702 w 3392"/>
              <a:gd name="T27" fmla="*/ 885 h 3392"/>
              <a:gd name="T28" fmla="*/ 959 w 3392"/>
              <a:gd name="T29" fmla="*/ 131 h 3392"/>
              <a:gd name="T30" fmla="*/ 495 w 3392"/>
              <a:gd name="T31" fmla="*/ 127 h 3392"/>
              <a:gd name="T32" fmla="*/ 145 w 3392"/>
              <a:gd name="T33" fmla="*/ 473 h 3392"/>
              <a:gd name="T34" fmla="*/ 141 w 3392"/>
              <a:gd name="T35" fmla="*/ 936 h 3392"/>
              <a:gd name="T36" fmla="*/ 885 w 3392"/>
              <a:gd name="T37" fmla="*/ 1690 h 3392"/>
              <a:gd name="T38" fmla="*/ 131 w 3392"/>
              <a:gd name="T39" fmla="*/ 2434 h 3392"/>
              <a:gd name="T40" fmla="*/ 127 w 3392"/>
              <a:gd name="T41" fmla="*/ 2898 h 3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92" h="3392">
                <a:moveTo>
                  <a:pt x="127" y="2898"/>
                </a:moveTo>
                <a:lnTo>
                  <a:pt x="473" y="3248"/>
                </a:lnTo>
                <a:cubicBezTo>
                  <a:pt x="600" y="3377"/>
                  <a:pt x="808" y="3378"/>
                  <a:pt x="936" y="3251"/>
                </a:cubicBezTo>
                <a:lnTo>
                  <a:pt x="1691" y="2508"/>
                </a:lnTo>
                <a:lnTo>
                  <a:pt x="2434" y="3262"/>
                </a:lnTo>
                <a:cubicBezTo>
                  <a:pt x="2561" y="3391"/>
                  <a:pt x="2769" y="3392"/>
                  <a:pt x="2898" y="3265"/>
                </a:cubicBezTo>
                <a:lnTo>
                  <a:pt x="3248" y="2920"/>
                </a:lnTo>
                <a:cubicBezTo>
                  <a:pt x="3377" y="2793"/>
                  <a:pt x="3378" y="2585"/>
                  <a:pt x="3251" y="2456"/>
                </a:cubicBezTo>
                <a:lnTo>
                  <a:pt x="2508" y="1702"/>
                </a:lnTo>
                <a:lnTo>
                  <a:pt x="3262" y="959"/>
                </a:lnTo>
                <a:cubicBezTo>
                  <a:pt x="3391" y="832"/>
                  <a:pt x="3392" y="624"/>
                  <a:pt x="3265" y="495"/>
                </a:cubicBezTo>
                <a:lnTo>
                  <a:pt x="2920" y="145"/>
                </a:lnTo>
                <a:cubicBezTo>
                  <a:pt x="2793" y="16"/>
                  <a:pt x="2585" y="14"/>
                  <a:pt x="2456" y="141"/>
                </a:cubicBezTo>
                <a:lnTo>
                  <a:pt x="1702" y="885"/>
                </a:lnTo>
                <a:lnTo>
                  <a:pt x="959" y="131"/>
                </a:lnTo>
                <a:cubicBezTo>
                  <a:pt x="832" y="2"/>
                  <a:pt x="624" y="0"/>
                  <a:pt x="495" y="127"/>
                </a:cubicBezTo>
                <a:lnTo>
                  <a:pt x="145" y="473"/>
                </a:lnTo>
                <a:cubicBezTo>
                  <a:pt x="16" y="600"/>
                  <a:pt x="14" y="807"/>
                  <a:pt x="141" y="936"/>
                </a:cubicBezTo>
                <a:lnTo>
                  <a:pt x="885" y="1690"/>
                </a:lnTo>
                <a:lnTo>
                  <a:pt x="131" y="2434"/>
                </a:lnTo>
                <a:cubicBezTo>
                  <a:pt x="2" y="2561"/>
                  <a:pt x="0" y="2769"/>
                  <a:pt x="127" y="2898"/>
                </a:cubicBezTo>
                <a:close/>
              </a:path>
            </a:pathLst>
          </a:cu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400" dirty="0">
              <a:latin typeface="Huawei Sans" panose="020C0503030203020204" pitchFamily="34" charset="0"/>
            </a:endParaRPr>
          </a:p>
        </p:txBody>
      </p:sp>
      <p:sp>
        <p:nvSpPr>
          <p:cNvPr id="180" name="x-mark_1766">
            <a:extLst>
              <a:ext uri="{FF2B5EF4-FFF2-40B4-BE49-F238E27FC236}">
                <a16:creationId xmlns:a16="http://schemas.microsoft.com/office/drawing/2014/main" id="{B702C310-2348-42BD-97BE-34E69F662A3E}"/>
              </a:ext>
            </a:extLst>
          </p:cNvPr>
          <p:cNvSpPr/>
          <p:nvPr/>
        </p:nvSpPr>
        <p:spPr bwMode="gray">
          <a:xfrm>
            <a:off x="3713439" y="3107207"/>
            <a:ext cx="383728" cy="287178"/>
          </a:xfrm>
          <a:custGeom>
            <a:avLst/>
            <a:gdLst>
              <a:gd name="T0" fmla="*/ 4409 w 12924"/>
              <a:gd name="T1" fmla="*/ 9420 h 9670"/>
              <a:gd name="T2" fmla="*/ 249 w 12924"/>
              <a:gd name="T3" fmla="*/ 5260 h 9670"/>
              <a:gd name="T4" fmla="*/ 249 w 12924"/>
              <a:gd name="T5" fmla="*/ 4355 h 9670"/>
              <a:gd name="T6" fmla="*/ 1155 w 12924"/>
              <a:gd name="T7" fmla="*/ 3450 h 9670"/>
              <a:gd name="T8" fmla="*/ 2060 w 12924"/>
              <a:gd name="T9" fmla="*/ 3450 h 9670"/>
              <a:gd name="T10" fmla="*/ 4862 w 12924"/>
              <a:gd name="T11" fmla="*/ 6252 h 9670"/>
              <a:gd name="T12" fmla="*/ 10864 w 12924"/>
              <a:gd name="T13" fmla="*/ 250 h 9670"/>
              <a:gd name="T14" fmla="*/ 11769 w 12924"/>
              <a:gd name="T15" fmla="*/ 250 h 9670"/>
              <a:gd name="T16" fmla="*/ 12675 w 12924"/>
              <a:gd name="T17" fmla="*/ 1155 h 9670"/>
              <a:gd name="T18" fmla="*/ 12675 w 12924"/>
              <a:gd name="T19" fmla="*/ 2060 h 9670"/>
              <a:gd name="T20" fmla="*/ 5315 w 12924"/>
              <a:gd name="T21" fmla="*/ 9420 h 9670"/>
              <a:gd name="T22" fmla="*/ 4409 w 12924"/>
              <a:gd name="T23" fmla="*/ 9420 h 9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924" h="9670">
                <a:moveTo>
                  <a:pt x="4409" y="9420"/>
                </a:moveTo>
                <a:lnTo>
                  <a:pt x="249" y="5260"/>
                </a:lnTo>
                <a:cubicBezTo>
                  <a:pt x="0" y="5010"/>
                  <a:pt x="0" y="4605"/>
                  <a:pt x="249" y="4355"/>
                </a:cubicBezTo>
                <a:lnTo>
                  <a:pt x="1155" y="3450"/>
                </a:lnTo>
                <a:cubicBezTo>
                  <a:pt x="1404" y="3200"/>
                  <a:pt x="1810" y="3200"/>
                  <a:pt x="2060" y="3450"/>
                </a:cubicBezTo>
                <a:lnTo>
                  <a:pt x="4862" y="6252"/>
                </a:lnTo>
                <a:lnTo>
                  <a:pt x="10864" y="250"/>
                </a:lnTo>
                <a:cubicBezTo>
                  <a:pt x="11114" y="0"/>
                  <a:pt x="11520" y="0"/>
                  <a:pt x="11769" y="250"/>
                </a:cubicBezTo>
                <a:lnTo>
                  <a:pt x="12675" y="1155"/>
                </a:lnTo>
                <a:cubicBezTo>
                  <a:pt x="12924" y="1405"/>
                  <a:pt x="12924" y="1810"/>
                  <a:pt x="12675" y="2060"/>
                </a:cubicBezTo>
                <a:lnTo>
                  <a:pt x="5315" y="9420"/>
                </a:lnTo>
                <a:cubicBezTo>
                  <a:pt x="5065" y="9670"/>
                  <a:pt x="4659" y="9670"/>
                  <a:pt x="4409" y="9420"/>
                </a:cubicBezTo>
                <a:close/>
              </a:path>
            </a:pathLst>
          </a:cu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sz="1400" dirty="0">
              <a:latin typeface="Huawei Sans" panose="020C0503030203020204" pitchFamily="34" charset="0"/>
            </a:endParaRPr>
          </a:p>
        </p:txBody>
      </p:sp>
      <p:grpSp>
        <p:nvGrpSpPr>
          <p:cNvPr id="181" name="组合 630">
            <a:extLst>
              <a:ext uri="{FF2B5EF4-FFF2-40B4-BE49-F238E27FC236}">
                <a16:creationId xmlns:a16="http://schemas.microsoft.com/office/drawing/2014/main" id="{1D155B66-3A8B-4D84-8BB0-66EE96DAE039}"/>
              </a:ext>
            </a:extLst>
          </p:cNvPr>
          <p:cNvGrpSpPr>
            <a:grpSpLocks/>
          </p:cNvGrpSpPr>
          <p:nvPr/>
        </p:nvGrpSpPr>
        <p:grpSpPr bwMode="gray">
          <a:xfrm>
            <a:off x="4692845" y="3095222"/>
            <a:ext cx="662464" cy="622359"/>
            <a:chOff x="3849688" y="1719263"/>
            <a:chExt cx="565150" cy="530225"/>
          </a:xfrm>
        </p:grpSpPr>
        <p:sp>
          <p:nvSpPr>
            <p:cNvPr id="182" name="Freeform 410">
              <a:extLst>
                <a:ext uri="{FF2B5EF4-FFF2-40B4-BE49-F238E27FC236}">
                  <a16:creationId xmlns:a16="http://schemas.microsoft.com/office/drawing/2014/main" id="{BC9CEFF9-EE33-41FA-B5DE-898F8CBEFB5E}"/>
                </a:ext>
              </a:extLst>
            </p:cNvPr>
            <p:cNvSpPr>
              <a:spLocks noEditPoints="1"/>
            </p:cNvSpPr>
            <p:nvPr/>
          </p:nvSpPr>
          <p:spPr bwMode="gray">
            <a:xfrm>
              <a:off x="4111625" y="2033588"/>
              <a:ext cx="206375" cy="119063"/>
            </a:xfrm>
            <a:custGeom>
              <a:avLst/>
              <a:gdLst>
                <a:gd name="T0" fmla="*/ 2147483646 w 95"/>
                <a:gd name="T1" fmla="*/ 2147483646 h 55"/>
                <a:gd name="T2" fmla="*/ 2147483646 w 95"/>
                <a:gd name="T3" fmla="*/ 2147483646 h 55"/>
                <a:gd name="T4" fmla="*/ 2147483646 w 95"/>
                <a:gd name="T5" fmla="*/ 0 h 55"/>
                <a:gd name="T6" fmla="*/ 2147483646 w 95"/>
                <a:gd name="T7" fmla="*/ 0 h 55"/>
                <a:gd name="T8" fmla="*/ 0 w 95"/>
                <a:gd name="T9" fmla="*/ 2147483646 h 55"/>
                <a:gd name="T10" fmla="*/ 0 w 95"/>
                <a:gd name="T11" fmla="*/ 2147483646 h 55"/>
                <a:gd name="T12" fmla="*/ 2147483646 w 95"/>
                <a:gd name="T13" fmla="*/ 2147483646 h 55"/>
                <a:gd name="T14" fmla="*/ 2147483646 w 95"/>
                <a:gd name="T15" fmla="*/ 2147483646 h 55"/>
                <a:gd name="T16" fmla="*/ 2147483646 w 95"/>
                <a:gd name="T17" fmla="*/ 2147483646 h 55"/>
                <a:gd name="T18" fmla="*/ 2147483646 w 95"/>
                <a:gd name="T19" fmla="*/ 2147483646 h 55"/>
                <a:gd name="T20" fmla="*/ 2147483646 w 95"/>
                <a:gd name="T21" fmla="*/ 2147483646 h 55"/>
                <a:gd name="T22" fmla="*/ 2147483646 w 95"/>
                <a:gd name="T23" fmla="*/ 2147483646 h 55"/>
                <a:gd name="T24" fmla="*/ 2147483646 w 95"/>
                <a:gd name="T25" fmla="*/ 2147483646 h 55"/>
                <a:gd name="T26" fmla="*/ 2147483646 w 95"/>
                <a:gd name="T27" fmla="*/ 2147483646 h 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5"/>
                <a:gd name="T43" fmla="*/ 0 h 55"/>
                <a:gd name="T44" fmla="*/ 95 w 95"/>
                <a:gd name="T45" fmla="*/ 55 h 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5" h="55">
                  <a:moveTo>
                    <a:pt x="95" y="49"/>
                  </a:moveTo>
                  <a:cubicBezTo>
                    <a:pt x="95" y="5"/>
                    <a:pt x="95" y="5"/>
                    <a:pt x="95" y="5"/>
                  </a:cubicBezTo>
                  <a:cubicBezTo>
                    <a:pt x="95" y="2"/>
                    <a:pt x="93" y="0"/>
                    <a:pt x="90" y="0"/>
                  </a:cubicBezTo>
                  <a:cubicBezTo>
                    <a:pt x="5" y="0"/>
                    <a:pt x="5" y="0"/>
                    <a:pt x="5" y="0"/>
                  </a:cubicBezTo>
                  <a:cubicBezTo>
                    <a:pt x="2" y="0"/>
                    <a:pt x="0" y="2"/>
                    <a:pt x="0" y="5"/>
                  </a:cubicBezTo>
                  <a:cubicBezTo>
                    <a:pt x="0" y="49"/>
                    <a:pt x="0" y="49"/>
                    <a:pt x="0" y="49"/>
                  </a:cubicBezTo>
                  <a:cubicBezTo>
                    <a:pt x="0" y="52"/>
                    <a:pt x="2" y="55"/>
                    <a:pt x="5" y="55"/>
                  </a:cubicBezTo>
                  <a:cubicBezTo>
                    <a:pt x="90" y="55"/>
                    <a:pt x="90" y="55"/>
                    <a:pt x="90" y="55"/>
                  </a:cubicBezTo>
                  <a:cubicBezTo>
                    <a:pt x="93" y="55"/>
                    <a:pt x="95" y="52"/>
                    <a:pt x="95" y="49"/>
                  </a:cubicBezTo>
                  <a:close/>
                  <a:moveTo>
                    <a:pt x="84" y="44"/>
                  </a:moveTo>
                  <a:cubicBezTo>
                    <a:pt x="11" y="44"/>
                    <a:pt x="11" y="44"/>
                    <a:pt x="11" y="44"/>
                  </a:cubicBezTo>
                  <a:cubicBezTo>
                    <a:pt x="11" y="11"/>
                    <a:pt x="11" y="11"/>
                    <a:pt x="11" y="11"/>
                  </a:cubicBezTo>
                  <a:cubicBezTo>
                    <a:pt x="84" y="11"/>
                    <a:pt x="84" y="11"/>
                    <a:pt x="84" y="11"/>
                  </a:cubicBezTo>
                  <a:lnTo>
                    <a:pt x="84" y="44"/>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183" name="Freeform 411">
              <a:extLst>
                <a:ext uri="{FF2B5EF4-FFF2-40B4-BE49-F238E27FC236}">
                  <a16:creationId xmlns:a16="http://schemas.microsoft.com/office/drawing/2014/main" id="{F4A7C98D-8A9E-4BF3-BFCD-0F716607ABA2}"/>
                </a:ext>
              </a:extLst>
            </p:cNvPr>
            <p:cNvSpPr>
              <a:spLocks noEditPoints="1"/>
            </p:cNvSpPr>
            <p:nvPr/>
          </p:nvSpPr>
          <p:spPr bwMode="gray">
            <a:xfrm>
              <a:off x="3849688" y="1719263"/>
              <a:ext cx="565150" cy="530225"/>
            </a:xfrm>
            <a:custGeom>
              <a:avLst/>
              <a:gdLst>
                <a:gd name="T0" fmla="*/ 2147483646 w 261"/>
                <a:gd name="T1" fmla="*/ 2147483646 h 245"/>
                <a:gd name="T2" fmla="*/ 2147483646 w 261"/>
                <a:gd name="T3" fmla="*/ 2147483646 h 245"/>
                <a:gd name="T4" fmla="*/ 2147483646 w 261"/>
                <a:gd name="T5" fmla="*/ 2147483646 h 245"/>
                <a:gd name="T6" fmla="*/ 2147483646 w 261"/>
                <a:gd name="T7" fmla="*/ 2147483646 h 245"/>
                <a:gd name="T8" fmla="*/ 2147483646 w 261"/>
                <a:gd name="T9" fmla="*/ 2147483646 h 245"/>
                <a:gd name="T10" fmla="*/ 2147483646 w 261"/>
                <a:gd name="T11" fmla="*/ 2147483646 h 245"/>
                <a:gd name="T12" fmla="*/ 2147483646 w 261"/>
                <a:gd name="T13" fmla="*/ 2147483646 h 245"/>
                <a:gd name="T14" fmla="*/ 2147483646 w 261"/>
                <a:gd name="T15" fmla="*/ 2147483646 h 245"/>
                <a:gd name="T16" fmla="*/ 2147483646 w 261"/>
                <a:gd name="T17" fmla="*/ 0 h 245"/>
                <a:gd name="T18" fmla="*/ 2147483646 w 261"/>
                <a:gd name="T19" fmla="*/ 0 h 245"/>
                <a:gd name="T20" fmla="*/ 2147483646 w 261"/>
                <a:gd name="T21" fmla="*/ 2147483646 h 245"/>
                <a:gd name="T22" fmla="*/ 2147483646 w 261"/>
                <a:gd name="T23" fmla="*/ 2147483646 h 245"/>
                <a:gd name="T24" fmla="*/ 2147483646 w 261"/>
                <a:gd name="T25" fmla="*/ 2147483646 h 245"/>
                <a:gd name="T26" fmla="*/ 2147483646 w 261"/>
                <a:gd name="T27" fmla="*/ 2147483646 h 245"/>
                <a:gd name="T28" fmla="*/ 2147483646 w 261"/>
                <a:gd name="T29" fmla="*/ 2147483646 h 245"/>
                <a:gd name="T30" fmla="*/ 2147483646 w 261"/>
                <a:gd name="T31" fmla="*/ 2147483646 h 245"/>
                <a:gd name="T32" fmla="*/ 0 w 261"/>
                <a:gd name="T33" fmla="*/ 2147483646 h 245"/>
                <a:gd name="T34" fmla="*/ 0 w 261"/>
                <a:gd name="T35" fmla="*/ 2147483646 h 245"/>
                <a:gd name="T36" fmla="*/ 2147483646 w 261"/>
                <a:gd name="T37" fmla="*/ 2147483646 h 245"/>
                <a:gd name="T38" fmla="*/ 2147483646 w 261"/>
                <a:gd name="T39" fmla="*/ 2147483646 h 245"/>
                <a:gd name="T40" fmla="*/ 2147483646 w 261"/>
                <a:gd name="T41" fmla="*/ 2147483646 h 245"/>
                <a:gd name="T42" fmla="*/ 2147483646 w 261"/>
                <a:gd name="T43" fmla="*/ 2147483646 h 245"/>
                <a:gd name="T44" fmla="*/ 2147483646 w 261"/>
                <a:gd name="T45" fmla="*/ 2147483646 h 245"/>
                <a:gd name="T46" fmla="*/ 2147483646 w 261"/>
                <a:gd name="T47" fmla="*/ 2147483646 h 245"/>
                <a:gd name="T48" fmla="*/ 2147483646 w 261"/>
                <a:gd name="T49" fmla="*/ 2147483646 h 245"/>
                <a:gd name="T50" fmla="*/ 2147483646 w 261"/>
                <a:gd name="T51" fmla="*/ 2147483646 h 245"/>
                <a:gd name="T52" fmla="*/ 2147483646 w 261"/>
                <a:gd name="T53" fmla="*/ 2147483646 h 245"/>
                <a:gd name="T54" fmla="*/ 2147483646 w 261"/>
                <a:gd name="T55" fmla="*/ 2147483646 h 245"/>
                <a:gd name="T56" fmla="*/ 2147483646 w 261"/>
                <a:gd name="T57" fmla="*/ 2147483646 h 245"/>
                <a:gd name="T58" fmla="*/ 2147483646 w 261"/>
                <a:gd name="T59" fmla="*/ 2147483646 h 245"/>
                <a:gd name="T60" fmla="*/ 2147483646 w 261"/>
                <a:gd name="T61" fmla="*/ 2147483646 h 245"/>
                <a:gd name="T62" fmla="*/ 2147483646 w 261"/>
                <a:gd name="T63" fmla="*/ 2147483646 h 245"/>
                <a:gd name="T64" fmla="*/ 2147483646 w 261"/>
                <a:gd name="T65" fmla="*/ 2147483646 h 245"/>
                <a:gd name="T66" fmla="*/ 2147483646 w 261"/>
                <a:gd name="T67" fmla="*/ 2147483646 h 245"/>
                <a:gd name="T68" fmla="*/ 2147483646 w 261"/>
                <a:gd name="T69" fmla="*/ 2147483646 h 245"/>
                <a:gd name="T70" fmla="*/ 2147483646 w 261"/>
                <a:gd name="T71" fmla="*/ 2147483646 h 245"/>
                <a:gd name="T72" fmla="*/ 2147483646 w 261"/>
                <a:gd name="T73" fmla="*/ 2147483646 h 245"/>
                <a:gd name="T74" fmla="*/ 2147483646 w 261"/>
                <a:gd name="T75" fmla="*/ 2147483646 h 245"/>
                <a:gd name="T76" fmla="*/ 2147483646 w 261"/>
                <a:gd name="T77" fmla="*/ 2147483646 h 245"/>
                <a:gd name="T78" fmla="*/ 2147483646 w 261"/>
                <a:gd name="T79" fmla="*/ 2147483646 h 245"/>
                <a:gd name="T80" fmla="*/ 2147483646 w 261"/>
                <a:gd name="T81" fmla="*/ 2147483646 h 245"/>
                <a:gd name="T82" fmla="*/ 2147483646 w 261"/>
                <a:gd name="T83" fmla="*/ 2147483646 h 245"/>
                <a:gd name="T84" fmla="*/ 2147483646 w 261"/>
                <a:gd name="T85" fmla="*/ 2147483646 h 245"/>
                <a:gd name="T86" fmla="*/ 2147483646 w 261"/>
                <a:gd name="T87" fmla="*/ 2147483646 h 245"/>
                <a:gd name="T88" fmla="*/ 2147483646 w 261"/>
                <a:gd name="T89" fmla="*/ 2147483646 h 245"/>
                <a:gd name="T90" fmla="*/ 2147483646 w 261"/>
                <a:gd name="T91" fmla="*/ 2147483646 h 245"/>
                <a:gd name="T92" fmla="*/ 2147483646 w 261"/>
                <a:gd name="T93" fmla="*/ 2147483646 h 245"/>
                <a:gd name="T94" fmla="*/ 2147483646 w 261"/>
                <a:gd name="T95" fmla="*/ 2147483646 h 245"/>
                <a:gd name="T96" fmla="*/ 2147483646 w 261"/>
                <a:gd name="T97" fmla="*/ 2147483646 h 245"/>
                <a:gd name="T98" fmla="*/ 2147483646 w 261"/>
                <a:gd name="T99" fmla="*/ 2147483646 h 245"/>
                <a:gd name="T100" fmla="*/ 2147483646 w 261"/>
                <a:gd name="T101" fmla="*/ 2147483646 h 245"/>
                <a:gd name="T102" fmla="*/ 2147483646 w 261"/>
                <a:gd name="T103" fmla="*/ 2147483646 h 245"/>
                <a:gd name="T104" fmla="*/ 2147483646 w 261"/>
                <a:gd name="T105" fmla="*/ 2147483646 h 245"/>
                <a:gd name="T106" fmla="*/ 2147483646 w 261"/>
                <a:gd name="T107" fmla="*/ 2147483646 h 245"/>
                <a:gd name="T108" fmla="*/ 2147483646 w 261"/>
                <a:gd name="T109" fmla="*/ 2147483646 h 245"/>
                <a:gd name="T110" fmla="*/ 2147483646 w 261"/>
                <a:gd name="T111" fmla="*/ 2147483646 h 245"/>
                <a:gd name="T112" fmla="*/ 2147483646 w 261"/>
                <a:gd name="T113" fmla="*/ 2147483646 h 245"/>
                <a:gd name="T114" fmla="*/ 2147483646 w 261"/>
                <a:gd name="T115" fmla="*/ 2147483646 h 245"/>
                <a:gd name="T116" fmla="*/ 2147483646 w 261"/>
                <a:gd name="T117" fmla="*/ 2147483646 h 245"/>
                <a:gd name="T118" fmla="*/ 2147483646 w 261"/>
                <a:gd name="T119" fmla="*/ 2147483646 h 245"/>
                <a:gd name="T120" fmla="*/ 2147483646 w 261"/>
                <a:gd name="T121" fmla="*/ 2147483646 h 245"/>
                <a:gd name="T122" fmla="*/ 2147483646 w 261"/>
                <a:gd name="T123" fmla="*/ 2147483646 h 245"/>
                <a:gd name="T124" fmla="*/ 2147483646 w 261"/>
                <a:gd name="T125" fmla="*/ 2147483646 h 24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1"/>
                <a:gd name="T190" fmla="*/ 0 h 245"/>
                <a:gd name="T191" fmla="*/ 261 w 261"/>
                <a:gd name="T192" fmla="*/ 245 h 24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1" h="245">
                  <a:moveTo>
                    <a:pt x="258" y="127"/>
                  </a:moveTo>
                  <a:cubicBezTo>
                    <a:pt x="232" y="110"/>
                    <a:pt x="232" y="110"/>
                    <a:pt x="232" y="110"/>
                  </a:cubicBezTo>
                  <a:cubicBezTo>
                    <a:pt x="232" y="77"/>
                    <a:pt x="232" y="77"/>
                    <a:pt x="232" y="77"/>
                  </a:cubicBezTo>
                  <a:cubicBezTo>
                    <a:pt x="232" y="75"/>
                    <a:pt x="231" y="73"/>
                    <a:pt x="230" y="72"/>
                  </a:cubicBezTo>
                  <a:cubicBezTo>
                    <a:pt x="143" y="16"/>
                    <a:pt x="143" y="16"/>
                    <a:pt x="143" y="16"/>
                  </a:cubicBezTo>
                  <a:cubicBezTo>
                    <a:pt x="141" y="15"/>
                    <a:pt x="139" y="15"/>
                    <a:pt x="137" y="16"/>
                  </a:cubicBezTo>
                  <a:cubicBezTo>
                    <a:pt x="117" y="29"/>
                    <a:pt x="117" y="29"/>
                    <a:pt x="117" y="29"/>
                  </a:cubicBezTo>
                  <a:cubicBezTo>
                    <a:pt x="117" y="5"/>
                    <a:pt x="117" y="5"/>
                    <a:pt x="117" y="5"/>
                  </a:cubicBezTo>
                  <a:cubicBezTo>
                    <a:pt x="117" y="2"/>
                    <a:pt x="115" y="0"/>
                    <a:pt x="112" y="0"/>
                  </a:cubicBezTo>
                  <a:cubicBezTo>
                    <a:pt x="84" y="0"/>
                    <a:pt x="84" y="0"/>
                    <a:pt x="84" y="0"/>
                  </a:cubicBezTo>
                  <a:cubicBezTo>
                    <a:pt x="80" y="0"/>
                    <a:pt x="78" y="2"/>
                    <a:pt x="78" y="5"/>
                  </a:cubicBezTo>
                  <a:cubicBezTo>
                    <a:pt x="78" y="54"/>
                    <a:pt x="78" y="54"/>
                    <a:pt x="78" y="54"/>
                  </a:cubicBezTo>
                  <a:cubicBezTo>
                    <a:pt x="50" y="72"/>
                    <a:pt x="50" y="72"/>
                    <a:pt x="50" y="72"/>
                  </a:cubicBezTo>
                  <a:cubicBezTo>
                    <a:pt x="48" y="73"/>
                    <a:pt x="47" y="75"/>
                    <a:pt x="47" y="77"/>
                  </a:cubicBezTo>
                  <a:cubicBezTo>
                    <a:pt x="47" y="103"/>
                    <a:pt x="47" y="103"/>
                    <a:pt x="47" y="103"/>
                  </a:cubicBezTo>
                  <a:cubicBezTo>
                    <a:pt x="2" y="136"/>
                    <a:pt x="2" y="136"/>
                    <a:pt x="2" y="136"/>
                  </a:cubicBezTo>
                  <a:cubicBezTo>
                    <a:pt x="1" y="137"/>
                    <a:pt x="0" y="138"/>
                    <a:pt x="0" y="140"/>
                  </a:cubicBezTo>
                  <a:cubicBezTo>
                    <a:pt x="0" y="232"/>
                    <a:pt x="0" y="232"/>
                    <a:pt x="0" y="232"/>
                  </a:cubicBezTo>
                  <a:cubicBezTo>
                    <a:pt x="0" y="235"/>
                    <a:pt x="2" y="238"/>
                    <a:pt x="6" y="238"/>
                  </a:cubicBezTo>
                  <a:cubicBezTo>
                    <a:pt x="81" y="238"/>
                    <a:pt x="81" y="238"/>
                    <a:pt x="81" y="238"/>
                  </a:cubicBezTo>
                  <a:cubicBezTo>
                    <a:pt x="141" y="238"/>
                    <a:pt x="141" y="238"/>
                    <a:pt x="141" y="238"/>
                  </a:cubicBezTo>
                  <a:cubicBezTo>
                    <a:pt x="143" y="242"/>
                    <a:pt x="147" y="245"/>
                    <a:pt x="152" y="245"/>
                  </a:cubicBezTo>
                  <a:cubicBezTo>
                    <a:pt x="159" y="245"/>
                    <a:pt x="165" y="239"/>
                    <a:pt x="165" y="232"/>
                  </a:cubicBezTo>
                  <a:cubicBezTo>
                    <a:pt x="165" y="225"/>
                    <a:pt x="159" y="220"/>
                    <a:pt x="152" y="220"/>
                  </a:cubicBezTo>
                  <a:cubicBezTo>
                    <a:pt x="147" y="220"/>
                    <a:pt x="143" y="223"/>
                    <a:pt x="141" y="227"/>
                  </a:cubicBezTo>
                  <a:cubicBezTo>
                    <a:pt x="87" y="227"/>
                    <a:pt x="87" y="227"/>
                    <a:pt x="87" y="227"/>
                  </a:cubicBezTo>
                  <a:cubicBezTo>
                    <a:pt x="87" y="135"/>
                    <a:pt x="87" y="135"/>
                    <a:pt x="87" y="135"/>
                  </a:cubicBezTo>
                  <a:cubicBezTo>
                    <a:pt x="168" y="82"/>
                    <a:pt x="168" y="82"/>
                    <a:pt x="168" y="82"/>
                  </a:cubicBezTo>
                  <a:cubicBezTo>
                    <a:pt x="250" y="135"/>
                    <a:pt x="250" y="135"/>
                    <a:pt x="250" y="135"/>
                  </a:cubicBezTo>
                  <a:cubicBezTo>
                    <a:pt x="250" y="227"/>
                    <a:pt x="250" y="227"/>
                    <a:pt x="250" y="227"/>
                  </a:cubicBezTo>
                  <a:cubicBezTo>
                    <a:pt x="201" y="227"/>
                    <a:pt x="201" y="227"/>
                    <a:pt x="201" y="227"/>
                  </a:cubicBezTo>
                  <a:cubicBezTo>
                    <a:pt x="199" y="223"/>
                    <a:pt x="195" y="220"/>
                    <a:pt x="190" y="220"/>
                  </a:cubicBezTo>
                  <a:cubicBezTo>
                    <a:pt x="183" y="220"/>
                    <a:pt x="178" y="225"/>
                    <a:pt x="178" y="232"/>
                  </a:cubicBezTo>
                  <a:cubicBezTo>
                    <a:pt x="178" y="239"/>
                    <a:pt x="183" y="245"/>
                    <a:pt x="190" y="245"/>
                  </a:cubicBezTo>
                  <a:cubicBezTo>
                    <a:pt x="195" y="245"/>
                    <a:pt x="199" y="242"/>
                    <a:pt x="201" y="238"/>
                  </a:cubicBezTo>
                  <a:cubicBezTo>
                    <a:pt x="255" y="238"/>
                    <a:pt x="255" y="238"/>
                    <a:pt x="255" y="238"/>
                  </a:cubicBezTo>
                  <a:cubicBezTo>
                    <a:pt x="258" y="238"/>
                    <a:pt x="261" y="235"/>
                    <a:pt x="261" y="232"/>
                  </a:cubicBezTo>
                  <a:cubicBezTo>
                    <a:pt x="261" y="132"/>
                    <a:pt x="261" y="132"/>
                    <a:pt x="261" y="132"/>
                  </a:cubicBezTo>
                  <a:cubicBezTo>
                    <a:pt x="261" y="130"/>
                    <a:pt x="260" y="128"/>
                    <a:pt x="258" y="127"/>
                  </a:cubicBezTo>
                  <a:close/>
                  <a:moveTo>
                    <a:pt x="89" y="11"/>
                  </a:moveTo>
                  <a:cubicBezTo>
                    <a:pt x="106" y="11"/>
                    <a:pt x="106" y="11"/>
                    <a:pt x="106" y="11"/>
                  </a:cubicBezTo>
                  <a:cubicBezTo>
                    <a:pt x="106" y="36"/>
                    <a:pt x="106" y="36"/>
                    <a:pt x="106" y="36"/>
                  </a:cubicBezTo>
                  <a:cubicBezTo>
                    <a:pt x="89" y="47"/>
                    <a:pt x="89" y="47"/>
                    <a:pt x="89" y="47"/>
                  </a:cubicBezTo>
                  <a:lnTo>
                    <a:pt x="89" y="11"/>
                  </a:lnTo>
                  <a:close/>
                  <a:moveTo>
                    <a:pt x="78" y="127"/>
                  </a:moveTo>
                  <a:cubicBezTo>
                    <a:pt x="77" y="128"/>
                    <a:pt x="76" y="130"/>
                    <a:pt x="76" y="132"/>
                  </a:cubicBezTo>
                  <a:cubicBezTo>
                    <a:pt x="76" y="227"/>
                    <a:pt x="76" y="227"/>
                    <a:pt x="76" y="227"/>
                  </a:cubicBezTo>
                  <a:cubicBezTo>
                    <a:pt x="11" y="227"/>
                    <a:pt x="11" y="227"/>
                    <a:pt x="11" y="227"/>
                  </a:cubicBezTo>
                  <a:cubicBezTo>
                    <a:pt x="11" y="143"/>
                    <a:pt x="11" y="143"/>
                    <a:pt x="11" y="143"/>
                  </a:cubicBezTo>
                  <a:cubicBezTo>
                    <a:pt x="77" y="95"/>
                    <a:pt x="77" y="95"/>
                    <a:pt x="77" y="95"/>
                  </a:cubicBezTo>
                  <a:cubicBezTo>
                    <a:pt x="102" y="112"/>
                    <a:pt x="102" y="112"/>
                    <a:pt x="102" y="112"/>
                  </a:cubicBezTo>
                  <a:lnTo>
                    <a:pt x="78" y="127"/>
                  </a:lnTo>
                  <a:close/>
                  <a:moveTo>
                    <a:pt x="165" y="71"/>
                  </a:moveTo>
                  <a:cubicBezTo>
                    <a:pt x="113" y="105"/>
                    <a:pt x="113" y="105"/>
                    <a:pt x="113" y="105"/>
                  </a:cubicBezTo>
                  <a:cubicBezTo>
                    <a:pt x="80" y="84"/>
                    <a:pt x="80" y="84"/>
                    <a:pt x="80" y="84"/>
                  </a:cubicBezTo>
                  <a:cubicBezTo>
                    <a:pt x="78" y="82"/>
                    <a:pt x="76" y="83"/>
                    <a:pt x="74" y="84"/>
                  </a:cubicBezTo>
                  <a:cubicBezTo>
                    <a:pt x="58" y="95"/>
                    <a:pt x="58" y="95"/>
                    <a:pt x="58" y="95"/>
                  </a:cubicBezTo>
                  <a:cubicBezTo>
                    <a:pt x="58" y="80"/>
                    <a:pt x="58" y="80"/>
                    <a:pt x="58" y="80"/>
                  </a:cubicBezTo>
                  <a:cubicBezTo>
                    <a:pt x="140" y="27"/>
                    <a:pt x="140" y="27"/>
                    <a:pt x="140" y="27"/>
                  </a:cubicBezTo>
                  <a:cubicBezTo>
                    <a:pt x="221" y="80"/>
                    <a:pt x="221" y="80"/>
                    <a:pt x="221" y="80"/>
                  </a:cubicBezTo>
                  <a:cubicBezTo>
                    <a:pt x="221" y="103"/>
                    <a:pt x="221" y="103"/>
                    <a:pt x="221" y="103"/>
                  </a:cubicBezTo>
                  <a:cubicBezTo>
                    <a:pt x="171" y="71"/>
                    <a:pt x="171" y="71"/>
                    <a:pt x="171" y="71"/>
                  </a:cubicBezTo>
                  <a:cubicBezTo>
                    <a:pt x="170" y="70"/>
                    <a:pt x="167" y="70"/>
                    <a:pt x="165" y="7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grpSp>
      <p:sp>
        <p:nvSpPr>
          <p:cNvPr id="184" name="Freeform 386">
            <a:extLst>
              <a:ext uri="{FF2B5EF4-FFF2-40B4-BE49-F238E27FC236}">
                <a16:creationId xmlns:a16="http://schemas.microsoft.com/office/drawing/2014/main" id="{02300A04-E24B-48FC-98FA-457B9DB2CC6F}"/>
              </a:ext>
            </a:extLst>
          </p:cNvPr>
          <p:cNvSpPr>
            <a:spLocks noEditPoints="1"/>
          </p:cNvSpPr>
          <p:nvPr/>
        </p:nvSpPr>
        <p:spPr bwMode="gray">
          <a:xfrm>
            <a:off x="5632610" y="3260817"/>
            <a:ext cx="939442" cy="420675"/>
          </a:xfrm>
          <a:custGeom>
            <a:avLst/>
            <a:gdLst>
              <a:gd name="T0" fmla="*/ 2147483646 w 291"/>
              <a:gd name="T1" fmla="*/ 2147483646 h 130"/>
              <a:gd name="T2" fmla="*/ 2147483646 w 291"/>
              <a:gd name="T3" fmla="*/ 2147483646 h 130"/>
              <a:gd name="T4" fmla="*/ 2147483646 w 291"/>
              <a:gd name="T5" fmla="*/ 2147483646 h 130"/>
              <a:gd name="T6" fmla="*/ 2147483646 w 291"/>
              <a:gd name="T7" fmla="*/ 2147483646 h 130"/>
              <a:gd name="T8" fmla="*/ 2147483646 w 291"/>
              <a:gd name="T9" fmla="*/ 2147483646 h 130"/>
              <a:gd name="T10" fmla="*/ 2147483646 w 291"/>
              <a:gd name="T11" fmla="*/ 2147483646 h 130"/>
              <a:gd name="T12" fmla="*/ 2147483646 w 291"/>
              <a:gd name="T13" fmla="*/ 2147483646 h 130"/>
              <a:gd name="T14" fmla="*/ 2147483646 w 291"/>
              <a:gd name="T15" fmla="*/ 2147483646 h 130"/>
              <a:gd name="T16" fmla="*/ 2147483646 w 291"/>
              <a:gd name="T17" fmla="*/ 2147483646 h 130"/>
              <a:gd name="T18" fmla="*/ 2147483646 w 291"/>
              <a:gd name="T19" fmla="*/ 0 h 130"/>
              <a:gd name="T20" fmla="*/ 2147483646 w 291"/>
              <a:gd name="T21" fmla="*/ 2147483646 h 130"/>
              <a:gd name="T22" fmla="*/ 2147483646 w 291"/>
              <a:gd name="T23" fmla="*/ 2147483646 h 130"/>
              <a:gd name="T24" fmla="*/ 2147483646 w 291"/>
              <a:gd name="T25" fmla="*/ 2147483646 h 130"/>
              <a:gd name="T26" fmla="*/ 2147483646 w 291"/>
              <a:gd name="T27" fmla="*/ 2147483646 h 130"/>
              <a:gd name="T28" fmla="*/ 2147483646 w 291"/>
              <a:gd name="T29" fmla="*/ 2147483646 h 130"/>
              <a:gd name="T30" fmla="*/ 2147483646 w 291"/>
              <a:gd name="T31" fmla="*/ 2147483646 h 130"/>
              <a:gd name="T32" fmla="*/ 2147483646 w 291"/>
              <a:gd name="T33" fmla="*/ 2147483646 h 130"/>
              <a:gd name="T34" fmla="*/ 2147483646 w 291"/>
              <a:gd name="T35" fmla="*/ 2147483646 h 130"/>
              <a:gd name="T36" fmla="*/ 2147483646 w 291"/>
              <a:gd name="T37" fmla="*/ 2147483646 h 130"/>
              <a:gd name="T38" fmla="*/ 2147483646 w 291"/>
              <a:gd name="T39" fmla="*/ 2147483646 h 130"/>
              <a:gd name="T40" fmla="*/ 2147483646 w 291"/>
              <a:gd name="T41" fmla="*/ 2147483646 h 130"/>
              <a:gd name="T42" fmla="*/ 2147483646 w 291"/>
              <a:gd name="T43" fmla="*/ 2147483646 h 130"/>
              <a:gd name="T44" fmla="*/ 2147483646 w 291"/>
              <a:gd name="T45" fmla="*/ 2147483646 h 130"/>
              <a:gd name="T46" fmla="*/ 2147483646 w 291"/>
              <a:gd name="T47" fmla="*/ 2147483646 h 130"/>
              <a:gd name="T48" fmla="*/ 2147483646 w 291"/>
              <a:gd name="T49" fmla="*/ 2147483646 h 130"/>
              <a:gd name="T50" fmla="*/ 2147483646 w 291"/>
              <a:gd name="T51" fmla="*/ 2147483646 h 130"/>
              <a:gd name="T52" fmla="*/ 2147483646 w 291"/>
              <a:gd name="T53" fmla="*/ 2147483646 h 130"/>
              <a:gd name="T54" fmla="*/ 2147483646 w 291"/>
              <a:gd name="T55" fmla="*/ 2147483646 h 130"/>
              <a:gd name="T56" fmla="*/ 2147483646 w 291"/>
              <a:gd name="T57" fmla="*/ 2147483646 h 130"/>
              <a:gd name="T58" fmla="*/ 2147483646 w 291"/>
              <a:gd name="T59" fmla="*/ 2147483646 h 130"/>
              <a:gd name="T60" fmla="*/ 2147483646 w 291"/>
              <a:gd name="T61" fmla="*/ 2147483646 h 130"/>
              <a:gd name="T62" fmla="*/ 2147483646 w 291"/>
              <a:gd name="T63" fmla="*/ 2147483646 h 130"/>
              <a:gd name="T64" fmla="*/ 2147483646 w 291"/>
              <a:gd name="T65" fmla="*/ 2147483646 h 130"/>
              <a:gd name="T66" fmla="*/ 2147483646 w 291"/>
              <a:gd name="T67" fmla="*/ 0 h 130"/>
              <a:gd name="T68" fmla="*/ 2147483646 w 291"/>
              <a:gd name="T69" fmla="*/ 2147483646 h 130"/>
              <a:gd name="T70" fmla="*/ 2147483646 w 291"/>
              <a:gd name="T71" fmla="*/ 2147483646 h 130"/>
              <a:gd name="T72" fmla="*/ 2147483646 w 291"/>
              <a:gd name="T73" fmla="*/ 2147483646 h 130"/>
              <a:gd name="T74" fmla="*/ 2147483646 w 291"/>
              <a:gd name="T75" fmla="*/ 2147483646 h 130"/>
              <a:gd name="T76" fmla="*/ 2147483646 w 291"/>
              <a:gd name="T77" fmla="*/ 2147483646 h 130"/>
              <a:gd name="T78" fmla="*/ 2147483646 w 291"/>
              <a:gd name="T79" fmla="*/ 2147483646 h 130"/>
              <a:gd name="T80" fmla="*/ 0 w 291"/>
              <a:gd name="T81" fmla="*/ 2147483646 h 130"/>
              <a:gd name="T82" fmla="*/ 2147483646 w 291"/>
              <a:gd name="T83" fmla="*/ 2147483646 h 130"/>
              <a:gd name="T84" fmla="*/ 2147483646 w 291"/>
              <a:gd name="T85" fmla="*/ 2147483646 h 130"/>
              <a:gd name="T86" fmla="*/ 2147483646 w 291"/>
              <a:gd name="T87" fmla="*/ 2147483646 h 130"/>
              <a:gd name="T88" fmla="*/ 2147483646 w 291"/>
              <a:gd name="T89" fmla="*/ 2147483646 h 130"/>
              <a:gd name="T90" fmla="*/ 2147483646 w 291"/>
              <a:gd name="T91" fmla="*/ 2147483646 h 130"/>
              <a:gd name="T92" fmla="*/ 2147483646 w 291"/>
              <a:gd name="T93" fmla="*/ 2147483646 h 130"/>
              <a:gd name="T94" fmla="*/ 2147483646 w 291"/>
              <a:gd name="T95" fmla="*/ 2147483646 h 130"/>
              <a:gd name="T96" fmla="*/ 2147483646 w 291"/>
              <a:gd name="T97" fmla="*/ 2147483646 h 130"/>
              <a:gd name="T98" fmla="*/ 2147483646 w 291"/>
              <a:gd name="T99" fmla="*/ 2147483646 h 130"/>
              <a:gd name="T100" fmla="*/ 2147483646 w 291"/>
              <a:gd name="T101" fmla="*/ 2147483646 h 130"/>
              <a:gd name="T102" fmla="*/ 2147483646 w 291"/>
              <a:gd name="T103" fmla="*/ 2147483646 h 130"/>
              <a:gd name="T104" fmla="*/ 2147483646 w 291"/>
              <a:gd name="T105" fmla="*/ 2147483646 h 130"/>
              <a:gd name="T106" fmla="*/ 2147483646 w 291"/>
              <a:gd name="T107" fmla="*/ 2147483646 h 130"/>
              <a:gd name="T108" fmla="*/ 2147483646 w 291"/>
              <a:gd name="T109" fmla="*/ 2147483646 h 130"/>
              <a:gd name="T110" fmla="*/ 2147483646 w 291"/>
              <a:gd name="T111" fmla="*/ 2147483646 h 130"/>
              <a:gd name="T112" fmla="*/ 2147483646 w 291"/>
              <a:gd name="T113" fmla="*/ 2147483646 h 130"/>
              <a:gd name="T114" fmla="*/ 2147483646 w 291"/>
              <a:gd name="T115" fmla="*/ 2147483646 h 130"/>
              <a:gd name="T116" fmla="*/ 2147483646 w 291"/>
              <a:gd name="T117" fmla="*/ 2147483646 h 130"/>
              <a:gd name="T118" fmla="*/ 2147483646 w 291"/>
              <a:gd name="T119" fmla="*/ 2147483646 h 130"/>
              <a:gd name="T120" fmla="*/ 2147483646 w 291"/>
              <a:gd name="T121" fmla="*/ 2147483646 h 130"/>
              <a:gd name="T122" fmla="*/ 2147483646 w 291"/>
              <a:gd name="T123" fmla="*/ 2147483646 h 130"/>
              <a:gd name="T124" fmla="*/ 2147483646 w 291"/>
              <a:gd name="T125" fmla="*/ 2147483646 h 13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91"/>
              <a:gd name="T190" fmla="*/ 0 h 130"/>
              <a:gd name="T191" fmla="*/ 291 w 291"/>
              <a:gd name="T192" fmla="*/ 130 h 13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91" h="130">
                <a:moveTo>
                  <a:pt x="291" y="101"/>
                </a:moveTo>
                <a:cubicBezTo>
                  <a:pt x="281" y="55"/>
                  <a:pt x="281" y="55"/>
                  <a:pt x="281" y="55"/>
                </a:cubicBezTo>
                <a:cubicBezTo>
                  <a:pt x="280" y="53"/>
                  <a:pt x="278" y="51"/>
                  <a:pt x="275" y="51"/>
                </a:cubicBezTo>
                <a:cubicBezTo>
                  <a:pt x="275" y="51"/>
                  <a:pt x="275" y="51"/>
                  <a:pt x="275" y="51"/>
                </a:cubicBezTo>
                <a:cubicBezTo>
                  <a:pt x="221" y="51"/>
                  <a:pt x="221" y="51"/>
                  <a:pt x="221" y="51"/>
                </a:cubicBezTo>
                <a:cubicBezTo>
                  <a:pt x="183" y="9"/>
                  <a:pt x="183" y="9"/>
                  <a:pt x="183" y="9"/>
                </a:cubicBezTo>
                <a:cubicBezTo>
                  <a:pt x="182" y="8"/>
                  <a:pt x="181" y="7"/>
                  <a:pt x="179" y="7"/>
                </a:cubicBezTo>
                <a:cubicBezTo>
                  <a:pt x="179" y="7"/>
                  <a:pt x="179" y="7"/>
                  <a:pt x="179" y="7"/>
                </a:cubicBezTo>
                <a:cubicBezTo>
                  <a:pt x="146" y="7"/>
                  <a:pt x="146" y="7"/>
                  <a:pt x="146" y="7"/>
                </a:cubicBezTo>
                <a:cubicBezTo>
                  <a:pt x="144" y="3"/>
                  <a:pt x="140" y="0"/>
                  <a:pt x="135" y="0"/>
                </a:cubicBezTo>
                <a:cubicBezTo>
                  <a:pt x="128" y="0"/>
                  <a:pt x="122" y="6"/>
                  <a:pt x="122" y="13"/>
                </a:cubicBezTo>
                <a:cubicBezTo>
                  <a:pt x="122" y="20"/>
                  <a:pt x="128" y="25"/>
                  <a:pt x="135" y="25"/>
                </a:cubicBezTo>
                <a:cubicBezTo>
                  <a:pt x="140" y="25"/>
                  <a:pt x="144" y="22"/>
                  <a:pt x="146" y="18"/>
                </a:cubicBezTo>
                <a:cubicBezTo>
                  <a:pt x="177" y="18"/>
                  <a:pt x="177" y="18"/>
                  <a:pt x="177" y="18"/>
                </a:cubicBezTo>
                <a:cubicBezTo>
                  <a:pt x="214" y="60"/>
                  <a:pt x="214" y="60"/>
                  <a:pt x="214" y="60"/>
                </a:cubicBezTo>
                <a:cubicBezTo>
                  <a:pt x="216" y="61"/>
                  <a:pt x="217" y="62"/>
                  <a:pt x="219" y="62"/>
                </a:cubicBezTo>
                <a:cubicBezTo>
                  <a:pt x="219" y="62"/>
                  <a:pt x="219" y="62"/>
                  <a:pt x="219" y="62"/>
                </a:cubicBezTo>
                <a:cubicBezTo>
                  <a:pt x="271" y="62"/>
                  <a:pt x="271" y="62"/>
                  <a:pt x="271" y="62"/>
                </a:cubicBezTo>
                <a:cubicBezTo>
                  <a:pt x="278" y="97"/>
                  <a:pt x="278" y="97"/>
                  <a:pt x="278" y="97"/>
                </a:cubicBezTo>
                <a:cubicBezTo>
                  <a:pt x="247" y="97"/>
                  <a:pt x="247" y="97"/>
                  <a:pt x="247" y="97"/>
                </a:cubicBezTo>
                <a:cubicBezTo>
                  <a:pt x="244" y="84"/>
                  <a:pt x="233" y="75"/>
                  <a:pt x="220" y="75"/>
                </a:cubicBezTo>
                <a:cubicBezTo>
                  <a:pt x="206" y="75"/>
                  <a:pt x="195" y="84"/>
                  <a:pt x="192" y="97"/>
                </a:cubicBezTo>
                <a:cubicBezTo>
                  <a:pt x="86" y="97"/>
                  <a:pt x="86" y="97"/>
                  <a:pt x="86" y="97"/>
                </a:cubicBezTo>
                <a:cubicBezTo>
                  <a:pt x="84" y="84"/>
                  <a:pt x="73" y="75"/>
                  <a:pt x="59" y="75"/>
                </a:cubicBezTo>
                <a:cubicBezTo>
                  <a:pt x="46" y="75"/>
                  <a:pt x="34" y="84"/>
                  <a:pt x="32" y="97"/>
                </a:cubicBezTo>
                <a:cubicBezTo>
                  <a:pt x="12" y="97"/>
                  <a:pt x="12" y="97"/>
                  <a:pt x="12" y="97"/>
                </a:cubicBezTo>
                <a:cubicBezTo>
                  <a:pt x="13" y="62"/>
                  <a:pt x="13" y="62"/>
                  <a:pt x="13" y="62"/>
                </a:cubicBezTo>
                <a:cubicBezTo>
                  <a:pt x="38" y="62"/>
                  <a:pt x="38" y="62"/>
                  <a:pt x="38" y="62"/>
                </a:cubicBezTo>
                <a:cubicBezTo>
                  <a:pt x="40" y="62"/>
                  <a:pt x="42" y="61"/>
                  <a:pt x="43" y="59"/>
                </a:cubicBezTo>
                <a:cubicBezTo>
                  <a:pt x="56" y="18"/>
                  <a:pt x="56" y="18"/>
                  <a:pt x="56" y="18"/>
                </a:cubicBezTo>
                <a:cubicBezTo>
                  <a:pt x="86" y="18"/>
                  <a:pt x="86" y="18"/>
                  <a:pt x="86" y="18"/>
                </a:cubicBezTo>
                <a:cubicBezTo>
                  <a:pt x="88" y="22"/>
                  <a:pt x="92" y="25"/>
                  <a:pt x="97" y="25"/>
                </a:cubicBezTo>
                <a:cubicBezTo>
                  <a:pt x="104" y="25"/>
                  <a:pt x="109" y="20"/>
                  <a:pt x="109" y="13"/>
                </a:cubicBezTo>
                <a:cubicBezTo>
                  <a:pt x="109" y="6"/>
                  <a:pt x="104" y="0"/>
                  <a:pt x="97" y="0"/>
                </a:cubicBezTo>
                <a:cubicBezTo>
                  <a:pt x="92" y="0"/>
                  <a:pt x="88" y="3"/>
                  <a:pt x="86" y="7"/>
                </a:cubicBezTo>
                <a:cubicBezTo>
                  <a:pt x="52" y="7"/>
                  <a:pt x="52" y="7"/>
                  <a:pt x="52" y="7"/>
                </a:cubicBezTo>
                <a:cubicBezTo>
                  <a:pt x="49" y="7"/>
                  <a:pt x="47" y="9"/>
                  <a:pt x="47" y="11"/>
                </a:cubicBezTo>
                <a:cubicBezTo>
                  <a:pt x="34" y="51"/>
                  <a:pt x="34" y="51"/>
                  <a:pt x="34" y="51"/>
                </a:cubicBezTo>
                <a:cubicBezTo>
                  <a:pt x="8" y="51"/>
                  <a:pt x="8" y="51"/>
                  <a:pt x="8" y="51"/>
                </a:cubicBezTo>
                <a:cubicBezTo>
                  <a:pt x="5" y="51"/>
                  <a:pt x="3" y="54"/>
                  <a:pt x="2" y="57"/>
                </a:cubicBezTo>
                <a:cubicBezTo>
                  <a:pt x="0" y="103"/>
                  <a:pt x="0" y="103"/>
                  <a:pt x="0" y="103"/>
                </a:cubicBezTo>
                <a:cubicBezTo>
                  <a:pt x="0" y="104"/>
                  <a:pt x="1" y="106"/>
                  <a:pt x="2" y="107"/>
                </a:cubicBezTo>
                <a:cubicBezTo>
                  <a:pt x="3" y="108"/>
                  <a:pt x="4" y="108"/>
                  <a:pt x="6" y="108"/>
                </a:cubicBezTo>
                <a:cubicBezTo>
                  <a:pt x="6" y="108"/>
                  <a:pt x="6" y="108"/>
                  <a:pt x="6" y="108"/>
                </a:cubicBezTo>
                <a:cubicBezTo>
                  <a:pt x="32" y="108"/>
                  <a:pt x="32" y="108"/>
                  <a:pt x="32" y="108"/>
                </a:cubicBezTo>
                <a:cubicBezTo>
                  <a:pt x="34" y="121"/>
                  <a:pt x="46" y="130"/>
                  <a:pt x="59" y="130"/>
                </a:cubicBezTo>
                <a:cubicBezTo>
                  <a:pt x="73" y="130"/>
                  <a:pt x="84" y="121"/>
                  <a:pt x="86" y="108"/>
                </a:cubicBezTo>
                <a:cubicBezTo>
                  <a:pt x="192" y="108"/>
                  <a:pt x="192" y="108"/>
                  <a:pt x="192" y="108"/>
                </a:cubicBezTo>
                <a:cubicBezTo>
                  <a:pt x="195" y="121"/>
                  <a:pt x="206" y="130"/>
                  <a:pt x="220" y="130"/>
                </a:cubicBezTo>
                <a:cubicBezTo>
                  <a:pt x="233" y="130"/>
                  <a:pt x="244" y="121"/>
                  <a:pt x="247" y="108"/>
                </a:cubicBezTo>
                <a:cubicBezTo>
                  <a:pt x="285" y="108"/>
                  <a:pt x="285" y="108"/>
                  <a:pt x="285" y="108"/>
                </a:cubicBezTo>
                <a:cubicBezTo>
                  <a:pt x="287" y="108"/>
                  <a:pt x="289" y="107"/>
                  <a:pt x="290" y="106"/>
                </a:cubicBezTo>
                <a:cubicBezTo>
                  <a:pt x="291" y="105"/>
                  <a:pt x="291" y="103"/>
                  <a:pt x="291" y="101"/>
                </a:cubicBezTo>
                <a:close/>
                <a:moveTo>
                  <a:pt x="59" y="119"/>
                </a:moveTo>
                <a:cubicBezTo>
                  <a:pt x="50" y="119"/>
                  <a:pt x="42" y="112"/>
                  <a:pt x="42" y="103"/>
                </a:cubicBezTo>
                <a:cubicBezTo>
                  <a:pt x="42" y="93"/>
                  <a:pt x="50" y="86"/>
                  <a:pt x="59" y="86"/>
                </a:cubicBezTo>
                <a:cubicBezTo>
                  <a:pt x="68" y="86"/>
                  <a:pt x="76" y="93"/>
                  <a:pt x="76" y="103"/>
                </a:cubicBezTo>
                <a:cubicBezTo>
                  <a:pt x="76" y="112"/>
                  <a:pt x="68" y="119"/>
                  <a:pt x="59" y="119"/>
                </a:cubicBezTo>
                <a:close/>
                <a:moveTo>
                  <a:pt x="220" y="119"/>
                </a:moveTo>
                <a:cubicBezTo>
                  <a:pt x="210" y="119"/>
                  <a:pt x="203" y="112"/>
                  <a:pt x="203" y="103"/>
                </a:cubicBezTo>
                <a:cubicBezTo>
                  <a:pt x="203" y="93"/>
                  <a:pt x="210" y="86"/>
                  <a:pt x="220" y="86"/>
                </a:cubicBezTo>
                <a:cubicBezTo>
                  <a:pt x="229" y="86"/>
                  <a:pt x="236" y="93"/>
                  <a:pt x="236" y="103"/>
                </a:cubicBezTo>
                <a:cubicBezTo>
                  <a:pt x="236" y="112"/>
                  <a:pt x="229" y="119"/>
                  <a:pt x="220" y="11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259" name="TextBox 258">
            <a:extLst>
              <a:ext uri="{FF2B5EF4-FFF2-40B4-BE49-F238E27FC236}">
                <a16:creationId xmlns:a16="http://schemas.microsoft.com/office/drawing/2014/main" id="{B4D8E39C-8654-4D65-A3C8-A252ADC03EAD}"/>
              </a:ext>
            </a:extLst>
          </p:cNvPr>
          <p:cNvSpPr txBox="1"/>
          <p:nvPr/>
        </p:nvSpPr>
        <p:spPr bwMode="gray">
          <a:xfrm>
            <a:off x="4546634" y="3713163"/>
            <a:ext cx="978153" cy="261610"/>
          </a:xfrm>
          <a:prstGeom prst="rect">
            <a:avLst/>
          </a:prstGeom>
          <a:noFill/>
        </p:spPr>
        <p:txBody>
          <a:bodyPr wrap="none" rtlCol="0">
            <a:spAutoFit/>
          </a:bodyPr>
          <a:lstStyle/>
          <a:p>
            <a:pPr algn="ctr" fontAlgn="ctr"/>
            <a:r>
              <a:rPr lang="en-US" sz="1100" dirty="0">
                <a:latin typeface="Huawei Sans" panose="020C0503030203020204" pitchFamily="34" charset="0"/>
              </a:rPr>
              <a:t>Rental loan</a:t>
            </a:r>
            <a:r>
              <a:rPr lang="en-US" altLang="zh-CN" sz="1100" dirty="0">
                <a:latin typeface="Huawei Sans" panose="020C0503030203020204" pitchFamily="34" charset="0"/>
              </a:rPr>
              <a:t>s</a:t>
            </a:r>
            <a:endParaRPr lang="en-US" sz="1100" dirty="0">
              <a:latin typeface="Huawei Sans" panose="020C0503030203020204" pitchFamily="34" charset="0"/>
            </a:endParaRPr>
          </a:p>
        </p:txBody>
      </p:sp>
      <p:sp>
        <p:nvSpPr>
          <p:cNvPr id="260" name="TextBox 259">
            <a:extLst>
              <a:ext uri="{FF2B5EF4-FFF2-40B4-BE49-F238E27FC236}">
                <a16:creationId xmlns:a16="http://schemas.microsoft.com/office/drawing/2014/main" id="{1D694A0C-DC09-431C-9C55-EAD35A1890FD}"/>
              </a:ext>
            </a:extLst>
          </p:cNvPr>
          <p:cNvSpPr txBox="1"/>
          <p:nvPr/>
        </p:nvSpPr>
        <p:spPr bwMode="gray">
          <a:xfrm>
            <a:off x="5568604" y="3713163"/>
            <a:ext cx="1026243" cy="261610"/>
          </a:xfrm>
          <a:prstGeom prst="rect">
            <a:avLst/>
          </a:prstGeom>
          <a:noFill/>
        </p:spPr>
        <p:txBody>
          <a:bodyPr wrap="none" rtlCol="0">
            <a:spAutoFit/>
          </a:bodyPr>
          <a:lstStyle/>
          <a:p>
            <a:pPr algn="ctr" fontAlgn="ctr"/>
            <a:r>
              <a:rPr lang="en-US" sz="1100" dirty="0">
                <a:latin typeface="Huawei Sans" panose="020C0503030203020204" pitchFamily="34" charset="0"/>
              </a:rPr>
              <a:t>Vehicle loans</a:t>
            </a:r>
          </a:p>
        </p:txBody>
      </p:sp>
      <p:sp>
        <p:nvSpPr>
          <p:cNvPr id="261" name="TextBox 260">
            <a:extLst>
              <a:ext uri="{FF2B5EF4-FFF2-40B4-BE49-F238E27FC236}">
                <a16:creationId xmlns:a16="http://schemas.microsoft.com/office/drawing/2014/main" id="{9A092464-4F53-409F-9CB5-EA7EA762D8DC}"/>
              </a:ext>
            </a:extLst>
          </p:cNvPr>
          <p:cNvSpPr txBox="1"/>
          <p:nvPr/>
        </p:nvSpPr>
        <p:spPr bwMode="gray">
          <a:xfrm>
            <a:off x="6461760" y="3697699"/>
            <a:ext cx="1339180" cy="430887"/>
          </a:xfrm>
          <a:prstGeom prst="rect">
            <a:avLst/>
          </a:prstGeom>
          <a:noFill/>
        </p:spPr>
        <p:txBody>
          <a:bodyPr wrap="square" rtlCol="0">
            <a:spAutoFit/>
          </a:bodyPr>
          <a:lstStyle/>
          <a:p>
            <a:pPr algn="ctr" fontAlgn="ctr"/>
            <a:r>
              <a:rPr lang="en-US" sz="1100" dirty="0">
                <a:latin typeface="Huawei Sans" panose="020C0503030203020204" pitchFamily="34" charset="0"/>
              </a:rPr>
              <a:t>Electronic Toll Collection (ETC)</a:t>
            </a:r>
          </a:p>
        </p:txBody>
      </p:sp>
      <p:grpSp>
        <p:nvGrpSpPr>
          <p:cNvPr id="262" name="组合 626">
            <a:extLst>
              <a:ext uri="{FF2B5EF4-FFF2-40B4-BE49-F238E27FC236}">
                <a16:creationId xmlns:a16="http://schemas.microsoft.com/office/drawing/2014/main" id="{B2FEB1B4-F3F4-4FD1-989C-D14635099C74}"/>
              </a:ext>
            </a:extLst>
          </p:cNvPr>
          <p:cNvGrpSpPr>
            <a:grpSpLocks/>
          </p:cNvGrpSpPr>
          <p:nvPr/>
        </p:nvGrpSpPr>
        <p:grpSpPr bwMode="gray">
          <a:xfrm>
            <a:off x="6691011" y="3258764"/>
            <a:ext cx="831430" cy="419751"/>
            <a:chOff x="5341938" y="663575"/>
            <a:chExt cx="981075" cy="495300"/>
          </a:xfrm>
        </p:grpSpPr>
        <p:sp>
          <p:nvSpPr>
            <p:cNvPr id="263" name="Oval 500">
              <a:extLst>
                <a:ext uri="{FF2B5EF4-FFF2-40B4-BE49-F238E27FC236}">
                  <a16:creationId xmlns:a16="http://schemas.microsoft.com/office/drawing/2014/main" id="{ADF0E7A1-B686-4786-8EC1-9131B05D0182}"/>
                </a:ext>
              </a:extLst>
            </p:cNvPr>
            <p:cNvSpPr>
              <a:spLocks noChangeArrowheads="1"/>
            </p:cNvSpPr>
            <p:nvPr/>
          </p:nvSpPr>
          <p:spPr bwMode="gray">
            <a:xfrm>
              <a:off x="6259513" y="931862"/>
              <a:ext cx="63500" cy="6350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dirty="0">
                <a:latin typeface="Huawei Sans" panose="020C0503030203020204" pitchFamily="34" charset="0"/>
              </a:endParaRPr>
            </a:p>
          </p:txBody>
        </p:sp>
        <p:sp>
          <p:nvSpPr>
            <p:cNvPr id="264" name="Oval 501">
              <a:extLst>
                <a:ext uri="{FF2B5EF4-FFF2-40B4-BE49-F238E27FC236}">
                  <a16:creationId xmlns:a16="http://schemas.microsoft.com/office/drawing/2014/main" id="{1C7E1285-B8C9-4861-9C23-E54D18332E20}"/>
                </a:ext>
              </a:extLst>
            </p:cNvPr>
            <p:cNvSpPr>
              <a:spLocks noChangeArrowheads="1"/>
            </p:cNvSpPr>
            <p:nvPr/>
          </p:nvSpPr>
          <p:spPr bwMode="gray">
            <a:xfrm>
              <a:off x="6259513" y="1028700"/>
              <a:ext cx="63500" cy="6508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dirty="0">
                <a:latin typeface="Huawei Sans" panose="020C0503030203020204" pitchFamily="34" charset="0"/>
              </a:endParaRPr>
            </a:p>
          </p:txBody>
        </p:sp>
        <p:sp>
          <p:nvSpPr>
            <p:cNvPr id="265" name="Freeform 502">
              <a:extLst>
                <a:ext uri="{FF2B5EF4-FFF2-40B4-BE49-F238E27FC236}">
                  <a16:creationId xmlns:a16="http://schemas.microsoft.com/office/drawing/2014/main" id="{D61370D2-4C92-4256-9A33-1EE25BD6F85D}"/>
                </a:ext>
              </a:extLst>
            </p:cNvPr>
            <p:cNvSpPr>
              <a:spLocks noEditPoints="1"/>
            </p:cNvSpPr>
            <p:nvPr/>
          </p:nvSpPr>
          <p:spPr bwMode="gray">
            <a:xfrm>
              <a:off x="5648326" y="1030287"/>
              <a:ext cx="130175" cy="128588"/>
            </a:xfrm>
            <a:custGeom>
              <a:avLst/>
              <a:gdLst>
                <a:gd name="T0" fmla="*/ 66031 w 69"/>
                <a:gd name="T1" fmla="*/ 128588 h 68"/>
                <a:gd name="T2" fmla="*/ 0 w 69"/>
                <a:gd name="T3" fmla="*/ 64294 h 68"/>
                <a:gd name="T4" fmla="*/ 66031 w 69"/>
                <a:gd name="T5" fmla="*/ 0 h 68"/>
                <a:gd name="T6" fmla="*/ 130175 w 69"/>
                <a:gd name="T7" fmla="*/ 64294 h 68"/>
                <a:gd name="T8" fmla="*/ 66031 w 69"/>
                <a:gd name="T9" fmla="*/ 128588 h 68"/>
                <a:gd name="T10" fmla="*/ 66031 w 69"/>
                <a:gd name="T11" fmla="*/ 34038 h 68"/>
                <a:gd name="T12" fmla="*/ 33959 w 69"/>
                <a:gd name="T13" fmla="*/ 64294 h 68"/>
                <a:gd name="T14" fmla="*/ 66031 w 69"/>
                <a:gd name="T15" fmla="*/ 94550 h 68"/>
                <a:gd name="T16" fmla="*/ 96216 w 69"/>
                <a:gd name="T17" fmla="*/ 64294 h 68"/>
                <a:gd name="T18" fmla="*/ 66031 w 69"/>
                <a:gd name="T19" fmla="*/ 34038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9"/>
                <a:gd name="T31" fmla="*/ 0 h 68"/>
                <a:gd name="T32" fmla="*/ 69 w 69"/>
                <a:gd name="T33" fmla="*/ 68 h 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9" h="68">
                  <a:moveTo>
                    <a:pt x="35" y="68"/>
                  </a:moveTo>
                  <a:cubicBezTo>
                    <a:pt x="16" y="68"/>
                    <a:pt x="0" y="53"/>
                    <a:pt x="0" y="34"/>
                  </a:cubicBezTo>
                  <a:cubicBezTo>
                    <a:pt x="0" y="15"/>
                    <a:pt x="16" y="0"/>
                    <a:pt x="35" y="0"/>
                  </a:cubicBezTo>
                  <a:cubicBezTo>
                    <a:pt x="54" y="0"/>
                    <a:pt x="69" y="15"/>
                    <a:pt x="69" y="34"/>
                  </a:cubicBezTo>
                  <a:cubicBezTo>
                    <a:pt x="69" y="53"/>
                    <a:pt x="54" y="68"/>
                    <a:pt x="35" y="68"/>
                  </a:cubicBezTo>
                  <a:close/>
                  <a:moveTo>
                    <a:pt x="35" y="18"/>
                  </a:moveTo>
                  <a:cubicBezTo>
                    <a:pt x="26" y="18"/>
                    <a:pt x="18" y="25"/>
                    <a:pt x="18" y="34"/>
                  </a:cubicBezTo>
                  <a:cubicBezTo>
                    <a:pt x="18" y="43"/>
                    <a:pt x="26" y="50"/>
                    <a:pt x="35" y="50"/>
                  </a:cubicBezTo>
                  <a:cubicBezTo>
                    <a:pt x="44" y="50"/>
                    <a:pt x="51" y="43"/>
                    <a:pt x="51" y="34"/>
                  </a:cubicBezTo>
                  <a:cubicBezTo>
                    <a:pt x="51" y="25"/>
                    <a:pt x="44" y="18"/>
                    <a:pt x="3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266" name="Freeform 503">
              <a:extLst>
                <a:ext uri="{FF2B5EF4-FFF2-40B4-BE49-F238E27FC236}">
                  <a16:creationId xmlns:a16="http://schemas.microsoft.com/office/drawing/2014/main" id="{8A65250C-C55E-4E8F-A99A-9918246FC7BD}"/>
                </a:ext>
              </a:extLst>
            </p:cNvPr>
            <p:cNvSpPr>
              <a:spLocks noEditPoints="1"/>
            </p:cNvSpPr>
            <p:nvPr/>
          </p:nvSpPr>
          <p:spPr bwMode="gray">
            <a:xfrm>
              <a:off x="6037263" y="1030287"/>
              <a:ext cx="128588" cy="128588"/>
            </a:xfrm>
            <a:custGeom>
              <a:avLst/>
              <a:gdLst>
                <a:gd name="T0" fmla="*/ 65226 w 69"/>
                <a:gd name="T1" fmla="*/ 128588 h 68"/>
                <a:gd name="T2" fmla="*/ 0 w 69"/>
                <a:gd name="T3" fmla="*/ 64294 h 68"/>
                <a:gd name="T4" fmla="*/ 65226 w 69"/>
                <a:gd name="T5" fmla="*/ 0 h 68"/>
                <a:gd name="T6" fmla="*/ 128588 w 69"/>
                <a:gd name="T7" fmla="*/ 64294 h 68"/>
                <a:gd name="T8" fmla="*/ 65226 w 69"/>
                <a:gd name="T9" fmla="*/ 128588 h 68"/>
                <a:gd name="T10" fmla="*/ 65226 w 69"/>
                <a:gd name="T11" fmla="*/ 34038 h 68"/>
                <a:gd name="T12" fmla="*/ 33545 w 69"/>
                <a:gd name="T13" fmla="*/ 64294 h 68"/>
                <a:gd name="T14" fmla="*/ 65226 w 69"/>
                <a:gd name="T15" fmla="*/ 94550 h 68"/>
                <a:gd name="T16" fmla="*/ 95043 w 69"/>
                <a:gd name="T17" fmla="*/ 64294 h 68"/>
                <a:gd name="T18" fmla="*/ 65226 w 69"/>
                <a:gd name="T19" fmla="*/ 34038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9"/>
                <a:gd name="T31" fmla="*/ 0 h 68"/>
                <a:gd name="T32" fmla="*/ 69 w 69"/>
                <a:gd name="T33" fmla="*/ 68 h 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9" h="68">
                  <a:moveTo>
                    <a:pt x="35" y="68"/>
                  </a:moveTo>
                  <a:cubicBezTo>
                    <a:pt x="16" y="68"/>
                    <a:pt x="0" y="53"/>
                    <a:pt x="0" y="34"/>
                  </a:cubicBezTo>
                  <a:cubicBezTo>
                    <a:pt x="0" y="15"/>
                    <a:pt x="16" y="0"/>
                    <a:pt x="35" y="0"/>
                  </a:cubicBezTo>
                  <a:cubicBezTo>
                    <a:pt x="54" y="0"/>
                    <a:pt x="69" y="15"/>
                    <a:pt x="69" y="34"/>
                  </a:cubicBezTo>
                  <a:cubicBezTo>
                    <a:pt x="69" y="53"/>
                    <a:pt x="54" y="68"/>
                    <a:pt x="35" y="68"/>
                  </a:cubicBezTo>
                  <a:close/>
                  <a:moveTo>
                    <a:pt x="35" y="18"/>
                  </a:moveTo>
                  <a:cubicBezTo>
                    <a:pt x="26" y="18"/>
                    <a:pt x="18" y="25"/>
                    <a:pt x="18" y="34"/>
                  </a:cubicBezTo>
                  <a:cubicBezTo>
                    <a:pt x="18" y="43"/>
                    <a:pt x="26" y="50"/>
                    <a:pt x="35" y="50"/>
                  </a:cubicBezTo>
                  <a:cubicBezTo>
                    <a:pt x="44" y="50"/>
                    <a:pt x="51" y="43"/>
                    <a:pt x="51" y="34"/>
                  </a:cubicBezTo>
                  <a:cubicBezTo>
                    <a:pt x="51" y="25"/>
                    <a:pt x="44" y="18"/>
                    <a:pt x="3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267" name="Freeform 504">
              <a:extLst>
                <a:ext uri="{FF2B5EF4-FFF2-40B4-BE49-F238E27FC236}">
                  <a16:creationId xmlns:a16="http://schemas.microsoft.com/office/drawing/2014/main" id="{2561F31B-50B1-4C44-BB93-E2BFD34A598C}"/>
                </a:ext>
              </a:extLst>
            </p:cNvPr>
            <p:cNvSpPr>
              <a:spLocks/>
            </p:cNvSpPr>
            <p:nvPr/>
          </p:nvSpPr>
          <p:spPr bwMode="gray">
            <a:xfrm>
              <a:off x="5743576" y="1077912"/>
              <a:ext cx="327025" cy="33338"/>
            </a:xfrm>
            <a:custGeom>
              <a:avLst/>
              <a:gdLst>
                <a:gd name="T0" fmla="*/ 310110 w 174"/>
                <a:gd name="T1" fmla="*/ 33338 h 18"/>
                <a:gd name="T2" fmla="*/ 16915 w 174"/>
                <a:gd name="T3" fmla="*/ 33338 h 18"/>
                <a:gd name="T4" fmla="*/ 0 w 174"/>
                <a:gd name="T5" fmla="*/ 16669 h 18"/>
                <a:gd name="T6" fmla="*/ 16915 w 174"/>
                <a:gd name="T7" fmla="*/ 0 h 18"/>
                <a:gd name="T8" fmla="*/ 310110 w 174"/>
                <a:gd name="T9" fmla="*/ 0 h 18"/>
                <a:gd name="T10" fmla="*/ 327025 w 174"/>
                <a:gd name="T11" fmla="*/ 16669 h 18"/>
                <a:gd name="T12" fmla="*/ 310110 w 174"/>
                <a:gd name="T13" fmla="*/ 33338 h 18"/>
                <a:gd name="T14" fmla="*/ 0 60000 65536"/>
                <a:gd name="T15" fmla="*/ 0 60000 65536"/>
                <a:gd name="T16" fmla="*/ 0 60000 65536"/>
                <a:gd name="T17" fmla="*/ 0 60000 65536"/>
                <a:gd name="T18" fmla="*/ 0 60000 65536"/>
                <a:gd name="T19" fmla="*/ 0 60000 65536"/>
                <a:gd name="T20" fmla="*/ 0 60000 65536"/>
                <a:gd name="T21" fmla="*/ 0 w 174"/>
                <a:gd name="T22" fmla="*/ 0 h 18"/>
                <a:gd name="T23" fmla="*/ 174 w 17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4" h="18">
                  <a:moveTo>
                    <a:pt x="165" y="18"/>
                  </a:moveTo>
                  <a:cubicBezTo>
                    <a:pt x="9" y="18"/>
                    <a:pt x="9" y="18"/>
                    <a:pt x="9" y="18"/>
                  </a:cubicBezTo>
                  <a:cubicBezTo>
                    <a:pt x="4" y="18"/>
                    <a:pt x="0" y="14"/>
                    <a:pt x="0" y="9"/>
                  </a:cubicBezTo>
                  <a:cubicBezTo>
                    <a:pt x="0" y="4"/>
                    <a:pt x="4" y="0"/>
                    <a:pt x="9" y="0"/>
                  </a:cubicBezTo>
                  <a:cubicBezTo>
                    <a:pt x="165" y="0"/>
                    <a:pt x="165" y="0"/>
                    <a:pt x="165" y="0"/>
                  </a:cubicBezTo>
                  <a:cubicBezTo>
                    <a:pt x="170" y="0"/>
                    <a:pt x="174" y="4"/>
                    <a:pt x="174" y="9"/>
                  </a:cubicBezTo>
                  <a:cubicBezTo>
                    <a:pt x="174" y="14"/>
                    <a:pt x="170" y="18"/>
                    <a:pt x="16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268" name="Freeform 505">
              <a:extLst>
                <a:ext uri="{FF2B5EF4-FFF2-40B4-BE49-F238E27FC236}">
                  <a16:creationId xmlns:a16="http://schemas.microsoft.com/office/drawing/2014/main" id="{6A33F7F3-E52E-431E-89F3-6A10EA1C7E1B}"/>
                </a:ext>
              </a:extLst>
            </p:cNvPr>
            <p:cNvSpPr>
              <a:spLocks/>
            </p:cNvSpPr>
            <p:nvPr/>
          </p:nvSpPr>
          <p:spPr bwMode="gray">
            <a:xfrm>
              <a:off x="5588001" y="765175"/>
              <a:ext cx="639763" cy="346075"/>
            </a:xfrm>
            <a:custGeom>
              <a:avLst/>
              <a:gdLst>
                <a:gd name="T0" fmla="*/ 589107 w 341"/>
                <a:gd name="T1" fmla="*/ 346075 h 185"/>
                <a:gd name="T2" fmla="*/ 560965 w 341"/>
                <a:gd name="T3" fmla="*/ 346075 h 185"/>
                <a:gd name="T4" fmla="*/ 544080 w 341"/>
                <a:gd name="T5" fmla="*/ 329239 h 185"/>
                <a:gd name="T6" fmla="*/ 560965 w 341"/>
                <a:gd name="T7" fmla="*/ 312403 h 185"/>
                <a:gd name="T8" fmla="*/ 589107 w 341"/>
                <a:gd name="T9" fmla="*/ 312403 h 185"/>
                <a:gd name="T10" fmla="*/ 605993 w 341"/>
                <a:gd name="T11" fmla="*/ 297437 h 185"/>
                <a:gd name="T12" fmla="*/ 605993 w 341"/>
                <a:gd name="T13" fmla="*/ 284343 h 185"/>
                <a:gd name="T14" fmla="*/ 579727 w 341"/>
                <a:gd name="T15" fmla="*/ 145913 h 185"/>
                <a:gd name="T16" fmla="*/ 557213 w 341"/>
                <a:gd name="T17" fmla="*/ 97275 h 185"/>
                <a:gd name="T18" fmla="*/ 459654 w 341"/>
                <a:gd name="T19" fmla="*/ 33672 h 185"/>
                <a:gd name="T20" fmla="*/ 50656 w 341"/>
                <a:gd name="T21" fmla="*/ 33672 h 185"/>
                <a:gd name="T22" fmla="*/ 33770 w 341"/>
                <a:gd name="T23" fmla="*/ 48638 h 185"/>
                <a:gd name="T24" fmla="*/ 33770 w 341"/>
                <a:gd name="T25" fmla="*/ 297437 h 185"/>
                <a:gd name="T26" fmla="*/ 50656 w 341"/>
                <a:gd name="T27" fmla="*/ 312403 h 185"/>
                <a:gd name="T28" fmla="*/ 76922 w 341"/>
                <a:gd name="T29" fmla="*/ 312403 h 185"/>
                <a:gd name="T30" fmla="*/ 93807 w 341"/>
                <a:gd name="T31" fmla="*/ 329239 h 185"/>
                <a:gd name="T32" fmla="*/ 76922 w 341"/>
                <a:gd name="T33" fmla="*/ 346075 h 185"/>
                <a:gd name="T34" fmla="*/ 50656 w 341"/>
                <a:gd name="T35" fmla="*/ 346075 h 185"/>
                <a:gd name="T36" fmla="*/ 0 w 341"/>
                <a:gd name="T37" fmla="*/ 297437 h 185"/>
                <a:gd name="T38" fmla="*/ 0 w 341"/>
                <a:gd name="T39" fmla="*/ 48638 h 185"/>
                <a:gd name="T40" fmla="*/ 50656 w 341"/>
                <a:gd name="T41" fmla="*/ 0 h 185"/>
                <a:gd name="T42" fmla="*/ 459654 w 341"/>
                <a:gd name="T43" fmla="*/ 0 h 185"/>
                <a:gd name="T44" fmla="*/ 589107 w 341"/>
                <a:gd name="T45" fmla="*/ 84180 h 185"/>
                <a:gd name="T46" fmla="*/ 609745 w 341"/>
                <a:gd name="T47" fmla="*/ 134689 h 185"/>
                <a:gd name="T48" fmla="*/ 611621 w 341"/>
                <a:gd name="T49" fmla="*/ 134689 h 185"/>
                <a:gd name="T50" fmla="*/ 639763 w 341"/>
                <a:gd name="T51" fmla="*/ 284343 h 185"/>
                <a:gd name="T52" fmla="*/ 639763 w 341"/>
                <a:gd name="T53" fmla="*/ 297437 h 185"/>
                <a:gd name="T54" fmla="*/ 589107 w 341"/>
                <a:gd name="T55" fmla="*/ 346075 h 18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41"/>
                <a:gd name="T85" fmla="*/ 0 h 185"/>
                <a:gd name="T86" fmla="*/ 341 w 341"/>
                <a:gd name="T87" fmla="*/ 185 h 18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41" h="185">
                  <a:moveTo>
                    <a:pt x="314" y="185"/>
                  </a:moveTo>
                  <a:cubicBezTo>
                    <a:pt x="299" y="185"/>
                    <a:pt x="299" y="185"/>
                    <a:pt x="299" y="185"/>
                  </a:cubicBezTo>
                  <a:cubicBezTo>
                    <a:pt x="294" y="185"/>
                    <a:pt x="290" y="181"/>
                    <a:pt x="290" y="176"/>
                  </a:cubicBezTo>
                  <a:cubicBezTo>
                    <a:pt x="290" y="171"/>
                    <a:pt x="294" y="167"/>
                    <a:pt x="299" y="167"/>
                  </a:cubicBezTo>
                  <a:cubicBezTo>
                    <a:pt x="314" y="167"/>
                    <a:pt x="314" y="167"/>
                    <a:pt x="314" y="167"/>
                  </a:cubicBezTo>
                  <a:cubicBezTo>
                    <a:pt x="319" y="167"/>
                    <a:pt x="323" y="163"/>
                    <a:pt x="323" y="159"/>
                  </a:cubicBezTo>
                  <a:cubicBezTo>
                    <a:pt x="323" y="152"/>
                    <a:pt x="323" y="152"/>
                    <a:pt x="323" y="152"/>
                  </a:cubicBezTo>
                  <a:cubicBezTo>
                    <a:pt x="323" y="124"/>
                    <a:pt x="318" y="107"/>
                    <a:pt x="309" y="78"/>
                  </a:cubicBezTo>
                  <a:cubicBezTo>
                    <a:pt x="297" y="52"/>
                    <a:pt x="297" y="52"/>
                    <a:pt x="297" y="52"/>
                  </a:cubicBezTo>
                  <a:cubicBezTo>
                    <a:pt x="288" y="31"/>
                    <a:pt x="268" y="18"/>
                    <a:pt x="245" y="18"/>
                  </a:cubicBezTo>
                  <a:cubicBezTo>
                    <a:pt x="27" y="18"/>
                    <a:pt x="27" y="18"/>
                    <a:pt x="27" y="18"/>
                  </a:cubicBezTo>
                  <a:cubicBezTo>
                    <a:pt x="22" y="18"/>
                    <a:pt x="18" y="22"/>
                    <a:pt x="18" y="26"/>
                  </a:cubicBezTo>
                  <a:cubicBezTo>
                    <a:pt x="18" y="159"/>
                    <a:pt x="18" y="159"/>
                    <a:pt x="18" y="159"/>
                  </a:cubicBezTo>
                  <a:cubicBezTo>
                    <a:pt x="18" y="163"/>
                    <a:pt x="22" y="167"/>
                    <a:pt x="27" y="167"/>
                  </a:cubicBezTo>
                  <a:cubicBezTo>
                    <a:pt x="41" y="167"/>
                    <a:pt x="41" y="167"/>
                    <a:pt x="41" y="167"/>
                  </a:cubicBezTo>
                  <a:cubicBezTo>
                    <a:pt x="46" y="167"/>
                    <a:pt x="50" y="171"/>
                    <a:pt x="50" y="176"/>
                  </a:cubicBezTo>
                  <a:cubicBezTo>
                    <a:pt x="50" y="181"/>
                    <a:pt x="46" y="185"/>
                    <a:pt x="41" y="185"/>
                  </a:cubicBezTo>
                  <a:cubicBezTo>
                    <a:pt x="27" y="185"/>
                    <a:pt x="27" y="185"/>
                    <a:pt x="27" y="185"/>
                  </a:cubicBezTo>
                  <a:cubicBezTo>
                    <a:pt x="12" y="185"/>
                    <a:pt x="0" y="173"/>
                    <a:pt x="0" y="159"/>
                  </a:cubicBezTo>
                  <a:cubicBezTo>
                    <a:pt x="0" y="26"/>
                    <a:pt x="0" y="26"/>
                    <a:pt x="0" y="26"/>
                  </a:cubicBezTo>
                  <a:cubicBezTo>
                    <a:pt x="0" y="12"/>
                    <a:pt x="12" y="0"/>
                    <a:pt x="27" y="0"/>
                  </a:cubicBezTo>
                  <a:cubicBezTo>
                    <a:pt x="245" y="0"/>
                    <a:pt x="245" y="0"/>
                    <a:pt x="245" y="0"/>
                  </a:cubicBezTo>
                  <a:cubicBezTo>
                    <a:pt x="275" y="0"/>
                    <a:pt x="302" y="17"/>
                    <a:pt x="314" y="45"/>
                  </a:cubicBezTo>
                  <a:cubicBezTo>
                    <a:pt x="325" y="72"/>
                    <a:pt x="325" y="72"/>
                    <a:pt x="325" y="72"/>
                  </a:cubicBezTo>
                  <a:cubicBezTo>
                    <a:pt x="325" y="72"/>
                    <a:pt x="326" y="72"/>
                    <a:pt x="326" y="72"/>
                  </a:cubicBezTo>
                  <a:cubicBezTo>
                    <a:pt x="336" y="102"/>
                    <a:pt x="341" y="122"/>
                    <a:pt x="341" y="152"/>
                  </a:cubicBezTo>
                  <a:cubicBezTo>
                    <a:pt x="341" y="159"/>
                    <a:pt x="341" y="159"/>
                    <a:pt x="341" y="159"/>
                  </a:cubicBezTo>
                  <a:cubicBezTo>
                    <a:pt x="341" y="173"/>
                    <a:pt x="329" y="185"/>
                    <a:pt x="314" y="18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269" name="Freeform 506">
              <a:extLst>
                <a:ext uri="{FF2B5EF4-FFF2-40B4-BE49-F238E27FC236}">
                  <a16:creationId xmlns:a16="http://schemas.microsoft.com/office/drawing/2014/main" id="{D5126463-4416-4AD6-8B8F-1CD533F1A18C}"/>
                </a:ext>
              </a:extLst>
            </p:cNvPr>
            <p:cNvSpPr>
              <a:spLocks/>
            </p:cNvSpPr>
            <p:nvPr/>
          </p:nvSpPr>
          <p:spPr bwMode="gray">
            <a:xfrm>
              <a:off x="5495926" y="663575"/>
              <a:ext cx="319088" cy="165100"/>
            </a:xfrm>
            <a:custGeom>
              <a:avLst/>
              <a:gdLst>
                <a:gd name="T0" fmla="*/ 16893 w 170"/>
                <a:gd name="T1" fmla="*/ 165100 h 88"/>
                <a:gd name="T2" fmla="*/ 0 w 170"/>
                <a:gd name="T3" fmla="*/ 148215 h 88"/>
                <a:gd name="T4" fmla="*/ 0 w 170"/>
                <a:gd name="T5" fmla="*/ 16885 h 88"/>
                <a:gd name="T6" fmla="*/ 16893 w 170"/>
                <a:gd name="T7" fmla="*/ 0 h 88"/>
                <a:gd name="T8" fmla="*/ 302195 w 170"/>
                <a:gd name="T9" fmla="*/ 0 h 88"/>
                <a:gd name="T10" fmla="*/ 319088 w 170"/>
                <a:gd name="T11" fmla="*/ 16885 h 88"/>
                <a:gd name="T12" fmla="*/ 319088 w 170"/>
                <a:gd name="T13" fmla="*/ 118197 h 88"/>
                <a:gd name="T14" fmla="*/ 302195 w 170"/>
                <a:gd name="T15" fmla="*/ 135082 h 88"/>
                <a:gd name="T16" fmla="*/ 285302 w 170"/>
                <a:gd name="T17" fmla="*/ 118197 h 88"/>
                <a:gd name="T18" fmla="*/ 285302 w 170"/>
                <a:gd name="T19" fmla="*/ 33770 h 88"/>
                <a:gd name="T20" fmla="*/ 33786 w 170"/>
                <a:gd name="T21" fmla="*/ 33770 h 88"/>
                <a:gd name="T22" fmla="*/ 33786 w 170"/>
                <a:gd name="T23" fmla="*/ 148215 h 88"/>
                <a:gd name="T24" fmla="*/ 16893 w 170"/>
                <a:gd name="T25" fmla="*/ 165100 h 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0"/>
                <a:gd name="T40" fmla="*/ 0 h 88"/>
                <a:gd name="T41" fmla="*/ 170 w 170"/>
                <a:gd name="T42" fmla="*/ 88 h 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0" h="88">
                  <a:moveTo>
                    <a:pt x="9" y="88"/>
                  </a:moveTo>
                  <a:cubicBezTo>
                    <a:pt x="4" y="88"/>
                    <a:pt x="0" y="84"/>
                    <a:pt x="0" y="79"/>
                  </a:cubicBezTo>
                  <a:cubicBezTo>
                    <a:pt x="0" y="9"/>
                    <a:pt x="0" y="9"/>
                    <a:pt x="0" y="9"/>
                  </a:cubicBezTo>
                  <a:cubicBezTo>
                    <a:pt x="0" y="4"/>
                    <a:pt x="4" y="0"/>
                    <a:pt x="9" y="0"/>
                  </a:cubicBezTo>
                  <a:cubicBezTo>
                    <a:pt x="161" y="0"/>
                    <a:pt x="161" y="0"/>
                    <a:pt x="161" y="0"/>
                  </a:cubicBezTo>
                  <a:cubicBezTo>
                    <a:pt x="166" y="0"/>
                    <a:pt x="170" y="4"/>
                    <a:pt x="170" y="9"/>
                  </a:cubicBezTo>
                  <a:cubicBezTo>
                    <a:pt x="170" y="63"/>
                    <a:pt x="170" y="63"/>
                    <a:pt x="170" y="63"/>
                  </a:cubicBezTo>
                  <a:cubicBezTo>
                    <a:pt x="170" y="68"/>
                    <a:pt x="166" y="72"/>
                    <a:pt x="161" y="72"/>
                  </a:cubicBezTo>
                  <a:cubicBezTo>
                    <a:pt x="156" y="72"/>
                    <a:pt x="152" y="68"/>
                    <a:pt x="152" y="63"/>
                  </a:cubicBezTo>
                  <a:cubicBezTo>
                    <a:pt x="152" y="18"/>
                    <a:pt x="152" y="18"/>
                    <a:pt x="152" y="18"/>
                  </a:cubicBezTo>
                  <a:cubicBezTo>
                    <a:pt x="18" y="18"/>
                    <a:pt x="18" y="18"/>
                    <a:pt x="18" y="18"/>
                  </a:cubicBezTo>
                  <a:cubicBezTo>
                    <a:pt x="18" y="79"/>
                    <a:pt x="18" y="79"/>
                    <a:pt x="18" y="79"/>
                  </a:cubicBezTo>
                  <a:cubicBezTo>
                    <a:pt x="18" y="84"/>
                    <a:pt x="14" y="88"/>
                    <a:pt x="9" y="8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270" name="Freeform 507">
              <a:extLst>
                <a:ext uri="{FF2B5EF4-FFF2-40B4-BE49-F238E27FC236}">
                  <a16:creationId xmlns:a16="http://schemas.microsoft.com/office/drawing/2014/main" id="{195CB5EE-8299-402D-9E40-AE397B244B9C}"/>
                </a:ext>
              </a:extLst>
            </p:cNvPr>
            <p:cNvSpPr>
              <a:spLocks/>
            </p:cNvSpPr>
            <p:nvPr/>
          </p:nvSpPr>
          <p:spPr bwMode="gray">
            <a:xfrm>
              <a:off x="5989638" y="663575"/>
              <a:ext cx="319088" cy="314325"/>
            </a:xfrm>
            <a:custGeom>
              <a:avLst/>
              <a:gdLst>
                <a:gd name="T0" fmla="*/ 302195 w 170"/>
                <a:gd name="T1" fmla="*/ 314325 h 168"/>
                <a:gd name="T2" fmla="*/ 285302 w 170"/>
                <a:gd name="T3" fmla="*/ 297486 h 168"/>
                <a:gd name="T4" fmla="*/ 285302 w 170"/>
                <a:gd name="T5" fmla="*/ 33678 h 168"/>
                <a:gd name="T6" fmla="*/ 33786 w 170"/>
                <a:gd name="T7" fmla="*/ 33678 h 168"/>
                <a:gd name="T8" fmla="*/ 33786 w 170"/>
                <a:gd name="T9" fmla="*/ 117872 h 168"/>
                <a:gd name="T10" fmla="*/ 16893 w 170"/>
                <a:gd name="T11" fmla="*/ 134711 h 168"/>
                <a:gd name="T12" fmla="*/ 0 w 170"/>
                <a:gd name="T13" fmla="*/ 117872 h 168"/>
                <a:gd name="T14" fmla="*/ 0 w 170"/>
                <a:gd name="T15" fmla="*/ 16839 h 168"/>
                <a:gd name="T16" fmla="*/ 16893 w 170"/>
                <a:gd name="T17" fmla="*/ 0 h 168"/>
                <a:gd name="T18" fmla="*/ 302195 w 170"/>
                <a:gd name="T19" fmla="*/ 0 h 168"/>
                <a:gd name="T20" fmla="*/ 319088 w 170"/>
                <a:gd name="T21" fmla="*/ 16839 h 168"/>
                <a:gd name="T22" fmla="*/ 319088 w 170"/>
                <a:gd name="T23" fmla="*/ 297486 h 168"/>
                <a:gd name="T24" fmla="*/ 302195 w 170"/>
                <a:gd name="T25" fmla="*/ 314325 h 16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0"/>
                <a:gd name="T40" fmla="*/ 0 h 168"/>
                <a:gd name="T41" fmla="*/ 170 w 170"/>
                <a:gd name="T42" fmla="*/ 168 h 16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0" h="168">
                  <a:moveTo>
                    <a:pt x="161" y="168"/>
                  </a:moveTo>
                  <a:cubicBezTo>
                    <a:pt x="156" y="168"/>
                    <a:pt x="152" y="164"/>
                    <a:pt x="152" y="159"/>
                  </a:cubicBezTo>
                  <a:cubicBezTo>
                    <a:pt x="152" y="18"/>
                    <a:pt x="152" y="18"/>
                    <a:pt x="152" y="18"/>
                  </a:cubicBezTo>
                  <a:cubicBezTo>
                    <a:pt x="18" y="18"/>
                    <a:pt x="18" y="18"/>
                    <a:pt x="18" y="18"/>
                  </a:cubicBezTo>
                  <a:cubicBezTo>
                    <a:pt x="18" y="63"/>
                    <a:pt x="18" y="63"/>
                    <a:pt x="18" y="63"/>
                  </a:cubicBezTo>
                  <a:cubicBezTo>
                    <a:pt x="18" y="68"/>
                    <a:pt x="14" y="72"/>
                    <a:pt x="9" y="72"/>
                  </a:cubicBezTo>
                  <a:cubicBezTo>
                    <a:pt x="4" y="72"/>
                    <a:pt x="0" y="68"/>
                    <a:pt x="0" y="63"/>
                  </a:cubicBezTo>
                  <a:cubicBezTo>
                    <a:pt x="0" y="9"/>
                    <a:pt x="0" y="9"/>
                    <a:pt x="0" y="9"/>
                  </a:cubicBezTo>
                  <a:cubicBezTo>
                    <a:pt x="0" y="4"/>
                    <a:pt x="4" y="0"/>
                    <a:pt x="9" y="0"/>
                  </a:cubicBezTo>
                  <a:cubicBezTo>
                    <a:pt x="161" y="0"/>
                    <a:pt x="161" y="0"/>
                    <a:pt x="161" y="0"/>
                  </a:cubicBezTo>
                  <a:cubicBezTo>
                    <a:pt x="166" y="0"/>
                    <a:pt x="170" y="4"/>
                    <a:pt x="170" y="9"/>
                  </a:cubicBezTo>
                  <a:cubicBezTo>
                    <a:pt x="170" y="159"/>
                    <a:pt x="170" y="159"/>
                    <a:pt x="170" y="159"/>
                  </a:cubicBezTo>
                  <a:cubicBezTo>
                    <a:pt x="170" y="164"/>
                    <a:pt x="166" y="168"/>
                    <a:pt x="161" y="16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271" name="Freeform 508">
              <a:extLst>
                <a:ext uri="{FF2B5EF4-FFF2-40B4-BE49-F238E27FC236}">
                  <a16:creationId xmlns:a16="http://schemas.microsoft.com/office/drawing/2014/main" id="{5C254D27-4F30-4449-94A4-9DFAC421353D}"/>
                </a:ext>
              </a:extLst>
            </p:cNvPr>
            <p:cNvSpPr>
              <a:spLocks/>
            </p:cNvSpPr>
            <p:nvPr/>
          </p:nvSpPr>
          <p:spPr bwMode="gray">
            <a:xfrm>
              <a:off x="5495926" y="1044575"/>
              <a:ext cx="812800" cy="114300"/>
            </a:xfrm>
            <a:custGeom>
              <a:avLst/>
              <a:gdLst>
                <a:gd name="T0" fmla="*/ 795906 w 433"/>
                <a:gd name="T1" fmla="*/ 114300 h 61"/>
                <a:gd name="T2" fmla="*/ 16894 w 433"/>
                <a:gd name="T3" fmla="*/ 114300 h 61"/>
                <a:gd name="T4" fmla="*/ 0 w 433"/>
                <a:gd name="T5" fmla="*/ 97436 h 61"/>
                <a:gd name="T6" fmla="*/ 0 w 433"/>
                <a:gd name="T7" fmla="*/ 16864 h 61"/>
                <a:gd name="T8" fmla="*/ 16894 w 433"/>
                <a:gd name="T9" fmla="*/ 0 h 61"/>
                <a:gd name="T10" fmla="*/ 33788 w 433"/>
                <a:gd name="T11" fmla="*/ 16864 h 61"/>
                <a:gd name="T12" fmla="*/ 33788 w 433"/>
                <a:gd name="T13" fmla="*/ 80572 h 61"/>
                <a:gd name="T14" fmla="*/ 779012 w 433"/>
                <a:gd name="T15" fmla="*/ 80572 h 61"/>
                <a:gd name="T16" fmla="*/ 779012 w 433"/>
                <a:gd name="T17" fmla="*/ 20611 h 61"/>
                <a:gd name="T18" fmla="*/ 795906 w 433"/>
                <a:gd name="T19" fmla="*/ 3748 h 61"/>
                <a:gd name="T20" fmla="*/ 812800 w 433"/>
                <a:gd name="T21" fmla="*/ 20611 h 61"/>
                <a:gd name="T22" fmla="*/ 812800 w 433"/>
                <a:gd name="T23" fmla="*/ 97436 h 61"/>
                <a:gd name="T24" fmla="*/ 795906 w 433"/>
                <a:gd name="T25" fmla="*/ 114300 h 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33"/>
                <a:gd name="T40" fmla="*/ 0 h 61"/>
                <a:gd name="T41" fmla="*/ 433 w 433"/>
                <a:gd name="T42" fmla="*/ 61 h 6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33" h="61">
                  <a:moveTo>
                    <a:pt x="424" y="61"/>
                  </a:moveTo>
                  <a:cubicBezTo>
                    <a:pt x="9" y="61"/>
                    <a:pt x="9" y="61"/>
                    <a:pt x="9" y="61"/>
                  </a:cubicBezTo>
                  <a:cubicBezTo>
                    <a:pt x="4" y="61"/>
                    <a:pt x="0" y="57"/>
                    <a:pt x="0" y="52"/>
                  </a:cubicBezTo>
                  <a:cubicBezTo>
                    <a:pt x="0" y="9"/>
                    <a:pt x="0" y="9"/>
                    <a:pt x="0" y="9"/>
                  </a:cubicBezTo>
                  <a:cubicBezTo>
                    <a:pt x="0" y="4"/>
                    <a:pt x="4" y="0"/>
                    <a:pt x="9" y="0"/>
                  </a:cubicBezTo>
                  <a:cubicBezTo>
                    <a:pt x="14" y="0"/>
                    <a:pt x="18" y="4"/>
                    <a:pt x="18" y="9"/>
                  </a:cubicBezTo>
                  <a:cubicBezTo>
                    <a:pt x="18" y="43"/>
                    <a:pt x="18" y="43"/>
                    <a:pt x="18" y="43"/>
                  </a:cubicBezTo>
                  <a:cubicBezTo>
                    <a:pt x="415" y="43"/>
                    <a:pt x="415" y="43"/>
                    <a:pt x="415" y="43"/>
                  </a:cubicBezTo>
                  <a:cubicBezTo>
                    <a:pt x="415" y="11"/>
                    <a:pt x="415" y="11"/>
                    <a:pt x="415" y="11"/>
                  </a:cubicBezTo>
                  <a:cubicBezTo>
                    <a:pt x="415" y="6"/>
                    <a:pt x="419" y="2"/>
                    <a:pt x="424" y="2"/>
                  </a:cubicBezTo>
                  <a:cubicBezTo>
                    <a:pt x="429" y="2"/>
                    <a:pt x="433" y="6"/>
                    <a:pt x="433" y="11"/>
                  </a:cubicBezTo>
                  <a:cubicBezTo>
                    <a:pt x="433" y="52"/>
                    <a:pt x="433" y="52"/>
                    <a:pt x="433" y="52"/>
                  </a:cubicBezTo>
                  <a:cubicBezTo>
                    <a:pt x="433" y="57"/>
                    <a:pt x="429" y="61"/>
                    <a:pt x="424" y="6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272" name="Freeform 509">
              <a:extLst>
                <a:ext uri="{FF2B5EF4-FFF2-40B4-BE49-F238E27FC236}">
                  <a16:creationId xmlns:a16="http://schemas.microsoft.com/office/drawing/2014/main" id="{3A88BB7D-E9AE-4F66-94D5-89F9574B6C71}"/>
                </a:ext>
              </a:extLst>
            </p:cNvPr>
            <p:cNvSpPr>
              <a:spLocks/>
            </p:cNvSpPr>
            <p:nvPr/>
          </p:nvSpPr>
          <p:spPr bwMode="gray">
            <a:xfrm>
              <a:off x="5427663" y="841375"/>
              <a:ext cx="149225" cy="33338"/>
            </a:xfrm>
            <a:custGeom>
              <a:avLst/>
              <a:gdLst>
                <a:gd name="T0" fmla="*/ 132437 w 80"/>
                <a:gd name="T1" fmla="*/ 33338 h 18"/>
                <a:gd name="T2" fmla="*/ 16788 w 80"/>
                <a:gd name="T3" fmla="*/ 33338 h 18"/>
                <a:gd name="T4" fmla="*/ 0 w 80"/>
                <a:gd name="T5" fmla="*/ 16669 h 18"/>
                <a:gd name="T6" fmla="*/ 16788 w 80"/>
                <a:gd name="T7" fmla="*/ 0 h 18"/>
                <a:gd name="T8" fmla="*/ 132437 w 80"/>
                <a:gd name="T9" fmla="*/ 0 h 18"/>
                <a:gd name="T10" fmla="*/ 149225 w 80"/>
                <a:gd name="T11" fmla="*/ 16669 h 18"/>
                <a:gd name="T12" fmla="*/ 132437 w 80"/>
                <a:gd name="T13" fmla="*/ 33338 h 18"/>
                <a:gd name="T14" fmla="*/ 0 60000 65536"/>
                <a:gd name="T15" fmla="*/ 0 60000 65536"/>
                <a:gd name="T16" fmla="*/ 0 60000 65536"/>
                <a:gd name="T17" fmla="*/ 0 60000 65536"/>
                <a:gd name="T18" fmla="*/ 0 60000 65536"/>
                <a:gd name="T19" fmla="*/ 0 60000 65536"/>
                <a:gd name="T20" fmla="*/ 0 60000 65536"/>
                <a:gd name="T21" fmla="*/ 0 w 80"/>
                <a:gd name="T22" fmla="*/ 0 h 18"/>
                <a:gd name="T23" fmla="*/ 80 w 80"/>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0" h="18">
                  <a:moveTo>
                    <a:pt x="71" y="18"/>
                  </a:moveTo>
                  <a:cubicBezTo>
                    <a:pt x="9" y="18"/>
                    <a:pt x="9" y="18"/>
                    <a:pt x="9" y="18"/>
                  </a:cubicBezTo>
                  <a:cubicBezTo>
                    <a:pt x="4" y="18"/>
                    <a:pt x="0" y="14"/>
                    <a:pt x="0" y="9"/>
                  </a:cubicBezTo>
                  <a:cubicBezTo>
                    <a:pt x="0" y="4"/>
                    <a:pt x="4" y="0"/>
                    <a:pt x="9" y="0"/>
                  </a:cubicBezTo>
                  <a:cubicBezTo>
                    <a:pt x="71" y="0"/>
                    <a:pt x="71" y="0"/>
                    <a:pt x="71" y="0"/>
                  </a:cubicBezTo>
                  <a:cubicBezTo>
                    <a:pt x="76" y="0"/>
                    <a:pt x="80" y="4"/>
                    <a:pt x="80" y="9"/>
                  </a:cubicBezTo>
                  <a:cubicBezTo>
                    <a:pt x="80" y="14"/>
                    <a:pt x="76" y="18"/>
                    <a:pt x="71"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273" name="Freeform 510">
              <a:extLst>
                <a:ext uri="{FF2B5EF4-FFF2-40B4-BE49-F238E27FC236}">
                  <a16:creationId xmlns:a16="http://schemas.microsoft.com/office/drawing/2014/main" id="{DBA4FEC0-A414-4646-9A7A-8807D8CC02AB}"/>
                </a:ext>
              </a:extLst>
            </p:cNvPr>
            <p:cNvSpPr>
              <a:spLocks/>
            </p:cNvSpPr>
            <p:nvPr/>
          </p:nvSpPr>
          <p:spPr bwMode="gray">
            <a:xfrm>
              <a:off x="5381626" y="920750"/>
              <a:ext cx="195263" cy="33338"/>
            </a:xfrm>
            <a:custGeom>
              <a:avLst/>
              <a:gdLst>
                <a:gd name="T0" fmla="*/ 178365 w 104"/>
                <a:gd name="T1" fmla="*/ 33338 h 18"/>
                <a:gd name="T2" fmla="*/ 16898 w 104"/>
                <a:gd name="T3" fmla="*/ 33338 h 18"/>
                <a:gd name="T4" fmla="*/ 0 w 104"/>
                <a:gd name="T5" fmla="*/ 16669 h 18"/>
                <a:gd name="T6" fmla="*/ 16898 w 104"/>
                <a:gd name="T7" fmla="*/ 0 h 18"/>
                <a:gd name="T8" fmla="*/ 178365 w 104"/>
                <a:gd name="T9" fmla="*/ 0 h 18"/>
                <a:gd name="T10" fmla="*/ 195263 w 104"/>
                <a:gd name="T11" fmla="*/ 16669 h 18"/>
                <a:gd name="T12" fmla="*/ 178365 w 104"/>
                <a:gd name="T13" fmla="*/ 33338 h 18"/>
                <a:gd name="T14" fmla="*/ 0 60000 65536"/>
                <a:gd name="T15" fmla="*/ 0 60000 65536"/>
                <a:gd name="T16" fmla="*/ 0 60000 65536"/>
                <a:gd name="T17" fmla="*/ 0 60000 65536"/>
                <a:gd name="T18" fmla="*/ 0 60000 65536"/>
                <a:gd name="T19" fmla="*/ 0 60000 65536"/>
                <a:gd name="T20" fmla="*/ 0 60000 65536"/>
                <a:gd name="T21" fmla="*/ 0 w 104"/>
                <a:gd name="T22" fmla="*/ 0 h 18"/>
                <a:gd name="T23" fmla="*/ 104 w 10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 h="18">
                  <a:moveTo>
                    <a:pt x="95" y="18"/>
                  </a:moveTo>
                  <a:cubicBezTo>
                    <a:pt x="9" y="18"/>
                    <a:pt x="9" y="18"/>
                    <a:pt x="9" y="18"/>
                  </a:cubicBezTo>
                  <a:cubicBezTo>
                    <a:pt x="4" y="18"/>
                    <a:pt x="0" y="14"/>
                    <a:pt x="0" y="9"/>
                  </a:cubicBezTo>
                  <a:cubicBezTo>
                    <a:pt x="0" y="4"/>
                    <a:pt x="4" y="0"/>
                    <a:pt x="9" y="0"/>
                  </a:cubicBezTo>
                  <a:cubicBezTo>
                    <a:pt x="95" y="0"/>
                    <a:pt x="95" y="0"/>
                    <a:pt x="95" y="0"/>
                  </a:cubicBezTo>
                  <a:cubicBezTo>
                    <a:pt x="100" y="0"/>
                    <a:pt x="104" y="4"/>
                    <a:pt x="104" y="9"/>
                  </a:cubicBezTo>
                  <a:cubicBezTo>
                    <a:pt x="104" y="14"/>
                    <a:pt x="100" y="18"/>
                    <a:pt x="9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274" name="Freeform 511">
              <a:extLst>
                <a:ext uri="{FF2B5EF4-FFF2-40B4-BE49-F238E27FC236}">
                  <a16:creationId xmlns:a16="http://schemas.microsoft.com/office/drawing/2014/main" id="{F588C2C0-F8C9-4DB9-9E66-0B1E9D1EE124}"/>
                </a:ext>
              </a:extLst>
            </p:cNvPr>
            <p:cNvSpPr>
              <a:spLocks/>
            </p:cNvSpPr>
            <p:nvPr/>
          </p:nvSpPr>
          <p:spPr bwMode="gray">
            <a:xfrm>
              <a:off x="5341938" y="1000125"/>
              <a:ext cx="234950" cy="34925"/>
            </a:xfrm>
            <a:custGeom>
              <a:avLst/>
              <a:gdLst>
                <a:gd name="T0" fmla="*/ 218034 w 125"/>
                <a:gd name="T1" fmla="*/ 34925 h 18"/>
                <a:gd name="T2" fmla="*/ 16916 w 125"/>
                <a:gd name="T3" fmla="*/ 34925 h 18"/>
                <a:gd name="T4" fmla="*/ 0 w 125"/>
                <a:gd name="T5" fmla="*/ 17463 h 18"/>
                <a:gd name="T6" fmla="*/ 16916 w 125"/>
                <a:gd name="T7" fmla="*/ 0 h 18"/>
                <a:gd name="T8" fmla="*/ 218034 w 125"/>
                <a:gd name="T9" fmla="*/ 0 h 18"/>
                <a:gd name="T10" fmla="*/ 234950 w 125"/>
                <a:gd name="T11" fmla="*/ 17463 h 18"/>
                <a:gd name="T12" fmla="*/ 218034 w 125"/>
                <a:gd name="T13" fmla="*/ 34925 h 18"/>
                <a:gd name="T14" fmla="*/ 0 60000 65536"/>
                <a:gd name="T15" fmla="*/ 0 60000 65536"/>
                <a:gd name="T16" fmla="*/ 0 60000 65536"/>
                <a:gd name="T17" fmla="*/ 0 60000 65536"/>
                <a:gd name="T18" fmla="*/ 0 60000 65536"/>
                <a:gd name="T19" fmla="*/ 0 60000 65536"/>
                <a:gd name="T20" fmla="*/ 0 60000 65536"/>
                <a:gd name="T21" fmla="*/ 0 w 125"/>
                <a:gd name="T22" fmla="*/ 0 h 18"/>
                <a:gd name="T23" fmla="*/ 125 w 125"/>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 h="18">
                  <a:moveTo>
                    <a:pt x="116" y="18"/>
                  </a:moveTo>
                  <a:cubicBezTo>
                    <a:pt x="9" y="18"/>
                    <a:pt x="9" y="18"/>
                    <a:pt x="9" y="18"/>
                  </a:cubicBezTo>
                  <a:cubicBezTo>
                    <a:pt x="4" y="18"/>
                    <a:pt x="0" y="14"/>
                    <a:pt x="0" y="9"/>
                  </a:cubicBezTo>
                  <a:cubicBezTo>
                    <a:pt x="0" y="4"/>
                    <a:pt x="4" y="0"/>
                    <a:pt x="9" y="0"/>
                  </a:cubicBezTo>
                  <a:cubicBezTo>
                    <a:pt x="116" y="0"/>
                    <a:pt x="116" y="0"/>
                    <a:pt x="116" y="0"/>
                  </a:cubicBezTo>
                  <a:cubicBezTo>
                    <a:pt x="121" y="0"/>
                    <a:pt x="125" y="4"/>
                    <a:pt x="125" y="9"/>
                  </a:cubicBezTo>
                  <a:cubicBezTo>
                    <a:pt x="125" y="14"/>
                    <a:pt x="121" y="18"/>
                    <a:pt x="116"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275" name="Freeform 512">
              <a:extLst>
                <a:ext uri="{FF2B5EF4-FFF2-40B4-BE49-F238E27FC236}">
                  <a16:creationId xmlns:a16="http://schemas.microsoft.com/office/drawing/2014/main" id="{F112B0CF-3309-4D20-B3AA-2C7D98599FA8}"/>
                </a:ext>
              </a:extLst>
            </p:cNvPr>
            <p:cNvSpPr>
              <a:spLocks noEditPoints="1"/>
            </p:cNvSpPr>
            <p:nvPr/>
          </p:nvSpPr>
          <p:spPr bwMode="gray">
            <a:xfrm>
              <a:off x="5813426" y="812800"/>
              <a:ext cx="153988" cy="134938"/>
            </a:xfrm>
            <a:custGeom>
              <a:avLst/>
              <a:gdLst>
                <a:gd name="T0" fmla="*/ 137087 w 82"/>
                <a:gd name="T1" fmla="*/ 134938 h 72"/>
                <a:gd name="T2" fmla="*/ 16901 w 82"/>
                <a:gd name="T3" fmla="*/ 134938 h 72"/>
                <a:gd name="T4" fmla="*/ 0 w 82"/>
                <a:gd name="T5" fmla="*/ 118071 h 72"/>
                <a:gd name="T6" fmla="*/ 0 w 82"/>
                <a:gd name="T7" fmla="*/ 16867 h 72"/>
                <a:gd name="T8" fmla="*/ 16901 w 82"/>
                <a:gd name="T9" fmla="*/ 0 h 72"/>
                <a:gd name="T10" fmla="*/ 137087 w 82"/>
                <a:gd name="T11" fmla="*/ 0 h 72"/>
                <a:gd name="T12" fmla="*/ 153988 w 82"/>
                <a:gd name="T13" fmla="*/ 16867 h 72"/>
                <a:gd name="T14" fmla="*/ 153988 w 82"/>
                <a:gd name="T15" fmla="*/ 118071 h 72"/>
                <a:gd name="T16" fmla="*/ 137087 w 82"/>
                <a:gd name="T17" fmla="*/ 134938 h 72"/>
                <a:gd name="T18" fmla="*/ 33802 w 82"/>
                <a:gd name="T19" fmla="*/ 101204 h 72"/>
                <a:gd name="T20" fmla="*/ 120186 w 82"/>
                <a:gd name="T21" fmla="*/ 101204 h 72"/>
                <a:gd name="T22" fmla="*/ 120186 w 82"/>
                <a:gd name="T23" fmla="*/ 33735 h 72"/>
                <a:gd name="T24" fmla="*/ 33802 w 82"/>
                <a:gd name="T25" fmla="*/ 33735 h 72"/>
                <a:gd name="T26" fmla="*/ 33802 w 82"/>
                <a:gd name="T27" fmla="*/ 101204 h 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2"/>
                <a:gd name="T43" fmla="*/ 0 h 72"/>
                <a:gd name="T44" fmla="*/ 82 w 82"/>
                <a:gd name="T45" fmla="*/ 72 h 7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2" h="72">
                  <a:moveTo>
                    <a:pt x="73" y="72"/>
                  </a:moveTo>
                  <a:cubicBezTo>
                    <a:pt x="9" y="72"/>
                    <a:pt x="9" y="72"/>
                    <a:pt x="9" y="72"/>
                  </a:cubicBezTo>
                  <a:cubicBezTo>
                    <a:pt x="4" y="72"/>
                    <a:pt x="0" y="68"/>
                    <a:pt x="0" y="63"/>
                  </a:cubicBezTo>
                  <a:cubicBezTo>
                    <a:pt x="0" y="9"/>
                    <a:pt x="0" y="9"/>
                    <a:pt x="0" y="9"/>
                  </a:cubicBezTo>
                  <a:cubicBezTo>
                    <a:pt x="0" y="4"/>
                    <a:pt x="4" y="0"/>
                    <a:pt x="9" y="0"/>
                  </a:cubicBezTo>
                  <a:cubicBezTo>
                    <a:pt x="73" y="0"/>
                    <a:pt x="73" y="0"/>
                    <a:pt x="73" y="0"/>
                  </a:cubicBezTo>
                  <a:cubicBezTo>
                    <a:pt x="78" y="0"/>
                    <a:pt x="82" y="4"/>
                    <a:pt x="82" y="9"/>
                  </a:cubicBezTo>
                  <a:cubicBezTo>
                    <a:pt x="82" y="63"/>
                    <a:pt x="82" y="63"/>
                    <a:pt x="82" y="63"/>
                  </a:cubicBezTo>
                  <a:cubicBezTo>
                    <a:pt x="82" y="68"/>
                    <a:pt x="78" y="72"/>
                    <a:pt x="73" y="72"/>
                  </a:cubicBezTo>
                  <a:close/>
                  <a:moveTo>
                    <a:pt x="18" y="54"/>
                  </a:moveTo>
                  <a:cubicBezTo>
                    <a:pt x="64" y="54"/>
                    <a:pt x="64" y="54"/>
                    <a:pt x="64" y="54"/>
                  </a:cubicBezTo>
                  <a:cubicBezTo>
                    <a:pt x="64" y="18"/>
                    <a:pt x="64" y="18"/>
                    <a:pt x="64" y="18"/>
                  </a:cubicBezTo>
                  <a:cubicBezTo>
                    <a:pt x="18" y="18"/>
                    <a:pt x="18" y="18"/>
                    <a:pt x="18" y="18"/>
                  </a:cubicBezTo>
                  <a:lnTo>
                    <a:pt x="18" y="54"/>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276" name="Freeform 513">
              <a:extLst>
                <a:ext uri="{FF2B5EF4-FFF2-40B4-BE49-F238E27FC236}">
                  <a16:creationId xmlns:a16="http://schemas.microsoft.com/office/drawing/2014/main" id="{49681520-E256-4C22-B689-DFD9701A0EF2}"/>
                </a:ext>
              </a:extLst>
            </p:cNvPr>
            <p:cNvSpPr>
              <a:spLocks noEditPoints="1"/>
            </p:cNvSpPr>
            <p:nvPr/>
          </p:nvSpPr>
          <p:spPr bwMode="gray">
            <a:xfrm>
              <a:off x="5643563" y="812800"/>
              <a:ext cx="152400" cy="134938"/>
            </a:xfrm>
            <a:custGeom>
              <a:avLst/>
              <a:gdLst>
                <a:gd name="T0" fmla="*/ 135673 w 82"/>
                <a:gd name="T1" fmla="*/ 134938 h 72"/>
                <a:gd name="T2" fmla="*/ 16727 w 82"/>
                <a:gd name="T3" fmla="*/ 134938 h 72"/>
                <a:gd name="T4" fmla="*/ 0 w 82"/>
                <a:gd name="T5" fmla="*/ 118071 h 72"/>
                <a:gd name="T6" fmla="*/ 0 w 82"/>
                <a:gd name="T7" fmla="*/ 16867 h 72"/>
                <a:gd name="T8" fmla="*/ 16727 w 82"/>
                <a:gd name="T9" fmla="*/ 0 h 72"/>
                <a:gd name="T10" fmla="*/ 135673 w 82"/>
                <a:gd name="T11" fmla="*/ 0 h 72"/>
                <a:gd name="T12" fmla="*/ 152400 w 82"/>
                <a:gd name="T13" fmla="*/ 16867 h 72"/>
                <a:gd name="T14" fmla="*/ 152400 w 82"/>
                <a:gd name="T15" fmla="*/ 118071 h 72"/>
                <a:gd name="T16" fmla="*/ 135673 w 82"/>
                <a:gd name="T17" fmla="*/ 134938 h 72"/>
                <a:gd name="T18" fmla="*/ 33454 w 82"/>
                <a:gd name="T19" fmla="*/ 101204 h 72"/>
                <a:gd name="T20" fmla="*/ 118946 w 82"/>
                <a:gd name="T21" fmla="*/ 101204 h 72"/>
                <a:gd name="T22" fmla="*/ 118946 w 82"/>
                <a:gd name="T23" fmla="*/ 33735 h 72"/>
                <a:gd name="T24" fmla="*/ 33454 w 82"/>
                <a:gd name="T25" fmla="*/ 33735 h 72"/>
                <a:gd name="T26" fmla="*/ 33454 w 82"/>
                <a:gd name="T27" fmla="*/ 101204 h 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2"/>
                <a:gd name="T43" fmla="*/ 0 h 72"/>
                <a:gd name="T44" fmla="*/ 82 w 82"/>
                <a:gd name="T45" fmla="*/ 72 h 7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2" h="72">
                  <a:moveTo>
                    <a:pt x="73" y="72"/>
                  </a:moveTo>
                  <a:cubicBezTo>
                    <a:pt x="9" y="72"/>
                    <a:pt x="9" y="72"/>
                    <a:pt x="9" y="72"/>
                  </a:cubicBezTo>
                  <a:cubicBezTo>
                    <a:pt x="4" y="72"/>
                    <a:pt x="0" y="68"/>
                    <a:pt x="0" y="63"/>
                  </a:cubicBezTo>
                  <a:cubicBezTo>
                    <a:pt x="0" y="9"/>
                    <a:pt x="0" y="9"/>
                    <a:pt x="0" y="9"/>
                  </a:cubicBezTo>
                  <a:cubicBezTo>
                    <a:pt x="0" y="4"/>
                    <a:pt x="4" y="0"/>
                    <a:pt x="9" y="0"/>
                  </a:cubicBezTo>
                  <a:cubicBezTo>
                    <a:pt x="73" y="0"/>
                    <a:pt x="73" y="0"/>
                    <a:pt x="73" y="0"/>
                  </a:cubicBezTo>
                  <a:cubicBezTo>
                    <a:pt x="78" y="0"/>
                    <a:pt x="82" y="4"/>
                    <a:pt x="82" y="9"/>
                  </a:cubicBezTo>
                  <a:cubicBezTo>
                    <a:pt x="82" y="63"/>
                    <a:pt x="82" y="63"/>
                    <a:pt x="82" y="63"/>
                  </a:cubicBezTo>
                  <a:cubicBezTo>
                    <a:pt x="82" y="68"/>
                    <a:pt x="78" y="72"/>
                    <a:pt x="73" y="72"/>
                  </a:cubicBezTo>
                  <a:close/>
                  <a:moveTo>
                    <a:pt x="18" y="54"/>
                  </a:moveTo>
                  <a:cubicBezTo>
                    <a:pt x="64" y="54"/>
                    <a:pt x="64" y="54"/>
                    <a:pt x="64" y="54"/>
                  </a:cubicBezTo>
                  <a:cubicBezTo>
                    <a:pt x="64" y="18"/>
                    <a:pt x="64" y="18"/>
                    <a:pt x="64" y="18"/>
                  </a:cubicBezTo>
                  <a:cubicBezTo>
                    <a:pt x="18" y="18"/>
                    <a:pt x="18" y="18"/>
                    <a:pt x="18" y="18"/>
                  </a:cubicBezTo>
                  <a:lnTo>
                    <a:pt x="18" y="54"/>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277" name="Freeform 514">
              <a:extLst>
                <a:ext uri="{FF2B5EF4-FFF2-40B4-BE49-F238E27FC236}">
                  <a16:creationId xmlns:a16="http://schemas.microsoft.com/office/drawing/2014/main" id="{722FB510-EFA0-4E09-83B9-5C14E298CE16}"/>
                </a:ext>
              </a:extLst>
            </p:cNvPr>
            <p:cNvSpPr>
              <a:spLocks noEditPoints="1"/>
            </p:cNvSpPr>
            <p:nvPr/>
          </p:nvSpPr>
          <p:spPr bwMode="gray">
            <a:xfrm>
              <a:off x="5981701" y="812800"/>
              <a:ext cx="158750" cy="134938"/>
            </a:xfrm>
            <a:custGeom>
              <a:avLst/>
              <a:gdLst>
                <a:gd name="T0" fmla="*/ 141741 w 84"/>
                <a:gd name="T1" fmla="*/ 134938 h 72"/>
                <a:gd name="T2" fmla="*/ 17009 w 84"/>
                <a:gd name="T3" fmla="*/ 134938 h 72"/>
                <a:gd name="T4" fmla="*/ 0 w 84"/>
                <a:gd name="T5" fmla="*/ 118071 h 72"/>
                <a:gd name="T6" fmla="*/ 0 w 84"/>
                <a:gd name="T7" fmla="*/ 16867 h 72"/>
                <a:gd name="T8" fmla="*/ 17009 w 84"/>
                <a:gd name="T9" fmla="*/ 0 h 72"/>
                <a:gd name="T10" fmla="*/ 39688 w 84"/>
                <a:gd name="T11" fmla="*/ 0 h 72"/>
                <a:gd name="T12" fmla="*/ 158750 w 84"/>
                <a:gd name="T13" fmla="*/ 118071 h 72"/>
                <a:gd name="T14" fmla="*/ 141741 w 84"/>
                <a:gd name="T15" fmla="*/ 134938 h 72"/>
                <a:gd name="T16" fmla="*/ 34018 w 84"/>
                <a:gd name="T17" fmla="*/ 101204 h 72"/>
                <a:gd name="T18" fmla="*/ 122842 w 84"/>
                <a:gd name="T19" fmla="*/ 101204 h 72"/>
                <a:gd name="T20" fmla="*/ 39688 w 84"/>
                <a:gd name="T21" fmla="*/ 33735 h 72"/>
                <a:gd name="T22" fmla="*/ 34018 w 84"/>
                <a:gd name="T23" fmla="*/ 33735 h 72"/>
                <a:gd name="T24" fmla="*/ 34018 w 84"/>
                <a:gd name="T25" fmla="*/ 101204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4"/>
                <a:gd name="T40" fmla="*/ 0 h 72"/>
                <a:gd name="T41" fmla="*/ 84 w 84"/>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4" h="72">
                  <a:moveTo>
                    <a:pt x="75" y="72"/>
                  </a:moveTo>
                  <a:cubicBezTo>
                    <a:pt x="9" y="72"/>
                    <a:pt x="9" y="72"/>
                    <a:pt x="9" y="72"/>
                  </a:cubicBezTo>
                  <a:cubicBezTo>
                    <a:pt x="4" y="72"/>
                    <a:pt x="0" y="68"/>
                    <a:pt x="0" y="63"/>
                  </a:cubicBezTo>
                  <a:cubicBezTo>
                    <a:pt x="0" y="9"/>
                    <a:pt x="0" y="9"/>
                    <a:pt x="0" y="9"/>
                  </a:cubicBezTo>
                  <a:cubicBezTo>
                    <a:pt x="0" y="4"/>
                    <a:pt x="4" y="0"/>
                    <a:pt x="9" y="0"/>
                  </a:cubicBezTo>
                  <a:cubicBezTo>
                    <a:pt x="21" y="0"/>
                    <a:pt x="21" y="0"/>
                    <a:pt x="21" y="0"/>
                  </a:cubicBezTo>
                  <a:cubicBezTo>
                    <a:pt x="56" y="0"/>
                    <a:pt x="84" y="28"/>
                    <a:pt x="84" y="63"/>
                  </a:cubicBezTo>
                  <a:cubicBezTo>
                    <a:pt x="84" y="68"/>
                    <a:pt x="80" y="72"/>
                    <a:pt x="75" y="72"/>
                  </a:cubicBezTo>
                  <a:close/>
                  <a:moveTo>
                    <a:pt x="18" y="54"/>
                  </a:moveTo>
                  <a:cubicBezTo>
                    <a:pt x="65" y="54"/>
                    <a:pt x="65" y="54"/>
                    <a:pt x="65" y="54"/>
                  </a:cubicBezTo>
                  <a:cubicBezTo>
                    <a:pt x="61" y="34"/>
                    <a:pt x="43" y="18"/>
                    <a:pt x="21" y="18"/>
                  </a:cubicBezTo>
                  <a:cubicBezTo>
                    <a:pt x="18" y="18"/>
                    <a:pt x="18" y="18"/>
                    <a:pt x="18" y="18"/>
                  </a:cubicBezTo>
                  <a:lnTo>
                    <a:pt x="18" y="54"/>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grpSp>
      <p:grpSp>
        <p:nvGrpSpPr>
          <p:cNvPr id="319" name="组合 328">
            <a:extLst>
              <a:ext uri="{FF2B5EF4-FFF2-40B4-BE49-F238E27FC236}">
                <a16:creationId xmlns:a16="http://schemas.microsoft.com/office/drawing/2014/main" id="{FDD8BCD1-687F-48AF-BF09-0BA0601DE05E}"/>
              </a:ext>
            </a:extLst>
          </p:cNvPr>
          <p:cNvGrpSpPr>
            <a:grpSpLocks/>
          </p:cNvGrpSpPr>
          <p:nvPr/>
        </p:nvGrpSpPr>
        <p:grpSpPr bwMode="gray">
          <a:xfrm>
            <a:off x="8497348" y="3137924"/>
            <a:ext cx="871392" cy="588012"/>
            <a:chOff x="7077076" y="793750"/>
            <a:chExt cx="673101" cy="454026"/>
          </a:xfrm>
        </p:grpSpPr>
        <p:sp>
          <p:nvSpPr>
            <p:cNvPr id="320" name="Freeform 20">
              <a:extLst>
                <a:ext uri="{FF2B5EF4-FFF2-40B4-BE49-F238E27FC236}">
                  <a16:creationId xmlns:a16="http://schemas.microsoft.com/office/drawing/2014/main" id="{78994BC7-B609-4293-8A0F-B2042090FE75}"/>
                </a:ext>
              </a:extLst>
            </p:cNvPr>
            <p:cNvSpPr>
              <a:spLocks noEditPoints="1"/>
            </p:cNvSpPr>
            <p:nvPr/>
          </p:nvSpPr>
          <p:spPr bwMode="gray">
            <a:xfrm>
              <a:off x="7394576" y="811213"/>
              <a:ext cx="103188" cy="104775"/>
            </a:xfrm>
            <a:custGeom>
              <a:avLst/>
              <a:gdLst>
                <a:gd name="T0" fmla="*/ 2147483646 w 75"/>
                <a:gd name="T1" fmla="*/ 2147483646 h 75"/>
                <a:gd name="T2" fmla="*/ 0 w 75"/>
                <a:gd name="T3" fmla="*/ 2147483646 h 75"/>
                <a:gd name="T4" fmla="*/ 2147483646 w 75"/>
                <a:gd name="T5" fmla="*/ 0 h 75"/>
                <a:gd name="T6" fmla="*/ 2147483646 w 75"/>
                <a:gd name="T7" fmla="*/ 2147483646 h 75"/>
                <a:gd name="T8" fmla="*/ 2147483646 w 75"/>
                <a:gd name="T9" fmla="*/ 2147483646 h 75"/>
                <a:gd name="T10" fmla="*/ 2147483646 w 75"/>
                <a:gd name="T11" fmla="*/ 2147483646 h 75"/>
                <a:gd name="T12" fmla="*/ 2147483646 w 75"/>
                <a:gd name="T13" fmla="*/ 2147483646 h 75"/>
                <a:gd name="T14" fmla="*/ 2147483646 w 75"/>
                <a:gd name="T15" fmla="*/ 2147483646 h 75"/>
                <a:gd name="T16" fmla="*/ 2147483646 w 75"/>
                <a:gd name="T17" fmla="*/ 2147483646 h 75"/>
                <a:gd name="T18" fmla="*/ 2147483646 w 75"/>
                <a:gd name="T19" fmla="*/ 2147483646 h 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5"/>
                <a:gd name="T31" fmla="*/ 0 h 75"/>
                <a:gd name="T32" fmla="*/ 75 w 75"/>
                <a:gd name="T33" fmla="*/ 75 h 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5" h="75">
                  <a:moveTo>
                    <a:pt x="37" y="75"/>
                  </a:moveTo>
                  <a:cubicBezTo>
                    <a:pt x="17" y="75"/>
                    <a:pt x="0" y="58"/>
                    <a:pt x="0" y="38"/>
                  </a:cubicBezTo>
                  <a:cubicBezTo>
                    <a:pt x="0" y="17"/>
                    <a:pt x="17" y="0"/>
                    <a:pt x="37" y="0"/>
                  </a:cubicBezTo>
                  <a:cubicBezTo>
                    <a:pt x="58" y="0"/>
                    <a:pt x="75" y="17"/>
                    <a:pt x="75" y="38"/>
                  </a:cubicBezTo>
                  <a:cubicBezTo>
                    <a:pt x="75" y="58"/>
                    <a:pt x="58" y="75"/>
                    <a:pt x="37" y="75"/>
                  </a:cubicBezTo>
                  <a:close/>
                  <a:moveTo>
                    <a:pt x="37" y="18"/>
                  </a:moveTo>
                  <a:cubicBezTo>
                    <a:pt x="27" y="18"/>
                    <a:pt x="18" y="27"/>
                    <a:pt x="18" y="38"/>
                  </a:cubicBezTo>
                  <a:cubicBezTo>
                    <a:pt x="18" y="48"/>
                    <a:pt x="27" y="57"/>
                    <a:pt x="37" y="57"/>
                  </a:cubicBezTo>
                  <a:cubicBezTo>
                    <a:pt x="48" y="57"/>
                    <a:pt x="57" y="48"/>
                    <a:pt x="57" y="38"/>
                  </a:cubicBezTo>
                  <a:cubicBezTo>
                    <a:pt x="57" y="27"/>
                    <a:pt x="48" y="18"/>
                    <a:pt x="3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321" name="Freeform 22">
              <a:extLst>
                <a:ext uri="{FF2B5EF4-FFF2-40B4-BE49-F238E27FC236}">
                  <a16:creationId xmlns:a16="http://schemas.microsoft.com/office/drawing/2014/main" id="{290B023D-1092-42E6-BBF9-AA016E42BC2F}"/>
                </a:ext>
              </a:extLst>
            </p:cNvPr>
            <p:cNvSpPr>
              <a:spLocks/>
            </p:cNvSpPr>
            <p:nvPr/>
          </p:nvSpPr>
          <p:spPr bwMode="gray">
            <a:xfrm>
              <a:off x="7361239" y="920750"/>
              <a:ext cx="169863" cy="134938"/>
            </a:xfrm>
            <a:custGeom>
              <a:avLst/>
              <a:gdLst>
                <a:gd name="T0" fmla="*/ 2147483646 w 123"/>
                <a:gd name="T1" fmla="*/ 2147483646 h 97"/>
                <a:gd name="T2" fmla="*/ 2147483646 w 123"/>
                <a:gd name="T3" fmla="*/ 2147483646 h 97"/>
                <a:gd name="T4" fmla="*/ 2147483646 w 123"/>
                <a:gd name="T5" fmla="*/ 2147483646 h 97"/>
                <a:gd name="T6" fmla="*/ 2147483646 w 123"/>
                <a:gd name="T7" fmla="*/ 2147483646 h 97"/>
                <a:gd name="T8" fmla="*/ 2147483646 w 123"/>
                <a:gd name="T9" fmla="*/ 2147483646 h 97"/>
                <a:gd name="T10" fmla="*/ 2147483646 w 123"/>
                <a:gd name="T11" fmla="*/ 2147483646 h 97"/>
                <a:gd name="T12" fmla="*/ 2147483646 w 123"/>
                <a:gd name="T13" fmla="*/ 2147483646 h 97"/>
                <a:gd name="T14" fmla="*/ 0 w 123"/>
                <a:gd name="T15" fmla="*/ 2147483646 h 97"/>
                <a:gd name="T16" fmla="*/ 0 w 123"/>
                <a:gd name="T17" fmla="*/ 2147483646 h 97"/>
                <a:gd name="T18" fmla="*/ 2147483646 w 123"/>
                <a:gd name="T19" fmla="*/ 0 h 97"/>
                <a:gd name="T20" fmla="*/ 2147483646 w 123"/>
                <a:gd name="T21" fmla="*/ 2147483646 h 97"/>
                <a:gd name="T22" fmla="*/ 2147483646 w 123"/>
                <a:gd name="T23" fmla="*/ 2147483646 h 97"/>
                <a:gd name="T24" fmla="*/ 2147483646 w 123"/>
                <a:gd name="T25" fmla="*/ 2147483646 h 9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3"/>
                <a:gd name="T40" fmla="*/ 0 h 97"/>
                <a:gd name="T41" fmla="*/ 123 w 123"/>
                <a:gd name="T42" fmla="*/ 97 h 9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3" h="97">
                  <a:moveTo>
                    <a:pt x="114" y="97"/>
                  </a:moveTo>
                  <a:cubicBezTo>
                    <a:pt x="109" y="97"/>
                    <a:pt x="105" y="93"/>
                    <a:pt x="105" y="88"/>
                  </a:cubicBezTo>
                  <a:cubicBezTo>
                    <a:pt x="105" y="63"/>
                    <a:pt x="105" y="63"/>
                    <a:pt x="105" y="63"/>
                  </a:cubicBezTo>
                  <a:cubicBezTo>
                    <a:pt x="105" y="39"/>
                    <a:pt x="85" y="18"/>
                    <a:pt x="61" y="18"/>
                  </a:cubicBezTo>
                  <a:cubicBezTo>
                    <a:pt x="38" y="18"/>
                    <a:pt x="18" y="39"/>
                    <a:pt x="18" y="63"/>
                  </a:cubicBezTo>
                  <a:cubicBezTo>
                    <a:pt x="18" y="88"/>
                    <a:pt x="18" y="88"/>
                    <a:pt x="18" y="88"/>
                  </a:cubicBezTo>
                  <a:cubicBezTo>
                    <a:pt x="18" y="93"/>
                    <a:pt x="14" y="97"/>
                    <a:pt x="9" y="97"/>
                  </a:cubicBezTo>
                  <a:cubicBezTo>
                    <a:pt x="4" y="97"/>
                    <a:pt x="0" y="93"/>
                    <a:pt x="0" y="88"/>
                  </a:cubicBezTo>
                  <a:cubicBezTo>
                    <a:pt x="0" y="63"/>
                    <a:pt x="0" y="63"/>
                    <a:pt x="0" y="63"/>
                  </a:cubicBezTo>
                  <a:cubicBezTo>
                    <a:pt x="0" y="29"/>
                    <a:pt x="29" y="0"/>
                    <a:pt x="61" y="0"/>
                  </a:cubicBezTo>
                  <a:cubicBezTo>
                    <a:pt x="94" y="0"/>
                    <a:pt x="123" y="29"/>
                    <a:pt x="123" y="63"/>
                  </a:cubicBezTo>
                  <a:cubicBezTo>
                    <a:pt x="123" y="88"/>
                    <a:pt x="123" y="88"/>
                    <a:pt x="123" y="88"/>
                  </a:cubicBezTo>
                  <a:cubicBezTo>
                    <a:pt x="123" y="93"/>
                    <a:pt x="119" y="97"/>
                    <a:pt x="114" y="9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322" name="Freeform 23">
              <a:extLst>
                <a:ext uri="{FF2B5EF4-FFF2-40B4-BE49-F238E27FC236}">
                  <a16:creationId xmlns:a16="http://schemas.microsoft.com/office/drawing/2014/main" id="{A0B38A73-CB94-443C-88DD-37A49D291481}"/>
                </a:ext>
              </a:extLst>
            </p:cNvPr>
            <p:cNvSpPr>
              <a:spLocks noEditPoints="1"/>
            </p:cNvSpPr>
            <p:nvPr/>
          </p:nvSpPr>
          <p:spPr bwMode="gray">
            <a:xfrm>
              <a:off x="7216776" y="793750"/>
              <a:ext cx="103188" cy="104775"/>
            </a:xfrm>
            <a:custGeom>
              <a:avLst/>
              <a:gdLst>
                <a:gd name="T0" fmla="*/ 2147483646 w 75"/>
                <a:gd name="T1" fmla="*/ 2147483646 h 75"/>
                <a:gd name="T2" fmla="*/ 0 w 75"/>
                <a:gd name="T3" fmla="*/ 2147483646 h 75"/>
                <a:gd name="T4" fmla="*/ 2147483646 w 75"/>
                <a:gd name="T5" fmla="*/ 0 h 75"/>
                <a:gd name="T6" fmla="*/ 2147483646 w 75"/>
                <a:gd name="T7" fmla="*/ 2147483646 h 75"/>
                <a:gd name="T8" fmla="*/ 2147483646 w 75"/>
                <a:gd name="T9" fmla="*/ 2147483646 h 75"/>
                <a:gd name="T10" fmla="*/ 2147483646 w 75"/>
                <a:gd name="T11" fmla="*/ 2147483646 h 75"/>
                <a:gd name="T12" fmla="*/ 2147483646 w 75"/>
                <a:gd name="T13" fmla="*/ 2147483646 h 75"/>
                <a:gd name="T14" fmla="*/ 2147483646 w 75"/>
                <a:gd name="T15" fmla="*/ 2147483646 h 75"/>
                <a:gd name="T16" fmla="*/ 2147483646 w 75"/>
                <a:gd name="T17" fmla="*/ 2147483646 h 75"/>
                <a:gd name="T18" fmla="*/ 2147483646 w 75"/>
                <a:gd name="T19" fmla="*/ 2147483646 h 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5"/>
                <a:gd name="T31" fmla="*/ 0 h 75"/>
                <a:gd name="T32" fmla="*/ 75 w 75"/>
                <a:gd name="T33" fmla="*/ 75 h 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5" h="75">
                  <a:moveTo>
                    <a:pt x="37" y="75"/>
                  </a:moveTo>
                  <a:cubicBezTo>
                    <a:pt x="17" y="75"/>
                    <a:pt x="0" y="58"/>
                    <a:pt x="0" y="38"/>
                  </a:cubicBezTo>
                  <a:cubicBezTo>
                    <a:pt x="0" y="17"/>
                    <a:pt x="17" y="0"/>
                    <a:pt x="37" y="0"/>
                  </a:cubicBezTo>
                  <a:cubicBezTo>
                    <a:pt x="58" y="0"/>
                    <a:pt x="75" y="17"/>
                    <a:pt x="75" y="38"/>
                  </a:cubicBezTo>
                  <a:cubicBezTo>
                    <a:pt x="75" y="58"/>
                    <a:pt x="58" y="75"/>
                    <a:pt x="37" y="75"/>
                  </a:cubicBezTo>
                  <a:close/>
                  <a:moveTo>
                    <a:pt x="37" y="18"/>
                  </a:moveTo>
                  <a:cubicBezTo>
                    <a:pt x="27" y="18"/>
                    <a:pt x="18" y="27"/>
                    <a:pt x="18" y="38"/>
                  </a:cubicBezTo>
                  <a:cubicBezTo>
                    <a:pt x="18" y="48"/>
                    <a:pt x="27" y="57"/>
                    <a:pt x="37" y="57"/>
                  </a:cubicBezTo>
                  <a:cubicBezTo>
                    <a:pt x="48" y="57"/>
                    <a:pt x="57" y="48"/>
                    <a:pt x="57" y="38"/>
                  </a:cubicBezTo>
                  <a:cubicBezTo>
                    <a:pt x="57" y="27"/>
                    <a:pt x="48" y="18"/>
                    <a:pt x="3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323" name="Freeform 24">
              <a:extLst>
                <a:ext uri="{FF2B5EF4-FFF2-40B4-BE49-F238E27FC236}">
                  <a16:creationId xmlns:a16="http://schemas.microsoft.com/office/drawing/2014/main" id="{1B2670E0-8D71-46A9-87A0-1FB2BB0D616D}"/>
                </a:ext>
              </a:extLst>
            </p:cNvPr>
            <p:cNvSpPr>
              <a:spLocks/>
            </p:cNvSpPr>
            <p:nvPr/>
          </p:nvSpPr>
          <p:spPr bwMode="gray">
            <a:xfrm>
              <a:off x="7191376" y="904875"/>
              <a:ext cx="153988" cy="203200"/>
            </a:xfrm>
            <a:custGeom>
              <a:avLst/>
              <a:gdLst>
                <a:gd name="T0" fmla="*/ 2147483646 w 111"/>
                <a:gd name="T1" fmla="*/ 2147483646 h 147"/>
                <a:gd name="T2" fmla="*/ 2147483646 w 111"/>
                <a:gd name="T3" fmla="*/ 2147483646 h 147"/>
                <a:gd name="T4" fmla="*/ 2147483646 w 111"/>
                <a:gd name="T5" fmla="*/ 2147483646 h 147"/>
                <a:gd name="T6" fmla="*/ 2147483646 w 111"/>
                <a:gd name="T7" fmla="*/ 2147483646 h 147"/>
                <a:gd name="T8" fmla="*/ 2147483646 w 111"/>
                <a:gd name="T9" fmla="*/ 2147483646 h 147"/>
                <a:gd name="T10" fmla="*/ 2147483646 w 111"/>
                <a:gd name="T11" fmla="*/ 2147483646 h 147"/>
                <a:gd name="T12" fmla="*/ 2147483646 w 111"/>
                <a:gd name="T13" fmla="*/ 2147483646 h 147"/>
                <a:gd name="T14" fmla="*/ 0 w 111"/>
                <a:gd name="T15" fmla="*/ 2147483646 h 147"/>
                <a:gd name="T16" fmla="*/ 0 w 111"/>
                <a:gd name="T17" fmla="*/ 2147483646 h 147"/>
                <a:gd name="T18" fmla="*/ 2147483646 w 111"/>
                <a:gd name="T19" fmla="*/ 0 h 147"/>
                <a:gd name="T20" fmla="*/ 2147483646 w 111"/>
                <a:gd name="T21" fmla="*/ 2147483646 h 147"/>
                <a:gd name="T22" fmla="*/ 2147483646 w 111"/>
                <a:gd name="T23" fmla="*/ 2147483646 h 147"/>
                <a:gd name="T24" fmla="*/ 2147483646 w 111"/>
                <a:gd name="T25" fmla="*/ 2147483646 h 1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1"/>
                <a:gd name="T40" fmla="*/ 0 h 147"/>
                <a:gd name="T41" fmla="*/ 111 w 111"/>
                <a:gd name="T42" fmla="*/ 147 h 1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1" h="147">
                  <a:moveTo>
                    <a:pt x="102" y="147"/>
                  </a:moveTo>
                  <a:cubicBezTo>
                    <a:pt x="97" y="147"/>
                    <a:pt x="93" y="143"/>
                    <a:pt x="93" y="138"/>
                  </a:cubicBezTo>
                  <a:cubicBezTo>
                    <a:pt x="93" y="63"/>
                    <a:pt x="93" y="63"/>
                    <a:pt x="93" y="63"/>
                  </a:cubicBezTo>
                  <a:cubicBezTo>
                    <a:pt x="93" y="39"/>
                    <a:pt x="75" y="18"/>
                    <a:pt x="55" y="18"/>
                  </a:cubicBezTo>
                  <a:cubicBezTo>
                    <a:pt x="36" y="18"/>
                    <a:pt x="18" y="39"/>
                    <a:pt x="18" y="63"/>
                  </a:cubicBezTo>
                  <a:cubicBezTo>
                    <a:pt x="18" y="138"/>
                    <a:pt x="18" y="138"/>
                    <a:pt x="18" y="138"/>
                  </a:cubicBezTo>
                  <a:cubicBezTo>
                    <a:pt x="18" y="143"/>
                    <a:pt x="14" y="147"/>
                    <a:pt x="9" y="147"/>
                  </a:cubicBezTo>
                  <a:cubicBezTo>
                    <a:pt x="4" y="147"/>
                    <a:pt x="0" y="143"/>
                    <a:pt x="0" y="138"/>
                  </a:cubicBezTo>
                  <a:cubicBezTo>
                    <a:pt x="0" y="63"/>
                    <a:pt x="0" y="63"/>
                    <a:pt x="0" y="63"/>
                  </a:cubicBezTo>
                  <a:cubicBezTo>
                    <a:pt x="0" y="29"/>
                    <a:pt x="26" y="0"/>
                    <a:pt x="55" y="0"/>
                  </a:cubicBezTo>
                  <a:cubicBezTo>
                    <a:pt x="85" y="0"/>
                    <a:pt x="111" y="29"/>
                    <a:pt x="111" y="63"/>
                  </a:cubicBezTo>
                  <a:cubicBezTo>
                    <a:pt x="111" y="138"/>
                    <a:pt x="111" y="138"/>
                    <a:pt x="111" y="138"/>
                  </a:cubicBezTo>
                  <a:cubicBezTo>
                    <a:pt x="111" y="143"/>
                    <a:pt x="107" y="147"/>
                    <a:pt x="102" y="1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324" name="Oval 86">
              <a:extLst>
                <a:ext uri="{FF2B5EF4-FFF2-40B4-BE49-F238E27FC236}">
                  <a16:creationId xmlns:a16="http://schemas.microsoft.com/office/drawing/2014/main" id="{3B47D761-12C3-4720-950C-354F7ECA1811}"/>
                </a:ext>
              </a:extLst>
            </p:cNvPr>
            <p:cNvSpPr>
              <a:spLocks noChangeArrowheads="1"/>
            </p:cNvSpPr>
            <p:nvPr/>
          </p:nvSpPr>
          <p:spPr bwMode="gray">
            <a:xfrm>
              <a:off x="7475539" y="1192213"/>
              <a:ext cx="53975"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dirty="0">
                <a:latin typeface="Huawei Sans" panose="020C0503030203020204" pitchFamily="34" charset="0"/>
              </a:endParaRPr>
            </a:p>
          </p:txBody>
        </p:sp>
        <p:sp>
          <p:nvSpPr>
            <p:cNvPr id="325" name="Oval 87">
              <a:extLst>
                <a:ext uri="{FF2B5EF4-FFF2-40B4-BE49-F238E27FC236}">
                  <a16:creationId xmlns:a16="http://schemas.microsoft.com/office/drawing/2014/main" id="{C4ABFB5D-D69B-4EB0-874C-022B7B1DB0E0}"/>
                </a:ext>
              </a:extLst>
            </p:cNvPr>
            <p:cNvSpPr>
              <a:spLocks noChangeArrowheads="1"/>
            </p:cNvSpPr>
            <p:nvPr/>
          </p:nvSpPr>
          <p:spPr bwMode="gray">
            <a:xfrm>
              <a:off x="7388226" y="1192213"/>
              <a:ext cx="57150"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dirty="0">
                <a:latin typeface="Huawei Sans" panose="020C0503030203020204" pitchFamily="34" charset="0"/>
              </a:endParaRPr>
            </a:p>
          </p:txBody>
        </p:sp>
        <p:sp>
          <p:nvSpPr>
            <p:cNvPr id="326" name="Freeform 160">
              <a:extLst>
                <a:ext uri="{FF2B5EF4-FFF2-40B4-BE49-F238E27FC236}">
                  <a16:creationId xmlns:a16="http://schemas.microsoft.com/office/drawing/2014/main" id="{47D10A68-13DA-4FA8-9ECB-2718C0DC78D0}"/>
                </a:ext>
              </a:extLst>
            </p:cNvPr>
            <p:cNvSpPr>
              <a:spLocks/>
            </p:cNvSpPr>
            <p:nvPr/>
          </p:nvSpPr>
          <p:spPr bwMode="gray">
            <a:xfrm>
              <a:off x="7431089" y="939800"/>
              <a:ext cx="31750" cy="93663"/>
            </a:xfrm>
            <a:custGeom>
              <a:avLst/>
              <a:gdLst>
                <a:gd name="T0" fmla="*/ 2147483646 w 20"/>
                <a:gd name="T1" fmla="*/ 0 h 59"/>
                <a:gd name="T2" fmla="*/ 0 w 20"/>
                <a:gd name="T3" fmla="*/ 2147483646 h 59"/>
                <a:gd name="T4" fmla="*/ 2147483646 w 20"/>
                <a:gd name="T5" fmla="*/ 2147483646 h 59"/>
                <a:gd name="T6" fmla="*/ 2147483646 w 20"/>
                <a:gd name="T7" fmla="*/ 2147483646 h 59"/>
                <a:gd name="T8" fmla="*/ 2147483646 w 20"/>
                <a:gd name="T9" fmla="*/ 0 h 59"/>
                <a:gd name="T10" fmla="*/ 2147483646 w 20"/>
                <a:gd name="T11" fmla="*/ 0 h 59"/>
                <a:gd name="T12" fmla="*/ 0 60000 65536"/>
                <a:gd name="T13" fmla="*/ 0 60000 65536"/>
                <a:gd name="T14" fmla="*/ 0 60000 65536"/>
                <a:gd name="T15" fmla="*/ 0 60000 65536"/>
                <a:gd name="T16" fmla="*/ 0 60000 65536"/>
                <a:gd name="T17" fmla="*/ 0 60000 65536"/>
                <a:gd name="T18" fmla="*/ 0 w 20"/>
                <a:gd name="T19" fmla="*/ 0 h 59"/>
                <a:gd name="T20" fmla="*/ 20 w 20"/>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0" h="59">
                  <a:moveTo>
                    <a:pt x="5" y="0"/>
                  </a:moveTo>
                  <a:lnTo>
                    <a:pt x="0" y="51"/>
                  </a:lnTo>
                  <a:lnTo>
                    <a:pt x="9" y="59"/>
                  </a:lnTo>
                  <a:lnTo>
                    <a:pt x="20" y="50"/>
                  </a:lnTo>
                  <a:lnTo>
                    <a:pt x="14" y="0"/>
                  </a:lnTo>
                  <a:lnTo>
                    <a:pt x="5" y="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327" name="Freeform 161">
              <a:extLst>
                <a:ext uri="{FF2B5EF4-FFF2-40B4-BE49-F238E27FC236}">
                  <a16:creationId xmlns:a16="http://schemas.microsoft.com/office/drawing/2014/main" id="{8B56B0D7-EDA4-4BDF-B4A0-94822FAE4374}"/>
                </a:ext>
              </a:extLst>
            </p:cNvPr>
            <p:cNvSpPr>
              <a:spLocks/>
            </p:cNvSpPr>
            <p:nvPr/>
          </p:nvSpPr>
          <p:spPr bwMode="gray">
            <a:xfrm>
              <a:off x="7319964" y="1031875"/>
              <a:ext cx="430213" cy="25400"/>
            </a:xfrm>
            <a:custGeom>
              <a:avLst/>
              <a:gdLst>
                <a:gd name="T0" fmla="*/ 2147483646 w 309"/>
                <a:gd name="T1" fmla="*/ 2147483646 h 18"/>
                <a:gd name="T2" fmla="*/ 2147483646 w 309"/>
                <a:gd name="T3" fmla="*/ 2147483646 h 18"/>
                <a:gd name="T4" fmla="*/ 0 w 309"/>
                <a:gd name="T5" fmla="*/ 2147483646 h 18"/>
                <a:gd name="T6" fmla="*/ 2147483646 w 309"/>
                <a:gd name="T7" fmla="*/ 0 h 18"/>
                <a:gd name="T8" fmla="*/ 2147483646 w 309"/>
                <a:gd name="T9" fmla="*/ 0 h 18"/>
                <a:gd name="T10" fmla="*/ 2147483646 w 309"/>
                <a:gd name="T11" fmla="*/ 2147483646 h 18"/>
                <a:gd name="T12" fmla="*/ 2147483646 w 309"/>
                <a:gd name="T13" fmla="*/ 2147483646 h 18"/>
                <a:gd name="T14" fmla="*/ 0 60000 65536"/>
                <a:gd name="T15" fmla="*/ 0 60000 65536"/>
                <a:gd name="T16" fmla="*/ 0 60000 65536"/>
                <a:gd name="T17" fmla="*/ 0 60000 65536"/>
                <a:gd name="T18" fmla="*/ 0 60000 65536"/>
                <a:gd name="T19" fmla="*/ 0 60000 65536"/>
                <a:gd name="T20" fmla="*/ 0 60000 65536"/>
                <a:gd name="T21" fmla="*/ 0 w 309"/>
                <a:gd name="T22" fmla="*/ 0 h 18"/>
                <a:gd name="T23" fmla="*/ 309 w 309"/>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9" h="18">
                  <a:moveTo>
                    <a:pt x="300" y="18"/>
                  </a:moveTo>
                  <a:cubicBezTo>
                    <a:pt x="9" y="18"/>
                    <a:pt x="9" y="18"/>
                    <a:pt x="9" y="18"/>
                  </a:cubicBezTo>
                  <a:cubicBezTo>
                    <a:pt x="4" y="18"/>
                    <a:pt x="0" y="14"/>
                    <a:pt x="0" y="9"/>
                  </a:cubicBezTo>
                  <a:cubicBezTo>
                    <a:pt x="0" y="4"/>
                    <a:pt x="4" y="0"/>
                    <a:pt x="9" y="0"/>
                  </a:cubicBezTo>
                  <a:cubicBezTo>
                    <a:pt x="300" y="0"/>
                    <a:pt x="300" y="0"/>
                    <a:pt x="300" y="0"/>
                  </a:cubicBezTo>
                  <a:cubicBezTo>
                    <a:pt x="305" y="0"/>
                    <a:pt x="309" y="4"/>
                    <a:pt x="309" y="9"/>
                  </a:cubicBezTo>
                  <a:cubicBezTo>
                    <a:pt x="309" y="14"/>
                    <a:pt x="305" y="18"/>
                    <a:pt x="30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328" name="Freeform 162">
              <a:extLst>
                <a:ext uri="{FF2B5EF4-FFF2-40B4-BE49-F238E27FC236}">
                  <a16:creationId xmlns:a16="http://schemas.microsoft.com/office/drawing/2014/main" id="{A6DA8DB5-903A-41B5-9173-855E6322028F}"/>
                </a:ext>
              </a:extLst>
            </p:cNvPr>
            <p:cNvSpPr>
              <a:spLocks/>
            </p:cNvSpPr>
            <p:nvPr/>
          </p:nvSpPr>
          <p:spPr bwMode="gray">
            <a:xfrm>
              <a:off x="7077076" y="1031875"/>
              <a:ext cx="139700" cy="25400"/>
            </a:xfrm>
            <a:custGeom>
              <a:avLst/>
              <a:gdLst>
                <a:gd name="T0" fmla="*/ 2147483646 w 100"/>
                <a:gd name="T1" fmla="*/ 2147483646 h 18"/>
                <a:gd name="T2" fmla="*/ 2147483646 w 100"/>
                <a:gd name="T3" fmla="*/ 2147483646 h 18"/>
                <a:gd name="T4" fmla="*/ 0 w 100"/>
                <a:gd name="T5" fmla="*/ 2147483646 h 18"/>
                <a:gd name="T6" fmla="*/ 2147483646 w 100"/>
                <a:gd name="T7" fmla="*/ 0 h 18"/>
                <a:gd name="T8" fmla="*/ 2147483646 w 100"/>
                <a:gd name="T9" fmla="*/ 0 h 18"/>
                <a:gd name="T10" fmla="*/ 2147483646 w 100"/>
                <a:gd name="T11" fmla="*/ 2147483646 h 18"/>
                <a:gd name="T12" fmla="*/ 2147483646 w 100"/>
                <a:gd name="T13" fmla="*/ 2147483646 h 18"/>
                <a:gd name="T14" fmla="*/ 0 60000 65536"/>
                <a:gd name="T15" fmla="*/ 0 60000 65536"/>
                <a:gd name="T16" fmla="*/ 0 60000 65536"/>
                <a:gd name="T17" fmla="*/ 0 60000 65536"/>
                <a:gd name="T18" fmla="*/ 0 60000 65536"/>
                <a:gd name="T19" fmla="*/ 0 60000 65536"/>
                <a:gd name="T20" fmla="*/ 0 60000 65536"/>
                <a:gd name="T21" fmla="*/ 0 w 100"/>
                <a:gd name="T22" fmla="*/ 0 h 18"/>
                <a:gd name="T23" fmla="*/ 100 w 100"/>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18">
                  <a:moveTo>
                    <a:pt x="91" y="18"/>
                  </a:moveTo>
                  <a:cubicBezTo>
                    <a:pt x="9" y="18"/>
                    <a:pt x="9" y="18"/>
                    <a:pt x="9" y="18"/>
                  </a:cubicBezTo>
                  <a:cubicBezTo>
                    <a:pt x="4" y="18"/>
                    <a:pt x="0" y="14"/>
                    <a:pt x="0" y="9"/>
                  </a:cubicBezTo>
                  <a:cubicBezTo>
                    <a:pt x="0" y="4"/>
                    <a:pt x="4" y="0"/>
                    <a:pt x="9" y="0"/>
                  </a:cubicBezTo>
                  <a:cubicBezTo>
                    <a:pt x="91" y="0"/>
                    <a:pt x="91" y="0"/>
                    <a:pt x="91" y="0"/>
                  </a:cubicBezTo>
                  <a:cubicBezTo>
                    <a:pt x="96" y="0"/>
                    <a:pt x="100" y="4"/>
                    <a:pt x="100" y="9"/>
                  </a:cubicBezTo>
                  <a:cubicBezTo>
                    <a:pt x="100" y="14"/>
                    <a:pt x="96" y="18"/>
                    <a:pt x="91"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329" name="Freeform 163">
              <a:extLst>
                <a:ext uri="{FF2B5EF4-FFF2-40B4-BE49-F238E27FC236}">
                  <a16:creationId xmlns:a16="http://schemas.microsoft.com/office/drawing/2014/main" id="{D9A6C846-3EB4-437E-A8A7-8DD59E93068F}"/>
                </a:ext>
              </a:extLst>
            </p:cNvPr>
            <p:cNvSpPr>
              <a:spLocks/>
            </p:cNvSpPr>
            <p:nvPr/>
          </p:nvSpPr>
          <p:spPr bwMode="gray">
            <a:xfrm>
              <a:off x="7124701" y="1039813"/>
              <a:ext cx="60325" cy="188913"/>
            </a:xfrm>
            <a:custGeom>
              <a:avLst/>
              <a:gdLst>
                <a:gd name="T0" fmla="*/ 2147483646 w 43"/>
                <a:gd name="T1" fmla="*/ 2147483646 h 136"/>
                <a:gd name="T2" fmla="*/ 2147483646 w 43"/>
                <a:gd name="T3" fmla="*/ 2147483646 h 136"/>
                <a:gd name="T4" fmla="*/ 2147483646 w 43"/>
                <a:gd name="T5" fmla="*/ 2147483646 h 136"/>
                <a:gd name="T6" fmla="*/ 2147483646 w 43"/>
                <a:gd name="T7" fmla="*/ 2147483646 h 136"/>
                <a:gd name="T8" fmla="*/ 2147483646 w 43"/>
                <a:gd name="T9" fmla="*/ 2147483646 h 136"/>
                <a:gd name="T10" fmla="*/ 2147483646 w 43"/>
                <a:gd name="T11" fmla="*/ 2147483646 h 136"/>
                <a:gd name="T12" fmla="*/ 2147483646 w 43"/>
                <a:gd name="T13" fmla="*/ 2147483646 h 136"/>
                <a:gd name="T14" fmla="*/ 2147483646 w 43"/>
                <a:gd name="T15" fmla="*/ 2147483646 h 136"/>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36"/>
                <a:gd name="T26" fmla="*/ 43 w 43"/>
                <a:gd name="T27" fmla="*/ 136 h 1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36">
                  <a:moveTo>
                    <a:pt x="33" y="136"/>
                  </a:moveTo>
                  <a:cubicBezTo>
                    <a:pt x="29" y="136"/>
                    <a:pt x="25" y="133"/>
                    <a:pt x="24" y="129"/>
                  </a:cubicBezTo>
                  <a:cubicBezTo>
                    <a:pt x="1" y="11"/>
                    <a:pt x="1" y="11"/>
                    <a:pt x="1" y="11"/>
                  </a:cubicBezTo>
                  <a:cubicBezTo>
                    <a:pt x="0" y="6"/>
                    <a:pt x="3" y="2"/>
                    <a:pt x="8" y="1"/>
                  </a:cubicBezTo>
                  <a:cubicBezTo>
                    <a:pt x="13" y="0"/>
                    <a:pt x="18" y="3"/>
                    <a:pt x="19" y="8"/>
                  </a:cubicBezTo>
                  <a:cubicBezTo>
                    <a:pt x="42" y="126"/>
                    <a:pt x="42" y="126"/>
                    <a:pt x="42" y="126"/>
                  </a:cubicBezTo>
                  <a:cubicBezTo>
                    <a:pt x="43" y="130"/>
                    <a:pt x="40" y="135"/>
                    <a:pt x="35" y="136"/>
                  </a:cubicBezTo>
                  <a:cubicBezTo>
                    <a:pt x="34" y="136"/>
                    <a:pt x="34" y="136"/>
                    <a:pt x="33" y="13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330" name="Freeform 164">
              <a:extLst>
                <a:ext uri="{FF2B5EF4-FFF2-40B4-BE49-F238E27FC236}">
                  <a16:creationId xmlns:a16="http://schemas.microsoft.com/office/drawing/2014/main" id="{4531F487-E494-4CDC-99A8-6F99D5AEFE73}"/>
                </a:ext>
              </a:extLst>
            </p:cNvPr>
            <p:cNvSpPr>
              <a:spLocks/>
            </p:cNvSpPr>
            <p:nvPr/>
          </p:nvSpPr>
          <p:spPr bwMode="gray">
            <a:xfrm>
              <a:off x="7631114" y="1039813"/>
              <a:ext cx="60325" cy="188913"/>
            </a:xfrm>
            <a:custGeom>
              <a:avLst/>
              <a:gdLst>
                <a:gd name="T0" fmla="*/ 2147483646 w 43"/>
                <a:gd name="T1" fmla="*/ 2147483646 h 136"/>
                <a:gd name="T2" fmla="*/ 2147483646 w 43"/>
                <a:gd name="T3" fmla="*/ 2147483646 h 136"/>
                <a:gd name="T4" fmla="*/ 2147483646 w 43"/>
                <a:gd name="T5" fmla="*/ 2147483646 h 136"/>
                <a:gd name="T6" fmla="*/ 2147483646 w 43"/>
                <a:gd name="T7" fmla="*/ 2147483646 h 136"/>
                <a:gd name="T8" fmla="*/ 2147483646 w 43"/>
                <a:gd name="T9" fmla="*/ 2147483646 h 136"/>
                <a:gd name="T10" fmla="*/ 2147483646 w 43"/>
                <a:gd name="T11" fmla="*/ 2147483646 h 136"/>
                <a:gd name="T12" fmla="*/ 2147483646 w 43"/>
                <a:gd name="T13" fmla="*/ 2147483646 h 136"/>
                <a:gd name="T14" fmla="*/ 2147483646 w 43"/>
                <a:gd name="T15" fmla="*/ 2147483646 h 136"/>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36"/>
                <a:gd name="T26" fmla="*/ 43 w 43"/>
                <a:gd name="T27" fmla="*/ 136 h 1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36">
                  <a:moveTo>
                    <a:pt x="10" y="136"/>
                  </a:moveTo>
                  <a:cubicBezTo>
                    <a:pt x="10" y="136"/>
                    <a:pt x="9" y="136"/>
                    <a:pt x="8" y="136"/>
                  </a:cubicBezTo>
                  <a:cubicBezTo>
                    <a:pt x="3" y="135"/>
                    <a:pt x="0" y="130"/>
                    <a:pt x="1" y="126"/>
                  </a:cubicBezTo>
                  <a:cubicBezTo>
                    <a:pt x="25" y="8"/>
                    <a:pt x="25" y="8"/>
                    <a:pt x="25" y="8"/>
                  </a:cubicBezTo>
                  <a:cubicBezTo>
                    <a:pt x="26" y="3"/>
                    <a:pt x="31" y="0"/>
                    <a:pt x="35" y="1"/>
                  </a:cubicBezTo>
                  <a:cubicBezTo>
                    <a:pt x="40" y="2"/>
                    <a:pt x="43" y="6"/>
                    <a:pt x="42" y="11"/>
                  </a:cubicBezTo>
                  <a:cubicBezTo>
                    <a:pt x="19" y="129"/>
                    <a:pt x="19" y="129"/>
                    <a:pt x="19" y="129"/>
                  </a:cubicBezTo>
                  <a:cubicBezTo>
                    <a:pt x="18" y="133"/>
                    <a:pt x="14" y="136"/>
                    <a:pt x="10" y="13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331" name="Freeform 165">
              <a:extLst>
                <a:ext uri="{FF2B5EF4-FFF2-40B4-BE49-F238E27FC236}">
                  <a16:creationId xmlns:a16="http://schemas.microsoft.com/office/drawing/2014/main" id="{B1FB92D0-AA60-44E7-8D6C-4411B714700E}"/>
                </a:ext>
              </a:extLst>
            </p:cNvPr>
            <p:cNvSpPr>
              <a:spLocks/>
            </p:cNvSpPr>
            <p:nvPr/>
          </p:nvSpPr>
          <p:spPr bwMode="gray">
            <a:xfrm>
              <a:off x="7289801" y="917575"/>
              <a:ext cx="130175" cy="92075"/>
            </a:xfrm>
            <a:custGeom>
              <a:avLst/>
              <a:gdLst>
                <a:gd name="T0" fmla="*/ 2147483646 w 94"/>
                <a:gd name="T1" fmla="*/ 2147483646 h 66"/>
                <a:gd name="T2" fmla="*/ 2147483646 w 94"/>
                <a:gd name="T3" fmla="*/ 2147483646 h 66"/>
                <a:gd name="T4" fmla="*/ 2147483646 w 94"/>
                <a:gd name="T5" fmla="*/ 2147483646 h 66"/>
                <a:gd name="T6" fmla="*/ 2147483646 w 94"/>
                <a:gd name="T7" fmla="*/ 2147483646 h 66"/>
                <a:gd name="T8" fmla="*/ 2147483646 w 94"/>
                <a:gd name="T9" fmla="*/ 2147483646 h 66"/>
                <a:gd name="T10" fmla="*/ 2147483646 w 94"/>
                <a:gd name="T11" fmla="*/ 2147483646 h 66"/>
                <a:gd name="T12" fmla="*/ 2147483646 w 94"/>
                <a:gd name="T13" fmla="*/ 2147483646 h 66"/>
                <a:gd name="T14" fmla="*/ 2147483646 w 94"/>
                <a:gd name="T15" fmla="*/ 2147483646 h 66"/>
                <a:gd name="T16" fmla="*/ 2147483646 w 94"/>
                <a:gd name="T17" fmla="*/ 2147483646 h 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
                <a:gd name="T28" fmla="*/ 0 h 66"/>
                <a:gd name="T29" fmla="*/ 94 w 94"/>
                <a:gd name="T30" fmla="*/ 66 h 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 h="66">
                  <a:moveTo>
                    <a:pt x="85" y="66"/>
                  </a:moveTo>
                  <a:cubicBezTo>
                    <a:pt x="63" y="66"/>
                    <a:pt x="42" y="57"/>
                    <a:pt x="28" y="42"/>
                  </a:cubicBezTo>
                  <a:cubicBezTo>
                    <a:pt x="3" y="16"/>
                    <a:pt x="3" y="16"/>
                    <a:pt x="3" y="16"/>
                  </a:cubicBezTo>
                  <a:cubicBezTo>
                    <a:pt x="0" y="12"/>
                    <a:pt x="0" y="7"/>
                    <a:pt x="4" y="3"/>
                  </a:cubicBezTo>
                  <a:cubicBezTo>
                    <a:pt x="7" y="0"/>
                    <a:pt x="13" y="0"/>
                    <a:pt x="16" y="4"/>
                  </a:cubicBezTo>
                  <a:cubicBezTo>
                    <a:pt x="41" y="29"/>
                    <a:pt x="41" y="29"/>
                    <a:pt x="41" y="29"/>
                  </a:cubicBezTo>
                  <a:cubicBezTo>
                    <a:pt x="52" y="41"/>
                    <a:pt x="68" y="48"/>
                    <a:pt x="85" y="48"/>
                  </a:cubicBezTo>
                  <a:cubicBezTo>
                    <a:pt x="90" y="48"/>
                    <a:pt x="94" y="52"/>
                    <a:pt x="94" y="57"/>
                  </a:cubicBezTo>
                  <a:cubicBezTo>
                    <a:pt x="94" y="62"/>
                    <a:pt x="90" y="66"/>
                    <a:pt x="85" y="6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332" name="Freeform 166">
              <a:extLst>
                <a:ext uri="{FF2B5EF4-FFF2-40B4-BE49-F238E27FC236}">
                  <a16:creationId xmlns:a16="http://schemas.microsoft.com/office/drawing/2014/main" id="{E0A8556C-06CA-45AA-B19C-EA2EE1DB430B}"/>
                </a:ext>
              </a:extLst>
            </p:cNvPr>
            <p:cNvSpPr>
              <a:spLocks/>
            </p:cNvSpPr>
            <p:nvPr/>
          </p:nvSpPr>
          <p:spPr bwMode="gray">
            <a:xfrm>
              <a:off x="7159626" y="1209675"/>
              <a:ext cx="271463" cy="25400"/>
            </a:xfrm>
            <a:custGeom>
              <a:avLst/>
              <a:gdLst>
                <a:gd name="T0" fmla="*/ 2147483646 w 196"/>
                <a:gd name="T1" fmla="*/ 2147483646 h 18"/>
                <a:gd name="T2" fmla="*/ 2147483646 w 196"/>
                <a:gd name="T3" fmla="*/ 2147483646 h 18"/>
                <a:gd name="T4" fmla="*/ 0 w 196"/>
                <a:gd name="T5" fmla="*/ 2147483646 h 18"/>
                <a:gd name="T6" fmla="*/ 2147483646 w 196"/>
                <a:gd name="T7" fmla="*/ 0 h 18"/>
                <a:gd name="T8" fmla="*/ 2147483646 w 196"/>
                <a:gd name="T9" fmla="*/ 0 h 18"/>
                <a:gd name="T10" fmla="*/ 2147483646 w 196"/>
                <a:gd name="T11" fmla="*/ 2147483646 h 18"/>
                <a:gd name="T12" fmla="*/ 2147483646 w 196"/>
                <a:gd name="T13" fmla="*/ 2147483646 h 18"/>
                <a:gd name="T14" fmla="*/ 0 60000 65536"/>
                <a:gd name="T15" fmla="*/ 0 60000 65536"/>
                <a:gd name="T16" fmla="*/ 0 60000 65536"/>
                <a:gd name="T17" fmla="*/ 0 60000 65536"/>
                <a:gd name="T18" fmla="*/ 0 60000 65536"/>
                <a:gd name="T19" fmla="*/ 0 60000 65536"/>
                <a:gd name="T20" fmla="*/ 0 60000 65536"/>
                <a:gd name="T21" fmla="*/ 0 w 196"/>
                <a:gd name="T22" fmla="*/ 0 h 18"/>
                <a:gd name="T23" fmla="*/ 196 w 196"/>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6" h="18">
                  <a:moveTo>
                    <a:pt x="187" y="18"/>
                  </a:moveTo>
                  <a:cubicBezTo>
                    <a:pt x="9" y="18"/>
                    <a:pt x="9" y="18"/>
                    <a:pt x="9" y="18"/>
                  </a:cubicBezTo>
                  <a:cubicBezTo>
                    <a:pt x="4" y="18"/>
                    <a:pt x="0" y="14"/>
                    <a:pt x="0" y="9"/>
                  </a:cubicBezTo>
                  <a:cubicBezTo>
                    <a:pt x="0" y="4"/>
                    <a:pt x="4" y="0"/>
                    <a:pt x="9" y="0"/>
                  </a:cubicBezTo>
                  <a:cubicBezTo>
                    <a:pt x="187" y="0"/>
                    <a:pt x="187" y="0"/>
                    <a:pt x="187" y="0"/>
                  </a:cubicBezTo>
                  <a:cubicBezTo>
                    <a:pt x="192" y="0"/>
                    <a:pt x="196" y="4"/>
                    <a:pt x="196" y="9"/>
                  </a:cubicBezTo>
                  <a:cubicBezTo>
                    <a:pt x="196" y="14"/>
                    <a:pt x="192" y="18"/>
                    <a:pt x="18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333" name="Freeform 167">
              <a:extLst>
                <a:ext uri="{FF2B5EF4-FFF2-40B4-BE49-F238E27FC236}">
                  <a16:creationId xmlns:a16="http://schemas.microsoft.com/office/drawing/2014/main" id="{19DDDCB0-6C3C-479E-BE1E-428A335BE2CD}"/>
                </a:ext>
              </a:extLst>
            </p:cNvPr>
            <p:cNvSpPr>
              <a:spLocks/>
            </p:cNvSpPr>
            <p:nvPr/>
          </p:nvSpPr>
          <p:spPr bwMode="gray">
            <a:xfrm>
              <a:off x="7486651" y="1208088"/>
              <a:ext cx="169863" cy="25400"/>
            </a:xfrm>
            <a:custGeom>
              <a:avLst/>
              <a:gdLst>
                <a:gd name="T0" fmla="*/ 2147483646 w 122"/>
                <a:gd name="T1" fmla="*/ 2147483646 h 18"/>
                <a:gd name="T2" fmla="*/ 2147483646 w 122"/>
                <a:gd name="T3" fmla="*/ 2147483646 h 18"/>
                <a:gd name="T4" fmla="*/ 0 w 122"/>
                <a:gd name="T5" fmla="*/ 2147483646 h 18"/>
                <a:gd name="T6" fmla="*/ 2147483646 w 122"/>
                <a:gd name="T7" fmla="*/ 0 h 18"/>
                <a:gd name="T8" fmla="*/ 2147483646 w 122"/>
                <a:gd name="T9" fmla="*/ 0 h 18"/>
                <a:gd name="T10" fmla="*/ 2147483646 w 122"/>
                <a:gd name="T11" fmla="*/ 2147483646 h 18"/>
                <a:gd name="T12" fmla="*/ 2147483646 w 122"/>
                <a:gd name="T13" fmla="*/ 2147483646 h 18"/>
                <a:gd name="T14" fmla="*/ 0 60000 65536"/>
                <a:gd name="T15" fmla="*/ 0 60000 65536"/>
                <a:gd name="T16" fmla="*/ 0 60000 65536"/>
                <a:gd name="T17" fmla="*/ 0 60000 65536"/>
                <a:gd name="T18" fmla="*/ 0 60000 65536"/>
                <a:gd name="T19" fmla="*/ 0 60000 65536"/>
                <a:gd name="T20" fmla="*/ 0 60000 65536"/>
                <a:gd name="T21" fmla="*/ 0 w 122"/>
                <a:gd name="T22" fmla="*/ 0 h 18"/>
                <a:gd name="T23" fmla="*/ 122 w 12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2" h="18">
                  <a:moveTo>
                    <a:pt x="113" y="18"/>
                  </a:moveTo>
                  <a:cubicBezTo>
                    <a:pt x="9" y="18"/>
                    <a:pt x="9" y="18"/>
                    <a:pt x="9" y="18"/>
                  </a:cubicBezTo>
                  <a:cubicBezTo>
                    <a:pt x="4" y="18"/>
                    <a:pt x="0" y="14"/>
                    <a:pt x="0" y="9"/>
                  </a:cubicBezTo>
                  <a:cubicBezTo>
                    <a:pt x="0" y="4"/>
                    <a:pt x="4" y="0"/>
                    <a:pt x="9" y="0"/>
                  </a:cubicBezTo>
                  <a:cubicBezTo>
                    <a:pt x="113" y="0"/>
                    <a:pt x="113" y="0"/>
                    <a:pt x="113" y="0"/>
                  </a:cubicBezTo>
                  <a:cubicBezTo>
                    <a:pt x="118" y="0"/>
                    <a:pt x="122" y="4"/>
                    <a:pt x="122" y="9"/>
                  </a:cubicBezTo>
                  <a:cubicBezTo>
                    <a:pt x="122" y="14"/>
                    <a:pt x="118" y="18"/>
                    <a:pt x="11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334" name="Freeform 168">
              <a:extLst>
                <a:ext uri="{FF2B5EF4-FFF2-40B4-BE49-F238E27FC236}">
                  <a16:creationId xmlns:a16="http://schemas.microsoft.com/office/drawing/2014/main" id="{16FCB8BC-C5EC-4772-A626-19BC5C3C69F5}"/>
                </a:ext>
              </a:extLst>
            </p:cNvPr>
            <p:cNvSpPr>
              <a:spLocks/>
            </p:cNvSpPr>
            <p:nvPr/>
          </p:nvSpPr>
          <p:spPr bwMode="gray">
            <a:xfrm>
              <a:off x="7551739" y="981075"/>
              <a:ext cx="177800" cy="76200"/>
            </a:xfrm>
            <a:custGeom>
              <a:avLst/>
              <a:gdLst>
                <a:gd name="T0" fmla="*/ 2147483646 w 127"/>
                <a:gd name="T1" fmla="*/ 2147483646 h 55"/>
                <a:gd name="T2" fmla="*/ 2147483646 w 127"/>
                <a:gd name="T3" fmla="*/ 2147483646 h 55"/>
                <a:gd name="T4" fmla="*/ 0 w 127"/>
                <a:gd name="T5" fmla="*/ 2147483646 h 55"/>
                <a:gd name="T6" fmla="*/ 0 w 127"/>
                <a:gd name="T7" fmla="*/ 2147483646 h 55"/>
                <a:gd name="T8" fmla="*/ 2147483646 w 127"/>
                <a:gd name="T9" fmla="*/ 0 h 55"/>
                <a:gd name="T10" fmla="*/ 2147483646 w 127"/>
                <a:gd name="T11" fmla="*/ 2147483646 h 55"/>
                <a:gd name="T12" fmla="*/ 2147483646 w 127"/>
                <a:gd name="T13" fmla="*/ 2147483646 h 55"/>
                <a:gd name="T14" fmla="*/ 2147483646 w 127"/>
                <a:gd name="T15" fmla="*/ 2147483646 h 55"/>
                <a:gd name="T16" fmla="*/ 2147483646 w 127"/>
                <a:gd name="T17" fmla="*/ 2147483646 h 55"/>
                <a:gd name="T18" fmla="*/ 2147483646 w 127"/>
                <a:gd name="T19" fmla="*/ 0 h 55"/>
                <a:gd name="T20" fmla="*/ 2147483646 w 127"/>
                <a:gd name="T21" fmla="*/ 2147483646 h 55"/>
                <a:gd name="T22" fmla="*/ 2147483646 w 127"/>
                <a:gd name="T23" fmla="*/ 2147483646 h 55"/>
                <a:gd name="T24" fmla="*/ 2147483646 w 127"/>
                <a:gd name="T25" fmla="*/ 2147483646 h 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
                <a:gd name="T40" fmla="*/ 0 h 55"/>
                <a:gd name="T41" fmla="*/ 127 w 127"/>
                <a:gd name="T42" fmla="*/ 55 h 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 h="55">
                  <a:moveTo>
                    <a:pt x="118" y="55"/>
                  </a:moveTo>
                  <a:cubicBezTo>
                    <a:pt x="9" y="55"/>
                    <a:pt x="9" y="55"/>
                    <a:pt x="9" y="55"/>
                  </a:cubicBezTo>
                  <a:cubicBezTo>
                    <a:pt x="4" y="55"/>
                    <a:pt x="0" y="51"/>
                    <a:pt x="0" y="46"/>
                  </a:cubicBezTo>
                  <a:cubicBezTo>
                    <a:pt x="0" y="9"/>
                    <a:pt x="0" y="9"/>
                    <a:pt x="0" y="9"/>
                  </a:cubicBezTo>
                  <a:cubicBezTo>
                    <a:pt x="0" y="4"/>
                    <a:pt x="4" y="0"/>
                    <a:pt x="9" y="0"/>
                  </a:cubicBezTo>
                  <a:cubicBezTo>
                    <a:pt x="14" y="0"/>
                    <a:pt x="18" y="4"/>
                    <a:pt x="18" y="9"/>
                  </a:cubicBezTo>
                  <a:cubicBezTo>
                    <a:pt x="18" y="37"/>
                    <a:pt x="18" y="37"/>
                    <a:pt x="18" y="37"/>
                  </a:cubicBezTo>
                  <a:cubicBezTo>
                    <a:pt x="109" y="37"/>
                    <a:pt x="109" y="37"/>
                    <a:pt x="109" y="37"/>
                  </a:cubicBezTo>
                  <a:cubicBezTo>
                    <a:pt x="109" y="9"/>
                    <a:pt x="109" y="9"/>
                    <a:pt x="109" y="9"/>
                  </a:cubicBezTo>
                  <a:cubicBezTo>
                    <a:pt x="109" y="4"/>
                    <a:pt x="113" y="0"/>
                    <a:pt x="118" y="0"/>
                  </a:cubicBezTo>
                  <a:cubicBezTo>
                    <a:pt x="123" y="0"/>
                    <a:pt x="127" y="4"/>
                    <a:pt x="127" y="9"/>
                  </a:cubicBezTo>
                  <a:cubicBezTo>
                    <a:pt x="127" y="46"/>
                    <a:pt x="127" y="46"/>
                    <a:pt x="127" y="46"/>
                  </a:cubicBezTo>
                  <a:cubicBezTo>
                    <a:pt x="127" y="51"/>
                    <a:pt x="123" y="55"/>
                    <a:pt x="118" y="5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335" name="Freeform 169">
              <a:extLst>
                <a:ext uri="{FF2B5EF4-FFF2-40B4-BE49-F238E27FC236}">
                  <a16:creationId xmlns:a16="http://schemas.microsoft.com/office/drawing/2014/main" id="{4D345EB3-0C58-4615-A5FC-0CEAEA406521}"/>
                </a:ext>
              </a:extLst>
            </p:cNvPr>
            <p:cNvSpPr>
              <a:spLocks/>
            </p:cNvSpPr>
            <p:nvPr/>
          </p:nvSpPr>
          <p:spPr bwMode="gray">
            <a:xfrm>
              <a:off x="7588251" y="1012825"/>
              <a:ext cx="106363" cy="11113"/>
            </a:xfrm>
            <a:custGeom>
              <a:avLst/>
              <a:gdLst>
                <a:gd name="T0" fmla="*/ 2147483646 w 76"/>
                <a:gd name="T1" fmla="*/ 2147483646 h 8"/>
                <a:gd name="T2" fmla="*/ 2147483646 w 76"/>
                <a:gd name="T3" fmla="*/ 2147483646 h 8"/>
                <a:gd name="T4" fmla="*/ 0 w 76"/>
                <a:gd name="T5" fmla="*/ 2147483646 h 8"/>
                <a:gd name="T6" fmla="*/ 2147483646 w 76"/>
                <a:gd name="T7" fmla="*/ 0 h 8"/>
                <a:gd name="T8" fmla="*/ 2147483646 w 76"/>
                <a:gd name="T9" fmla="*/ 0 h 8"/>
                <a:gd name="T10" fmla="*/ 2147483646 w 76"/>
                <a:gd name="T11" fmla="*/ 2147483646 h 8"/>
                <a:gd name="T12" fmla="*/ 2147483646 w 76"/>
                <a:gd name="T13" fmla="*/ 2147483646 h 8"/>
                <a:gd name="T14" fmla="*/ 0 60000 65536"/>
                <a:gd name="T15" fmla="*/ 0 60000 65536"/>
                <a:gd name="T16" fmla="*/ 0 60000 65536"/>
                <a:gd name="T17" fmla="*/ 0 60000 65536"/>
                <a:gd name="T18" fmla="*/ 0 60000 65536"/>
                <a:gd name="T19" fmla="*/ 0 60000 65536"/>
                <a:gd name="T20" fmla="*/ 0 60000 65536"/>
                <a:gd name="T21" fmla="*/ 0 w 76"/>
                <a:gd name="T22" fmla="*/ 0 h 8"/>
                <a:gd name="T23" fmla="*/ 76 w 76"/>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8">
                  <a:moveTo>
                    <a:pt x="72" y="8"/>
                  </a:moveTo>
                  <a:cubicBezTo>
                    <a:pt x="4" y="8"/>
                    <a:pt x="4" y="8"/>
                    <a:pt x="4" y="8"/>
                  </a:cubicBezTo>
                  <a:cubicBezTo>
                    <a:pt x="2" y="8"/>
                    <a:pt x="0" y="7"/>
                    <a:pt x="0" y="4"/>
                  </a:cubicBezTo>
                  <a:cubicBezTo>
                    <a:pt x="0" y="2"/>
                    <a:pt x="2" y="0"/>
                    <a:pt x="4" y="0"/>
                  </a:cubicBezTo>
                  <a:cubicBezTo>
                    <a:pt x="72" y="0"/>
                    <a:pt x="72" y="0"/>
                    <a:pt x="72" y="0"/>
                  </a:cubicBezTo>
                  <a:cubicBezTo>
                    <a:pt x="74" y="0"/>
                    <a:pt x="76" y="2"/>
                    <a:pt x="76" y="4"/>
                  </a:cubicBezTo>
                  <a:cubicBezTo>
                    <a:pt x="76" y="7"/>
                    <a:pt x="74" y="8"/>
                    <a:pt x="72"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336" name="Freeform 170">
              <a:extLst>
                <a:ext uri="{FF2B5EF4-FFF2-40B4-BE49-F238E27FC236}">
                  <a16:creationId xmlns:a16="http://schemas.microsoft.com/office/drawing/2014/main" id="{00238EFA-DE4A-46C1-9997-6301A17A5E78}"/>
                </a:ext>
              </a:extLst>
            </p:cNvPr>
            <p:cNvSpPr>
              <a:spLocks/>
            </p:cNvSpPr>
            <p:nvPr/>
          </p:nvSpPr>
          <p:spPr bwMode="gray">
            <a:xfrm>
              <a:off x="7588251" y="1000125"/>
              <a:ext cx="106363" cy="11113"/>
            </a:xfrm>
            <a:custGeom>
              <a:avLst/>
              <a:gdLst>
                <a:gd name="T0" fmla="*/ 2147483646 w 76"/>
                <a:gd name="T1" fmla="*/ 2147483646 h 8"/>
                <a:gd name="T2" fmla="*/ 2147483646 w 76"/>
                <a:gd name="T3" fmla="*/ 2147483646 h 8"/>
                <a:gd name="T4" fmla="*/ 0 w 76"/>
                <a:gd name="T5" fmla="*/ 2147483646 h 8"/>
                <a:gd name="T6" fmla="*/ 2147483646 w 76"/>
                <a:gd name="T7" fmla="*/ 0 h 8"/>
                <a:gd name="T8" fmla="*/ 2147483646 w 76"/>
                <a:gd name="T9" fmla="*/ 0 h 8"/>
                <a:gd name="T10" fmla="*/ 2147483646 w 76"/>
                <a:gd name="T11" fmla="*/ 2147483646 h 8"/>
                <a:gd name="T12" fmla="*/ 2147483646 w 76"/>
                <a:gd name="T13" fmla="*/ 2147483646 h 8"/>
                <a:gd name="T14" fmla="*/ 0 60000 65536"/>
                <a:gd name="T15" fmla="*/ 0 60000 65536"/>
                <a:gd name="T16" fmla="*/ 0 60000 65536"/>
                <a:gd name="T17" fmla="*/ 0 60000 65536"/>
                <a:gd name="T18" fmla="*/ 0 60000 65536"/>
                <a:gd name="T19" fmla="*/ 0 60000 65536"/>
                <a:gd name="T20" fmla="*/ 0 60000 65536"/>
                <a:gd name="T21" fmla="*/ 0 w 76"/>
                <a:gd name="T22" fmla="*/ 0 h 8"/>
                <a:gd name="T23" fmla="*/ 76 w 76"/>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8">
                  <a:moveTo>
                    <a:pt x="72" y="8"/>
                  </a:moveTo>
                  <a:cubicBezTo>
                    <a:pt x="4" y="8"/>
                    <a:pt x="4" y="8"/>
                    <a:pt x="4" y="8"/>
                  </a:cubicBezTo>
                  <a:cubicBezTo>
                    <a:pt x="2" y="8"/>
                    <a:pt x="0" y="6"/>
                    <a:pt x="0" y="4"/>
                  </a:cubicBezTo>
                  <a:cubicBezTo>
                    <a:pt x="0" y="2"/>
                    <a:pt x="2" y="0"/>
                    <a:pt x="4" y="0"/>
                  </a:cubicBezTo>
                  <a:cubicBezTo>
                    <a:pt x="72" y="0"/>
                    <a:pt x="72" y="0"/>
                    <a:pt x="72" y="0"/>
                  </a:cubicBezTo>
                  <a:cubicBezTo>
                    <a:pt x="74" y="0"/>
                    <a:pt x="76" y="2"/>
                    <a:pt x="76" y="4"/>
                  </a:cubicBezTo>
                  <a:cubicBezTo>
                    <a:pt x="76" y="6"/>
                    <a:pt x="74" y="8"/>
                    <a:pt x="72"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337" name="Freeform 171">
              <a:extLst>
                <a:ext uri="{FF2B5EF4-FFF2-40B4-BE49-F238E27FC236}">
                  <a16:creationId xmlns:a16="http://schemas.microsoft.com/office/drawing/2014/main" id="{5B20510F-2B06-4517-8D4A-ACA57B84FD6E}"/>
                </a:ext>
              </a:extLst>
            </p:cNvPr>
            <p:cNvSpPr>
              <a:spLocks/>
            </p:cNvSpPr>
            <p:nvPr/>
          </p:nvSpPr>
          <p:spPr bwMode="gray">
            <a:xfrm>
              <a:off x="7588251" y="987425"/>
              <a:ext cx="106363" cy="11113"/>
            </a:xfrm>
            <a:custGeom>
              <a:avLst/>
              <a:gdLst>
                <a:gd name="T0" fmla="*/ 2147483646 w 76"/>
                <a:gd name="T1" fmla="*/ 2147483646 h 8"/>
                <a:gd name="T2" fmla="*/ 2147483646 w 76"/>
                <a:gd name="T3" fmla="*/ 2147483646 h 8"/>
                <a:gd name="T4" fmla="*/ 0 w 76"/>
                <a:gd name="T5" fmla="*/ 2147483646 h 8"/>
                <a:gd name="T6" fmla="*/ 2147483646 w 76"/>
                <a:gd name="T7" fmla="*/ 0 h 8"/>
                <a:gd name="T8" fmla="*/ 2147483646 w 76"/>
                <a:gd name="T9" fmla="*/ 0 h 8"/>
                <a:gd name="T10" fmla="*/ 2147483646 w 76"/>
                <a:gd name="T11" fmla="*/ 2147483646 h 8"/>
                <a:gd name="T12" fmla="*/ 2147483646 w 76"/>
                <a:gd name="T13" fmla="*/ 2147483646 h 8"/>
                <a:gd name="T14" fmla="*/ 0 60000 65536"/>
                <a:gd name="T15" fmla="*/ 0 60000 65536"/>
                <a:gd name="T16" fmla="*/ 0 60000 65536"/>
                <a:gd name="T17" fmla="*/ 0 60000 65536"/>
                <a:gd name="T18" fmla="*/ 0 60000 65536"/>
                <a:gd name="T19" fmla="*/ 0 60000 65536"/>
                <a:gd name="T20" fmla="*/ 0 60000 65536"/>
                <a:gd name="T21" fmla="*/ 0 w 76"/>
                <a:gd name="T22" fmla="*/ 0 h 8"/>
                <a:gd name="T23" fmla="*/ 76 w 76"/>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8">
                  <a:moveTo>
                    <a:pt x="72" y="8"/>
                  </a:moveTo>
                  <a:cubicBezTo>
                    <a:pt x="4" y="8"/>
                    <a:pt x="4" y="8"/>
                    <a:pt x="4" y="8"/>
                  </a:cubicBezTo>
                  <a:cubicBezTo>
                    <a:pt x="2" y="8"/>
                    <a:pt x="0" y="6"/>
                    <a:pt x="0" y="4"/>
                  </a:cubicBezTo>
                  <a:cubicBezTo>
                    <a:pt x="0" y="2"/>
                    <a:pt x="2" y="0"/>
                    <a:pt x="4" y="0"/>
                  </a:cubicBezTo>
                  <a:cubicBezTo>
                    <a:pt x="72" y="0"/>
                    <a:pt x="72" y="0"/>
                    <a:pt x="72" y="0"/>
                  </a:cubicBezTo>
                  <a:cubicBezTo>
                    <a:pt x="74" y="0"/>
                    <a:pt x="76" y="2"/>
                    <a:pt x="76" y="4"/>
                  </a:cubicBezTo>
                  <a:cubicBezTo>
                    <a:pt x="76" y="6"/>
                    <a:pt x="74" y="8"/>
                    <a:pt x="72"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338" name="Freeform 172">
              <a:extLst>
                <a:ext uri="{FF2B5EF4-FFF2-40B4-BE49-F238E27FC236}">
                  <a16:creationId xmlns:a16="http://schemas.microsoft.com/office/drawing/2014/main" id="{DE6D9DC8-CDC7-4DF0-B42B-B117BB127F75}"/>
                </a:ext>
              </a:extLst>
            </p:cNvPr>
            <p:cNvSpPr>
              <a:spLocks/>
            </p:cNvSpPr>
            <p:nvPr/>
          </p:nvSpPr>
          <p:spPr bwMode="gray">
            <a:xfrm>
              <a:off x="7175501" y="1092200"/>
              <a:ext cx="185738" cy="25400"/>
            </a:xfrm>
            <a:custGeom>
              <a:avLst/>
              <a:gdLst>
                <a:gd name="T0" fmla="*/ 2147483646 w 134"/>
                <a:gd name="T1" fmla="*/ 2147483646 h 18"/>
                <a:gd name="T2" fmla="*/ 2147483646 w 134"/>
                <a:gd name="T3" fmla="*/ 2147483646 h 18"/>
                <a:gd name="T4" fmla="*/ 0 w 134"/>
                <a:gd name="T5" fmla="*/ 2147483646 h 18"/>
                <a:gd name="T6" fmla="*/ 2147483646 w 134"/>
                <a:gd name="T7" fmla="*/ 0 h 18"/>
                <a:gd name="T8" fmla="*/ 2147483646 w 134"/>
                <a:gd name="T9" fmla="*/ 0 h 18"/>
                <a:gd name="T10" fmla="*/ 2147483646 w 134"/>
                <a:gd name="T11" fmla="*/ 2147483646 h 18"/>
                <a:gd name="T12" fmla="*/ 2147483646 w 134"/>
                <a:gd name="T13" fmla="*/ 2147483646 h 18"/>
                <a:gd name="T14" fmla="*/ 0 60000 65536"/>
                <a:gd name="T15" fmla="*/ 0 60000 65536"/>
                <a:gd name="T16" fmla="*/ 0 60000 65536"/>
                <a:gd name="T17" fmla="*/ 0 60000 65536"/>
                <a:gd name="T18" fmla="*/ 0 60000 65536"/>
                <a:gd name="T19" fmla="*/ 0 60000 65536"/>
                <a:gd name="T20" fmla="*/ 0 60000 65536"/>
                <a:gd name="T21" fmla="*/ 0 w 134"/>
                <a:gd name="T22" fmla="*/ 0 h 18"/>
                <a:gd name="T23" fmla="*/ 134 w 13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4" h="18">
                  <a:moveTo>
                    <a:pt x="125" y="18"/>
                  </a:moveTo>
                  <a:cubicBezTo>
                    <a:pt x="9" y="18"/>
                    <a:pt x="9" y="18"/>
                    <a:pt x="9" y="18"/>
                  </a:cubicBezTo>
                  <a:cubicBezTo>
                    <a:pt x="4" y="18"/>
                    <a:pt x="0" y="14"/>
                    <a:pt x="0" y="9"/>
                  </a:cubicBezTo>
                  <a:cubicBezTo>
                    <a:pt x="0" y="4"/>
                    <a:pt x="4" y="0"/>
                    <a:pt x="9" y="0"/>
                  </a:cubicBezTo>
                  <a:cubicBezTo>
                    <a:pt x="125" y="0"/>
                    <a:pt x="125" y="0"/>
                    <a:pt x="125" y="0"/>
                  </a:cubicBezTo>
                  <a:cubicBezTo>
                    <a:pt x="130" y="0"/>
                    <a:pt x="134" y="4"/>
                    <a:pt x="134" y="9"/>
                  </a:cubicBezTo>
                  <a:cubicBezTo>
                    <a:pt x="134" y="14"/>
                    <a:pt x="130" y="18"/>
                    <a:pt x="12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339" name="Freeform 173">
              <a:extLst>
                <a:ext uri="{FF2B5EF4-FFF2-40B4-BE49-F238E27FC236}">
                  <a16:creationId xmlns:a16="http://schemas.microsoft.com/office/drawing/2014/main" id="{8A14B54A-7923-4F09-AAC6-982D1E398A90}"/>
                </a:ext>
              </a:extLst>
            </p:cNvPr>
            <p:cNvSpPr>
              <a:spLocks/>
            </p:cNvSpPr>
            <p:nvPr/>
          </p:nvSpPr>
          <p:spPr bwMode="gray">
            <a:xfrm>
              <a:off x="7189789" y="1101725"/>
              <a:ext cx="60325" cy="128588"/>
            </a:xfrm>
            <a:custGeom>
              <a:avLst/>
              <a:gdLst>
                <a:gd name="T0" fmla="*/ 2147483646 w 43"/>
                <a:gd name="T1" fmla="*/ 2147483646 h 93"/>
                <a:gd name="T2" fmla="*/ 2147483646 w 43"/>
                <a:gd name="T3" fmla="*/ 2147483646 h 93"/>
                <a:gd name="T4" fmla="*/ 2147483646 w 43"/>
                <a:gd name="T5" fmla="*/ 2147483646 h 93"/>
                <a:gd name="T6" fmla="*/ 2147483646 w 43"/>
                <a:gd name="T7" fmla="*/ 2147483646 h 93"/>
                <a:gd name="T8" fmla="*/ 2147483646 w 43"/>
                <a:gd name="T9" fmla="*/ 2147483646 h 93"/>
                <a:gd name="T10" fmla="*/ 2147483646 w 43"/>
                <a:gd name="T11" fmla="*/ 2147483646 h 93"/>
                <a:gd name="T12" fmla="*/ 2147483646 w 43"/>
                <a:gd name="T13" fmla="*/ 2147483646 h 93"/>
                <a:gd name="T14" fmla="*/ 2147483646 w 43"/>
                <a:gd name="T15" fmla="*/ 2147483646 h 93"/>
                <a:gd name="T16" fmla="*/ 2147483646 w 43"/>
                <a:gd name="T17" fmla="*/ 2147483646 h 93"/>
                <a:gd name="T18" fmla="*/ 2147483646 w 43"/>
                <a:gd name="T19" fmla="*/ 2147483646 h 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
                <a:gd name="T31" fmla="*/ 0 h 93"/>
                <a:gd name="T32" fmla="*/ 43 w 43"/>
                <a:gd name="T33" fmla="*/ 93 h 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 h="93">
                  <a:moveTo>
                    <a:pt x="10" y="93"/>
                  </a:moveTo>
                  <a:cubicBezTo>
                    <a:pt x="9" y="93"/>
                    <a:pt x="8" y="93"/>
                    <a:pt x="8" y="93"/>
                  </a:cubicBezTo>
                  <a:cubicBezTo>
                    <a:pt x="3" y="92"/>
                    <a:pt x="0" y="87"/>
                    <a:pt x="1" y="82"/>
                  </a:cubicBezTo>
                  <a:cubicBezTo>
                    <a:pt x="3" y="73"/>
                    <a:pt x="3" y="73"/>
                    <a:pt x="3" y="73"/>
                  </a:cubicBezTo>
                  <a:cubicBezTo>
                    <a:pt x="7" y="50"/>
                    <a:pt x="15" y="27"/>
                    <a:pt x="25" y="6"/>
                  </a:cubicBezTo>
                  <a:cubicBezTo>
                    <a:pt x="27" y="2"/>
                    <a:pt x="33" y="0"/>
                    <a:pt x="37" y="2"/>
                  </a:cubicBezTo>
                  <a:cubicBezTo>
                    <a:pt x="42" y="5"/>
                    <a:pt x="43" y="10"/>
                    <a:pt x="41" y="14"/>
                  </a:cubicBezTo>
                  <a:cubicBezTo>
                    <a:pt x="31" y="34"/>
                    <a:pt x="24" y="55"/>
                    <a:pt x="20" y="76"/>
                  </a:cubicBezTo>
                  <a:cubicBezTo>
                    <a:pt x="18" y="86"/>
                    <a:pt x="18" y="86"/>
                    <a:pt x="18" y="86"/>
                  </a:cubicBezTo>
                  <a:cubicBezTo>
                    <a:pt x="18" y="90"/>
                    <a:pt x="14" y="93"/>
                    <a:pt x="10" y="9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340" name="Freeform 174">
              <a:extLst>
                <a:ext uri="{FF2B5EF4-FFF2-40B4-BE49-F238E27FC236}">
                  <a16:creationId xmlns:a16="http://schemas.microsoft.com/office/drawing/2014/main" id="{DD199A53-E044-48F4-8316-7BBA0F0410C8}"/>
                </a:ext>
              </a:extLst>
            </p:cNvPr>
            <p:cNvSpPr>
              <a:spLocks/>
            </p:cNvSpPr>
            <p:nvPr/>
          </p:nvSpPr>
          <p:spPr bwMode="gray">
            <a:xfrm>
              <a:off x="7281864" y="1101725"/>
              <a:ext cx="60325" cy="128588"/>
            </a:xfrm>
            <a:custGeom>
              <a:avLst/>
              <a:gdLst>
                <a:gd name="T0" fmla="*/ 2147483646 w 44"/>
                <a:gd name="T1" fmla="*/ 2147483646 h 93"/>
                <a:gd name="T2" fmla="*/ 2147483646 w 44"/>
                <a:gd name="T3" fmla="*/ 2147483646 h 93"/>
                <a:gd name="T4" fmla="*/ 2147483646 w 44"/>
                <a:gd name="T5" fmla="*/ 2147483646 h 93"/>
                <a:gd name="T6" fmla="*/ 2147483646 w 44"/>
                <a:gd name="T7" fmla="*/ 2147483646 h 93"/>
                <a:gd name="T8" fmla="*/ 2147483646 w 44"/>
                <a:gd name="T9" fmla="*/ 2147483646 h 93"/>
                <a:gd name="T10" fmla="*/ 2147483646 w 44"/>
                <a:gd name="T11" fmla="*/ 2147483646 h 93"/>
                <a:gd name="T12" fmla="*/ 2147483646 w 44"/>
                <a:gd name="T13" fmla="*/ 2147483646 h 93"/>
                <a:gd name="T14" fmla="*/ 2147483646 w 44"/>
                <a:gd name="T15" fmla="*/ 2147483646 h 93"/>
                <a:gd name="T16" fmla="*/ 2147483646 w 44"/>
                <a:gd name="T17" fmla="*/ 2147483646 h 93"/>
                <a:gd name="T18" fmla="*/ 2147483646 w 44"/>
                <a:gd name="T19" fmla="*/ 2147483646 h 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93"/>
                <a:gd name="T32" fmla="*/ 44 w 44"/>
                <a:gd name="T33" fmla="*/ 93 h 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93">
                  <a:moveTo>
                    <a:pt x="34" y="93"/>
                  </a:moveTo>
                  <a:cubicBezTo>
                    <a:pt x="30" y="93"/>
                    <a:pt x="26" y="90"/>
                    <a:pt x="25" y="86"/>
                  </a:cubicBezTo>
                  <a:cubicBezTo>
                    <a:pt x="24" y="76"/>
                    <a:pt x="24" y="76"/>
                    <a:pt x="24" y="76"/>
                  </a:cubicBezTo>
                  <a:cubicBezTo>
                    <a:pt x="19" y="55"/>
                    <a:pt x="12" y="34"/>
                    <a:pt x="2" y="14"/>
                  </a:cubicBezTo>
                  <a:cubicBezTo>
                    <a:pt x="0" y="10"/>
                    <a:pt x="2" y="5"/>
                    <a:pt x="6" y="2"/>
                  </a:cubicBezTo>
                  <a:cubicBezTo>
                    <a:pt x="11" y="0"/>
                    <a:pt x="16" y="2"/>
                    <a:pt x="19" y="6"/>
                  </a:cubicBezTo>
                  <a:cubicBezTo>
                    <a:pt x="29" y="27"/>
                    <a:pt x="37" y="50"/>
                    <a:pt x="41" y="73"/>
                  </a:cubicBezTo>
                  <a:cubicBezTo>
                    <a:pt x="43" y="82"/>
                    <a:pt x="43" y="82"/>
                    <a:pt x="43" y="82"/>
                  </a:cubicBezTo>
                  <a:cubicBezTo>
                    <a:pt x="44" y="87"/>
                    <a:pt x="41" y="92"/>
                    <a:pt x="36" y="93"/>
                  </a:cubicBezTo>
                  <a:cubicBezTo>
                    <a:pt x="35" y="93"/>
                    <a:pt x="35" y="93"/>
                    <a:pt x="34" y="9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grpSp>
      <p:sp>
        <p:nvSpPr>
          <p:cNvPr id="356" name="TextBox 355">
            <a:extLst>
              <a:ext uri="{FF2B5EF4-FFF2-40B4-BE49-F238E27FC236}">
                <a16:creationId xmlns:a16="http://schemas.microsoft.com/office/drawing/2014/main" id="{3A7C11DB-DC49-49C1-8B7E-5CAF9793A81E}"/>
              </a:ext>
            </a:extLst>
          </p:cNvPr>
          <p:cNvSpPr txBox="1"/>
          <p:nvPr/>
        </p:nvSpPr>
        <p:spPr bwMode="gray">
          <a:xfrm>
            <a:off x="8069850" y="3711779"/>
            <a:ext cx="1520199" cy="430887"/>
          </a:xfrm>
          <a:prstGeom prst="rect">
            <a:avLst/>
          </a:prstGeom>
          <a:noFill/>
        </p:spPr>
        <p:txBody>
          <a:bodyPr wrap="square" rtlCol="0">
            <a:spAutoFit/>
          </a:bodyPr>
          <a:lstStyle/>
          <a:p>
            <a:pPr algn="ctr" fontAlgn="ctr"/>
            <a:r>
              <a:rPr lang="en-US" sz="1100" dirty="0">
                <a:latin typeface="Huawei Sans" panose="020C0503030203020204" pitchFamily="34" charset="0"/>
              </a:rPr>
              <a:t>Personalized consulting</a:t>
            </a:r>
          </a:p>
        </p:txBody>
      </p:sp>
      <p:sp>
        <p:nvSpPr>
          <p:cNvPr id="357" name="TextBox 356">
            <a:extLst>
              <a:ext uri="{FF2B5EF4-FFF2-40B4-BE49-F238E27FC236}">
                <a16:creationId xmlns:a16="http://schemas.microsoft.com/office/drawing/2014/main" id="{02EFBD7E-9D01-4C98-85E3-A042F5D1A405}"/>
              </a:ext>
            </a:extLst>
          </p:cNvPr>
          <p:cNvSpPr txBox="1"/>
          <p:nvPr/>
        </p:nvSpPr>
        <p:spPr bwMode="gray">
          <a:xfrm>
            <a:off x="9292698" y="3711779"/>
            <a:ext cx="1978027" cy="430887"/>
          </a:xfrm>
          <a:prstGeom prst="rect">
            <a:avLst/>
          </a:prstGeom>
          <a:noFill/>
        </p:spPr>
        <p:txBody>
          <a:bodyPr wrap="square" rtlCol="0">
            <a:spAutoFit/>
          </a:bodyPr>
          <a:lstStyle/>
          <a:p>
            <a:pPr algn="ctr" fontAlgn="ctr"/>
            <a:r>
              <a:rPr lang="en-US" sz="1100" dirty="0">
                <a:latin typeface="Huawei Sans" panose="020C0503030203020204" pitchFamily="34" charset="0"/>
              </a:rPr>
              <a:t>Personalized financial solutions</a:t>
            </a:r>
          </a:p>
        </p:txBody>
      </p:sp>
      <p:grpSp>
        <p:nvGrpSpPr>
          <p:cNvPr id="358" name="组合 330">
            <a:extLst>
              <a:ext uri="{FF2B5EF4-FFF2-40B4-BE49-F238E27FC236}">
                <a16:creationId xmlns:a16="http://schemas.microsoft.com/office/drawing/2014/main" id="{4466D399-B6BE-4884-93A7-649C6425CE4B}"/>
              </a:ext>
            </a:extLst>
          </p:cNvPr>
          <p:cNvGrpSpPr>
            <a:grpSpLocks/>
          </p:cNvGrpSpPr>
          <p:nvPr/>
        </p:nvGrpSpPr>
        <p:grpSpPr bwMode="gray">
          <a:xfrm>
            <a:off x="9903259" y="3055795"/>
            <a:ext cx="668930" cy="641903"/>
            <a:chOff x="460376" y="1820863"/>
            <a:chExt cx="541338" cy="520700"/>
          </a:xfrm>
        </p:grpSpPr>
        <p:sp>
          <p:nvSpPr>
            <p:cNvPr id="359" name="Freeform 10">
              <a:extLst>
                <a:ext uri="{FF2B5EF4-FFF2-40B4-BE49-F238E27FC236}">
                  <a16:creationId xmlns:a16="http://schemas.microsoft.com/office/drawing/2014/main" id="{ABC717EA-F8F7-4A5B-9168-34EA0F55A4AE}"/>
                </a:ext>
              </a:extLst>
            </p:cNvPr>
            <p:cNvSpPr>
              <a:spLocks/>
            </p:cNvSpPr>
            <p:nvPr/>
          </p:nvSpPr>
          <p:spPr bwMode="gray">
            <a:xfrm>
              <a:off x="698501" y="2279650"/>
              <a:ext cx="63500" cy="61913"/>
            </a:xfrm>
            <a:custGeom>
              <a:avLst/>
              <a:gdLst>
                <a:gd name="T0" fmla="*/ 2147483646 w 45"/>
                <a:gd name="T1" fmla="*/ 2147483646 h 45"/>
                <a:gd name="T2" fmla="*/ 2147483646 w 45"/>
                <a:gd name="T3" fmla="*/ 2147483646 h 45"/>
                <a:gd name="T4" fmla="*/ 2147483646 w 45"/>
                <a:gd name="T5" fmla="*/ 2147483646 h 45"/>
                <a:gd name="T6" fmla="*/ 2147483646 w 45"/>
                <a:gd name="T7" fmla="*/ 2147483646 h 45"/>
                <a:gd name="T8" fmla="*/ 2147483646 w 45"/>
                <a:gd name="T9" fmla="*/ 2147483646 h 45"/>
                <a:gd name="T10" fmla="*/ 0 60000 65536"/>
                <a:gd name="T11" fmla="*/ 0 60000 65536"/>
                <a:gd name="T12" fmla="*/ 0 60000 65536"/>
                <a:gd name="T13" fmla="*/ 0 60000 65536"/>
                <a:gd name="T14" fmla="*/ 0 60000 65536"/>
                <a:gd name="T15" fmla="*/ 0 w 45"/>
                <a:gd name="T16" fmla="*/ 0 h 45"/>
                <a:gd name="T17" fmla="*/ 45 w 45"/>
                <a:gd name="T18" fmla="*/ 45 h 45"/>
              </a:gdLst>
              <a:ahLst/>
              <a:cxnLst>
                <a:cxn ang="T10">
                  <a:pos x="T0" y="T1"/>
                </a:cxn>
                <a:cxn ang="T11">
                  <a:pos x="T2" y="T3"/>
                </a:cxn>
                <a:cxn ang="T12">
                  <a:pos x="T4" y="T5"/>
                </a:cxn>
                <a:cxn ang="T13">
                  <a:pos x="T6" y="T7"/>
                </a:cxn>
                <a:cxn ang="T14">
                  <a:pos x="T8" y="T9"/>
                </a:cxn>
              </a:cxnLst>
              <a:rect l="T15" t="T16" r="T17" b="T18"/>
              <a:pathLst>
                <a:path w="45" h="45">
                  <a:moveTo>
                    <a:pt x="42" y="27"/>
                  </a:moveTo>
                  <a:cubicBezTo>
                    <a:pt x="40" y="38"/>
                    <a:pt x="29" y="45"/>
                    <a:pt x="18" y="42"/>
                  </a:cubicBezTo>
                  <a:cubicBezTo>
                    <a:pt x="7" y="40"/>
                    <a:pt x="0" y="29"/>
                    <a:pt x="3" y="18"/>
                  </a:cubicBezTo>
                  <a:cubicBezTo>
                    <a:pt x="5" y="7"/>
                    <a:pt x="16" y="0"/>
                    <a:pt x="27" y="3"/>
                  </a:cubicBezTo>
                  <a:cubicBezTo>
                    <a:pt x="38" y="5"/>
                    <a:pt x="45" y="16"/>
                    <a:pt x="42" y="2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360" name="Freeform 11">
              <a:extLst>
                <a:ext uri="{FF2B5EF4-FFF2-40B4-BE49-F238E27FC236}">
                  <a16:creationId xmlns:a16="http://schemas.microsoft.com/office/drawing/2014/main" id="{A91F2147-E466-4BF4-BDD7-8BB4FEBA24FF}"/>
                </a:ext>
              </a:extLst>
            </p:cNvPr>
            <p:cNvSpPr>
              <a:spLocks/>
            </p:cNvSpPr>
            <p:nvPr/>
          </p:nvSpPr>
          <p:spPr bwMode="gray">
            <a:xfrm>
              <a:off x="617539" y="2262188"/>
              <a:ext cx="60325" cy="60325"/>
            </a:xfrm>
            <a:custGeom>
              <a:avLst/>
              <a:gdLst>
                <a:gd name="T0" fmla="*/ 2147483646 w 44"/>
                <a:gd name="T1" fmla="*/ 2147483646 h 44"/>
                <a:gd name="T2" fmla="*/ 2147483646 w 44"/>
                <a:gd name="T3" fmla="*/ 2147483646 h 44"/>
                <a:gd name="T4" fmla="*/ 2147483646 w 44"/>
                <a:gd name="T5" fmla="*/ 2147483646 h 44"/>
                <a:gd name="T6" fmla="*/ 2147483646 w 44"/>
                <a:gd name="T7" fmla="*/ 2147483646 h 44"/>
                <a:gd name="T8" fmla="*/ 2147483646 w 44"/>
                <a:gd name="T9" fmla="*/ 2147483646 h 44"/>
                <a:gd name="T10" fmla="*/ 0 60000 65536"/>
                <a:gd name="T11" fmla="*/ 0 60000 65536"/>
                <a:gd name="T12" fmla="*/ 0 60000 65536"/>
                <a:gd name="T13" fmla="*/ 0 60000 65536"/>
                <a:gd name="T14" fmla="*/ 0 60000 65536"/>
                <a:gd name="T15" fmla="*/ 0 w 44"/>
                <a:gd name="T16" fmla="*/ 0 h 44"/>
                <a:gd name="T17" fmla="*/ 44 w 44"/>
                <a:gd name="T18" fmla="*/ 44 h 44"/>
              </a:gdLst>
              <a:ahLst/>
              <a:cxnLst>
                <a:cxn ang="T10">
                  <a:pos x="T0" y="T1"/>
                </a:cxn>
                <a:cxn ang="T11">
                  <a:pos x="T2" y="T3"/>
                </a:cxn>
                <a:cxn ang="T12">
                  <a:pos x="T4" y="T5"/>
                </a:cxn>
                <a:cxn ang="T13">
                  <a:pos x="T6" y="T7"/>
                </a:cxn>
                <a:cxn ang="T14">
                  <a:pos x="T8" y="T9"/>
                </a:cxn>
              </a:cxnLst>
              <a:rect l="T15" t="T16" r="T17" b="T18"/>
              <a:pathLst>
                <a:path w="44" h="44">
                  <a:moveTo>
                    <a:pt x="41" y="26"/>
                  </a:moveTo>
                  <a:cubicBezTo>
                    <a:pt x="39" y="37"/>
                    <a:pt x="28" y="44"/>
                    <a:pt x="17" y="41"/>
                  </a:cubicBezTo>
                  <a:cubicBezTo>
                    <a:pt x="6" y="39"/>
                    <a:pt x="0" y="28"/>
                    <a:pt x="2" y="17"/>
                  </a:cubicBezTo>
                  <a:cubicBezTo>
                    <a:pt x="5" y="6"/>
                    <a:pt x="15" y="0"/>
                    <a:pt x="26" y="2"/>
                  </a:cubicBezTo>
                  <a:cubicBezTo>
                    <a:pt x="37" y="5"/>
                    <a:pt x="44" y="15"/>
                    <a:pt x="41" y="2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361" name="Freeform 27">
              <a:extLst>
                <a:ext uri="{FF2B5EF4-FFF2-40B4-BE49-F238E27FC236}">
                  <a16:creationId xmlns:a16="http://schemas.microsoft.com/office/drawing/2014/main" id="{1B3BD264-F66D-4D5B-859B-E196C9251556}"/>
                </a:ext>
              </a:extLst>
            </p:cNvPr>
            <p:cNvSpPr>
              <a:spLocks noEditPoints="1"/>
            </p:cNvSpPr>
            <p:nvPr/>
          </p:nvSpPr>
          <p:spPr bwMode="gray">
            <a:xfrm>
              <a:off x="479426" y="2114550"/>
              <a:ext cx="41275" cy="41275"/>
            </a:xfrm>
            <a:custGeom>
              <a:avLst/>
              <a:gdLst>
                <a:gd name="T0" fmla="*/ 2147483646 w 30"/>
                <a:gd name="T1" fmla="*/ 2147483646 h 30"/>
                <a:gd name="T2" fmla="*/ 0 w 30"/>
                <a:gd name="T3" fmla="*/ 2147483646 h 30"/>
                <a:gd name="T4" fmla="*/ 2147483646 w 30"/>
                <a:gd name="T5" fmla="*/ 0 h 30"/>
                <a:gd name="T6" fmla="*/ 2147483646 w 30"/>
                <a:gd name="T7" fmla="*/ 2147483646 h 30"/>
                <a:gd name="T8" fmla="*/ 2147483646 w 30"/>
                <a:gd name="T9" fmla="*/ 2147483646 h 30"/>
                <a:gd name="T10" fmla="*/ 2147483646 w 30"/>
                <a:gd name="T11" fmla="*/ 2147483646 h 30"/>
                <a:gd name="T12" fmla="*/ 2147483646 w 30"/>
                <a:gd name="T13" fmla="*/ 2147483646 h 30"/>
                <a:gd name="T14" fmla="*/ 2147483646 w 30"/>
                <a:gd name="T15" fmla="*/ 2147483646 h 30"/>
                <a:gd name="T16" fmla="*/ 2147483646 w 30"/>
                <a:gd name="T17" fmla="*/ 2147483646 h 30"/>
                <a:gd name="T18" fmla="*/ 2147483646 w 30"/>
                <a:gd name="T19" fmla="*/ 2147483646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30"/>
                <a:gd name="T32" fmla="*/ 30 w 30"/>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30">
                  <a:moveTo>
                    <a:pt x="15" y="30"/>
                  </a:moveTo>
                  <a:cubicBezTo>
                    <a:pt x="6" y="30"/>
                    <a:pt x="0" y="23"/>
                    <a:pt x="0" y="15"/>
                  </a:cubicBezTo>
                  <a:cubicBezTo>
                    <a:pt x="0" y="7"/>
                    <a:pt x="6" y="0"/>
                    <a:pt x="15" y="0"/>
                  </a:cubicBezTo>
                  <a:cubicBezTo>
                    <a:pt x="23" y="0"/>
                    <a:pt x="30" y="7"/>
                    <a:pt x="30" y="15"/>
                  </a:cubicBezTo>
                  <a:cubicBezTo>
                    <a:pt x="30" y="23"/>
                    <a:pt x="23" y="30"/>
                    <a:pt x="15" y="30"/>
                  </a:cubicBezTo>
                  <a:close/>
                  <a:moveTo>
                    <a:pt x="15" y="8"/>
                  </a:moveTo>
                  <a:cubicBezTo>
                    <a:pt x="11" y="8"/>
                    <a:pt x="8" y="11"/>
                    <a:pt x="8" y="15"/>
                  </a:cubicBezTo>
                  <a:cubicBezTo>
                    <a:pt x="8" y="19"/>
                    <a:pt x="11" y="22"/>
                    <a:pt x="15" y="22"/>
                  </a:cubicBezTo>
                  <a:cubicBezTo>
                    <a:pt x="18" y="22"/>
                    <a:pt x="22" y="19"/>
                    <a:pt x="22" y="15"/>
                  </a:cubicBezTo>
                  <a:cubicBezTo>
                    <a:pt x="22" y="11"/>
                    <a:pt x="18" y="8"/>
                    <a:pt x="15"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362" name="Freeform 28">
              <a:extLst>
                <a:ext uri="{FF2B5EF4-FFF2-40B4-BE49-F238E27FC236}">
                  <a16:creationId xmlns:a16="http://schemas.microsoft.com/office/drawing/2014/main" id="{54FECA89-D192-4B49-A7C3-E68C2DAA0438}"/>
                </a:ext>
              </a:extLst>
            </p:cNvPr>
            <p:cNvSpPr>
              <a:spLocks noEditPoints="1"/>
            </p:cNvSpPr>
            <p:nvPr/>
          </p:nvSpPr>
          <p:spPr bwMode="gray">
            <a:xfrm>
              <a:off x="752476" y="1844675"/>
              <a:ext cx="122238" cy="120650"/>
            </a:xfrm>
            <a:custGeom>
              <a:avLst/>
              <a:gdLst>
                <a:gd name="T0" fmla="*/ 2147483646 w 88"/>
                <a:gd name="T1" fmla="*/ 2147483646 h 88"/>
                <a:gd name="T2" fmla="*/ 0 w 88"/>
                <a:gd name="T3" fmla="*/ 2147483646 h 88"/>
                <a:gd name="T4" fmla="*/ 2147483646 w 88"/>
                <a:gd name="T5" fmla="*/ 0 h 88"/>
                <a:gd name="T6" fmla="*/ 2147483646 w 88"/>
                <a:gd name="T7" fmla="*/ 2147483646 h 88"/>
                <a:gd name="T8" fmla="*/ 2147483646 w 88"/>
                <a:gd name="T9" fmla="*/ 2147483646 h 88"/>
                <a:gd name="T10" fmla="*/ 2147483646 w 88"/>
                <a:gd name="T11" fmla="*/ 2147483646 h 88"/>
                <a:gd name="T12" fmla="*/ 2147483646 w 88"/>
                <a:gd name="T13" fmla="*/ 2147483646 h 88"/>
                <a:gd name="T14" fmla="*/ 2147483646 w 88"/>
                <a:gd name="T15" fmla="*/ 2147483646 h 88"/>
                <a:gd name="T16" fmla="*/ 2147483646 w 88"/>
                <a:gd name="T17" fmla="*/ 2147483646 h 88"/>
                <a:gd name="T18" fmla="*/ 2147483646 w 88"/>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
                <a:gd name="T31" fmla="*/ 0 h 88"/>
                <a:gd name="T32" fmla="*/ 88 w 88"/>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 h="88">
                  <a:moveTo>
                    <a:pt x="44" y="88"/>
                  </a:moveTo>
                  <a:cubicBezTo>
                    <a:pt x="20" y="88"/>
                    <a:pt x="0" y="68"/>
                    <a:pt x="0" y="44"/>
                  </a:cubicBezTo>
                  <a:cubicBezTo>
                    <a:pt x="0" y="20"/>
                    <a:pt x="20" y="0"/>
                    <a:pt x="44" y="0"/>
                  </a:cubicBezTo>
                  <a:cubicBezTo>
                    <a:pt x="68" y="0"/>
                    <a:pt x="88" y="20"/>
                    <a:pt x="88" y="44"/>
                  </a:cubicBezTo>
                  <a:cubicBezTo>
                    <a:pt x="88" y="68"/>
                    <a:pt x="68" y="88"/>
                    <a:pt x="44" y="88"/>
                  </a:cubicBezTo>
                  <a:close/>
                  <a:moveTo>
                    <a:pt x="44" y="8"/>
                  </a:moveTo>
                  <a:cubicBezTo>
                    <a:pt x="24" y="8"/>
                    <a:pt x="8" y="24"/>
                    <a:pt x="8" y="44"/>
                  </a:cubicBezTo>
                  <a:cubicBezTo>
                    <a:pt x="8" y="64"/>
                    <a:pt x="24" y="80"/>
                    <a:pt x="44" y="80"/>
                  </a:cubicBezTo>
                  <a:cubicBezTo>
                    <a:pt x="64" y="80"/>
                    <a:pt x="80" y="64"/>
                    <a:pt x="80" y="44"/>
                  </a:cubicBezTo>
                  <a:cubicBezTo>
                    <a:pt x="80" y="24"/>
                    <a:pt x="64" y="8"/>
                    <a:pt x="44"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363" name="Freeform 175">
              <a:extLst>
                <a:ext uri="{FF2B5EF4-FFF2-40B4-BE49-F238E27FC236}">
                  <a16:creationId xmlns:a16="http://schemas.microsoft.com/office/drawing/2014/main" id="{3B886FF3-AF66-47E8-9651-E69994AD0454}"/>
                </a:ext>
              </a:extLst>
            </p:cNvPr>
            <p:cNvSpPr>
              <a:spLocks/>
            </p:cNvSpPr>
            <p:nvPr/>
          </p:nvSpPr>
          <p:spPr bwMode="gray">
            <a:xfrm>
              <a:off x="569914" y="2103438"/>
              <a:ext cx="431800" cy="233363"/>
            </a:xfrm>
            <a:custGeom>
              <a:avLst/>
              <a:gdLst>
                <a:gd name="T0" fmla="*/ 2147483646 w 311"/>
                <a:gd name="T1" fmla="*/ 2147483646 h 168"/>
                <a:gd name="T2" fmla="*/ 2147483646 w 311"/>
                <a:gd name="T3" fmla="*/ 2147483646 h 168"/>
                <a:gd name="T4" fmla="*/ 2147483646 w 311"/>
                <a:gd name="T5" fmla="*/ 2147483646 h 168"/>
                <a:gd name="T6" fmla="*/ 2147483646 w 311"/>
                <a:gd name="T7" fmla="*/ 2147483646 h 168"/>
                <a:gd name="T8" fmla="*/ 2147483646 w 311"/>
                <a:gd name="T9" fmla="*/ 2147483646 h 168"/>
                <a:gd name="T10" fmla="*/ 2147483646 w 311"/>
                <a:gd name="T11" fmla="*/ 2147483646 h 168"/>
                <a:gd name="T12" fmla="*/ 2147483646 w 311"/>
                <a:gd name="T13" fmla="*/ 2147483646 h 168"/>
                <a:gd name="T14" fmla="*/ 2147483646 w 311"/>
                <a:gd name="T15" fmla="*/ 2147483646 h 168"/>
                <a:gd name="T16" fmla="*/ 2147483646 w 311"/>
                <a:gd name="T17" fmla="*/ 2147483646 h 168"/>
                <a:gd name="T18" fmla="*/ 2147483646 w 311"/>
                <a:gd name="T19" fmla="*/ 2147483646 h 168"/>
                <a:gd name="T20" fmla="*/ 2147483646 w 311"/>
                <a:gd name="T21" fmla="*/ 2147483646 h 168"/>
                <a:gd name="T22" fmla="*/ 2147483646 w 311"/>
                <a:gd name="T23" fmla="*/ 2147483646 h 168"/>
                <a:gd name="T24" fmla="*/ 2147483646 w 311"/>
                <a:gd name="T25" fmla="*/ 2147483646 h 168"/>
                <a:gd name="T26" fmla="*/ 2147483646 w 311"/>
                <a:gd name="T27" fmla="*/ 2147483646 h 168"/>
                <a:gd name="T28" fmla="*/ 2147483646 w 311"/>
                <a:gd name="T29" fmla="*/ 2147483646 h 168"/>
                <a:gd name="T30" fmla="*/ 2147483646 w 311"/>
                <a:gd name="T31" fmla="*/ 2147483646 h 168"/>
                <a:gd name="T32" fmla="*/ 2147483646 w 311"/>
                <a:gd name="T33" fmla="*/ 2147483646 h 168"/>
                <a:gd name="T34" fmla="*/ 2147483646 w 311"/>
                <a:gd name="T35" fmla="*/ 2147483646 h 168"/>
                <a:gd name="T36" fmla="*/ 2147483646 w 311"/>
                <a:gd name="T37" fmla="*/ 2147483646 h 168"/>
                <a:gd name="T38" fmla="*/ 2147483646 w 311"/>
                <a:gd name="T39" fmla="*/ 2147483646 h 168"/>
                <a:gd name="T40" fmla="*/ 2147483646 w 311"/>
                <a:gd name="T41" fmla="*/ 2147483646 h 168"/>
                <a:gd name="T42" fmla="*/ 2147483646 w 311"/>
                <a:gd name="T43" fmla="*/ 2147483646 h 168"/>
                <a:gd name="T44" fmla="*/ 2147483646 w 311"/>
                <a:gd name="T45" fmla="*/ 2147483646 h 168"/>
                <a:gd name="T46" fmla="*/ 2147483646 w 311"/>
                <a:gd name="T47" fmla="*/ 2147483646 h 168"/>
                <a:gd name="T48" fmla="*/ 0 w 311"/>
                <a:gd name="T49" fmla="*/ 2147483646 h 168"/>
                <a:gd name="T50" fmla="*/ 2147483646 w 311"/>
                <a:gd name="T51" fmla="*/ 2147483646 h 168"/>
                <a:gd name="T52" fmla="*/ 2147483646 w 311"/>
                <a:gd name="T53" fmla="*/ 0 h 168"/>
                <a:gd name="T54" fmla="*/ 2147483646 w 311"/>
                <a:gd name="T55" fmla="*/ 2147483646 h 168"/>
                <a:gd name="T56" fmla="*/ 2147483646 w 311"/>
                <a:gd name="T57" fmla="*/ 2147483646 h 168"/>
                <a:gd name="T58" fmla="*/ 2147483646 w 311"/>
                <a:gd name="T59" fmla="*/ 2147483646 h 168"/>
                <a:gd name="T60" fmla="*/ 2147483646 w 311"/>
                <a:gd name="T61" fmla="*/ 2147483646 h 168"/>
                <a:gd name="T62" fmla="*/ 2147483646 w 311"/>
                <a:gd name="T63" fmla="*/ 2147483646 h 168"/>
                <a:gd name="T64" fmla="*/ 2147483646 w 311"/>
                <a:gd name="T65" fmla="*/ 2147483646 h 168"/>
                <a:gd name="T66" fmla="*/ 2147483646 w 311"/>
                <a:gd name="T67" fmla="*/ 2147483646 h 168"/>
                <a:gd name="T68" fmla="*/ 2147483646 w 311"/>
                <a:gd name="T69" fmla="*/ 2147483646 h 168"/>
                <a:gd name="T70" fmla="*/ 2147483646 w 311"/>
                <a:gd name="T71" fmla="*/ 2147483646 h 168"/>
                <a:gd name="T72" fmla="*/ 2147483646 w 311"/>
                <a:gd name="T73" fmla="*/ 2147483646 h 168"/>
                <a:gd name="T74" fmla="*/ 2147483646 w 311"/>
                <a:gd name="T75" fmla="*/ 2147483646 h 168"/>
                <a:gd name="T76" fmla="*/ 2147483646 w 311"/>
                <a:gd name="T77" fmla="*/ 2147483646 h 168"/>
                <a:gd name="T78" fmla="*/ 2147483646 w 311"/>
                <a:gd name="T79" fmla="*/ 2147483646 h 168"/>
                <a:gd name="T80" fmla="*/ 2147483646 w 311"/>
                <a:gd name="T81" fmla="*/ 2147483646 h 168"/>
                <a:gd name="T82" fmla="*/ 2147483646 w 311"/>
                <a:gd name="T83" fmla="*/ 2147483646 h 16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11"/>
                <a:gd name="T127" fmla="*/ 0 h 168"/>
                <a:gd name="T128" fmla="*/ 311 w 311"/>
                <a:gd name="T129" fmla="*/ 168 h 16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11" h="168">
                  <a:moveTo>
                    <a:pt x="168" y="168"/>
                  </a:moveTo>
                  <a:cubicBezTo>
                    <a:pt x="162" y="168"/>
                    <a:pt x="162" y="168"/>
                    <a:pt x="162" y="168"/>
                  </a:cubicBezTo>
                  <a:cubicBezTo>
                    <a:pt x="161" y="168"/>
                    <a:pt x="161" y="168"/>
                    <a:pt x="160" y="168"/>
                  </a:cubicBezTo>
                  <a:cubicBezTo>
                    <a:pt x="113" y="155"/>
                    <a:pt x="113" y="155"/>
                    <a:pt x="113" y="155"/>
                  </a:cubicBezTo>
                  <a:cubicBezTo>
                    <a:pt x="109" y="155"/>
                    <a:pt x="107" y="151"/>
                    <a:pt x="108" y="148"/>
                  </a:cubicBezTo>
                  <a:cubicBezTo>
                    <a:pt x="109" y="145"/>
                    <a:pt x="112" y="143"/>
                    <a:pt x="115" y="144"/>
                  </a:cubicBezTo>
                  <a:cubicBezTo>
                    <a:pt x="162" y="156"/>
                    <a:pt x="162" y="156"/>
                    <a:pt x="162" y="156"/>
                  </a:cubicBezTo>
                  <a:cubicBezTo>
                    <a:pt x="168" y="156"/>
                    <a:pt x="168" y="156"/>
                    <a:pt x="168" y="156"/>
                  </a:cubicBezTo>
                  <a:cubicBezTo>
                    <a:pt x="171" y="156"/>
                    <a:pt x="174" y="154"/>
                    <a:pt x="177" y="152"/>
                  </a:cubicBezTo>
                  <a:cubicBezTo>
                    <a:pt x="292" y="69"/>
                    <a:pt x="292" y="69"/>
                    <a:pt x="292" y="69"/>
                  </a:cubicBezTo>
                  <a:cubicBezTo>
                    <a:pt x="295" y="66"/>
                    <a:pt x="299" y="61"/>
                    <a:pt x="299" y="57"/>
                  </a:cubicBezTo>
                  <a:cubicBezTo>
                    <a:pt x="299" y="53"/>
                    <a:pt x="299" y="49"/>
                    <a:pt x="296" y="46"/>
                  </a:cubicBezTo>
                  <a:cubicBezTo>
                    <a:pt x="296" y="46"/>
                    <a:pt x="296" y="46"/>
                    <a:pt x="295" y="45"/>
                  </a:cubicBezTo>
                  <a:cubicBezTo>
                    <a:pt x="293" y="41"/>
                    <a:pt x="290" y="40"/>
                    <a:pt x="284" y="40"/>
                  </a:cubicBezTo>
                  <a:cubicBezTo>
                    <a:pt x="279" y="40"/>
                    <a:pt x="278" y="40"/>
                    <a:pt x="275" y="42"/>
                  </a:cubicBezTo>
                  <a:cubicBezTo>
                    <a:pt x="275" y="42"/>
                    <a:pt x="275" y="42"/>
                    <a:pt x="275" y="43"/>
                  </a:cubicBezTo>
                  <a:cubicBezTo>
                    <a:pt x="217" y="85"/>
                    <a:pt x="217" y="85"/>
                    <a:pt x="217" y="85"/>
                  </a:cubicBezTo>
                  <a:cubicBezTo>
                    <a:pt x="218" y="96"/>
                    <a:pt x="217" y="106"/>
                    <a:pt x="213" y="114"/>
                  </a:cubicBezTo>
                  <a:cubicBezTo>
                    <a:pt x="203" y="134"/>
                    <a:pt x="182" y="145"/>
                    <a:pt x="161" y="140"/>
                  </a:cubicBezTo>
                  <a:cubicBezTo>
                    <a:pt x="154" y="140"/>
                    <a:pt x="149" y="138"/>
                    <a:pt x="144" y="136"/>
                  </a:cubicBezTo>
                  <a:cubicBezTo>
                    <a:pt x="93" y="109"/>
                    <a:pt x="93" y="109"/>
                    <a:pt x="93" y="109"/>
                  </a:cubicBezTo>
                  <a:cubicBezTo>
                    <a:pt x="87" y="108"/>
                    <a:pt x="84" y="101"/>
                    <a:pt x="83" y="99"/>
                  </a:cubicBezTo>
                  <a:cubicBezTo>
                    <a:pt x="82" y="98"/>
                    <a:pt x="82" y="98"/>
                    <a:pt x="82" y="97"/>
                  </a:cubicBezTo>
                  <a:cubicBezTo>
                    <a:pt x="82" y="90"/>
                    <a:pt x="82" y="90"/>
                    <a:pt x="82" y="90"/>
                  </a:cubicBezTo>
                  <a:cubicBezTo>
                    <a:pt x="82" y="89"/>
                    <a:pt x="82" y="88"/>
                    <a:pt x="83" y="87"/>
                  </a:cubicBezTo>
                  <a:cubicBezTo>
                    <a:pt x="87" y="82"/>
                    <a:pt x="91" y="78"/>
                    <a:pt x="96" y="78"/>
                  </a:cubicBezTo>
                  <a:cubicBezTo>
                    <a:pt x="100" y="78"/>
                    <a:pt x="103" y="79"/>
                    <a:pt x="106" y="81"/>
                  </a:cubicBezTo>
                  <a:cubicBezTo>
                    <a:pt x="160" y="108"/>
                    <a:pt x="160" y="108"/>
                    <a:pt x="160" y="108"/>
                  </a:cubicBezTo>
                  <a:cubicBezTo>
                    <a:pt x="161" y="108"/>
                    <a:pt x="161" y="109"/>
                    <a:pt x="162" y="109"/>
                  </a:cubicBezTo>
                  <a:cubicBezTo>
                    <a:pt x="162" y="110"/>
                    <a:pt x="166" y="110"/>
                    <a:pt x="168" y="110"/>
                  </a:cubicBezTo>
                  <a:cubicBezTo>
                    <a:pt x="175" y="110"/>
                    <a:pt x="180" y="106"/>
                    <a:pt x="183" y="101"/>
                  </a:cubicBezTo>
                  <a:cubicBezTo>
                    <a:pt x="184" y="100"/>
                    <a:pt x="184" y="99"/>
                    <a:pt x="184" y="98"/>
                  </a:cubicBezTo>
                  <a:cubicBezTo>
                    <a:pt x="186" y="94"/>
                    <a:pt x="186" y="92"/>
                    <a:pt x="186" y="91"/>
                  </a:cubicBezTo>
                  <a:cubicBezTo>
                    <a:pt x="186" y="91"/>
                    <a:pt x="185" y="90"/>
                    <a:pt x="185" y="90"/>
                  </a:cubicBezTo>
                  <a:cubicBezTo>
                    <a:pt x="184" y="83"/>
                    <a:pt x="180" y="78"/>
                    <a:pt x="175" y="75"/>
                  </a:cubicBezTo>
                  <a:cubicBezTo>
                    <a:pt x="54" y="14"/>
                    <a:pt x="54" y="14"/>
                    <a:pt x="54" y="14"/>
                  </a:cubicBezTo>
                  <a:cubicBezTo>
                    <a:pt x="53" y="14"/>
                    <a:pt x="53" y="13"/>
                    <a:pt x="52" y="13"/>
                  </a:cubicBezTo>
                  <a:cubicBezTo>
                    <a:pt x="52" y="12"/>
                    <a:pt x="48" y="12"/>
                    <a:pt x="46" y="12"/>
                  </a:cubicBezTo>
                  <a:cubicBezTo>
                    <a:pt x="39" y="12"/>
                    <a:pt x="39" y="12"/>
                    <a:pt x="39" y="12"/>
                  </a:cubicBezTo>
                  <a:cubicBezTo>
                    <a:pt x="12" y="23"/>
                    <a:pt x="12" y="23"/>
                    <a:pt x="12" y="23"/>
                  </a:cubicBezTo>
                  <a:cubicBezTo>
                    <a:pt x="12" y="123"/>
                    <a:pt x="12" y="123"/>
                    <a:pt x="12" y="123"/>
                  </a:cubicBezTo>
                  <a:cubicBezTo>
                    <a:pt x="38" y="124"/>
                    <a:pt x="38" y="124"/>
                    <a:pt x="38" y="124"/>
                  </a:cubicBezTo>
                  <a:cubicBezTo>
                    <a:pt x="38" y="124"/>
                    <a:pt x="39" y="124"/>
                    <a:pt x="39" y="124"/>
                  </a:cubicBezTo>
                  <a:cubicBezTo>
                    <a:pt x="61" y="130"/>
                    <a:pt x="61" y="130"/>
                    <a:pt x="61" y="130"/>
                  </a:cubicBezTo>
                  <a:cubicBezTo>
                    <a:pt x="64" y="131"/>
                    <a:pt x="66" y="134"/>
                    <a:pt x="65" y="137"/>
                  </a:cubicBezTo>
                  <a:cubicBezTo>
                    <a:pt x="64" y="140"/>
                    <a:pt x="61" y="142"/>
                    <a:pt x="58" y="142"/>
                  </a:cubicBezTo>
                  <a:cubicBezTo>
                    <a:pt x="37" y="136"/>
                    <a:pt x="37" y="136"/>
                    <a:pt x="37" y="136"/>
                  </a:cubicBezTo>
                  <a:cubicBezTo>
                    <a:pt x="6" y="134"/>
                    <a:pt x="6" y="134"/>
                    <a:pt x="6" y="134"/>
                  </a:cubicBezTo>
                  <a:cubicBezTo>
                    <a:pt x="2" y="134"/>
                    <a:pt x="0" y="131"/>
                    <a:pt x="0" y="128"/>
                  </a:cubicBezTo>
                  <a:cubicBezTo>
                    <a:pt x="0" y="19"/>
                    <a:pt x="0" y="19"/>
                    <a:pt x="0" y="19"/>
                  </a:cubicBezTo>
                  <a:cubicBezTo>
                    <a:pt x="0" y="16"/>
                    <a:pt x="2" y="14"/>
                    <a:pt x="4" y="13"/>
                  </a:cubicBezTo>
                  <a:cubicBezTo>
                    <a:pt x="35" y="1"/>
                    <a:pt x="35" y="1"/>
                    <a:pt x="35" y="1"/>
                  </a:cubicBezTo>
                  <a:cubicBezTo>
                    <a:pt x="36" y="0"/>
                    <a:pt x="37" y="0"/>
                    <a:pt x="38" y="0"/>
                  </a:cubicBezTo>
                  <a:cubicBezTo>
                    <a:pt x="46" y="0"/>
                    <a:pt x="46" y="0"/>
                    <a:pt x="46" y="0"/>
                  </a:cubicBezTo>
                  <a:cubicBezTo>
                    <a:pt x="51" y="0"/>
                    <a:pt x="56" y="0"/>
                    <a:pt x="60" y="3"/>
                  </a:cubicBezTo>
                  <a:cubicBezTo>
                    <a:pt x="181" y="64"/>
                    <a:pt x="181" y="64"/>
                    <a:pt x="181" y="64"/>
                  </a:cubicBezTo>
                  <a:cubicBezTo>
                    <a:pt x="181" y="64"/>
                    <a:pt x="182" y="64"/>
                    <a:pt x="182" y="64"/>
                  </a:cubicBezTo>
                  <a:cubicBezTo>
                    <a:pt x="189" y="69"/>
                    <a:pt x="194" y="77"/>
                    <a:pt x="197" y="86"/>
                  </a:cubicBezTo>
                  <a:cubicBezTo>
                    <a:pt x="199" y="92"/>
                    <a:pt x="197" y="97"/>
                    <a:pt x="196" y="102"/>
                  </a:cubicBezTo>
                  <a:cubicBezTo>
                    <a:pt x="195" y="103"/>
                    <a:pt x="195" y="104"/>
                    <a:pt x="195" y="105"/>
                  </a:cubicBezTo>
                  <a:cubicBezTo>
                    <a:pt x="195" y="105"/>
                    <a:pt x="194" y="105"/>
                    <a:pt x="194" y="106"/>
                  </a:cubicBezTo>
                  <a:cubicBezTo>
                    <a:pt x="189" y="115"/>
                    <a:pt x="179" y="122"/>
                    <a:pt x="168" y="122"/>
                  </a:cubicBezTo>
                  <a:cubicBezTo>
                    <a:pt x="163" y="122"/>
                    <a:pt x="158" y="122"/>
                    <a:pt x="154" y="118"/>
                  </a:cubicBezTo>
                  <a:cubicBezTo>
                    <a:pt x="100" y="91"/>
                    <a:pt x="100" y="91"/>
                    <a:pt x="100" y="91"/>
                  </a:cubicBezTo>
                  <a:cubicBezTo>
                    <a:pt x="100" y="91"/>
                    <a:pt x="99" y="91"/>
                    <a:pt x="99" y="90"/>
                  </a:cubicBezTo>
                  <a:cubicBezTo>
                    <a:pt x="98" y="90"/>
                    <a:pt x="98" y="90"/>
                    <a:pt x="98" y="90"/>
                  </a:cubicBezTo>
                  <a:cubicBezTo>
                    <a:pt x="97" y="90"/>
                    <a:pt x="95" y="91"/>
                    <a:pt x="94" y="92"/>
                  </a:cubicBezTo>
                  <a:cubicBezTo>
                    <a:pt x="94" y="95"/>
                    <a:pt x="94" y="95"/>
                    <a:pt x="94" y="95"/>
                  </a:cubicBezTo>
                  <a:cubicBezTo>
                    <a:pt x="95" y="96"/>
                    <a:pt x="95" y="97"/>
                    <a:pt x="95" y="97"/>
                  </a:cubicBezTo>
                  <a:cubicBezTo>
                    <a:pt x="96" y="97"/>
                    <a:pt x="97" y="97"/>
                    <a:pt x="97" y="98"/>
                  </a:cubicBezTo>
                  <a:cubicBezTo>
                    <a:pt x="150" y="125"/>
                    <a:pt x="150" y="125"/>
                    <a:pt x="150" y="125"/>
                  </a:cubicBezTo>
                  <a:cubicBezTo>
                    <a:pt x="154" y="127"/>
                    <a:pt x="157" y="128"/>
                    <a:pt x="162" y="128"/>
                  </a:cubicBezTo>
                  <a:cubicBezTo>
                    <a:pt x="162" y="128"/>
                    <a:pt x="163" y="128"/>
                    <a:pt x="163" y="129"/>
                  </a:cubicBezTo>
                  <a:cubicBezTo>
                    <a:pt x="178" y="132"/>
                    <a:pt x="195" y="124"/>
                    <a:pt x="203" y="109"/>
                  </a:cubicBezTo>
                  <a:cubicBezTo>
                    <a:pt x="206" y="102"/>
                    <a:pt x="206" y="94"/>
                    <a:pt x="204" y="83"/>
                  </a:cubicBezTo>
                  <a:cubicBezTo>
                    <a:pt x="204" y="81"/>
                    <a:pt x="205" y="78"/>
                    <a:pt x="206" y="77"/>
                  </a:cubicBezTo>
                  <a:cubicBezTo>
                    <a:pt x="267" y="33"/>
                    <a:pt x="267" y="33"/>
                    <a:pt x="267" y="33"/>
                  </a:cubicBezTo>
                  <a:cubicBezTo>
                    <a:pt x="273" y="28"/>
                    <a:pt x="279" y="28"/>
                    <a:pt x="284" y="28"/>
                  </a:cubicBezTo>
                  <a:cubicBezTo>
                    <a:pt x="294" y="28"/>
                    <a:pt x="300" y="31"/>
                    <a:pt x="305" y="38"/>
                  </a:cubicBezTo>
                  <a:cubicBezTo>
                    <a:pt x="311" y="44"/>
                    <a:pt x="311" y="52"/>
                    <a:pt x="311" y="57"/>
                  </a:cubicBezTo>
                  <a:cubicBezTo>
                    <a:pt x="311" y="67"/>
                    <a:pt x="304" y="75"/>
                    <a:pt x="300" y="78"/>
                  </a:cubicBezTo>
                  <a:cubicBezTo>
                    <a:pt x="300" y="78"/>
                    <a:pt x="300" y="78"/>
                    <a:pt x="300" y="78"/>
                  </a:cubicBezTo>
                  <a:cubicBezTo>
                    <a:pt x="184" y="162"/>
                    <a:pt x="184" y="162"/>
                    <a:pt x="184" y="162"/>
                  </a:cubicBezTo>
                  <a:cubicBezTo>
                    <a:pt x="184" y="163"/>
                    <a:pt x="184" y="163"/>
                    <a:pt x="183" y="163"/>
                  </a:cubicBezTo>
                  <a:cubicBezTo>
                    <a:pt x="179" y="165"/>
                    <a:pt x="174" y="168"/>
                    <a:pt x="168" y="16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364" name="Freeform 176">
              <a:extLst>
                <a:ext uri="{FF2B5EF4-FFF2-40B4-BE49-F238E27FC236}">
                  <a16:creationId xmlns:a16="http://schemas.microsoft.com/office/drawing/2014/main" id="{2076CF10-BB82-4700-968A-8402F3D739CE}"/>
                </a:ext>
              </a:extLst>
            </p:cNvPr>
            <p:cNvSpPr>
              <a:spLocks noEditPoints="1"/>
            </p:cNvSpPr>
            <p:nvPr/>
          </p:nvSpPr>
          <p:spPr bwMode="gray">
            <a:xfrm>
              <a:off x="460376" y="2093913"/>
              <a:ext cx="100013" cy="207963"/>
            </a:xfrm>
            <a:custGeom>
              <a:avLst/>
              <a:gdLst>
                <a:gd name="T0" fmla="*/ 2147483646 w 72"/>
                <a:gd name="T1" fmla="*/ 2147483646 h 150"/>
                <a:gd name="T2" fmla="*/ 2147483646 w 72"/>
                <a:gd name="T3" fmla="*/ 2147483646 h 150"/>
                <a:gd name="T4" fmla="*/ 0 w 72"/>
                <a:gd name="T5" fmla="*/ 2147483646 h 150"/>
                <a:gd name="T6" fmla="*/ 0 w 72"/>
                <a:gd name="T7" fmla="*/ 2147483646 h 150"/>
                <a:gd name="T8" fmla="*/ 2147483646 w 72"/>
                <a:gd name="T9" fmla="*/ 0 h 150"/>
                <a:gd name="T10" fmla="*/ 2147483646 w 72"/>
                <a:gd name="T11" fmla="*/ 0 h 150"/>
                <a:gd name="T12" fmla="*/ 2147483646 w 72"/>
                <a:gd name="T13" fmla="*/ 2147483646 h 150"/>
                <a:gd name="T14" fmla="*/ 2147483646 w 72"/>
                <a:gd name="T15" fmla="*/ 2147483646 h 150"/>
                <a:gd name="T16" fmla="*/ 2147483646 w 72"/>
                <a:gd name="T17" fmla="*/ 2147483646 h 150"/>
                <a:gd name="T18" fmla="*/ 2147483646 w 72"/>
                <a:gd name="T19" fmla="*/ 2147483646 h 150"/>
                <a:gd name="T20" fmla="*/ 2147483646 w 72"/>
                <a:gd name="T21" fmla="*/ 2147483646 h 150"/>
                <a:gd name="T22" fmla="*/ 2147483646 w 72"/>
                <a:gd name="T23" fmla="*/ 2147483646 h 150"/>
                <a:gd name="T24" fmla="*/ 2147483646 w 72"/>
                <a:gd name="T25" fmla="*/ 2147483646 h 150"/>
                <a:gd name="T26" fmla="*/ 2147483646 w 72"/>
                <a:gd name="T27" fmla="*/ 2147483646 h 150"/>
                <a:gd name="T28" fmla="*/ 2147483646 w 72"/>
                <a:gd name="T29" fmla="*/ 2147483646 h 150"/>
                <a:gd name="T30" fmla="*/ 2147483646 w 72"/>
                <a:gd name="T31" fmla="*/ 2147483646 h 150"/>
                <a:gd name="T32" fmla="*/ 2147483646 w 72"/>
                <a:gd name="T33" fmla="*/ 2147483646 h 150"/>
                <a:gd name="T34" fmla="*/ 2147483646 w 72"/>
                <a:gd name="T35" fmla="*/ 2147483646 h 15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2"/>
                <a:gd name="T55" fmla="*/ 0 h 150"/>
                <a:gd name="T56" fmla="*/ 72 w 72"/>
                <a:gd name="T57" fmla="*/ 150 h 15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2" h="150">
                  <a:moveTo>
                    <a:pt x="58" y="150"/>
                  </a:moveTo>
                  <a:cubicBezTo>
                    <a:pt x="14" y="150"/>
                    <a:pt x="14" y="150"/>
                    <a:pt x="14" y="150"/>
                  </a:cubicBezTo>
                  <a:cubicBezTo>
                    <a:pt x="6" y="150"/>
                    <a:pt x="0" y="144"/>
                    <a:pt x="0" y="136"/>
                  </a:cubicBezTo>
                  <a:cubicBezTo>
                    <a:pt x="0" y="14"/>
                    <a:pt x="0" y="14"/>
                    <a:pt x="0" y="14"/>
                  </a:cubicBezTo>
                  <a:cubicBezTo>
                    <a:pt x="0" y="7"/>
                    <a:pt x="6" y="0"/>
                    <a:pt x="14" y="0"/>
                  </a:cubicBezTo>
                  <a:cubicBezTo>
                    <a:pt x="58" y="0"/>
                    <a:pt x="58" y="0"/>
                    <a:pt x="58" y="0"/>
                  </a:cubicBezTo>
                  <a:cubicBezTo>
                    <a:pt x="66" y="0"/>
                    <a:pt x="72" y="7"/>
                    <a:pt x="72" y="14"/>
                  </a:cubicBezTo>
                  <a:cubicBezTo>
                    <a:pt x="72" y="136"/>
                    <a:pt x="72" y="136"/>
                    <a:pt x="72" y="136"/>
                  </a:cubicBezTo>
                  <a:cubicBezTo>
                    <a:pt x="72" y="144"/>
                    <a:pt x="66" y="150"/>
                    <a:pt x="58" y="150"/>
                  </a:cubicBezTo>
                  <a:close/>
                  <a:moveTo>
                    <a:pt x="14" y="12"/>
                  </a:moveTo>
                  <a:cubicBezTo>
                    <a:pt x="12" y="12"/>
                    <a:pt x="12" y="13"/>
                    <a:pt x="12" y="14"/>
                  </a:cubicBezTo>
                  <a:cubicBezTo>
                    <a:pt x="12" y="136"/>
                    <a:pt x="12" y="136"/>
                    <a:pt x="12" y="136"/>
                  </a:cubicBezTo>
                  <a:cubicBezTo>
                    <a:pt x="12" y="137"/>
                    <a:pt x="12" y="138"/>
                    <a:pt x="14" y="138"/>
                  </a:cubicBezTo>
                  <a:cubicBezTo>
                    <a:pt x="58" y="138"/>
                    <a:pt x="58" y="138"/>
                    <a:pt x="58" y="138"/>
                  </a:cubicBezTo>
                  <a:cubicBezTo>
                    <a:pt x="59" y="138"/>
                    <a:pt x="60" y="137"/>
                    <a:pt x="60" y="136"/>
                  </a:cubicBezTo>
                  <a:cubicBezTo>
                    <a:pt x="60" y="14"/>
                    <a:pt x="60" y="14"/>
                    <a:pt x="60" y="14"/>
                  </a:cubicBezTo>
                  <a:cubicBezTo>
                    <a:pt x="60" y="13"/>
                    <a:pt x="59" y="12"/>
                    <a:pt x="58" y="12"/>
                  </a:cubicBezTo>
                  <a:lnTo>
                    <a:pt x="14" y="12"/>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sp>
          <p:nvSpPr>
            <p:cNvPr id="365" name="Freeform 177">
              <a:extLst>
                <a:ext uri="{FF2B5EF4-FFF2-40B4-BE49-F238E27FC236}">
                  <a16:creationId xmlns:a16="http://schemas.microsoft.com/office/drawing/2014/main" id="{37558242-9754-4A3F-A577-B6582D7C19E7}"/>
                </a:ext>
              </a:extLst>
            </p:cNvPr>
            <p:cNvSpPr>
              <a:spLocks noEditPoints="1"/>
            </p:cNvSpPr>
            <p:nvPr/>
          </p:nvSpPr>
          <p:spPr bwMode="gray">
            <a:xfrm>
              <a:off x="730251" y="1820863"/>
              <a:ext cx="168275" cy="338138"/>
            </a:xfrm>
            <a:custGeom>
              <a:avLst/>
              <a:gdLst>
                <a:gd name="T0" fmla="*/ 2147483646 w 122"/>
                <a:gd name="T1" fmla="*/ 2147483646 h 244"/>
                <a:gd name="T2" fmla="*/ 2147483646 w 122"/>
                <a:gd name="T3" fmla="*/ 2147483646 h 244"/>
                <a:gd name="T4" fmla="*/ 2147483646 w 122"/>
                <a:gd name="T5" fmla="*/ 2147483646 h 244"/>
                <a:gd name="T6" fmla="*/ 2147483646 w 122"/>
                <a:gd name="T7" fmla="*/ 2147483646 h 244"/>
                <a:gd name="T8" fmla="*/ 0 w 122"/>
                <a:gd name="T9" fmla="*/ 2147483646 h 244"/>
                <a:gd name="T10" fmla="*/ 2147483646 w 122"/>
                <a:gd name="T11" fmla="*/ 0 h 244"/>
                <a:gd name="T12" fmla="*/ 2147483646 w 122"/>
                <a:gd name="T13" fmla="*/ 2147483646 h 244"/>
                <a:gd name="T14" fmla="*/ 2147483646 w 122"/>
                <a:gd name="T15" fmla="*/ 2147483646 h 244"/>
                <a:gd name="T16" fmla="*/ 2147483646 w 122"/>
                <a:gd name="T17" fmla="*/ 2147483646 h 244"/>
                <a:gd name="T18" fmla="*/ 2147483646 w 122"/>
                <a:gd name="T19" fmla="*/ 2147483646 h 244"/>
                <a:gd name="T20" fmla="*/ 2147483646 w 122"/>
                <a:gd name="T21" fmla="*/ 2147483646 h 244"/>
                <a:gd name="T22" fmla="*/ 2147483646 w 122"/>
                <a:gd name="T23" fmla="*/ 2147483646 h 244"/>
                <a:gd name="T24" fmla="*/ 2147483646 w 122"/>
                <a:gd name="T25" fmla="*/ 2147483646 h 244"/>
                <a:gd name="T26" fmla="*/ 2147483646 w 122"/>
                <a:gd name="T27" fmla="*/ 2147483646 h 244"/>
                <a:gd name="T28" fmla="*/ 2147483646 w 122"/>
                <a:gd name="T29" fmla="*/ 2147483646 h 244"/>
                <a:gd name="T30" fmla="*/ 2147483646 w 122"/>
                <a:gd name="T31" fmla="*/ 2147483646 h 244"/>
                <a:gd name="T32" fmla="*/ 2147483646 w 122"/>
                <a:gd name="T33" fmla="*/ 2147483646 h 244"/>
                <a:gd name="T34" fmla="*/ 2147483646 w 122"/>
                <a:gd name="T35" fmla="*/ 2147483646 h 244"/>
                <a:gd name="T36" fmla="*/ 2147483646 w 122"/>
                <a:gd name="T37" fmla="*/ 2147483646 h 244"/>
                <a:gd name="T38" fmla="*/ 2147483646 w 122"/>
                <a:gd name="T39" fmla="*/ 2147483646 h 244"/>
                <a:gd name="T40" fmla="*/ 2147483646 w 122"/>
                <a:gd name="T41" fmla="*/ 2147483646 h 244"/>
                <a:gd name="T42" fmla="*/ 2147483646 w 122"/>
                <a:gd name="T43" fmla="*/ 2147483646 h 244"/>
                <a:gd name="T44" fmla="*/ 2147483646 w 122"/>
                <a:gd name="T45" fmla="*/ 2147483646 h 244"/>
                <a:gd name="T46" fmla="*/ 2147483646 w 122"/>
                <a:gd name="T47" fmla="*/ 2147483646 h 244"/>
                <a:gd name="T48" fmla="*/ 2147483646 w 122"/>
                <a:gd name="T49" fmla="*/ 2147483646 h 244"/>
                <a:gd name="T50" fmla="*/ 2147483646 w 122"/>
                <a:gd name="T51" fmla="*/ 2147483646 h 244"/>
                <a:gd name="T52" fmla="*/ 2147483646 w 122"/>
                <a:gd name="T53" fmla="*/ 2147483646 h 244"/>
                <a:gd name="T54" fmla="*/ 2147483646 w 122"/>
                <a:gd name="T55" fmla="*/ 2147483646 h 244"/>
                <a:gd name="T56" fmla="*/ 2147483646 w 122"/>
                <a:gd name="T57" fmla="*/ 2147483646 h 244"/>
                <a:gd name="T58" fmla="*/ 2147483646 w 122"/>
                <a:gd name="T59" fmla="*/ 2147483646 h 244"/>
                <a:gd name="T60" fmla="*/ 2147483646 w 122"/>
                <a:gd name="T61" fmla="*/ 2147483646 h 244"/>
                <a:gd name="T62" fmla="*/ 2147483646 w 122"/>
                <a:gd name="T63" fmla="*/ 2147483646 h 244"/>
                <a:gd name="T64" fmla="*/ 2147483646 w 122"/>
                <a:gd name="T65" fmla="*/ 2147483646 h 244"/>
                <a:gd name="T66" fmla="*/ 2147483646 w 122"/>
                <a:gd name="T67" fmla="*/ 2147483646 h 244"/>
                <a:gd name="T68" fmla="*/ 2147483646 w 122"/>
                <a:gd name="T69" fmla="*/ 2147483646 h 244"/>
                <a:gd name="T70" fmla="*/ 2147483646 w 122"/>
                <a:gd name="T71" fmla="*/ 2147483646 h 244"/>
                <a:gd name="T72" fmla="*/ 2147483646 w 122"/>
                <a:gd name="T73" fmla="*/ 2147483646 h 244"/>
                <a:gd name="T74" fmla="*/ 2147483646 w 122"/>
                <a:gd name="T75" fmla="*/ 2147483646 h 244"/>
                <a:gd name="T76" fmla="*/ 2147483646 w 122"/>
                <a:gd name="T77" fmla="*/ 2147483646 h 244"/>
                <a:gd name="T78" fmla="*/ 2147483646 w 122"/>
                <a:gd name="T79" fmla="*/ 2147483646 h 244"/>
                <a:gd name="T80" fmla="*/ 2147483646 w 122"/>
                <a:gd name="T81" fmla="*/ 2147483646 h 244"/>
                <a:gd name="T82" fmla="*/ 2147483646 w 122"/>
                <a:gd name="T83" fmla="*/ 2147483646 h 244"/>
                <a:gd name="T84" fmla="*/ 2147483646 w 122"/>
                <a:gd name="T85" fmla="*/ 2147483646 h 244"/>
                <a:gd name="T86" fmla="*/ 2147483646 w 122"/>
                <a:gd name="T87" fmla="*/ 2147483646 h 244"/>
                <a:gd name="T88" fmla="*/ 2147483646 w 122"/>
                <a:gd name="T89" fmla="*/ 2147483646 h 244"/>
                <a:gd name="T90" fmla="*/ 2147483646 w 122"/>
                <a:gd name="T91" fmla="*/ 2147483646 h 244"/>
                <a:gd name="T92" fmla="*/ 2147483646 w 122"/>
                <a:gd name="T93" fmla="*/ 2147483646 h 244"/>
                <a:gd name="T94" fmla="*/ 2147483646 w 122"/>
                <a:gd name="T95" fmla="*/ 2147483646 h 244"/>
                <a:gd name="T96" fmla="*/ 2147483646 w 122"/>
                <a:gd name="T97" fmla="*/ 2147483646 h 244"/>
                <a:gd name="T98" fmla="*/ 2147483646 w 122"/>
                <a:gd name="T99" fmla="*/ 2147483646 h 244"/>
                <a:gd name="T100" fmla="*/ 2147483646 w 122"/>
                <a:gd name="T101" fmla="*/ 2147483646 h 244"/>
                <a:gd name="T102" fmla="*/ 2147483646 w 122"/>
                <a:gd name="T103" fmla="*/ 2147483646 h 244"/>
                <a:gd name="T104" fmla="*/ 2147483646 w 122"/>
                <a:gd name="T105" fmla="*/ 2147483646 h 244"/>
                <a:gd name="T106" fmla="*/ 2147483646 w 122"/>
                <a:gd name="T107" fmla="*/ 2147483646 h 244"/>
                <a:gd name="T108" fmla="*/ 2147483646 w 122"/>
                <a:gd name="T109" fmla="*/ 2147483646 h 244"/>
                <a:gd name="T110" fmla="*/ 2147483646 w 122"/>
                <a:gd name="T111" fmla="*/ 2147483646 h 244"/>
                <a:gd name="T112" fmla="*/ 2147483646 w 122"/>
                <a:gd name="T113" fmla="*/ 2147483646 h 244"/>
                <a:gd name="T114" fmla="*/ 2147483646 w 122"/>
                <a:gd name="T115" fmla="*/ 2147483646 h 244"/>
                <a:gd name="T116" fmla="*/ 2147483646 w 122"/>
                <a:gd name="T117" fmla="*/ 2147483646 h 244"/>
                <a:gd name="T118" fmla="*/ 2147483646 w 122"/>
                <a:gd name="T119" fmla="*/ 2147483646 h 244"/>
                <a:gd name="T120" fmla="*/ 2147483646 w 122"/>
                <a:gd name="T121" fmla="*/ 2147483646 h 244"/>
                <a:gd name="T122" fmla="*/ 2147483646 w 122"/>
                <a:gd name="T123" fmla="*/ 2147483646 h 24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2"/>
                <a:gd name="T187" fmla="*/ 0 h 244"/>
                <a:gd name="T188" fmla="*/ 122 w 122"/>
                <a:gd name="T189" fmla="*/ 244 h 24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2" h="244">
                  <a:moveTo>
                    <a:pt x="61" y="244"/>
                  </a:moveTo>
                  <a:cubicBezTo>
                    <a:pt x="52" y="244"/>
                    <a:pt x="45" y="236"/>
                    <a:pt x="45" y="225"/>
                  </a:cubicBezTo>
                  <a:cubicBezTo>
                    <a:pt x="45" y="119"/>
                    <a:pt x="45" y="119"/>
                    <a:pt x="45" y="119"/>
                  </a:cubicBezTo>
                  <a:cubicBezTo>
                    <a:pt x="44" y="119"/>
                    <a:pt x="44" y="119"/>
                    <a:pt x="44" y="119"/>
                  </a:cubicBezTo>
                  <a:cubicBezTo>
                    <a:pt x="18" y="112"/>
                    <a:pt x="0" y="88"/>
                    <a:pt x="0" y="61"/>
                  </a:cubicBezTo>
                  <a:cubicBezTo>
                    <a:pt x="0" y="28"/>
                    <a:pt x="28" y="0"/>
                    <a:pt x="61" y="0"/>
                  </a:cubicBezTo>
                  <a:cubicBezTo>
                    <a:pt x="94" y="0"/>
                    <a:pt x="122" y="28"/>
                    <a:pt x="122" y="61"/>
                  </a:cubicBezTo>
                  <a:cubicBezTo>
                    <a:pt x="122" y="87"/>
                    <a:pt x="103" y="112"/>
                    <a:pt x="78" y="119"/>
                  </a:cubicBezTo>
                  <a:cubicBezTo>
                    <a:pt x="78" y="119"/>
                    <a:pt x="78" y="119"/>
                    <a:pt x="78" y="119"/>
                  </a:cubicBezTo>
                  <a:cubicBezTo>
                    <a:pt x="78" y="145"/>
                    <a:pt x="78" y="145"/>
                    <a:pt x="78" y="145"/>
                  </a:cubicBezTo>
                  <a:cubicBezTo>
                    <a:pt x="95" y="145"/>
                    <a:pt x="95" y="145"/>
                    <a:pt x="95" y="145"/>
                  </a:cubicBezTo>
                  <a:cubicBezTo>
                    <a:pt x="102" y="145"/>
                    <a:pt x="107" y="150"/>
                    <a:pt x="107" y="158"/>
                  </a:cubicBezTo>
                  <a:cubicBezTo>
                    <a:pt x="107" y="168"/>
                    <a:pt x="107" y="168"/>
                    <a:pt x="107" y="168"/>
                  </a:cubicBezTo>
                  <a:cubicBezTo>
                    <a:pt x="107" y="176"/>
                    <a:pt x="102" y="181"/>
                    <a:pt x="95" y="181"/>
                  </a:cubicBezTo>
                  <a:cubicBezTo>
                    <a:pt x="78" y="181"/>
                    <a:pt x="78" y="181"/>
                    <a:pt x="78" y="181"/>
                  </a:cubicBezTo>
                  <a:cubicBezTo>
                    <a:pt x="78" y="188"/>
                    <a:pt x="78" y="188"/>
                    <a:pt x="78" y="188"/>
                  </a:cubicBezTo>
                  <a:cubicBezTo>
                    <a:pt x="95" y="188"/>
                    <a:pt x="95" y="188"/>
                    <a:pt x="95" y="188"/>
                  </a:cubicBezTo>
                  <a:cubicBezTo>
                    <a:pt x="102" y="188"/>
                    <a:pt x="107" y="192"/>
                    <a:pt x="107" y="200"/>
                  </a:cubicBezTo>
                  <a:cubicBezTo>
                    <a:pt x="107" y="210"/>
                    <a:pt x="107" y="210"/>
                    <a:pt x="107" y="210"/>
                  </a:cubicBezTo>
                  <a:cubicBezTo>
                    <a:pt x="107" y="218"/>
                    <a:pt x="102" y="223"/>
                    <a:pt x="95" y="223"/>
                  </a:cubicBezTo>
                  <a:cubicBezTo>
                    <a:pt x="78" y="223"/>
                    <a:pt x="78" y="223"/>
                    <a:pt x="78" y="223"/>
                  </a:cubicBezTo>
                  <a:cubicBezTo>
                    <a:pt x="78" y="225"/>
                    <a:pt x="78" y="225"/>
                    <a:pt x="78" y="225"/>
                  </a:cubicBezTo>
                  <a:cubicBezTo>
                    <a:pt x="78" y="236"/>
                    <a:pt x="70" y="244"/>
                    <a:pt x="61" y="244"/>
                  </a:cubicBezTo>
                  <a:close/>
                  <a:moveTo>
                    <a:pt x="61" y="12"/>
                  </a:moveTo>
                  <a:cubicBezTo>
                    <a:pt x="35" y="12"/>
                    <a:pt x="12" y="35"/>
                    <a:pt x="12" y="61"/>
                  </a:cubicBezTo>
                  <a:cubicBezTo>
                    <a:pt x="12" y="83"/>
                    <a:pt x="27" y="102"/>
                    <a:pt x="48" y="108"/>
                  </a:cubicBezTo>
                  <a:cubicBezTo>
                    <a:pt x="48" y="108"/>
                    <a:pt x="49" y="108"/>
                    <a:pt x="49" y="108"/>
                  </a:cubicBezTo>
                  <a:cubicBezTo>
                    <a:pt x="53" y="110"/>
                    <a:pt x="53" y="110"/>
                    <a:pt x="53" y="110"/>
                  </a:cubicBezTo>
                  <a:cubicBezTo>
                    <a:pt x="55" y="111"/>
                    <a:pt x="57" y="113"/>
                    <a:pt x="57" y="116"/>
                  </a:cubicBezTo>
                  <a:cubicBezTo>
                    <a:pt x="57" y="225"/>
                    <a:pt x="57" y="225"/>
                    <a:pt x="57" y="225"/>
                  </a:cubicBezTo>
                  <a:cubicBezTo>
                    <a:pt x="57" y="228"/>
                    <a:pt x="58" y="232"/>
                    <a:pt x="61" y="232"/>
                  </a:cubicBezTo>
                  <a:cubicBezTo>
                    <a:pt x="64" y="232"/>
                    <a:pt x="66" y="228"/>
                    <a:pt x="66" y="225"/>
                  </a:cubicBezTo>
                  <a:cubicBezTo>
                    <a:pt x="66" y="217"/>
                    <a:pt x="66" y="217"/>
                    <a:pt x="66" y="217"/>
                  </a:cubicBezTo>
                  <a:cubicBezTo>
                    <a:pt x="66" y="214"/>
                    <a:pt x="68" y="211"/>
                    <a:pt x="72" y="211"/>
                  </a:cubicBezTo>
                  <a:cubicBezTo>
                    <a:pt x="95" y="211"/>
                    <a:pt x="95" y="211"/>
                    <a:pt x="95" y="211"/>
                  </a:cubicBezTo>
                  <a:cubicBezTo>
                    <a:pt x="95" y="211"/>
                    <a:pt x="95" y="211"/>
                    <a:pt x="95" y="211"/>
                  </a:cubicBezTo>
                  <a:cubicBezTo>
                    <a:pt x="95" y="211"/>
                    <a:pt x="95" y="211"/>
                    <a:pt x="95" y="210"/>
                  </a:cubicBezTo>
                  <a:cubicBezTo>
                    <a:pt x="95" y="200"/>
                    <a:pt x="95" y="200"/>
                    <a:pt x="95" y="200"/>
                  </a:cubicBezTo>
                  <a:cubicBezTo>
                    <a:pt x="95" y="200"/>
                    <a:pt x="95" y="200"/>
                    <a:pt x="95" y="200"/>
                  </a:cubicBezTo>
                  <a:cubicBezTo>
                    <a:pt x="95" y="200"/>
                    <a:pt x="95" y="200"/>
                    <a:pt x="95" y="200"/>
                  </a:cubicBezTo>
                  <a:cubicBezTo>
                    <a:pt x="72" y="200"/>
                    <a:pt x="72" y="200"/>
                    <a:pt x="72" y="200"/>
                  </a:cubicBezTo>
                  <a:cubicBezTo>
                    <a:pt x="68" y="200"/>
                    <a:pt x="66" y="197"/>
                    <a:pt x="66" y="194"/>
                  </a:cubicBezTo>
                  <a:cubicBezTo>
                    <a:pt x="66" y="175"/>
                    <a:pt x="66" y="175"/>
                    <a:pt x="66" y="175"/>
                  </a:cubicBezTo>
                  <a:cubicBezTo>
                    <a:pt x="66" y="171"/>
                    <a:pt x="68" y="169"/>
                    <a:pt x="72" y="169"/>
                  </a:cubicBezTo>
                  <a:cubicBezTo>
                    <a:pt x="95" y="169"/>
                    <a:pt x="95" y="169"/>
                    <a:pt x="95" y="169"/>
                  </a:cubicBezTo>
                  <a:cubicBezTo>
                    <a:pt x="95" y="169"/>
                    <a:pt x="95" y="169"/>
                    <a:pt x="95" y="169"/>
                  </a:cubicBezTo>
                  <a:cubicBezTo>
                    <a:pt x="95" y="169"/>
                    <a:pt x="95" y="168"/>
                    <a:pt x="95" y="168"/>
                  </a:cubicBezTo>
                  <a:cubicBezTo>
                    <a:pt x="95" y="158"/>
                    <a:pt x="95" y="158"/>
                    <a:pt x="95" y="158"/>
                  </a:cubicBezTo>
                  <a:cubicBezTo>
                    <a:pt x="95" y="158"/>
                    <a:pt x="95" y="158"/>
                    <a:pt x="95" y="157"/>
                  </a:cubicBezTo>
                  <a:cubicBezTo>
                    <a:pt x="95" y="157"/>
                    <a:pt x="95" y="157"/>
                    <a:pt x="95" y="157"/>
                  </a:cubicBezTo>
                  <a:cubicBezTo>
                    <a:pt x="72" y="157"/>
                    <a:pt x="72" y="157"/>
                    <a:pt x="72" y="157"/>
                  </a:cubicBezTo>
                  <a:cubicBezTo>
                    <a:pt x="68" y="157"/>
                    <a:pt x="66" y="155"/>
                    <a:pt x="66" y="151"/>
                  </a:cubicBezTo>
                  <a:cubicBezTo>
                    <a:pt x="66" y="116"/>
                    <a:pt x="66" y="116"/>
                    <a:pt x="66" y="116"/>
                  </a:cubicBezTo>
                  <a:cubicBezTo>
                    <a:pt x="66" y="113"/>
                    <a:pt x="67" y="111"/>
                    <a:pt x="69" y="110"/>
                  </a:cubicBezTo>
                  <a:cubicBezTo>
                    <a:pt x="73" y="108"/>
                    <a:pt x="73" y="108"/>
                    <a:pt x="73" y="108"/>
                  </a:cubicBezTo>
                  <a:cubicBezTo>
                    <a:pt x="73" y="108"/>
                    <a:pt x="74" y="108"/>
                    <a:pt x="74" y="108"/>
                  </a:cubicBezTo>
                  <a:cubicBezTo>
                    <a:pt x="94" y="102"/>
                    <a:pt x="110" y="82"/>
                    <a:pt x="110" y="61"/>
                  </a:cubicBezTo>
                  <a:cubicBezTo>
                    <a:pt x="110" y="35"/>
                    <a:pt x="87" y="12"/>
                    <a:pt x="61" y="12"/>
                  </a:cubicBezTo>
                  <a:close/>
                  <a:moveTo>
                    <a:pt x="96" y="200"/>
                  </a:moveTo>
                  <a:cubicBezTo>
                    <a:pt x="96" y="200"/>
                    <a:pt x="96" y="200"/>
                    <a:pt x="96" y="200"/>
                  </a:cubicBezTo>
                  <a:close/>
                  <a:moveTo>
                    <a:pt x="96" y="158"/>
                  </a:moveTo>
                  <a:cubicBezTo>
                    <a:pt x="96" y="158"/>
                    <a:pt x="96" y="158"/>
                    <a:pt x="96" y="15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dirty="0">
                <a:latin typeface="Huawei Sans" panose="020C0503030203020204" pitchFamily="34" charset="0"/>
              </a:endParaRPr>
            </a:p>
          </p:txBody>
        </p:sp>
      </p:grpSp>
      <p:sp>
        <p:nvSpPr>
          <p:cNvPr id="366" name="Rectangle 365">
            <a:extLst>
              <a:ext uri="{FF2B5EF4-FFF2-40B4-BE49-F238E27FC236}">
                <a16:creationId xmlns:a16="http://schemas.microsoft.com/office/drawing/2014/main" id="{C4B1E0B1-6F73-43A4-A0F4-80969C46B893}"/>
              </a:ext>
            </a:extLst>
          </p:cNvPr>
          <p:cNvSpPr/>
          <p:nvPr/>
        </p:nvSpPr>
        <p:spPr bwMode="gray">
          <a:xfrm>
            <a:off x="802412" y="4168014"/>
            <a:ext cx="10559245" cy="393187"/>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Causes of the ICT trends</a:t>
            </a:r>
          </a:p>
        </p:txBody>
      </p:sp>
      <p:sp>
        <p:nvSpPr>
          <p:cNvPr id="367" name="圆角矩形 75">
            <a:extLst>
              <a:ext uri="{FF2B5EF4-FFF2-40B4-BE49-F238E27FC236}">
                <a16:creationId xmlns:a16="http://schemas.microsoft.com/office/drawing/2014/main" id="{59F1DF0B-36AF-4D35-90A8-2EB535B231B6}"/>
              </a:ext>
            </a:extLst>
          </p:cNvPr>
          <p:cNvSpPr/>
          <p:nvPr/>
        </p:nvSpPr>
        <p:spPr bwMode="gray">
          <a:xfrm>
            <a:off x="809744" y="4615496"/>
            <a:ext cx="10551030" cy="152772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p:txBody>
      </p:sp>
      <p:grpSp>
        <p:nvGrpSpPr>
          <p:cNvPr id="368" name="组合 352">
            <a:extLst>
              <a:ext uri="{FF2B5EF4-FFF2-40B4-BE49-F238E27FC236}">
                <a16:creationId xmlns:a16="http://schemas.microsoft.com/office/drawing/2014/main" id="{EEB862B4-7F40-49D7-88F0-FD7D3527D866}"/>
              </a:ext>
            </a:extLst>
          </p:cNvPr>
          <p:cNvGrpSpPr>
            <a:grpSpLocks/>
          </p:cNvGrpSpPr>
          <p:nvPr/>
        </p:nvGrpSpPr>
        <p:grpSpPr bwMode="gray">
          <a:xfrm>
            <a:off x="6896430" y="4852914"/>
            <a:ext cx="918692" cy="752686"/>
            <a:chOff x="7099301" y="2947988"/>
            <a:chExt cx="630237" cy="515937"/>
          </a:xfrm>
        </p:grpSpPr>
        <p:sp>
          <p:nvSpPr>
            <p:cNvPr id="369" name="Freeform 297">
              <a:extLst>
                <a:ext uri="{FF2B5EF4-FFF2-40B4-BE49-F238E27FC236}">
                  <a16:creationId xmlns:a16="http://schemas.microsoft.com/office/drawing/2014/main" id="{7D1E1A38-F849-40DC-86D2-323EE03DA212}"/>
                </a:ext>
              </a:extLst>
            </p:cNvPr>
            <p:cNvSpPr>
              <a:spLocks/>
            </p:cNvSpPr>
            <p:nvPr/>
          </p:nvSpPr>
          <p:spPr bwMode="gray">
            <a:xfrm>
              <a:off x="7556501" y="3275013"/>
              <a:ext cx="101600" cy="173037"/>
            </a:xfrm>
            <a:custGeom>
              <a:avLst/>
              <a:gdLst>
                <a:gd name="T0" fmla="*/ 2147483646 w 73"/>
                <a:gd name="T1" fmla="*/ 2147483646 h 125"/>
                <a:gd name="T2" fmla="*/ 2147483646 w 73"/>
                <a:gd name="T3" fmla="*/ 2147483646 h 125"/>
                <a:gd name="T4" fmla="*/ 2147483646 w 73"/>
                <a:gd name="T5" fmla="*/ 2147483646 h 125"/>
                <a:gd name="T6" fmla="*/ 2147483646 w 73"/>
                <a:gd name="T7" fmla="*/ 2147483646 h 125"/>
                <a:gd name="T8" fmla="*/ 2147483646 w 73"/>
                <a:gd name="T9" fmla="*/ 2147483646 h 125"/>
                <a:gd name="T10" fmla="*/ 2147483646 w 73"/>
                <a:gd name="T11" fmla="*/ 2147483646 h 125"/>
                <a:gd name="T12" fmla="*/ 0 w 73"/>
                <a:gd name="T13" fmla="*/ 2147483646 h 125"/>
                <a:gd name="T14" fmla="*/ 0 w 73"/>
                <a:gd name="T15" fmla="*/ 2147483646 h 125"/>
                <a:gd name="T16" fmla="*/ 2147483646 w 73"/>
                <a:gd name="T17" fmla="*/ 0 h 125"/>
                <a:gd name="T18" fmla="*/ 2147483646 w 73"/>
                <a:gd name="T19" fmla="*/ 0 h 125"/>
                <a:gd name="T20" fmla="*/ 2147483646 w 73"/>
                <a:gd name="T21" fmla="*/ 2147483646 h 125"/>
                <a:gd name="T22" fmla="*/ 2147483646 w 73"/>
                <a:gd name="T23" fmla="*/ 2147483646 h 125"/>
                <a:gd name="T24" fmla="*/ 2147483646 w 73"/>
                <a:gd name="T25" fmla="*/ 2147483646 h 1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
                <a:gd name="T40" fmla="*/ 0 h 125"/>
                <a:gd name="T41" fmla="*/ 73 w 73"/>
                <a:gd name="T42" fmla="*/ 125 h 12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 h="125">
                  <a:moveTo>
                    <a:pt x="64" y="125"/>
                  </a:moveTo>
                  <a:cubicBezTo>
                    <a:pt x="59" y="125"/>
                    <a:pt x="55" y="121"/>
                    <a:pt x="55" y="116"/>
                  </a:cubicBezTo>
                  <a:cubicBezTo>
                    <a:pt x="55" y="18"/>
                    <a:pt x="55" y="18"/>
                    <a:pt x="55" y="18"/>
                  </a:cubicBezTo>
                  <a:cubicBezTo>
                    <a:pt x="18" y="18"/>
                    <a:pt x="18" y="18"/>
                    <a:pt x="18" y="18"/>
                  </a:cubicBezTo>
                  <a:cubicBezTo>
                    <a:pt x="18" y="116"/>
                    <a:pt x="18" y="116"/>
                    <a:pt x="18" y="116"/>
                  </a:cubicBezTo>
                  <a:cubicBezTo>
                    <a:pt x="18" y="121"/>
                    <a:pt x="14" y="125"/>
                    <a:pt x="9" y="125"/>
                  </a:cubicBezTo>
                  <a:cubicBezTo>
                    <a:pt x="4" y="125"/>
                    <a:pt x="0" y="121"/>
                    <a:pt x="0" y="116"/>
                  </a:cubicBezTo>
                  <a:cubicBezTo>
                    <a:pt x="0" y="9"/>
                    <a:pt x="0" y="9"/>
                    <a:pt x="0" y="9"/>
                  </a:cubicBezTo>
                  <a:cubicBezTo>
                    <a:pt x="0" y="4"/>
                    <a:pt x="4" y="0"/>
                    <a:pt x="9" y="0"/>
                  </a:cubicBezTo>
                  <a:cubicBezTo>
                    <a:pt x="64" y="0"/>
                    <a:pt x="64" y="0"/>
                    <a:pt x="64" y="0"/>
                  </a:cubicBezTo>
                  <a:cubicBezTo>
                    <a:pt x="69" y="0"/>
                    <a:pt x="73" y="4"/>
                    <a:pt x="73" y="9"/>
                  </a:cubicBezTo>
                  <a:cubicBezTo>
                    <a:pt x="73" y="116"/>
                    <a:pt x="73" y="116"/>
                    <a:pt x="73" y="116"/>
                  </a:cubicBezTo>
                  <a:cubicBezTo>
                    <a:pt x="73" y="121"/>
                    <a:pt x="69" y="125"/>
                    <a:pt x="64" y="12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139" dirty="0">
                <a:latin typeface="Huawei Sans" panose="020C0503030203020204" pitchFamily="34" charset="0"/>
              </a:endParaRPr>
            </a:p>
          </p:txBody>
        </p:sp>
        <p:sp>
          <p:nvSpPr>
            <p:cNvPr id="370" name="Freeform 298">
              <a:extLst>
                <a:ext uri="{FF2B5EF4-FFF2-40B4-BE49-F238E27FC236}">
                  <a16:creationId xmlns:a16="http://schemas.microsoft.com/office/drawing/2014/main" id="{D0E5CF68-A943-4816-B26C-6FDF28A4561D}"/>
                </a:ext>
              </a:extLst>
            </p:cNvPr>
            <p:cNvSpPr>
              <a:spLocks/>
            </p:cNvSpPr>
            <p:nvPr/>
          </p:nvSpPr>
          <p:spPr bwMode="gray">
            <a:xfrm>
              <a:off x="7431088" y="3197225"/>
              <a:ext cx="98425" cy="250825"/>
            </a:xfrm>
            <a:custGeom>
              <a:avLst/>
              <a:gdLst>
                <a:gd name="T0" fmla="*/ 2147483646 w 72"/>
                <a:gd name="T1" fmla="*/ 2147483646 h 181"/>
                <a:gd name="T2" fmla="*/ 2147483646 w 72"/>
                <a:gd name="T3" fmla="*/ 2147483646 h 181"/>
                <a:gd name="T4" fmla="*/ 2147483646 w 72"/>
                <a:gd name="T5" fmla="*/ 2147483646 h 181"/>
                <a:gd name="T6" fmla="*/ 2147483646 w 72"/>
                <a:gd name="T7" fmla="*/ 2147483646 h 181"/>
                <a:gd name="T8" fmla="*/ 2147483646 w 72"/>
                <a:gd name="T9" fmla="*/ 2147483646 h 181"/>
                <a:gd name="T10" fmla="*/ 2147483646 w 72"/>
                <a:gd name="T11" fmla="*/ 2147483646 h 181"/>
                <a:gd name="T12" fmla="*/ 0 w 72"/>
                <a:gd name="T13" fmla="*/ 2147483646 h 181"/>
                <a:gd name="T14" fmla="*/ 0 w 72"/>
                <a:gd name="T15" fmla="*/ 2147483646 h 181"/>
                <a:gd name="T16" fmla="*/ 2147483646 w 72"/>
                <a:gd name="T17" fmla="*/ 0 h 181"/>
                <a:gd name="T18" fmla="*/ 2147483646 w 72"/>
                <a:gd name="T19" fmla="*/ 0 h 181"/>
                <a:gd name="T20" fmla="*/ 2147483646 w 72"/>
                <a:gd name="T21" fmla="*/ 2147483646 h 181"/>
                <a:gd name="T22" fmla="*/ 2147483646 w 72"/>
                <a:gd name="T23" fmla="*/ 2147483646 h 181"/>
                <a:gd name="T24" fmla="*/ 2147483646 w 72"/>
                <a:gd name="T25" fmla="*/ 2147483646 h 18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2"/>
                <a:gd name="T40" fmla="*/ 0 h 181"/>
                <a:gd name="T41" fmla="*/ 72 w 72"/>
                <a:gd name="T42" fmla="*/ 181 h 18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2" h="181">
                  <a:moveTo>
                    <a:pt x="63" y="181"/>
                  </a:moveTo>
                  <a:cubicBezTo>
                    <a:pt x="59" y="181"/>
                    <a:pt x="54" y="177"/>
                    <a:pt x="54" y="172"/>
                  </a:cubicBezTo>
                  <a:cubicBezTo>
                    <a:pt x="54" y="18"/>
                    <a:pt x="54" y="18"/>
                    <a:pt x="54" y="18"/>
                  </a:cubicBezTo>
                  <a:cubicBezTo>
                    <a:pt x="18" y="18"/>
                    <a:pt x="18" y="18"/>
                    <a:pt x="18" y="18"/>
                  </a:cubicBezTo>
                  <a:cubicBezTo>
                    <a:pt x="18" y="172"/>
                    <a:pt x="18" y="172"/>
                    <a:pt x="18" y="172"/>
                  </a:cubicBezTo>
                  <a:cubicBezTo>
                    <a:pt x="18" y="177"/>
                    <a:pt x="14" y="181"/>
                    <a:pt x="9" y="181"/>
                  </a:cubicBezTo>
                  <a:cubicBezTo>
                    <a:pt x="4" y="181"/>
                    <a:pt x="0" y="177"/>
                    <a:pt x="0" y="172"/>
                  </a:cubicBezTo>
                  <a:cubicBezTo>
                    <a:pt x="0" y="9"/>
                    <a:pt x="0" y="9"/>
                    <a:pt x="0" y="9"/>
                  </a:cubicBezTo>
                  <a:cubicBezTo>
                    <a:pt x="0" y="4"/>
                    <a:pt x="4" y="0"/>
                    <a:pt x="9" y="0"/>
                  </a:cubicBezTo>
                  <a:cubicBezTo>
                    <a:pt x="63" y="0"/>
                    <a:pt x="63" y="0"/>
                    <a:pt x="63" y="0"/>
                  </a:cubicBezTo>
                  <a:cubicBezTo>
                    <a:pt x="68" y="0"/>
                    <a:pt x="72" y="4"/>
                    <a:pt x="72" y="9"/>
                  </a:cubicBezTo>
                  <a:cubicBezTo>
                    <a:pt x="72" y="172"/>
                    <a:pt x="72" y="172"/>
                    <a:pt x="72" y="172"/>
                  </a:cubicBezTo>
                  <a:cubicBezTo>
                    <a:pt x="72" y="177"/>
                    <a:pt x="68" y="181"/>
                    <a:pt x="63" y="18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139" dirty="0">
                <a:latin typeface="Huawei Sans" panose="020C0503030203020204" pitchFamily="34" charset="0"/>
              </a:endParaRPr>
            </a:p>
          </p:txBody>
        </p:sp>
        <p:sp>
          <p:nvSpPr>
            <p:cNvPr id="371" name="Freeform 299">
              <a:extLst>
                <a:ext uri="{FF2B5EF4-FFF2-40B4-BE49-F238E27FC236}">
                  <a16:creationId xmlns:a16="http://schemas.microsoft.com/office/drawing/2014/main" id="{466384EB-7EFC-436C-BD13-AD5E8AFB4FF5}"/>
                </a:ext>
              </a:extLst>
            </p:cNvPr>
            <p:cNvSpPr>
              <a:spLocks/>
            </p:cNvSpPr>
            <p:nvPr/>
          </p:nvSpPr>
          <p:spPr bwMode="gray">
            <a:xfrm>
              <a:off x="7304088" y="3224213"/>
              <a:ext cx="100013" cy="223837"/>
            </a:xfrm>
            <a:custGeom>
              <a:avLst/>
              <a:gdLst>
                <a:gd name="T0" fmla="*/ 2147483646 w 72"/>
                <a:gd name="T1" fmla="*/ 2147483646 h 161"/>
                <a:gd name="T2" fmla="*/ 2147483646 w 72"/>
                <a:gd name="T3" fmla="*/ 2147483646 h 161"/>
                <a:gd name="T4" fmla="*/ 2147483646 w 72"/>
                <a:gd name="T5" fmla="*/ 2147483646 h 161"/>
                <a:gd name="T6" fmla="*/ 2147483646 w 72"/>
                <a:gd name="T7" fmla="*/ 2147483646 h 161"/>
                <a:gd name="T8" fmla="*/ 2147483646 w 72"/>
                <a:gd name="T9" fmla="*/ 2147483646 h 161"/>
                <a:gd name="T10" fmla="*/ 2147483646 w 72"/>
                <a:gd name="T11" fmla="*/ 2147483646 h 161"/>
                <a:gd name="T12" fmla="*/ 0 w 72"/>
                <a:gd name="T13" fmla="*/ 2147483646 h 161"/>
                <a:gd name="T14" fmla="*/ 0 w 72"/>
                <a:gd name="T15" fmla="*/ 2147483646 h 161"/>
                <a:gd name="T16" fmla="*/ 2147483646 w 72"/>
                <a:gd name="T17" fmla="*/ 0 h 161"/>
                <a:gd name="T18" fmla="*/ 2147483646 w 72"/>
                <a:gd name="T19" fmla="*/ 0 h 161"/>
                <a:gd name="T20" fmla="*/ 2147483646 w 72"/>
                <a:gd name="T21" fmla="*/ 2147483646 h 161"/>
                <a:gd name="T22" fmla="*/ 2147483646 w 72"/>
                <a:gd name="T23" fmla="*/ 2147483646 h 161"/>
                <a:gd name="T24" fmla="*/ 2147483646 w 72"/>
                <a:gd name="T25" fmla="*/ 2147483646 h 1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2"/>
                <a:gd name="T40" fmla="*/ 0 h 161"/>
                <a:gd name="T41" fmla="*/ 72 w 72"/>
                <a:gd name="T42" fmla="*/ 161 h 16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2" h="161">
                  <a:moveTo>
                    <a:pt x="63" y="161"/>
                  </a:moveTo>
                  <a:cubicBezTo>
                    <a:pt x="58" y="161"/>
                    <a:pt x="54" y="157"/>
                    <a:pt x="54" y="152"/>
                  </a:cubicBezTo>
                  <a:cubicBezTo>
                    <a:pt x="54" y="18"/>
                    <a:pt x="54" y="18"/>
                    <a:pt x="54" y="18"/>
                  </a:cubicBezTo>
                  <a:cubicBezTo>
                    <a:pt x="18" y="18"/>
                    <a:pt x="18" y="18"/>
                    <a:pt x="18" y="18"/>
                  </a:cubicBezTo>
                  <a:cubicBezTo>
                    <a:pt x="18" y="121"/>
                    <a:pt x="18" y="121"/>
                    <a:pt x="18" y="121"/>
                  </a:cubicBezTo>
                  <a:cubicBezTo>
                    <a:pt x="18" y="126"/>
                    <a:pt x="14" y="130"/>
                    <a:pt x="9" y="130"/>
                  </a:cubicBezTo>
                  <a:cubicBezTo>
                    <a:pt x="4" y="130"/>
                    <a:pt x="0" y="126"/>
                    <a:pt x="0" y="121"/>
                  </a:cubicBezTo>
                  <a:cubicBezTo>
                    <a:pt x="0" y="9"/>
                    <a:pt x="0" y="9"/>
                    <a:pt x="0" y="9"/>
                  </a:cubicBezTo>
                  <a:cubicBezTo>
                    <a:pt x="0" y="4"/>
                    <a:pt x="4" y="0"/>
                    <a:pt x="9" y="0"/>
                  </a:cubicBezTo>
                  <a:cubicBezTo>
                    <a:pt x="63" y="0"/>
                    <a:pt x="63" y="0"/>
                    <a:pt x="63" y="0"/>
                  </a:cubicBezTo>
                  <a:cubicBezTo>
                    <a:pt x="68" y="0"/>
                    <a:pt x="72" y="4"/>
                    <a:pt x="72" y="9"/>
                  </a:cubicBezTo>
                  <a:cubicBezTo>
                    <a:pt x="72" y="152"/>
                    <a:pt x="72" y="152"/>
                    <a:pt x="72" y="152"/>
                  </a:cubicBezTo>
                  <a:cubicBezTo>
                    <a:pt x="72" y="157"/>
                    <a:pt x="68" y="161"/>
                    <a:pt x="63" y="16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139" dirty="0">
                <a:latin typeface="Huawei Sans" panose="020C0503030203020204" pitchFamily="34" charset="0"/>
              </a:endParaRPr>
            </a:p>
          </p:txBody>
        </p:sp>
        <p:sp>
          <p:nvSpPr>
            <p:cNvPr id="372" name="Freeform 300">
              <a:extLst>
                <a:ext uri="{FF2B5EF4-FFF2-40B4-BE49-F238E27FC236}">
                  <a16:creationId xmlns:a16="http://schemas.microsoft.com/office/drawing/2014/main" id="{3CF0AE3A-B906-40AC-A8F7-8299E2E64E9D}"/>
                </a:ext>
              </a:extLst>
            </p:cNvPr>
            <p:cNvSpPr>
              <a:spLocks/>
            </p:cNvSpPr>
            <p:nvPr/>
          </p:nvSpPr>
          <p:spPr bwMode="gray">
            <a:xfrm>
              <a:off x="7177088" y="3100388"/>
              <a:ext cx="100013" cy="347662"/>
            </a:xfrm>
            <a:custGeom>
              <a:avLst/>
              <a:gdLst>
                <a:gd name="T0" fmla="*/ 2147483646 w 73"/>
                <a:gd name="T1" fmla="*/ 2147483646 h 251"/>
                <a:gd name="T2" fmla="*/ 0 w 73"/>
                <a:gd name="T3" fmla="*/ 2147483646 h 251"/>
                <a:gd name="T4" fmla="*/ 0 w 73"/>
                <a:gd name="T5" fmla="*/ 2147483646 h 251"/>
                <a:gd name="T6" fmla="*/ 2147483646 w 73"/>
                <a:gd name="T7" fmla="*/ 0 h 251"/>
                <a:gd name="T8" fmla="*/ 2147483646 w 73"/>
                <a:gd name="T9" fmla="*/ 0 h 251"/>
                <a:gd name="T10" fmla="*/ 2147483646 w 73"/>
                <a:gd name="T11" fmla="*/ 2147483646 h 251"/>
                <a:gd name="T12" fmla="*/ 2147483646 w 73"/>
                <a:gd name="T13" fmla="*/ 2147483646 h 251"/>
                <a:gd name="T14" fmla="*/ 2147483646 w 73"/>
                <a:gd name="T15" fmla="*/ 2147483646 h 251"/>
                <a:gd name="T16" fmla="*/ 2147483646 w 73"/>
                <a:gd name="T17" fmla="*/ 2147483646 h 251"/>
                <a:gd name="T18" fmla="*/ 2147483646 w 73"/>
                <a:gd name="T19" fmla="*/ 2147483646 h 251"/>
                <a:gd name="T20" fmla="*/ 2147483646 w 73"/>
                <a:gd name="T21" fmla="*/ 2147483646 h 251"/>
                <a:gd name="T22" fmla="*/ 2147483646 w 73"/>
                <a:gd name="T23" fmla="*/ 2147483646 h 251"/>
                <a:gd name="T24" fmla="*/ 2147483646 w 73"/>
                <a:gd name="T25" fmla="*/ 2147483646 h 2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
                <a:gd name="T40" fmla="*/ 0 h 251"/>
                <a:gd name="T41" fmla="*/ 73 w 73"/>
                <a:gd name="T42" fmla="*/ 251 h 25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 h="251">
                  <a:moveTo>
                    <a:pt x="9" y="251"/>
                  </a:moveTo>
                  <a:cubicBezTo>
                    <a:pt x="4" y="251"/>
                    <a:pt x="0" y="247"/>
                    <a:pt x="0" y="242"/>
                  </a:cubicBezTo>
                  <a:cubicBezTo>
                    <a:pt x="0" y="9"/>
                    <a:pt x="0" y="9"/>
                    <a:pt x="0" y="9"/>
                  </a:cubicBezTo>
                  <a:cubicBezTo>
                    <a:pt x="0" y="4"/>
                    <a:pt x="4" y="0"/>
                    <a:pt x="9" y="0"/>
                  </a:cubicBezTo>
                  <a:cubicBezTo>
                    <a:pt x="64" y="0"/>
                    <a:pt x="64" y="0"/>
                    <a:pt x="64" y="0"/>
                  </a:cubicBezTo>
                  <a:cubicBezTo>
                    <a:pt x="69" y="0"/>
                    <a:pt x="73" y="4"/>
                    <a:pt x="73" y="9"/>
                  </a:cubicBezTo>
                  <a:cubicBezTo>
                    <a:pt x="73" y="211"/>
                    <a:pt x="73" y="211"/>
                    <a:pt x="73" y="211"/>
                  </a:cubicBezTo>
                  <a:cubicBezTo>
                    <a:pt x="73" y="216"/>
                    <a:pt x="69" y="220"/>
                    <a:pt x="64" y="220"/>
                  </a:cubicBezTo>
                  <a:cubicBezTo>
                    <a:pt x="59" y="220"/>
                    <a:pt x="55" y="216"/>
                    <a:pt x="55" y="211"/>
                  </a:cubicBezTo>
                  <a:cubicBezTo>
                    <a:pt x="55" y="18"/>
                    <a:pt x="55" y="18"/>
                    <a:pt x="55" y="18"/>
                  </a:cubicBezTo>
                  <a:cubicBezTo>
                    <a:pt x="18" y="18"/>
                    <a:pt x="18" y="18"/>
                    <a:pt x="18" y="18"/>
                  </a:cubicBezTo>
                  <a:cubicBezTo>
                    <a:pt x="18" y="242"/>
                    <a:pt x="18" y="242"/>
                    <a:pt x="18" y="242"/>
                  </a:cubicBezTo>
                  <a:cubicBezTo>
                    <a:pt x="18" y="247"/>
                    <a:pt x="14" y="251"/>
                    <a:pt x="9" y="25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139" dirty="0">
                <a:latin typeface="Huawei Sans" panose="020C0503030203020204" pitchFamily="34" charset="0"/>
              </a:endParaRPr>
            </a:p>
          </p:txBody>
        </p:sp>
        <p:sp>
          <p:nvSpPr>
            <p:cNvPr id="373" name="Freeform 301">
              <a:extLst>
                <a:ext uri="{FF2B5EF4-FFF2-40B4-BE49-F238E27FC236}">
                  <a16:creationId xmlns:a16="http://schemas.microsoft.com/office/drawing/2014/main" id="{E7218E28-12B0-4BBB-A9D6-A75B514DAC87}"/>
                </a:ext>
              </a:extLst>
            </p:cNvPr>
            <p:cNvSpPr>
              <a:spLocks/>
            </p:cNvSpPr>
            <p:nvPr/>
          </p:nvSpPr>
          <p:spPr bwMode="gray">
            <a:xfrm>
              <a:off x="7250113" y="2947988"/>
              <a:ext cx="468313" cy="315912"/>
            </a:xfrm>
            <a:custGeom>
              <a:avLst/>
              <a:gdLst>
                <a:gd name="T0" fmla="*/ 2147483646 w 337"/>
                <a:gd name="T1" fmla="*/ 2147483646 h 227"/>
                <a:gd name="T2" fmla="*/ 2147483646 w 337"/>
                <a:gd name="T3" fmla="*/ 2147483646 h 227"/>
                <a:gd name="T4" fmla="*/ 2147483646 w 337"/>
                <a:gd name="T5" fmla="*/ 2147483646 h 227"/>
                <a:gd name="T6" fmla="*/ 2147483646 w 337"/>
                <a:gd name="T7" fmla="*/ 2147483646 h 227"/>
                <a:gd name="T8" fmla="*/ 2147483646 w 337"/>
                <a:gd name="T9" fmla="*/ 2147483646 h 227"/>
                <a:gd name="T10" fmla="*/ 2147483646 w 337"/>
                <a:gd name="T11" fmla="*/ 2147483646 h 227"/>
                <a:gd name="T12" fmla="*/ 2147483646 w 337"/>
                <a:gd name="T13" fmla="*/ 2147483646 h 227"/>
                <a:gd name="T14" fmla="*/ 2147483646 w 337"/>
                <a:gd name="T15" fmla="*/ 2147483646 h 227"/>
                <a:gd name="T16" fmla="*/ 2147483646 w 337"/>
                <a:gd name="T17" fmla="*/ 2147483646 h 227"/>
                <a:gd name="T18" fmla="*/ 2147483646 w 337"/>
                <a:gd name="T19" fmla="*/ 2147483646 h 227"/>
                <a:gd name="T20" fmla="*/ 2147483646 w 337"/>
                <a:gd name="T21" fmla="*/ 2147483646 h 227"/>
                <a:gd name="T22" fmla="*/ 2147483646 w 337"/>
                <a:gd name="T23" fmla="*/ 2147483646 h 227"/>
                <a:gd name="T24" fmla="*/ 2147483646 w 337"/>
                <a:gd name="T25" fmla="*/ 2147483646 h 227"/>
                <a:gd name="T26" fmla="*/ 2147483646 w 337"/>
                <a:gd name="T27" fmla="*/ 2147483646 h 22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7"/>
                <a:gd name="T43" fmla="*/ 0 h 227"/>
                <a:gd name="T44" fmla="*/ 337 w 337"/>
                <a:gd name="T45" fmla="*/ 227 h 22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7" h="227">
                  <a:moveTo>
                    <a:pt x="327" y="227"/>
                  </a:moveTo>
                  <a:cubicBezTo>
                    <a:pt x="325" y="227"/>
                    <a:pt x="323" y="227"/>
                    <a:pt x="321" y="225"/>
                  </a:cubicBezTo>
                  <a:cubicBezTo>
                    <a:pt x="173" y="77"/>
                    <a:pt x="173" y="77"/>
                    <a:pt x="173" y="77"/>
                  </a:cubicBezTo>
                  <a:cubicBezTo>
                    <a:pt x="125" y="125"/>
                    <a:pt x="125" y="125"/>
                    <a:pt x="125" y="125"/>
                  </a:cubicBezTo>
                  <a:cubicBezTo>
                    <a:pt x="121" y="128"/>
                    <a:pt x="115" y="128"/>
                    <a:pt x="112" y="125"/>
                  </a:cubicBezTo>
                  <a:cubicBezTo>
                    <a:pt x="3" y="16"/>
                    <a:pt x="3" y="16"/>
                    <a:pt x="3" y="16"/>
                  </a:cubicBezTo>
                  <a:cubicBezTo>
                    <a:pt x="0" y="12"/>
                    <a:pt x="0" y="7"/>
                    <a:pt x="3" y="3"/>
                  </a:cubicBezTo>
                  <a:cubicBezTo>
                    <a:pt x="7" y="0"/>
                    <a:pt x="12" y="0"/>
                    <a:pt x="16" y="3"/>
                  </a:cubicBezTo>
                  <a:cubicBezTo>
                    <a:pt x="118" y="106"/>
                    <a:pt x="118" y="106"/>
                    <a:pt x="118" y="106"/>
                  </a:cubicBezTo>
                  <a:cubicBezTo>
                    <a:pt x="166" y="58"/>
                    <a:pt x="166" y="58"/>
                    <a:pt x="166" y="58"/>
                  </a:cubicBezTo>
                  <a:cubicBezTo>
                    <a:pt x="170" y="54"/>
                    <a:pt x="176" y="54"/>
                    <a:pt x="179" y="58"/>
                  </a:cubicBezTo>
                  <a:cubicBezTo>
                    <a:pt x="333" y="212"/>
                    <a:pt x="333" y="212"/>
                    <a:pt x="333" y="212"/>
                  </a:cubicBezTo>
                  <a:cubicBezTo>
                    <a:pt x="337" y="216"/>
                    <a:pt x="337" y="221"/>
                    <a:pt x="333" y="225"/>
                  </a:cubicBezTo>
                  <a:cubicBezTo>
                    <a:pt x="332" y="227"/>
                    <a:pt x="329" y="227"/>
                    <a:pt x="327" y="22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139" dirty="0">
                <a:latin typeface="Huawei Sans" panose="020C0503030203020204" pitchFamily="34" charset="0"/>
              </a:endParaRPr>
            </a:p>
          </p:txBody>
        </p:sp>
        <p:sp>
          <p:nvSpPr>
            <p:cNvPr id="374" name="Freeform 302">
              <a:extLst>
                <a:ext uri="{FF2B5EF4-FFF2-40B4-BE49-F238E27FC236}">
                  <a16:creationId xmlns:a16="http://schemas.microsoft.com/office/drawing/2014/main" id="{F8E2764F-E09D-401F-82BB-6924885956E7}"/>
                </a:ext>
              </a:extLst>
            </p:cNvPr>
            <p:cNvSpPr>
              <a:spLocks/>
            </p:cNvSpPr>
            <p:nvPr/>
          </p:nvSpPr>
          <p:spPr bwMode="gray">
            <a:xfrm>
              <a:off x="7585076" y="3133725"/>
              <a:ext cx="133350" cy="133350"/>
            </a:xfrm>
            <a:custGeom>
              <a:avLst/>
              <a:gdLst>
                <a:gd name="T0" fmla="*/ 2147483646 w 96"/>
                <a:gd name="T1" fmla="*/ 2147483646 h 96"/>
                <a:gd name="T2" fmla="*/ 2147483646 w 96"/>
                <a:gd name="T3" fmla="*/ 2147483646 h 96"/>
                <a:gd name="T4" fmla="*/ 2147483646 w 96"/>
                <a:gd name="T5" fmla="*/ 2147483646 h 96"/>
                <a:gd name="T6" fmla="*/ 2147483646 w 96"/>
                <a:gd name="T7" fmla="*/ 2147483646 h 96"/>
                <a:gd name="T8" fmla="*/ 2147483646 w 96"/>
                <a:gd name="T9" fmla="*/ 2147483646 h 96"/>
                <a:gd name="T10" fmla="*/ 2147483646 w 96"/>
                <a:gd name="T11" fmla="*/ 2147483646 h 96"/>
                <a:gd name="T12" fmla="*/ 2147483646 w 96"/>
                <a:gd name="T13" fmla="*/ 2147483646 h 96"/>
                <a:gd name="T14" fmla="*/ 2147483646 w 96"/>
                <a:gd name="T15" fmla="*/ 2147483646 h 96"/>
                <a:gd name="T16" fmla="*/ 2147483646 w 96"/>
                <a:gd name="T17" fmla="*/ 2147483646 h 96"/>
                <a:gd name="T18" fmla="*/ 2147483646 w 96"/>
                <a:gd name="T19" fmla="*/ 2147483646 h 96"/>
                <a:gd name="T20" fmla="*/ 2147483646 w 96"/>
                <a:gd name="T21" fmla="*/ 2147483646 h 96"/>
                <a:gd name="T22" fmla="*/ 2147483646 w 96"/>
                <a:gd name="T23" fmla="*/ 2147483646 h 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6"/>
                <a:gd name="T37" fmla="*/ 0 h 96"/>
                <a:gd name="T38" fmla="*/ 96 w 96"/>
                <a:gd name="T39" fmla="*/ 96 h 9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6" h="96">
                  <a:moveTo>
                    <a:pt x="1" y="71"/>
                  </a:moveTo>
                  <a:cubicBezTo>
                    <a:pt x="1" y="68"/>
                    <a:pt x="4" y="66"/>
                    <a:pt x="7" y="67"/>
                  </a:cubicBezTo>
                  <a:cubicBezTo>
                    <a:pt x="83" y="84"/>
                    <a:pt x="83" y="84"/>
                    <a:pt x="83" y="84"/>
                  </a:cubicBezTo>
                  <a:cubicBezTo>
                    <a:pt x="66" y="7"/>
                    <a:pt x="66" y="7"/>
                    <a:pt x="66" y="7"/>
                  </a:cubicBezTo>
                  <a:cubicBezTo>
                    <a:pt x="66" y="4"/>
                    <a:pt x="68" y="2"/>
                    <a:pt x="70" y="1"/>
                  </a:cubicBezTo>
                  <a:cubicBezTo>
                    <a:pt x="73" y="0"/>
                    <a:pt x="76" y="2"/>
                    <a:pt x="76" y="5"/>
                  </a:cubicBezTo>
                  <a:cubicBezTo>
                    <a:pt x="95" y="89"/>
                    <a:pt x="95" y="89"/>
                    <a:pt x="95" y="89"/>
                  </a:cubicBezTo>
                  <a:cubicBezTo>
                    <a:pt x="96" y="91"/>
                    <a:pt x="95" y="93"/>
                    <a:pt x="94" y="94"/>
                  </a:cubicBezTo>
                  <a:cubicBezTo>
                    <a:pt x="93" y="95"/>
                    <a:pt x="91" y="96"/>
                    <a:pt x="89" y="95"/>
                  </a:cubicBezTo>
                  <a:cubicBezTo>
                    <a:pt x="5" y="77"/>
                    <a:pt x="5" y="77"/>
                    <a:pt x="5" y="77"/>
                  </a:cubicBezTo>
                  <a:cubicBezTo>
                    <a:pt x="4" y="77"/>
                    <a:pt x="3" y="76"/>
                    <a:pt x="2" y="75"/>
                  </a:cubicBezTo>
                  <a:cubicBezTo>
                    <a:pt x="1" y="74"/>
                    <a:pt x="0" y="72"/>
                    <a:pt x="1" y="7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139" dirty="0">
                <a:latin typeface="Huawei Sans" panose="020C0503030203020204" pitchFamily="34" charset="0"/>
              </a:endParaRPr>
            </a:p>
          </p:txBody>
        </p:sp>
        <p:sp>
          <p:nvSpPr>
            <p:cNvPr id="375" name="Oval 303">
              <a:extLst>
                <a:ext uri="{FF2B5EF4-FFF2-40B4-BE49-F238E27FC236}">
                  <a16:creationId xmlns:a16="http://schemas.microsoft.com/office/drawing/2014/main" id="{1A7E73F1-6892-438C-97B0-EC8B010C080F}"/>
                </a:ext>
              </a:extLst>
            </p:cNvPr>
            <p:cNvSpPr>
              <a:spLocks noChangeArrowheads="1"/>
            </p:cNvSpPr>
            <p:nvPr/>
          </p:nvSpPr>
          <p:spPr bwMode="gray">
            <a:xfrm>
              <a:off x="7197726" y="3408363"/>
              <a:ext cx="55563" cy="55562"/>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376" name="Oval 304">
              <a:extLst>
                <a:ext uri="{FF2B5EF4-FFF2-40B4-BE49-F238E27FC236}">
                  <a16:creationId xmlns:a16="http://schemas.microsoft.com/office/drawing/2014/main" id="{F37574DB-7EDD-4741-A9D7-D10264A763CE}"/>
                </a:ext>
              </a:extLst>
            </p:cNvPr>
            <p:cNvSpPr>
              <a:spLocks noChangeArrowheads="1"/>
            </p:cNvSpPr>
            <p:nvPr/>
          </p:nvSpPr>
          <p:spPr bwMode="gray">
            <a:xfrm>
              <a:off x="7281863" y="3408363"/>
              <a:ext cx="57150" cy="55562"/>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377" name="Freeform 305">
              <a:extLst>
                <a:ext uri="{FF2B5EF4-FFF2-40B4-BE49-F238E27FC236}">
                  <a16:creationId xmlns:a16="http://schemas.microsoft.com/office/drawing/2014/main" id="{98C88021-35DD-419C-8AC2-CE02AAEBEF0F}"/>
                </a:ext>
              </a:extLst>
            </p:cNvPr>
            <p:cNvSpPr>
              <a:spLocks/>
            </p:cNvSpPr>
            <p:nvPr/>
          </p:nvSpPr>
          <p:spPr bwMode="gray">
            <a:xfrm>
              <a:off x="7297738" y="3424238"/>
              <a:ext cx="431800" cy="23812"/>
            </a:xfrm>
            <a:custGeom>
              <a:avLst/>
              <a:gdLst>
                <a:gd name="T0" fmla="*/ 2147483646 w 312"/>
                <a:gd name="T1" fmla="*/ 2147483646 h 18"/>
                <a:gd name="T2" fmla="*/ 2147483646 w 312"/>
                <a:gd name="T3" fmla="*/ 2147483646 h 18"/>
                <a:gd name="T4" fmla="*/ 0 w 312"/>
                <a:gd name="T5" fmla="*/ 2147483646 h 18"/>
                <a:gd name="T6" fmla="*/ 2147483646 w 312"/>
                <a:gd name="T7" fmla="*/ 0 h 18"/>
                <a:gd name="T8" fmla="*/ 2147483646 w 312"/>
                <a:gd name="T9" fmla="*/ 0 h 18"/>
                <a:gd name="T10" fmla="*/ 2147483646 w 312"/>
                <a:gd name="T11" fmla="*/ 2147483646 h 18"/>
                <a:gd name="T12" fmla="*/ 2147483646 w 312"/>
                <a:gd name="T13" fmla="*/ 2147483646 h 18"/>
                <a:gd name="T14" fmla="*/ 0 60000 65536"/>
                <a:gd name="T15" fmla="*/ 0 60000 65536"/>
                <a:gd name="T16" fmla="*/ 0 60000 65536"/>
                <a:gd name="T17" fmla="*/ 0 60000 65536"/>
                <a:gd name="T18" fmla="*/ 0 60000 65536"/>
                <a:gd name="T19" fmla="*/ 0 60000 65536"/>
                <a:gd name="T20" fmla="*/ 0 60000 65536"/>
                <a:gd name="T21" fmla="*/ 0 w 312"/>
                <a:gd name="T22" fmla="*/ 0 h 18"/>
                <a:gd name="T23" fmla="*/ 312 w 31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2" h="18">
                  <a:moveTo>
                    <a:pt x="303" y="18"/>
                  </a:moveTo>
                  <a:cubicBezTo>
                    <a:pt x="9" y="18"/>
                    <a:pt x="9" y="18"/>
                    <a:pt x="9" y="18"/>
                  </a:cubicBezTo>
                  <a:cubicBezTo>
                    <a:pt x="4" y="18"/>
                    <a:pt x="0" y="14"/>
                    <a:pt x="0" y="9"/>
                  </a:cubicBezTo>
                  <a:cubicBezTo>
                    <a:pt x="0" y="4"/>
                    <a:pt x="4" y="0"/>
                    <a:pt x="9" y="0"/>
                  </a:cubicBezTo>
                  <a:cubicBezTo>
                    <a:pt x="303" y="0"/>
                    <a:pt x="303" y="0"/>
                    <a:pt x="303" y="0"/>
                  </a:cubicBezTo>
                  <a:cubicBezTo>
                    <a:pt x="308" y="0"/>
                    <a:pt x="312" y="4"/>
                    <a:pt x="312" y="9"/>
                  </a:cubicBezTo>
                  <a:cubicBezTo>
                    <a:pt x="312" y="14"/>
                    <a:pt x="308" y="18"/>
                    <a:pt x="30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139" dirty="0">
                <a:latin typeface="Huawei Sans" panose="020C0503030203020204" pitchFamily="34" charset="0"/>
              </a:endParaRPr>
            </a:p>
          </p:txBody>
        </p:sp>
        <p:sp>
          <p:nvSpPr>
            <p:cNvPr id="378" name="Freeform 306">
              <a:extLst>
                <a:ext uri="{FF2B5EF4-FFF2-40B4-BE49-F238E27FC236}">
                  <a16:creationId xmlns:a16="http://schemas.microsoft.com/office/drawing/2014/main" id="{20C90B92-8BA0-490E-AADC-7FB215D8A245}"/>
                </a:ext>
              </a:extLst>
            </p:cNvPr>
            <p:cNvSpPr>
              <a:spLocks/>
            </p:cNvSpPr>
            <p:nvPr/>
          </p:nvSpPr>
          <p:spPr bwMode="gray">
            <a:xfrm>
              <a:off x="7099301" y="3424238"/>
              <a:ext cx="138113" cy="23812"/>
            </a:xfrm>
            <a:custGeom>
              <a:avLst/>
              <a:gdLst>
                <a:gd name="T0" fmla="*/ 2147483646 w 100"/>
                <a:gd name="T1" fmla="*/ 2147483646 h 18"/>
                <a:gd name="T2" fmla="*/ 2147483646 w 100"/>
                <a:gd name="T3" fmla="*/ 2147483646 h 18"/>
                <a:gd name="T4" fmla="*/ 0 w 100"/>
                <a:gd name="T5" fmla="*/ 2147483646 h 18"/>
                <a:gd name="T6" fmla="*/ 2147483646 w 100"/>
                <a:gd name="T7" fmla="*/ 0 h 18"/>
                <a:gd name="T8" fmla="*/ 2147483646 w 100"/>
                <a:gd name="T9" fmla="*/ 0 h 18"/>
                <a:gd name="T10" fmla="*/ 2147483646 w 100"/>
                <a:gd name="T11" fmla="*/ 2147483646 h 18"/>
                <a:gd name="T12" fmla="*/ 2147483646 w 100"/>
                <a:gd name="T13" fmla="*/ 2147483646 h 18"/>
                <a:gd name="T14" fmla="*/ 0 60000 65536"/>
                <a:gd name="T15" fmla="*/ 0 60000 65536"/>
                <a:gd name="T16" fmla="*/ 0 60000 65536"/>
                <a:gd name="T17" fmla="*/ 0 60000 65536"/>
                <a:gd name="T18" fmla="*/ 0 60000 65536"/>
                <a:gd name="T19" fmla="*/ 0 60000 65536"/>
                <a:gd name="T20" fmla="*/ 0 60000 65536"/>
                <a:gd name="T21" fmla="*/ 0 w 100"/>
                <a:gd name="T22" fmla="*/ 0 h 18"/>
                <a:gd name="T23" fmla="*/ 100 w 100"/>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18">
                  <a:moveTo>
                    <a:pt x="91" y="18"/>
                  </a:moveTo>
                  <a:cubicBezTo>
                    <a:pt x="9" y="18"/>
                    <a:pt x="9" y="18"/>
                    <a:pt x="9" y="18"/>
                  </a:cubicBezTo>
                  <a:cubicBezTo>
                    <a:pt x="4" y="18"/>
                    <a:pt x="0" y="14"/>
                    <a:pt x="0" y="9"/>
                  </a:cubicBezTo>
                  <a:cubicBezTo>
                    <a:pt x="0" y="4"/>
                    <a:pt x="4" y="0"/>
                    <a:pt x="9" y="0"/>
                  </a:cubicBezTo>
                  <a:cubicBezTo>
                    <a:pt x="91" y="0"/>
                    <a:pt x="91" y="0"/>
                    <a:pt x="91" y="0"/>
                  </a:cubicBezTo>
                  <a:cubicBezTo>
                    <a:pt x="96" y="0"/>
                    <a:pt x="100" y="4"/>
                    <a:pt x="100" y="9"/>
                  </a:cubicBezTo>
                  <a:cubicBezTo>
                    <a:pt x="100" y="14"/>
                    <a:pt x="96" y="18"/>
                    <a:pt x="91"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139" dirty="0">
                <a:latin typeface="Huawei Sans" panose="020C0503030203020204" pitchFamily="34" charset="0"/>
              </a:endParaRPr>
            </a:p>
          </p:txBody>
        </p:sp>
      </p:grpSp>
      <p:sp>
        <p:nvSpPr>
          <p:cNvPr id="379" name="TextBox 378">
            <a:extLst>
              <a:ext uri="{FF2B5EF4-FFF2-40B4-BE49-F238E27FC236}">
                <a16:creationId xmlns:a16="http://schemas.microsoft.com/office/drawing/2014/main" id="{42639C4F-87D8-41AA-A9C9-8E77CE510FFE}"/>
              </a:ext>
            </a:extLst>
          </p:cNvPr>
          <p:cNvSpPr txBox="1"/>
          <p:nvPr/>
        </p:nvSpPr>
        <p:spPr bwMode="gray">
          <a:xfrm>
            <a:off x="6287175" y="5688619"/>
            <a:ext cx="2228495" cy="307777"/>
          </a:xfrm>
          <a:prstGeom prst="rect">
            <a:avLst/>
          </a:prstGeom>
          <a:noFill/>
        </p:spPr>
        <p:txBody>
          <a:bodyPr wrap="none" rtlCol="0">
            <a:spAutoFit/>
          </a:bodyPr>
          <a:lstStyle/>
          <a:p>
            <a:pPr algn="ctr" fontAlgn="ctr"/>
            <a:r>
              <a:rPr lang="en-US" sz="1400" b="1" dirty="0">
                <a:solidFill>
                  <a:srgbClr val="C7000B"/>
                </a:solidFill>
                <a:latin typeface="Huawei Sans" panose="020C0503030203020204" pitchFamily="34" charset="0"/>
              </a:rPr>
              <a:t>Lower investment costs</a:t>
            </a:r>
          </a:p>
        </p:txBody>
      </p:sp>
      <p:grpSp>
        <p:nvGrpSpPr>
          <p:cNvPr id="380" name="组合 351">
            <a:extLst>
              <a:ext uri="{FF2B5EF4-FFF2-40B4-BE49-F238E27FC236}">
                <a16:creationId xmlns:a16="http://schemas.microsoft.com/office/drawing/2014/main" id="{F999E25B-6332-4CF8-8FF9-F04C713A1FB0}"/>
              </a:ext>
            </a:extLst>
          </p:cNvPr>
          <p:cNvGrpSpPr>
            <a:grpSpLocks/>
          </p:cNvGrpSpPr>
          <p:nvPr/>
        </p:nvGrpSpPr>
        <p:grpSpPr bwMode="gray">
          <a:xfrm>
            <a:off x="1593337" y="4821788"/>
            <a:ext cx="924351" cy="814938"/>
            <a:chOff x="6257926" y="2905125"/>
            <a:chExt cx="633413" cy="558801"/>
          </a:xfrm>
        </p:grpSpPr>
        <p:sp>
          <p:nvSpPr>
            <p:cNvPr id="381" name="Oval 124">
              <a:extLst>
                <a:ext uri="{FF2B5EF4-FFF2-40B4-BE49-F238E27FC236}">
                  <a16:creationId xmlns:a16="http://schemas.microsoft.com/office/drawing/2014/main" id="{EC5C3EE1-A7F9-4383-8419-45B55F93C00B}"/>
                </a:ext>
              </a:extLst>
            </p:cNvPr>
            <p:cNvSpPr>
              <a:spLocks noChangeArrowheads="1"/>
            </p:cNvSpPr>
            <p:nvPr/>
          </p:nvSpPr>
          <p:spPr bwMode="gray">
            <a:xfrm>
              <a:off x="6735764" y="3408363"/>
              <a:ext cx="57150"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382" name="Oval 125">
              <a:extLst>
                <a:ext uri="{FF2B5EF4-FFF2-40B4-BE49-F238E27FC236}">
                  <a16:creationId xmlns:a16="http://schemas.microsoft.com/office/drawing/2014/main" id="{C12F235D-C78B-4C67-BBD3-8D517B2966E1}"/>
                </a:ext>
              </a:extLst>
            </p:cNvPr>
            <p:cNvSpPr>
              <a:spLocks noChangeArrowheads="1"/>
            </p:cNvSpPr>
            <p:nvPr/>
          </p:nvSpPr>
          <p:spPr bwMode="gray">
            <a:xfrm>
              <a:off x="6651626" y="3408363"/>
              <a:ext cx="55563"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383" name="Freeform 260">
              <a:extLst>
                <a:ext uri="{FF2B5EF4-FFF2-40B4-BE49-F238E27FC236}">
                  <a16:creationId xmlns:a16="http://schemas.microsoft.com/office/drawing/2014/main" id="{668EF2B4-6DC0-456E-A9EE-6C0449094D72}"/>
                </a:ext>
              </a:extLst>
            </p:cNvPr>
            <p:cNvSpPr>
              <a:spLocks/>
            </p:cNvSpPr>
            <p:nvPr/>
          </p:nvSpPr>
          <p:spPr bwMode="gray">
            <a:xfrm>
              <a:off x="6337301" y="3275013"/>
              <a:ext cx="101600" cy="173037"/>
            </a:xfrm>
            <a:custGeom>
              <a:avLst/>
              <a:gdLst>
                <a:gd name="T0" fmla="*/ 2147483646 w 73"/>
                <a:gd name="T1" fmla="*/ 2147483646 h 125"/>
                <a:gd name="T2" fmla="*/ 2147483646 w 73"/>
                <a:gd name="T3" fmla="*/ 2147483646 h 125"/>
                <a:gd name="T4" fmla="*/ 2147483646 w 73"/>
                <a:gd name="T5" fmla="*/ 2147483646 h 125"/>
                <a:gd name="T6" fmla="*/ 2147483646 w 73"/>
                <a:gd name="T7" fmla="*/ 2147483646 h 125"/>
                <a:gd name="T8" fmla="*/ 2147483646 w 73"/>
                <a:gd name="T9" fmla="*/ 2147483646 h 125"/>
                <a:gd name="T10" fmla="*/ 2147483646 w 73"/>
                <a:gd name="T11" fmla="*/ 2147483646 h 125"/>
                <a:gd name="T12" fmla="*/ 0 w 73"/>
                <a:gd name="T13" fmla="*/ 2147483646 h 125"/>
                <a:gd name="T14" fmla="*/ 0 w 73"/>
                <a:gd name="T15" fmla="*/ 2147483646 h 125"/>
                <a:gd name="T16" fmla="*/ 2147483646 w 73"/>
                <a:gd name="T17" fmla="*/ 0 h 125"/>
                <a:gd name="T18" fmla="*/ 2147483646 w 73"/>
                <a:gd name="T19" fmla="*/ 0 h 125"/>
                <a:gd name="T20" fmla="*/ 2147483646 w 73"/>
                <a:gd name="T21" fmla="*/ 2147483646 h 125"/>
                <a:gd name="T22" fmla="*/ 2147483646 w 73"/>
                <a:gd name="T23" fmla="*/ 2147483646 h 125"/>
                <a:gd name="T24" fmla="*/ 2147483646 w 73"/>
                <a:gd name="T25" fmla="*/ 2147483646 h 1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
                <a:gd name="T40" fmla="*/ 0 h 125"/>
                <a:gd name="T41" fmla="*/ 73 w 73"/>
                <a:gd name="T42" fmla="*/ 125 h 12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 h="125">
                  <a:moveTo>
                    <a:pt x="64" y="125"/>
                  </a:moveTo>
                  <a:cubicBezTo>
                    <a:pt x="59" y="125"/>
                    <a:pt x="55" y="121"/>
                    <a:pt x="55" y="116"/>
                  </a:cubicBezTo>
                  <a:cubicBezTo>
                    <a:pt x="55" y="18"/>
                    <a:pt x="55" y="18"/>
                    <a:pt x="55" y="18"/>
                  </a:cubicBezTo>
                  <a:cubicBezTo>
                    <a:pt x="18" y="18"/>
                    <a:pt x="18" y="18"/>
                    <a:pt x="18" y="18"/>
                  </a:cubicBezTo>
                  <a:cubicBezTo>
                    <a:pt x="18" y="116"/>
                    <a:pt x="18" y="116"/>
                    <a:pt x="18" y="116"/>
                  </a:cubicBezTo>
                  <a:cubicBezTo>
                    <a:pt x="18" y="121"/>
                    <a:pt x="14" y="125"/>
                    <a:pt x="9" y="125"/>
                  </a:cubicBezTo>
                  <a:cubicBezTo>
                    <a:pt x="4" y="125"/>
                    <a:pt x="0" y="121"/>
                    <a:pt x="0" y="116"/>
                  </a:cubicBezTo>
                  <a:cubicBezTo>
                    <a:pt x="0" y="9"/>
                    <a:pt x="0" y="9"/>
                    <a:pt x="0" y="9"/>
                  </a:cubicBezTo>
                  <a:cubicBezTo>
                    <a:pt x="0" y="4"/>
                    <a:pt x="4" y="0"/>
                    <a:pt x="9" y="0"/>
                  </a:cubicBezTo>
                  <a:cubicBezTo>
                    <a:pt x="64" y="0"/>
                    <a:pt x="64" y="0"/>
                    <a:pt x="64" y="0"/>
                  </a:cubicBezTo>
                  <a:cubicBezTo>
                    <a:pt x="69" y="0"/>
                    <a:pt x="73" y="4"/>
                    <a:pt x="73" y="9"/>
                  </a:cubicBezTo>
                  <a:cubicBezTo>
                    <a:pt x="73" y="116"/>
                    <a:pt x="73" y="116"/>
                    <a:pt x="73" y="116"/>
                  </a:cubicBezTo>
                  <a:cubicBezTo>
                    <a:pt x="73" y="121"/>
                    <a:pt x="69" y="125"/>
                    <a:pt x="64" y="12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139" dirty="0">
                <a:latin typeface="Huawei Sans" panose="020C0503030203020204" pitchFamily="34" charset="0"/>
              </a:endParaRPr>
            </a:p>
          </p:txBody>
        </p:sp>
        <p:sp>
          <p:nvSpPr>
            <p:cNvPr id="384" name="Freeform 261">
              <a:extLst>
                <a:ext uri="{FF2B5EF4-FFF2-40B4-BE49-F238E27FC236}">
                  <a16:creationId xmlns:a16="http://schemas.microsoft.com/office/drawing/2014/main" id="{87B75F10-5983-4E46-8822-6A8CE1E6B1DC}"/>
                </a:ext>
              </a:extLst>
            </p:cNvPr>
            <p:cNvSpPr>
              <a:spLocks/>
            </p:cNvSpPr>
            <p:nvPr/>
          </p:nvSpPr>
          <p:spPr bwMode="gray">
            <a:xfrm>
              <a:off x="6464301" y="3197225"/>
              <a:ext cx="101600" cy="250825"/>
            </a:xfrm>
            <a:custGeom>
              <a:avLst/>
              <a:gdLst>
                <a:gd name="T0" fmla="*/ 2147483646 w 73"/>
                <a:gd name="T1" fmla="*/ 2147483646 h 181"/>
                <a:gd name="T2" fmla="*/ 2147483646 w 73"/>
                <a:gd name="T3" fmla="*/ 2147483646 h 181"/>
                <a:gd name="T4" fmla="*/ 2147483646 w 73"/>
                <a:gd name="T5" fmla="*/ 2147483646 h 181"/>
                <a:gd name="T6" fmla="*/ 2147483646 w 73"/>
                <a:gd name="T7" fmla="*/ 2147483646 h 181"/>
                <a:gd name="T8" fmla="*/ 2147483646 w 73"/>
                <a:gd name="T9" fmla="*/ 2147483646 h 181"/>
                <a:gd name="T10" fmla="*/ 2147483646 w 73"/>
                <a:gd name="T11" fmla="*/ 2147483646 h 181"/>
                <a:gd name="T12" fmla="*/ 0 w 73"/>
                <a:gd name="T13" fmla="*/ 2147483646 h 181"/>
                <a:gd name="T14" fmla="*/ 0 w 73"/>
                <a:gd name="T15" fmla="*/ 2147483646 h 181"/>
                <a:gd name="T16" fmla="*/ 2147483646 w 73"/>
                <a:gd name="T17" fmla="*/ 0 h 181"/>
                <a:gd name="T18" fmla="*/ 2147483646 w 73"/>
                <a:gd name="T19" fmla="*/ 0 h 181"/>
                <a:gd name="T20" fmla="*/ 2147483646 w 73"/>
                <a:gd name="T21" fmla="*/ 2147483646 h 181"/>
                <a:gd name="T22" fmla="*/ 2147483646 w 73"/>
                <a:gd name="T23" fmla="*/ 2147483646 h 181"/>
                <a:gd name="T24" fmla="*/ 2147483646 w 73"/>
                <a:gd name="T25" fmla="*/ 2147483646 h 18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
                <a:gd name="T40" fmla="*/ 0 h 181"/>
                <a:gd name="T41" fmla="*/ 73 w 73"/>
                <a:gd name="T42" fmla="*/ 181 h 18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 h="181">
                  <a:moveTo>
                    <a:pt x="64" y="181"/>
                  </a:moveTo>
                  <a:cubicBezTo>
                    <a:pt x="59" y="181"/>
                    <a:pt x="55" y="177"/>
                    <a:pt x="55" y="172"/>
                  </a:cubicBezTo>
                  <a:cubicBezTo>
                    <a:pt x="55" y="18"/>
                    <a:pt x="55" y="18"/>
                    <a:pt x="55" y="18"/>
                  </a:cubicBezTo>
                  <a:cubicBezTo>
                    <a:pt x="18" y="18"/>
                    <a:pt x="18" y="18"/>
                    <a:pt x="18" y="18"/>
                  </a:cubicBezTo>
                  <a:cubicBezTo>
                    <a:pt x="18" y="172"/>
                    <a:pt x="18" y="172"/>
                    <a:pt x="18" y="172"/>
                  </a:cubicBezTo>
                  <a:cubicBezTo>
                    <a:pt x="18" y="177"/>
                    <a:pt x="14" y="181"/>
                    <a:pt x="9" y="181"/>
                  </a:cubicBezTo>
                  <a:cubicBezTo>
                    <a:pt x="4" y="181"/>
                    <a:pt x="0" y="177"/>
                    <a:pt x="0" y="172"/>
                  </a:cubicBezTo>
                  <a:cubicBezTo>
                    <a:pt x="0" y="9"/>
                    <a:pt x="0" y="9"/>
                    <a:pt x="0" y="9"/>
                  </a:cubicBezTo>
                  <a:cubicBezTo>
                    <a:pt x="0" y="4"/>
                    <a:pt x="4" y="0"/>
                    <a:pt x="9" y="0"/>
                  </a:cubicBezTo>
                  <a:cubicBezTo>
                    <a:pt x="64" y="0"/>
                    <a:pt x="64" y="0"/>
                    <a:pt x="64" y="0"/>
                  </a:cubicBezTo>
                  <a:cubicBezTo>
                    <a:pt x="69" y="0"/>
                    <a:pt x="73" y="4"/>
                    <a:pt x="73" y="9"/>
                  </a:cubicBezTo>
                  <a:cubicBezTo>
                    <a:pt x="73" y="172"/>
                    <a:pt x="73" y="172"/>
                    <a:pt x="73" y="172"/>
                  </a:cubicBezTo>
                  <a:cubicBezTo>
                    <a:pt x="73" y="177"/>
                    <a:pt x="69" y="181"/>
                    <a:pt x="64" y="18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139" dirty="0">
                <a:latin typeface="Huawei Sans" panose="020C0503030203020204" pitchFamily="34" charset="0"/>
              </a:endParaRPr>
            </a:p>
          </p:txBody>
        </p:sp>
        <p:sp>
          <p:nvSpPr>
            <p:cNvPr id="385" name="Freeform 262">
              <a:extLst>
                <a:ext uri="{FF2B5EF4-FFF2-40B4-BE49-F238E27FC236}">
                  <a16:creationId xmlns:a16="http://schemas.microsoft.com/office/drawing/2014/main" id="{6312AF7A-BE40-4C7F-9ED6-43E9DBF5AED5}"/>
                </a:ext>
              </a:extLst>
            </p:cNvPr>
            <p:cNvSpPr>
              <a:spLocks/>
            </p:cNvSpPr>
            <p:nvPr/>
          </p:nvSpPr>
          <p:spPr bwMode="gray">
            <a:xfrm>
              <a:off x="6589713" y="3224213"/>
              <a:ext cx="101600" cy="223837"/>
            </a:xfrm>
            <a:custGeom>
              <a:avLst/>
              <a:gdLst>
                <a:gd name="T0" fmla="*/ 2147483646 w 73"/>
                <a:gd name="T1" fmla="*/ 2147483646 h 161"/>
                <a:gd name="T2" fmla="*/ 0 w 73"/>
                <a:gd name="T3" fmla="*/ 2147483646 h 161"/>
                <a:gd name="T4" fmla="*/ 0 w 73"/>
                <a:gd name="T5" fmla="*/ 2147483646 h 161"/>
                <a:gd name="T6" fmla="*/ 2147483646 w 73"/>
                <a:gd name="T7" fmla="*/ 0 h 161"/>
                <a:gd name="T8" fmla="*/ 2147483646 w 73"/>
                <a:gd name="T9" fmla="*/ 0 h 161"/>
                <a:gd name="T10" fmla="*/ 2147483646 w 73"/>
                <a:gd name="T11" fmla="*/ 2147483646 h 161"/>
                <a:gd name="T12" fmla="*/ 2147483646 w 73"/>
                <a:gd name="T13" fmla="*/ 2147483646 h 161"/>
                <a:gd name="T14" fmla="*/ 2147483646 w 73"/>
                <a:gd name="T15" fmla="*/ 2147483646 h 161"/>
                <a:gd name="T16" fmla="*/ 2147483646 w 73"/>
                <a:gd name="T17" fmla="*/ 2147483646 h 161"/>
                <a:gd name="T18" fmla="*/ 2147483646 w 73"/>
                <a:gd name="T19" fmla="*/ 2147483646 h 161"/>
                <a:gd name="T20" fmla="*/ 2147483646 w 73"/>
                <a:gd name="T21" fmla="*/ 2147483646 h 161"/>
                <a:gd name="T22" fmla="*/ 2147483646 w 73"/>
                <a:gd name="T23" fmla="*/ 2147483646 h 161"/>
                <a:gd name="T24" fmla="*/ 2147483646 w 73"/>
                <a:gd name="T25" fmla="*/ 2147483646 h 1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
                <a:gd name="T40" fmla="*/ 0 h 161"/>
                <a:gd name="T41" fmla="*/ 73 w 73"/>
                <a:gd name="T42" fmla="*/ 161 h 16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 h="161">
                  <a:moveTo>
                    <a:pt x="9" y="161"/>
                  </a:moveTo>
                  <a:cubicBezTo>
                    <a:pt x="4" y="161"/>
                    <a:pt x="0" y="157"/>
                    <a:pt x="0" y="152"/>
                  </a:cubicBezTo>
                  <a:cubicBezTo>
                    <a:pt x="0" y="9"/>
                    <a:pt x="0" y="9"/>
                    <a:pt x="0" y="9"/>
                  </a:cubicBezTo>
                  <a:cubicBezTo>
                    <a:pt x="0" y="4"/>
                    <a:pt x="4" y="0"/>
                    <a:pt x="9" y="0"/>
                  </a:cubicBezTo>
                  <a:cubicBezTo>
                    <a:pt x="64" y="0"/>
                    <a:pt x="64" y="0"/>
                    <a:pt x="64" y="0"/>
                  </a:cubicBezTo>
                  <a:cubicBezTo>
                    <a:pt x="69" y="0"/>
                    <a:pt x="73" y="4"/>
                    <a:pt x="73" y="9"/>
                  </a:cubicBezTo>
                  <a:cubicBezTo>
                    <a:pt x="73" y="121"/>
                    <a:pt x="73" y="121"/>
                    <a:pt x="73" y="121"/>
                  </a:cubicBezTo>
                  <a:cubicBezTo>
                    <a:pt x="73" y="126"/>
                    <a:pt x="69" y="130"/>
                    <a:pt x="64" y="130"/>
                  </a:cubicBezTo>
                  <a:cubicBezTo>
                    <a:pt x="59" y="130"/>
                    <a:pt x="55" y="126"/>
                    <a:pt x="55" y="121"/>
                  </a:cubicBezTo>
                  <a:cubicBezTo>
                    <a:pt x="55" y="18"/>
                    <a:pt x="55" y="18"/>
                    <a:pt x="55" y="18"/>
                  </a:cubicBezTo>
                  <a:cubicBezTo>
                    <a:pt x="18" y="18"/>
                    <a:pt x="18" y="18"/>
                    <a:pt x="18" y="18"/>
                  </a:cubicBezTo>
                  <a:cubicBezTo>
                    <a:pt x="18" y="152"/>
                    <a:pt x="18" y="152"/>
                    <a:pt x="18" y="152"/>
                  </a:cubicBezTo>
                  <a:cubicBezTo>
                    <a:pt x="18" y="157"/>
                    <a:pt x="14" y="161"/>
                    <a:pt x="9" y="16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139" dirty="0">
                <a:latin typeface="Huawei Sans" panose="020C0503030203020204" pitchFamily="34" charset="0"/>
              </a:endParaRPr>
            </a:p>
          </p:txBody>
        </p:sp>
        <p:sp>
          <p:nvSpPr>
            <p:cNvPr id="386" name="Freeform 263">
              <a:extLst>
                <a:ext uri="{FF2B5EF4-FFF2-40B4-BE49-F238E27FC236}">
                  <a16:creationId xmlns:a16="http://schemas.microsoft.com/office/drawing/2014/main" id="{8D9B63A3-34DA-4DBE-B8FC-4FCFDAC9AB25}"/>
                </a:ext>
              </a:extLst>
            </p:cNvPr>
            <p:cNvSpPr>
              <a:spLocks/>
            </p:cNvSpPr>
            <p:nvPr/>
          </p:nvSpPr>
          <p:spPr bwMode="gray">
            <a:xfrm>
              <a:off x="6718301" y="3100388"/>
              <a:ext cx="100013" cy="347662"/>
            </a:xfrm>
            <a:custGeom>
              <a:avLst/>
              <a:gdLst>
                <a:gd name="T0" fmla="*/ 2147483646 w 72"/>
                <a:gd name="T1" fmla="*/ 2147483646 h 251"/>
                <a:gd name="T2" fmla="*/ 2147483646 w 72"/>
                <a:gd name="T3" fmla="*/ 2147483646 h 251"/>
                <a:gd name="T4" fmla="*/ 2147483646 w 72"/>
                <a:gd name="T5" fmla="*/ 2147483646 h 251"/>
                <a:gd name="T6" fmla="*/ 2147483646 w 72"/>
                <a:gd name="T7" fmla="*/ 2147483646 h 251"/>
                <a:gd name="T8" fmla="*/ 2147483646 w 72"/>
                <a:gd name="T9" fmla="*/ 2147483646 h 251"/>
                <a:gd name="T10" fmla="*/ 2147483646 w 72"/>
                <a:gd name="T11" fmla="*/ 2147483646 h 251"/>
                <a:gd name="T12" fmla="*/ 0 w 72"/>
                <a:gd name="T13" fmla="*/ 2147483646 h 251"/>
                <a:gd name="T14" fmla="*/ 0 w 72"/>
                <a:gd name="T15" fmla="*/ 2147483646 h 251"/>
                <a:gd name="T16" fmla="*/ 2147483646 w 72"/>
                <a:gd name="T17" fmla="*/ 0 h 251"/>
                <a:gd name="T18" fmla="*/ 2147483646 w 72"/>
                <a:gd name="T19" fmla="*/ 0 h 251"/>
                <a:gd name="T20" fmla="*/ 2147483646 w 72"/>
                <a:gd name="T21" fmla="*/ 2147483646 h 251"/>
                <a:gd name="T22" fmla="*/ 2147483646 w 72"/>
                <a:gd name="T23" fmla="*/ 2147483646 h 251"/>
                <a:gd name="T24" fmla="*/ 2147483646 w 72"/>
                <a:gd name="T25" fmla="*/ 2147483646 h 2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2"/>
                <a:gd name="T40" fmla="*/ 0 h 251"/>
                <a:gd name="T41" fmla="*/ 72 w 72"/>
                <a:gd name="T42" fmla="*/ 251 h 25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2" h="251">
                  <a:moveTo>
                    <a:pt x="63" y="251"/>
                  </a:moveTo>
                  <a:cubicBezTo>
                    <a:pt x="58" y="251"/>
                    <a:pt x="54" y="247"/>
                    <a:pt x="54" y="242"/>
                  </a:cubicBezTo>
                  <a:cubicBezTo>
                    <a:pt x="54" y="18"/>
                    <a:pt x="54" y="18"/>
                    <a:pt x="54" y="18"/>
                  </a:cubicBezTo>
                  <a:cubicBezTo>
                    <a:pt x="18" y="18"/>
                    <a:pt x="18" y="18"/>
                    <a:pt x="18" y="18"/>
                  </a:cubicBezTo>
                  <a:cubicBezTo>
                    <a:pt x="18" y="211"/>
                    <a:pt x="18" y="211"/>
                    <a:pt x="18" y="211"/>
                  </a:cubicBezTo>
                  <a:cubicBezTo>
                    <a:pt x="18" y="216"/>
                    <a:pt x="14" y="220"/>
                    <a:pt x="9" y="220"/>
                  </a:cubicBezTo>
                  <a:cubicBezTo>
                    <a:pt x="4" y="220"/>
                    <a:pt x="0" y="216"/>
                    <a:pt x="0" y="211"/>
                  </a:cubicBezTo>
                  <a:cubicBezTo>
                    <a:pt x="0" y="9"/>
                    <a:pt x="0" y="9"/>
                    <a:pt x="0" y="9"/>
                  </a:cubicBezTo>
                  <a:cubicBezTo>
                    <a:pt x="0" y="4"/>
                    <a:pt x="4" y="0"/>
                    <a:pt x="9" y="0"/>
                  </a:cubicBezTo>
                  <a:cubicBezTo>
                    <a:pt x="63" y="0"/>
                    <a:pt x="63" y="0"/>
                    <a:pt x="63" y="0"/>
                  </a:cubicBezTo>
                  <a:cubicBezTo>
                    <a:pt x="68" y="0"/>
                    <a:pt x="72" y="4"/>
                    <a:pt x="72" y="9"/>
                  </a:cubicBezTo>
                  <a:cubicBezTo>
                    <a:pt x="72" y="242"/>
                    <a:pt x="72" y="242"/>
                    <a:pt x="72" y="242"/>
                  </a:cubicBezTo>
                  <a:cubicBezTo>
                    <a:pt x="72" y="247"/>
                    <a:pt x="68" y="251"/>
                    <a:pt x="63" y="25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139" dirty="0">
                <a:latin typeface="Huawei Sans" panose="020C0503030203020204" pitchFamily="34" charset="0"/>
              </a:endParaRPr>
            </a:p>
          </p:txBody>
        </p:sp>
        <p:sp>
          <p:nvSpPr>
            <p:cNvPr id="387" name="Freeform 293">
              <a:extLst>
                <a:ext uri="{FF2B5EF4-FFF2-40B4-BE49-F238E27FC236}">
                  <a16:creationId xmlns:a16="http://schemas.microsoft.com/office/drawing/2014/main" id="{400EAB85-FFD2-4B5C-8A68-2473C7467ED5}"/>
                </a:ext>
              </a:extLst>
            </p:cNvPr>
            <p:cNvSpPr>
              <a:spLocks/>
            </p:cNvSpPr>
            <p:nvPr/>
          </p:nvSpPr>
          <p:spPr bwMode="gray">
            <a:xfrm>
              <a:off x="6335713" y="2905125"/>
              <a:ext cx="469900" cy="317500"/>
            </a:xfrm>
            <a:custGeom>
              <a:avLst/>
              <a:gdLst>
                <a:gd name="T0" fmla="*/ 2147483646 w 338"/>
                <a:gd name="T1" fmla="*/ 2147483646 h 228"/>
                <a:gd name="T2" fmla="*/ 2147483646 w 338"/>
                <a:gd name="T3" fmla="*/ 2147483646 h 228"/>
                <a:gd name="T4" fmla="*/ 2147483646 w 338"/>
                <a:gd name="T5" fmla="*/ 2147483646 h 228"/>
                <a:gd name="T6" fmla="*/ 2147483646 w 338"/>
                <a:gd name="T7" fmla="*/ 2147483646 h 228"/>
                <a:gd name="T8" fmla="*/ 2147483646 w 338"/>
                <a:gd name="T9" fmla="*/ 2147483646 h 228"/>
                <a:gd name="T10" fmla="*/ 2147483646 w 338"/>
                <a:gd name="T11" fmla="*/ 2147483646 h 228"/>
                <a:gd name="T12" fmla="*/ 2147483646 w 338"/>
                <a:gd name="T13" fmla="*/ 2147483646 h 228"/>
                <a:gd name="T14" fmla="*/ 2147483646 w 338"/>
                <a:gd name="T15" fmla="*/ 2147483646 h 228"/>
                <a:gd name="T16" fmla="*/ 2147483646 w 338"/>
                <a:gd name="T17" fmla="*/ 2147483646 h 228"/>
                <a:gd name="T18" fmla="*/ 2147483646 w 338"/>
                <a:gd name="T19" fmla="*/ 2147483646 h 228"/>
                <a:gd name="T20" fmla="*/ 2147483646 w 338"/>
                <a:gd name="T21" fmla="*/ 2147483646 h 228"/>
                <a:gd name="T22" fmla="*/ 2147483646 w 338"/>
                <a:gd name="T23" fmla="*/ 2147483646 h 228"/>
                <a:gd name="T24" fmla="*/ 2147483646 w 338"/>
                <a:gd name="T25" fmla="*/ 2147483646 h 228"/>
                <a:gd name="T26" fmla="*/ 2147483646 w 338"/>
                <a:gd name="T27" fmla="*/ 2147483646 h 2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8"/>
                <a:gd name="T43" fmla="*/ 0 h 228"/>
                <a:gd name="T44" fmla="*/ 338 w 338"/>
                <a:gd name="T45" fmla="*/ 228 h 2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8" h="228">
                  <a:moveTo>
                    <a:pt x="10" y="228"/>
                  </a:moveTo>
                  <a:cubicBezTo>
                    <a:pt x="8" y="228"/>
                    <a:pt x="5" y="227"/>
                    <a:pt x="4" y="225"/>
                  </a:cubicBezTo>
                  <a:cubicBezTo>
                    <a:pt x="0" y="222"/>
                    <a:pt x="0" y="216"/>
                    <a:pt x="4" y="213"/>
                  </a:cubicBezTo>
                  <a:cubicBezTo>
                    <a:pt x="112" y="104"/>
                    <a:pt x="112" y="104"/>
                    <a:pt x="112" y="104"/>
                  </a:cubicBezTo>
                  <a:cubicBezTo>
                    <a:pt x="116" y="100"/>
                    <a:pt x="122" y="100"/>
                    <a:pt x="125" y="104"/>
                  </a:cubicBezTo>
                  <a:cubicBezTo>
                    <a:pt x="173" y="152"/>
                    <a:pt x="173" y="152"/>
                    <a:pt x="173" y="152"/>
                  </a:cubicBezTo>
                  <a:cubicBezTo>
                    <a:pt x="321" y="4"/>
                    <a:pt x="321" y="4"/>
                    <a:pt x="321" y="4"/>
                  </a:cubicBezTo>
                  <a:cubicBezTo>
                    <a:pt x="325" y="0"/>
                    <a:pt x="331" y="0"/>
                    <a:pt x="334" y="4"/>
                  </a:cubicBezTo>
                  <a:cubicBezTo>
                    <a:pt x="338" y="7"/>
                    <a:pt x="338" y="13"/>
                    <a:pt x="334" y="16"/>
                  </a:cubicBezTo>
                  <a:cubicBezTo>
                    <a:pt x="180" y="171"/>
                    <a:pt x="180" y="171"/>
                    <a:pt x="180" y="171"/>
                  </a:cubicBezTo>
                  <a:cubicBezTo>
                    <a:pt x="176" y="174"/>
                    <a:pt x="170" y="174"/>
                    <a:pt x="167" y="171"/>
                  </a:cubicBezTo>
                  <a:cubicBezTo>
                    <a:pt x="119" y="123"/>
                    <a:pt x="119" y="123"/>
                    <a:pt x="119" y="123"/>
                  </a:cubicBezTo>
                  <a:cubicBezTo>
                    <a:pt x="16" y="225"/>
                    <a:pt x="16" y="225"/>
                    <a:pt x="16" y="225"/>
                  </a:cubicBezTo>
                  <a:cubicBezTo>
                    <a:pt x="15" y="227"/>
                    <a:pt x="12" y="228"/>
                    <a:pt x="10" y="22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139" dirty="0">
                <a:latin typeface="Huawei Sans" panose="020C0503030203020204" pitchFamily="34" charset="0"/>
              </a:endParaRPr>
            </a:p>
          </p:txBody>
        </p:sp>
        <p:sp>
          <p:nvSpPr>
            <p:cNvPr id="388" name="Freeform 294">
              <a:extLst>
                <a:ext uri="{FF2B5EF4-FFF2-40B4-BE49-F238E27FC236}">
                  <a16:creationId xmlns:a16="http://schemas.microsoft.com/office/drawing/2014/main" id="{FBEFA16A-698D-4228-B90F-4B41BF377C5D}"/>
                </a:ext>
              </a:extLst>
            </p:cNvPr>
            <p:cNvSpPr>
              <a:spLocks/>
            </p:cNvSpPr>
            <p:nvPr/>
          </p:nvSpPr>
          <p:spPr bwMode="gray">
            <a:xfrm>
              <a:off x="6673851" y="2905125"/>
              <a:ext cx="131763" cy="131762"/>
            </a:xfrm>
            <a:custGeom>
              <a:avLst/>
              <a:gdLst>
                <a:gd name="T0" fmla="*/ 2147483646 w 95"/>
                <a:gd name="T1" fmla="*/ 2147483646 h 95"/>
                <a:gd name="T2" fmla="*/ 2147483646 w 95"/>
                <a:gd name="T3" fmla="*/ 2147483646 h 95"/>
                <a:gd name="T4" fmla="*/ 2147483646 w 95"/>
                <a:gd name="T5" fmla="*/ 2147483646 h 95"/>
                <a:gd name="T6" fmla="*/ 2147483646 w 95"/>
                <a:gd name="T7" fmla="*/ 2147483646 h 95"/>
                <a:gd name="T8" fmla="*/ 0 w 95"/>
                <a:gd name="T9" fmla="*/ 2147483646 h 95"/>
                <a:gd name="T10" fmla="*/ 2147483646 w 95"/>
                <a:gd name="T11" fmla="*/ 2147483646 h 95"/>
                <a:gd name="T12" fmla="*/ 2147483646 w 95"/>
                <a:gd name="T13" fmla="*/ 0 h 95"/>
                <a:gd name="T14" fmla="*/ 2147483646 w 95"/>
                <a:gd name="T15" fmla="*/ 2147483646 h 95"/>
                <a:gd name="T16" fmla="*/ 2147483646 w 95"/>
                <a:gd name="T17" fmla="*/ 2147483646 h 95"/>
                <a:gd name="T18" fmla="*/ 2147483646 w 95"/>
                <a:gd name="T19" fmla="*/ 2147483646 h 95"/>
                <a:gd name="T20" fmla="*/ 2147483646 w 95"/>
                <a:gd name="T21" fmla="*/ 2147483646 h 95"/>
                <a:gd name="T22" fmla="*/ 2147483646 w 95"/>
                <a:gd name="T23" fmla="*/ 2147483646 h 9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5"/>
                <a:gd name="T37" fmla="*/ 0 h 95"/>
                <a:gd name="T38" fmla="*/ 95 w 95"/>
                <a:gd name="T39" fmla="*/ 95 h 9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5" h="95">
                  <a:moveTo>
                    <a:pt x="70" y="94"/>
                  </a:moveTo>
                  <a:cubicBezTo>
                    <a:pt x="67" y="94"/>
                    <a:pt x="65" y="91"/>
                    <a:pt x="66" y="88"/>
                  </a:cubicBezTo>
                  <a:cubicBezTo>
                    <a:pt x="83" y="12"/>
                    <a:pt x="83" y="12"/>
                    <a:pt x="83" y="12"/>
                  </a:cubicBezTo>
                  <a:cubicBezTo>
                    <a:pt x="6" y="29"/>
                    <a:pt x="6" y="29"/>
                    <a:pt x="6" y="29"/>
                  </a:cubicBezTo>
                  <a:cubicBezTo>
                    <a:pt x="4" y="29"/>
                    <a:pt x="1" y="28"/>
                    <a:pt x="0" y="25"/>
                  </a:cubicBezTo>
                  <a:cubicBezTo>
                    <a:pt x="0" y="22"/>
                    <a:pt x="1" y="19"/>
                    <a:pt x="4" y="19"/>
                  </a:cubicBezTo>
                  <a:cubicBezTo>
                    <a:pt x="89" y="0"/>
                    <a:pt x="89" y="0"/>
                    <a:pt x="89" y="0"/>
                  </a:cubicBezTo>
                  <a:cubicBezTo>
                    <a:pt x="90" y="0"/>
                    <a:pt x="92" y="0"/>
                    <a:pt x="93" y="1"/>
                  </a:cubicBezTo>
                  <a:cubicBezTo>
                    <a:pt x="95" y="3"/>
                    <a:pt x="95" y="4"/>
                    <a:pt x="95" y="6"/>
                  </a:cubicBezTo>
                  <a:cubicBezTo>
                    <a:pt x="76" y="91"/>
                    <a:pt x="76" y="91"/>
                    <a:pt x="76" y="91"/>
                  </a:cubicBezTo>
                  <a:cubicBezTo>
                    <a:pt x="76" y="92"/>
                    <a:pt x="75" y="92"/>
                    <a:pt x="75" y="93"/>
                  </a:cubicBezTo>
                  <a:cubicBezTo>
                    <a:pt x="73" y="94"/>
                    <a:pt x="72" y="95"/>
                    <a:pt x="70" y="9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139" dirty="0">
                <a:latin typeface="Huawei Sans" panose="020C0503030203020204" pitchFamily="34" charset="0"/>
              </a:endParaRPr>
            </a:p>
          </p:txBody>
        </p:sp>
        <p:sp>
          <p:nvSpPr>
            <p:cNvPr id="389" name="Freeform 295">
              <a:extLst>
                <a:ext uri="{FF2B5EF4-FFF2-40B4-BE49-F238E27FC236}">
                  <a16:creationId xmlns:a16="http://schemas.microsoft.com/office/drawing/2014/main" id="{D9A64559-3F22-4052-B24F-35326424B8DD}"/>
                </a:ext>
              </a:extLst>
            </p:cNvPr>
            <p:cNvSpPr>
              <a:spLocks/>
            </p:cNvSpPr>
            <p:nvPr/>
          </p:nvSpPr>
          <p:spPr bwMode="gray">
            <a:xfrm>
              <a:off x="6257926" y="3424238"/>
              <a:ext cx="433388" cy="23812"/>
            </a:xfrm>
            <a:custGeom>
              <a:avLst/>
              <a:gdLst>
                <a:gd name="T0" fmla="*/ 2147483646 w 312"/>
                <a:gd name="T1" fmla="*/ 2147483646 h 18"/>
                <a:gd name="T2" fmla="*/ 2147483646 w 312"/>
                <a:gd name="T3" fmla="*/ 2147483646 h 18"/>
                <a:gd name="T4" fmla="*/ 0 w 312"/>
                <a:gd name="T5" fmla="*/ 2147483646 h 18"/>
                <a:gd name="T6" fmla="*/ 2147483646 w 312"/>
                <a:gd name="T7" fmla="*/ 0 h 18"/>
                <a:gd name="T8" fmla="*/ 2147483646 w 312"/>
                <a:gd name="T9" fmla="*/ 0 h 18"/>
                <a:gd name="T10" fmla="*/ 2147483646 w 312"/>
                <a:gd name="T11" fmla="*/ 2147483646 h 18"/>
                <a:gd name="T12" fmla="*/ 2147483646 w 312"/>
                <a:gd name="T13" fmla="*/ 2147483646 h 18"/>
                <a:gd name="T14" fmla="*/ 0 60000 65536"/>
                <a:gd name="T15" fmla="*/ 0 60000 65536"/>
                <a:gd name="T16" fmla="*/ 0 60000 65536"/>
                <a:gd name="T17" fmla="*/ 0 60000 65536"/>
                <a:gd name="T18" fmla="*/ 0 60000 65536"/>
                <a:gd name="T19" fmla="*/ 0 60000 65536"/>
                <a:gd name="T20" fmla="*/ 0 60000 65536"/>
                <a:gd name="T21" fmla="*/ 0 w 312"/>
                <a:gd name="T22" fmla="*/ 0 h 18"/>
                <a:gd name="T23" fmla="*/ 312 w 31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2" h="18">
                  <a:moveTo>
                    <a:pt x="303" y="18"/>
                  </a:moveTo>
                  <a:cubicBezTo>
                    <a:pt x="9" y="18"/>
                    <a:pt x="9" y="18"/>
                    <a:pt x="9" y="18"/>
                  </a:cubicBezTo>
                  <a:cubicBezTo>
                    <a:pt x="4" y="18"/>
                    <a:pt x="0" y="14"/>
                    <a:pt x="0" y="9"/>
                  </a:cubicBezTo>
                  <a:cubicBezTo>
                    <a:pt x="0" y="4"/>
                    <a:pt x="4" y="0"/>
                    <a:pt x="9" y="0"/>
                  </a:cubicBezTo>
                  <a:cubicBezTo>
                    <a:pt x="303" y="0"/>
                    <a:pt x="303" y="0"/>
                    <a:pt x="303" y="0"/>
                  </a:cubicBezTo>
                  <a:cubicBezTo>
                    <a:pt x="308" y="0"/>
                    <a:pt x="312" y="4"/>
                    <a:pt x="312" y="9"/>
                  </a:cubicBezTo>
                  <a:cubicBezTo>
                    <a:pt x="312" y="14"/>
                    <a:pt x="308" y="18"/>
                    <a:pt x="30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139" dirty="0">
                <a:latin typeface="Huawei Sans" panose="020C0503030203020204" pitchFamily="34" charset="0"/>
              </a:endParaRPr>
            </a:p>
          </p:txBody>
        </p:sp>
        <p:sp>
          <p:nvSpPr>
            <p:cNvPr id="390" name="Freeform 296">
              <a:extLst>
                <a:ext uri="{FF2B5EF4-FFF2-40B4-BE49-F238E27FC236}">
                  <a16:creationId xmlns:a16="http://schemas.microsoft.com/office/drawing/2014/main" id="{0FF7F925-F6AF-49E1-A097-90D2918F3816}"/>
                </a:ext>
              </a:extLst>
            </p:cNvPr>
            <p:cNvSpPr>
              <a:spLocks/>
            </p:cNvSpPr>
            <p:nvPr/>
          </p:nvSpPr>
          <p:spPr bwMode="gray">
            <a:xfrm>
              <a:off x="6753226" y="3424238"/>
              <a:ext cx="138113" cy="23812"/>
            </a:xfrm>
            <a:custGeom>
              <a:avLst/>
              <a:gdLst>
                <a:gd name="T0" fmla="*/ 2147483646 w 100"/>
                <a:gd name="T1" fmla="*/ 2147483646 h 18"/>
                <a:gd name="T2" fmla="*/ 2147483646 w 100"/>
                <a:gd name="T3" fmla="*/ 2147483646 h 18"/>
                <a:gd name="T4" fmla="*/ 0 w 100"/>
                <a:gd name="T5" fmla="*/ 2147483646 h 18"/>
                <a:gd name="T6" fmla="*/ 2147483646 w 100"/>
                <a:gd name="T7" fmla="*/ 0 h 18"/>
                <a:gd name="T8" fmla="*/ 2147483646 w 100"/>
                <a:gd name="T9" fmla="*/ 0 h 18"/>
                <a:gd name="T10" fmla="*/ 2147483646 w 100"/>
                <a:gd name="T11" fmla="*/ 2147483646 h 18"/>
                <a:gd name="T12" fmla="*/ 2147483646 w 100"/>
                <a:gd name="T13" fmla="*/ 2147483646 h 18"/>
                <a:gd name="T14" fmla="*/ 0 60000 65536"/>
                <a:gd name="T15" fmla="*/ 0 60000 65536"/>
                <a:gd name="T16" fmla="*/ 0 60000 65536"/>
                <a:gd name="T17" fmla="*/ 0 60000 65536"/>
                <a:gd name="T18" fmla="*/ 0 60000 65536"/>
                <a:gd name="T19" fmla="*/ 0 60000 65536"/>
                <a:gd name="T20" fmla="*/ 0 60000 65536"/>
                <a:gd name="T21" fmla="*/ 0 w 100"/>
                <a:gd name="T22" fmla="*/ 0 h 18"/>
                <a:gd name="T23" fmla="*/ 100 w 100"/>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18">
                  <a:moveTo>
                    <a:pt x="91" y="18"/>
                  </a:moveTo>
                  <a:cubicBezTo>
                    <a:pt x="9" y="18"/>
                    <a:pt x="9" y="18"/>
                    <a:pt x="9" y="18"/>
                  </a:cubicBezTo>
                  <a:cubicBezTo>
                    <a:pt x="4" y="18"/>
                    <a:pt x="0" y="14"/>
                    <a:pt x="0" y="9"/>
                  </a:cubicBezTo>
                  <a:cubicBezTo>
                    <a:pt x="0" y="4"/>
                    <a:pt x="4" y="0"/>
                    <a:pt x="9" y="0"/>
                  </a:cubicBezTo>
                  <a:cubicBezTo>
                    <a:pt x="91" y="0"/>
                    <a:pt x="91" y="0"/>
                    <a:pt x="91" y="0"/>
                  </a:cubicBezTo>
                  <a:cubicBezTo>
                    <a:pt x="96" y="0"/>
                    <a:pt x="100" y="4"/>
                    <a:pt x="100" y="9"/>
                  </a:cubicBezTo>
                  <a:cubicBezTo>
                    <a:pt x="100" y="14"/>
                    <a:pt x="96" y="18"/>
                    <a:pt x="91"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139" dirty="0">
                <a:latin typeface="Huawei Sans" panose="020C0503030203020204" pitchFamily="34" charset="0"/>
              </a:endParaRPr>
            </a:p>
          </p:txBody>
        </p:sp>
      </p:grpSp>
      <p:sp>
        <p:nvSpPr>
          <p:cNvPr id="391" name="TextBox 390">
            <a:extLst>
              <a:ext uri="{FF2B5EF4-FFF2-40B4-BE49-F238E27FC236}">
                <a16:creationId xmlns:a16="http://schemas.microsoft.com/office/drawing/2014/main" id="{479333A0-6CD9-4B8B-9F2D-4E0E02AB71BB}"/>
              </a:ext>
            </a:extLst>
          </p:cNvPr>
          <p:cNvSpPr txBox="1"/>
          <p:nvPr/>
        </p:nvSpPr>
        <p:spPr bwMode="gray">
          <a:xfrm>
            <a:off x="809744" y="5639295"/>
            <a:ext cx="2277361" cy="523220"/>
          </a:xfrm>
          <a:prstGeom prst="rect">
            <a:avLst/>
          </a:prstGeom>
          <a:noFill/>
        </p:spPr>
        <p:txBody>
          <a:bodyPr wrap="square" rtlCol="0">
            <a:spAutoFit/>
          </a:bodyPr>
          <a:lstStyle/>
          <a:p>
            <a:pPr algn="ctr" fontAlgn="ctr"/>
            <a:r>
              <a:rPr lang="en-US" sz="1400" b="1" dirty="0">
                <a:solidFill>
                  <a:srgbClr val="C7000B"/>
                </a:solidFill>
                <a:latin typeface="Huawei Sans" panose="020C0503030203020204" pitchFamily="34" charset="0"/>
              </a:rPr>
              <a:t>Improved service competitiveness</a:t>
            </a:r>
          </a:p>
        </p:txBody>
      </p:sp>
      <p:sp>
        <p:nvSpPr>
          <p:cNvPr id="13" name="TextBox 12">
            <a:extLst>
              <a:ext uri="{FF2B5EF4-FFF2-40B4-BE49-F238E27FC236}">
                <a16:creationId xmlns:a16="http://schemas.microsoft.com/office/drawing/2014/main" id="{498A388D-1336-4D8E-BA5B-A01086EC473D}"/>
              </a:ext>
            </a:extLst>
          </p:cNvPr>
          <p:cNvSpPr txBox="1"/>
          <p:nvPr/>
        </p:nvSpPr>
        <p:spPr bwMode="gray">
          <a:xfrm>
            <a:off x="2875505" y="4734481"/>
            <a:ext cx="3429632" cy="1323439"/>
          </a:xfrm>
          <a:prstGeom prst="rect">
            <a:avLst/>
          </a:prstGeom>
          <a:noFill/>
        </p:spPr>
        <p:txBody>
          <a:bodyPr wrap="square" rtlCol="0">
            <a:spAutoFit/>
          </a:bodyPr>
          <a:lstStyle/>
          <a:p>
            <a:pPr marL="177800" indent="-177800" fontAlgn="ctr">
              <a:lnSpc>
                <a:spcPts val="1800"/>
              </a:lnSpc>
              <a:spcAft>
                <a:spcPts val="600"/>
              </a:spcAft>
              <a:buFont typeface="Arial" panose="020B0604020202020204" pitchFamily="34" charset="0"/>
              <a:buChar char="•"/>
            </a:pPr>
            <a:r>
              <a:rPr lang="en-US" sz="1200" dirty="0">
                <a:solidFill>
                  <a:prstClr val="black"/>
                </a:solidFill>
                <a:latin typeface="Huawei Sans" panose="020C0503030203020204" pitchFamily="34" charset="0"/>
              </a:rPr>
              <a:t>Competing with counterparts and financial technology  (</a:t>
            </a:r>
            <a:r>
              <a:rPr lang="en-US" sz="1200" dirty="0" err="1">
                <a:solidFill>
                  <a:prstClr val="black"/>
                </a:solidFill>
                <a:latin typeface="Huawei Sans" panose="020C0503030203020204" pitchFamily="34" charset="0"/>
              </a:rPr>
              <a:t>FinTech</a:t>
            </a:r>
            <a:r>
              <a:rPr lang="en-US" sz="1200" dirty="0">
                <a:solidFill>
                  <a:prstClr val="black"/>
                </a:solidFill>
                <a:latin typeface="Huawei Sans" panose="020C0503030203020204" pitchFamily="34" charset="0"/>
              </a:rPr>
              <a:t>) enterprises</a:t>
            </a:r>
            <a:endParaRPr lang="en-US" altLang="zh-CN" sz="1200" dirty="0">
              <a:solidFill>
                <a:prstClr val="black"/>
              </a:solidFill>
              <a:latin typeface="Huawei Sans" panose="020C0503030203020204" pitchFamily="34" charset="0"/>
            </a:endParaRPr>
          </a:p>
          <a:p>
            <a:pPr marL="177800" indent="-177800" fontAlgn="ctr">
              <a:lnSpc>
                <a:spcPts val="1800"/>
              </a:lnSpc>
              <a:spcAft>
                <a:spcPts val="600"/>
              </a:spcAft>
              <a:buFont typeface="Arial" panose="020B0604020202020204" pitchFamily="34" charset="0"/>
              <a:buChar char="•"/>
            </a:pPr>
            <a:r>
              <a:rPr lang="en-US" sz="1200" dirty="0">
                <a:solidFill>
                  <a:prstClr val="black"/>
                </a:solidFill>
                <a:latin typeface="Huawei Sans" panose="020C0503030203020204" pitchFamily="34" charset="0"/>
              </a:rPr>
              <a:t>Coping with the shrink of interest rate differentials due to changes in the macro-economic environment</a:t>
            </a:r>
            <a:endParaRPr lang="en-US" sz="1200" dirty="0">
              <a:solidFill>
                <a:prstClr val="black"/>
              </a:solidFill>
              <a:latin typeface="Huawei Sans" panose="020C0503030203020204" pitchFamily="34" charset="0"/>
              <a:ea typeface="方正兰亭黑简体" panose="02000000000000000000" pitchFamily="2" charset="-122"/>
            </a:endParaRPr>
          </a:p>
        </p:txBody>
      </p:sp>
      <p:sp>
        <p:nvSpPr>
          <p:cNvPr id="392" name="TextBox 391">
            <a:extLst>
              <a:ext uri="{FF2B5EF4-FFF2-40B4-BE49-F238E27FC236}">
                <a16:creationId xmlns:a16="http://schemas.microsoft.com/office/drawing/2014/main" id="{FB6E0777-683D-4A97-8B05-5ECF165A4ED9}"/>
              </a:ext>
            </a:extLst>
          </p:cNvPr>
          <p:cNvSpPr txBox="1"/>
          <p:nvPr/>
        </p:nvSpPr>
        <p:spPr bwMode="gray">
          <a:xfrm>
            <a:off x="8334678" y="5003785"/>
            <a:ext cx="2830498" cy="784830"/>
          </a:xfrm>
          <a:prstGeom prst="rect">
            <a:avLst/>
          </a:prstGeom>
          <a:noFill/>
        </p:spPr>
        <p:txBody>
          <a:bodyPr wrap="square" rtlCol="0">
            <a:spAutoFit/>
          </a:bodyPr>
          <a:lstStyle/>
          <a:p>
            <a:pPr marL="177800" indent="-177800" fontAlgn="ctr">
              <a:lnSpc>
                <a:spcPts val="1800"/>
              </a:lnSpc>
              <a:spcAft>
                <a:spcPts val="600"/>
              </a:spcAft>
              <a:buFont typeface="Arial" panose="020B0604020202020204" pitchFamily="34" charset="0"/>
              <a:buChar char="•"/>
            </a:pPr>
            <a:r>
              <a:rPr lang="en-US" sz="1200" dirty="0">
                <a:solidFill>
                  <a:prstClr val="black"/>
                </a:solidFill>
                <a:latin typeface="Huawei Sans" panose="020C0503030203020204" pitchFamily="34" charset="0"/>
              </a:rPr>
              <a:t>Alleviating the pressure of the cost increase and improving the operational efficiency</a:t>
            </a:r>
            <a:endParaRPr lang="en-US" sz="1200" dirty="0">
              <a:solidFill>
                <a:prstClr val="black"/>
              </a:solidFill>
              <a:latin typeface="Huawei Sans" panose="020C0503030203020204" pitchFamily="34" charset="0"/>
              <a:ea typeface="方正兰亭黑简体" panose="02000000000000000000" pitchFamily="2" charset="-122"/>
            </a:endParaRPr>
          </a:p>
        </p:txBody>
      </p:sp>
    </p:spTree>
    <p:custDataLst>
      <p:tags r:id="rId1"/>
    </p:custDataLst>
    <p:extLst>
      <p:ext uri="{BB962C8B-B14F-4D97-AF65-F5344CB8AC3E}">
        <p14:creationId xmlns:p14="http://schemas.microsoft.com/office/powerpoint/2010/main" val="6278387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5CAD8-1857-4DE4-830E-D7F0A3BB7782}"/>
              </a:ext>
            </a:extLst>
          </p:cNvPr>
          <p:cNvSpPr>
            <a:spLocks noGrp="1"/>
          </p:cNvSpPr>
          <p:nvPr>
            <p:ph type="title"/>
          </p:nvPr>
        </p:nvSpPr>
        <p:spPr bwMode="gray"/>
        <p:txBody>
          <a:bodyPr>
            <a:noAutofit/>
          </a:bodyPr>
          <a:lstStyle/>
          <a:p>
            <a:pPr fontAlgn="ctr"/>
            <a:r>
              <a:rPr lang="en-US" dirty="0">
                <a:latin typeface="Huawei Sans" panose="020C0503030203020204" pitchFamily="34" charset="0"/>
              </a:rPr>
              <a:t>Typical WAN Architecture of the FSI (Banks)</a:t>
            </a:r>
          </a:p>
        </p:txBody>
      </p:sp>
      <p:grpSp>
        <p:nvGrpSpPr>
          <p:cNvPr id="3" name="组合 2"/>
          <p:cNvGrpSpPr/>
          <p:nvPr/>
        </p:nvGrpSpPr>
        <p:grpSpPr bwMode="gray">
          <a:xfrm>
            <a:off x="1891138" y="978077"/>
            <a:ext cx="8392791" cy="5188654"/>
            <a:chOff x="2360286" y="906234"/>
            <a:chExt cx="7139086" cy="5323305"/>
          </a:xfrm>
        </p:grpSpPr>
        <p:sp>
          <p:nvSpPr>
            <p:cNvPr id="5" name="圆角矩形 154">
              <a:extLst>
                <a:ext uri="{FF2B5EF4-FFF2-40B4-BE49-F238E27FC236}">
                  <a16:creationId xmlns:a16="http://schemas.microsoft.com/office/drawing/2014/main" id="{5AFBDC03-8BA5-4B78-84A5-396BB4C50D60}"/>
                </a:ext>
              </a:extLst>
            </p:cNvPr>
            <p:cNvSpPr>
              <a:spLocks noChangeArrowheads="1"/>
            </p:cNvSpPr>
            <p:nvPr/>
          </p:nvSpPr>
          <p:spPr bwMode="gray">
            <a:xfrm>
              <a:off x="5525378" y="1175705"/>
              <a:ext cx="1284554" cy="692781"/>
            </a:xfrm>
            <a:prstGeom prst="roundRect">
              <a:avLst>
                <a:gd name="adj" fmla="val 6274"/>
              </a:avLst>
            </a:prstGeom>
            <a:solidFill>
              <a:srgbClr val="92D050">
                <a:alpha val="46000"/>
              </a:srgbClr>
            </a:solidFill>
            <a:ln w="9525">
              <a:solidFill>
                <a:srgbClr val="999999"/>
              </a:solidFill>
              <a:prstDash val="sysDash"/>
              <a:round/>
              <a:headEnd/>
              <a:tailEnd/>
            </a:ln>
          </p:spPr>
          <p:txBody>
            <a:bodyPr lIns="121864" tIns="60932" rIns="121864" bIns="60932"/>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endParaRPr lang="en-US" altLang="zh-CN" sz="1200" kern="0" dirty="0">
                <a:solidFill>
                  <a:srgbClr val="000000"/>
                </a:solidFill>
                <a:latin typeface="Huawei Sans" panose="020C0503030203020204" pitchFamily="34" charset="0"/>
              </a:endParaRPr>
            </a:p>
          </p:txBody>
        </p:sp>
        <p:sp>
          <p:nvSpPr>
            <p:cNvPr id="6" name="圆角矩形 155">
              <a:extLst>
                <a:ext uri="{FF2B5EF4-FFF2-40B4-BE49-F238E27FC236}">
                  <a16:creationId xmlns:a16="http://schemas.microsoft.com/office/drawing/2014/main" id="{B75B9ADF-7559-4D24-8A60-E075F3DA53F3}"/>
                </a:ext>
              </a:extLst>
            </p:cNvPr>
            <p:cNvSpPr>
              <a:spLocks noChangeArrowheads="1"/>
            </p:cNvSpPr>
            <p:nvPr/>
          </p:nvSpPr>
          <p:spPr bwMode="gray">
            <a:xfrm flipH="1">
              <a:off x="8054823" y="1164356"/>
              <a:ext cx="1284554" cy="692781"/>
            </a:xfrm>
            <a:prstGeom prst="roundRect">
              <a:avLst>
                <a:gd name="adj" fmla="val 6274"/>
              </a:avLst>
            </a:prstGeom>
            <a:solidFill>
              <a:srgbClr val="92D050">
                <a:alpha val="46000"/>
              </a:srgbClr>
            </a:solidFill>
            <a:ln w="9525">
              <a:solidFill>
                <a:srgbClr val="999999"/>
              </a:solidFill>
              <a:prstDash val="sysDash"/>
              <a:round/>
              <a:headEnd/>
              <a:tailEnd/>
            </a:ln>
          </p:spPr>
          <p:txBody>
            <a:bodyPr lIns="121864" tIns="60932" rIns="121864" bIns="60932"/>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endParaRPr lang="en-US" altLang="zh-CN" sz="1200" kern="0" dirty="0">
                <a:solidFill>
                  <a:srgbClr val="000000"/>
                </a:solidFill>
                <a:latin typeface="Huawei Sans" panose="020C0503030203020204" pitchFamily="34" charset="0"/>
              </a:endParaRPr>
            </a:p>
          </p:txBody>
        </p:sp>
        <p:cxnSp>
          <p:nvCxnSpPr>
            <p:cNvPr id="7" name="直接连接符 156">
              <a:extLst>
                <a:ext uri="{FF2B5EF4-FFF2-40B4-BE49-F238E27FC236}">
                  <a16:creationId xmlns:a16="http://schemas.microsoft.com/office/drawing/2014/main" id="{AA4925AD-9942-499B-B63B-E1AC05B6B22A}"/>
                </a:ext>
              </a:extLst>
            </p:cNvPr>
            <p:cNvCxnSpPr/>
            <p:nvPr/>
          </p:nvCxnSpPr>
          <p:spPr bwMode="gray">
            <a:xfrm>
              <a:off x="6474501" y="1537735"/>
              <a:ext cx="1962629" cy="1530"/>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8" name="圆角矩形 157">
              <a:extLst>
                <a:ext uri="{FF2B5EF4-FFF2-40B4-BE49-F238E27FC236}">
                  <a16:creationId xmlns:a16="http://schemas.microsoft.com/office/drawing/2014/main" id="{EA9FAA8E-3385-4BF7-AA4F-397389B44655}"/>
                </a:ext>
              </a:extLst>
            </p:cNvPr>
            <p:cNvSpPr>
              <a:spLocks noChangeArrowheads="1"/>
            </p:cNvSpPr>
            <p:nvPr/>
          </p:nvSpPr>
          <p:spPr bwMode="gray">
            <a:xfrm>
              <a:off x="2469625" y="1164952"/>
              <a:ext cx="1284554" cy="692781"/>
            </a:xfrm>
            <a:prstGeom prst="roundRect">
              <a:avLst>
                <a:gd name="adj" fmla="val 6274"/>
              </a:avLst>
            </a:prstGeom>
            <a:solidFill>
              <a:srgbClr val="92D050">
                <a:alpha val="46000"/>
              </a:srgbClr>
            </a:solidFill>
            <a:ln w="9525">
              <a:solidFill>
                <a:srgbClr val="999999"/>
              </a:solidFill>
              <a:prstDash val="sysDash"/>
              <a:round/>
              <a:headEnd/>
              <a:tailEnd/>
            </a:ln>
          </p:spPr>
          <p:txBody>
            <a:bodyPr lIns="121864" tIns="60932" rIns="121864" bIns="60932"/>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endParaRPr lang="en-US" altLang="zh-CN" sz="1200" kern="0" dirty="0">
                <a:solidFill>
                  <a:srgbClr val="000000"/>
                </a:solidFill>
                <a:latin typeface="Huawei Sans" panose="020C0503030203020204" pitchFamily="34" charset="0"/>
              </a:endParaRPr>
            </a:p>
          </p:txBody>
        </p:sp>
        <p:sp>
          <p:nvSpPr>
            <p:cNvPr id="9" name="圆角矩形 158">
              <a:extLst>
                <a:ext uri="{FF2B5EF4-FFF2-40B4-BE49-F238E27FC236}">
                  <a16:creationId xmlns:a16="http://schemas.microsoft.com/office/drawing/2014/main" id="{09FD743E-3CFF-4BA1-88BA-8B607AB7D2BC}"/>
                </a:ext>
              </a:extLst>
            </p:cNvPr>
            <p:cNvSpPr>
              <a:spLocks noChangeArrowheads="1"/>
            </p:cNvSpPr>
            <p:nvPr/>
          </p:nvSpPr>
          <p:spPr bwMode="gray">
            <a:xfrm>
              <a:off x="3936692" y="3951033"/>
              <a:ext cx="1380001" cy="722692"/>
            </a:xfrm>
            <a:prstGeom prst="roundRect">
              <a:avLst>
                <a:gd name="adj" fmla="val 6274"/>
              </a:avLst>
            </a:prstGeom>
            <a:solidFill>
              <a:schemeClr val="accent2">
                <a:lumMod val="75000"/>
                <a:alpha val="55000"/>
              </a:schemeClr>
            </a:solidFill>
            <a:ln w="9525">
              <a:solidFill>
                <a:srgbClr val="999999"/>
              </a:solidFill>
              <a:prstDash val="sysDash"/>
              <a:round/>
              <a:headEnd/>
              <a:tailEnd/>
            </a:ln>
          </p:spPr>
          <p:txBody>
            <a:bodyPr lIns="121864" tIns="60932" rIns="121864" bIns="60932"/>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endParaRPr lang="en-US" altLang="zh-CN" sz="1200" kern="0" dirty="0">
                <a:solidFill>
                  <a:srgbClr val="000000"/>
                </a:solidFill>
                <a:latin typeface="Huawei Sans" panose="020C0503030203020204" pitchFamily="34" charset="0"/>
              </a:endParaRPr>
            </a:p>
          </p:txBody>
        </p:sp>
        <p:sp>
          <p:nvSpPr>
            <p:cNvPr id="10" name="椭圆 159">
              <a:extLst>
                <a:ext uri="{FF2B5EF4-FFF2-40B4-BE49-F238E27FC236}">
                  <a16:creationId xmlns:a16="http://schemas.microsoft.com/office/drawing/2014/main" id="{0B07D242-8533-417F-AF7B-038270155B28}"/>
                </a:ext>
              </a:extLst>
            </p:cNvPr>
            <p:cNvSpPr/>
            <p:nvPr/>
          </p:nvSpPr>
          <p:spPr bwMode="gray">
            <a:xfrm>
              <a:off x="3579757" y="1943465"/>
              <a:ext cx="4664753" cy="1993230"/>
            </a:xfrm>
            <a:prstGeom prst="ellipse">
              <a:avLst/>
            </a:prstGeom>
            <a:solidFill>
              <a:srgbClr val="FFFFFF">
                <a:lumMod val="95000"/>
              </a:srgbClr>
            </a:solidFill>
            <a:ln w="9525" cap="flat" cmpd="sng" algn="ctr">
              <a:solidFill>
                <a:srgbClr val="FFCC99">
                  <a:lumMod val="50000"/>
                </a:srgbClr>
              </a:solidFill>
              <a:prstDash val="solid"/>
              <a:round/>
              <a:headEnd type="none" w="med" len="med"/>
              <a:tailEnd type="none" w="med" len="med"/>
            </a:ln>
            <a:effectLst/>
          </p:spPr>
          <p:txBody>
            <a:bodyPr lIns="105553" tIns="52777" rIns="105553" bIns="52777"/>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068417" fontAlgn="ctr">
                <a:defRPr/>
              </a:pPr>
              <a:endParaRPr lang="en-US" altLang="zh-CN" sz="1399" kern="0" dirty="0">
                <a:solidFill>
                  <a:srgbClr val="000000"/>
                </a:solidFill>
                <a:latin typeface="Huawei Sans" panose="020C0503030203020204" pitchFamily="34" charset="0"/>
              </a:endParaRPr>
            </a:p>
          </p:txBody>
        </p:sp>
        <p:sp>
          <p:nvSpPr>
            <p:cNvPr id="11" name="椭圆 160">
              <a:extLst>
                <a:ext uri="{FF2B5EF4-FFF2-40B4-BE49-F238E27FC236}">
                  <a16:creationId xmlns:a16="http://schemas.microsoft.com/office/drawing/2014/main" id="{44F1D2F9-AC6B-46B1-A0EB-870AA7F2D3F2}"/>
                </a:ext>
              </a:extLst>
            </p:cNvPr>
            <p:cNvSpPr/>
            <p:nvPr/>
          </p:nvSpPr>
          <p:spPr bwMode="gray">
            <a:xfrm>
              <a:off x="4185621" y="2315677"/>
              <a:ext cx="3413689" cy="1292870"/>
            </a:xfrm>
            <a:prstGeom prst="ellipse">
              <a:avLst/>
            </a:prstGeom>
            <a:solidFill>
              <a:srgbClr val="FFE9C9"/>
            </a:solidFill>
            <a:ln w="9525" cap="flat" cmpd="sng" algn="ctr">
              <a:solidFill>
                <a:srgbClr val="FFCC99">
                  <a:lumMod val="50000"/>
                </a:srgbClr>
              </a:solidFill>
              <a:prstDash val="solid"/>
              <a:round/>
              <a:headEnd type="none" w="med" len="med"/>
              <a:tailEnd type="none" w="med" len="med"/>
            </a:ln>
            <a:effectLst/>
          </p:spPr>
          <p:txBody>
            <a:bodyPr lIns="105553" tIns="52777" rIns="105553" bIns="52777"/>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068417" fontAlgn="ctr">
                <a:defRPr/>
              </a:pPr>
              <a:endParaRPr lang="en-US" altLang="zh-CN" sz="1399" kern="0" dirty="0">
                <a:solidFill>
                  <a:srgbClr val="000000"/>
                </a:solidFill>
                <a:latin typeface="Huawei Sans" panose="020C0503030203020204" pitchFamily="34" charset="0"/>
              </a:endParaRPr>
            </a:p>
          </p:txBody>
        </p:sp>
        <p:cxnSp>
          <p:nvCxnSpPr>
            <p:cNvPr id="12" name="直接连接符 161">
              <a:extLst>
                <a:ext uri="{FF2B5EF4-FFF2-40B4-BE49-F238E27FC236}">
                  <a16:creationId xmlns:a16="http://schemas.microsoft.com/office/drawing/2014/main" id="{8C7D5657-7E7E-4AD9-AF95-68E66EF7DE27}"/>
                </a:ext>
              </a:extLst>
            </p:cNvPr>
            <p:cNvCxnSpPr>
              <a:stCxn id="37" idx="0"/>
              <a:endCxn id="26" idx="2"/>
            </p:cNvCxnSpPr>
            <p:nvPr/>
          </p:nvCxnSpPr>
          <p:spPr bwMode="gray">
            <a:xfrm flipV="1">
              <a:off x="4617346" y="2831527"/>
              <a:ext cx="521697" cy="633081"/>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sp>
          <p:nvSpPr>
            <p:cNvPr id="13" name="TextBox 37">
              <a:extLst>
                <a:ext uri="{FF2B5EF4-FFF2-40B4-BE49-F238E27FC236}">
                  <a16:creationId xmlns:a16="http://schemas.microsoft.com/office/drawing/2014/main" id="{10DBAC08-92D4-48D2-95CF-95BF094270BF}"/>
                </a:ext>
              </a:extLst>
            </p:cNvPr>
            <p:cNvSpPr txBox="1"/>
            <p:nvPr/>
          </p:nvSpPr>
          <p:spPr bwMode="gray">
            <a:xfrm>
              <a:off x="5440032" y="2264928"/>
              <a:ext cx="833511" cy="266722"/>
            </a:xfrm>
            <a:prstGeom prst="rect">
              <a:avLst/>
            </a:prstGeom>
            <a:noFill/>
          </p:spPr>
          <p:txBody>
            <a:bodyPr wrap="square" lIns="121864" tIns="60932" rIns="121864" bIns="60932"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934" dirty="0">
                  <a:solidFill>
                    <a:srgbClr val="000000"/>
                  </a:solidFill>
                  <a:latin typeface="Huawei Sans" panose="020C0503030203020204" pitchFamily="34" charset="0"/>
                </a:rPr>
                <a:t>Core A</a:t>
              </a:r>
              <a:endParaRPr lang="en-US" altLang="zh-CN" sz="934" kern="0" dirty="0">
                <a:solidFill>
                  <a:srgbClr val="000000"/>
                </a:solidFill>
                <a:latin typeface="Huawei Sans" panose="020C0503030203020204" pitchFamily="34" charset="0"/>
              </a:endParaRPr>
            </a:p>
          </p:txBody>
        </p:sp>
        <p:sp>
          <p:nvSpPr>
            <p:cNvPr id="14" name="TextBox 38">
              <a:extLst>
                <a:ext uri="{FF2B5EF4-FFF2-40B4-BE49-F238E27FC236}">
                  <a16:creationId xmlns:a16="http://schemas.microsoft.com/office/drawing/2014/main" id="{E172411F-C7BF-427A-9D31-35AD064E4030}"/>
                </a:ext>
              </a:extLst>
            </p:cNvPr>
            <p:cNvSpPr txBox="1"/>
            <p:nvPr/>
          </p:nvSpPr>
          <p:spPr bwMode="gray">
            <a:xfrm>
              <a:off x="4830524" y="2439510"/>
              <a:ext cx="798948" cy="266722"/>
            </a:xfrm>
            <a:prstGeom prst="rect">
              <a:avLst/>
            </a:prstGeom>
            <a:noFill/>
          </p:spPr>
          <p:txBody>
            <a:bodyPr wrap="square" lIns="121864" tIns="60932" rIns="121864" bIns="60932"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934" dirty="0">
                  <a:solidFill>
                    <a:srgbClr val="000000"/>
                  </a:solidFill>
                  <a:latin typeface="Huawei Sans" panose="020C0503030203020204" pitchFamily="34" charset="0"/>
                </a:rPr>
                <a:t>Core B</a:t>
              </a:r>
              <a:endParaRPr lang="en-US" altLang="zh-CN" sz="934" kern="0" dirty="0">
                <a:solidFill>
                  <a:srgbClr val="000000"/>
                </a:solidFill>
                <a:latin typeface="Huawei Sans" panose="020C0503030203020204" pitchFamily="34" charset="0"/>
              </a:endParaRPr>
            </a:p>
          </p:txBody>
        </p:sp>
        <p:cxnSp>
          <p:nvCxnSpPr>
            <p:cNvPr id="15" name="直接连接符 164">
              <a:extLst>
                <a:ext uri="{FF2B5EF4-FFF2-40B4-BE49-F238E27FC236}">
                  <a16:creationId xmlns:a16="http://schemas.microsoft.com/office/drawing/2014/main" id="{84A4E3FF-8F2B-4A9B-B541-D482112CFB81}"/>
                </a:ext>
              </a:extLst>
            </p:cNvPr>
            <p:cNvCxnSpPr>
              <a:stCxn id="26" idx="2"/>
              <a:endCxn id="27" idx="0"/>
            </p:cNvCxnSpPr>
            <p:nvPr/>
          </p:nvCxnSpPr>
          <p:spPr bwMode="gray">
            <a:xfrm>
              <a:off x="5139041" y="2831528"/>
              <a:ext cx="0" cy="257896"/>
            </a:xfrm>
            <a:prstGeom prst="line">
              <a:avLst/>
            </a:prstGeom>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6" name="直接连接符 165">
              <a:extLst>
                <a:ext uri="{FF2B5EF4-FFF2-40B4-BE49-F238E27FC236}">
                  <a16:creationId xmlns:a16="http://schemas.microsoft.com/office/drawing/2014/main" id="{DE502D35-B641-440D-A800-EF3EF995DC6B}"/>
                </a:ext>
              </a:extLst>
            </p:cNvPr>
            <p:cNvCxnSpPr>
              <a:stCxn id="23" idx="2"/>
              <a:endCxn id="24" idx="0"/>
            </p:cNvCxnSpPr>
            <p:nvPr/>
          </p:nvCxnSpPr>
          <p:spPr bwMode="gray">
            <a:xfrm>
              <a:off x="5909189" y="2650339"/>
              <a:ext cx="0" cy="257896"/>
            </a:xfrm>
            <a:prstGeom prst="line">
              <a:avLst/>
            </a:prstGeom>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7" name="直接连接符 166">
              <a:extLst>
                <a:ext uri="{FF2B5EF4-FFF2-40B4-BE49-F238E27FC236}">
                  <a16:creationId xmlns:a16="http://schemas.microsoft.com/office/drawing/2014/main" id="{46D30F83-F9E6-490C-B516-67DA5B0D9242}"/>
                </a:ext>
              </a:extLst>
            </p:cNvPr>
            <p:cNvCxnSpPr>
              <a:stCxn id="36" idx="2"/>
              <a:endCxn id="25" idx="0"/>
            </p:cNvCxnSpPr>
            <p:nvPr/>
          </p:nvCxnSpPr>
          <p:spPr bwMode="gray">
            <a:xfrm>
              <a:off x="6708137" y="2831528"/>
              <a:ext cx="0" cy="257896"/>
            </a:xfrm>
            <a:prstGeom prst="line">
              <a:avLst/>
            </a:prstGeom>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8" name="圆角矩形 167">
              <a:extLst>
                <a:ext uri="{FF2B5EF4-FFF2-40B4-BE49-F238E27FC236}">
                  <a16:creationId xmlns:a16="http://schemas.microsoft.com/office/drawing/2014/main" id="{F84BB137-880F-451E-8217-515AAFCCE359}"/>
                </a:ext>
              </a:extLst>
            </p:cNvPr>
            <p:cNvSpPr/>
            <p:nvPr/>
          </p:nvSpPr>
          <p:spPr bwMode="gray">
            <a:xfrm>
              <a:off x="4962260" y="2631586"/>
              <a:ext cx="333209" cy="649517"/>
            </a:xfrm>
            <a:prstGeom prst="roundRect">
              <a:avLst>
                <a:gd name="adj" fmla="val 8485"/>
              </a:avLst>
            </a:prstGeom>
            <a:noFill/>
            <a:ln w="9525">
              <a:solidFill>
                <a:schemeClr val="bg1">
                  <a:lumMod val="50000"/>
                </a:schemeClr>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864" tIns="60932" rIns="121864" bIns="60932" numCol="1" rtlCol="0" anchor="t"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buClr>
                  <a:srgbClr val="CC9900"/>
                </a:buClr>
                <a:buFont typeface="Wingdings" pitchFamily="2" charset="2"/>
                <a:buChar char="n"/>
              </a:pPr>
              <a:endParaRPr lang="en-US" altLang="zh-CN" sz="1599" dirty="0">
                <a:solidFill>
                  <a:srgbClr val="000000"/>
                </a:solidFill>
                <a:latin typeface="Huawei Sans" panose="020C0503030203020204" pitchFamily="34" charset="0"/>
              </a:endParaRPr>
            </a:p>
          </p:txBody>
        </p:sp>
        <p:sp>
          <p:nvSpPr>
            <p:cNvPr id="19" name="TextBox 44">
              <a:extLst>
                <a:ext uri="{FF2B5EF4-FFF2-40B4-BE49-F238E27FC236}">
                  <a16:creationId xmlns:a16="http://schemas.microsoft.com/office/drawing/2014/main" id="{B701DDE8-A915-4BB6-8E60-D28F7E293D15}"/>
                </a:ext>
              </a:extLst>
            </p:cNvPr>
            <p:cNvSpPr txBox="1"/>
            <p:nvPr/>
          </p:nvSpPr>
          <p:spPr bwMode="gray">
            <a:xfrm>
              <a:off x="6408050" y="2426361"/>
              <a:ext cx="782789" cy="266722"/>
            </a:xfrm>
            <a:prstGeom prst="rect">
              <a:avLst/>
            </a:prstGeom>
            <a:noFill/>
          </p:spPr>
          <p:txBody>
            <a:bodyPr wrap="square" lIns="121864" tIns="60932" rIns="121864" bIns="60932"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934" dirty="0">
                  <a:solidFill>
                    <a:srgbClr val="000000"/>
                  </a:solidFill>
                  <a:latin typeface="Huawei Sans" panose="020C0503030203020204" pitchFamily="34" charset="0"/>
                </a:rPr>
                <a:t>Core C</a:t>
              </a:r>
              <a:endParaRPr lang="en-US" altLang="zh-CN" sz="934" kern="0" dirty="0">
                <a:solidFill>
                  <a:srgbClr val="000000"/>
                </a:solidFill>
                <a:latin typeface="Huawei Sans" panose="020C0503030203020204" pitchFamily="34" charset="0"/>
              </a:endParaRPr>
            </a:p>
          </p:txBody>
        </p:sp>
        <p:sp>
          <p:nvSpPr>
            <p:cNvPr id="20" name="TextBox 46">
              <a:extLst>
                <a:ext uri="{FF2B5EF4-FFF2-40B4-BE49-F238E27FC236}">
                  <a16:creationId xmlns:a16="http://schemas.microsoft.com/office/drawing/2014/main" id="{2A6615EB-A323-4F39-ABA1-973F730DCC99}"/>
                </a:ext>
              </a:extLst>
            </p:cNvPr>
            <p:cNvSpPr txBox="1"/>
            <p:nvPr/>
          </p:nvSpPr>
          <p:spPr bwMode="gray">
            <a:xfrm>
              <a:off x="3802757" y="3288381"/>
              <a:ext cx="1004394" cy="396164"/>
            </a:xfrm>
            <a:prstGeom prst="rect">
              <a:avLst/>
            </a:prstGeom>
            <a:noFill/>
          </p:spPr>
          <p:txBody>
            <a:bodyPr wrap="square" lIns="121864" tIns="60932" rIns="121864" bIns="60932"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1218540" fontAlgn="ctr">
                <a:defRPr/>
              </a:pPr>
              <a:r>
                <a:rPr lang="en-US" sz="934" dirty="0">
                  <a:solidFill>
                    <a:srgbClr val="000000"/>
                  </a:solidFill>
                  <a:latin typeface="Huawei Sans" panose="020C0503030203020204" pitchFamily="34" charset="0"/>
                </a:rPr>
                <a:t>Aggregation node</a:t>
              </a:r>
            </a:p>
          </p:txBody>
        </p:sp>
        <p:sp>
          <p:nvSpPr>
            <p:cNvPr id="21" name="TextBox 48">
              <a:extLst>
                <a:ext uri="{FF2B5EF4-FFF2-40B4-BE49-F238E27FC236}">
                  <a16:creationId xmlns:a16="http://schemas.microsoft.com/office/drawing/2014/main" id="{06F49BFA-5EBD-47E1-B8AF-2FA0F8B20528}"/>
                </a:ext>
              </a:extLst>
            </p:cNvPr>
            <p:cNvSpPr txBox="1"/>
            <p:nvPr/>
          </p:nvSpPr>
          <p:spPr bwMode="gray">
            <a:xfrm>
              <a:off x="7186063" y="3364669"/>
              <a:ext cx="973745" cy="396164"/>
            </a:xfrm>
            <a:prstGeom prst="rect">
              <a:avLst/>
            </a:prstGeom>
            <a:noFill/>
          </p:spPr>
          <p:txBody>
            <a:bodyPr wrap="square" lIns="121864" tIns="60932" rIns="121864" bIns="60932"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1218540" fontAlgn="ctr">
                <a:defRPr/>
              </a:pPr>
              <a:r>
                <a:rPr lang="en-US" sz="934" dirty="0">
                  <a:solidFill>
                    <a:srgbClr val="000000"/>
                  </a:solidFill>
                  <a:latin typeface="Huawei Sans" panose="020C0503030203020204" pitchFamily="34" charset="0"/>
                </a:rPr>
                <a:t>Aggregation node</a:t>
              </a:r>
            </a:p>
          </p:txBody>
        </p:sp>
        <p:pic>
          <p:nvPicPr>
            <p:cNvPr id="22" name="Picture 7">
              <a:extLst>
                <a:ext uri="{FF2B5EF4-FFF2-40B4-BE49-F238E27FC236}">
                  <a16:creationId xmlns:a16="http://schemas.microsoft.com/office/drawing/2014/main" id="{9592C42B-6F92-4E9E-8A94-57BF5B3E72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6102586" y="2077609"/>
              <a:ext cx="205295" cy="168635"/>
            </a:xfrm>
            <a:prstGeom prst="rect">
              <a:avLst/>
            </a:prstGeom>
            <a:noFill/>
            <a:ln w="9525">
              <a:noFill/>
              <a:miter lim="800000"/>
              <a:headEnd/>
              <a:tailEnd/>
            </a:ln>
          </p:spPr>
        </p:pic>
        <p:pic>
          <p:nvPicPr>
            <p:cNvPr id="23" name="Picture 7">
              <a:extLst>
                <a:ext uri="{FF2B5EF4-FFF2-40B4-BE49-F238E27FC236}">
                  <a16:creationId xmlns:a16="http://schemas.microsoft.com/office/drawing/2014/main" id="{3F4079D3-6ECE-41F7-B87B-6114A7BDF2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5806542" y="2481701"/>
              <a:ext cx="205295" cy="168635"/>
            </a:xfrm>
            <a:prstGeom prst="rect">
              <a:avLst/>
            </a:prstGeom>
            <a:noFill/>
            <a:ln w="9525">
              <a:noFill/>
              <a:miter lim="800000"/>
              <a:headEnd/>
              <a:tailEnd/>
            </a:ln>
          </p:spPr>
        </p:pic>
        <p:pic>
          <p:nvPicPr>
            <p:cNvPr id="24" name="Picture 7">
              <a:extLst>
                <a:ext uri="{FF2B5EF4-FFF2-40B4-BE49-F238E27FC236}">
                  <a16:creationId xmlns:a16="http://schemas.microsoft.com/office/drawing/2014/main" id="{AA634A62-B9D7-4E73-91E9-C363ABCA6D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5806542" y="2908234"/>
              <a:ext cx="205295" cy="168635"/>
            </a:xfrm>
            <a:prstGeom prst="rect">
              <a:avLst/>
            </a:prstGeom>
            <a:noFill/>
            <a:ln w="9525">
              <a:noFill/>
              <a:miter lim="800000"/>
              <a:headEnd/>
              <a:tailEnd/>
            </a:ln>
          </p:spPr>
        </p:pic>
        <p:pic>
          <p:nvPicPr>
            <p:cNvPr id="25" name="Picture 7">
              <a:extLst>
                <a:ext uri="{FF2B5EF4-FFF2-40B4-BE49-F238E27FC236}">
                  <a16:creationId xmlns:a16="http://schemas.microsoft.com/office/drawing/2014/main" id="{9A5253EB-A7F4-41B7-9BB6-6FB46C160A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6605490" y="3089421"/>
              <a:ext cx="205295" cy="168635"/>
            </a:xfrm>
            <a:prstGeom prst="rect">
              <a:avLst/>
            </a:prstGeom>
            <a:noFill/>
            <a:ln w="9525">
              <a:noFill/>
              <a:miter lim="800000"/>
              <a:headEnd/>
              <a:tailEnd/>
            </a:ln>
          </p:spPr>
        </p:pic>
        <p:pic>
          <p:nvPicPr>
            <p:cNvPr id="26" name="Picture 7">
              <a:extLst>
                <a:ext uri="{FF2B5EF4-FFF2-40B4-BE49-F238E27FC236}">
                  <a16:creationId xmlns:a16="http://schemas.microsoft.com/office/drawing/2014/main" id="{CCA46435-C1FD-4071-9380-DC8A5F0A02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5036394" y="2662892"/>
              <a:ext cx="205295" cy="168635"/>
            </a:xfrm>
            <a:prstGeom prst="rect">
              <a:avLst/>
            </a:prstGeom>
            <a:noFill/>
            <a:ln w="9525">
              <a:noFill/>
              <a:miter lim="800000"/>
              <a:headEnd/>
              <a:tailEnd/>
            </a:ln>
          </p:spPr>
        </p:pic>
        <p:pic>
          <p:nvPicPr>
            <p:cNvPr id="27" name="Picture 7">
              <a:extLst>
                <a:ext uri="{FF2B5EF4-FFF2-40B4-BE49-F238E27FC236}">
                  <a16:creationId xmlns:a16="http://schemas.microsoft.com/office/drawing/2014/main" id="{5973527E-E3A1-4F6C-925D-479AEC69E0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5036394" y="3089421"/>
              <a:ext cx="205295" cy="168635"/>
            </a:xfrm>
            <a:prstGeom prst="rect">
              <a:avLst/>
            </a:prstGeom>
            <a:noFill/>
            <a:ln w="9525">
              <a:noFill/>
              <a:miter lim="800000"/>
              <a:headEnd/>
              <a:tailEnd/>
            </a:ln>
          </p:spPr>
        </p:pic>
        <p:sp>
          <p:nvSpPr>
            <p:cNvPr id="28" name="圆角矩形 177">
              <a:extLst>
                <a:ext uri="{FF2B5EF4-FFF2-40B4-BE49-F238E27FC236}">
                  <a16:creationId xmlns:a16="http://schemas.microsoft.com/office/drawing/2014/main" id="{2F931DE9-7896-4D7C-A517-D940CD5FD33D}"/>
                </a:ext>
              </a:extLst>
            </p:cNvPr>
            <p:cNvSpPr/>
            <p:nvPr/>
          </p:nvSpPr>
          <p:spPr bwMode="gray">
            <a:xfrm>
              <a:off x="6525994" y="2631586"/>
              <a:ext cx="333209" cy="649517"/>
            </a:xfrm>
            <a:prstGeom prst="roundRect">
              <a:avLst>
                <a:gd name="adj" fmla="val 8485"/>
              </a:avLst>
            </a:prstGeom>
            <a:noFill/>
            <a:ln w="9525">
              <a:solidFill>
                <a:schemeClr val="bg1">
                  <a:lumMod val="50000"/>
                </a:schemeClr>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864" tIns="60932" rIns="121864" bIns="60932" numCol="1" rtlCol="0" anchor="t"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buClr>
                  <a:srgbClr val="CC9900"/>
                </a:buClr>
                <a:buFont typeface="Wingdings" pitchFamily="2" charset="2"/>
                <a:buChar char="n"/>
              </a:pPr>
              <a:endParaRPr lang="en-US" altLang="zh-CN" sz="1599" dirty="0">
                <a:solidFill>
                  <a:srgbClr val="000000"/>
                </a:solidFill>
                <a:latin typeface="Huawei Sans" panose="020C0503030203020204" pitchFamily="34" charset="0"/>
              </a:endParaRPr>
            </a:p>
          </p:txBody>
        </p:sp>
        <p:sp>
          <p:nvSpPr>
            <p:cNvPr id="29" name="圆角矩形 178">
              <a:extLst>
                <a:ext uri="{FF2B5EF4-FFF2-40B4-BE49-F238E27FC236}">
                  <a16:creationId xmlns:a16="http://schemas.microsoft.com/office/drawing/2014/main" id="{247A9648-D30C-4470-A401-37CB9F240B63}"/>
                </a:ext>
              </a:extLst>
            </p:cNvPr>
            <p:cNvSpPr/>
            <p:nvPr/>
          </p:nvSpPr>
          <p:spPr bwMode="gray">
            <a:xfrm>
              <a:off x="5727046" y="2468482"/>
              <a:ext cx="333209" cy="634040"/>
            </a:xfrm>
            <a:prstGeom prst="roundRect">
              <a:avLst>
                <a:gd name="adj" fmla="val 8485"/>
              </a:avLst>
            </a:prstGeom>
            <a:noFill/>
            <a:ln w="9525">
              <a:solidFill>
                <a:schemeClr val="bg1">
                  <a:lumMod val="50000"/>
                </a:schemeClr>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864" tIns="60932" rIns="121864" bIns="60932" numCol="1" rtlCol="0" anchor="t"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buClr>
                  <a:srgbClr val="CC9900"/>
                </a:buClr>
                <a:buFont typeface="Wingdings" pitchFamily="2" charset="2"/>
                <a:buChar char="n"/>
              </a:pPr>
              <a:endParaRPr lang="en-US" altLang="zh-CN" sz="1599" dirty="0">
                <a:solidFill>
                  <a:srgbClr val="000000"/>
                </a:solidFill>
                <a:latin typeface="Huawei Sans" panose="020C0503030203020204" pitchFamily="34" charset="0"/>
              </a:endParaRPr>
            </a:p>
          </p:txBody>
        </p:sp>
        <p:cxnSp>
          <p:nvCxnSpPr>
            <p:cNvPr id="30" name="直接连接符 179">
              <a:extLst>
                <a:ext uri="{FF2B5EF4-FFF2-40B4-BE49-F238E27FC236}">
                  <a16:creationId xmlns:a16="http://schemas.microsoft.com/office/drawing/2014/main" id="{36CD76F5-18D6-4390-9AD6-C27F6783CAE5}"/>
                </a:ext>
              </a:extLst>
            </p:cNvPr>
            <p:cNvCxnSpPr>
              <a:stCxn id="52" idx="3"/>
              <a:endCxn id="22" idx="1"/>
            </p:cNvCxnSpPr>
            <p:nvPr/>
          </p:nvCxnSpPr>
          <p:spPr bwMode="gray">
            <a:xfrm>
              <a:off x="6018701" y="2158651"/>
              <a:ext cx="77018" cy="3276"/>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1" name="直接连接符 180">
              <a:extLst>
                <a:ext uri="{FF2B5EF4-FFF2-40B4-BE49-F238E27FC236}">
                  <a16:creationId xmlns:a16="http://schemas.microsoft.com/office/drawing/2014/main" id="{0600DDF0-045A-47FD-B49F-25FE98B53631}"/>
                </a:ext>
              </a:extLst>
            </p:cNvPr>
            <p:cNvCxnSpPr/>
            <p:nvPr/>
          </p:nvCxnSpPr>
          <p:spPr bwMode="gray">
            <a:xfrm>
              <a:off x="7526679" y="2381715"/>
              <a:ext cx="145263" cy="168635"/>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2" name="直接连接符 181">
              <a:extLst>
                <a:ext uri="{FF2B5EF4-FFF2-40B4-BE49-F238E27FC236}">
                  <a16:creationId xmlns:a16="http://schemas.microsoft.com/office/drawing/2014/main" id="{CAE30663-9044-4F4E-9BF6-AE99EC0935B4}"/>
                </a:ext>
              </a:extLst>
            </p:cNvPr>
            <p:cNvCxnSpPr/>
            <p:nvPr/>
          </p:nvCxnSpPr>
          <p:spPr bwMode="gray">
            <a:xfrm>
              <a:off x="4725694" y="3562278"/>
              <a:ext cx="108383" cy="28106"/>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pic>
          <p:nvPicPr>
            <p:cNvPr id="33" name="Picture 7">
              <a:extLst>
                <a:ext uri="{FF2B5EF4-FFF2-40B4-BE49-F238E27FC236}">
                  <a16:creationId xmlns:a16="http://schemas.microsoft.com/office/drawing/2014/main" id="{1A20AEBC-7D99-4B0F-A0B2-29ABE9C271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6855918" y="3554349"/>
              <a:ext cx="205295" cy="168635"/>
            </a:xfrm>
            <a:prstGeom prst="rect">
              <a:avLst/>
            </a:prstGeom>
            <a:noFill/>
            <a:ln w="9525">
              <a:noFill/>
              <a:miter lim="800000"/>
              <a:headEnd/>
              <a:tailEnd/>
            </a:ln>
          </p:spPr>
        </p:pic>
        <p:pic>
          <p:nvPicPr>
            <p:cNvPr id="34" name="Picture 7">
              <a:extLst>
                <a:ext uri="{FF2B5EF4-FFF2-40B4-BE49-F238E27FC236}">
                  <a16:creationId xmlns:a16="http://schemas.microsoft.com/office/drawing/2014/main" id="{B13A967B-F2E3-4FD5-8AC3-5669FF7A6C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7148073" y="3472959"/>
              <a:ext cx="205295" cy="168635"/>
            </a:xfrm>
            <a:prstGeom prst="rect">
              <a:avLst/>
            </a:prstGeom>
            <a:noFill/>
            <a:ln w="9525">
              <a:noFill/>
              <a:miter lim="800000"/>
              <a:headEnd/>
              <a:tailEnd/>
            </a:ln>
          </p:spPr>
        </p:pic>
        <p:sp>
          <p:nvSpPr>
            <p:cNvPr id="35" name="TextBox 119">
              <a:extLst>
                <a:ext uri="{FF2B5EF4-FFF2-40B4-BE49-F238E27FC236}">
                  <a16:creationId xmlns:a16="http://schemas.microsoft.com/office/drawing/2014/main" id="{8D1376D0-A2B6-4215-838E-C85B190C66A4}"/>
                </a:ext>
              </a:extLst>
            </p:cNvPr>
            <p:cNvSpPr txBox="1"/>
            <p:nvPr/>
          </p:nvSpPr>
          <p:spPr bwMode="gray">
            <a:xfrm>
              <a:off x="5179752" y="2014915"/>
              <a:ext cx="700696" cy="266722"/>
            </a:xfrm>
            <a:prstGeom prst="rect">
              <a:avLst/>
            </a:prstGeom>
            <a:noFill/>
          </p:spPr>
          <p:txBody>
            <a:bodyPr wrap="square" lIns="121864" tIns="60932" rIns="121864" bIns="60932"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934" dirty="0">
                  <a:solidFill>
                    <a:srgbClr val="000000"/>
                  </a:solidFill>
                  <a:latin typeface="Huawei Sans" panose="020C0503030203020204" pitchFamily="34" charset="0"/>
                </a:rPr>
                <a:t>DC node</a:t>
              </a:r>
              <a:endParaRPr lang="en-US" altLang="zh-CN" sz="934" kern="0" dirty="0">
                <a:solidFill>
                  <a:srgbClr val="000000"/>
                </a:solidFill>
                <a:latin typeface="Huawei Sans" panose="020C0503030203020204" pitchFamily="34" charset="0"/>
              </a:endParaRPr>
            </a:p>
          </p:txBody>
        </p:sp>
        <p:pic>
          <p:nvPicPr>
            <p:cNvPr id="36" name="Picture 7">
              <a:extLst>
                <a:ext uri="{FF2B5EF4-FFF2-40B4-BE49-F238E27FC236}">
                  <a16:creationId xmlns:a16="http://schemas.microsoft.com/office/drawing/2014/main" id="{706E149D-07DE-4E08-9541-0A4F4FF842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6605490" y="2662892"/>
              <a:ext cx="205295" cy="168635"/>
            </a:xfrm>
            <a:prstGeom prst="rect">
              <a:avLst/>
            </a:prstGeom>
            <a:noFill/>
            <a:ln w="9525">
              <a:noFill/>
              <a:miter lim="800000"/>
              <a:headEnd/>
              <a:tailEnd/>
            </a:ln>
          </p:spPr>
        </p:pic>
        <p:pic>
          <p:nvPicPr>
            <p:cNvPr id="37" name="Picture 7">
              <a:extLst>
                <a:ext uri="{FF2B5EF4-FFF2-40B4-BE49-F238E27FC236}">
                  <a16:creationId xmlns:a16="http://schemas.microsoft.com/office/drawing/2014/main" id="{34481428-C53B-4624-8D64-045EC7F067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4514697" y="3464609"/>
              <a:ext cx="205295" cy="168635"/>
            </a:xfrm>
            <a:prstGeom prst="rect">
              <a:avLst/>
            </a:prstGeom>
            <a:noFill/>
            <a:ln w="9525">
              <a:noFill/>
              <a:miter lim="800000"/>
              <a:headEnd/>
              <a:tailEnd/>
            </a:ln>
          </p:spPr>
        </p:pic>
        <p:pic>
          <p:nvPicPr>
            <p:cNvPr id="38" name="Picture 7">
              <a:extLst>
                <a:ext uri="{FF2B5EF4-FFF2-40B4-BE49-F238E27FC236}">
                  <a16:creationId xmlns:a16="http://schemas.microsoft.com/office/drawing/2014/main" id="{71B801E5-9CF1-4053-AF4F-D6F16CFFE6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4761221" y="3547699"/>
              <a:ext cx="205295" cy="168635"/>
            </a:xfrm>
            <a:prstGeom prst="rect">
              <a:avLst/>
            </a:prstGeom>
            <a:noFill/>
            <a:ln w="9525">
              <a:noFill/>
              <a:miter lim="800000"/>
              <a:headEnd/>
              <a:tailEnd/>
            </a:ln>
          </p:spPr>
        </p:pic>
        <p:cxnSp>
          <p:nvCxnSpPr>
            <p:cNvPr id="39" name="直接连接符 188">
              <a:extLst>
                <a:ext uri="{FF2B5EF4-FFF2-40B4-BE49-F238E27FC236}">
                  <a16:creationId xmlns:a16="http://schemas.microsoft.com/office/drawing/2014/main" id="{C70C9403-741F-4EE8-B454-7305CA2CB374}"/>
                </a:ext>
              </a:extLst>
            </p:cNvPr>
            <p:cNvCxnSpPr>
              <a:stCxn id="34" idx="0"/>
              <a:endCxn id="36" idx="2"/>
            </p:cNvCxnSpPr>
            <p:nvPr/>
          </p:nvCxnSpPr>
          <p:spPr bwMode="gray">
            <a:xfrm flipH="1" flipV="1">
              <a:off x="6708138" y="2831528"/>
              <a:ext cx="542584" cy="641431"/>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40" name="直接连接符 189">
              <a:extLst>
                <a:ext uri="{FF2B5EF4-FFF2-40B4-BE49-F238E27FC236}">
                  <a16:creationId xmlns:a16="http://schemas.microsoft.com/office/drawing/2014/main" id="{649081B3-D165-4B70-8475-63DFDCAC37C6}"/>
                </a:ext>
              </a:extLst>
            </p:cNvPr>
            <p:cNvCxnSpPr>
              <a:stCxn id="38" idx="0"/>
              <a:endCxn id="27" idx="2"/>
            </p:cNvCxnSpPr>
            <p:nvPr/>
          </p:nvCxnSpPr>
          <p:spPr bwMode="gray">
            <a:xfrm flipV="1">
              <a:off x="4863871" y="3258057"/>
              <a:ext cx="275174" cy="289642"/>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41" name="直接连接符 190">
              <a:extLst>
                <a:ext uri="{FF2B5EF4-FFF2-40B4-BE49-F238E27FC236}">
                  <a16:creationId xmlns:a16="http://schemas.microsoft.com/office/drawing/2014/main" id="{C524725C-1BD4-48D8-89E9-A18BA5DF7DFA}"/>
                </a:ext>
              </a:extLst>
            </p:cNvPr>
            <p:cNvCxnSpPr>
              <a:stCxn id="33" idx="0"/>
              <a:endCxn id="25" idx="2"/>
            </p:cNvCxnSpPr>
            <p:nvPr/>
          </p:nvCxnSpPr>
          <p:spPr bwMode="gray">
            <a:xfrm flipH="1" flipV="1">
              <a:off x="6708140" y="3258056"/>
              <a:ext cx="250429" cy="296292"/>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42" name="直接连接符 191">
              <a:extLst>
                <a:ext uri="{FF2B5EF4-FFF2-40B4-BE49-F238E27FC236}">
                  <a16:creationId xmlns:a16="http://schemas.microsoft.com/office/drawing/2014/main" id="{83ADD427-90D0-42CD-B516-B7339810DC51}"/>
                </a:ext>
              </a:extLst>
            </p:cNvPr>
            <p:cNvCxnSpPr>
              <a:stCxn id="22" idx="2"/>
              <a:endCxn id="24" idx="0"/>
            </p:cNvCxnSpPr>
            <p:nvPr/>
          </p:nvCxnSpPr>
          <p:spPr bwMode="gray">
            <a:xfrm flipH="1">
              <a:off x="5909190" y="2246246"/>
              <a:ext cx="296044" cy="661988"/>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43" name="直接连接符 192">
              <a:extLst>
                <a:ext uri="{FF2B5EF4-FFF2-40B4-BE49-F238E27FC236}">
                  <a16:creationId xmlns:a16="http://schemas.microsoft.com/office/drawing/2014/main" id="{1BF53DF3-013B-4CAF-A7F8-CB755E5925E0}"/>
                </a:ext>
              </a:extLst>
            </p:cNvPr>
            <p:cNvCxnSpPr>
              <a:endCxn id="162" idx="3"/>
            </p:cNvCxnSpPr>
            <p:nvPr/>
          </p:nvCxnSpPr>
          <p:spPr bwMode="gray">
            <a:xfrm>
              <a:off x="3332724" y="1819891"/>
              <a:ext cx="1060944" cy="579230"/>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44" name="直接连接符 193">
              <a:extLst>
                <a:ext uri="{FF2B5EF4-FFF2-40B4-BE49-F238E27FC236}">
                  <a16:creationId xmlns:a16="http://schemas.microsoft.com/office/drawing/2014/main" id="{EBCD6A31-8F55-4749-B327-9DCAC7878125}"/>
                </a:ext>
              </a:extLst>
            </p:cNvPr>
            <p:cNvCxnSpPr>
              <a:endCxn id="22" idx="0"/>
            </p:cNvCxnSpPr>
            <p:nvPr/>
          </p:nvCxnSpPr>
          <p:spPr bwMode="gray">
            <a:xfrm flipH="1">
              <a:off x="6205233" y="1634391"/>
              <a:ext cx="185968" cy="453859"/>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45" name="直接连接符 194">
              <a:extLst>
                <a:ext uri="{FF2B5EF4-FFF2-40B4-BE49-F238E27FC236}">
                  <a16:creationId xmlns:a16="http://schemas.microsoft.com/office/drawing/2014/main" id="{28FC864E-885D-4FF3-9CA3-BA7C38ED7A27}"/>
                </a:ext>
              </a:extLst>
            </p:cNvPr>
            <p:cNvCxnSpPr>
              <a:cxnSpLocks/>
              <a:endCxn id="53" idx="3"/>
            </p:cNvCxnSpPr>
            <p:nvPr/>
          </p:nvCxnSpPr>
          <p:spPr bwMode="gray">
            <a:xfrm flipH="1">
              <a:off x="7591056" y="1823594"/>
              <a:ext cx="925399" cy="551201"/>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46" name="直接连接符 195">
              <a:extLst>
                <a:ext uri="{FF2B5EF4-FFF2-40B4-BE49-F238E27FC236}">
                  <a16:creationId xmlns:a16="http://schemas.microsoft.com/office/drawing/2014/main" id="{A3071BE9-2BCC-4463-BF70-26486C3B164D}"/>
                </a:ext>
              </a:extLst>
            </p:cNvPr>
            <p:cNvCxnSpPr>
              <a:cxnSpLocks/>
              <a:endCxn id="54" idx="3"/>
            </p:cNvCxnSpPr>
            <p:nvPr/>
          </p:nvCxnSpPr>
          <p:spPr bwMode="gray">
            <a:xfrm flipH="1">
              <a:off x="7808641" y="1832136"/>
              <a:ext cx="1030883" cy="686727"/>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47" name="直接连接符 196">
              <a:extLst>
                <a:ext uri="{FF2B5EF4-FFF2-40B4-BE49-F238E27FC236}">
                  <a16:creationId xmlns:a16="http://schemas.microsoft.com/office/drawing/2014/main" id="{65C35412-6BA1-43E0-889D-F08CFC9255E1}"/>
                </a:ext>
              </a:extLst>
            </p:cNvPr>
            <p:cNvCxnSpPr>
              <a:stCxn id="163" idx="2"/>
              <a:endCxn id="27" idx="1"/>
            </p:cNvCxnSpPr>
            <p:nvPr/>
          </p:nvCxnSpPr>
          <p:spPr bwMode="gray">
            <a:xfrm>
              <a:off x="4285596" y="2627506"/>
              <a:ext cx="743933" cy="546233"/>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48" name="直接连接符 197">
              <a:extLst>
                <a:ext uri="{FF2B5EF4-FFF2-40B4-BE49-F238E27FC236}">
                  <a16:creationId xmlns:a16="http://schemas.microsoft.com/office/drawing/2014/main" id="{3E60261B-9261-4E21-BCE1-E38E8A400A18}"/>
                </a:ext>
              </a:extLst>
            </p:cNvPr>
            <p:cNvCxnSpPr>
              <a:stCxn id="162" idx="2"/>
            </p:cNvCxnSpPr>
            <p:nvPr/>
          </p:nvCxnSpPr>
          <p:spPr bwMode="gray">
            <a:xfrm>
              <a:off x="4503179" y="2483440"/>
              <a:ext cx="512110" cy="230725"/>
            </a:xfrm>
            <a:prstGeom prst="line">
              <a:avLst/>
            </a:prstGeom>
            <a:noFill/>
            <a:ln w="12700">
              <a:solidFill>
                <a:srgbClr val="FF0000"/>
              </a:solidFill>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cxnSp>
        <p:cxnSp>
          <p:nvCxnSpPr>
            <p:cNvPr id="49" name="直接连接符 198">
              <a:extLst>
                <a:ext uri="{FF2B5EF4-FFF2-40B4-BE49-F238E27FC236}">
                  <a16:creationId xmlns:a16="http://schemas.microsoft.com/office/drawing/2014/main" id="{D87C625E-DCC7-41F8-B14F-F3E364AB6EA5}"/>
                </a:ext>
              </a:extLst>
            </p:cNvPr>
            <p:cNvCxnSpPr>
              <a:stCxn id="53" idx="2"/>
              <a:endCxn id="36" idx="3"/>
            </p:cNvCxnSpPr>
            <p:nvPr/>
          </p:nvCxnSpPr>
          <p:spPr bwMode="gray">
            <a:xfrm flipH="1">
              <a:off x="6817651" y="2459113"/>
              <a:ext cx="663893" cy="288097"/>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50" name="直接连接符 199">
              <a:extLst>
                <a:ext uri="{FF2B5EF4-FFF2-40B4-BE49-F238E27FC236}">
                  <a16:creationId xmlns:a16="http://schemas.microsoft.com/office/drawing/2014/main" id="{431BA099-8A84-49AE-8A4C-BE2875001130}"/>
                </a:ext>
              </a:extLst>
            </p:cNvPr>
            <p:cNvCxnSpPr>
              <a:stCxn id="54" idx="2"/>
              <a:endCxn id="25" idx="3"/>
            </p:cNvCxnSpPr>
            <p:nvPr/>
          </p:nvCxnSpPr>
          <p:spPr bwMode="gray">
            <a:xfrm flipH="1">
              <a:off x="6817652" y="2603181"/>
              <a:ext cx="881477" cy="570558"/>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sp>
          <p:nvSpPr>
            <p:cNvPr id="51" name="椭圆 200">
              <a:extLst>
                <a:ext uri="{FF2B5EF4-FFF2-40B4-BE49-F238E27FC236}">
                  <a16:creationId xmlns:a16="http://schemas.microsoft.com/office/drawing/2014/main" id="{5CFF7375-6C18-4536-B00E-3499D848D2C3}"/>
                </a:ext>
              </a:extLst>
            </p:cNvPr>
            <p:cNvSpPr/>
            <p:nvPr/>
          </p:nvSpPr>
          <p:spPr bwMode="gray">
            <a:xfrm>
              <a:off x="5228759" y="3060546"/>
              <a:ext cx="1380001" cy="177830"/>
            </a:xfrm>
            <a:prstGeom prst="ellipse">
              <a:avLst/>
            </a:prstGeom>
            <a:noFill/>
            <a:ln w="12700">
              <a:solidFill>
                <a:srgbClr val="00B050"/>
              </a:solidFill>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lIns="121864" tIns="60932" rIns="121864" bIns="60932" anchor="ctr">
              <a:scene3d>
                <a:camera prst="orthographicFront"/>
                <a:lightRig rig="soft" dir="t">
                  <a:rot lat="0" lon="0" rev="10800000"/>
                </a:lightRig>
              </a:scene3d>
              <a:sp3d>
                <a:bevelT w="27940" h="12700"/>
                <a:contourClr>
                  <a:srgbClr val="DDDDDD"/>
                </a:contourClr>
              </a:sp3d>
            </a:bodyPr>
            <a:lstStyle>
              <a:defPPr>
                <a:defRPr lang="en-US"/>
              </a:defPPr>
              <a:lvl1pPr marL="0" algn="l" defTabSz="914478" rtl="0" eaLnBrk="1" latinLnBrk="0" hangingPunct="1">
                <a:defRPr sz="1800" kern="1200">
                  <a:solidFill>
                    <a:schemeClr val="dk1"/>
                  </a:solidFill>
                  <a:latin typeface="Arial"/>
                  <a:ea typeface="+mn-ea"/>
                  <a:cs typeface="+mn-cs"/>
                </a:defRPr>
              </a:lvl1pPr>
              <a:lvl2pPr marL="457240" algn="l" defTabSz="914478" rtl="0" eaLnBrk="1" latinLnBrk="0" hangingPunct="1">
                <a:defRPr sz="1800" kern="1200">
                  <a:solidFill>
                    <a:schemeClr val="dk1"/>
                  </a:solidFill>
                  <a:latin typeface="Arial"/>
                  <a:ea typeface="+mn-ea"/>
                  <a:cs typeface="+mn-cs"/>
                </a:defRPr>
              </a:lvl2pPr>
              <a:lvl3pPr marL="914478" algn="l" defTabSz="914478" rtl="0" eaLnBrk="1" latinLnBrk="0" hangingPunct="1">
                <a:defRPr sz="1800" kern="1200">
                  <a:solidFill>
                    <a:schemeClr val="dk1"/>
                  </a:solidFill>
                  <a:latin typeface="Arial"/>
                  <a:ea typeface="+mn-ea"/>
                  <a:cs typeface="+mn-cs"/>
                </a:defRPr>
              </a:lvl3pPr>
              <a:lvl4pPr marL="1371718" algn="l" defTabSz="914478" rtl="0" eaLnBrk="1" latinLnBrk="0" hangingPunct="1">
                <a:defRPr sz="1800" kern="1200">
                  <a:solidFill>
                    <a:schemeClr val="dk1"/>
                  </a:solidFill>
                  <a:latin typeface="Arial"/>
                  <a:ea typeface="+mn-ea"/>
                  <a:cs typeface="+mn-cs"/>
                </a:defRPr>
              </a:lvl4pPr>
              <a:lvl5pPr marL="1828957" algn="l" defTabSz="914478" rtl="0" eaLnBrk="1" latinLnBrk="0" hangingPunct="1">
                <a:defRPr sz="1800" kern="1200">
                  <a:solidFill>
                    <a:schemeClr val="dk1"/>
                  </a:solidFill>
                  <a:latin typeface="Arial"/>
                  <a:ea typeface="+mn-ea"/>
                  <a:cs typeface="+mn-cs"/>
                </a:defRPr>
              </a:lvl5pPr>
              <a:lvl6pPr marL="2286196" algn="l" defTabSz="914478" rtl="0" eaLnBrk="1" latinLnBrk="0" hangingPunct="1">
                <a:defRPr sz="1800" kern="1200">
                  <a:solidFill>
                    <a:schemeClr val="dk1"/>
                  </a:solidFill>
                  <a:latin typeface="Arial"/>
                  <a:ea typeface="+mn-ea"/>
                  <a:cs typeface="+mn-cs"/>
                </a:defRPr>
              </a:lvl6pPr>
              <a:lvl7pPr marL="2743435" algn="l" defTabSz="914478" rtl="0" eaLnBrk="1" latinLnBrk="0" hangingPunct="1">
                <a:defRPr sz="1800" kern="1200">
                  <a:solidFill>
                    <a:schemeClr val="dk1"/>
                  </a:solidFill>
                  <a:latin typeface="Arial"/>
                  <a:ea typeface="+mn-ea"/>
                  <a:cs typeface="+mn-cs"/>
                </a:defRPr>
              </a:lvl7pPr>
              <a:lvl8pPr marL="3200675" algn="l" defTabSz="914478" rtl="0" eaLnBrk="1" latinLnBrk="0" hangingPunct="1">
                <a:defRPr sz="1800" kern="1200">
                  <a:solidFill>
                    <a:schemeClr val="dk1"/>
                  </a:solidFill>
                  <a:latin typeface="Arial"/>
                  <a:ea typeface="+mn-ea"/>
                  <a:cs typeface="+mn-cs"/>
                </a:defRPr>
              </a:lvl8pPr>
              <a:lvl9pPr marL="3657913" algn="l" defTabSz="914478" rtl="0" eaLnBrk="1" latinLnBrk="0" hangingPunct="1">
                <a:defRPr sz="1800" kern="1200">
                  <a:solidFill>
                    <a:schemeClr val="dk1"/>
                  </a:solidFill>
                  <a:latin typeface="Arial"/>
                  <a:ea typeface="+mn-ea"/>
                  <a:cs typeface="+mn-cs"/>
                </a:defRPr>
              </a:lvl9pPr>
            </a:lstStyle>
            <a:p>
              <a:pPr algn="ctr" defTabSz="1218540" fontAlgn="ctr">
                <a:defRPr/>
              </a:pPr>
              <a:endParaRPr lang="en-US" sz="1599" b="1" spc="200" dirty="0">
                <a:ln w="11430"/>
                <a:solidFill>
                  <a:srgbClr val="F8F8F8"/>
                </a:solidFill>
                <a:effectLst>
                  <a:outerShdw blurRad="25400" algn="tl" rotWithShape="0">
                    <a:srgbClr val="000000">
                      <a:alpha val="43000"/>
                    </a:srgbClr>
                  </a:outerShdw>
                </a:effectLst>
                <a:latin typeface="Huawei Sans" panose="020C0503030203020204" pitchFamily="34" charset="0"/>
              </a:endParaRPr>
            </a:p>
          </p:txBody>
        </p:sp>
        <p:pic>
          <p:nvPicPr>
            <p:cNvPr id="52" name="Picture 7">
              <a:extLst>
                <a:ext uri="{FF2B5EF4-FFF2-40B4-BE49-F238E27FC236}">
                  <a16:creationId xmlns:a16="http://schemas.microsoft.com/office/drawing/2014/main" id="{3B7C0DA9-AEDE-46F8-982C-D625BF3C0C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5806542" y="2074337"/>
              <a:ext cx="205295" cy="168635"/>
            </a:xfrm>
            <a:prstGeom prst="rect">
              <a:avLst/>
            </a:prstGeom>
            <a:noFill/>
            <a:ln w="9525">
              <a:noFill/>
              <a:miter lim="800000"/>
              <a:headEnd/>
              <a:tailEnd/>
            </a:ln>
          </p:spPr>
        </p:pic>
        <p:pic>
          <p:nvPicPr>
            <p:cNvPr id="53" name="Picture 7">
              <a:extLst>
                <a:ext uri="{FF2B5EF4-FFF2-40B4-BE49-F238E27FC236}">
                  <a16:creationId xmlns:a16="http://schemas.microsoft.com/office/drawing/2014/main" id="{FF9B9BCB-212E-4872-ADA0-702B1CA563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7378897" y="2290477"/>
              <a:ext cx="205295" cy="168635"/>
            </a:xfrm>
            <a:prstGeom prst="rect">
              <a:avLst/>
            </a:prstGeom>
            <a:noFill/>
            <a:ln w="9525">
              <a:noFill/>
              <a:miter lim="800000"/>
              <a:headEnd/>
              <a:tailEnd/>
            </a:ln>
          </p:spPr>
        </p:pic>
        <p:pic>
          <p:nvPicPr>
            <p:cNvPr id="54" name="Picture 7">
              <a:extLst>
                <a:ext uri="{FF2B5EF4-FFF2-40B4-BE49-F238E27FC236}">
                  <a16:creationId xmlns:a16="http://schemas.microsoft.com/office/drawing/2014/main" id="{0255DFE0-CD72-4A13-AACC-A7F99002E5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7596481" y="2434545"/>
              <a:ext cx="205295" cy="168635"/>
            </a:xfrm>
            <a:prstGeom prst="rect">
              <a:avLst/>
            </a:prstGeom>
            <a:noFill/>
            <a:ln w="9525">
              <a:noFill/>
              <a:miter lim="800000"/>
              <a:headEnd/>
              <a:tailEnd/>
            </a:ln>
          </p:spPr>
        </p:pic>
        <p:cxnSp>
          <p:nvCxnSpPr>
            <p:cNvPr id="55" name="直接连接符 204">
              <a:extLst>
                <a:ext uri="{FF2B5EF4-FFF2-40B4-BE49-F238E27FC236}">
                  <a16:creationId xmlns:a16="http://schemas.microsoft.com/office/drawing/2014/main" id="{5289B860-C717-4860-A16B-BCB969378EED}"/>
                </a:ext>
              </a:extLst>
            </p:cNvPr>
            <p:cNvCxnSpPr>
              <a:stCxn id="52" idx="2"/>
              <a:endCxn id="23" idx="0"/>
            </p:cNvCxnSpPr>
            <p:nvPr/>
          </p:nvCxnSpPr>
          <p:spPr bwMode="gray">
            <a:xfrm>
              <a:off x="5909189" y="2242973"/>
              <a:ext cx="0" cy="238730"/>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56" name="直接连接符 205">
              <a:extLst>
                <a:ext uri="{FF2B5EF4-FFF2-40B4-BE49-F238E27FC236}">
                  <a16:creationId xmlns:a16="http://schemas.microsoft.com/office/drawing/2014/main" id="{5EB8B93F-E7A2-47B8-A03A-3CC8694EE684}"/>
                </a:ext>
              </a:extLst>
            </p:cNvPr>
            <p:cNvCxnSpPr>
              <a:endCxn id="52" idx="0"/>
            </p:cNvCxnSpPr>
            <p:nvPr/>
          </p:nvCxnSpPr>
          <p:spPr bwMode="gray">
            <a:xfrm flipH="1">
              <a:off x="5909190" y="1623752"/>
              <a:ext cx="191960" cy="450586"/>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sp>
          <p:nvSpPr>
            <p:cNvPr id="57" name="TextBox 277">
              <a:extLst>
                <a:ext uri="{FF2B5EF4-FFF2-40B4-BE49-F238E27FC236}">
                  <a16:creationId xmlns:a16="http://schemas.microsoft.com/office/drawing/2014/main" id="{7F4C2867-E271-442A-931C-D47BF9892A91}"/>
                </a:ext>
              </a:extLst>
            </p:cNvPr>
            <p:cNvSpPr txBox="1"/>
            <p:nvPr/>
          </p:nvSpPr>
          <p:spPr bwMode="gray">
            <a:xfrm>
              <a:off x="7542936" y="2590791"/>
              <a:ext cx="700696" cy="266722"/>
            </a:xfrm>
            <a:prstGeom prst="rect">
              <a:avLst/>
            </a:prstGeom>
            <a:noFill/>
          </p:spPr>
          <p:txBody>
            <a:bodyPr wrap="square" lIns="121864" tIns="60932" rIns="121864" bIns="60932"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934" dirty="0">
                  <a:solidFill>
                    <a:srgbClr val="000000"/>
                  </a:solidFill>
                  <a:latin typeface="Huawei Sans" panose="020C0503030203020204" pitchFamily="34" charset="0"/>
                </a:rPr>
                <a:t>DC node</a:t>
              </a:r>
              <a:endParaRPr lang="en-US" altLang="zh-CN" sz="934" kern="0" dirty="0">
                <a:solidFill>
                  <a:srgbClr val="000000"/>
                </a:solidFill>
                <a:latin typeface="Huawei Sans" panose="020C0503030203020204" pitchFamily="34" charset="0"/>
              </a:endParaRPr>
            </a:p>
          </p:txBody>
        </p:sp>
        <p:cxnSp>
          <p:nvCxnSpPr>
            <p:cNvPr id="58" name="直接连接符 207">
              <a:extLst>
                <a:ext uri="{FF2B5EF4-FFF2-40B4-BE49-F238E27FC236}">
                  <a16:creationId xmlns:a16="http://schemas.microsoft.com/office/drawing/2014/main" id="{FA2FF12D-A0B2-4A56-9045-F0CC61151A0E}"/>
                </a:ext>
              </a:extLst>
            </p:cNvPr>
            <p:cNvCxnSpPr/>
            <p:nvPr/>
          </p:nvCxnSpPr>
          <p:spPr bwMode="gray">
            <a:xfrm flipV="1">
              <a:off x="7041391" y="3596607"/>
              <a:ext cx="108383" cy="41326"/>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直接连接符 208">
              <a:extLst>
                <a:ext uri="{FF2B5EF4-FFF2-40B4-BE49-F238E27FC236}">
                  <a16:creationId xmlns:a16="http://schemas.microsoft.com/office/drawing/2014/main" id="{BADC7F28-D79A-40B9-B11A-3B23B3D78E86}"/>
                </a:ext>
              </a:extLst>
            </p:cNvPr>
            <p:cNvCxnSpPr>
              <a:cxnSpLocks noChangeShapeType="1"/>
            </p:cNvCxnSpPr>
            <p:nvPr/>
          </p:nvCxnSpPr>
          <p:spPr bwMode="gray">
            <a:xfrm flipV="1">
              <a:off x="4209318" y="4122227"/>
              <a:ext cx="582523" cy="175024"/>
            </a:xfrm>
            <a:prstGeom prst="line">
              <a:avLst/>
            </a:prstGeom>
            <a:ln/>
          </p:spPr>
          <p:style>
            <a:lnRef idx="1">
              <a:schemeClr val="dk1"/>
            </a:lnRef>
            <a:fillRef idx="0">
              <a:schemeClr val="dk1"/>
            </a:fillRef>
            <a:effectRef idx="0">
              <a:schemeClr val="dk1"/>
            </a:effectRef>
            <a:fontRef idx="minor">
              <a:schemeClr val="tx1"/>
            </a:fontRef>
          </p:style>
        </p:cxnSp>
        <p:cxnSp>
          <p:nvCxnSpPr>
            <p:cNvPr id="60" name="直接连接符 209">
              <a:extLst>
                <a:ext uri="{FF2B5EF4-FFF2-40B4-BE49-F238E27FC236}">
                  <a16:creationId xmlns:a16="http://schemas.microsoft.com/office/drawing/2014/main" id="{ADCE113C-421B-4439-AC59-78BA12A5AC5F}"/>
                </a:ext>
              </a:extLst>
            </p:cNvPr>
            <p:cNvCxnSpPr>
              <a:cxnSpLocks noChangeShapeType="1"/>
            </p:cNvCxnSpPr>
            <p:nvPr/>
          </p:nvCxnSpPr>
          <p:spPr bwMode="gray">
            <a:xfrm flipV="1">
              <a:off x="4499843" y="4122227"/>
              <a:ext cx="643825" cy="175024"/>
            </a:xfrm>
            <a:prstGeom prst="line">
              <a:avLst/>
            </a:prstGeom>
            <a:ln/>
          </p:spPr>
          <p:style>
            <a:lnRef idx="1">
              <a:schemeClr val="dk1"/>
            </a:lnRef>
            <a:fillRef idx="0">
              <a:schemeClr val="dk1"/>
            </a:fillRef>
            <a:effectRef idx="0">
              <a:schemeClr val="dk1"/>
            </a:effectRef>
            <a:fontRef idx="minor">
              <a:schemeClr val="tx1"/>
            </a:fontRef>
          </p:style>
        </p:cxnSp>
        <p:cxnSp>
          <p:nvCxnSpPr>
            <p:cNvPr id="61" name="直接连接符 210">
              <a:extLst>
                <a:ext uri="{FF2B5EF4-FFF2-40B4-BE49-F238E27FC236}">
                  <a16:creationId xmlns:a16="http://schemas.microsoft.com/office/drawing/2014/main" id="{CCBBD4E5-1BEE-487B-977E-42F4D8640CAD}"/>
                </a:ext>
              </a:extLst>
            </p:cNvPr>
            <p:cNvCxnSpPr>
              <a:cxnSpLocks noChangeShapeType="1"/>
            </p:cNvCxnSpPr>
            <p:nvPr/>
          </p:nvCxnSpPr>
          <p:spPr bwMode="gray">
            <a:xfrm>
              <a:off x="4943166" y="4073656"/>
              <a:ext cx="12260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 name="直接连接符 213">
              <a:extLst>
                <a:ext uri="{FF2B5EF4-FFF2-40B4-BE49-F238E27FC236}">
                  <a16:creationId xmlns:a16="http://schemas.microsoft.com/office/drawing/2014/main" id="{86FB47E2-983F-4ECE-9059-43005C75E3FF}"/>
                </a:ext>
              </a:extLst>
            </p:cNvPr>
            <p:cNvCxnSpPr>
              <a:cxnSpLocks/>
              <a:endCxn id="38" idx="2"/>
            </p:cNvCxnSpPr>
            <p:nvPr/>
          </p:nvCxnSpPr>
          <p:spPr bwMode="gray">
            <a:xfrm flipH="1" flipV="1">
              <a:off x="4863869" y="3716334"/>
              <a:ext cx="290097" cy="291800"/>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65" name="直接连接符 214">
              <a:extLst>
                <a:ext uri="{FF2B5EF4-FFF2-40B4-BE49-F238E27FC236}">
                  <a16:creationId xmlns:a16="http://schemas.microsoft.com/office/drawing/2014/main" id="{D039B4F0-863C-436C-A296-AE88104FF175}"/>
                </a:ext>
              </a:extLst>
            </p:cNvPr>
            <p:cNvCxnSpPr>
              <a:cxnSpLocks/>
              <a:endCxn id="37" idx="2"/>
            </p:cNvCxnSpPr>
            <p:nvPr/>
          </p:nvCxnSpPr>
          <p:spPr bwMode="gray">
            <a:xfrm flipH="1" flipV="1">
              <a:off x="4617347" y="3633243"/>
              <a:ext cx="250321" cy="374891"/>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sp>
          <p:nvSpPr>
            <p:cNvPr id="66" name="矩形 215">
              <a:extLst>
                <a:ext uri="{FF2B5EF4-FFF2-40B4-BE49-F238E27FC236}">
                  <a16:creationId xmlns:a16="http://schemas.microsoft.com/office/drawing/2014/main" id="{1B805EE9-A70B-4087-B3B7-3511FD8633A0}"/>
                </a:ext>
              </a:extLst>
            </p:cNvPr>
            <p:cNvSpPr/>
            <p:nvPr/>
          </p:nvSpPr>
          <p:spPr bwMode="gray">
            <a:xfrm>
              <a:off x="3844708" y="3912815"/>
              <a:ext cx="1035620" cy="257450"/>
            </a:xfrm>
            <a:prstGeom prst="rect">
              <a:avLst/>
            </a:prstGeom>
          </p:spPr>
          <p:txBody>
            <a:bodyPr wrap="none" lIns="121864" tIns="60932" rIns="121864" bIns="60932">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934" b="1" dirty="0">
                  <a:solidFill>
                    <a:srgbClr val="C00000"/>
                  </a:solidFill>
                  <a:latin typeface="Huawei Sans" panose="020C0503030203020204" pitchFamily="34" charset="0"/>
                </a:rPr>
                <a:t>Level-1 branch</a:t>
              </a:r>
              <a:endParaRPr lang="en-US" altLang="zh-CN" sz="934" b="1" dirty="0">
                <a:solidFill>
                  <a:srgbClr val="C00000"/>
                </a:solidFill>
                <a:latin typeface="Huawei Sans" panose="020C0503030203020204" pitchFamily="34" charset="0"/>
              </a:endParaRPr>
            </a:p>
          </p:txBody>
        </p:sp>
        <p:sp>
          <p:nvSpPr>
            <p:cNvPr id="67" name="TextBox 263">
              <a:extLst>
                <a:ext uri="{FF2B5EF4-FFF2-40B4-BE49-F238E27FC236}">
                  <a16:creationId xmlns:a16="http://schemas.microsoft.com/office/drawing/2014/main" id="{BB9366C1-C02E-4F6B-AA0E-3AEAC45FB9D3}"/>
                </a:ext>
              </a:extLst>
            </p:cNvPr>
            <p:cNvSpPr txBox="1"/>
            <p:nvPr/>
          </p:nvSpPr>
          <p:spPr bwMode="gray">
            <a:xfrm>
              <a:off x="3564649" y="2685680"/>
              <a:ext cx="885994" cy="396164"/>
            </a:xfrm>
            <a:prstGeom prst="rect">
              <a:avLst/>
            </a:prstGeom>
            <a:noFill/>
          </p:spPr>
          <p:txBody>
            <a:bodyPr wrap="square" lIns="121864" tIns="60932" rIns="121864" bIns="60932"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1218540" fontAlgn="ctr">
                <a:defRPr/>
              </a:pPr>
              <a:r>
                <a:rPr lang="en-US" sz="934" dirty="0">
                  <a:solidFill>
                    <a:srgbClr val="000000"/>
                  </a:solidFill>
                  <a:latin typeface="Huawei Sans" panose="020C0503030203020204" pitchFamily="34" charset="0"/>
                </a:rPr>
                <a:t>Aggregation node</a:t>
              </a:r>
            </a:p>
          </p:txBody>
        </p:sp>
        <p:cxnSp>
          <p:nvCxnSpPr>
            <p:cNvPr id="68" name="直接连接符 217">
              <a:extLst>
                <a:ext uri="{FF2B5EF4-FFF2-40B4-BE49-F238E27FC236}">
                  <a16:creationId xmlns:a16="http://schemas.microsoft.com/office/drawing/2014/main" id="{B32FAED1-4A75-4E0F-A7D6-59E1BCD54647}"/>
                </a:ext>
              </a:extLst>
            </p:cNvPr>
            <p:cNvCxnSpPr/>
            <p:nvPr/>
          </p:nvCxnSpPr>
          <p:spPr bwMode="gray">
            <a:xfrm>
              <a:off x="4028929" y="3185470"/>
              <a:ext cx="108383" cy="28106"/>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pic>
          <p:nvPicPr>
            <p:cNvPr id="69" name="Picture 7">
              <a:extLst>
                <a:ext uri="{FF2B5EF4-FFF2-40B4-BE49-F238E27FC236}">
                  <a16:creationId xmlns:a16="http://schemas.microsoft.com/office/drawing/2014/main" id="{D1F2B533-224E-4D2E-BDCF-83913760E9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3946277" y="3186103"/>
              <a:ext cx="205295" cy="168635"/>
            </a:xfrm>
            <a:prstGeom prst="rect">
              <a:avLst/>
            </a:prstGeom>
            <a:noFill/>
            <a:ln w="9525">
              <a:noFill/>
              <a:miter lim="800000"/>
              <a:headEnd/>
              <a:tailEnd/>
            </a:ln>
          </p:spPr>
        </p:pic>
        <p:cxnSp>
          <p:nvCxnSpPr>
            <p:cNvPr id="70" name="直接连接符 219">
              <a:extLst>
                <a:ext uri="{FF2B5EF4-FFF2-40B4-BE49-F238E27FC236}">
                  <a16:creationId xmlns:a16="http://schemas.microsoft.com/office/drawing/2014/main" id="{646FBACB-42D7-474A-8725-5F95C502195A}"/>
                </a:ext>
              </a:extLst>
            </p:cNvPr>
            <p:cNvCxnSpPr>
              <a:stCxn id="69" idx="3"/>
              <a:endCxn id="27" idx="1"/>
            </p:cNvCxnSpPr>
            <p:nvPr/>
          </p:nvCxnSpPr>
          <p:spPr bwMode="gray">
            <a:xfrm flipV="1">
              <a:off x="4158438" y="3173739"/>
              <a:ext cx="871093" cy="96682"/>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sp>
          <p:nvSpPr>
            <p:cNvPr id="71" name="Text Box 220">
              <a:extLst>
                <a:ext uri="{FF2B5EF4-FFF2-40B4-BE49-F238E27FC236}">
                  <a16:creationId xmlns:a16="http://schemas.microsoft.com/office/drawing/2014/main" id="{C4D429C2-0208-4544-A29A-0FC55832B502}"/>
                </a:ext>
              </a:extLst>
            </p:cNvPr>
            <p:cNvSpPr txBox="1">
              <a:spLocks noChangeArrowheads="1"/>
            </p:cNvSpPr>
            <p:nvPr/>
          </p:nvSpPr>
          <p:spPr bwMode="gray">
            <a:xfrm>
              <a:off x="5375940" y="3319609"/>
              <a:ext cx="1181740" cy="190989"/>
            </a:xfrm>
            <a:prstGeom prst="rect">
              <a:avLst/>
            </a:prstGeom>
            <a:solidFill>
              <a:srgbClr val="E28189"/>
            </a:solidFill>
            <a:ln w="9525" algn="ctr">
              <a:noFill/>
              <a:miter lim="800000"/>
              <a:headEnd/>
              <a:tailEnd/>
            </a:ln>
          </p:spPr>
          <p:txBody>
            <a:bodyPr wrap="square" lIns="18000" tIns="18000" rIns="18000" bIns="1800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1218540" fontAlgn="ctr">
                <a:defRPr/>
              </a:pPr>
              <a:r>
                <a:rPr lang="en-US" sz="1050" b="1" dirty="0">
                  <a:solidFill>
                    <a:prstClr val="white"/>
                  </a:solidFill>
                  <a:latin typeface="Huawei Sans" panose="020C0503030203020204" pitchFamily="34" charset="0"/>
                </a:rPr>
                <a:t>Core layer</a:t>
              </a:r>
              <a:endParaRPr lang="en-US" altLang="zh-CN" sz="1050" b="1" kern="0" dirty="0">
                <a:solidFill>
                  <a:prstClr val="white"/>
                </a:solidFill>
                <a:latin typeface="Huawei Sans" panose="020C0503030203020204" pitchFamily="34" charset="0"/>
              </a:endParaRPr>
            </a:p>
          </p:txBody>
        </p:sp>
        <p:cxnSp>
          <p:nvCxnSpPr>
            <p:cNvPr id="72" name="直接连接符 221">
              <a:extLst>
                <a:ext uri="{FF2B5EF4-FFF2-40B4-BE49-F238E27FC236}">
                  <a16:creationId xmlns:a16="http://schemas.microsoft.com/office/drawing/2014/main" id="{C85AA90F-B673-4135-93DC-06E21B79964F}"/>
                </a:ext>
              </a:extLst>
            </p:cNvPr>
            <p:cNvCxnSpPr/>
            <p:nvPr/>
          </p:nvCxnSpPr>
          <p:spPr bwMode="gray">
            <a:xfrm flipV="1">
              <a:off x="3920582" y="2831527"/>
              <a:ext cx="1218463" cy="256271"/>
            </a:xfrm>
            <a:prstGeom prst="line">
              <a:avLst/>
            </a:prstGeom>
            <a:noFill/>
            <a:ln w="12700">
              <a:solidFill>
                <a:srgbClr val="FF0000"/>
              </a:solidFill>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cxnSp>
        <p:pic>
          <p:nvPicPr>
            <p:cNvPr id="73" name="Picture 7">
              <a:extLst>
                <a:ext uri="{FF2B5EF4-FFF2-40B4-BE49-F238E27FC236}">
                  <a16:creationId xmlns:a16="http://schemas.microsoft.com/office/drawing/2014/main" id="{C0E229D5-4610-4A8C-A655-A4DA2BB978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3920879" y="2996460"/>
              <a:ext cx="205295" cy="168635"/>
            </a:xfrm>
            <a:prstGeom prst="rect">
              <a:avLst/>
            </a:prstGeom>
            <a:noFill/>
            <a:ln w="9525">
              <a:noFill/>
              <a:miter lim="800000"/>
              <a:headEnd/>
              <a:tailEnd/>
            </a:ln>
          </p:spPr>
        </p:pic>
        <p:sp>
          <p:nvSpPr>
            <p:cNvPr id="74" name="椭圆 223">
              <a:extLst>
                <a:ext uri="{FF2B5EF4-FFF2-40B4-BE49-F238E27FC236}">
                  <a16:creationId xmlns:a16="http://schemas.microsoft.com/office/drawing/2014/main" id="{8A8510CD-5040-4369-8F20-3C8857866832}"/>
                </a:ext>
              </a:extLst>
            </p:cNvPr>
            <p:cNvSpPr/>
            <p:nvPr/>
          </p:nvSpPr>
          <p:spPr bwMode="gray">
            <a:xfrm>
              <a:off x="5237301" y="2631587"/>
              <a:ext cx="1380001" cy="177830"/>
            </a:xfrm>
            <a:prstGeom prst="ellipse">
              <a:avLst/>
            </a:prstGeom>
            <a:noFill/>
            <a:ln w="12700">
              <a:solidFill>
                <a:srgbClr val="FF0000"/>
              </a:solidFill>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lIns="121864" tIns="60932" rIns="121864" bIns="60932" anchor="ctr">
              <a:scene3d>
                <a:camera prst="orthographicFront"/>
                <a:lightRig rig="soft" dir="t">
                  <a:rot lat="0" lon="0" rev="10800000"/>
                </a:lightRig>
              </a:scene3d>
              <a:sp3d>
                <a:bevelT w="27940" h="12700"/>
                <a:contourClr>
                  <a:srgbClr val="DDDDDD"/>
                </a:contourClr>
              </a:sp3d>
            </a:bodyPr>
            <a:lstStyle>
              <a:defPPr>
                <a:defRPr lang="en-US"/>
              </a:defPPr>
              <a:lvl1pPr marL="0" algn="l" defTabSz="914478" rtl="0" eaLnBrk="1" latinLnBrk="0" hangingPunct="1">
                <a:defRPr sz="1800" kern="1200">
                  <a:solidFill>
                    <a:schemeClr val="dk1"/>
                  </a:solidFill>
                  <a:latin typeface="Arial"/>
                  <a:ea typeface="+mn-ea"/>
                  <a:cs typeface="+mn-cs"/>
                </a:defRPr>
              </a:lvl1pPr>
              <a:lvl2pPr marL="457240" algn="l" defTabSz="914478" rtl="0" eaLnBrk="1" latinLnBrk="0" hangingPunct="1">
                <a:defRPr sz="1800" kern="1200">
                  <a:solidFill>
                    <a:schemeClr val="dk1"/>
                  </a:solidFill>
                  <a:latin typeface="Arial"/>
                  <a:ea typeface="+mn-ea"/>
                  <a:cs typeface="+mn-cs"/>
                </a:defRPr>
              </a:lvl2pPr>
              <a:lvl3pPr marL="914478" algn="l" defTabSz="914478" rtl="0" eaLnBrk="1" latinLnBrk="0" hangingPunct="1">
                <a:defRPr sz="1800" kern="1200">
                  <a:solidFill>
                    <a:schemeClr val="dk1"/>
                  </a:solidFill>
                  <a:latin typeface="Arial"/>
                  <a:ea typeface="+mn-ea"/>
                  <a:cs typeface="+mn-cs"/>
                </a:defRPr>
              </a:lvl3pPr>
              <a:lvl4pPr marL="1371718" algn="l" defTabSz="914478" rtl="0" eaLnBrk="1" latinLnBrk="0" hangingPunct="1">
                <a:defRPr sz="1800" kern="1200">
                  <a:solidFill>
                    <a:schemeClr val="dk1"/>
                  </a:solidFill>
                  <a:latin typeface="Arial"/>
                  <a:ea typeface="+mn-ea"/>
                  <a:cs typeface="+mn-cs"/>
                </a:defRPr>
              </a:lvl4pPr>
              <a:lvl5pPr marL="1828957" algn="l" defTabSz="914478" rtl="0" eaLnBrk="1" latinLnBrk="0" hangingPunct="1">
                <a:defRPr sz="1800" kern="1200">
                  <a:solidFill>
                    <a:schemeClr val="dk1"/>
                  </a:solidFill>
                  <a:latin typeface="Arial"/>
                  <a:ea typeface="+mn-ea"/>
                  <a:cs typeface="+mn-cs"/>
                </a:defRPr>
              </a:lvl5pPr>
              <a:lvl6pPr marL="2286196" algn="l" defTabSz="914478" rtl="0" eaLnBrk="1" latinLnBrk="0" hangingPunct="1">
                <a:defRPr sz="1800" kern="1200">
                  <a:solidFill>
                    <a:schemeClr val="dk1"/>
                  </a:solidFill>
                  <a:latin typeface="Arial"/>
                  <a:ea typeface="+mn-ea"/>
                  <a:cs typeface="+mn-cs"/>
                </a:defRPr>
              </a:lvl6pPr>
              <a:lvl7pPr marL="2743435" algn="l" defTabSz="914478" rtl="0" eaLnBrk="1" latinLnBrk="0" hangingPunct="1">
                <a:defRPr sz="1800" kern="1200">
                  <a:solidFill>
                    <a:schemeClr val="dk1"/>
                  </a:solidFill>
                  <a:latin typeface="Arial"/>
                  <a:ea typeface="+mn-ea"/>
                  <a:cs typeface="+mn-cs"/>
                </a:defRPr>
              </a:lvl7pPr>
              <a:lvl8pPr marL="3200675" algn="l" defTabSz="914478" rtl="0" eaLnBrk="1" latinLnBrk="0" hangingPunct="1">
                <a:defRPr sz="1800" kern="1200">
                  <a:solidFill>
                    <a:schemeClr val="dk1"/>
                  </a:solidFill>
                  <a:latin typeface="Arial"/>
                  <a:ea typeface="+mn-ea"/>
                  <a:cs typeface="+mn-cs"/>
                </a:defRPr>
              </a:lvl8pPr>
              <a:lvl9pPr marL="3657913" algn="l" defTabSz="914478" rtl="0" eaLnBrk="1" latinLnBrk="0" hangingPunct="1">
                <a:defRPr sz="1800" kern="1200">
                  <a:solidFill>
                    <a:schemeClr val="dk1"/>
                  </a:solidFill>
                  <a:latin typeface="Arial"/>
                  <a:ea typeface="+mn-ea"/>
                  <a:cs typeface="+mn-cs"/>
                </a:defRPr>
              </a:lvl9pPr>
            </a:lstStyle>
            <a:p>
              <a:pPr algn="ctr" defTabSz="1218540" fontAlgn="ctr">
                <a:defRPr/>
              </a:pPr>
              <a:endParaRPr lang="en-US" sz="1599" b="1" spc="200" dirty="0">
                <a:ln w="11430"/>
                <a:solidFill>
                  <a:srgbClr val="F8F8F8"/>
                </a:solidFill>
                <a:effectLst>
                  <a:outerShdw blurRad="25400" algn="tl" rotWithShape="0">
                    <a:srgbClr val="000000">
                      <a:alpha val="43000"/>
                    </a:srgbClr>
                  </a:outerShdw>
                </a:effectLst>
                <a:latin typeface="Huawei Sans" panose="020C0503030203020204" pitchFamily="34" charset="0"/>
              </a:endParaRPr>
            </a:p>
          </p:txBody>
        </p:sp>
        <p:cxnSp>
          <p:nvCxnSpPr>
            <p:cNvPr id="79" name="直接连接符 226">
              <a:extLst>
                <a:ext uri="{FF2B5EF4-FFF2-40B4-BE49-F238E27FC236}">
                  <a16:creationId xmlns:a16="http://schemas.microsoft.com/office/drawing/2014/main" id="{7461724C-AE7D-468E-946B-B68001652312}"/>
                </a:ext>
              </a:extLst>
            </p:cNvPr>
            <p:cNvCxnSpPr>
              <a:cxnSpLocks noChangeShapeType="1"/>
            </p:cNvCxnSpPr>
            <p:nvPr/>
          </p:nvCxnSpPr>
          <p:spPr bwMode="gray">
            <a:xfrm flipV="1">
              <a:off x="6111849" y="1386521"/>
              <a:ext cx="36763" cy="90073"/>
            </a:xfrm>
            <a:prstGeom prst="line">
              <a:avLst/>
            </a:prstGeom>
            <a:noFill/>
            <a:ln w="3175" algn="ctr">
              <a:solidFill>
                <a:schemeClr val="bg2">
                  <a:lumMod val="50000"/>
                </a:schemeClr>
              </a:solidFill>
              <a:round/>
              <a:headEnd/>
              <a:tailEnd/>
            </a:ln>
          </p:spPr>
        </p:cxnSp>
        <p:cxnSp>
          <p:nvCxnSpPr>
            <p:cNvPr id="80" name="直接连接符 227">
              <a:extLst>
                <a:ext uri="{FF2B5EF4-FFF2-40B4-BE49-F238E27FC236}">
                  <a16:creationId xmlns:a16="http://schemas.microsoft.com/office/drawing/2014/main" id="{C9FC70A8-F9EB-4E20-BBDC-B7FD6A96C667}"/>
                </a:ext>
              </a:extLst>
            </p:cNvPr>
            <p:cNvCxnSpPr>
              <a:cxnSpLocks noChangeShapeType="1"/>
            </p:cNvCxnSpPr>
            <p:nvPr/>
          </p:nvCxnSpPr>
          <p:spPr bwMode="gray">
            <a:xfrm flipH="1" flipV="1">
              <a:off x="6366701" y="1380530"/>
              <a:ext cx="15974" cy="208485"/>
            </a:xfrm>
            <a:prstGeom prst="line">
              <a:avLst/>
            </a:prstGeom>
            <a:noFill/>
            <a:ln w="6350" algn="ctr">
              <a:solidFill>
                <a:schemeClr val="bg2">
                  <a:lumMod val="50000"/>
                </a:schemeClr>
              </a:solidFill>
              <a:round/>
              <a:headEnd/>
              <a:tailEnd/>
            </a:ln>
          </p:spPr>
        </p:cxnSp>
        <p:cxnSp>
          <p:nvCxnSpPr>
            <p:cNvPr id="81" name="直接连接符 228">
              <a:extLst>
                <a:ext uri="{FF2B5EF4-FFF2-40B4-BE49-F238E27FC236}">
                  <a16:creationId xmlns:a16="http://schemas.microsoft.com/office/drawing/2014/main" id="{2D7AEC02-2B98-43C5-AFF0-465BBE5BFD19}"/>
                </a:ext>
              </a:extLst>
            </p:cNvPr>
            <p:cNvCxnSpPr/>
            <p:nvPr/>
          </p:nvCxnSpPr>
          <p:spPr bwMode="gray">
            <a:xfrm flipV="1">
              <a:off x="6065786" y="1592320"/>
              <a:ext cx="0" cy="131790"/>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82" name="直接连接符 229">
              <a:extLst>
                <a:ext uri="{FF2B5EF4-FFF2-40B4-BE49-F238E27FC236}">
                  <a16:creationId xmlns:a16="http://schemas.microsoft.com/office/drawing/2014/main" id="{8287E65A-4F3C-4D60-9E40-F46418687410}"/>
                </a:ext>
              </a:extLst>
            </p:cNvPr>
            <p:cNvCxnSpPr/>
            <p:nvPr/>
          </p:nvCxnSpPr>
          <p:spPr bwMode="gray">
            <a:xfrm flipV="1">
              <a:off x="6386242" y="1592320"/>
              <a:ext cx="0" cy="131790"/>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83" name="直接连接符 230">
              <a:extLst>
                <a:ext uri="{FF2B5EF4-FFF2-40B4-BE49-F238E27FC236}">
                  <a16:creationId xmlns:a16="http://schemas.microsoft.com/office/drawing/2014/main" id="{C5F20AC2-CA6F-4286-BED8-F5D791D11A14}"/>
                </a:ext>
              </a:extLst>
            </p:cNvPr>
            <p:cNvCxnSpPr/>
            <p:nvPr/>
          </p:nvCxnSpPr>
          <p:spPr bwMode="gray">
            <a:xfrm>
              <a:off x="6169831" y="1555148"/>
              <a:ext cx="112368" cy="0"/>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84" name="直接连接符 231">
              <a:extLst>
                <a:ext uri="{FF2B5EF4-FFF2-40B4-BE49-F238E27FC236}">
                  <a16:creationId xmlns:a16="http://schemas.microsoft.com/office/drawing/2014/main" id="{BEEE4612-DB03-4318-8773-D2C2176AA6CB}"/>
                </a:ext>
              </a:extLst>
            </p:cNvPr>
            <p:cNvCxnSpPr/>
            <p:nvPr/>
          </p:nvCxnSpPr>
          <p:spPr bwMode="gray">
            <a:xfrm>
              <a:off x="6169831" y="1794818"/>
              <a:ext cx="112368" cy="0"/>
            </a:xfrm>
            <a:prstGeom prst="line">
              <a:avLst/>
            </a:prstGeom>
            <a:noFill/>
            <a:ln w="3175" algn="ctr">
              <a:solidFill>
                <a:schemeClr val="bg2">
                  <a:lumMod val="50000"/>
                </a:schemeClr>
              </a:solidFill>
              <a:round/>
              <a:headEnd/>
              <a:tailEnd/>
            </a:ln>
          </p:spPr>
        </p:cxnSp>
        <p:grpSp>
          <p:nvGrpSpPr>
            <p:cNvPr id="103" name="组合 240">
              <a:extLst>
                <a:ext uri="{FF2B5EF4-FFF2-40B4-BE49-F238E27FC236}">
                  <a16:creationId xmlns:a16="http://schemas.microsoft.com/office/drawing/2014/main" id="{6DF904A2-4B4B-4625-AD3B-AE3278891218}"/>
                </a:ext>
              </a:extLst>
            </p:cNvPr>
            <p:cNvGrpSpPr/>
            <p:nvPr/>
          </p:nvGrpSpPr>
          <p:grpSpPr bwMode="gray">
            <a:xfrm>
              <a:off x="2957999" y="977151"/>
              <a:ext cx="5758266" cy="818699"/>
              <a:chOff x="1551933" y="796597"/>
              <a:chExt cx="4320409" cy="614244"/>
            </a:xfrm>
          </p:grpSpPr>
          <p:cxnSp>
            <p:nvCxnSpPr>
              <p:cNvPr id="104" name="直接连接符 529">
                <a:extLst>
                  <a:ext uri="{FF2B5EF4-FFF2-40B4-BE49-F238E27FC236}">
                    <a16:creationId xmlns:a16="http://schemas.microsoft.com/office/drawing/2014/main" id="{B2C9AFD8-C636-4669-A9CE-EFE0266CB4B2}"/>
                  </a:ext>
                </a:extLst>
              </p:cNvPr>
              <p:cNvCxnSpPr/>
              <p:nvPr/>
            </p:nvCxnSpPr>
            <p:spPr bwMode="gray">
              <a:xfrm flipV="1">
                <a:off x="2133162" y="838783"/>
                <a:ext cx="3177355" cy="11768"/>
              </a:xfrm>
              <a:prstGeom prst="line">
                <a:avLst/>
              </a:prstGeom>
              <a:ln w="15875" cmpd="thickThin">
                <a:solidFill>
                  <a:schemeClr val="accent1">
                    <a:lumMod val="75000"/>
                  </a:schemeClr>
                </a:solidFill>
                <a:prstDash val="dash"/>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5" name="直接连接符 530">
                <a:extLst>
                  <a:ext uri="{FF2B5EF4-FFF2-40B4-BE49-F238E27FC236}">
                    <a16:creationId xmlns:a16="http://schemas.microsoft.com/office/drawing/2014/main" id="{0205BF36-6E1B-4086-90B3-24D88E575B23}"/>
                  </a:ext>
                </a:extLst>
              </p:cNvPr>
              <p:cNvCxnSpPr/>
              <p:nvPr/>
            </p:nvCxnSpPr>
            <p:spPr bwMode="gray">
              <a:xfrm flipV="1">
                <a:off x="2070143" y="796597"/>
                <a:ext cx="3342022" cy="10851"/>
              </a:xfrm>
              <a:prstGeom prst="line">
                <a:avLst/>
              </a:prstGeom>
              <a:ln w="15875" cmpd="thickThin">
                <a:solidFill>
                  <a:schemeClr val="accent1">
                    <a:lumMod val="75000"/>
                  </a:schemeClr>
                </a:solidFill>
                <a:prstDash val="dash"/>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6" name="直接连接符 531">
                <a:extLst>
                  <a:ext uri="{FF2B5EF4-FFF2-40B4-BE49-F238E27FC236}">
                    <a16:creationId xmlns:a16="http://schemas.microsoft.com/office/drawing/2014/main" id="{E2B00DF6-F76C-4565-A235-3D53C5C26EAE}"/>
                  </a:ext>
                </a:extLst>
              </p:cNvPr>
              <p:cNvCxnSpPr/>
              <p:nvPr/>
            </p:nvCxnSpPr>
            <p:spPr bwMode="gray">
              <a:xfrm flipH="1">
                <a:off x="1551933" y="812849"/>
                <a:ext cx="508398" cy="597992"/>
              </a:xfrm>
              <a:prstGeom prst="line">
                <a:avLst/>
              </a:prstGeom>
              <a:ln w="15875" cmpd="thickThin">
                <a:solidFill>
                  <a:schemeClr val="accent1">
                    <a:lumMod val="75000"/>
                  </a:schemeClr>
                </a:solidFill>
                <a:prstDash val="dash"/>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7" name="直接连接符 532">
                <a:extLst>
                  <a:ext uri="{FF2B5EF4-FFF2-40B4-BE49-F238E27FC236}">
                    <a16:creationId xmlns:a16="http://schemas.microsoft.com/office/drawing/2014/main" id="{E78DAA7F-E8C8-4507-84FA-8CA2409EA275}"/>
                  </a:ext>
                </a:extLst>
              </p:cNvPr>
              <p:cNvCxnSpPr/>
              <p:nvPr/>
            </p:nvCxnSpPr>
            <p:spPr bwMode="gray">
              <a:xfrm flipH="1">
                <a:off x="1876496" y="847653"/>
                <a:ext cx="249750" cy="493511"/>
              </a:xfrm>
              <a:prstGeom prst="line">
                <a:avLst/>
              </a:prstGeom>
              <a:ln w="15875" cmpd="thickThin">
                <a:solidFill>
                  <a:schemeClr val="accent1">
                    <a:lumMod val="75000"/>
                  </a:schemeClr>
                </a:solidFill>
                <a:prstDash val="dash"/>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8" name="直接连接符 533">
                <a:extLst>
                  <a:ext uri="{FF2B5EF4-FFF2-40B4-BE49-F238E27FC236}">
                    <a16:creationId xmlns:a16="http://schemas.microsoft.com/office/drawing/2014/main" id="{74B33637-D5FD-4EE1-9FC1-847F4B10ACE8}"/>
                  </a:ext>
                </a:extLst>
              </p:cNvPr>
              <p:cNvCxnSpPr/>
              <p:nvPr/>
            </p:nvCxnSpPr>
            <p:spPr bwMode="gray">
              <a:xfrm>
                <a:off x="5333722" y="854563"/>
                <a:ext cx="296224" cy="493064"/>
              </a:xfrm>
              <a:prstGeom prst="line">
                <a:avLst/>
              </a:prstGeom>
              <a:ln w="15875" cmpd="thickThin">
                <a:solidFill>
                  <a:schemeClr val="accent1">
                    <a:lumMod val="75000"/>
                  </a:schemeClr>
                </a:solidFill>
                <a:prstDash val="dash"/>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9" name="直接连接符 534">
                <a:extLst>
                  <a:ext uri="{FF2B5EF4-FFF2-40B4-BE49-F238E27FC236}">
                    <a16:creationId xmlns:a16="http://schemas.microsoft.com/office/drawing/2014/main" id="{6FE68011-638A-459C-A169-7697509625E6}"/>
                  </a:ext>
                </a:extLst>
              </p:cNvPr>
              <p:cNvCxnSpPr/>
              <p:nvPr/>
            </p:nvCxnSpPr>
            <p:spPr bwMode="gray">
              <a:xfrm>
                <a:off x="5432805" y="812849"/>
                <a:ext cx="439537" cy="541188"/>
              </a:xfrm>
              <a:prstGeom prst="line">
                <a:avLst/>
              </a:prstGeom>
              <a:ln w="15875" cmpd="thickThin">
                <a:solidFill>
                  <a:schemeClr val="accent1">
                    <a:lumMod val="75000"/>
                  </a:schemeClr>
                </a:solidFill>
                <a:prstDash val="dash"/>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cxnSp>
          <p:nvCxnSpPr>
            <p:cNvPr id="110" name="直接连接符 241">
              <a:extLst>
                <a:ext uri="{FF2B5EF4-FFF2-40B4-BE49-F238E27FC236}">
                  <a16:creationId xmlns:a16="http://schemas.microsoft.com/office/drawing/2014/main" id="{CD0C4F28-D7FA-4C6F-BB74-367B84E597EA}"/>
                </a:ext>
              </a:extLst>
            </p:cNvPr>
            <p:cNvCxnSpPr>
              <a:cxnSpLocks noChangeShapeType="1"/>
            </p:cNvCxnSpPr>
            <p:nvPr/>
          </p:nvCxnSpPr>
          <p:spPr bwMode="gray">
            <a:xfrm flipH="1" flipV="1">
              <a:off x="8756321" y="1375171"/>
              <a:ext cx="36763" cy="90073"/>
            </a:xfrm>
            <a:prstGeom prst="line">
              <a:avLst/>
            </a:prstGeom>
            <a:noFill/>
            <a:ln w="3175" algn="ctr">
              <a:solidFill>
                <a:schemeClr val="bg2">
                  <a:lumMod val="50000"/>
                </a:schemeClr>
              </a:solidFill>
              <a:round/>
              <a:headEnd/>
              <a:tailEnd/>
            </a:ln>
          </p:spPr>
        </p:cxnSp>
        <p:cxnSp>
          <p:nvCxnSpPr>
            <p:cNvPr id="111" name="直接连接符 242">
              <a:extLst>
                <a:ext uri="{FF2B5EF4-FFF2-40B4-BE49-F238E27FC236}">
                  <a16:creationId xmlns:a16="http://schemas.microsoft.com/office/drawing/2014/main" id="{F64ACF41-7395-4797-8EB9-ED4414A90A22}"/>
                </a:ext>
              </a:extLst>
            </p:cNvPr>
            <p:cNvCxnSpPr>
              <a:cxnSpLocks noChangeShapeType="1"/>
            </p:cNvCxnSpPr>
            <p:nvPr/>
          </p:nvCxnSpPr>
          <p:spPr bwMode="gray">
            <a:xfrm flipV="1">
              <a:off x="8522257" y="1369181"/>
              <a:ext cx="15974" cy="208485"/>
            </a:xfrm>
            <a:prstGeom prst="line">
              <a:avLst/>
            </a:prstGeom>
            <a:noFill/>
            <a:ln w="6350" algn="ctr">
              <a:solidFill>
                <a:schemeClr val="bg2">
                  <a:lumMod val="50000"/>
                </a:schemeClr>
              </a:solidFill>
              <a:round/>
              <a:headEnd/>
              <a:tailEnd/>
            </a:ln>
          </p:spPr>
        </p:cxnSp>
        <p:cxnSp>
          <p:nvCxnSpPr>
            <p:cNvPr id="112" name="直接连接符 243">
              <a:extLst>
                <a:ext uri="{FF2B5EF4-FFF2-40B4-BE49-F238E27FC236}">
                  <a16:creationId xmlns:a16="http://schemas.microsoft.com/office/drawing/2014/main" id="{7B05DDD9-972E-4CD2-BF05-95DC01E5DCA8}"/>
                </a:ext>
              </a:extLst>
            </p:cNvPr>
            <p:cNvCxnSpPr/>
            <p:nvPr/>
          </p:nvCxnSpPr>
          <p:spPr bwMode="gray">
            <a:xfrm flipH="1" flipV="1">
              <a:off x="8839147" y="1580971"/>
              <a:ext cx="0" cy="131790"/>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13" name="直接连接符 244">
              <a:extLst>
                <a:ext uri="{FF2B5EF4-FFF2-40B4-BE49-F238E27FC236}">
                  <a16:creationId xmlns:a16="http://schemas.microsoft.com/office/drawing/2014/main" id="{6757B6F0-54F4-4B33-A78D-DD7A7762A957}"/>
                </a:ext>
              </a:extLst>
            </p:cNvPr>
            <p:cNvCxnSpPr/>
            <p:nvPr/>
          </p:nvCxnSpPr>
          <p:spPr bwMode="gray">
            <a:xfrm flipH="1" flipV="1">
              <a:off x="8518691" y="1580971"/>
              <a:ext cx="0" cy="131790"/>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14" name="直接连接符 245">
              <a:extLst>
                <a:ext uri="{FF2B5EF4-FFF2-40B4-BE49-F238E27FC236}">
                  <a16:creationId xmlns:a16="http://schemas.microsoft.com/office/drawing/2014/main" id="{0057CFD5-2A50-4DED-B49E-8F7B40C26C97}"/>
                </a:ext>
              </a:extLst>
            </p:cNvPr>
            <p:cNvCxnSpPr/>
            <p:nvPr/>
          </p:nvCxnSpPr>
          <p:spPr bwMode="gray">
            <a:xfrm flipH="1">
              <a:off x="8622736" y="1543799"/>
              <a:ext cx="112368" cy="0"/>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15" name="直接连接符 246">
              <a:extLst>
                <a:ext uri="{FF2B5EF4-FFF2-40B4-BE49-F238E27FC236}">
                  <a16:creationId xmlns:a16="http://schemas.microsoft.com/office/drawing/2014/main" id="{C111A2DD-7858-4763-AE25-5A8143B4D7D6}"/>
                </a:ext>
              </a:extLst>
            </p:cNvPr>
            <p:cNvCxnSpPr/>
            <p:nvPr/>
          </p:nvCxnSpPr>
          <p:spPr bwMode="gray">
            <a:xfrm flipH="1">
              <a:off x="8622736" y="1783470"/>
              <a:ext cx="112368" cy="0"/>
            </a:xfrm>
            <a:prstGeom prst="line">
              <a:avLst/>
            </a:prstGeom>
            <a:noFill/>
            <a:ln w="3175" algn="ctr">
              <a:solidFill>
                <a:schemeClr val="bg2">
                  <a:lumMod val="50000"/>
                </a:schemeClr>
              </a:solidFill>
              <a:round/>
              <a:headEnd/>
              <a:tailEnd/>
            </a:ln>
          </p:spPr>
        </p:cxnSp>
        <p:cxnSp>
          <p:nvCxnSpPr>
            <p:cNvPr id="134" name="直接连接符 255">
              <a:extLst>
                <a:ext uri="{FF2B5EF4-FFF2-40B4-BE49-F238E27FC236}">
                  <a16:creationId xmlns:a16="http://schemas.microsoft.com/office/drawing/2014/main" id="{F5350414-27E5-4B91-A91F-C2534A40A990}"/>
                </a:ext>
              </a:extLst>
            </p:cNvPr>
            <p:cNvCxnSpPr>
              <a:cxnSpLocks noChangeShapeType="1"/>
            </p:cNvCxnSpPr>
            <p:nvPr/>
          </p:nvCxnSpPr>
          <p:spPr bwMode="gray">
            <a:xfrm flipV="1">
              <a:off x="3056096" y="1375767"/>
              <a:ext cx="36763" cy="90073"/>
            </a:xfrm>
            <a:prstGeom prst="line">
              <a:avLst/>
            </a:prstGeom>
            <a:noFill/>
            <a:ln w="3175" algn="ctr">
              <a:solidFill>
                <a:schemeClr val="bg2">
                  <a:lumMod val="50000"/>
                </a:schemeClr>
              </a:solidFill>
              <a:round/>
              <a:headEnd/>
              <a:tailEnd/>
            </a:ln>
          </p:spPr>
        </p:cxnSp>
        <p:cxnSp>
          <p:nvCxnSpPr>
            <p:cNvPr id="135" name="直接连接符 256">
              <a:extLst>
                <a:ext uri="{FF2B5EF4-FFF2-40B4-BE49-F238E27FC236}">
                  <a16:creationId xmlns:a16="http://schemas.microsoft.com/office/drawing/2014/main" id="{038D1B68-ECD7-4937-A96A-99FE1135E421}"/>
                </a:ext>
              </a:extLst>
            </p:cNvPr>
            <p:cNvCxnSpPr>
              <a:cxnSpLocks noChangeShapeType="1"/>
            </p:cNvCxnSpPr>
            <p:nvPr/>
          </p:nvCxnSpPr>
          <p:spPr bwMode="gray">
            <a:xfrm flipH="1" flipV="1">
              <a:off x="3310948" y="1369777"/>
              <a:ext cx="15974" cy="208485"/>
            </a:xfrm>
            <a:prstGeom prst="line">
              <a:avLst/>
            </a:prstGeom>
            <a:noFill/>
            <a:ln w="6350" algn="ctr">
              <a:solidFill>
                <a:schemeClr val="bg2">
                  <a:lumMod val="50000"/>
                </a:schemeClr>
              </a:solidFill>
              <a:round/>
              <a:headEnd/>
              <a:tailEnd/>
            </a:ln>
          </p:spPr>
        </p:cxnSp>
        <p:cxnSp>
          <p:nvCxnSpPr>
            <p:cNvPr id="136" name="直接连接符 257">
              <a:extLst>
                <a:ext uri="{FF2B5EF4-FFF2-40B4-BE49-F238E27FC236}">
                  <a16:creationId xmlns:a16="http://schemas.microsoft.com/office/drawing/2014/main" id="{004E8B95-8410-49E7-9104-7CDFA9DFD55F}"/>
                </a:ext>
              </a:extLst>
            </p:cNvPr>
            <p:cNvCxnSpPr/>
            <p:nvPr/>
          </p:nvCxnSpPr>
          <p:spPr bwMode="gray">
            <a:xfrm flipV="1">
              <a:off x="3010031" y="1581567"/>
              <a:ext cx="0" cy="131790"/>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37" name="直接连接符 258">
              <a:extLst>
                <a:ext uri="{FF2B5EF4-FFF2-40B4-BE49-F238E27FC236}">
                  <a16:creationId xmlns:a16="http://schemas.microsoft.com/office/drawing/2014/main" id="{29EEC956-6953-4536-BFB6-7FEFA510B317}"/>
                </a:ext>
              </a:extLst>
            </p:cNvPr>
            <p:cNvCxnSpPr/>
            <p:nvPr/>
          </p:nvCxnSpPr>
          <p:spPr bwMode="gray">
            <a:xfrm flipV="1">
              <a:off x="3330488" y="1581567"/>
              <a:ext cx="0" cy="131790"/>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38" name="直接连接符 259">
              <a:extLst>
                <a:ext uri="{FF2B5EF4-FFF2-40B4-BE49-F238E27FC236}">
                  <a16:creationId xmlns:a16="http://schemas.microsoft.com/office/drawing/2014/main" id="{FCAFB268-A4EB-4E1B-B08D-2F27CA1D0FAA}"/>
                </a:ext>
              </a:extLst>
            </p:cNvPr>
            <p:cNvCxnSpPr/>
            <p:nvPr/>
          </p:nvCxnSpPr>
          <p:spPr bwMode="gray">
            <a:xfrm>
              <a:off x="3114075" y="1544395"/>
              <a:ext cx="112368" cy="0"/>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39" name="直接连接符 260">
              <a:extLst>
                <a:ext uri="{FF2B5EF4-FFF2-40B4-BE49-F238E27FC236}">
                  <a16:creationId xmlns:a16="http://schemas.microsoft.com/office/drawing/2014/main" id="{78171946-8FB6-4D5E-B66F-9D0226587D58}"/>
                </a:ext>
              </a:extLst>
            </p:cNvPr>
            <p:cNvCxnSpPr/>
            <p:nvPr/>
          </p:nvCxnSpPr>
          <p:spPr bwMode="gray">
            <a:xfrm>
              <a:off x="3114075" y="1784066"/>
              <a:ext cx="112368" cy="0"/>
            </a:xfrm>
            <a:prstGeom prst="line">
              <a:avLst/>
            </a:prstGeom>
            <a:noFill/>
            <a:ln w="3175" algn="ctr">
              <a:solidFill>
                <a:schemeClr val="bg2">
                  <a:lumMod val="50000"/>
                </a:schemeClr>
              </a:solidFill>
              <a:round/>
              <a:headEnd/>
              <a:tailEnd/>
            </a:ln>
          </p:spPr>
        </p:cxnSp>
        <p:cxnSp>
          <p:nvCxnSpPr>
            <p:cNvPr id="159" name="直接连接符 270">
              <a:extLst>
                <a:ext uri="{FF2B5EF4-FFF2-40B4-BE49-F238E27FC236}">
                  <a16:creationId xmlns:a16="http://schemas.microsoft.com/office/drawing/2014/main" id="{9210C201-E499-48B6-AF1C-FDB5D9EBBCC5}"/>
                </a:ext>
              </a:extLst>
            </p:cNvPr>
            <p:cNvCxnSpPr>
              <a:endCxn id="163" idx="3"/>
            </p:cNvCxnSpPr>
            <p:nvPr/>
          </p:nvCxnSpPr>
          <p:spPr bwMode="gray">
            <a:xfrm>
              <a:off x="3009656" y="1828433"/>
              <a:ext cx="1166429" cy="714755"/>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grpSp>
          <p:nvGrpSpPr>
            <p:cNvPr id="160" name="组合 271">
              <a:extLst>
                <a:ext uri="{FF2B5EF4-FFF2-40B4-BE49-F238E27FC236}">
                  <a16:creationId xmlns:a16="http://schemas.microsoft.com/office/drawing/2014/main" id="{7AABB9B7-DABB-431C-8E39-3883E5322540}"/>
                </a:ext>
              </a:extLst>
            </p:cNvPr>
            <p:cNvGrpSpPr/>
            <p:nvPr/>
          </p:nvGrpSpPr>
          <p:grpSpPr bwMode="gray">
            <a:xfrm flipH="1">
              <a:off x="4182956" y="2064257"/>
              <a:ext cx="830529" cy="563247"/>
              <a:chOff x="3965913" y="1453719"/>
              <a:chExt cx="623141" cy="422602"/>
            </a:xfrm>
          </p:grpSpPr>
          <p:cxnSp>
            <p:nvCxnSpPr>
              <p:cNvPr id="161" name="直接连接符 505">
                <a:extLst>
                  <a:ext uri="{FF2B5EF4-FFF2-40B4-BE49-F238E27FC236}">
                    <a16:creationId xmlns:a16="http://schemas.microsoft.com/office/drawing/2014/main" id="{1B852265-1E46-4B39-B294-EA1062ED64A4}"/>
                  </a:ext>
                </a:extLst>
              </p:cNvPr>
              <p:cNvCxnSpPr/>
              <p:nvPr/>
            </p:nvCxnSpPr>
            <p:spPr bwMode="gray">
              <a:xfrm>
                <a:off x="4382650" y="1710156"/>
                <a:ext cx="108990" cy="126526"/>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pic>
            <p:nvPicPr>
              <p:cNvPr id="162" name="Picture 7">
                <a:extLst>
                  <a:ext uri="{FF2B5EF4-FFF2-40B4-BE49-F238E27FC236}">
                    <a16:creationId xmlns:a16="http://schemas.microsoft.com/office/drawing/2014/main" id="{6E795FCE-54C4-41FB-B554-5643ED3E19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4271771" y="1641702"/>
                <a:ext cx="154032" cy="126526"/>
              </a:xfrm>
              <a:prstGeom prst="rect">
                <a:avLst/>
              </a:prstGeom>
              <a:noFill/>
              <a:ln w="9525">
                <a:noFill/>
                <a:miter lim="800000"/>
                <a:headEnd/>
                <a:tailEnd/>
              </a:ln>
            </p:spPr>
          </p:pic>
          <p:pic>
            <p:nvPicPr>
              <p:cNvPr id="163" name="Picture 7">
                <a:extLst>
                  <a:ext uri="{FF2B5EF4-FFF2-40B4-BE49-F238E27FC236}">
                    <a16:creationId xmlns:a16="http://schemas.microsoft.com/office/drawing/2014/main" id="{C205A159-9309-4B91-B441-8994DC8F5A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4435022" y="1749795"/>
                <a:ext cx="154032" cy="126526"/>
              </a:xfrm>
              <a:prstGeom prst="rect">
                <a:avLst/>
              </a:prstGeom>
              <a:noFill/>
              <a:ln w="9525">
                <a:noFill/>
                <a:miter lim="800000"/>
                <a:headEnd/>
                <a:tailEnd/>
              </a:ln>
            </p:spPr>
          </p:pic>
          <p:sp>
            <p:nvSpPr>
              <p:cNvPr id="164" name="TextBox 277">
                <a:extLst>
                  <a:ext uri="{FF2B5EF4-FFF2-40B4-BE49-F238E27FC236}">
                    <a16:creationId xmlns:a16="http://schemas.microsoft.com/office/drawing/2014/main" id="{0CB3BADF-5616-4A71-B2FA-D4F95CAB1B9D}"/>
                  </a:ext>
                </a:extLst>
              </p:cNvPr>
              <p:cNvSpPr txBox="1"/>
              <p:nvPr/>
            </p:nvSpPr>
            <p:spPr bwMode="gray">
              <a:xfrm>
                <a:off x="3965913" y="1453719"/>
                <a:ext cx="525727" cy="200120"/>
              </a:xfrm>
              <a:prstGeom prst="rect">
                <a:avLst/>
              </a:prstGeom>
              <a:noFill/>
            </p:spPr>
            <p:txBody>
              <a:bodyPr wrap="square" lIns="121864" tIns="60932" rIns="121864" bIns="60932"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934" dirty="0">
                    <a:solidFill>
                      <a:srgbClr val="000000"/>
                    </a:solidFill>
                    <a:latin typeface="Huawei Sans" panose="020C0503030203020204" pitchFamily="34" charset="0"/>
                  </a:rPr>
                  <a:t>DC node</a:t>
                </a:r>
                <a:endParaRPr lang="en-US" altLang="zh-CN" sz="934" kern="0" dirty="0">
                  <a:solidFill>
                    <a:srgbClr val="000000"/>
                  </a:solidFill>
                  <a:latin typeface="Huawei Sans" panose="020C0503030203020204" pitchFamily="34" charset="0"/>
                </a:endParaRPr>
              </a:p>
            </p:txBody>
          </p:sp>
        </p:grpSp>
        <p:grpSp>
          <p:nvGrpSpPr>
            <p:cNvPr id="165" name="组合 272">
              <a:extLst>
                <a:ext uri="{FF2B5EF4-FFF2-40B4-BE49-F238E27FC236}">
                  <a16:creationId xmlns:a16="http://schemas.microsoft.com/office/drawing/2014/main" id="{A830937B-F127-4135-874F-9BEA30B9B3B9}"/>
                </a:ext>
              </a:extLst>
            </p:cNvPr>
            <p:cNvGrpSpPr/>
            <p:nvPr/>
          </p:nvGrpSpPr>
          <p:grpSpPr bwMode="gray">
            <a:xfrm>
              <a:off x="2360286" y="2161004"/>
              <a:ext cx="1228262" cy="1452631"/>
              <a:chOff x="625805" y="3467863"/>
              <a:chExt cx="921556" cy="1089898"/>
            </a:xfrm>
          </p:grpSpPr>
          <p:sp>
            <p:nvSpPr>
              <p:cNvPr id="166" name="矩形 503">
                <a:extLst>
                  <a:ext uri="{FF2B5EF4-FFF2-40B4-BE49-F238E27FC236}">
                    <a16:creationId xmlns:a16="http://schemas.microsoft.com/office/drawing/2014/main" id="{A0F0C4E6-7990-40EE-8E2C-A1111C21E78C}"/>
                  </a:ext>
                </a:extLst>
              </p:cNvPr>
              <p:cNvSpPr/>
              <p:nvPr/>
            </p:nvSpPr>
            <p:spPr bwMode="gray">
              <a:xfrm>
                <a:off x="653186" y="3493088"/>
                <a:ext cx="894175" cy="1064673"/>
              </a:xfrm>
              <a:prstGeom prst="rect">
                <a:avLst/>
              </a:prstGeom>
              <a:solidFill>
                <a:srgbClr val="99DAF1"/>
              </a:solidFill>
              <a:ln w="9525">
                <a:solidFill>
                  <a:srgbClr val="999999"/>
                </a:solidFill>
                <a:prstDash val="sysDash"/>
                <a:round/>
                <a:headEnd/>
                <a:tailEnd/>
              </a:ln>
            </p:spPr>
            <p:txBody>
              <a:bodyPr lIns="121864" tIns="60932" rIns="121864" bIns="60932"/>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167" name="TextBox 141">
                <a:extLst>
                  <a:ext uri="{FF2B5EF4-FFF2-40B4-BE49-F238E27FC236}">
                    <a16:creationId xmlns:a16="http://schemas.microsoft.com/office/drawing/2014/main" id="{280142B0-59EB-4CCE-81C6-C383A44CAB1B}"/>
                  </a:ext>
                </a:extLst>
              </p:cNvPr>
              <p:cNvSpPr txBox="1"/>
              <p:nvPr/>
            </p:nvSpPr>
            <p:spPr bwMode="gray">
              <a:xfrm>
                <a:off x="625805" y="3467863"/>
                <a:ext cx="824827" cy="193163"/>
              </a:xfrm>
              <a:prstGeom prst="rect">
                <a:avLst/>
              </a:prstGeom>
              <a:noFill/>
            </p:spPr>
            <p:txBody>
              <a:bodyPr wrap="square" lIns="121864" tIns="60932" rIns="121864" bIns="60932"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r>
                  <a:rPr lang="en-US" sz="934" b="1" dirty="0">
                    <a:solidFill>
                      <a:srgbClr val="C00000"/>
                    </a:solidFill>
                    <a:latin typeface="Huawei Sans" panose="020C0503030203020204" pitchFamily="34" charset="0"/>
                  </a:rPr>
                  <a:t>Service center</a:t>
                </a:r>
              </a:p>
            </p:txBody>
          </p:sp>
        </p:grpSp>
        <p:grpSp>
          <p:nvGrpSpPr>
            <p:cNvPr id="168" name="组合 273">
              <a:extLst>
                <a:ext uri="{FF2B5EF4-FFF2-40B4-BE49-F238E27FC236}">
                  <a16:creationId xmlns:a16="http://schemas.microsoft.com/office/drawing/2014/main" id="{2596C45E-AA9F-4D3E-8F0B-BDA832E28505}"/>
                </a:ext>
              </a:extLst>
            </p:cNvPr>
            <p:cNvGrpSpPr/>
            <p:nvPr/>
          </p:nvGrpSpPr>
          <p:grpSpPr bwMode="gray">
            <a:xfrm>
              <a:off x="2432949" y="2427606"/>
              <a:ext cx="1114437" cy="364392"/>
              <a:chOff x="680324" y="3762482"/>
              <a:chExt cx="836154" cy="273400"/>
            </a:xfrm>
            <a:solidFill>
              <a:schemeClr val="bg1"/>
            </a:solidFill>
          </p:grpSpPr>
          <p:sp>
            <p:nvSpPr>
              <p:cNvPr id="169" name="圆角矩形 498">
                <a:extLst>
                  <a:ext uri="{FF2B5EF4-FFF2-40B4-BE49-F238E27FC236}">
                    <a16:creationId xmlns:a16="http://schemas.microsoft.com/office/drawing/2014/main" id="{488729B7-FD3D-4080-8033-46216358C374}"/>
                  </a:ext>
                </a:extLst>
              </p:cNvPr>
              <p:cNvSpPr>
                <a:spLocks noChangeArrowheads="1"/>
              </p:cNvSpPr>
              <p:nvPr/>
            </p:nvSpPr>
            <p:spPr bwMode="gray">
              <a:xfrm>
                <a:off x="680324" y="3762482"/>
                <a:ext cx="836154" cy="273400"/>
              </a:xfrm>
              <a:prstGeom prst="roundRect">
                <a:avLst>
                  <a:gd name="adj" fmla="val 6274"/>
                </a:avLst>
              </a:prstGeom>
              <a:grpFill/>
              <a:ln w="9525">
                <a:solidFill>
                  <a:srgbClr val="999999"/>
                </a:solidFill>
                <a:prstDash val="sysDash"/>
                <a:round/>
                <a:headEnd/>
                <a:tailEnd/>
              </a:ln>
            </p:spPr>
            <p:txBody>
              <a:bodyPr lIns="121864" tIns="60932" rIns="121864" bIns="60932"/>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172" name="矩形 501">
                <a:extLst>
                  <a:ext uri="{FF2B5EF4-FFF2-40B4-BE49-F238E27FC236}">
                    <a16:creationId xmlns:a16="http://schemas.microsoft.com/office/drawing/2014/main" id="{7556C775-424F-45DC-8517-2FAE25CDE868}"/>
                  </a:ext>
                </a:extLst>
              </p:cNvPr>
              <p:cNvSpPr/>
              <p:nvPr/>
            </p:nvSpPr>
            <p:spPr bwMode="gray">
              <a:xfrm>
                <a:off x="685550" y="3798958"/>
                <a:ext cx="615833" cy="193162"/>
              </a:xfrm>
              <a:prstGeom prst="rect">
                <a:avLst/>
              </a:prstGeom>
              <a:grpFill/>
            </p:spPr>
            <p:txBody>
              <a:bodyPr wrap="none" lIns="121864" tIns="60932" rIns="121864" bIns="60932">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934" b="1" dirty="0">
                    <a:solidFill>
                      <a:srgbClr val="000000"/>
                    </a:solidFill>
                    <a:latin typeface="Huawei Sans" panose="020C0503030203020204" pitchFamily="34" charset="0"/>
                  </a:rPr>
                  <a:t>Call center</a:t>
                </a:r>
              </a:p>
            </p:txBody>
          </p:sp>
          <p:cxnSp>
            <p:nvCxnSpPr>
              <p:cNvPr id="173" name="直接连接符 502">
                <a:extLst>
                  <a:ext uri="{FF2B5EF4-FFF2-40B4-BE49-F238E27FC236}">
                    <a16:creationId xmlns:a16="http://schemas.microsoft.com/office/drawing/2014/main" id="{86A418E7-8659-4DB7-B1FD-C9B6F70D5A66}"/>
                  </a:ext>
                </a:extLst>
              </p:cNvPr>
              <p:cNvCxnSpPr/>
              <p:nvPr/>
            </p:nvCxnSpPr>
            <p:spPr bwMode="gray">
              <a:xfrm>
                <a:off x="1365836" y="3872616"/>
                <a:ext cx="0" cy="86178"/>
              </a:xfrm>
              <a:prstGeom prst="line">
                <a:avLst/>
              </a:prstGeom>
              <a:grpFill/>
              <a:ln w="3175" algn="ctr">
                <a:solidFill>
                  <a:schemeClr val="bg2">
                    <a:lumMod val="50000"/>
                  </a:schemeClr>
                </a:solidFill>
                <a:round/>
                <a:headEnd/>
                <a:tailEnd/>
              </a:ln>
            </p:spPr>
          </p:cxnSp>
        </p:grpSp>
        <p:grpSp>
          <p:nvGrpSpPr>
            <p:cNvPr id="174" name="组合 274">
              <a:extLst>
                <a:ext uri="{FF2B5EF4-FFF2-40B4-BE49-F238E27FC236}">
                  <a16:creationId xmlns:a16="http://schemas.microsoft.com/office/drawing/2014/main" id="{7B9884EF-BB79-4D37-ABD7-CF95D9486440}"/>
                </a:ext>
              </a:extLst>
            </p:cNvPr>
            <p:cNvGrpSpPr/>
            <p:nvPr/>
          </p:nvGrpSpPr>
          <p:grpSpPr bwMode="gray">
            <a:xfrm>
              <a:off x="2432949" y="2810678"/>
              <a:ext cx="1114437" cy="364392"/>
              <a:chOff x="680324" y="3762482"/>
              <a:chExt cx="836154" cy="273400"/>
            </a:xfrm>
            <a:solidFill>
              <a:schemeClr val="bg1"/>
            </a:solidFill>
          </p:grpSpPr>
          <p:sp>
            <p:nvSpPr>
              <p:cNvPr id="175" name="圆角矩形 493">
                <a:extLst>
                  <a:ext uri="{FF2B5EF4-FFF2-40B4-BE49-F238E27FC236}">
                    <a16:creationId xmlns:a16="http://schemas.microsoft.com/office/drawing/2014/main" id="{E66B87C9-6032-4760-8986-53011E19FAB8}"/>
                  </a:ext>
                </a:extLst>
              </p:cNvPr>
              <p:cNvSpPr>
                <a:spLocks noChangeArrowheads="1"/>
              </p:cNvSpPr>
              <p:nvPr/>
            </p:nvSpPr>
            <p:spPr bwMode="gray">
              <a:xfrm>
                <a:off x="680324" y="3762482"/>
                <a:ext cx="836154" cy="273400"/>
              </a:xfrm>
              <a:prstGeom prst="roundRect">
                <a:avLst>
                  <a:gd name="adj" fmla="val 6274"/>
                </a:avLst>
              </a:prstGeom>
              <a:grpFill/>
              <a:ln w="9525">
                <a:solidFill>
                  <a:srgbClr val="999999"/>
                </a:solidFill>
                <a:prstDash val="sysDash"/>
                <a:round/>
                <a:headEnd/>
                <a:tailEnd/>
              </a:ln>
            </p:spPr>
            <p:txBody>
              <a:bodyPr lIns="121864" tIns="60932" rIns="121864" bIns="60932"/>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178" name="矩形 496">
                <a:extLst>
                  <a:ext uri="{FF2B5EF4-FFF2-40B4-BE49-F238E27FC236}">
                    <a16:creationId xmlns:a16="http://schemas.microsoft.com/office/drawing/2014/main" id="{F034F158-3403-4BCE-9398-CC83E7303FDD}"/>
                  </a:ext>
                </a:extLst>
              </p:cNvPr>
              <p:cNvSpPr/>
              <p:nvPr/>
            </p:nvSpPr>
            <p:spPr bwMode="gray">
              <a:xfrm>
                <a:off x="685550" y="3798958"/>
                <a:ext cx="647616" cy="193162"/>
              </a:xfrm>
              <a:prstGeom prst="rect">
                <a:avLst/>
              </a:prstGeom>
              <a:grpFill/>
            </p:spPr>
            <p:txBody>
              <a:bodyPr wrap="none" lIns="121864" tIns="60932" rIns="121864" bIns="60932">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934" b="1" dirty="0">
                    <a:solidFill>
                      <a:srgbClr val="000000"/>
                    </a:solidFill>
                    <a:latin typeface="Huawei Sans" panose="020C0503030203020204" pitchFamily="34" charset="0"/>
                  </a:rPr>
                  <a:t>Card center</a:t>
                </a:r>
              </a:p>
            </p:txBody>
          </p:sp>
          <p:cxnSp>
            <p:nvCxnSpPr>
              <p:cNvPr id="179" name="直接连接符 497">
                <a:extLst>
                  <a:ext uri="{FF2B5EF4-FFF2-40B4-BE49-F238E27FC236}">
                    <a16:creationId xmlns:a16="http://schemas.microsoft.com/office/drawing/2014/main" id="{4A9677AB-E535-47F8-B70D-83D1F65522D7}"/>
                  </a:ext>
                </a:extLst>
              </p:cNvPr>
              <p:cNvCxnSpPr/>
              <p:nvPr/>
            </p:nvCxnSpPr>
            <p:spPr bwMode="gray">
              <a:xfrm>
                <a:off x="1365836" y="3872616"/>
                <a:ext cx="0" cy="86178"/>
              </a:xfrm>
              <a:prstGeom prst="line">
                <a:avLst/>
              </a:prstGeom>
              <a:grpFill/>
              <a:ln w="3175" algn="ctr">
                <a:solidFill>
                  <a:schemeClr val="bg2">
                    <a:lumMod val="50000"/>
                  </a:schemeClr>
                </a:solidFill>
                <a:round/>
                <a:headEnd/>
                <a:tailEnd/>
              </a:ln>
            </p:spPr>
          </p:cxnSp>
        </p:grpSp>
        <p:grpSp>
          <p:nvGrpSpPr>
            <p:cNvPr id="180" name="组合 275">
              <a:extLst>
                <a:ext uri="{FF2B5EF4-FFF2-40B4-BE49-F238E27FC236}">
                  <a16:creationId xmlns:a16="http://schemas.microsoft.com/office/drawing/2014/main" id="{6A36A0EF-ECDA-4A78-805B-EBD26A062902}"/>
                </a:ext>
              </a:extLst>
            </p:cNvPr>
            <p:cNvGrpSpPr/>
            <p:nvPr/>
          </p:nvGrpSpPr>
          <p:grpSpPr bwMode="gray">
            <a:xfrm>
              <a:off x="2439913" y="3189367"/>
              <a:ext cx="1114479" cy="396163"/>
              <a:chOff x="680293" y="3757584"/>
              <a:chExt cx="836185" cy="297238"/>
            </a:xfrm>
            <a:solidFill>
              <a:schemeClr val="bg1"/>
            </a:solidFill>
          </p:grpSpPr>
          <p:sp>
            <p:nvSpPr>
              <p:cNvPr id="181" name="圆角矩形 488">
                <a:extLst>
                  <a:ext uri="{FF2B5EF4-FFF2-40B4-BE49-F238E27FC236}">
                    <a16:creationId xmlns:a16="http://schemas.microsoft.com/office/drawing/2014/main" id="{58778673-9790-48EE-A262-32DE5F86ABD9}"/>
                  </a:ext>
                </a:extLst>
              </p:cNvPr>
              <p:cNvSpPr>
                <a:spLocks noChangeArrowheads="1"/>
              </p:cNvSpPr>
              <p:nvPr/>
            </p:nvSpPr>
            <p:spPr bwMode="gray">
              <a:xfrm>
                <a:off x="680324" y="3762482"/>
                <a:ext cx="836154" cy="273400"/>
              </a:xfrm>
              <a:prstGeom prst="roundRect">
                <a:avLst>
                  <a:gd name="adj" fmla="val 6274"/>
                </a:avLst>
              </a:prstGeom>
              <a:grpFill/>
              <a:ln w="9525">
                <a:solidFill>
                  <a:srgbClr val="999999"/>
                </a:solidFill>
                <a:prstDash val="sysDash"/>
                <a:round/>
                <a:headEnd/>
                <a:tailEnd/>
              </a:ln>
            </p:spPr>
            <p:txBody>
              <a:bodyPr lIns="121864" tIns="60932" rIns="121864" bIns="60932"/>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184" name="矩形 491">
                <a:extLst>
                  <a:ext uri="{FF2B5EF4-FFF2-40B4-BE49-F238E27FC236}">
                    <a16:creationId xmlns:a16="http://schemas.microsoft.com/office/drawing/2014/main" id="{69FCE10D-117F-444C-9A0A-294D4EB8359C}"/>
                  </a:ext>
                </a:extLst>
              </p:cNvPr>
              <p:cNvSpPr/>
              <p:nvPr/>
            </p:nvSpPr>
            <p:spPr bwMode="gray">
              <a:xfrm>
                <a:off x="680293" y="3757584"/>
                <a:ext cx="807576" cy="297238"/>
              </a:xfrm>
              <a:prstGeom prst="rect">
                <a:avLst/>
              </a:prstGeom>
              <a:noFill/>
            </p:spPr>
            <p:txBody>
              <a:bodyPr wrap="square" lIns="121864" tIns="60932" rIns="121864" bIns="60932">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934" b="1" dirty="0">
                    <a:solidFill>
                      <a:srgbClr val="000000"/>
                    </a:solidFill>
                    <a:latin typeface="Huawei Sans" panose="020C0503030203020204" pitchFamily="34" charset="0"/>
                  </a:rPr>
                  <a:t>Settlement center</a:t>
                </a:r>
              </a:p>
            </p:txBody>
          </p:sp>
          <p:cxnSp>
            <p:nvCxnSpPr>
              <p:cNvPr id="185" name="直接连接符 492">
                <a:extLst>
                  <a:ext uri="{FF2B5EF4-FFF2-40B4-BE49-F238E27FC236}">
                    <a16:creationId xmlns:a16="http://schemas.microsoft.com/office/drawing/2014/main" id="{B25CE572-8873-4851-BBCC-3725B24E75FC}"/>
                  </a:ext>
                </a:extLst>
              </p:cNvPr>
              <p:cNvCxnSpPr/>
              <p:nvPr/>
            </p:nvCxnSpPr>
            <p:spPr bwMode="gray">
              <a:xfrm>
                <a:off x="1365836" y="3872616"/>
                <a:ext cx="0" cy="86178"/>
              </a:xfrm>
              <a:prstGeom prst="line">
                <a:avLst/>
              </a:prstGeom>
              <a:grpFill/>
              <a:ln w="3175" algn="ctr">
                <a:solidFill>
                  <a:schemeClr val="bg2">
                    <a:lumMod val="50000"/>
                  </a:schemeClr>
                </a:solidFill>
                <a:round/>
                <a:headEnd/>
                <a:tailEnd/>
              </a:ln>
            </p:spPr>
          </p:cxnSp>
        </p:grpSp>
        <p:cxnSp>
          <p:nvCxnSpPr>
            <p:cNvPr id="186" name="直接连接符 276">
              <a:extLst>
                <a:ext uri="{FF2B5EF4-FFF2-40B4-BE49-F238E27FC236}">
                  <a16:creationId xmlns:a16="http://schemas.microsoft.com/office/drawing/2014/main" id="{180F860A-84D0-4C35-A712-38A6FE033334}"/>
                </a:ext>
              </a:extLst>
            </p:cNvPr>
            <p:cNvCxnSpPr>
              <a:cxnSpLocks/>
              <a:endCxn id="73" idx="1"/>
            </p:cNvCxnSpPr>
            <p:nvPr/>
          </p:nvCxnSpPr>
          <p:spPr bwMode="gray">
            <a:xfrm>
              <a:off x="3445412" y="2518651"/>
              <a:ext cx="468602" cy="562127"/>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187" name="直接连接符 277">
              <a:extLst>
                <a:ext uri="{FF2B5EF4-FFF2-40B4-BE49-F238E27FC236}">
                  <a16:creationId xmlns:a16="http://schemas.microsoft.com/office/drawing/2014/main" id="{635D76B3-B200-49AC-A5E9-F60191061B58}"/>
                </a:ext>
              </a:extLst>
            </p:cNvPr>
            <p:cNvCxnSpPr>
              <a:cxnSpLocks/>
              <a:endCxn id="69" idx="1"/>
            </p:cNvCxnSpPr>
            <p:nvPr/>
          </p:nvCxnSpPr>
          <p:spPr bwMode="gray">
            <a:xfrm>
              <a:off x="3447784" y="2704293"/>
              <a:ext cx="491628" cy="566128"/>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188" name="直接连接符 278">
              <a:extLst>
                <a:ext uri="{FF2B5EF4-FFF2-40B4-BE49-F238E27FC236}">
                  <a16:creationId xmlns:a16="http://schemas.microsoft.com/office/drawing/2014/main" id="{8416F271-4449-4BF8-B70B-3D4D9264CBBD}"/>
                </a:ext>
              </a:extLst>
            </p:cNvPr>
            <p:cNvCxnSpPr>
              <a:cxnSpLocks/>
              <a:endCxn id="73" idx="1"/>
            </p:cNvCxnSpPr>
            <p:nvPr/>
          </p:nvCxnSpPr>
          <p:spPr bwMode="gray">
            <a:xfrm>
              <a:off x="3445412" y="2901724"/>
              <a:ext cx="468602" cy="179054"/>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189" name="直接连接符 279">
              <a:extLst>
                <a:ext uri="{FF2B5EF4-FFF2-40B4-BE49-F238E27FC236}">
                  <a16:creationId xmlns:a16="http://schemas.microsoft.com/office/drawing/2014/main" id="{0D27C5BF-5109-4680-A398-2405CAF50EDF}"/>
                </a:ext>
              </a:extLst>
            </p:cNvPr>
            <p:cNvCxnSpPr>
              <a:cxnSpLocks/>
              <a:endCxn id="69" idx="1"/>
            </p:cNvCxnSpPr>
            <p:nvPr/>
          </p:nvCxnSpPr>
          <p:spPr bwMode="gray">
            <a:xfrm>
              <a:off x="3447784" y="3087367"/>
              <a:ext cx="491628" cy="183055"/>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190" name="直接连接符 280">
              <a:extLst>
                <a:ext uri="{FF2B5EF4-FFF2-40B4-BE49-F238E27FC236}">
                  <a16:creationId xmlns:a16="http://schemas.microsoft.com/office/drawing/2014/main" id="{D10D5C61-B9E7-4677-90FF-897FD51BA86B}"/>
                </a:ext>
              </a:extLst>
            </p:cNvPr>
            <p:cNvCxnSpPr>
              <a:cxnSpLocks/>
              <a:endCxn id="73" idx="1"/>
            </p:cNvCxnSpPr>
            <p:nvPr/>
          </p:nvCxnSpPr>
          <p:spPr bwMode="gray">
            <a:xfrm flipV="1">
              <a:off x="3452418" y="3080778"/>
              <a:ext cx="461596" cy="206171"/>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191" name="直接连接符 281">
              <a:extLst>
                <a:ext uri="{FF2B5EF4-FFF2-40B4-BE49-F238E27FC236}">
                  <a16:creationId xmlns:a16="http://schemas.microsoft.com/office/drawing/2014/main" id="{386E7703-C7F0-4B2F-91BB-A3DFC551CD7C}"/>
                </a:ext>
              </a:extLst>
            </p:cNvPr>
            <p:cNvCxnSpPr>
              <a:cxnSpLocks/>
              <a:endCxn id="69" idx="1"/>
            </p:cNvCxnSpPr>
            <p:nvPr/>
          </p:nvCxnSpPr>
          <p:spPr bwMode="gray">
            <a:xfrm flipV="1">
              <a:off x="3454790" y="3270422"/>
              <a:ext cx="484622" cy="202170"/>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192" name="直接连接符 282">
              <a:extLst>
                <a:ext uri="{FF2B5EF4-FFF2-40B4-BE49-F238E27FC236}">
                  <a16:creationId xmlns:a16="http://schemas.microsoft.com/office/drawing/2014/main" id="{9191226A-185E-4B43-90E5-E7A8B633C4A2}"/>
                </a:ext>
              </a:extLst>
            </p:cNvPr>
            <p:cNvCxnSpPr>
              <a:cxnSpLocks noChangeShapeType="1"/>
            </p:cNvCxnSpPr>
            <p:nvPr/>
          </p:nvCxnSpPr>
          <p:spPr bwMode="gray">
            <a:xfrm>
              <a:off x="4328691" y="4265463"/>
              <a:ext cx="12260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3" name="直接连接符 283">
              <a:extLst>
                <a:ext uri="{FF2B5EF4-FFF2-40B4-BE49-F238E27FC236}">
                  <a16:creationId xmlns:a16="http://schemas.microsoft.com/office/drawing/2014/main" id="{6B8CDCB5-7FD9-4E87-B932-ABAC53B1D0AE}"/>
                </a:ext>
              </a:extLst>
            </p:cNvPr>
            <p:cNvCxnSpPr>
              <a:cxnSpLocks noChangeShapeType="1"/>
            </p:cNvCxnSpPr>
            <p:nvPr/>
          </p:nvCxnSpPr>
          <p:spPr bwMode="gray">
            <a:xfrm>
              <a:off x="4334734" y="4535995"/>
              <a:ext cx="12260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4" name="直接连接符 284">
              <a:extLst>
                <a:ext uri="{FF2B5EF4-FFF2-40B4-BE49-F238E27FC236}">
                  <a16:creationId xmlns:a16="http://schemas.microsoft.com/office/drawing/2014/main" id="{6AA8BB21-A703-4CC9-ABB7-4F1E8E2EC454}"/>
                </a:ext>
              </a:extLst>
            </p:cNvPr>
            <p:cNvCxnSpPr/>
            <p:nvPr/>
          </p:nvCxnSpPr>
          <p:spPr bwMode="gray">
            <a:xfrm>
              <a:off x="4254040" y="4297251"/>
              <a:ext cx="0" cy="199820"/>
            </a:xfrm>
            <a:prstGeom prst="line">
              <a:avLst/>
            </a:prstGeom>
            <a:noFill/>
            <a:ln w="3175" algn="ctr">
              <a:solidFill>
                <a:schemeClr val="bg2">
                  <a:lumMod val="50000"/>
                </a:schemeClr>
              </a:solidFill>
              <a:round/>
              <a:headEnd/>
              <a:tailEnd/>
            </a:ln>
          </p:spPr>
        </p:cxnSp>
        <p:cxnSp>
          <p:nvCxnSpPr>
            <p:cNvPr id="195" name="直接连接符 285">
              <a:extLst>
                <a:ext uri="{FF2B5EF4-FFF2-40B4-BE49-F238E27FC236}">
                  <a16:creationId xmlns:a16="http://schemas.microsoft.com/office/drawing/2014/main" id="{1154AA3C-9310-41D3-B15C-654D6FC66E45}"/>
                </a:ext>
              </a:extLst>
            </p:cNvPr>
            <p:cNvCxnSpPr/>
            <p:nvPr/>
          </p:nvCxnSpPr>
          <p:spPr bwMode="gray">
            <a:xfrm>
              <a:off x="4540436" y="4297251"/>
              <a:ext cx="0" cy="199820"/>
            </a:xfrm>
            <a:prstGeom prst="line">
              <a:avLst/>
            </a:prstGeom>
            <a:noFill/>
            <a:ln w="3175" algn="ctr">
              <a:solidFill>
                <a:schemeClr val="bg2">
                  <a:lumMod val="50000"/>
                </a:schemeClr>
              </a:solidFill>
              <a:round/>
              <a:headEnd/>
              <a:tailEnd/>
            </a:ln>
          </p:spPr>
        </p:cxnSp>
        <p:sp>
          <p:nvSpPr>
            <p:cNvPr id="198" name="矩形 288">
              <a:extLst>
                <a:ext uri="{FF2B5EF4-FFF2-40B4-BE49-F238E27FC236}">
                  <a16:creationId xmlns:a16="http://schemas.microsoft.com/office/drawing/2014/main" id="{BC004C31-6EB3-4229-A252-00A9D78FAD36}"/>
                </a:ext>
              </a:extLst>
            </p:cNvPr>
            <p:cNvSpPr/>
            <p:nvPr/>
          </p:nvSpPr>
          <p:spPr bwMode="gray">
            <a:xfrm>
              <a:off x="2399382" y="3693413"/>
              <a:ext cx="1191767" cy="1218860"/>
            </a:xfrm>
            <a:prstGeom prst="rect">
              <a:avLst/>
            </a:prstGeom>
            <a:solidFill>
              <a:srgbClr val="99DAF1"/>
            </a:solidFill>
            <a:ln w="9525">
              <a:solidFill>
                <a:srgbClr val="999999"/>
              </a:solidFill>
              <a:prstDash val="sysDash"/>
              <a:round/>
              <a:headEnd/>
              <a:tailEnd/>
            </a:ln>
          </p:spPr>
          <p:txBody>
            <a:bodyPr lIns="121864" tIns="60932" rIns="121864" bIns="60932"/>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199" name="圆角矩形 289">
              <a:extLst>
                <a:ext uri="{FF2B5EF4-FFF2-40B4-BE49-F238E27FC236}">
                  <a16:creationId xmlns:a16="http://schemas.microsoft.com/office/drawing/2014/main" id="{4D26280C-89FA-44C5-809F-BF70C2A8F7B6}"/>
                </a:ext>
              </a:extLst>
            </p:cNvPr>
            <p:cNvSpPr>
              <a:spLocks noChangeArrowheads="1"/>
            </p:cNvSpPr>
            <p:nvPr/>
          </p:nvSpPr>
          <p:spPr bwMode="gray">
            <a:xfrm>
              <a:off x="2435550" y="3861652"/>
              <a:ext cx="1114437" cy="364392"/>
            </a:xfrm>
            <a:prstGeom prst="roundRect">
              <a:avLst>
                <a:gd name="adj" fmla="val 6274"/>
              </a:avLst>
            </a:prstGeom>
            <a:solidFill>
              <a:schemeClr val="bg1"/>
            </a:solidFill>
            <a:ln w="9525">
              <a:solidFill>
                <a:srgbClr val="999999"/>
              </a:solidFill>
              <a:prstDash val="sysDash"/>
              <a:round/>
              <a:headEnd/>
              <a:tailEnd/>
            </a:ln>
          </p:spPr>
          <p:txBody>
            <a:bodyPr lIns="121864" tIns="60932" rIns="121864" bIns="60932"/>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200" name="矩形 290">
              <a:extLst>
                <a:ext uri="{FF2B5EF4-FFF2-40B4-BE49-F238E27FC236}">
                  <a16:creationId xmlns:a16="http://schemas.microsoft.com/office/drawing/2014/main" id="{BB1F18BA-F83D-4845-B17A-8EE2377153F1}"/>
                </a:ext>
              </a:extLst>
            </p:cNvPr>
            <p:cNvSpPr/>
            <p:nvPr/>
          </p:nvSpPr>
          <p:spPr bwMode="gray">
            <a:xfrm>
              <a:off x="2439915" y="3864314"/>
              <a:ext cx="981152" cy="396164"/>
            </a:xfrm>
            <a:prstGeom prst="rect">
              <a:avLst/>
            </a:prstGeom>
            <a:noFill/>
          </p:spPr>
          <p:txBody>
            <a:bodyPr wrap="square" lIns="121864" tIns="60932" rIns="121864" bIns="60932">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934" b="1" dirty="0">
                  <a:solidFill>
                    <a:srgbClr val="000000"/>
                  </a:solidFill>
                  <a:latin typeface="Huawei Sans" panose="020C0503030203020204" pitchFamily="34" charset="0"/>
                </a:rPr>
                <a:t>Branch service area</a:t>
              </a:r>
            </a:p>
          </p:txBody>
        </p:sp>
        <p:sp>
          <p:nvSpPr>
            <p:cNvPr id="201" name="圆角矩形 291">
              <a:extLst>
                <a:ext uri="{FF2B5EF4-FFF2-40B4-BE49-F238E27FC236}">
                  <a16:creationId xmlns:a16="http://schemas.microsoft.com/office/drawing/2014/main" id="{C2017702-F409-4FAD-8FBF-56B8A7209F45}"/>
                </a:ext>
              </a:extLst>
            </p:cNvPr>
            <p:cNvSpPr>
              <a:spLocks noChangeArrowheads="1"/>
            </p:cNvSpPr>
            <p:nvPr/>
          </p:nvSpPr>
          <p:spPr bwMode="gray">
            <a:xfrm>
              <a:off x="2442557" y="4373141"/>
              <a:ext cx="1114437" cy="364392"/>
            </a:xfrm>
            <a:prstGeom prst="roundRect">
              <a:avLst>
                <a:gd name="adj" fmla="val 6274"/>
              </a:avLst>
            </a:prstGeom>
            <a:solidFill>
              <a:schemeClr val="bg1"/>
            </a:solidFill>
            <a:ln w="9525">
              <a:solidFill>
                <a:srgbClr val="999999"/>
              </a:solidFill>
              <a:prstDash val="sysDash"/>
              <a:round/>
              <a:headEnd/>
              <a:tailEnd/>
            </a:ln>
          </p:spPr>
          <p:txBody>
            <a:bodyPr lIns="121864" tIns="60932" rIns="121864" bIns="60932"/>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202" name="矩形 292">
              <a:extLst>
                <a:ext uri="{FF2B5EF4-FFF2-40B4-BE49-F238E27FC236}">
                  <a16:creationId xmlns:a16="http://schemas.microsoft.com/office/drawing/2014/main" id="{57748AB3-AD20-45E1-94AA-1CBA5FD873F7}"/>
                </a:ext>
              </a:extLst>
            </p:cNvPr>
            <p:cNvSpPr/>
            <p:nvPr/>
          </p:nvSpPr>
          <p:spPr bwMode="gray">
            <a:xfrm>
              <a:off x="2439915" y="4421757"/>
              <a:ext cx="872228" cy="257450"/>
            </a:xfrm>
            <a:prstGeom prst="rect">
              <a:avLst/>
            </a:prstGeom>
            <a:solidFill>
              <a:schemeClr val="bg1"/>
            </a:solidFill>
          </p:spPr>
          <p:txBody>
            <a:bodyPr wrap="none" lIns="121864" tIns="60932" rIns="121864" bIns="60932">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934" b="1" dirty="0">
                  <a:solidFill>
                    <a:srgbClr val="000000"/>
                  </a:solidFill>
                  <a:latin typeface="Huawei Sans" panose="020C0503030203020204" pitchFamily="34" charset="0"/>
                </a:rPr>
                <a:t>Branch LAN</a:t>
              </a:r>
            </a:p>
          </p:txBody>
        </p:sp>
        <p:cxnSp>
          <p:nvCxnSpPr>
            <p:cNvPr id="205" name="直接连接符 295">
              <a:extLst>
                <a:ext uri="{FF2B5EF4-FFF2-40B4-BE49-F238E27FC236}">
                  <a16:creationId xmlns:a16="http://schemas.microsoft.com/office/drawing/2014/main" id="{B2B8EF2F-0F43-4CB4-B013-FC4798B63348}"/>
                </a:ext>
              </a:extLst>
            </p:cNvPr>
            <p:cNvCxnSpPr/>
            <p:nvPr/>
          </p:nvCxnSpPr>
          <p:spPr bwMode="gray">
            <a:xfrm>
              <a:off x="3349209" y="4008442"/>
              <a:ext cx="0" cy="114859"/>
            </a:xfrm>
            <a:prstGeom prst="line">
              <a:avLst/>
            </a:prstGeom>
            <a:solidFill>
              <a:schemeClr val="bg1"/>
            </a:solidFill>
            <a:ln w="3175" algn="ctr">
              <a:solidFill>
                <a:schemeClr val="bg2">
                  <a:lumMod val="50000"/>
                </a:schemeClr>
              </a:solidFill>
              <a:round/>
              <a:headEnd/>
              <a:tailEnd/>
            </a:ln>
          </p:spPr>
        </p:cxnSp>
        <p:cxnSp>
          <p:nvCxnSpPr>
            <p:cNvPr id="206" name="直接连接符 296">
              <a:extLst>
                <a:ext uri="{FF2B5EF4-FFF2-40B4-BE49-F238E27FC236}">
                  <a16:creationId xmlns:a16="http://schemas.microsoft.com/office/drawing/2014/main" id="{47777AE2-C319-437C-866F-B10C03C15A18}"/>
                </a:ext>
              </a:extLst>
            </p:cNvPr>
            <p:cNvCxnSpPr>
              <a:cxnSpLocks/>
            </p:cNvCxnSpPr>
            <p:nvPr/>
          </p:nvCxnSpPr>
          <p:spPr bwMode="gray">
            <a:xfrm>
              <a:off x="3450385" y="4138340"/>
              <a:ext cx="704004" cy="129720"/>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 name="直接连接符 297">
              <a:extLst>
                <a:ext uri="{FF2B5EF4-FFF2-40B4-BE49-F238E27FC236}">
                  <a16:creationId xmlns:a16="http://schemas.microsoft.com/office/drawing/2014/main" id="{5FB63ABA-9E7A-4A8A-8C77-09B1588E52A7}"/>
                </a:ext>
              </a:extLst>
            </p:cNvPr>
            <p:cNvCxnSpPr>
              <a:cxnSpLocks/>
            </p:cNvCxnSpPr>
            <p:nvPr/>
          </p:nvCxnSpPr>
          <p:spPr bwMode="gray">
            <a:xfrm flipV="1">
              <a:off x="3455019" y="4268060"/>
              <a:ext cx="699370" cy="196127"/>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0" name="直接连接符 300">
              <a:extLst>
                <a:ext uri="{FF2B5EF4-FFF2-40B4-BE49-F238E27FC236}">
                  <a16:creationId xmlns:a16="http://schemas.microsoft.com/office/drawing/2014/main" id="{7AA89199-8B4F-4C43-82A9-7B521DE690E6}"/>
                </a:ext>
              </a:extLst>
            </p:cNvPr>
            <p:cNvCxnSpPr/>
            <p:nvPr/>
          </p:nvCxnSpPr>
          <p:spPr bwMode="gray">
            <a:xfrm>
              <a:off x="3356216" y="4519930"/>
              <a:ext cx="0" cy="114859"/>
            </a:xfrm>
            <a:prstGeom prst="line">
              <a:avLst/>
            </a:prstGeom>
            <a:solidFill>
              <a:schemeClr val="bg1"/>
            </a:solidFill>
            <a:ln w="3175" algn="ctr">
              <a:solidFill>
                <a:schemeClr val="bg2">
                  <a:lumMod val="50000"/>
                </a:schemeClr>
              </a:solidFill>
              <a:round/>
              <a:headEnd/>
              <a:tailEnd/>
            </a:ln>
          </p:spPr>
        </p:cxnSp>
        <p:sp>
          <p:nvSpPr>
            <p:cNvPr id="211" name="圆角矩形 301">
              <a:extLst>
                <a:ext uri="{FF2B5EF4-FFF2-40B4-BE49-F238E27FC236}">
                  <a16:creationId xmlns:a16="http://schemas.microsoft.com/office/drawing/2014/main" id="{5D2A4340-CC63-4A17-9224-EA7F012319AA}"/>
                </a:ext>
              </a:extLst>
            </p:cNvPr>
            <p:cNvSpPr>
              <a:spLocks noChangeArrowheads="1"/>
            </p:cNvSpPr>
            <p:nvPr/>
          </p:nvSpPr>
          <p:spPr bwMode="gray">
            <a:xfrm>
              <a:off x="3938926" y="4943004"/>
              <a:ext cx="1380001" cy="722692"/>
            </a:xfrm>
            <a:prstGeom prst="roundRect">
              <a:avLst>
                <a:gd name="adj" fmla="val 6274"/>
              </a:avLst>
            </a:prstGeom>
            <a:solidFill>
              <a:schemeClr val="accent2">
                <a:lumMod val="75000"/>
                <a:alpha val="55000"/>
              </a:schemeClr>
            </a:solidFill>
            <a:ln w="9525">
              <a:solidFill>
                <a:srgbClr val="999999"/>
              </a:solidFill>
              <a:prstDash val="sysDash"/>
              <a:round/>
              <a:headEnd/>
              <a:tailEnd/>
            </a:ln>
          </p:spPr>
          <p:txBody>
            <a:bodyPr lIns="121864" tIns="60932" rIns="121864" bIns="60932"/>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endParaRPr lang="en-US" altLang="zh-CN" sz="1200" kern="0" dirty="0">
                <a:solidFill>
                  <a:srgbClr val="000000"/>
                </a:solidFill>
                <a:latin typeface="Huawei Sans" panose="020C0503030203020204" pitchFamily="34" charset="0"/>
              </a:endParaRPr>
            </a:p>
          </p:txBody>
        </p:sp>
        <p:cxnSp>
          <p:nvCxnSpPr>
            <p:cNvPr id="212" name="直接连接符 302">
              <a:extLst>
                <a:ext uri="{FF2B5EF4-FFF2-40B4-BE49-F238E27FC236}">
                  <a16:creationId xmlns:a16="http://schemas.microsoft.com/office/drawing/2014/main" id="{583DE67C-23C2-4D7F-AC11-743A23EC8719}"/>
                </a:ext>
              </a:extLst>
            </p:cNvPr>
            <p:cNvCxnSpPr>
              <a:cxnSpLocks noChangeShapeType="1"/>
            </p:cNvCxnSpPr>
            <p:nvPr/>
          </p:nvCxnSpPr>
          <p:spPr bwMode="gray">
            <a:xfrm flipV="1">
              <a:off x="4211551" y="5114200"/>
              <a:ext cx="582523" cy="175024"/>
            </a:xfrm>
            <a:prstGeom prst="line">
              <a:avLst/>
            </a:prstGeom>
            <a:ln/>
          </p:spPr>
          <p:style>
            <a:lnRef idx="1">
              <a:schemeClr val="dk1"/>
            </a:lnRef>
            <a:fillRef idx="0">
              <a:schemeClr val="dk1"/>
            </a:fillRef>
            <a:effectRef idx="0">
              <a:schemeClr val="dk1"/>
            </a:effectRef>
            <a:fontRef idx="minor">
              <a:schemeClr val="tx1"/>
            </a:fontRef>
          </p:style>
        </p:cxnSp>
        <p:cxnSp>
          <p:nvCxnSpPr>
            <p:cNvPr id="213" name="直接连接符 303">
              <a:extLst>
                <a:ext uri="{FF2B5EF4-FFF2-40B4-BE49-F238E27FC236}">
                  <a16:creationId xmlns:a16="http://schemas.microsoft.com/office/drawing/2014/main" id="{C45AB9A9-8696-423D-BBA6-78D60ABF9A5C}"/>
                </a:ext>
              </a:extLst>
            </p:cNvPr>
            <p:cNvCxnSpPr>
              <a:cxnSpLocks noChangeShapeType="1"/>
            </p:cNvCxnSpPr>
            <p:nvPr/>
          </p:nvCxnSpPr>
          <p:spPr bwMode="gray">
            <a:xfrm flipV="1">
              <a:off x="4502076" y="5114200"/>
              <a:ext cx="643825" cy="175024"/>
            </a:xfrm>
            <a:prstGeom prst="line">
              <a:avLst/>
            </a:prstGeom>
            <a:ln/>
          </p:spPr>
          <p:style>
            <a:lnRef idx="1">
              <a:schemeClr val="dk1"/>
            </a:lnRef>
            <a:fillRef idx="0">
              <a:schemeClr val="dk1"/>
            </a:fillRef>
            <a:effectRef idx="0">
              <a:schemeClr val="dk1"/>
            </a:effectRef>
            <a:fontRef idx="minor">
              <a:schemeClr val="tx1"/>
            </a:fontRef>
          </p:style>
        </p:cxnSp>
        <p:cxnSp>
          <p:nvCxnSpPr>
            <p:cNvPr id="214" name="直接连接符 304">
              <a:extLst>
                <a:ext uri="{FF2B5EF4-FFF2-40B4-BE49-F238E27FC236}">
                  <a16:creationId xmlns:a16="http://schemas.microsoft.com/office/drawing/2014/main" id="{F0927D95-B4F3-4428-96AF-99063856FE67}"/>
                </a:ext>
              </a:extLst>
            </p:cNvPr>
            <p:cNvCxnSpPr>
              <a:cxnSpLocks noChangeShapeType="1"/>
            </p:cNvCxnSpPr>
            <p:nvPr/>
          </p:nvCxnSpPr>
          <p:spPr bwMode="gray">
            <a:xfrm>
              <a:off x="4945400" y="5065629"/>
              <a:ext cx="12260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7" name="矩形 307">
              <a:extLst>
                <a:ext uri="{FF2B5EF4-FFF2-40B4-BE49-F238E27FC236}">
                  <a16:creationId xmlns:a16="http://schemas.microsoft.com/office/drawing/2014/main" id="{6AE4360C-642B-4917-8E31-BFAA2BB8519F}"/>
                </a:ext>
              </a:extLst>
            </p:cNvPr>
            <p:cNvSpPr/>
            <p:nvPr/>
          </p:nvSpPr>
          <p:spPr bwMode="gray">
            <a:xfrm>
              <a:off x="3856222" y="4904786"/>
              <a:ext cx="1035620" cy="257450"/>
            </a:xfrm>
            <a:prstGeom prst="rect">
              <a:avLst/>
            </a:prstGeom>
          </p:spPr>
          <p:txBody>
            <a:bodyPr wrap="none" lIns="121864" tIns="60932" rIns="121864" bIns="60932">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934" b="1" dirty="0">
                  <a:solidFill>
                    <a:srgbClr val="C00000"/>
                  </a:solidFill>
                  <a:latin typeface="Huawei Sans" panose="020C0503030203020204" pitchFamily="34" charset="0"/>
                </a:rPr>
                <a:t>Level-2 branch</a:t>
              </a:r>
              <a:endParaRPr lang="en-US" altLang="zh-CN" sz="934" b="1" dirty="0">
                <a:solidFill>
                  <a:srgbClr val="C00000"/>
                </a:solidFill>
                <a:latin typeface="Huawei Sans" panose="020C0503030203020204" pitchFamily="34" charset="0"/>
              </a:endParaRPr>
            </a:p>
          </p:txBody>
        </p:sp>
        <p:cxnSp>
          <p:nvCxnSpPr>
            <p:cNvPr id="218" name="直接连接符 308">
              <a:extLst>
                <a:ext uri="{FF2B5EF4-FFF2-40B4-BE49-F238E27FC236}">
                  <a16:creationId xmlns:a16="http://schemas.microsoft.com/office/drawing/2014/main" id="{86E4DD9D-6211-4F07-82C6-3771B202FBC9}"/>
                </a:ext>
              </a:extLst>
            </p:cNvPr>
            <p:cNvCxnSpPr>
              <a:cxnSpLocks noChangeShapeType="1"/>
            </p:cNvCxnSpPr>
            <p:nvPr/>
          </p:nvCxnSpPr>
          <p:spPr bwMode="gray">
            <a:xfrm>
              <a:off x="4330926" y="5257437"/>
              <a:ext cx="12260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9" name="直接连接符 309">
              <a:extLst>
                <a:ext uri="{FF2B5EF4-FFF2-40B4-BE49-F238E27FC236}">
                  <a16:creationId xmlns:a16="http://schemas.microsoft.com/office/drawing/2014/main" id="{C86A5FB6-12DB-43FD-B4A9-562461F2A780}"/>
                </a:ext>
              </a:extLst>
            </p:cNvPr>
            <p:cNvCxnSpPr>
              <a:cxnSpLocks noChangeShapeType="1"/>
            </p:cNvCxnSpPr>
            <p:nvPr/>
          </p:nvCxnSpPr>
          <p:spPr bwMode="gray">
            <a:xfrm>
              <a:off x="4336967" y="5527967"/>
              <a:ext cx="12260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0" name="直接连接符 310">
              <a:extLst>
                <a:ext uri="{FF2B5EF4-FFF2-40B4-BE49-F238E27FC236}">
                  <a16:creationId xmlns:a16="http://schemas.microsoft.com/office/drawing/2014/main" id="{FBBAC627-F892-4DD2-81DC-26EF7409514E}"/>
                </a:ext>
              </a:extLst>
            </p:cNvPr>
            <p:cNvCxnSpPr/>
            <p:nvPr/>
          </p:nvCxnSpPr>
          <p:spPr bwMode="gray">
            <a:xfrm>
              <a:off x="4256274" y="5289222"/>
              <a:ext cx="0" cy="199820"/>
            </a:xfrm>
            <a:prstGeom prst="line">
              <a:avLst/>
            </a:prstGeom>
            <a:noFill/>
            <a:ln w="3175" algn="ctr">
              <a:solidFill>
                <a:schemeClr val="bg2">
                  <a:lumMod val="50000"/>
                </a:schemeClr>
              </a:solidFill>
              <a:round/>
              <a:headEnd/>
              <a:tailEnd/>
            </a:ln>
          </p:spPr>
        </p:cxnSp>
        <p:cxnSp>
          <p:nvCxnSpPr>
            <p:cNvPr id="221" name="直接连接符 311">
              <a:extLst>
                <a:ext uri="{FF2B5EF4-FFF2-40B4-BE49-F238E27FC236}">
                  <a16:creationId xmlns:a16="http://schemas.microsoft.com/office/drawing/2014/main" id="{63DA617E-EBDF-412A-B8F9-65B6614AD436}"/>
                </a:ext>
              </a:extLst>
            </p:cNvPr>
            <p:cNvCxnSpPr/>
            <p:nvPr/>
          </p:nvCxnSpPr>
          <p:spPr bwMode="gray">
            <a:xfrm>
              <a:off x="4542670" y="5289222"/>
              <a:ext cx="0" cy="199820"/>
            </a:xfrm>
            <a:prstGeom prst="line">
              <a:avLst/>
            </a:prstGeom>
            <a:noFill/>
            <a:ln w="3175" algn="ctr">
              <a:solidFill>
                <a:schemeClr val="bg2">
                  <a:lumMod val="50000"/>
                </a:schemeClr>
              </a:solidFill>
              <a:round/>
              <a:headEnd/>
              <a:tailEnd/>
            </a:ln>
          </p:spPr>
        </p:cxnSp>
        <p:sp>
          <p:nvSpPr>
            <p:cNvPr id="224" name="矩形 314">
              <a:extLst>
                <a:ext uri="{FF2B5EF4-FFF2-40B4-BE49-F238E27FC236}">
                  <a16:creationId xmlns:a16="http://schemas.microsoft.com/office/drawing/2014/main" id="{F66D8BF2-8CDB-41F8-9BF0-2C4122AB2A8A}"/>
                </a:ext>
              </a:extLst>
            </p:cNvPr>
            <p:cNvSpPr/>
            <p:nvPr/>
          </p:nvSpPr>
          <p:spPr bwMode="gray">
            <a:xfrm>
              <a:off x="2401617" y="4995752"/>
              <a:ext cx="1191767" cy="691826"/>
            </a:xfrm>
            <a:prstGeom prst="rect">
              <a:avLst/>
            </a:prstGeom>
            <a:solidFill>
              <a:srgbClr val="99DAF1"/>
            </a:solidFill>
            <a:ln w="9525">
              <a:solidFill>
                <a:srgbClr val="999999"/>
              </a:solidFill>
              <a:prstDash val="sysDash"/>
              <a:round/>
              <a:headEnd/>
              <a:tailEnd/>
            </a:ln>
          </p:spPr>
          <p:txBody>
            <a:bodyPr lIns="121864" tIns="60932" rIns="121864" bIns="60932"/>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225" name="圆角矩形 315">
              <a:extLst>
                <a:ext uri="{FF2B5EF4-FFF2-40B4-BE49-F238E27FC236}">
                  <a16:creationId xmlns:a16="http://schemas.microsoft.com/office/drawing/2014/main" id="{06FCBF49-F405-4483-B36C-FAC7416F5C04}"/>
                </a:ext>
              </a:extLst>
            </p:cNvPr>
            <p:cNvSpPr>
              <a:spLocks noChangeArrowheads="1"/>
            </p:cNvSpPr>
            <p:nvPr/>
          </p:nvSpPr>
          <p:spPr bwMode="gray">
            <a:xfrm>
              <a:off x="2444790" y="5146156"/>
              <a:ext cx="1114437" cy="364392"/>
            </a:xfrm>
            <a:prstGeom prst="roundRect">
              <a:avLst>
                <a:gd name="adj" fmla="val 6274"/>
              </a:avLst>
            </a:prstGeom>
            <a:solidFill>
              <a:schemeClr val="bg1"/>
            </a:solidFill>
            <a:ln w="9525">
              <a:solidFill>
                <a:srgbClr val="999999"/>
              </a:solidFill>
              <a:prstDash val="sysDash"/>
              <a:round/>
              <a:headEnd/>
              <a:tailEnd/>
            </a:ln>
          </p:spPr>
          <p:txBody>
            <a:bodyPr lIns="121864" tIns="60932" rIns="121864" bIns="60932"/>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226" name="矩形 316">
              <a:extLst>
                <a:ext uri="{FF2B5EF4-FFF2-40B4-BE49-F238E27FC236}">
                  <a16:creationId xmlns:a16="http://schemas.microsoft.com/office/drawing/2014/main" id="{B9A6FA3C-23D0-4E8B-A434-CEFE2A729CEB}"/>
                </a:ext>
              </a:extLst>
            </p:cNvPr>
            <p:cNvSpPr/>
            <p:nvPr/>
          </p:nvSpPr>
          <p:spPr bwMode="gray">
            <a:xfrm>
              <a:off x="2439915" y="5194772"/>
              <a:ext cx="872228" cy="257450"/>
            </a:xfrm>
            <a:prstGeom prst="rect">
              <a:avLst/>
            </a:prstGeom>
            <a:solidFill>
              <a:schemeClr val="bg1"/>
            </a:solidFill>
          </p:spPr>
          <p:txBody>
            <a:bodyPr wrap="none" lIns="121864" tIns="60932" rIns="121864" bIns="60932">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934" b="1" dirty="0">
                  <a:solidFill>
                    <a:srgbClr val="000000"/>
                  </a:solidFill>
                  <a:latin typeface="Huawei Sans" panose="020C0503030203020204" pitchFamily="34" charset="0"/>
                </a:rPr>
                <a:t>Branch LAN</a:t>
              </a:r>
            </a:p>
          </p:txBody>
        </p:sp>
        <p:cxnSp>
          <p:nvCxnSpPr>
            <p:cNvPr id="227" name="直接连接符 317">
              <a:extLst>
                <a:ext uri="{FF2B5EF4-FFF2-40B4-BE49-F238E27FC236}">
                  <a16:creationId xmlns:a16="http://schemas.microsoft.com/office/drawing/2014/main" id="{0785C0A8-A875-4DFC-8143-618E6EB07459}"/>
                </a:ext>
              </a:extLst>
            </p:cNvPr>
            <p:cNvCxnSpPr>
              <a:cxnSpLocks/>
            </p:cNvCxnSpPr>
            <p:nvPr/>
          </p:nvCxnSpPr>
          <p:spPr bwMode="gray">
            <a:xfrm>
              <a:off x="3457253" y="5237202"/>
              <a:ext cx="699370" cy="22830"/>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0" name="直接连接符 320">
              <a:extLst>
                <a:ext uri="{FF2B5EF4-FFF2-40B4-BE49-F238E27FC236}">
                  <a16:creationId xmlns:a16="http://schemas.microsoft.com/office/drawing/2014/main" id="{857B0D4F-356C-4FFF-B94C-BC7919AE855A}"/>
                </a:ext>
              </a:extLst>
            </p:cNvPr>
            <p:cNvCxnSpPr/>
            <p:nvPr/>
          </p:nvCxnSpPr>
          <p:spPr bwMode="gray">
            <a:xfrm>
              <a:off x="3358451" y="5292946"/>
              <a:ext cx="0" cy="114859"/>
            </a:xfrm>
            <a:prstGeom prst="line">
              <a:avLst/>
            </a:prstGeom>
            <a:solidFill>
              <a:schemeClr val="bg1"/>
            </a:solidFill>
            <a:ln w="3175" algn="ctr">
              <a:solidFill>
                <a:schemeClr val="bg2">
                  <a:lumMod val="50000"/>
                </a:schemeClr>
              </a:solidFill>
              <a:round/>
              <a:headEnd/>
              <a:tailEnd/>
            </a:ln>
          </p:spPr>
        </p:cxnSp>
        <p:cxnSp>
          <p:nvCxnSpPr>
            <p:cNvPr id="231" name="直接连接符 321">
              <a:extLst>
                <a:ext uri="{FF2B5EF4-FFF2-40B4-BE49-F238E27FC236}">
                  <a16:creationId xmlns:a16="http://schemas.microsoft.com/office/drawing/2014/main" id="{E352C59A-4CF7-414C-9200-7F4F31EAEAED}"/>
                </a:ext>
              </a:extLst>
            </p:cNvPr>
            <p:cNvCxnSpPr>
              <a:cxnSpLocks/>
            </p:cNvCxnSpPr>
            <p:nvPr/>
          </p:nvCxnSpPr>
          <p:spPr bwMode="gray">
            <a:xfrm>
              <a:off x="4254041" y="4599191"/>
              <a:ext cx="615859" cy="400916"/>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2" name="直接连接符 322">
              <a:extLst>
                <a:ext uri="{FF2B5EF4-FFF2-40B4-BE49-F238E27FC236}">
                  <a16:creationId xmlns:a16="http://schemas.microsoft.com/office/drawing/2014/main" id="{6092EE17-3CE9-48F7-95E8-C36F4A3B2789}"/>
                </a:ext>
              </a:extLst>
            </p:cNvPr>
            <p:cNvCxnSpPr>
              <a:cxnSpLocks/>
            </p:cNvCxnSpPr>
            <p:nvPr/>
          </p:nvCxnSpPr>
          <p:spPr bwMode="gray">
            <a:xfrm>
              <a:off x="4545532" y="4606706"/>
              <a:ext cx="610667" cy="393401"/>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9" name="直接连接符 325">
              <a:extLst>
                <a:ext uri="{FF2B5EF4-FFF2-40B4-BE49-F238E27FC236}">
                  <a16:creationId xmlns:a16="http://schemas.microsoft.com/office/drawing/2014/main" id="{48CED03C-D179-40BB-8F10-C804396D61D7}"/>
                </a:ext>
              </a:extLst>
            </p:cNvPr>
            <p:cNvCxnSpPr>
              <a:cxnSpLocks/>
            </p:cNvCxnSpPr>
            <p:nvPr/>
          </p:nvCxnSpPr>
          <p:spPr bwMode="gray">
            <a:xfrm flipV="1">
              <a:off x="3899357" y="5598678"/>
              <a:ext cx="362111" cy="453955"/>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0" name="直接连接符 326">
              <a:extLst>
                <a:ext uri="{FF2B5EF4-FFF2-40B4-BE49-F238E27FC236}">
                  <a16:creationId xmlns:a16="http://schemas.microsoft.com/office/drawing/2014/main" id="{4CD68FED-D6FC-4C56-B4AC-B59D3C9BF5C2}"/>
                </a:ext>
              </a:extLst>
            </p:cNvPr>
            <p:cNvCxnSpPr>
              <a:cxnSpLocks/>
            </p:cNvCxnSpPr>
            <p:nvPr/>
          </p:nvCxnSpPr>
          <p:spPr bwMode="gray">
            <a:xfrm flipH="1">
              <a:off x="3927399" y="5598679"/>
              <a:ext cx="620366" cy="434524"/>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1" name="直接连接符 327">
              <a:extLst>
                <a:ext uri="{FF2B5EF4-FFF2-40B4-BE49-F238E27FC236}">
                  <a16:creationId xmlns:a16="http://schemas.microsoft.com/office/drawing/2014/main" id="{C54D7B11-36FE-4146-9F70-6FC7A1EDFAB2}"/>
                </a:ext>
              </a:extLst>
            </p:cNvPr>
            <p:cNvCxnSpPr>
              <a:cxnSpLocks/>
            </p:cNvCxnSpPr>
            <p:nvPr/>
          </p:nvCxnSpPr>
          <p:spPr bwMode="gray">
            <a:xfrm>
              <a:off x="4261467" y="5598679"/>
              <a:ext cx="147222" cy="414835"/>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2" name="直接连接符 328">
              <a:extLst>
                <a:ext uri="{FF2B5EF4-FFF2-40B4-BE49-F238E27FC236}">
                  <a16:creationId xmlns:a16="http://schemas.microsoft.com/office/drawing/2014/main" id="{05A3E17A-14A2-4BC5-BACB-F99F06A970B0}"/>
                </a:ext>
              </a:extLst>
            </p:cNvPr>
            <p:cNvCxnSpPr>
              <a:cxnSpLocks/>
            </p:cNvCxnSpPr>
            <p:nvPr/>
          </p:nvCxnSpPr>
          <p:spPr bwMode="gray">
            <a:xfrm flipH="1">
              <a:off x="4408690" y="5598679"/>
              <a:ext cx="139077" cy="414835"/>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3" name="直接连接符 329">
              <a:extLst>
                <a:ext uri="{FF2B5EF4-FFF2-40B4-BE49-F238E27FC236}">
                  <a16:creationId xmlns:a16="http://schemas.microsoft.com/office/drawing/2014/main" id="{085A2D94-A37A-4964-B948-71CF1F1DE4F4}"/>
                </a:ext>
              </a:extLst>
            </p:cNvPr>
            <p:cNvCxnSpPr>
              <a:cxnSpLocks/>
            </p:cNvCxnSpPr>
            <p:nvPr/>
          </p:nvCxnSpPr>
          <p:spPr bwMode="gray">
            <a:xfrm>
              <a:off x="4261467" y="5598678"/>
              <a:ext cx="653607" cy="429351"/>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4" name="直接连接符 330">
              <a:extLst>
                <a:ext uri="{FF2B5EF4-FFF2-40B4-BE49-F238E27FC236}">
                  <a16:creationId xmlns:a16="http://schemas.microsoft.com/office/drawing/2014/main" id="{3DF80EAF-5691-4CEF-9960-E4BB3E0F8A5D}"/>
                </a:ext>
              </a:extLst>
            </p:cNvPr>
            <p:cNvCxnSpPr>
              <a:cxnSpLocks/>
            </p:cNvCxnSpPr>
            <p:nvPr/>
          </p:nvCxnSpPr>
          <p:spPr bwMode="gray">
            <a:xfrm>
              <a:off x="4547765" y="5598678"/>
              <a:ext cx="367308" cy="429351"/>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5" name="圆角矩形 331">
              <a:extLst>
                <a:ext uri="{FF2B5EF4-FFF2-40B4-BE49-F238E27FC236}">
                  <a16:creationId xmlns:a16="http://schemas.microsoft.com/office/drawing/2014/main" id="{46790C60-19C0-4DF2-A27D-1FFF541C0DE7}"/>
                </a:ext>
              </a:extLst>
            </p:cNvPr>
            <p:cNvSpPr>
              <a:spLocks noChangeArrowheads="1"/>
            </p:cNvSpPr>
            <p:nvPr/>
          </p:nvSpPr>
          <p:spPr bwMode="gray">
            <a:xfrm flipH="1">
              <a:off x="6582060" y="3959339"/>
              <a:ext cx="1380001" cy="722692"/>
            </a:xfrm>
            <a:prstGeom prst="roundRect">
              <a:avLst>
                <a:gd name="adj" fmla="val 6274"/>
              </a:avLst>
            </a:prstGeom>
            <a:solidFill>
              <a:schemeClr val="accent2">
                <a:lumMod val="75000"/>
                <a:alpha val="55000"/>
              </a:schemeClr>
            </a:solidFill>
            <a:ln w="9525">
              <a:solidFill>
                <a:srgbClr val="999999"/>
              </a:solidFill>
              <a:prstDash val="sysDash"/>
              <a:round/>
              <a:headEnd/>
              <a:tailEnd/>
            </a:ln>
          </p:spPr>
          <p:txBody>
            <a:bodyPr lIns="121864" tIns="60932" rIns="121864" bIns="60932"/>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endParaRPr lang="en-US" altLang="zh-CN" sz="1200" kern="0" dirty="0">
                <a:solidFill>
                  <a:srgbClr val="000000"/>
                </a:solidFill>
                <a:latin typeface="Huawei Sans" panose="020C0503030203020204" pitchFamily="34" charset="0"/>
              </a:endParaRPr>
            </a:p>
          </p:txBody>
        </p:sp>
        <p:cxnSp>
          <p:nvCxnSpPr>
            <p:cNvPr id="246" name="直接连接符 332">
              <a:extLst>
                <a:ext uri="{FF2B5EF4-FFF2-40B4-BE49-F238E27FC236}">
                  <a16:creationId xmlns:a16="http://schemas.microsoft.com/office/drawing/2014/main" id="{51CC70F3-52F6-44C9-A99C-BA9C8BFFE56A}"/>
                </a:ext>
              </a:extLst>
            </p:cNvPr>
            <p:cNvCxnSpPr>
              <a:cxnSpLocks noChangeShapeType="1"/>
            </p:cNvCxnSpPr>
            <p:nvPr/>
          </p:nvCxnSpPr>
          <p:spPr bwMode="gray">
            <a:xfrm flipH="1" flipV="1">
              <a:off x="7106914" y="4130533"/>
              <a:ext cx="582523" cy="175024"/>
            </a:xfrm>
            <a:prstGeom prst="line">
              <a:avLst/>
            </a:prstGeom>
            <a:ln/>
          </p:spPr>
          <p:style>
            <a:lnRef idx="1">
              <a:schemeClr val="dk1"/>
            </a:lnRef>
            <a:fillRef idx="0">
              <a:schemeClr val="dk1"/>
            </a:fillRef>
            <a:effectRef idx="0">
              <a:schemeClr val="dk1"/>
            </a:effectRef>
            <a:fontRef idx="minor">
              <a:schemeClr val="tx1"/>
            </a:fontRef>
          </p:style>
        </p:cxnSp>
        <p:cxnSp>
          <p:nvCxnSpPr>
            <p:cNvPr id="247" name="直接连接符 333">
              <a:extLst>
                <a:ext uri="{FF2B5EF4-FFF2-40B4-BE49-F238E27FC236}">
                  <a16:creationId xmlns:a16="http://schemas.microsoft.com/office/drawing/2014/main" id="{12AB7E7A-38A8-4503-ACC9-1E642E596864}"/>
                </a:ext>
              </a:extLst>
            </p:cNvPr>
            <p:cNvCxnSpPr>
              <a:cxnSpLocks noChangeShapeType="1"/>
            </p:cNvCxnSpPr>
            <p:nvPr/>
          </p:nvCxnSpPr>
          <p:spPr bwMode="gray">
            <a:xfrm flipH="1" flipV="1">
              <a:off x="6755088" y="4130533"/>
              <a:ext cx="643825" cy="175024"/>
            </a:xfrm>
            <a:prstGeom prst="line">
              <a:avLst/>
            </a:prstGeom>
            <a:ln/>
          </p:spPr>
          <p:style>
            <a:lnRef idx="1">
              <a:schemeClr val="dk1"/>
            </a:lnRef>
            <a:fillRef idx="0">
              <a:schemeClr val="dk1"/>
            </a:fillRef>
            <a:effectRef idx="0">
              <a:schemeClr val="dk1"/>
            </a:effectRef>
            <a:fontRef idx="minor">
              <a:schemeClr val="tx1"/>
            </a:fontRef>
          </p:style>
        </p:cxnSp>
        <p:cxnSp>
          <p:nvCxnSpPr>
            <p:cNvPr id="248" name="直接连接符 334">
              <a:extLst>
                <a:ext uri="{FF2B5EF4-FFF2-40B4-BE49-F238E27FC236}">
                  <a16:creationId xmlns:a16="http://schemas.microsoft.com/office/drawing/2014/main" id="{172F6EE4-378E-4307-BBB1-68DBFD564D4D}"/>
                </a:ext>
              </a:extLst>
            </p:cNvPr>
            <p:cNvCxnSpPr>
              <a:cxnSpLocks noChangeShapeType="1"/>
            </p:cNvCxnSpPr>
            <p:nvPr/>
          </p:nvCxnSpPr>
          <p:spPr bwMode="gray">
            <a:xfrm flipH="1">
              <a:off x="6832984" y="4081962"/>
              <a:ext cx="12260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1" name="直接连接符 337">
              <a:extLst>
                <a:ext uri="{FF2B5EF4-FFF2-40B4-BE49-F238E27FC236}">
                  <a16:creationId xmlns:a16="http://schemas.microsoft.com/office/drawing/2014/main" id="{81A0C890-330D-4A72-AD51-80347240805E}"/>
                </a:ext>
              </a:extLst>
            </p:cNvPr>
            <p:cNvCxnSpPr>
              <a:cxnSpLocks/>
              <a:endCxn id="33" idx="2"/>
            </p:cNvCxnSpPr>
            <p:nvPr/>
          </p:nvCxnSpPr>
          <p:spPr bwMode="gray">
            <a:xfrm flipV="1">
              <a:off x="6744789" y="3722985"/>
              <a:ext cx="213778" cy="293456"/>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252" name="直接连接符 338">
              <a:extLst>
                <a:ext uri="{FF2B5EF4-FFF2-40B4-BE49-F238E27FC236}">
                  <a16:creationId xmlns:a16="http://schemas.microsoft.com/office/drawing/2014/main" id="{6233E904-4EA7-4C61-8958-96094E386306}"/>
                </a:ext>
              </a:extLst>
            </p:cNvPr>
            <p:cNvCxnSpPr>
              <a:cxnSpLocks/>
              <a:endCxn id="34" idx="2"/>
            </p:cNvCxnSpPr>
            <p:nvPr/>
          </p:nvCxnSpPr>
          <p:spPr bwMode="gray">
            <a:xfrm flipV="1">
              <a:off x="7031088" y="3641594"/>
              <a:ext cx="219635" cy="374846"/>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sp>
          <p:nvSpPr>
            <p:cNvPr id="253" name="矩形 339">
              <a:extLst>
                <a:ext uri="{FF2B5EF4-FFF2-40B4-BE49-F238E27FC236}">
                  <a16:creationId xmlns:a16="http://schemas.microsoft.com/office/drawing/2014/main" id="{3D391070-5D9B-49F5-85E5-B873C6173993}"/>
                </a:ext>
              </a:extLst>
            </p:cNvPr>
            <p:cNvSpPr/>
            <p:nvPr/>
          </p:nvSpPr>
          <p:spPr bwMode="gray">
            <a:xfrm flipH="1">
              <a:off x="7027562" y="3921121"/>
              <a:ext cx="1035620" cy="257450"/>
            </a:xfrm>
            <a:prstGeom prst="rect">
              <a:avLst/>
            </a:prstGeom>
          </p:spPr>
          <p:txBody>
            <a:bodyPr wrap="none" lIns="121864" tIns="60932" rIns="121864" bIns="60932">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934" b="1" dirty="0">
                  <a:solidFill>
                    <a:srgbClr val="C00000"/>
                  </a:solidFill>
                  <a:latin typeface="Huawei Sans" panose="020C0503030203020204" pitchFamily="34" charset="0"/>
                </a:rPr>
                <a:t>Level-1 branch</a:t>
              </a:r>
              <a:endParaRPr lang="en-US" altLang="zh-CN" sz="934" b="1" dirty="0">
                <a:solidFill>
                  <a:srgbClr val="C00000"/>
                </a:solidFill>
                <a:latin typeface="Huawei Sans" panose="020C0503030203020204" pitchFamily="34" charset="0"/>
              </a:endParaRPr>
            </a:p>
          </p:txBody>
        </p:sp>
        <p:cxnSp>
          <p:nvCxnSpPr>
            <p:cNvPr id="257" name="直接连接符 341">
              <a:extLst>
                <a:ext uri="{FF2B5EF4-FFF2-40B4-BE49-F238E27FC236}">
                  <a16:creationId xmlns:a16="http://schemas.microsoft.com/office/drawing/2014/main" id="{57C1164D-56A8-4505-AB3A-CA308F485AB1}"/>
                </a:ext>
              </a:extLst>
            </p:cNvPr>
            <p:cNvCxnSpPr>
              <a:cxnSpLocks noChangeShapeType="1"/>
            </p:cNvCxnSpPr>
            <p:nvPr/>
          </p:nvCxnSpPr>
          <p:spPr bwMode="gray">
            <a:xfrm flipH="1">
              <a:off x="7447459" y="4273770"/>
              <a:ext cx="12260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8" name="直接连接符 342">
              <a:extLst>
                <a:ext uri="{FF2B5EF4-FFF2-40B4-BE49-F238E27FC236}">
                  <a16:creationId xmlns:a16="http://schemas.microsoft.com/office/drawing/2014/main" id="{6C530063-559B-4C0B-97DA-46B4690B8241}"/>
                </a:ext>
              </a:extLst>
            </p:cNvPr>
            <p:cNvCxnSpPr>
              <a:cxnSpLocks noChangeShapeType="1"/>
            </p:cNvCxnSpPr>
            <p:nvPr/>
          </p:nvCxnSpPr>
          <p:spPr bwMode="gray">
            <a:xfrm flipH="1">
              <a:off x="7441417" y="4544300"/>
              <a:ext cx="12260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9" name="直接连接符 343">
              <a:extLst>
                <a:ext uri="{FF2B5EF4-FFF2-40B4-BE49-F238E27FC236}">
                  <a16:creationId xmlns:a16="http://schemas.microsoft.com/office/drawing/2014/main" id="{BD91811F-0E10-46D1-BB2A-23DFECCB1AE4}"/>
                </a:ext>
              </a:extLst>
            </p:cNvPr>
            <p:cNvCxnSpPr/>
            <p:nvPr/>
          </p:nvCxnSpPr>
          <p:spPr bwMode="gray">
            <a:xfrm flipH="1">
              <a:off x="7644711" y="4305557"/>
              <a:ext cx="0" cy="199820"/>
            </a:xfrm>
            <a:prstGeom prst="line">
              <a:avLst/>
            </a:prstGeom>
            <a:noFill/>
            <a:ln w="3175" algn="ctr">
              <a:solidFill>
                <a:schemeClr val="bg2">
                  <a:lumMod val="50000"/>
                </a:schemeClr>
              </a:solidFill>
              <a:round/>
              <a:headEnd/>
              <a:tailEnd/>
            </a:ln>
          </p:spPr>
        </p:cxnSp>
        <p:cxnSp>
          <p:nvCxnSpPr>
            <p:cNvPr id="260" name="直接连接符 344">
              <a:extLst>
                <a:ext uri="{FF2B5EF4-FFF2-40B4-BE49-F238E27FC236}">
                  <a16:creationId xmlns:a16="http://schemas.microsoft.com/office/drawing/2014/main" id="{44288626-5CB4-42F6-B6CD-26E6E0A1F600}"/>
                </a:ext>
              </a:extLst>
            </p:cNvPr>
            <p:cNvCxnSpPr/>
            <p:nvPr/>
          </p:nvCxnSpPr>
          <p:spPr bwMode="gray">
            <a:xfrm flipH="1">
              <a:off x="7358315" y="4305557"/>
              <a:ext cx="0" cy="199820"/>
            </a:xfrm>
            <a:prstGeom prst="line">
              <a:avLst/>
            </a:prstGeom>
            <a:noFill/>
            <a:ln w="3175" algn="ctr">
              <a:solidFill>
                <a:schemeClr val="bg2">
                  <a:lumMod val="50000"/>
                </a:schemeClr>
              </a:solidFill>
              <a:round/>
              <a:headEnd/>
              <a:tailEnd/>
            </a:ln>
          </p:spPr>
        </p:cxnSp>
        <p:sp>
          <p:nvSpPr>
            <p:cNvPr id="263" name="矩形 347">
              <a:extLst>
                <a:ext uri="{FF2B5EF4-FFF2-40B4-BE49-F238E27FC236}">
                  <a16:creationId xmlns:a16="http://schemas.microsoft.com/office/drawing/2014/main" id="{3E07B678-C418-45DE-90C5-D6A86A12724B}"/>
                </a:ext>
              </a:extLst>
            </p:cNvPr>
            <p:cNvSpPr/>
            <p:nvPr/>
          </p:nvSpPr>
          <p:spPr bwMode="gray">
            <a:xfrm flipH="1">
              <a:off x="8307605" y="3694870"/>
              <a:ext cx="1191767" cy="1218860"/>
            </a:xfrm>
            <a:prstGeom prst="rect">
              <a:avLst/>
            </a:prstGeom>
            <a:solidFill>
              <a:srgbClr val="99DAF1"/>
            </a:solidFill>
            <a:ln w="9525">
              <a:solidFill>
                <a:srgbClr val="999999"/>
              </a:solidFill>
              <a:prstDash val="sysDash"/>
              <a:round/>
              <a:headEnd/>
              <a:tailEnd/>
            </a:ln>
          </p:spPr>
          <p:txBody>
            <a:bodyPr lIns="121864" tIns="60932" rIns="121864" bIns="60932"/>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264" name="圆角矩形 348">
              <a:extLst>
                <a:ext uri="{FF2B5EF4-FFF2-40B4-BE49-F238E27FC236}">
                  <a16:creationId xmlns:a16="http://schemas.microsoft.com/office/drawing/2014/main" id="{2486F084-8244-435C-9A87-491BF5A02AC9}"/>
                </a:ext>
              </a:extLst>
            </p:cNvPr>
            <p:cNvSpPr>
              <a:spLocks noChangeArrowheads="1"/>
            </p:cNvSpPr>
            <p:nvPr/>
          </p:nvSpPr>
          <p:spPr bwMode="gray">
            <a:xfrm flipH="1">
              <a:off x="8348764" y="3863109"/>
              <a:ext cx="1114437" cy="364392"/>
            </a:xfrm>
            <a:prstGeom prst="roundRect">
              <a:avLst>
                <a:gd name="adj" fmla="val 6274"/>
              </a:avLst>
            </a:prstGeom>
            <a:solidFill>
              <a:schemeClr val="bg1"/>
            </a:solidFill>
            <a:ln w="9525">
              <a:solidFill>
                <a:srgbClr val="999999"/>
              </a:solidFill>
              <a:prstDash val="sysDash"/>
              <a:round/>
              <a:headEnd/>
              <a:tailEnd/>
            </a:ln>
          </p:spPr>
          <p:txBody>
            <a:bodyPr lIns="121864" tIns="60932" rIns="121864" bIns="60932"/>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265" name="矩形 349">
              <a:extLst>
                <a:ext uri="{FF2B5EF4-FFF2-40B4-BE49-F238E27FC236}">
                  <a16:creationId xmlns:a16="http://schemas.microsoft.com/office/drawing/2014/main" id="{8CCD2267-7940-436F-A7C2-F3F2D5C97AE8}"/>
                </a:ext>
              </a:extLst>
            </p:cNvPr>
            <p:cNvSpPr/>
            <p:nvPr/>
          </p:nvSpPr>
          <p:spPr bwMode="gray">
            <a:xfrm flipH="1">
              <a:off x="8575948" y="3865771"/>
              <a:ext cx="923424" cy="396164"/>
            </a:xfrm>
            <a:prstGeom prst="rect">
              <a:avLst/>
            </a:prstGeom>
            <a:noFill/>
          </p:spPr>
          <p:txBody>
            <a:bodyPr wrap="square" lIns="121864" tIns="60932" rIns="121864" bIns="60932">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934" b="1" dirty="0">
                  <a:solidFill>
                    <a:srgbClr val="000000"/>
                  </a:solidFill>
                  <a:latin typeface="Huawei Sans" panose="020C0503030203020204" pitchFamily="34" charset="0"/>
                </a:rPr>
                <a:t>Branch service area</a:t>
              </a:r>
            </a:p>
          </p:txBody>
        </p:sp>
        <p:sp>
          <p:nvSpPr>
            <p:cNvPr id="266" name="圆角矩形 350">
              <a:extLst>
                <a:ext uri="{FF2B5EF4-FFF2-40B4-BE49-F238E27FC236}">
                  <a16:creationId xmlns:a16="http://schemas.microsoft.com/office/drawing/2014/main" id="{4B816286-CE0B-4116-995E-E08CE9ED5605}"/>
                </a:ext>
              </a:extLst>
            </p:cNvPr>
            <p:cNvSpPr>
              <a:spLocks noChangeArrowheads="1"/>
            </p:cNvSpPr>
            <p:nvPr/>
          </p:nvSpPr>
          <p:spPr bwMode="gray">
            <a:xfrm flipH="1">
              <a:off x="8341758" y="4374599"/>
              <a:ext cx="1114437" cy="364392"/>
            </a:xfrm>
            <a:prstGeom prst="roundRect">
              <a:avLst>
                <a:gd name="adj" fmla="val 6274"/>
              </a:avLst>
            </a:prstGeom>
            <a:solidFill>
              <a:schemeClr val="bg1"/>
            </a:solidFill>
            <a:ln w="9525">
              <a:solidFill>
                <a:srgbClr val="999999"/>
              </a:solidFill>
              <a:prstDash val="sysDash"/>
              <a:round/>
              <a:headEnd/>
              <a:tailEnd/>
            </a:ln>
          </p:spPr>
          <p:txBody>
            <a:bodyPr lIns="121864" tIns="60932" rIns="121864" bIns="60932"/>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267" name="矩形 351">
              <a:extLst>
                <a:ext uri="{FF2B5EF4-FFF2-40B4-BE49-F238E27FC236}">
                  <a16:creationId xmlns:a16="http://schemas.microsoft.com/office/drawing/2014/main" id="{B381956F-D40D-455F-BA27-B07A333F9DFC}"/>
                </a:ext>
              </a:extLst>
            </p:cNvPr>
            <p:cNvSpPr/>
            <p:nvPr/>
          </p:nvSpPr>
          <p:spPr bwMode="gray">
            <a:xfrm flipH="1">
              <a:off x="8568941" y="4423215"/>
              <a:ext cx="872228" cy="257450"/>
            </a:xfrm>
            <a:prstGeom prst="rect">
              <a:avLst/>
            </a:prstGeom>
            <a:solidFill>
              <a:schemeClr val="bg1"/>
            </a:solidFill>
          </p:spPr>
          <p:txBody>
            <a:bodyPr wrap="none" lIns="121864" tIns="60932" rIns="121864" bIns="60932">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934" b="1" dirty="0">
                  <a:solidFill>
                    <a:srgbClr val="000000"/>
                  </a:solidFill>
                  <a:latin typeface="Huawei Sans" panose="020C0503030203020204" pitchFamily="34" charset="0"/>
                </a:rPr>
                <a:t>Branch LAN</a:t>
              </a:r>
            </a:p>
          </p:txBody>
        </p:sp>
        <p:cxnSp>
          <p:nvCxnSpPr>
            <p:cNvPr id="270" name="直接连接符 354">
              <a:extLst>
                <a:ext uri="{FF2B5EF4-FFF2-40B4-BE49-F238E27FC236}">
                  <a16:creationId xmlns:a16="http://schemas.microsoft.com/office/drawing/2014/main" id="{AACC18CA-22B0-4AD9-B722-C36407A4B04A}"/>
                </a:ext>
              </a:extLst>
            </p:cNvPr>
            <p:cNvCxnSpPr/>
            <p:nvPr/>
          </p:nvCxnSpPr>
          <p:spPr bwMode="gray">
            <a:xfrm flipH="1">
              <a:off x="8549543" y="4009899"/>
              <a:ext cx="0" cy="114859"/>
            </a:xfrm>
            <a:prstGeom prst="line">
              <a:avLst/>
            </a:prstGeom>
            <a:solidFill>
              <a:schemeClr val="bg1"/>
            </a:solidFill>
            <a:ln w="3175" algn="ctr">
              <a:solidFill>
                <a:schemeClr val="bg2">
                  <a:lumMod val="50000"/>
                </a:schemeClr>
              </a:solidFill>
              <a:round/>
              <a:headEnd/>
              <a:tailEnd/>
            </a:ln>
          </p:spPr>
        </p:cxnSp>
        <p:cxnSp>
          <p:nvCxnSpPr>
            <p:cNvPr id="271" name="直接连接符 355">
              <a:extLst>
                <a:ext uri="{FF2B5EF4-FFF2-40B4-BE49-F238E27FC236}">
                  <a16:creationId xmlns:a16="http://schemas.microsoft.com/office/drawing/2014/main" id="{C80D424E-6741-45DE-B7B1-2965442250DA}"/>
                </a:ext>
              </a:extLst>
            </p:cNvPr>
            <p:cNvCxnSpPr>
              <a:cxnSpLocks/>
            </p:cNvCxnSpPr>
            <p:nvPr/>
          </p:nvCxnSpPr>
          <p:spPr bwMode="gray">
            <a:xfrm flipH="1">
              <a:off x="7744364" y="4139798"/>
              <a:ext cx="704004" cy="136568"/>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2" name="直接连接符 356">
              <a:extLst>
                <a:ext uri="{FF2B5EF4-FFF2-40B4-BE49-F238E27FC236}">
                  <a16:creationId xmlns:a16="http://schemas.microsoft.com/office/drawing/2014/main" id="{E46CFD96-0A9D-4516-9895-891B7AFEFCE3}"/>
                </a:ext>
              </a:extLst>
            </p:cNvPr>
            <p:cNvCxnSpPr>
              <a:cxnSpLocks/>
            </p:cNvCxnSpPr>
            <p:nvPr/>
          </p:nvCxnSpPr>
          <p:spPr bwMode="gray">
            <a:xfrm flipH="1" flipV="1">
              <a:off x="7744365" y="4276366"/>
              <a:ext cx="699370" cy="189279"/>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5" name="直接连接符 359">
              <a:extLst>
                <a:ext uri="{FF2B5EF4-FFF2-40B4-BE49-F238E27FC236}">
                  <a16:creationId xmlns:a16="http://schemas.microsoft.com/office/drawing/2014/main" id="{F8BD3700-D33A-4525-8E4F-4A6D160A6163}"/>
                </a:ext>
              </a:extLst>
            </p:cNvPr>
            <p:cNvCxnSpPr/>
            <p:nvPr/>
          </p:nvCxnSpPr>
          <p:spPr bwMode="gray">
            <a:xfrm flipH="1">
              <a:off x="8542536" y="4521388"/>
              <a:ext cx="0" cy="114859"/>
            </a:xfrm>
            <a:prstGeom prst="line">
              <a:avLst/>
            </a:prstGeom>
            <a:solidFill>
              <a:schemeClr val="bg1"/>
            </a:solidFill>
            <a:ln w="3175" algn="ctr">
              <a:solidFill>
                <a:schemeClr val="bg2">
                  <a:lumMod val="50000"/>
                </a:schemeClr>
              </a:solidFill>
              <a:round/>
              <a:headEnd/>
              <a:tailEnd/>
            </a:ln>
          </p:spPr>
        </p:cxnSp>
        <p:sp>
          <p:nvSpPr>
            <p:cNvPr id="276" name="圆角矩形 360">
              <a:extLst>
                <a:ext uri="{FF2B5EF4-FFF2-40B4-BE49-F238E27FC236}">
                  <a16:creationId xmlns:a16="http://schemas.microsoft.com/office/drawing/2014/main" id="{31C564AD-3791-433A-AAB3-DBB2F846B598}"/>
                </a:ext>
              </a:extLst>
            </p:cNvPr>
            <p:cNvSpPr>
              <a:spLocks noChangeArrowheads="1"/>
            </p:cNvSpPr>
            <p:nvPr/>
          </p:nvSpPr>
          <p:spPr bwMode="gray">
            <a:xfrm flipH="1">
              <a:off x="6579827" y="4951311"/>
              <a:ext cx="1380001" cy="722692"/>
            </a:xfrm>
            <a:prstGeom prst="roundRect">
              <a:avLst>
                <a:gd name="adj" fmla="val 6274"/>
              </a:avLst>
            </a:prstGeom>
            <a:solidFill>
              <a:schemeClr val="accent2">
                <a:lumMod val="75000"/>
                <a:alpha val="55000"/>
              </a:schemeClr>
            </a:solidFill>
            <a:ln w="9525">
              <a:solidFill>
                <a:srgbClr val="999999"/>
              </a:solidFill>
              <a:prstDash val="sysDash"/>
              <a:round/>
              <a:headEnd/>
              <a:tailEnd/>
            </a:ln>
          </p:spPr>
          <p:txBody>
            <a:bodyPr lIns="121864" tIns="60932" rIns="121864" bIns="60932"/>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endParaRPr lang="en-US" altLang="zh-CN" sz="1200" kern="0" dirty="0">
                <a:solidFill>
                  <a:srgbClr val="000000"/>
                </a:solidFill>
                <a:latin typeface="Huawei Sans" panose="020C0503030203020204" pitchFamily="34" charset="0"/>
              </a:endParaRPr>
            </a:p>
          </p:txBody>
        </p:sp>
        <p:cxnSp>
          <p:nvCxnSpPr>
            <p:cNvPr id="277" name="直接连接符 361">
              <a:extLst>
                <a:ext uri="{FF2B5EF4-FFF2-40B4-BE49-F238E27FC236}">
                  <a16:creationId xmlns:a16="http://schemas.microsoft.com/office/drawing/2014/main" id="{3A4E3860-A491-4EFE-A772-2A85213E2319}"/>
                </a:ext>
              </a:extLst>
            </p:cNvPr>
            <p:cNvCxnSpPr>
              <a:cxnSpLocks noChangeShapeType="1"/>
            </p:cNvCxnSpPr>
            <p:nvPr/>
          </p:nvCxnSpPr>
          <p:spPr bwMode="gray">
            <a:xfrm flipH="1" flipV="1">
              <a:off x="7104680" y="5122506"/>
              <a:ext cx="582523" cy="175024"/>
            </a:xfrm>
            <a:prstGeom prst="line">
              <a:avLst/>
            </a:prstGeom>
            <a:ln/>
          </p:spPr>
          <p:style>
            <a:lnRef idx="1">
              <a:schemeClr val="dk1"/>
            </a:lnRef>
            <a:fillRef idx="0">
              <a:schemeClr val="dk1"/>
            </a:fillRef>
            <a:effectRef idx="0">
              <a:schemeClr val="dk1"/>
            </a:effectRef>
            <a:fontRef idx="minor">
              <a:schemeClr val="tx1"/>
            </a:fontRef>
          </p:style>
        </p:cxnSp>
        <p:cxnSp>
          <p:nvCxnSpPr>
            <p:cNvPr id="278" name="直接连接符 362">
              <a:extLst>
                <a:ext uri="{FF2B5EF4-FFF2-40B4-BE49-F238E27FC236}">
                  <a16:creationId xmlns:a16="http://schemas.microsoft.com/office/drawing/2014/main" id="{AEC03932-13BC-47B8-90FA-A7D2363B3935}"/>
                </a:ext>
              </a:extLst>
            </p:cNvPr>
            <p:cNvCxnSpPr>
              <a:cxnSpLocks noChangeShapeType="1"/>
            </p:cNvCxnSpPr>
            <p:nvPr/>
          </p:nvCxnSpPr>
          <p:spPr bwMode="gray">
            <a:xfrm flipH="1" flipV="1">
              <a:off x="6752852" y="5122506"/>
              <a:ext cx="643825" cy="175024"/>
            </a:xfrm>
            <a:prstGeom prst="line">
              <a:avLst/>
            </a:prstGeom>
            <a:ln/>
          </p:spPr>
          <p:style>
            <a:lnRef idx="1">
              <a:schemeClr val="dk1"/>
            </a:lnRef>
            <a:fillRef idx="0">
              <a:schemeClr val="dk1"/>
            </a:fillRef>
            <a:effectRef idx="0">
              <a:schemeClr val="dk1"/>
            </a:effectRef>
            <a:fontRef idx="minor">
              <a:schemeClr val="tx1"/>
            </a:fontRef>
          </p:style>
        </p:cxnSp>
        <p:cxnSp>
          <p:nvCxnSpPr>
            <p:cNvPr id="279" name="直接连接符 363">
              <a:extLst>
                <a:ext uri="{FF2B5EF4-FFF2-40B4-BE49-F238E27FC236}">
                  <a16:creationId xmlns:a16="http://schemas.microsoft.com/office/drawing/2014/main" id="{5C3068C4-4706-47FB-8690-882777DC470A}"/>
                </a:ext>
              </a:extLst>
            </p:cNvPr>
            <p:cNvCxnSpPr>
              <a:cxnSpLocks noChangeShapeType="1"/>
            </p:cNvCxnSpPr>
            <p:nvPr/>
          </p:nvCxnSpPr>
          <p:spPr bwMode="gray">
            <a:xfrm flipH="1">
              <a:off x="6830751" y="5073934"/>
              <a:ext cx="12260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2" name="矩形 366">
              <a:extLst>
                <a:ext uri="{FF2B5EF4-FFF2-40B4-BE49-F238E27FC236}">
                  <a16:creationId xmlns:a16="http://schemas.microsoft.com/office/drawing/2014/main" id="{86E8E733-4DD6-4546-BA36-4B5CFBCF50B1}"/>
                </a:ext>
              </a:extLst>
            </p:cNvPr>
            <p:cNvSpPr/>
            <p:nvPr/>
          </p:nvSpPr>
          <p:spPr bwMode="gray">
            <a:xfrm flipH="1">
              <a:off x="7038609" y="4904696"/>
              <a:ext cx="1035620" cy="257450"/>
            </a:xfrm>
            <a:prstGeom prst="rect">
              <a:avLst/>
            </a:prstGeom>
          </p:spPr>
          <p:txBody>
            <a:bodyPr wrap="none" lIns="121864" tIns="60932" rIns="121864" bIns="60932">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934" b="1" dirty="0">
                  <a:solidFill>
                    <a:srgbClr val="C00000"/>
                  </a:solidFill>
                  <a:latin typeface="Huawei Sans" panose="020C0503030203020204" pitchFamily="34" charset="0"/>
                </a:rPr>
                <a:t>Level-2 branch</a:t>
              </a:r>
              <a:endParaRPr lang="en-US" altLang="zh-CN" sz="934" b="1" dirty="0">
                <a:solidFill>
                  <a:srgbClr val="C00000"/>
                </a:solidFill>
                <a:latin typeface="Huawei Sans" panose="020C0503030203020204" pitchFamily="34" charset="0"/>
              </a:endParaRPr>
            </a:p>
          </p:txBody>
        </p:sp>
        <p:cxnSp>
          <p:nvCxnSpPr>
            <p:cNvPr id="283" name="直接连接符 367">
              <a:extLst>
                <a:ext uri="{FF2B5EF4-FFF2-40B4-BE49-F238E27FC236}">
                  <a16:creationId xmlns:a16="http://schemas.microsoft.com/office/drawing/2014/main" id="{EA957923-65DE-4C43-A0D3-B780A449A688}"/>
                </a:ext>
              </a:extLst>
            </p:cNvPr>
            <p:cNvCxnSpPr>
              <a:cxnSpLocks noChangeShapeType="1"/>
            </p:cNvCxnSpPr>
            <p:nvPr/>
          </p:nvCxnSpPr>
          <p:spPr bwMode="gray">
            <a:xfrm flipH="1">
              <a:off x="7445226" y="5303842"/>
              <a:ext cx="12260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4" name="直接连接符 368">
              <a:extLst>
                <a:ext uri="{FF2B5EF4-FFF2-40B4-BE49-F238E27FC236}">
                  <a16:creationId xmlns:a16="http://schemas.microsoft.com/office/drawing/2014/main" id="{5CD5DA8C-9B91-4788-9294-A0F23283A1C7}"/>
                </a:ext>
              </a:extLst>
            </p:cNvPr>
            <p:cNvCxnSpPr>
              <a:cxnSpLocks noChangeShapeType="1"/>
            </p:cNvCxnSpPr>
            <p:nvPr/>
          </p:nvCxnSpPr>
          <p:spPr bwMode="gray">
            <a:xfrm flipH="1">
              <a:off x="7439183" y="5536273"/>
              <a:ext cx="12260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5" name="直接连接符 369">
              <a:extLst>
                <a:ext uri="{FF2B5EF4-FFF2-40B4-BE49-F238E27FC236}">
                  <a16:creationId xmlns:a16="http://schemas.microsoft.com/office/drawing/2014/main" id="{4ACBFBBA-EDC3-4F25-819D-1A6B519F8168}"/>
                </a:ext>
              </a:extLst>
            </p:cNvPr>
            <p:cNvCxnSpPr/>
            <p:nvPr/>
          </p:nvCxnSpPr>
          <p:spPr bwMode="gray">
            <a:xfrm flipH="1">
              <a:off x="7642478" y="5297529"/>
              <a:ext cx="0" cy="199820"/>
            </a:xfrm>
            <a:prstGeom prst="line">
              <a:avLst/>
            </a:prstGeom>
            <a:noFill/>
            <a:ln w="3175" algn="ctr">
              <a:solidFill>
                <a:schemeClr val="bg2">
                  <a:lumMod val="50000"/>
                </a:schemeClr>
              </a:solidFill>
              <a:round/>
              <a:headEnd/>
              <a:tailEnd/>
            </a:ln>
          </p:spPr>
        </p:cxnSp>
        <p:cxnSp>
          <p:nvCxnSpPr>
            <p:cNvPr id="286" name="直接连接符 370">
              <a:extLst>
                <a:ext uri="{FF2B5EF4-FFF2-40B4-BE49-F238E27FC236}">
                  <a16:creationId xmlns:a16="http://schemas.microsoft.com/office/drawing/2014/main" id="{9B5C263A-7874-46F5-A594-CE7EBA49DEB1}"/>
                </a:ext>
              </a:extLst>
            </p:cNvPr>
            <p:cNvCxnSpPr/>
            <p:nvPr/>
          </p:nvCxnSpPr>
          <p:spPr bwMode="gray">
            <a:xfrm flipH="1">
              <a:off x="7356082" y="5297529"/>
              <a:ext cx="0" cy="199820"/>
            </a:xfrm>
            <a:prstGeom prst="line">
              <a:avLst/>
            </a:prstGeom>
            <a:noFill/>
            <a:ln w="3175" algn="ctr">
              <a:solidFill>
                <a:schemeClr val="bg2">
                  <a:lumMod val="50000"/>
                </a:schemeClr>
              </a:solidFill>
              <a:round/>
              <a:headEnd/>
              <a:tailEnd/>
            </a:ln>
          </p:spPr>
        </p:cxnSp>
        <p:sp>
          <p:nvSpPr>
            <p:cNvPr id="289" name="矩形 373">
              <a:extLst>
                <a:ext uri="{FF2B5EF4-FFF2-40B4-BE49-F238E27FC236}">
                  <a16:creationId xmlns:a16="http://schemas.microsoft.com/office/drawing/2014/main" id="{AD4E4F6F-7018-4D85-9BC5-001AFEA48AFA}"/>
                </a:ext>
              </a:extLst>
            </p:cNvPr>
            <p:cNvSpPr/>
            <p:nvPr/>
          </p:nvSpPr>
          <p:spPr bwMode="gray">
            <a:xfrm flipH="1">
              <a:off x="8305371" y="5004058"/>
              <a:ext cx="1191767" cy="691826"/>
            </a:xfrm>
            <a:prstGeom prst="rect">
              <a:avLst/>
            </a:prstGeom>
            <a:solidFill>
              <a:srgbClr val="99DAF1"/>
            </a:solidFill>
            <a:ln w="9525">
              <a:solidFill>
                <a:srgbClr val="999999"/>
              </a:solidFill>
              <a:prstDash val="sysDash"/>
              <a:round/>
              <a:headEnd/>
              <a:tailEnd/>
            </a:ln>
          </p:spPr>
          <p:txBody>
            <a:bodyPr lIns="121864" tIns="60932" rIns="121864" bIns="60932"/>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290" name="圆角矩形 374">
              <a:extLst>
                <a:ext uri="{FF2B5EF4-FFF2-40B4-BE49-F238E27FC236}">
                  <a16:creationId xmlns:a16="http://schemas.microsoft.com/office/drawing/2014/main" id="{F7BFDCC8-14D1-4AD1-A6AC-B2DEF5A97531}"/>
                </a:ext>
              </a:extLst>
            </p:cNvPr>
            <p:cNvSpPr>
              <a:spLocks noChangeArrowheads="1"/>
            </p:cNvSpPr>
            <p:nvPr/>
          </p:nvSpPr>
          <p:spPr bwMode="gray">
            <a:xfrm flipH="1">
              <a:off x="8339524" y="5154463"/>
              <a:ext cx="1114437" cy="364392"/>
            </a:xfrm>
            <a:prstGeom prst="roundRect">
              <a:avLst>
                <a:gd name="adj" fmla="val 6274"/>
              </a:avLst>
            </a:prstGeom>
            <a:solidFill>
              <a:schemeClr val="bg1"/>
            </a:solidFill>
            <a:ln w="9525">
              <a:solidFill>
                <a:srgbClr val="999999"/>
              </a:solidFill>
              <a:prstDash val="sysDash"/>
              <a:round/>
              <a:headEnd/>
              <a:tailEnd/>
            </a:ln>
          </p:spPr>
          <p:txBody>
            <a:bodyPr lIns="121864" tIns="60932" rIns="121864" bIns="60932"/>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291" name="矩形 375">
              <a:extLst>
                <a:ext uri="{FF2B5EF4-FFF2-40B4-BE49-F238E27FC236}">
                  <a16:creationId xmlns:a16="http://schemas.microsoft.com/office/drawing/2014/main" id="{CCC28006-D9D1-4979-B444-4F2E88BE468C}"/>
                </a:ext>
              </a:extLst>
            </p:cNvPr>
            <p:cNvSpPr/>
            <p:nvPr/>
          </p:nvSpPr>
          <p:spPr bwMode="gray">
            <a:xfrm flipH="1">
              <a:off x="8566708" y="5203078"/>
              <a:ext cx="872228" cy="257450"/>
            </a:xfrm>
            <a:prstGeom prst="rect">
              <a:avLst/>
            </a:prstGeom>
            <a:solidFill>
              <a:schemeClr val="bg1"/>
            </a:solidFill>
          </p:spPr>
          <p:txBody>
            <a:bodyPr wrap="none" lIns="121864" tIns="60932" rIns="121864" bIns="60932">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934" b="1" dirty="0">
                  <a:solidFill>
                    <a:srgbClr val="000000"/>
                  </a:solidFill>
                  <a:latin typeface="Huawei Sans" panose="020C0503030203020204" pitchFamily="34" charset="0"/>
                </a:rPr>
                <a:t>Branch LAN</a:t>
              </a:r>
            </a:p>
          </p:txBody>
        </p:sp>
        <p:cxnSp>
          <p:nvCxnSpPr>
            <p:cNvPr id="292" name="直接连接符 376">
              <a:extLst>
                <a:ext uri="{FF2B5EF4-FFF2-40B4-BE49-F238E27FC236}">
                  <a16:creationId xmlns:a16="http://schemas.microsoft.com/office/drawing/2014/main" id="{C6ED2956-3586-4CDF-8C1A-01A77CCBC32D}"/>
                </a:ext>
              </a:extLst>
            </p:cNvPr>
            <p:cNvCxnSpPr>
              <a:cxnSpLocks/>
            </p:cNvCxnSpPr>
            <p:nvPr/>
          </p:nvCxnSpPr>
          <p:spPr bwMode="gray">
            <a:xfrm flipH="1">
              <a:off x="7742131" y="5245509"/>
              <a:ext cx="699370" cy="22830"/>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3" name="直接连接符 377">
              <a:extLst>
                <a:ext uri="{FF2B5EF4-FFF2-40B4-BE49-F238E27FC236}">
                  <a16:creationId xmlns:a16="http://schemas.microsoft.com/office/drawing/2014/main" id="{5AC6D506-391F-4A18-864F-14A4EE0152C2}"/>
                </a:ext>
              </a:extLst>
            </p:cNvPr>
            <p:cNvCxnSpPr>
              <a:cxnSpLocks/>
            </p:cNvCxnSpPr>
            <p:nvPr/>
          </p:nvCxnSpPr>
          <p:spPr bwMode="gray">
            <a:xfrm flipH="1" flipV="1">
              <a:off x="7357029" y="5336454"/>
              <a:ext cx="1082098" cy="94696"/>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6" name="直接连接符 380">
              <a:extLst>
                <a:ext uri="{FF2B5EF4-FFF2-40B4-BE49-F238E27FC236}">
                  <a16:creationId xmlns:a16="http://schemas.microsoft.com/office/drawing/2014/main" id="{41BE044A-F009-4115-B030-A2847E2B42F9}"/>
                </a:ext>
              </a:extLst>
            </p:cNvPr>
            <p:cNvCxnSpPr/>
            <p:nvPr/>
          </p:nvCxnSpPr>
          <p:spPr bwMode="gray">
            <a:xfrm flipH="1">
              <a:off x="8540303" y="5301252"/>
              <a:ext cx="0" cy="114859"/>
            </a:xfrm>
            <a:prstGeom prst="line">
              <a:avLst/>
            </a:prstGeom>
            <a:solidFill>
              <a:schemeClr val="bg1"/>
            </a:solidFill>
            <a:ln w="3175" algn="ctr">
              <a:solidFill>
                <a:schemeClr val="bg2">
                  <a:lumMod val="50000"/>
                </a:schemeClr>
              </a:solidFill>
              <a:round/>
              <a:headEnd/>
              <a:tailEnd/>
            </a:ln>
          </p:spPr>
        </p:cxnSp>
        <p:cxnSp>
          <p:nvCxnSpPr>
            <p:cNvPr id="297" name="直接连接符 381">
              <a:extLst>
                <a:ext uri="{FF2B5EF4-FFF2-40B4-BE49-F238E27FC236}">
                  <a16:creationId xmlns:a16="http://schemas.microsoft.com/office/drawing/2014/main" id="{707B4DDF-891F-4960-9FB5-8AB7F65E1D8E}"/>
                </a:ext>
              </a:extLst>
            </p:cNvPr>
            <p:cNvCxnSpPr>
              <a:cxnSpLocks/>
            </p:cNvCxnSpPr>
            <p:nvPr/>
          </p:nvCxnSpPr>
          <p:spPr bwMode="gray">
            <a:xfrm flipH="1">
              <a:off x="7028853" y="4607497"/>
              <a:ext cx="615859" cy="400916"/>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8" name="直接连接符 382">
              <a:extLst>
                <a:ext uri="{FF2B5EF4-FFF2-40B4-BE49-F238E27FC236}">
                  <a16:creationId xmlns:a16="http://schemas.microsoft.com/office/drawing/2014/main" id="{C596E46F-2F5D-4C9A-AAE2-AED718E4EA86}"/>
                </a:ext>
              </a:extLst>
            </p:cNvPr>
            <p:cNvCxnSpPr>
              <a:cxnSpLocks/>
            </p:cNvCxnSpPr>
            <p:nvPr/>
          </p:nvCxnSpPr>
          <p:spPr bwMode="gray">
            <a:xfrm flipH="1">
              <a:off x="6742554" y="4615011"/>
              <a:ext cx="610667" cy="393401"/>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5" name="直接连接符 385">
              <a:extLst>
                <a:ext uri="{FF2B5EF4-FFF2-40B4-BE49-F238E27FC236}">
                  <a16:creationId xmlns:a16="http://schemas.microsoft.com/office/drawing/2014/main" id="{2ED00B39-71A5-44B0-AB88-C2BA22799F13}"/>
                </a:ext>
              </a:extLst>
            </p:cNvPr>
            <p:cNvCxnSpPr>
              <a:cxnSpLocks/>
            </p:cNvCxnSpPr>
            <p:nvPr/>
          </p:nvCxnSpPr>
          <p:spPr bwMode="gray">
            <a:xfrm flipH="1" flipV="1">
              <a:off x="7637286" y="5606985"/>
              <a:ext cx="362111" cy="453955"/>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6" name="直接连接符 386">
              <a:extLst>
                <a:ext uri="{FF2B5EF4-FFF2-40B4-BE49-F238E27FC236}">
                  <a16:creationId xmlns:a16="http://schemas.microsoft.com/office/drawing/2014/main" id="{24F693BB-7CE8-4203-993E-23A3FAC03BE7}"/>
                </a:ext>
              </a:extLst>
            </p:cNvPr>
            <p:cNvCxnSpPr>
              <a:cxnSpLocks/>
            </p:cNvCxnSpPr>
            <p:nvPr/>
          </p:nvCxnSpPr>
          <p:spPr bwMode="gray">
            <a:xfrm>
              <a:off x="7350986" y="5606985"/>
              <a:ext cx="620366" cy="434524"/>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7" name="直接连接符 387">
              <a:extLst>
                <a:ext uri="{FF2B5EF4-FFF2-40B4-BE49-F238E27FC236}">
                  <a16:creationId xmlns:a16="http://schemas.microsoft.com/office/drawing/2014/main" id="{9B052A17-5158-4657-8825-78CF7176C472}"/>
                </a:ext>
              </a:extLst>
            </p:cNvPr>
            <p:cNvCxnSpPr>
              <a:cxnSpLocks/>
            </p:cNvCxnSpPr>
            <p:nvPr/>
          </p:nvCxnSpPr>
          <p:spPr bwMode="gray">
            <a:xfrm flipH="1">
              <a:off x="7490063" y="5606985"/>
              <a:ext cx="147222" cy="414835"/>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8" name="直接连接符 388">
              <a:extLst>
                <a:ext uri="{FF2B5EF4-FFF2-40B4-BE49-F238E27FC236}">
                  <a16:creationId xmlns:a16="http://schemas.microsoft.com/office/drawing/2014/main" id="{7D60968B-FFBE-4B6A-86D7-BBF7AD1F28A4}"/>
                </a:ext>
              </a:extLst>
            </p:cNvPr>
            <p:cNvCxnSpPr>
              <a:cxnSpLocks/>
            </p:cNvCxnSpPr>
            <p:nvPr/>
          </p:nvCxnSpPr>
          <p:spPr bwMode="gray">
            <a:xfrm>
              <a:off x="7350987" y="5606985"/>
              <a:ext cx="139077" cy="414835"/>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9" name="直接连接符 389">
              <a:extLst>
                <a:ext uri="{FF2B5EF4-FFF2-40B4-BE49-F238E27FC236}">
                  <a16:creationId xmlns:a16="http://schemas.microsoft.com/office/drawing/2014/main" id="{3D6F6115-5820-43E6-933C-A378AECDCFDE}"/>
                </a:ext>
              </a:extLst>
            </p:cNvPr>
            <p:cNvCxnSpPr>
              <a:cxnSpLocks/>
            </p:cNvCxnSpPr>
            <p:nvPr/>
          </p:nvCxnSpPr>
          <p:spPr bwMode="gray">
            <a:xfrm flipH="1">
              <a:off x="6983679" y="5606986"/>
              <a:ext cx="653607" cy="429351"/>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0" name="直接连接符 390">
              <a:extLst>
                <a:ext uri="{FF2B5EF4-FFF2-40B4-BE49-F238E27FC236}">
                  <a16:creationId xmlns:a16="http://schemas.microsoft.com/office/drawing/2014/main" id="{1CD9AB06-74BE-4A3A-A160-7937014D5255}"/>
                </a:ext>
              </a:extLst>
            </p:cNvPr>
            <p:cNvCxnSpPr>
              <a:cxnSpLocks/>
            </p:cNvCxnSpPr>
            <p:nvPr/>
          </p:nvCxnSpPr>
          <p:spPr bwMode="gray">
            <a:xfrm flipH="1">
              <a:off x="6983679" y="5606986"/>
              <a:ext cx="367308" cy="429351"/>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1" name="直接连接符 399">
              <a:extLst>
                <a:ext uri="{FF2B5EF4-FFF2-40B4-BE49-F238E27FC236}">
                  <a16:creationId xmlns:a16="http://schemas.microsoft.com/office/drawing/2014/main" id="{EBCC940A-711E-4191-813F-7039989CD220}"/>
                </a:ext>
              </a:extLst>
            </p:cNvPr>
            <p:cNvCxnSpPr/>
            <p:nvPr/>
          </p:nvCxnSpPr>
          <p:spPr bwMode="gray">
            <a:xfrm flipV="1">
              <a:off x="4867666" y="3633243"/>
              <a:ext cx="2382401" cy="369688"/>
            </a:xfrm>
            <a:prstGeom prst="line">
              <a:avLst/>
            </a:prstGeom>
            <a:noFill/>
            <a:ln w="12700">
              <a:solidFill>
                <a:srgbClr val="FF0000"/>
              </a:solidFill>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cxnSp>
        <p:cxnSp>
          <p:nvCxnSpPr>
            <p:cNvPr id="332" name="直接连接符 400">
              <a:extLst>
                <a:ext uri="{FF2B5EF4-FFF2-40B4-BE49-F238E27FC236}">
                  <a16:creationId xmlns:a16="http://schemas.microsoft.com/office/drawing/2014/main" id="{61C9EC98-865C-4738-B7BF-9582A2FDF153}"/>
                </a:ext>
              </a:extLst>
            </p:cNvPr>
            <p:cNvCxnSpPr>
              <a:cxnSpLocks/>
              <a:endCxn id="33" idx="2"/>
            </p:cNvCxnSpPr>
            <p:nvPr/>
          </p:nvCxnSpPr>
          <p:spPr bwMode="gray">
            <a:xfrm flipV="1">
              <a:off x="5153965" y="3722985"/>
              <a:ext cx="1804602" cy="285150"/>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333" name="直接连接符 401">
              <a:extLst>
                <a:ext uri="{FF2B5EF4-FFF2-40B4-BE49-F238E27FC236}">
                  <a16:creationId xmlns:a16="http://schemas.microsoft.com/office/drawing/2014/main" id="{ADA09DFE-FA07-4FD4-A519-E6A2BFD58C43}"/>
                </a:ext>
              </a:extLst>
            </p:cNvPr>
            <p:cNvCxnSpPr>
              <a:cxnSpLocks/>
            </p:cNvCxnSpPr>
            <p:nvPr/>
          </p:nvCxnSpPr>
          <p:spPr bwMode="gray">
            <a:xfrm flipH="1" flipV="1">
              <a:off x="4873154" y="3717269"/>
              <a:ext cx="1853076" cy="299172"/>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334" name="直接连接符 402">
              <a:extLst>
                <a:ext uri="{FF2B5EF4-FFF2-40B4-BE49-F238E27FC236}">
                  <a16:creationId xmlns:a16="http://schemas.microsoft.com/office/drawing/2014/main" id="{0DB0C53E-0584-4E01-96EC-998E4F7FB9CE}"/>
                </a:ext>
              </a:extLst>
            </p:cNvPr>
            <p:cNvCxnSpPr/>
            <p:nvPr/>
          </p:nvCxnSpPr>
          <p:spPr bwMode="gray">
            <a:xfrm flipH="1" flipV="1">
              <a:off x="4617346" y="3633243"/>
              <a:ext cx="2413741" cy="383196"/>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sp>
          <p:nvSpPr>
            <p:cNvPr id="335" name="Text Box 220">
              <a:extLst>
                <a:ext uri="{FF2B5EF4-FFF2-40B4-BE49-F238E27FC236}">
                  <a16:creationId xmlns:a16="http://schemas.microsoft.com/office/drawing/2014/main" id="{67772DA5-8066-4731-828E-8F1A75970F86}"/>
                </a:ext>
              </a:extLst>
            </p:cNvPr>
            <p:cNvSpPr txBox="1">
              <a:spLocks noChangeArrowheads="1"/>
            </p:cNvSpPr>
            <p:nvPr/>
          </p:nvSpPr>
          <p:spPr bwMode="gray">
            <a:xfrm>
              <a:off x="5374953" y="3766091"/>
              <a:ext cx="1190625" cy="190989"/>
            </a:xfrm>
            <a:prstGeom prst="rect">
              <a:avLst/>
            </a:prstGeom>
            <a:solidFill>
              <a:srgbClr val="E28189"/>
            </a:solidFill>
            <a:ln w="9525" algn="ctr">
              <a:noFill/>
              <a:miter lim="800000"/>
              <a:headEnd/>
              <a:tailEnd/>
            </a:ln>
          </p:spPr>
          <p:txBody>
            <a:bodyPr wrap="square" lIns="18000" tIns="18000" rIns="18000" bIns="1800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1218540" fontAlgn="ctr"/>
              <a:r>
                <a:rPr lang="en-US" sz="1050" dirty="0">
                  <a:solidFill>
                    <a:prstClr val="white"/>
                  </a:solidFill>
                  <a:latin typeface="Huawei Sans" panose="020C0503030203020204" pitchFamily="34" charset="0"/>
                </a:rPr>
                <a:t>Aggregation layer</a:t>
              </a:r>
              <a:endParaRPr lang="en-US" altLang="zh-CN" sz="1050" dirty="0">
                <a:solidFill>
                  <a:prstClr val="white"/>
                </a:solidFill>
                <a:latin typeface="Huawei Sans" panose="020C0503030203020204" pitchFamily="34" charset="0"/>
              </a:endParaRPr>
            </a:p>
          </p:txBody>
        </p:sp>
        <p:pic>
          <p:nvPicPr>
            <p:cNvPr id="336" name="Picture 7">
              <a:extLst>
                <a:ext uri="{FF2B5EF4-FFF2-40B4-BE49-F238E27FC236}">
                  <a16:creationId xmlns:a16="http://schemas.microsoft.com/office/drawing/2014/main" id="{6C379482-17EF-48DC-9870-7A63458C8F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flipH="1">
              <a:off x="7737400" y="3193686"/>
              <a:ext cx="205295" cy="168635"/>
            </a:xfrm>
            <a:prstGeom prst="rect">
              <a:avLst/>
            </a:prstGeom>
            <a:noFill/>
            <a:ln w="9525">
              <a:noFill/>
              <a:miter lim="800000"/>
              <a:headEnd/>
              <a:tailEnd/>
            </a:ln>
          </p:spPr>
        </p:pic>
        <p:cxnSp>
          <p:nvCxnSpPr>
            <p:cNvPr id="337" name="直接连接符 405">
              <a:extLst>
                <a:ext uri="{FF2B5EF4-FFF2-40B4-BE49-F238E27FC236}">
                  <a16:creationId xmlns:a16="http://schemas.microsoft.com/office/drawing/2014/main" id="{279362C3-298E-42D8-8FAE-E824D4045005}"/>
                </a:ext>
              </a:extLst>
            </p:cNvPr>
            <p:cNvCxnSpPr>
              <a:stCxn id="336" idx="3"/>
              <a:endCxn id="25" idx="3"/>
            </p:cNvCxnSpPr>
            <p:nvPr/>
          </p:nvCxnSpPr>
          <p:spPr bwMode="gray">
            <a:xfrm flipH="1" flipV="1">
              <a:off x="6817651" y="3173740"/>
              <a:ext cx="912885" cy="104264"/>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338" name="直接连接符 406">
              <a:extLst>
                <a:ext uri="{FF2B5EF4-FFF2-40B4-BE49-F238E27FC236}">
                  <a16:creationId xmlns:a16="http://schemas.microsoft.com/office/drawing/2014/main" id="{48931593-AD14-4FAF-814E-81843C67007E}"/>
                </a:ext>
              </a:extLst>
            </p:cNvPr>
            <p:cNvCxnSpPr>
              <a:stCxn id="339" idx="3"/>
              <a:endCxn id="36" idx="2"/>
            </p:cNvCxnSpPr>
            <p:nvPr/>
          </p:nvCxnSpPr>
          <p:spPr bwMode="gray">
            <a:xfrm flipH="1" flipV="1">
              <a:off x="6708139" y="2831527"/>
              <a:ext cx="1047795" cy="256834"/>
            </a:xfrm>
            <a:prstGeom prst="line">
              <a:avLst/>
            </a:prstGeom>
            <a:noFill/>
            <a:ln w="12700">
              <a:solidFill>
                <a:srgbClr val="FF0000"/>
              </a:solidFill>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cxnSp>
        <p:pic>
          <p:nvPicPr>
            <p:cNvPr id="339" name="Picture 7">
              <a:extLst>
                <a:ext uri="{FF2B5EF4-FFF2-40B4-BE49-F238E27FC236}">
                  <a16:creationId xmlns:a16="http://schemas.microsoft.com/office/drawing/2014/main" id="{BADFA7C4-B446-4AF6-900A-6B88FD5FAC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flipH="1">
              <a:off x="7762798" y="3004043"/>
              <a:ext cx="205295" cy="168635"/>
            </a:xfrm>
            <a:prstGeom prst="rect">
              <a:avLst/>
            </a:prstGeom>
            <a:noFill/>
            <a:ln w="9525">
              <a:noFill/>
              <a:miter lim="800000"/>
              <a:headEnd/>
              <a:tailEnd/>
            </a:ln>
          </p:spPr>
        </p:pic>
        <p:sp>
          <p:nvSpPr>
            <p:cNvPr id="340" name="矩形 408">
              <a:extLst>
                <a:ext uri="{FF2B5EF4-FFF2-40B4-BE49-F238E27FC236}">
                  <a16:creationId xmlns:a16="http://schemas.microsoft.com/office/drawing/2014/main" id="{81C4CB83-F60C-4763-8BCC-AFFD6E62073A}"/>
                </a:ext>
              </a:extLst>
            </p:cNvPr>
            <p:cNvSpPr/>
            <p:nvPr/>
          </p:nvSpPr>
          <p:spPr bwMode="gray">
            <a:xfrm flipH="1">
              <a:off x="8301688" y="2888767"/>
              <a:ext cx="1191767" cy="734939"/>
            </a:xfrm>
            <a:prstGeom prst="rect">
              <a:avLst/>
            </a:prstGeom>
            <a:solidFill>
              <a:srgbClr val="99DAF1"/>
            </a:solidFill>
            <a:ln w="9525">
              <a:solidFill>
                <a:srgbClr val="999999"/>
              </a:solidFill>
              <a:prstDash val="sysDash"/>
              <a:round/>
              <a:headEnd/>
              <a:tailEnd/>
            </a:ln>
          </p:spPr>
          <p:txBody>
            <a:bodyPr lIns="121864" tIns="60932" rIns="121864" bIns="60932"/>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341" name="圆角矩形 409">
              <a:extLst>
                <a:ext uri="{FF2B5EF4-FFF2-40B4-BE49-F238E27FC236}">
                  <a16:creationId xmlns:a16="http://schemas.microsoft.com/office/drawing/2014/main" id="{AA8BB845-67A2-461F-9616-8FF2C1FADF6E}"/>
                </a:ext>
              </a:extLst>
            </p:cNvPr>
            <p:cNvSpPr>
              <a:spLocks noChangeArrowheads="1"/>
            </p:cNvSpPr>
            <p:nvPr/>
          </p:nvSpPr>
          <p:spPr bwMode="gray">
            <a:xfrm flipH="1">
              <a:off x="8335841" y="3072266"/>
              <a:ext cx="1114437" cy="364392"/>
            </a:xfrm>
            <a:prstGeom prst="roundRect">
              <a:avLst>
                <a:gd name="adj" fmla="val 6274"/>
              </a:avLst>
            </a:prstGeom>
            <a:solidFill>
              <a:schemeClr val="bg1"/>
            </a:solidFill>
            <a:ln w="9525">
              <a:solidFill>
                <a:srgbClr val="999999"/>
              </a:solidFill>
              <a:prstDash val="sysDash"/>
              <a:round/>
              <a:headEnd/>
              <a:tailEnd/>
            </a:ln>
          </p:spPr>
          <p:txBody>
            <a:bodyPr lIns="121864" tIns="60932" rIns="121864" bIns="60932"/>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342" name="矩形 410">
              <a:extLst>
                <a:ext uri="{FF2B5EF4-FFF2-40B4-BE49-F238E27FC236}">
                  <a16:creationId xmlns:a16="http://schemas.microsoft.com/office/drawing/2014/main" id="{C9A0B590-A080-49AF-AA2A-38025C8FECEB}"/>
                </a:ext>
              </a:extLst>
            </p:cNvPr>
            <p:cNvSpPr/>
            <p:nvPr/>
          </p:nvSpPr>
          <p:spPr bwMode="gray">
            <a:xfrm flipH="1">
              <a:off x="8563025" y="3120882"/>
              <a:ext cx="674038" cy="257450"/>
            </a:xfrm>
            <a:prstGeom prst="rect">
              <a:avLst/>
            </a:prstGeom>
            <a:solidFill>
              <a:schemeClr val="bg1"/>
            </a:solidFill>
          </p:spPr>
          <p:txBody>
            <a:bodyPr wrap="none" lIns="121864" tIns="60932" rIns="121864" bIns="60932">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934" b="1" dirty="0">
                  <a:solidFill>
                    <a:srgbClr val="000000"/>
                  </a:solidFill>
                  <a:latin typeface="Huawei Sans" panose="020C0503030203020204" pitchFamily="34" charset="0"/>
                </a:rPr>
                <a:t>HQ LAN</a:t>
              </a:r>
            </a:p>
          </p:txBody>
        </p:sp>
        <p:cxnSp>
          <p:nvCxnSpPr>
            <p:cNvPr id="345" name="直接连接符 413">
              <a:extLst>
                <a:ext uri="{FF2B5EF4-FFF2-40B4-BE49-F238E27FC236}">
                  <a16:creationId xmlns:a16="http://schemas.microsoft.com/office/drawing/2014/main" id="{E354DC9E-01B3-4021-B052-C37986186267}"/>
                </a:ext>
              </a:extLst>
            </p:cNvPr>
            <p:cNvCxnSpPr/>
            <p:nvPr/>
          </p:nvCxnSpPr>
          <p:spPr bwMode="gray">
            <a:xfrm flipH="1">
              <a:off x="8536620" y="3219054"/>
              <a:ext cx="0" cy="114859"/>
            </a:xfrm>
            <a:prstGeom prst="line">
              <a:avLst/>
            </a:prstGeom>
            <a:solidFill>
              <a:schemeClr val="bg1"/>
            </a:solidFill>
            <a:ln w="3175" algn="ctr">
              <a:solidFill>
                <a:schemeClr val="bg2">
                  <a:lumMod val="50000"/>
                </a:schemeClr>
              </a:solidFill>
              <a:round/>
              <a:headEnd/>
              <a:tailEnd/>
            </a:ln>
          </p:spPr>
        </p:cxnSp>
        <p:cxnSp>
          <p:nvCxnSpPr>
            <p:cNvPr id="346" name="直接连接符 414">
              <a:extLst>
                <a:ext uri="{FF2B5EF4-FFF2-40B4-BE49-F238E27FC236}">
                  <a16:creationId xmlns:a16="http://schemas.microsoft.com/office/drawing/2014/main" id="{33EE3B91-28E9-44C7-81D6-88460EA9837E}"/>
                </a:ext>
              </a:extLst>
            </p:cNvPr>
            <p:cNvCxnSpPr>
              <a:cxnSpLocks/>
              <a:endCxn id="339" idx="1"/>
            </p:cNvCxnSpPr>
            <p:nvPr/>
          </p:nvCxnSpPr>
          <p:spPr bwMode="gray">
            <a:xfrm flipH="1" flipV="1">
              <a:off x="7974957" y="3088361"/>
              <a:ext cx="462859" cy="74951"/>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347" name="直接连接符 415">
              <a:extLst>
                <a:ext uri="{FF2B5EF4-FFF2-40B4-BE49-F238E27FC236}">
                  <a16:creationId xmlns:a16="http://schemas.microsoft.com/office/drawing/2014/main" id="{E521CABA-3462-4577-B0BD-C873FCB6DFD6}"/>
                </a:ext>
              </a:extLst>
            </p:cNvPr>
            <p:cNvCxnSpPr>
              <a:cxnSpLocks/>
              <a:endCxn id="336" idx="1"/>
            </p:cNvCxnSpPr>
            <p:nvPr/>
          </p:nvCxnSpPr>
          <p:spPr bwMode="gray">
            <a:xfrm flipH="1" flipV="1">
              <a:off x="7949560" y="3278003"/>
              <a:ext cx="485884" cy="70950"/>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356" name="直接连接符 424">
              <a:extLst>
                <a:ext uri="{FF2B5EF4-FFF2-40B4-BE49-F238E27FC236}">
                  <a16:creationId xmlns:a16="http://schemas.microsoft.com/office/drawing/2014/main" id="{48353F51-BA47-4556-9524-363A501A7D25}"/>
                </a:ext>
              </a:extLst>
            </p:cNvPr>
            <p:cNvCxnSpPr>
              <a:cxnSpLocks/>
            </p:cNvCxnSpPr>
            <p:nvPr/>
          </p:nvCxnSpPr>
          <p:spPr bwMode="gray">
            <a:xfrm flipV="1">
              <a:off x="3459626" y="5328149"/>
              <a:ext cx="1082098" cy="94696"/>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7" name="直接连接符 425">
              <a:extLst>
                <a:ext uri="{FF2B5EF4-FFF2-40B4-BE49-F238E27FC236}">
                  <a16:creationId xmlns:a16="http://schemas.microsoft.com/office/drawing/2014/main" id="{425D2784-27D4-4BE1-AB66-3816C936D2E7}"/>
                </a:ext>
              </a:extLst>
            </p:cNvPr>
            <p:cNvCxnSpPr>
              <a:cxnSpLocks/>
            </p:cNvCxnSpPr>
            <p:nvPr/>
          </p:nvCxnSpPr>
          <p:spPr bwMode="gray">
            <a:xfrm flipH="1" flipV="1">
              <a:off x="7458065" y="4276366"/>
              <a:ext cx="983296" cy="374922"/>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8" name="直接连接符 426">
              <a:extLst>
                <a:ext uri="{FF2B5EF4-FFF2-40B4-BE49-F238E27FC236}">
                  <a16:creationId xmlns:a16="http://schemas.microsoft.com/office/drawing/2014/main" id="{09D9D710-90C5-4058-A348-7602CBC418CA}"/>
                </a:ext>
              </a:extLst>
            </p:cNvPr>
            <p:cNvCxnSpPr>
              <a:cxnSpLocks/>
            </p:cNvCxnSpPr>
            <p:nvPr/>
          </p:nvCxnSpPr>
          <p:spPr bwMode="gray">
            <a:xfrm flipH="1">
              <a:off x="7458066" y="3954155"/>
              <a:ext cx="992675" cy="322210"/>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9" name="直接连接符 427">
              <a:extLst>
                <a:ext uri="{FF2B5EF4-FFF2-40B4-BE49-F238E27FC236}">
                  <a16:creationId xmlns:a16="http://schemas.microsoft.com/office/drawing/2014/main" id="{8AF532AA-E9FD-45CC-A070-97FC778D1828}"/>
                </a:ext>
              </a:extLst>
            </p:cNvPr>
            <p:cNvCxnSpPr>
              <a:cxnSpLocks/>
            </p:cNvCxnSpPr>
            <p:nvPr/>
          </p:nvCxnSpPr>
          <p:spPr bwMode="gray">
            <a:xfrm>
              <a:off x="3448014" y="3952698"/>
              <a:ext cx="992675" cy="315362"/>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0" name="直接连接符 428">
              <a:extLst>
                <a:ext uri="{FF2B5EF4-FFF2-40B4-BE49-F238E27FC236}">
                  <a16:creationId xmlns:a16="http://schemas.microsoft.com/office/drawing/2014/main" id="{F17ED3AA-3292-42F5-A2C8-ADE49AABFB09}"/>
                </a:ext>
              </a:extLst>
            </p:cNvPr>
            <p:cNvCxnSpPr>
              <a:cxnSpLocks/>
            </p:cNvCxnSpPr>
            <p:nvPr/>
          </p:nvCxnSpPr>
          <p:spPr bwMode="gray">
            <a:xfrm flipV="1">
              <a:off x="3457391" y="4268061"/>
              <a:ext cx="983296" cy="381770"/>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2" name="直接连接符 430">
              <a:extLst>
                <a:ext uri="{FF2B5EF4-FFF2-40B4-BE49-F238E27FC236}">
                  <a16:creationId xmlns:a16="http://schemas.microsoft.com/office/drawing/2014/main" id="{8050E650-3319-4095-BFFF-14C11434C63F}"/>
                </a:ext>
              </a:extLst>
            </p:cNvPr>
            <p:cNvCxnSpPr/>
            <p:nvPr/>
          </p:nvCxnSpPr>
          <p:spPr bwMode="gray">
            <a:xfrm>
              <a:off x="6575001" y="1307554"/>
              <a:ext cx="1782262" cy="0"/>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366" name="直接连接符 432">
              <a:extLst>
                <a:ext uri="{FF2B5EF4-FFF2-40B4-BE49-F238E27FC236}">
                  <a16:creationId xmlns:a16="http://schemas.microsoft.com/office/drawing/2014/main" id="{B393D2BD-886B-4FEE-9D75-AC469E17F809}"/>
                </a:ext>
              </a:extLst>
            </p:cNvPr>
            <p:cNvCxnSpPr/>
            <p:nvPr/>
          </p:nvCxnSpPr>
          <p:spPr bwMode="gray">
            <a:xfrm flipV="1">
              <a:off x="3434814" y="1745602"/>
              <a:ext cx="2539489" cy="860"/>
            </a:xfrm>
            <a:prstGeom prst="line">
              <a:avLst/>
            </a:prstGeom>
            <a:ln w="15875" cmpd="thickThin">
              <a:solidFill>
                <a:schemeClr val="accent1">
                  <a:lumMod val="75000"/>
                </a:schemeClr>
              </a:solidFill>
              <a:prstDash val="dash"/>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67" name="直接连接符 433">
              <a:extLst>
                <a:ext uri="{FF2B5EF4-FFF2-40B4-BE49-F238E27FC236}">
                  <a16:creationId xmlns:a16="http://schemas.microsoft.com/office/drawing/2014/main" id="{6C584BDB-E550-4241-8C7B-AA00161EFAC1}"/>
                </a:ext>
              </a:extLst>
            </p:cNvPr>
            <p:cNvCxnSpPr/>
            <p:nvPr/>
          </p:nvCxnSpPr>
          <p:spPr bwMode="gray">
            <a:xfrm flipV="1">
              <a:off x="6477033" y="1742905"/>
              <a:ext cx="1921766" cy="2329"/>
            </a:xfrm>
            <a:prstGeom prst="line">
              <a:avLst/>
            </a:prstGeom>
            <a:ln w="19050" cmpd="sng">
              <a:solidFill>
                <a:schemeClr val="accent1">
                  <a:lumMod val="75000"/>
                </a:schemeClr>
              </a:solidFill>
              <a:prstDash val="dash"/>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371" name="矩形 435">
              <a:extLst>
                <a:ext uri="{FF2B5EF4-FFF2-40B4-BE49-F238E27FC236}">
                  <a16:creationId xmlns:a16="http://schemas.microsoft.com/office/drawing/2014/main" id="{44C11276-6CE7-44AD-94A5-ECAA4FD8D293}"/>
                </a:ext>
              </a:extLst>
            </p:cNvPr>
            <p:cNvSpPr/>
            <p:nvPr/>
          </p:nvSpPr>
          <p:spPr bwMode="gray">
            <a:xfrm>
              <a:off x="5752850" y="2056473"/>
              <a:ext cx="595734" cy="195459"/>
            </a:xfrm>
            <a:prstGeom prst="rect">
              <a:avLst/>
            </a:prstGeom>
            <a:noFill/>
            <a:ln w="6350" cap="flat" cmpd="sng" algn="ctr">
              <a:solidFill>
                <a:srgbClr val="FF0000"/>
              </a:solidFill>
              <a:prstDash val="dash"/>
              <a:miter lim="800000"/>
              <a:headEnd type="none" w="med" len="med"/>
              <a:tailEnd type="none" w="med" len="med"/>
            </a:ln>
          </p:spPr>
          <p:txBody>
            <a:bodyPr vert="horz" wrap="square" lIns="121872" tIns="60936" rIns="121872" bIns="60936" numCol="1" rtlCol="0" anchor="t"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1218540" fontAlgn="ctr"/>
              <a:endParaRPr lang="en-US" altLang="zh-CN" sz="3199" kern="0" dirty="0">
                <a:solidFill>
                  <a:srgbClr val="000000"/>
                </a:solidFill>
                <a:latin typeface="Huawei Sans" panose="020C0503030203020204" pitchFamily="34" charset="0"/>
              </a:endParaRPr>
            </a:p>
          </p:txBody>
        </p:sp>
        <p:sp>
          <p:nvSpPr>
            <p:cNvPr id="372" name="矩形 436">
              <a:extLst>
                <a:ext uri="{FF2B5EF4-FFF2-40B4-BE49-F238E27FC236}">
                  <a16:creationId xmlns:a16="http://schemas.microsoft.com/office/drawing/2014/main" id="{E73A79AC-670D-4E60-9D5C-3F5779989F9E}"/>
                </a:ext>
              </a:extLst>
            </p:cNvPr>
            <p:cNvSpPr/>
            <p:nvPr/>
          </p:nvSpPr>
          <p:spPr bwMode="gray">
            <a:xfrm rot="2011937">
              <a:off x="7294317" y="2349581"/>
              <a:ext cx="595734" cy="195459"/>
            </a:xfrm>
            <a:prstGeom prst="rect">
              <a:avLst/>
            </a:prstGeom>
            <a:noFill/>
            <a:ln w="6350" cap="flat" cmpd="sng" algn="ctr">
              <a:solidFill>
                <a:srgbClr val="FF0000"/>
              </a:solidFill>
              <a:prstDash val="dash"/>
              <a:miter lim="800000"/>
              <a:headEnd type="none" w="med" len="med"/>
              <a:tailEnd type="none" w="med" len="med"/>
            </a:ln>
          </p:spPr>
          <p:txBody>
            <a:bodyPr vert="horz" wrap="square" lIns="121872" tIns="60936" rIns="121872" bIns="60936" numCol="1" rtlCol="0" anchor="t"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1218540" fontAlgn="ctr"/>
              <a:endParaRPr lang="en-US" altLang="zh-CN" sz="3199" kern="0" dirty="0">
                <a:solidFill>
                  <a:srgbClr val="000000"/>
                </a:solidFill>
                <a:latin typeface="Huawei Sans" panose="020C0503030203020204" pitchFamily="34" charset="0"/>
              </a:endParaRPr>
            </a:p>
          </p:txBody>
        </p:sp>
        <p:sp>
          <p:nvSpPr>
            <p:cNvPr id="373" name="矩形 437">
              <a:extLst>
                <a:ext uri="{FF2B5EF4-FFF2-40B4-BE49-F238E27FC236}">
                  <a16:creationId xmlns:a16="http://schemas.microsoft.com/office/drawing/2014/main" id="{528E8A2A-9C99-4241-811B-298FD35A14DA}"/>
                </a:ext>
              </a:extLst>
            </p:cNvPr>
            <p:cNvSpPr/>
            <p:nvPr/>
          </p:nvSpPr>
          <p:spPr bwMode="gray">
            <a:xfrm rot="19686089">
              <a:off x="4097465" y="2370326"/>
              <a:ext cx="595734" cy="195459"/>
            </a:xfrm>
            <a:prstGeom prst="rect">
              <a:avLst/>
            </a:prstGeom>
            <a:noFill/>
            <a:ln w="6350" cap="flat" cmpd="sng" algn="ctr">
              <a:solidFill>
                <a:srgbClr val="FF0000"/>
              </a:solidFill>
              <a:prstDash val="dash"/>
              <a:miter lim="800000"/>
              <a:headEnd type="none" w="med" len="med"/>
              <a:tailEnd type="none" w="med" len="med"/>
            </a:ln>
          </p:spPr>
          <p:txBody>
            <a:bodyPr vert="horz" wrap="square" lIns="121872" tIns="60936" rIns="121872" bIns="60936" numCol="1" rtlCol="0" anchor="t"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1218540" fontAlgn="ctr"/>
              <a:endParaRPr lang="en-US" altLang="zh-CN" sz="3199" kern="0" dirty="0">
                <a:solidFill>
                  <a:srgbClr val="000000"/>
                </a:solidFill>
                <a:latin typeface="Huawei Sans" panose="020C0503030203020204" pitchFamily="34" charset="0"/>
              </a:endParaRPr>
            </a:p>
          </p:txBody>
        </p:sp>
        <p:sp>
          <p:nvSpPr>
            <p:cNvPr id="374" name="矩形 438">
              <a:extLst>
                <a:ext uri="{FF2B5EF4-FFF2-40B4-BE49-F238E27FC236}">
                  <a16:creationId xmlns:a16="http://schemas.microsoft.com/office/drawing/2014/main" id="{8C9DDE33-D4A5-4547-B2E7-B8D86CA5CD70}"/>
                </a:ext>
              </a:extLst>
            </p:cNvPr>
            <p:cNvSpPr/>
            <p:nvPr/>
          </p:nvSpPr>
          <p:spPr bwMode="gray">
            <a:xfrm rot="6124791">
              <a:off x="7555577" y="3045756"/>
              <a:ext cx="595734" cy="195459"/>
            </a:xfrm>
            <a:prstGeom prst="rect">
              <a:avLst/>
            </a:prstGeom>
            <a:noFill/>
            <a:ln w="6350" cap="flat" cmpd="sng" algn="ctr">
              <a:solidFill>
                <a:srgbClr val="FF0000"/>
              </a:solidFill>
              <a:prstDash val="dash"/>
              <a:miter lim="800000"/>
              <a:headEnd type="none" w="med" len="med"/>
              <a:tailEnd type="none" w="med" len="med"/>
            </a:ln>
          </p:spPr>
          <p:txBody>
            <a:bodyPr vert="horz" wrap="square" lIns="121872" tIns="60936" rIns="121872" bIns="60936" numCol="1" rtlCol="0" anchor="t"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1218540" fontAlgn="ctr"/>
              <a:endParaRPr lang="en-US" altLang="zh-CN" sz="3199" kern="0" dirty="0">
                <a:solidFill>
                  <a:srgbClr val="000000"/>
                </a:solidFill>
                <a:latin typeface="Huawei Sans" panose="020C0503030203020204" pitchFamily="34" charset="0"/>
              </a:endParaRPr>
            </a:p>
          </p:txBody>
        </p:sp>
        <p:cxnSp>
          <p:nvCxnSpPr>
            <p:cNvPr id="381" name="直接连接符 444">
              <a:extLst>
                <a:ext uri="{FF2B5EF4-FFF2-40B4-BE49-F238E27FC236}">
                  <a16:creationId xmlns:a16="http://schemas.microsoft.com/office/drawing/2014/main" id="{33698877-1E86-41EE-B795-A8A092EE95B9}"/>
                </a:ext>
              </a:extLst>
            </p:cNvPr>
            <p:cNvCxnSpPr>
              <a:cxnSpLocks/>
            </p:cNvCxnSpPr>
            <p:nvPr/>
          </p:nvCxnSpPr>
          <p:spPr bwMode="gray">
            <a:xfrm>
              <a:off x="6739255" y="5912841"/>
              <a:ext cx="216118" cy="119164"/>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2" name="直接连接符 445">
              <a:extLst>
                <a:ext uri="{FF2B5EF4-FFF2-40B4-BE49-F238E27FC236}">
                  <a16:creationId xmlns:a16="http://schemas.microsoft.com/office/drawing/2014/main" id="{EE78769F-3AA8-4909-99A4-59254FE58C0A}"/>
                </a:ext>
              </a:extLst>
            </p:cNvPr>
            <p:cNvCxnSpPr/>
            <p:nvPr/>
          </p:nvCxnSpPr>
          <p:spPr bwMode="gray">
            <a:xfrm flipH="1">
              <a:off x="4980444" y="5886371"/>
              <a:ext cx="201249" cy="158703"/>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86" name="TextBox 134">
              <a:extLst>
                <a:ext uri="{FF2B5EF4-FFF2-40B4-BE49-F238E27FC236}">
                  <a16:creationId xmlns:a16="http://schemas.microsoft.com/office/drawing/2014/main" id="{6C1C216C-A555-4A88-9D3F-EBCD562488E8}"/>
                </a:ext>
              </a:extLst>
            </p:cNvPr>
            <p:cNvSpPr txBox="1"/>
            <p:nvPr/>
          </p:nvSpPr>
          <p:spPr bwMode="gray">
            <a:xfrm>
              <a:off x="5251001" y="4048671"/>
              <a:ext cx="709940" cy="564204"/>
            </a:xfrm>
            <a:prstGeom prst="rect">
              <a:avLst/>
            </a:prstGeom>
            <a:noFill/>
          </p:spPr>
          <p:txBody>
            <a:bodyPr wrap="square" lIns="121864" tIns="60932" rIns="121864" bIns="60932"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1000" dirty="0">
                  <a:solidFill>
                    <a:srgbClr val="000000"/>
                  </a:solidFill>
                  <a:latin typeface="Huawei Sans" panose="020C0503030203020204" pitchFamily="34" charset="0"/>
                </a:rPr>
                <a:t>Internet access area</a:t>
              </a:r>
              <a:endParaRPr lang="en-US" altLang="zh-CN" sz="1000" kern="0" dirty="0">
                <a:solidFill>
                  <a:srgbClr val="000000"/>
                </a:solidFill>
                <a:latin typeface="Huawei Sans" panose="020C0503030203020204" pitchFamily="34" charset="0"/>
              </a:endParaRPr>
            </a:p>
          </p:txBody>
        </p:sp>
        <p:pic>
          <p:nvPicPr>
            <p:cNvPr id="387" name="Picture 12" descr="E:\2016.01\1.12 扁平化图标\蓝色\AR-蓝色最新-40.png">
              <a:extLst>
                <a:ext uri="{FF2B5EF4-FFF2-40B4-BE49-F238E27FC236}">
                  <a16:creationId xmlns:a16="http://schemas.microsoft.com/office/drawing/2014/main" id="{41F0D11F-9807-42D2-9717-44574FCE6683}"/>
                </a:ext>
              </a:extLst>
            </p:cNvPr>
            <p:cNvPicPr>
              <a:picLocks noChangeAspect="1" noChangeArrowheads="1"/>
            </p:cNvPicPr>
            <p:nvPr/>
          </p:nvPicPr>
          <p:blipFill>
            <a:blip r:embed="rId4" cstate="print"/>
            <a:srcRect/>
            <a:stretch>
              <a:fillRect/>
            </a:stretch>
          </p:blipFill>
          <p:spPr bwMode="gray">
            <a:xfrm>
              <a:off x="3228016" y="1691973"/>
              <a:ext cx="175110" cy="143272"/>
            </a:xfrm>
            <a:prstGeom prst="rect">
              <a:avLst/>
            </a:prstGeom>
            <a:noFill/>
          </p:spPr>
        </p:pic>
        <p:pic>
          <p:nvPicPr>
            <p:cNvPr id="389" name="图片 76" descr="接入交换机.png">
              <a:extLst>
                <a:ext uri="{FF2B5EF4-FFF2-40B4-BE49-F238E27FC236}">
                  <a16:creationId xmlns:a16="http://schemas.microsoft.com/office/drawing/2014/main" id="{83F3BC65-7BE0-454B-A713-8DFF3BBB2E7F}"/>
                </a:ext>
              </a:extLst>
            </p:cNvPr>
            <p:cNvPicPr>
              <a:picLocks noChangeAspect="1"/>
            </p:cNvPicPr>
            <p:nvPr/>
          </p:nvPicPr>
          <p:blipFill>
            <a:blip r:embed="rId5" cstate="print"/>
            <a:stretch>
              <a:fillRect/>
            </a:stretch>
          </p:blipFill>
          <p:spPr bwMode="gray">
            <a:xfrm>
              <a:off x="2936257" y="1460547"/>
              <a:ext cx="178913" cy="146383"/>
            </a:xfrm>
            <a:prstGeom prst="rect">
              <a:avLst/>
            </a:prstGeom>
          </p:spPr>
        </p:pic>
        <p:pic>
          <p:nvPicPr>
            <p:cNvPr id="390" name="Picture 12" descr="E:\2016.01\1.12 扁平化图标\蓝色\AR-蓝色最新-40.png">
              <a:extLst>
                <a:ext uri="{FF2B5EF4-FFF2-40B4-BE49-F238E27FC236}">
                  <a16:creationId xmlns:a16="http://schemas.microsoft.com/office/drawing/2014/main" id="{CBA2A272-F6CD-4519-9359-390393200CD9}"/>
                </a:ext>
              </a:extLst>
            </p:cNvPr>
            <p:cNvPicPr>
              <a:picLocks noChangeAspect="1" noChangeArrowheads="1"/>
            </p:cNvPicPr>
            <p:nvPr/>
          </p:nvPicPr>
          <p:blipFill>
            <a:blip r:embed="rId4" cstate="print"/>
            <a:srcRect/>
            <a:stretch>
              <a:fillRect/>
            </a:stretch>
          </p:blipFill>
          <p:spPr bwMode="gray">
            <a:xfrm>
              <a:off x="2936809" y="1686714"/>
              <a:ext cx="175110" cy="143272"/>
            </a:xfrm>
            <a:prstGeom prst="rect">
              <a:avLst/>
            </a:prstGeom>
            <a:noFill/>
          </p:spPr>
        </p:pic>
        <p:pic>
          <p:nvPicPr>
            <p:cNvPr id="391" name="图片 76" descr="接入交换机.png">
              <a:extLst>
                <a:ext uri="{FF2B5EF4-FFF2-40B4-BE49-F238E27FC236}">
                  <a16:creationId xmlns:a16="http://schemas.microsoft.com/office/drawing/2014/main" id="{864D1A03-22BD-47B7-81A6-C1F5F968F6C7}"/>
                </a:ext>
              </a:extLst>
            </p:cNvPr>
            <p:cNvPicPr>
              <a:picLocks noChangeAspect="1"/>
            </p:cNvPicPr>
            <p:nvPr/>
          </p:nvPicPr>
          <p:blipFill>
            <a:blip r:embed="rId5" cstate="print"/>
            <a:stretch>
              <a:fillRect/>
            </a:stretch>
          </p:blipFill>
          <p:spPr bwMode="gray">
            <a:xfrm>
              <a:off x="3241031" y="1460547"/>
              <a:ext cx="178913" cy="146383"/>
            </a:xfrm>
            <a:prstGeom prst="rect">
              <a:avLst/>
            </a:prstGeom>
          </p:spPr>
        </p:pic>
        <p:sp>
          <p:nvSpPr>
            <p:cNvPr id="392" name="Freeform 159">
              <a:extLst>
                <a:ext uri="{FF2B5EF4-FFF2-40B4-BE49-F238E27FC236}">
                  <a16:creationId xmlns:a16="http://schemas.microsoft.com/office/drawing/2014/main" id="{8444FA9B-C14B-426A-994B-676492916433}"/>
                </a:ext>
              </a:extLst>
            </p:cNvPr>
            <p:cNvSpPr/>
            <p:nvPr/>
          </p:nvSpPr>
          <p:spPr bwMode="gray">
            <a:xfrm flipH="1">
              <a:off x="2709873" y="1064027"/>
              <a:ext cx="966705" cy="32309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08000" rIns="108000" rtlCol="0" anchor="ctr">
              <a:noAutofit/>
            </a:bodyPr>
            <a:lstStyle/>
            <a:p>
              <a:pPr algn="ctr" fontAlgn="ctr">
                <a:lnSpc>
                  <a:spcPct val="80000"/>
                </a:lnSpc>
              </a:pPr>
              <a:r>
                <a:rPr lang="en-US" sz="1000" dirty="0">
                  <a:solidFill>
                    <a:schemeClr val="tx1"/>
                  </a:solidFill>
                  <a:latin typeface="Huawei Sans" panose="020C0503030203020204" pitchFamily="34" charset="0"/>
                </a:rPr>
                <a:t>Remote DR DC</a:t>
              </a:r>
              <a:endParaRPr lang="en-US" sz="1000" dirty="0">
                <a:solidFill>
                  <a:schemeClr val="tx1"/>
                </a:solidFill>
                <a:latin typeface="Huawei Sans" panose="020C0503030203020204" pitchFamily="34" charset="0"/>
                <a:ea typeface="方正兰亭黑简体" panose="02000000000000000000" pitchFamily="2" charset="-122"/>
              </a:endParaRPr>
            </a:p>
          </p:txBody>
        </p:sp>
        <p:pic>
          <p:nvPicPr>
            <p:cNvPr id="393" name="Picture 12" descr="E:\2016.01\1.12 扁平化图标\蓝色\AR-蓝色最新-40.png">
              <a:extLst>
                <a:ext uri="{FF2B5EF4-FFF2-40B4-BE49-F238E27FC236}">
                  <a16:creationId xmlns:a16="http://schemas.microsoft.com/office/drawing/2014/main" id="{92FA29A1-66BA-488D-914E-B608448C37BB}"/>
                </a:ext>
              </a:extLst>
            </p:cNvPr>
            <p:cNvPicPr>
              <a:picLocks noChangeAspect="1" noChangeArrowheads="1"/>
            </p:cNvPicPr>
            <p:nvPr/>
          </p:nvPicPr>
          <p:blipFill>
            <a:blip r:embed="rId4" cstate="print"/>
            <a:srcRect/>
            <a:stretch>
              <a:fillRect/>
            </a:stretch>
          </p:blipFill>
          <p:spPr bwMode="gray">
            <a:xfrm>
              <a:off x="8730887" y="1695969"/>
              <a:ext cx="175110" cy="143272"/>
            </a:xfrm>
            <a:prstGeom prst="rect">
              <a:avLst/>
            </a:prstGeom>
            <a:noFill/>
          </p:spPr>
        </p:pic>
        <p:pic>
          <p:nvPicPr>
            <p:cNvPr id="394" name="图片 76" descr="接入交换机.png">
              <a:extLst>
                <a:ext uri="{FF2B5EF4-FFF2-40B4-BE49-F238E27FC236}">
                  <a16:creationId xmlns:a16="http://schemas.microsoft.com/office/drawing/2014/main" id="{E85F5857-B03D-4A1C-8593-FE55DE743C88}"/>
                </a:ext>
              </a:extLst>
            </p:cNvPr>
            <p:cNvPicPr>
              <a:picLocks noChangeAspect="1"/>
            </p:cNvPicPr>
            <p:nvPr/>
          </p:nvPicPr>
          <p:blipFill>
            <a:blip r:embed="rId5" cstate="print"/>
            <a:stretch>
              <a:fillRect/>
            </a:stretch>
          </p:blipFill>
          <p:spPr bwMode="gray">
            <a:xfrm>
              <a:off x="8439128" y="1464543"/>
              <a:ext cx="178913" cy="146383"/>
            </a:xfrm>
            <a:prstGeom prst="rect">
              <a:avLst/>
            </a:prstGeom>
          </p:spPr>
        </p:pic>
        <p:pic>
          <p:nvPicPr>
            <p:cNvPr id="395" name="Picture 12" descr="E:\2016.01\1.12 扁平化图标\蓝色\AR-蓝色最新-40.png">
              <a:extLst>
                <a:ext uri="{FF2B5EF4-FFF2-40B4-BE49-F238E27FC236}">
                  <a16:creationId xmlns:a16="http://schemas.microsoft.com/office/drawing/2014/main" id="{B94C6AC1-BFB5-4B6B-A853-8E43ADBC0BC7}"/>
                </a:ext>
              </a:extLst>
            </p:cNvPr>
            <p:cNvPicPr>
              <a:picLocks noChangeAspect="1" noChangeArrowheads="1"/>
            </p:cNvPicPr>
            <p:nvPr/>
          </p:nvPicPr>
          <p:blipFill>
            <a:blip r:embed="rId4" cstate="print"/>
            <a:srcRect/>
            <a:stretch>
              <a:fillRect/>
            </a:stretch>
          </p:blipFill>
          <p:spPr bwMode="gray">
            <a:xfrm>
              <a:off x="8439680" y="1690710"/>
              <a:ext cx="175110" cy="143272"/>
            </a:xfrm>
            <a:prstGeom prst="rect">
              <a:avLst/>
            </a:prstGeom>
            <a:noFill/>
          </p:spPr>
        </p:pic>
        <p:pic>
          <p:nvPicPr>
            <p:cNvPr id="396" name="图片 76" descr="接入交换机.png">
              <a:extLst>
                <a:ext uri="{FF2B5EF4-FFF2-40B4-BE49-F238E27FC236}">
                  <a16:creationId xmlns:a16="http://schemas.microsoft.com/office/drawing/2014/main" id="{BC6E385D-3F3C-44FE-91F1-41A5AEC620A8}"/>
                </a:ext>
              </a:extLst>
            </p:cNvPr>
            <p:cNvPicPr>
              <a:picLocks noChangeAspect="1"/>
            </p:cNvPicPr>
            <p:nvPr/>
          </p:nvPicPr>
          <p:blipFill>
            <a:blip r:embed="rId5" cstate="print"/>
            <a:stretch>
              <a:fillRect/>
            </a:stretch>
          </p:blipFill>
          <p:spPr bwMode="gray">
            <a:xfrm>
              <a:off x="8743902" y="1464543"/>
              <a:ext cx="178913" cy="146383"/>
            </a:xfrm>
            <a:prstGeom prst="rect">
              <a:avLst/>
            </a:prstGeom>
          </p:spPr>
        </p:pic>
        <p:pic>
          <p:nvPicPr>
            <p:cNvPr id="397" name="Picture 12" descr="E:\2016.01\1.12 扁平化图标\蓝色\AR-蓝色最新-40.png">
              <a:extLst>
                <a:ext uri="{FF2B5EF4-FFF2-40B4-BE49-F238E27FC236}">
                  <a16:creationId xmlns:a16="http://schemas.microsoft.com/office/drawing/2014/main" id="{DD4B7E55-CBB9-4292-9D3C-C54D0B3187E0}"/>
                </a:ext>
              </a:extLst>
            </p:cNvPr>
            <p:cNvPicPr>
              <a:picLocks noChangeAspect="1" noChangeArrowheads="1"/>
            </p:cNvPicPr>
            <p:nvPr/>
          </p:nvPicPr>
          <p:blipFill>
            <a:blip r:embed="rId4" cstate="print"/>
            <a:srcRect/>
            <a:stretch>
              <a:fillRect/>
            </a:stretch>
          </p:blipFill>
          <p:spPr bwMode="gray">
            <a:xfrm>
              <a:off x="6293125" y="1695969"/>
              <a:ext cx="175110" cy="143272"/>
            </a:xfrm>
            <a:prstGeom prst="rect">
              <a:avLst/>
            </a:prstGeom>
            <a:noFill/>
          </p:spPr>
        </p:pic>
        <p:pic>
          <p:nvPicPr>
            <p:cNvPr id="398" name="图片 76" descr="接入交换机.png">
              <a:extLst>
                <a:ext uri="{FF2B5EF4-FFF2-40B4-BE49-F238E27FC236}">
                  <a16:creationId xmlns:a16="http://schemas.microsoft.com/office/drawing/2014/main" id="{B170573F-A642-4AD0-8B29-51481E879BFB}"/>
                </a:ext>
              </a:extLst>
            </p:cNvPr>
            <p:cNvPicPr>
              <a:picLocks noChangeAspect="1"/>
            </p:cNvPicPr>
            <p:nvPr/>
          </p:nvPicPr>
          <p:blipFill>
            <a:blip r:embed="rId5" cstate="print"/>
            <a:stretch>
              <a:fillRect/>
            </a:stretch>
          </p:blipFill>
          <p:spPr bwMode="gray">
            <a:xfrm>
              <a:off x="6001366" y="1464543"/>
              <a:ext cx="178913" cy="146383"/>
            </a:xfrm>
            <a:prstGeom prst="rect">
              <a:avLst/>
            </a:prstGeom>
          </p:spPr>
        </p:pic>
        <p:pic>
          <p:nvPicPr>
            <p:cNvPr id="399" name="Picture 12" descr="E:\2016.01\1.12 扁平化图标\蓝色\AR-蓝色最新-40.png">
              <a:extLst>
                <a:ext uri="{FF2B5EF4-FFF2-40B4-BE49-F238E27FC236}">
                  <a16:creationId xmlns:a16="http://schemas.microsoft.com/office/drawing/2014/main" id="{71D4327B-5879-42BD-B65E-84C33D48EB0B}"/>
                </a:ext>
              </a:extLst>
            </p:cNvPr>
            <p:cNvPicPr>
              <a:picLocks noChangeAspect="1" noChangeArrowheads="1"/>
            </p:cNvPicPr>
            <p:nvPr/>
          </p:nvPicPr>
          <p:blipFill>
            <a:blip r:embed="rId4" cstate="print"/>
            <a:srcRect/>
            <a:stretch>
              <a:fillRect/>
            </a:stretch>
          </p:blipFill>
          <p:spPr bwMode="gray">
            <a:xfrm>
              <a:off x="6001918" y="1690710"/>
              <a:ext cx="175110" cy="143272"/>
            </a:xfrm>
            <a:prstGeom prst="rect">
              <a:avLst/>
            </a:prstGeom>
            <a:noFill/>
          </p:spPr>
        </p:pic>
        <p:pic>
          <p:nvPicPr>
            <p:cNvPr id="400" name="图片 76" descr="接入交换机.png">
              <a:extLst>
                <a:ext uri="{FF2B5EF4-FFF2-40B4-BE49-F238E27FC236}">
                  <a16:creationId xmlns:a16="http://schemas.microsoft.com/office/drawing/2014/main" id="{1C30B720-F757-491A-92DE-35C7EE1E0501}"/>
                </a:ext>
              </a:extLst>
            </p:cNvPr>
            <p:cNvPicPr>
              <a:picLocks noChangeAspect="1"/>
            </p:cNvPicPr>
            <p:nvPr/>
          </p:nvPicPr>
          <p:blipFill>
            <a:blip r:embed="rId5" cstate="print"/>
            <a:stretch>
              <a:fillRect/>
            </a:stretch>
          </p:blipFill>
          <p:spPr bwMode="gray">
            <a:xfrm>
              <a:off x="6306140" y="1464543"/>
              <a:ext cx="178913" cy="146383"/>
            </a:xfrm>
            <a:prstGeom prst="rect">
              <a:avLst/>
            </a:prstGeom>
          </p:spPr>
        </p:pic>
        <p:sp>
          <p:nvSpPr>
            <p:cNvPr id="401" name="Freeform 159">
              <a:extLst>
                <a:ext uri="{FF2B5EF4-FFF2-40B4-BE49-F238E27FC236}">
                  <a16:creationId xmlns:a16="http://schemas.microsoft.com/office/drawing/2014/main" id="{475DEC7D-885D-4EC9-9F6F-1C03AF93B5A7}"/>
                </a:ext>
              </a:extLst>
            </p:cNvPr>
            <p:cNvSpPr/>
            <p:nvPr/>
          </p:nvSpPr>
          <p:spPr bwMode="gray">
            <a:xfrm flipH="1">
              <a:off x="5807054" y="1033379"/>
              <a:ext cx="744821" cy="3239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lnSpc>
                  <a:spcPct val="80000"/>
                </a:lnSpc>
              </a:pPr>
              <a:r>
                <a:rPr lang="en-US" sz="1000" dirty="0">
                  <a:solidFill>
                    <a:schemeClr val="tx1"/>
                  </a:solidFill>
                  <a:latin typeface="Huawei Sans" panose="020C0503030203020204" pitchFamily="34" charset="0"/>
                </a:rPr>
                <a:t>Active DC</a:t>
              </a:r>
              <a:endParaRPr lang="en-US" sz="1000" dirty="0">
                <a:solidFill>
                  <a:schemeClr val="tx1"/>
                </a:solidFill>
                <a:latin typeface="Huawei Sans" panose="020C0503030203020204" pitchFamily="34" charset="0"/>
                <a:ea typeface="方正兰亭黑简体" panose="02000000000000000000" pitchFamily="2" charset="-122"/>
              </a:endParaRPr>
            </a:p>
          </p:txBody>
        </p:sp>
        <p:sp>
          <p:nvSpPr>
            <p:cNvPr id="402" name="Freeform 159">
              <a:extLst>
                <a:ext uri="{FF2B5EF4-FFF2-40B4-BE49-F238E27FC236}">
                  <a16:creationId xmlns:a16="http://schemas.microsoft.com/office/drawing/2014/main" id="{FD2B9159-559C-4DAF-B629-666311F533EA}"/>
                </a:ext>
              </a:extLst>
            </p:cNvPr>
            <p:cNvSpPr/>
            <p:nvPr/>
          </p:nvSpPr>
          <p:spPr bwMode="gray">
            <a:xfrm flipH="1">
              <a:off x="8283287" y="1021683"/>
              <a:ext cx="919868" cy="3239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lnSpc>
                  <a:spcPct val="80000"/>
                </a:lnSpc>
              </a:pPr>
              <a:r>
                <a:rPr lang="en-US" sz="1000" dirty="0">
                  <a:solidFill>
                    <a:schemeClr val="tx1"/>
                  </a:solidFill>
                  <a:latin typeface="Huawei Sans" panose="020C0503030203020204" pitchFamily="34" charset="0"/>
                </a:rPr>
                <a:t>Intra-city </a:t>
              </a:r>
            </a:p>
            <a:p>
              <a:pPr algn="ctr" fontAlgn="ctr">
                <a:lnSpc>
                  <a:spcPct val="80000"/>
                </a:lnSpc>
              </a:pPr>
              <a:r>
                <a:rPr lang="en-US" sz="1000" dirty="0">
                  <a:solidFill>
                    <a:schemeClr val="tx1"/>
                  </a:solidFill>
                  <a:latin typeface="Huawei Sans" panose="020C0503030203020204" pitchFamily="34" charset="0"/>
                </a:rPr>
                <a:t>DR DC</a:t>
              </a:r>
              <a:endParaRPr lang="en-US" sz="1000" dirty="0">
                <a:solidFill>
                  <a:schemeClr val="tx1"/>
                </a:solidFill>
                <a:latin typeface="Huawei Sans" panose="020C0503030203020204" pitchFamily="34" charset="0"/>
                <a:ea typeface="方正兰亭黑简体" panose="02000000000000000000" pitchFamily="2" charset="-122"/>
              </a:endParaRPr>
            </a:p>
          </p:txBody>
        </p:sp>
        <p:sp>
          <p:nvSpPr>
            <p:cNvPr id="406" name="TextBox 405">
              <a:extLst>
                <a:ext uri="{FF2B5EF4-FFF2-40B4-BE49-F238E27FC236}">
                  <a16:creationId xmlns:a16="http://schemas.microsoft.com/office/drawing/2014/main" id="{E920743D-4A15-49D9-B034-1D3D517397AD}"/>
                </a:ext>
              </a:extLst>
            </p:cNvPr>
            <p:cNvSpPr txBox="1"/>
            <p:nvPr/>
          </p:nvSpPr>
          <p:spPr bwMode="gray">
            <a:xfrm>
              <a:off x="7068551" y="1288599"/>
              <a:ext cx="661437" cy="267280"/>
            </a:xfrm>
            <a:prstGeom prst="rect">
              <a:avLst/>
            </a:prstGeom>
            <a:solidFill>
              <a:srgbClr val="BEE9EE"/>
            </a:solidFill>
            <a:ln>
              <a:solidFill>
                <a:srgbClr val="94DAE2"/>
              </a:solidFill>
            </a:ln>
          </p:spPr>
          <p:txBody>
            <a:bodyPr wrap="none" rtlCol="0">
              <a:spAutoFit/>
            </a:bodyPr>
            <a:lstStyle/>
            <a:p>
              <a:pPr fontAlgn="ctr"/>
              <a:r>
                <a:rPr lang="en-US" sz="1200" dirty="0">
                  <a:latin typeface="Huawei Sans" panose="020C0503030203020204" pitchFamily="34" charset="0"/>
                </a:rPr>
                <a:t>DWDM</a:t>
              </a:r>
            </a:p>
          </p:txBody>
        </p:sp>
        <p:sp>
          <p:nvSpPr>
            <p:cNvPr id="407" name="TextBox 406">
              <a:extLst>
                <a:ext uri="{FF2B5EF4-FFF2-40B4-BE49-F238E27FC236}">
                  <a16:creationId xmlns:a16="http://schemas.microsoft.com/office/drawing/2014/main" id="{DD39FE33-6ED7-4D7D-BCEF-A74E138A7914}"/>
                </a:ext>
              </a:extLst>
            </p:cNvPr>
            <p:cNvSpPr txBox="1"/>
            <p:nvPr/>
          </p:nvSpPr>
          <p:spPr bwMode="gray">
            <a:xfrm>
              <a:off x="4154323" y="1598300"/>
              <a:ext cx="900474" cy="267280"/>
            </a:xfrm>
            <a:prstGeom prst="rect">
              <a:avLst/>
            </a:prstGeom>
            <a:solidFill>
              <a:srgbClr val="BEE9EE"/>
            </a:solidFill>
            <a:ln>
              <a:solidFill>
                <a:srgbClr val="94DAE2"/>
              </a:solidFill>
            </a:ln>
          </p:spPr>
          <p:txBody>
            <a:bodyPr wrap="none" rtlCol="0">
              <a:spAutoFit/>
            </a:bodyPr>
            <a:lstStyle/>
            <a:p>
              <a:pPr fontAlgn="ctr"/>
              <a:r>
                <a:rPr lang="en-US" sz="1200" dirty="0">
                  <a:latin typeface="Huawei Sans" panose="020C0503030203020204" pitchFamily="34" charset="0"/>
                </a:rPr>
                <a:t>MSTP/SDH</a:t>
              </a:r>
            </a:p>
          </p:txBody>
        </p:sp>
        <p:sp>
          <p:nvSpPr>
            <p:cNvPr id="408" name="TextBox 407">
              <a:extLst>
                <a:ext uri="{FF2B5EF4-FFF2-40B4-BE49-F238E27FC236}">
                  <a16:creationId xmlns:a16="http://schemas.microsoft.com/office/drawing/2014/main" id="{43245FE9-7A60-4E70-AB75-FED5A2776C5C}"/>
                </a:ext>
              </a:extLst>
            </p:cNvPr>
            <p:cNvSpPr txBox="1"/>
            <p:nvPr/>
          </p:nvSpPr>
          <p:spPr bwMode="gray">
            <a:xfrm>
              <a:off x="4149638" y="906234"/>
              <a:ext cx="900474" cy="267280"/>
            </a:xfrm>
            <a:prstGeom prst="rect">
              <a:avLst/>
            </a:prstGeom>
            <a:solidFill>
              <a:srgbClr val="BEE9EE"/>
            </a:solidFill>
            <a:ln>
              <a:solidFill>
                <a:srgbClr val="94DAE2"/>
              </a:solidFill>
            </a:ln>
          </p:spPr>
          <p:txBody>
            <a:bodyPr wrap="none" rtlCol="0">
              <a:spAutoFit/>
            </a:bodyPr>
            <a:lstStyle/>
            <a:p>
              <a:pPr fontAlgn="ctr"/>
              <a:r>
                <a:rPr lang="en-US" sz="1200" dirty="0">
                  <a:latin typeface="Huawei Sans" panose="020C0503030203020204" pitchFamily="34" charset="0"/>
                </a:rPr>
                <a:t>MSTP/SDH</a:t>
              </a:r>
            </a:p>
          </p:txBody>
        </p:sp>
        <p:pic>
          <p:nvPicPr>
            <p:cNvPr id="409" name="Picture 12" descr="E:\2016.01\1.12 扁平化图标\蓝色\AR-蓝色最新-40.png">
              <a:extLst>
                <a:ext uri="{FF2B5EF4-FFF2-40B4-BE49-F238E27FC236}">
                  <a16:creationId xmlns:a16="http://schemas.microsoft.com/office/drawing/2014/main" id="{8900F30D-2665-4908-9A41-65EC0E8A0C34}"/>
                </a:ext>
              </a:extLst>
            </p:cNvPr>
            <p:cNvPicPr>
              <a:picLocks noChangeAspect="1" noChangeArrowheads="1"/>
            </p:cNvPicPr>
            <p:nvPr/>
          </p:nvPicPr>
          <p:blipFill>
            <a:blip r:embed="rId4" cstate="print"/>
            <a:srcRect/>
            <a:stretch>
              <a:fillRect/>
            </a:stretch>
          </p:blipFill>
          <p:spPr bwMode="gray">
            <a:xfrm>
              <a:off x="3263787" y="2632657"/>
              <a:ext cx="175110" cy="143272"/>
            </a:xfrm>
            <a:prstGeom prst="rect">
              <a:avLst/>
            </a:prstGeom>
            <a:noFill/>
          </p:spPr>
        </p:pic>
        <p:pic>
          <p:nvPicPr>
            <p:cNvPr id="410" name="Picture 12" descr="E:\2016.01\1.12 扁平化图标\蓝色\AR-蓝色最新-40.png">
              <a:extLst>
                <a:ext uri="{FF2B5EF4-FFF2-40B4-BE49-F238E27FC236}">
                  <a16:creationId xmlns:a16="http://schemas.microsoft.com/office/drawing/2014/main" id="{F1F7189C-823D-42B0-A150-1703ECB4E25A}"/>
                </a:ext>
              </a:extLst>
            </p:cNvPr>
            <p:cNvPicPr>
              <a:picLocks noChangeAspect="1" noChangeArrowheads="1"/>
            </p:cNvPicPr>
            <p:nvPr/>
          </p:nvPicPr>
          <p:blipFill>
            <a:blip r:embed="rId4" cstate="print"/>
            <a:srcRect/>
            <a:stretch>
              <a:fillRect/>
            </a:stretch>
          </p:blipFill>
          <p:spPr bwMode="gray">
            <a:xfrm>
              <a:off x="3267736" y="2434545"/>
              <a:ext cx="175110" cy="143272"/>
            </a:xfrm>
            <a:prstGeom prst="rect">
              <a:avLst/>
            </a:prstGeom>
            <a:noFill/>
          </p:spPr>
        </p:pic>
        <p:pic>
          <p:nvPicPr>
            <p:cNvPr id="411" name="Picture 12" descr="E:\2016.01\1.12 扁平化图标\蓝色\AR-蓝色最新-40.png">
              <a:extLst>
                <a:ext uri="{FF2B5EF4-FFF2-40B4-BE49-F238E27FC236}">
                  <a16:creationId xmlns:a16="http://schemas.microsoft.com/office/drawing/2014/main" id="{BB1D6994-923C-470D-996A-A7EC4D1FE948}"/>
                </a:ext>
              </a:extLst>
            </p:cNvPr>
            <p:cNvPicPr>
              <a:picLocks noChangeAspect="1" noChangeArrowheads="1"/>
            </p:cNvPicPr>
            <p:nvPr/>
          </p:nvPicPr>
          <p:blipFill>
            <a:blip r:embed="rId4" cstate="print"/>
            <a:srcRect/>
            <a:stretch>
              <a:fillRect/>
            </a:stretch>
          </p:blipFill>
          <p:spPr bwMode="gray">
            <a:xfrm>
              <a:off x="3258854" y="3019929"/>
              <a:ext cx="175110" cy="143272"/>
            </a:xfrm>
            <a:prstGeom prst="rect">
              <a:avLst/>
            </a:prstGeom>
            <a:noFill/>
          </p:spPr>
        </p:pic>
        <p:pic>
          <p:nvPicPr>
            <p:cNvPr id="412" name="Picture 12" descr="E:\2016.01\1.12 扁平化图标\蓝色\AR-蓝色最新-40.png">
              <a:extLst>
                <a:ext uri="{FF2B5EF4-FFF2-40B4-BE49-F238E27FC236}">
                  <a16:creationId xmlns:a16="http://schemas.microsoft.com/office/drawing/2014/main" id="{3365489E-758C-4B9C-9C5A-E1AC872DB3D0}"/>
                </a:ext>
              </a:extLst>
            </p:cNvPr>
            <p:cNvPicPr>
              <a:picLocks noChangeAspect="1" noChangeArrowheads="1"/>
            </p:cNvPicPr>
            <p:nvPr/>
          </p:nvPicPr>
          <p:blipFill>
            <a:blip r:embed="rId4" cstate="print"/>
            <a:srcRect/>
            <a:stretch>
              <a:fillRect/>
            </a:stretch>
          </p:blipFill>
          <p:spPr bwMode="gray">
            <a:xfrm>
              <a:off x="3262803" y="2821817"/>
              <a:ext cx="175110" cy="143272"/>
            </a:xfrm>
            <a:prstGeom prst="rect">
              <a:avLst/>
            </a:prstGeom>
            <a:noFill/>
          </p:spPr>
        </p:pic>
        <p:pic>
          <p:nvPicPr>
            <p:cNvPr id="413" name="Picture 12" descr="E:\2016.01\1.12 扁平化图标\蓝色\AR-蓝色最新-40.png">
              <a:extLst>
                <a:ext uri="{FF2B5EF4-FFF2-40B4-BE49-F238E27FC236}">
                  <a16:creationId xmlns:a16="http://schemas.microsoft.com/office/drawing/2014/main" id="{12562CDB-20D6-4924-83FC-02A3D95119C1}"/>
                </a:ext>
              </a:extLst>
            </p:cNvPr>
            <p:cNvPicPr>
              <a:picLocks noChangeAspect="1" noChangeArrowheads="1"/>
            </p:cNvPicPr>
            <p:nvPr/>
          </p:nvPicPr>
          <p:blipFill>
            <a:blip r:embed="rId4" cstate="print"/>
            <a:srcRect/>
            <a:stretch>
              <a:fillRect/>
            </a:stretch>
          </p:blipFill>
          <p:spPr bwMode="gray">
            <a:xfrm>
              <a:off x="3261654" y="3417969"/>
              <a:ext cx="175110" cy="143272"/>
            </a:xfrm>
            <a:prstGeom prst="rect">
              <a:avLst/>
            </a:prstGeom>
            <a:noFill/>
          </p:spPr>
        </p:pic>
        <p:pic>
          <p:nvPicPr>
            <p:cNvPr id="414" name="Picture 12" descr="E:\2016.01\1.12 扁平化图标\蓝色\AR-蓝色最新-40.png">
              <a:extLst>
                <a:ext uri="{FF2B5EF4-FFF2-40B4-BE49-F238E27FC236}">
                  <a16:creationId xmlns:a16="http://schemas.microsoft.com/office/drawing/2014/main" id="{1632E1C7-7B6E-45EF-97CC-A67E8B54328D}"/>
                </a:ext>
              </a:extLst>
            </p:cNvPr>
            <p:cNvPicPr>
              <a:picLocks noChangeAspect="1" noChangeArrowheads="1"/>
            </p:cNvPicPr>
            <p:nvPr/>
          </p:nvPicPr>
          <p:blipFill>
            <a:blip r:embed="rId4" cstate="print"/>
            <a:srcRect/>
            <a:stretch>
              <a:fillRect/>
            </a:stretch>
          </p:blipFill>
          <p:spPr bwMode="gray">
            <a:xfrm>
              <a:off x="3265603" y="3219857"/>
              <a:ext cx="175110" cy="143272"/>
            </a:xfrm>
            <a:prstGeom prst="rect">
              <a:avLst/>
            </a:prstGeom>
            <a:noFill/>
          </p:spPr>
        </p:pic>
        <p:pic>
          <p:nvPicPr>
            <p:cNvPr id="415" name="Picture 12" descr="E:\2016.01\1.12 扁平化图标\蓝色\AR-蓝色最新-40.png">
              <a:extLst>
                <a:ext uri="{FF2B5EF4-FFF2-40B4-BE49-F238E27FC236}">
                  <a16:creationId xmlns:a16="http://schemas.microsoft.com/office/drawing/2014/main" id="{EB5EF185-6DE5-4770-BA5C-F41142964E17}"/>
                </a:ext>
              </a:extLst>
            </p:cNvPr>
            <p:cNvPicPr>
              <a:picLocks noChangeAspect="1" noChangeArrowheads="1"/>
            </p:cNvPicPr>
            <p:nvPr/>
          </p:nvPicPr>
          <p:blipFill>
            <a:blip r:embed="rId4" cstate="print"/>
            <a:srcRect/>
            <a:stretch>
              <a:fillRect/>
            </a:stretch>
          </p:blipFill>
          <p:spPr bwMode="gray">
            <a:xfrm>
              <a:off x="3261410" y="4064860"/>
              <a:ext cx="175110" cy="143272"/>
            </a:xfrm>
            <a:prstGeom prst="rect">
              <a:avLst/>
            </a:prstGeom>
            <a:noFill/>
          </p:spPr>
        </p:pic>
        <p:pic>
          <p:nvPicPr>
            <p:cNvPr id="416" name="Picture 12" descr="E:\2016.01\1.12 扁平化图标\蓝色\AR-蓝色最新-40.png">
              <a:extLst>
                <a:ext uri="{FF2B5EF4-FFF2-40B4-BE49-F238E27FC236}">
                  <a16:creationId xmlns:a16="http://schemas.microsoft.com/office/drawing/2014/main" id="{996ABABF-7170-4348-956E-FC450ED2993E}"/>
                </a:ext>
              </a:extLst>
            </p:cNvPr>
            <p:cNvPicPr>
              <a:picLocks noChangeAspect="1" noChangeArrowheads="1"/>
            </p:cNvPicPr>
            <p:nvPr/>
          </p:nvPicPr>
          <p:blipFill>
            <a:blip r:embed="rId4" cstate="print"/>
            <a:srcRect/>
            <a:stretch>
              <a:fillRect/>
            </a:stretch>
          </p:blipFill>
          <p:spPr bwMode="gray">
            <a:xfrm>
              <a:off x="3265359" y="3866748"/>
              <a:ext cx="175110" cy="143272"/>
            </a:xfrm>
            <a:prstGeom prst="rect">
              <a:avLst/>
            </a:prstGeom>
            <a:noFill/>
          </p:spPr>
        </p:pic>
        <p:pic>
          <p:nvPicPr>
            <p:cNvPr id="417" name="Picture 12" descr="E:\2016.01\1.12 扁平化图标\蓝色\AR-蓝色最新-40.png">
              <a:extLst>
                <a:ext uri="{FF2B5EF4-FFF2-40B4-BE49-F238E27FC236}">
                  <a16:creationId xmlns:a16="http://schemas.microsoft.com/office/drawing/2014/main" id="{2B8745A1-0849-492D-8C18-CB25D6AC10E3}"/>
                </a:ext>
              </a:extLst>
            </p:cNvPr>
            <p:cNvPicPr>
              <a:picLocks noChangeAspect="1" noChangeArrowheads="1"/>
            </p:cNvPicPr>
            <p:nvPr/>
          </p:nvPicPr>
          <p:blipFill>
            <a:blip r:embed="rId4" cstate="print"/>
            <a:srcRect/>
            <a:stretch>
              <a:fillRect/>
            </a:stretch>
          </p:blipFill>
          <p:spPr bwMode="gray">
            <a:xfrm>
              <a:off x="3270302" y="4601490"/>
              <a:ext cx="175110" cy="143272"/>
            </a:xfrm>
            <a:prstGeom prst="rect">
              <a:avLst/>
            </a:prstGeom>
            <a:noFill/>
          </p:spPr>
        </p:pic>
        <p:pic>
          <p:nvPicPr>
            <p:cNvPr id="418" name="Picture 12" descr="E:\2016.01\1.12 扁平化图标\蓝色\AR-蓝色最新-40.png">
              <a:extLst>
                <a:ext uri="{FF2B5EF4-FFF2-40B4-BE49-F238E27FC236}">
                  <a16:creationId xmlns:a16="http://schemas.microsoft.com/office/drawing/2014/main" id="{F7CB9E57-FA7B-4DE1-A3BF-80EE8DD129FA}"/>
                </a:ext>
              </a:extLst>
            </p:cNvPr>
            <p:cNvPicPr>
              <a:picLocks noChangeAspect="1" noChangeArrowheads="1"/>
            </p:cNvPicPr>
            <p:nvPr/>
          </p:nvPicPr>
          <p:blipFill>
            <a:blip r:embed="rId4" cstate="print"/>
            <a:srcRect/>
            <a:stretch>
              <a:fillRect/>
            </a:stretch>
          </p:blipFill>
          <p:spPr bwMode="gray">
            <a:xfrm>
              <a:off x="3274251" y="4403378"/>
              <a:ext cx="175110" cy="143272"/>
            </a:xfrm>
            <a:prstGeom prst="rect">
              <a:avLst/>
            </a:prstGeom>
            <a:noFill/>
          </p:spPr>
        </p:pic>
        <p:pic>
          <p:nvPicPr>
            <p:cNvPr id="419" name="Picture 12" descr="E:\2016.01\1.12 扁平化图标\蓝色\AR-蓝色最新-40.png">
              <a:extLst>
                <a:ext uri="{FF2B5EF4-FFF2-40B4-BE49-F238E27FC236}">
                  <a16:creationId xmlns:a16="http://schemas.microsoft.com/office/drawing/2014/main" id="{844C53C6-2BE7-4A07-89F7-30884397233F}"/>
                </a:ext>
              </a:extLst>
            </p:cNvPr>
            <p:cNvPicPr>
              <a:picLocks noChangeAspect="1" noChangeArrowheads="1"/>
            </p:cNvPicPr>
            <p:nvPr/>
          </p:nvPicPr>
          <p:blipFill>
            <a:blip r:embed="rId4" cstate="print"/>
            <a:srcRect/>
            <a:stretch>
              <a:fillRect/>
            </a:stretch>
          </p:blipFill>
          <p:spPr bwMode="gray">
            <a:xfrm>
              <a:off x="3276584" y="5389858"/>
              <a:ext cx="175110" cy="143272"/>
            </a:xfrm>
            <a:prstGeom prst="rect">
              <a:avLst/>
            </a:prstGeom>
            <a:noFill/>
          </p:spPr>
        </p:pic>
        <p:pic>
          <p:nvPicPr>
            <p:cNvPr id="420" name="Picture 12" descr="E:\2016.01\1.12 扁平化图标\蓝色\AR-蓝色最新-40.png">
              <a:extLst>
                <a:ext uri="{FF2B5EF4-FFF2-40B4-BE49-F238E27FC236}">
                  <a16:creationId xmlns:a16="http://schemas.microsoft.com/office/drawing/2014/main" id="{15BF8A44-E9C9-42FB-AE2A-B6A8CBFBFF39}"/>
                </a:ext>
              </a:extLst>
            </p:cNvPr>
            <p:cNvPicPr>
              <a:picLocks noChangeAspect="1" noChangeArrowheads="1"/>
            </p:cNvPicPr>
            <p:nvPr/>
          </p:nvPicPr>
          <p:blipFill>
            <a:blip r:embed="rId4" cstate="print"/>
            <a:srcRect/>
            <a:stretch>
              <a:fillRect/>
            </a:stretch>
          </p:blipFill>
          <p:spPr bwMode="gray">
            <a:xfrm>
              <a:off x="3280533" y="5191746"/>
              <a:ext cx="175110" cy="143272"/>
            </a:xfrm>
            <a:prstGeom prst="rect">
              <a:avLst/>
            </a:prstGeom>
            <a:noFill/>
          </p:spPr>
        </p:pic>
        <p:pic>
          <p:nvPicPr>
            <p:cNvPr id="421" name="Picture 12" descr="E:\2016.01\1.12 扁平化图标\蓝色\AR-蓝色最新-40.png">
              <a:extLst>
                <a:ext uri="{FF2B5EF4-FFF2-40B4-BE49-F238E27FC236}">
                  <a16:creationId xmlns:a16="http://schemas.microsoft.com/office/drawing/2014/main" id="{FDE754A4-055E-447A-A5D0-A998C5EC03E8}"/>
                </a:ext>
              </a:extLst>
            </p:cNvPr>
            <p:cNvPicPr>
              <a:picLocks noChangeAspect="1" noChangeArrowheads="1"/>
            </p:cNvPicPr>
            <p:nvPr/>
          </p:nvPicPr>
          <p:blipFill>
            <a:blip r:embed="rId4" cstate="print"/>
            <a:srcRect/>
            <a:stretch>
              <a:fillRect/>
            </a:stretch>
          </p:blipFill>
          <p:spPr bwMode="gray">
            <a:xfrm>
              <a:off x="8443735" y="3293041"/>
              <a:ext cx="175110" cy="143272"/>
            </a:xfrm>
            <a:prstGeom prst="rect">
              <a:avLst/>
            </a:prstGeom>
            <a:noFill/>
          </p:spPr>
        </p:pic>
        <p:pic>
          <p:nvPicPr>
            <p:cNvPr id="422" name="Picture 12" descr="E:\2016.01\1.12 扁平化图标\蓝色\AR-蓝色最新-40.png">
              <a:extLst>
                <a:ext uri="{FF2B5EF4-FFF2-40B4-BE49-F238E27FC236}">
                  <a16:creationId xmlns:a16="http://schemas.microsoft.com/office/drawing/2014/main" id="{11B80977-3B8A-4B5C-A068-60B0351C2AF6}"/>
                </a:ext>
              </a:extLst>
            </p:cNvPr>
            <p:cNvPicPr>
              <a:picLocks noChangeAspect="1" noChangeArrowheads="1"/>
            </p:cNvPicPr>
            <p:nvPr/>
          </p:nvPicPr>
          <p:blipFill>
            <a:blip r:embed="rId4" cstate="print"/>
            <a:srcRect/>
            <a:stretch>
              <a:fillRect/>
            </a:stretch>
          </p:blipFill>
          <p:spPr bwMode="gray">
            <a:xfrm>
              <a:off x="8447684" y="3094929"/>
              <a:ext cx="175110" cy="143272"/>
            </a:xfrm>
            <a:prstGeom prst="rect">
              <a:avLst/>
            </a:prstGeom>
            <a:noFill/>
          </p:spPr>
        </p:pic>
        <p:pic>
          <p:nvPicPr>
            <p:cNvPr id="423" name="Picture 12" descr="E:\2016.01\1.12 扁平化图标\蓝色\AR-蓝色最新-40.png">
              <a:extLst>
                <a:ext uri="{FF2B5EF4-FFF2-40B4-BE49-F238E27FC236}">
                  <a16:creationId xmlns:a16="http://schemas.microsoft.com/office/drawing/2014/main" id="{00D1ACF7-E8BE-4585-AEEF-FA9246B0EC64}"/>
                </a:ext>
              </a:extLst>
            </p:cNvPr>
            <p:cNvPicPr>
              <a:picLocks noChangeAspect="1" noChangeArrowheads="1"/>
            </p:cNvPicPr>
            <p:nvPr/>
          </p:nvPicPr>
          <p:blipFill>
            <a:blip r:embed="rId4" cstate="print"/>
            <a:srcRect/>
            <a:stretch>
              <a:fillRect/>
            </a:stretch>
          </p:blipFill>
          <p:spPr bwMode="gray">
            <a:xfrm>
              <a:off x="8445670" y="4085414"/>
              <a:ext cx="175110" cy="143272"/>
            </a:xfrm>
            <a:prstGeom prst="rect">
              <a:avLst/>
            </a:prstGeom>
            <a:noFill/>
          </p:spPr>
        </p:pic>
        <p:pic>
          <p:nvPicPr>
            <p:cNvPr id="424" name="Picture 12" descr="E:\2016.01\1.12 扁平化图标\蓝色\AR-蓝色最新-40.png">
              <a:extLst>
                <a:ext uri="{FF2B5EF4-FFF2-40B4-BE49-F238E27FC236}">
                  <a16:creationId xmlns:a16="http://schemas.microsoft.com/office/drawing/2014/main" id="{9D8CC6B4-B914-46EA-968B-31FC5961597A}"/>
                </a:ext>
              </a:extLst>
            </p:cNvPr>
            <p:cNvPicPr>
              <a:picLocks noChangeAspect="1" noChangeArrowheads="1"/>
            </p:cNvPicPr>
            <p:nvPr/>
          </p:nvPicPr>
          <p:blipFill>
            <a:blip r:embed="rId4" cstate="print"/>
            <a:srcRect/>
            <a:stretch>
              <a:fillRect/>
            </a:stretch>
          </p:blipFill>
          <p:spPr bwMode="gray">
            <a:xfrm>
              <a:off x="8449619" y="3887302"/>
              <a:ext cx="175110" cy="143272"/>
            </a:xfrm>
            <a:prstGeom prst="rect">
              <a:avLst/>
            </a:prstGeom>
            <a:noFill/>
          </p:spPr>
        </p:pic>
        <p:pic>
          <p:nvPicPr>
            <p:cNvPr id="425" name="Picture 12" descr="E:\2016.01\1.12 扁平化图标\蓝色\AR-蓝色最新-40.png">
              <a:extLst>
                <a:ext uri="{FF2B5EF4-FFF2-40B4-BE49-F238E27FC236}">
                  <a16:creationId xmlns:a16="http://schemas.microsoft.com/office/drawing/2014/main" id="{5F346158-4EDF-4DF0-ABA4-A3EDAC60B9A9}"/>
                </a:ext>
              </a:extLst>
            </p:cNvPr>
            <p:cNvPicPr>
              <a:picLocks noChangeAspect="1" noChangeArrowheads="1"/>
            </p:cNvPicPr>
            <p:nvPr/>
          </p:nvPicPr>
          <p:blipFill>
            <a:blip r:embed="rId4" cstate="print"/>
            <a:srcRect/>
            <a:stretch>
              <a:fillRect/>
            </a:stretch>
          </p:blipFill>
          <p:spPr bwMode="gray">
            <a:xfrm>
              <a:off x="8439104" y="4607497"/>
              <a:ext cx="175110" cy="143272"/>
            </a:xfrm>
            <a:prstGeom prst="rect">
              <a:avLst/>
            </a:prstGeom>
            <a:noFill/>
          </p:spPr>
        </p:pic>
        <p:pic>
          <p:nvPicPr>
            <p:cNvPr id="426" name="Picture 12" descr="E:\2016.01\1.12 扁平化图标\蓝色\AR-蓝色最新-40.png">
              <a:extLst>
                <a:ext uri="{FF2B5EF4-FFF2-40B4-BE49-F238E27FC236}">
                  <a16:creationId xmlns:a16="http://schemas.microsoft.com/office/drawing/2014/main" id="{A9CA96C2-1FF3-4C58-B8CC-E901A79662A1}"/>
                </a:ext>
              </a:extLst>
            </p:cNvPr>
            <p:cNvPicPr>
              <a:picLocks noChangeAspect="1" noChangeArrowheads="1"/>
            </p:cNvPicPr>
            <p:nvPr/>
          </p:nvPicPr>
          <p:blipFill>
            <a:blip r:embed="rId4" cstate="print"/>
            <a:srcRect/>
            <a:stretch>
              <a:fillRect/>
            </a:stretch>
          </p:blipFill>
          <p:spPr bwMode="gray">
            <a:xfrm>
              <a:off x="8443053" y="4409385"/>
              <a:ext cx="175110" cy="143272"/>
            </a:xfrm>
            <a:prstGeom prst="rect">
              <a:avLst/>
            </a:prstGeom>
            <a:noFill/>
          </p:spPr>
        </p:pic>
        <p:pic>
          <p:nvPicPr>
            <p:cNvPr id="427" name="Picture 12" descr="E:\2016.01\1.12 扁平化图标\蓝色\AR-蓝色最新-40.png">
              <a:extLst>
                <a:ext uri="{FF2B5EF4-FFF2-40B4-BE49-F238E27FC236}">
                  <a16:creationId xmlns:a16="http://schemas.microsoft.com/office/drawing/2014/main" id="{187429E7-DC00-4A9F-9604-EC13BF85110F}"/>
                </a:ext>
              </a:extLst>
            </p:cNvPr>
            <p:cNvPicPr>
              <a:picLocks noChangeAspect="1" noChangeArrowheads="1"/>
            </p:cNvPicPr>
            <p:nvPr/>
          </p:nvPicPr>
          <p:blipFill>
            <a:blip r:embed="rId4" cstate="print"/>
            <a:srcRect/>
            <a:stretch>
              <a:fillRect/>
            </a:stretch>
          </p:blipFill>
          <p:spPr bwMode="gray">
            <a:xfrm>
              <a:off x="8445670" y="5362805"/>
              <a:ext cx="175110" cy="143272"/>
            </a:xfrm>
            <a:prstGeom prst="rect">
              <a:avLst/>
            </a:prstGeom>
            <a:noFill/>
          </p:spPr>
        </p:pic>
        <p:pic>
          <p:nvPicPr>
            <p:cNvPr id="428" name="Picture 12" descr="E:\2016.01\1.12 扁平化图标\蓝色\AR-蓝色最新-40.png">
              <a:extLst>
                <a:ext uri="{FF2B5EF4-FFF2-40B4-BE49-F238E27FC236}">
                  <a16:creationId xmlns:a16="http://schemas.microsoft.com/office/drawing/2014/main" id="{26109E6E-7C1F-48C4-9D3B-6226F6C5C72B}"/>
                </a:ext>
              </a:extLst>
            </p:cNvPr>
            <p:cNvPicPr>
              <a:picLocks noChangeAspect="1" noChangeArrowheads="1"/>
            </p:cNvPicPr>
            <p:nvPr/>
          </p:nvPicPr>
          <p:blipFill>
            <a:blip r:embed="rId4" cstate="print"/>
            <a:srcRect/>
            <a:stretch>
              <a:fillRect/>
            </a:stretch>
          </p:blipFill>
          <p:spPr bwMode="gray">
            <a:xfrm>
              <a:off x="8449619" y="5164693"/>
              <a:ext cx="175110" cy="143272"/>
            </a:xfrm>
            <a:prstGeom prst="rect">
              <a:avLst/>
            </a:prstGeom>
            <a:noFill/>
          </p:spPr>
        </p:pic>
        <p:pic>
          <p:nvPicPr>
            <p:cNvPr id="429" name="Picture 12" descr="E:\2016.01\1.12 扁平化图标\蓝色\AR-蓝色最新-40.png">
              <a:extLst>
                <a:ext uri="{FF2B5EF4-FFF2-40B4-BE49-F238E27FC236}">
                  <a16:creationId xmlns:a16="http://schemas.microsoft.com/office/drawing/2014/main" id="{8857C7F9-E206-4CD3-839F-AF720D171D67}"/>
                </a:ext>
              </a:extLst>
            </p:cNvPr>
            <p:cNvPicPr>
              <a:picLocks noChangeAspect="1" noChangeArrowheads="1"/>
            </p:cNvPicPr>
            <p:nvPr/>
          </p:nvPicPr>
          <p:blipFill>
            <a:blip r:embed="rId4" cstate="print"/>
            <a:srcRect/>
            <a:stretch>
              <a:fillRect/>
            </a:stretch>
          </p:blipFill>
          <p:spPr bwMode="gray">
            <a:xfrm>
              <a:off x="4453942" y="5444457"/>
              <a:ext cx="175110" cy="143272"/>
            </a:xfrm>
            <a:prstGeom prst="rect">
              <a:avLst/>
            </a:prstGeom>
            <a:noFill/>
          </p:spPr>
        </p:pic>
        <p:pic>
          <p:nvPicPr>
            <p:cNvPr id="430" name="图片 76" descr="接入交换机.png">
              <a:extLst>
                <a:ext uri="{FF2B5EF4-FFF2-40B4-BE49-F238E27FC236}">
                  <a16:creationId xmlns:a16="http://schemas.microsoft.com/office/drawing/2014/main" id="{390EBE52-72C3-45FF-9D74-2359615EB27F}"/>
                </a:ext>
              </a:extLst>
            </p:cNvPr>
            <p:cNvPicPr>
              <a:picLocks noChangeAspect="1"/>
            </p:cNvPicPr>
            <p:nvPr/>
          </p:nvPicPr>
          <p:blipFill>
            <a:blip r:embed="rId5" cstate="print"/>
            <a:stretch>
              <a:fillRect/>
            </a:stretch>
          </p:blipFill>
          <p:spPr bwMode="gray">
            <a:xfrm>
              <a:off x="4162183" y="5213031"/>
              <a:ext cx="178913" cy="146383"/>
            </a:xfrm>
            <a:prstGeom prst="rect">
              <a:avLst/>
            </a:prstGeom>
          </p:spPr>
        </p:pic>
        <p:pic>
          <p:nvPicPr>
            <p:cNvPr id="431" name="Picture 12" descr="E:\2016.01\1.12 扁平化图标\蓝色\AR-蓝色最新-40.png">
              <a:extLst>
                <a:ext uri="{FF2B5EF4-FFF2-40B4-BE49-F238E27FC236}">
                  <a16:creationId xmlns:a16="http://schemas.microsoft.com/office/drawing/2014/main" id="{DECC730A-6A2D-4C57-B2A0-E67DDC7A63A6}"/>
                </a:ext>
              </a:extLst>
            </p:cNvPr>
            <p:cNvPicPr>
              <a:picLocks noChangeAspect="1" noChangeArrowheads="1"/>
            </p:cNvPicPr>
            <p:nvPr/>
          </p:nvPicPr>
          <p:blipFill>
            <a:blip r:embed="rId4" cstate="print"/>
            <a:srcRect/>
            <a:stretch>
              <a:fillRect/>
            </a:stretch>
          </p:blipFill>
          <p:spPr bwMode="gray">
            <a:xfrm>
              <a:off x="4162735" y="5439198"/>
              <a:ext cx="175110" cy="143272"/>
            </a:xfrm>
            <a:prstGeom prst="rect">
              <a:avLst/>
            </a:prstGeom>
            <a:noFill/>
          </p:spPr>
        </p:pic>
        <p:pic>
          <p:nvPicPr>
            <p:cNvPr id="432" name="图片 76" descr="接入交换机.png">
              <a:extLst>
                <a:ext uri="{FF2B5EF4-FFF2-40B4-BE49-F238E27FC236}">
                  <a16:creationId xmlns:a16="http://schemas.microsoft.com/office/drawing/2014/main" id="{7896A319-30DB-438A-AE58-AA940BEF6876}"/>
                </a:ext>
              </a:extLst>
            </p:cNvPr>
            <p:cNvPicPr>
              <a:picLocks noChangeAspect="1"/>
            </p:cNvPicPr>
            <p:nvPr/>
          </p:nvPicPr>
          <p:blipFill>
            <a:blip r:embed="rId5" cstate="print"/>
            <a:stretch>
              <a:fillRect/>
            </a:stretch>
          </p:blipFill>
          <p:spPr bwMode="gray">
            <a:xfrm>
              <a:off x="4466957" y="5213031"/>
              <a:ext cx="178913" cy="146383"/>
            </a:xfrm>
            <a:prstGeom prst="rect">
              <a:avLst/>
            </a:prstGeom>
          </p:spPr>
        </p:pic>
        <p:pic>
          <p:nvPicPr>
            <p:cNvPr id="433" name="Picture 12" descr="E:\2016.01\1.12 扁平化图标\蓝色\AR-蓝色最新-40.png">
              <a:extLst>
                <a:ext uri="{FF2B5EF4-FFF2-40B4-BE49-F238E27FC236}">
                  <a16:creationId xmlns:a16="http://schemas.microsoft.com/office/drawing/2014/main" id="{6AC56833-46EF-4B64-B884-1C64F84311DE}"/>
                </a:ext>
              </a:extLst>
            </p:cNvPr>
            <p:cNvPicPr>
              <a:picLocks noChangeAspect="1" noChangeArrowheads="1"/>
            </p:cNvPicPr>
            <p:nvPr/>
          </p:nvPicPr>
          <p:blipFill>
            <a:blip r:embed="rId4" cstate="print"/>
            <a:srcRect/>
            <a:stretch>
              <a:fillRect/>
            </a:stretch>
          </p:blipFill>
          <p:spPr bwMode="gray">
            <a:xfrm>
              <a:off x="7564591" y="5470790"/>
              <a:ext cx="175110" cy="143272"/>
            </a:xfrm>
            <a:prstGeom prst="rect">
              <a:avLst/>
            </a:prstGeom>
            <a:noFill/>
          </p:spPr>
        </p:pic>
        <p:pic>
          <p:nvPicPr>
            <p:cNvPr id="434" name="图片 76" descr="接入交换机.png">
              <a:extLst>
                <a:ext uri="{FF2B5EF4-FFF2-40B4-BE49-F238E27FC236}">
                  <a16:creationId xmlns:a16="http://schemas.microsoft.com/office/drawing/2014/main" id="{8FF73E86-4372-4590-9C04-96079397D066}"/>
                </a:ext>
              </a:extLst>
            </p:cNvPr>
            <p:cNvPicPr>
              <a:picLocks noChangeAspect="1"/>
            </p:cNvPicPr>
            <p:nvPr/>
          </p:nvPicPr>
          <p:blipFill>
            <a:blip r:embed="rId5" cstate="print"/>
            <a:stretch>
              <a:fillRect/>
            </a:stretch>
          </p:blipFill>
          <p:spPr bwMode="gray">
            <a:xfrm>
              <a:off x="7272832" y="5239364"/>
              <a:ext cx="178913" cy="146383"/>
            </a:xfrm>
            <a:prstGeom prst="rect">
              <a:avLst/>
            </a:prstGeom>
          </p:spPr>
        </p:pic>
        <p:pic>
          <p:nvPicPr>
            <p:cNvPr id="435" name="Picture 12" descr="E:\2016.01\1.12 扁平化图标\蓝色\AR-蓝色最新-40.png">
              <a:extLst>
                <a:ext uri="{FF2B5EF4-FFF2-40B4-BE49-F238E27FC236}">
                  <a16:creationId xmlns:a16="http://schemas.microsoft.com/office/drawing/2014/main" id="{8AEB2086-45E5-48F5-8A5A-F2AC70BC936E}"/>
                </a:ext>
              </a:extLst>
            </p:cNvPr>
            <p:cNvPicPr>
              <a:picLocks noChangeAspect="1" noChangeArrowheads="1"/>
            </p:cNvPicPr>
            <p:nvPr/>
          </p:nvPicPr>
          <p:blipFill>
            <a:blip r:embed="rId4" cstate="print"/>
            <a:srcRect/>
            <a:stretch>
              <a:fillRect/>
            </a:stretch>
          </p:blipFill>
          <p:spPr bwMode="gray">
            <a:xfrm>
              <a:off x="7273384" y="5465531"/>
              <a:ext cx="175110" cy="143272"/>
            </a:xfrm>
            <a:prstGeom prst="rect">
              <a:avLst/>
            </a:prstGeom>
            <a:noFill/>
          </p:spPr>
        </p:pic>
        <p:pic>
          <p:nvPicPr>
            <p:cNvPr id="436" name="图片 76" descr="接入交换机.png">
              <a:extLst>
                <a:ext uri="{FF2B5EF4-FFF2-40B4-BE49-F238E27FC236}">
                  <a16:creationId xmlns:a16="http://schemas.microsoft.com/office/drawing/2014/main" id="{D9BEB51A-EFF2-451B-A283-95C560464546}"/>
                </a:ext>
              </a:extLst>
            </p:cNvPr>
            <p:cNvPicPr>
              <a:picLocks noChangeAspect="1"/>
            </p:cNvPicPr>
            <p:nvPr/>
          </p:nvPicPr>
          <p:blipFill>
            <a:blip r:embed="rId5" cstate="print"/>
            <a:stretch>
              <a:fillRect/>
            </a:stretch>
          </p:blipFill>
          <p:spPr bwMode="gray">
            <a:xfrm>
              <a:off x="7577606" y="5239364"/>
              <a:ext cx="178913" cy="146383"/>
            </a:xfrm>
            <a:prstGeom prst="rect">
              <a:avLst/>
            </a:prstGeom>
          </p:spPr>
        </p:pic>
        <p:pic>
          <p:nvPicPr>
            <p:cNvPr id="437" name="Picture 12" descr="E:\2016.01\1.12 扁平化图标\蓝色\AR-蓝色最新-40.png">
              <a:extLst>
                <a:ext uri="{FF2B5EF4-FFF2-40B4-BE49-F238E27FC236}">
                  <a16:creationId xmlns:a16="http://schemas.microsoft.com/office/drawing/2014/main" id="{72BA69FB-0BB3-4008-B9EF-BE5F87F0DCB9}"/>
                </a:ext>
              </a:extLst>
            </p:cNvPr>
            <p:cNvPicPr>
              <a:picLocks noChangeAspect="1" noChangeArrowheads="1"/>
            </p:cNvPicPr>
            <p:nvPr/>
          </p:nvPicPr>
          <p:blipFill>
            <a:blip r:embed="rId4" cstate="print"/>
            <a:srcRect/>
            <a:stretch>
              <a:fillRect/>
            </a:stretch>
          </p:blipFill>
          <p:spPr bwMode="gray">
            <a:xfrm>
              <a:off x="7565409" y="4466321"/>
              <a:ext cx="175110" cy="143272"/>
            </a:xfrm>
            <a:prstGeom prst="rect">
              <a:avLst/>
            </a:prstGeom>
            <a:noFill/>
          </p:spPr>
        </p:pic>
        <p:pic>
          <p:nvPicPr>
            <p:cNvPr id="438" name="图片 76" descr="接入交换机.png">
              <a:extLst>
                <a:ext uri="{FF2B5EF4-FFF2-40B4-BE49-F238E27FC236}">
                  <a16:creationId xmlns:a16="http://schemas.microsoft.com/office/drawing/2014/main" id="{A2E3EFAA-41EC-443B-B29C-25BE4DEAB80A}"/>
                </a:ext>
              </a:extLst>
            </p:cNvPr>
            <p:cNvPicPr>
              <a:picLocks noChangeAspect="1"/>
            </p:cNvPicPr>
            <p:nvPr/>
          </p:nvPicPr>
          <p:blipFill>
            <a:blip r:embed="rId5" cstate="print"/>
            <a:stretch>
              <a:fillRect/>
            </a:stretch>
          </p:blipFill>
          <p:spPr bwMode="gray">
            <a:xfrm>
              <a:off x="7273650" y="4234895"/>
              <a:ext cx="178913" cy="146383"/>
            </a:xfrm>
            <a:prstGeom prst="rect">
              <a:avLst/>
            </a:prstGeom>
          </p:spPr>
        </p:pic>
        <p:pic>
          <p:nvPicPr>
            <p:cNvPr id="439" name="Picture 12" descr="E:\2016.01\1.12 扁平化图标\蓝色\AR-蓝色最新-40.png">
              <a:extLst>
                <a:ext uri="{FF2B5EF4-FFF2-40B4-BE49-F238E27FC236}">
                  <a16:creationId xmlns:a16="http://schemas.microsoft.com/office/drawing/2014/main" id="{D50E4AC3-10E8-4877-AED0-F45EA283C731}"/>
                </a:ext>
              </a:extLst>
            </p:cNvPr>
            <p:cNvPicPr>
              <a:picLocks noChangeAspect="1" noChangeArrowheads="1"/>
            </p:cNvPicPr>
            <p:nvPr/>
          </p:nvPicPr>
          <p:blipFill>
            <a:blip r:embed="rId4" cstate="print"/>
            <a:srcRect/>
            <a:stretch>
              <a:fillRect/>
            </a:stretch>
          </p:blipFill>
          <p:spPr bwMode="gray">
            <a:xfrm>
              <a:off x="7274202" y="4461062"/>
              <a:ext cx="175110" cy="143272"/>
            </a:xfrm>
            <a:prstGeom prst="rect">
              <a:avLst/>
            </a:prstGeom>
            <a:noFill/>
          </p:spPr>
        </p:pic>
        <p:pic>
          <p:nvPicPr>
            <p:cNvPr id="440" name="图片 76" descr="接入交换机.png">
              <a:extLst>
                <a:ext uri="{FF2B5EF4-FFF2-40B4-BE49-F238E27FC236}">
                  <a16:creationId xmlns:a16="http://schemas.microsoft.com/office/drawing/2014/main" id="{BC9DACB2-6E1A-4177-8CEB-7831D109C841}"/>
                </a:ext>
              </a:extLst>
            </p:cNvPr>
            <p:cNvPicPr>
              <a:picLocks noChangeAspect="1"/>
            </p:cNvPicPr>
            <p:nvPr/>
          </p:nvPicPr>
          <p:blipFill>
            <a:blip r:embed="rId5" cstate="print"/>
            <a:stretch>
              <a:fillRect/>
            </a:stretch>
          </p:blipFill>
          <p:spPr bwMode="gray">
            <a:xfrm>
              <a:off x="7578424" y="4234895"/>
              <a:ext cx="178913" cy="146383"/>
            </a:xfrm>
            <a:prstGeom prst="rect">
              <a:avLst/>
            </a:prstGeom>
          </p:spPr>
        </p:pic>
        <p:pic>
          <p:nvPicPr>
            <p:cNvPr id="441" name="Picture 12" descr="E:\2016.01\1.12 扁平化图标\蓝色\AR-蓝色最新-40.png">
              <a:extLst>
                <a:ext uri="{FF2B5EF4-FFF2-40B4-BE49-F238E27FC236}">
                  <a16:creationId xmlns:a16="http://schemas.microsoft.com/office/drawing/2014/main" id="{378237CA-31FB-4631-B8D3-C98BA0CE0924}"/>
                </a:ext>
              </a:extLst>
            </p:cNvPr>
            <p:cNvPicPr>
              <a:picLocks noChangeAspect="1" noChangeArrowheads="1"/>
            </p:cNvPicPr>
            <p:nvPr/>
          </p:nvPicPr>
          <p:blipFill>
            <a:blip r:embed="rId4" cstate="print"/>
            <a:srcRect/>
            <a:stretch>
              <a:fillRect/>
            </a:stretch>
          </p:blipFill>
          <p:spPr bwMode="gray">
            <a:xfrm>
              <a:off x="4460210" y="4453947"/>
              <a:ext cx="175110" cy="143272"/>
            </a:xfrm>
            <a:prstGeom prst="rect">
              <a:avLst/>
            </a:prstGeom>
            <a:noFill/>
          </p:spPr>
        </p:pic>
        <p:pic>
          <p:nvPicPr>
            <p:cNvPr id="442" name="图片 76" descr="接入交换机.png">
              <a:extLst>
                <a:ext uri="{FF2B5EF4-FFF2-40B4-BE49-F238E27FC236}">
                  <a16:creationId xmlns:a16="http://schemas.microsoft.com/office/drawing/2014/main" id="{B8B077D0-980D-40B5-A9D5-3251CF730A08}"/>
                </a:ext>
              </a:extLst>
            </p:cNvPr>
            <p:cNvPicPr>
              <a:picLocks noChangeAspect="1"/>
            </p:cNvPicPr>
            <p:nvPr/>
          </p:nvPicPr>
          <p:blipFill>
            <a:blip r:embed="rId5" cstate="print"/>
            <a:stretch>
              <a:fillRect/>
            </a:stretch>
          </p:blipFill>
          <p:spPr bwMode="gray">
            <a:xfrm>
              <a:off x="4168451" y="4222521"/>
              <a:ext cx="178913" cy="146383"/>
            </a:xfrm>
            <a:prstGeom prst="rect">
              <a:avLst/>
            </a:prstGeom>
          </p:spPr>
        </p:pic>
        <p:pic>
          <p:nvPicPr>
            <p:cNvPr id="443" name="Picture 12" descr="E:\2016.01\1.12 扁平化图标\蓝色\AR-蓝色最新-40.png">
              <a:extLst>
                <a:ext uri="{FF2B5EF4-FFF2-40B4-BE49-F238E27FC236}">
                  <a16:creationId xmlns:a16="http://schemas.microsoft.com/office/drawing/2014/main" id="{29A68922-7C6D-48F7-87EF-01A4DE4B9244}"/>
                </a:ext>
              </a:extLst>
            </p:cNvPr>
            <p:cNvPicPr>
              <a:picLocks noChangeAspect="1" noChangeArrowheads="1"/>
            </p:cNvPicPr>
            <p:nvPr/>
          </p:nvPicPr>
          <p:blipFill>
            <a:blip r:embed="rId4" cstate="print"/>
            <a:srcRect/>
            <a:stretch>
              <a:fillRect/>
            </a:stretch>
          </p:blipFill>
          <p:spPr bwMode="gray">
            <a:xfrm>
              <a:off x="4169003" y="4448688"/>
              <a:ext cx="175110" cy="143272"/>
            </a:xfrm>
            <a:prstGeom prst="rect">
              <a:avLst/>
            </a:prstGeom>
            <a:noFill/>
          </p:spPr>
        </p:pic>
        <p:pic>
          <p:nvPicPr>
            <p:cNvPr id="444" name="图片 76" descr="接入交换机.png">
              <a:extLst>
                <a:ext uri="{FF2B5EF4-FFF2-40B4-BE49-F238E27FC236}">
                  <a16:creationId xmlns:a16="http://schemas.microsoft.com/office/drawing/2014/main" id="{78F37491-607D-449F-B825-42001F604E4E}"/>
                </a:ext>
              </a:extLst>
            </p:cNvPr>
            <p:cNvPicPr>
              <a:picLocks noChangeAspect="1"/>
            </p:cNvPicPr>
            <p:nvPr/>
          </p:nvPicPr>
          <p:blipFill>
            <a:blip r:embed="rId5" cstate="print"/>
            <a:stretch>
              <a:fillRect/>
            </a:stretch>
          </p:blipFill>
          <p:spPr bwMode="gray">
            <a:xfrm>
              <a:off x="4473225" y="4222521"/>
              <a:ext cx="178913" cy="146383"/>
            </a:xfrm>
            <a:prstGeom prst="rect">
              <a:avLst/>
            </a:prstGeom>
          </p:spPr>
        </p:pic>
        <p:pic>
          <p:nvPicPr>
            <p:cNvPr id="445" name="Picture 12" descr="E:\2016.01\1.12 扁平化图标\蓝色\AR-蓝色最新-40.png">
              <a:extLst>
                <a:ext uri="{FF2B5EF4-FFF2-40B4-BE49-F238E27FC236}">
                  <a16:creationId xmlns:a16="http://schemas.microsoft.com/office/drawing/2014/main" id="{E73FDFAD-6B28-4D00-A8B2-FF2648CE2B2A}"/>
                </a:ext>
              </a:extLst>
            </p:cNvPr>
            <p:cNvPicPr>
              <a:picLocks noChangeAspect="1" noChangeArrowheads="1"/>
            </p:cNvPicPr>
            <p:nvPr/>
          </p:nvPicPr>
          <p:blipFill>
            <a:blip r:embed="rId4" cstate="print"/>
            <a:srcRect/>
            <a:stretch>
              <a:fillRect/>
            </a:stretch>
          </p:blipFill>
          <p:spPr bwMode="gray">
            <a:xfrm>
              <a:off x="5057253" y="3996677"/>
              <a:ext cx="175110" cy="143272"/>
            </a:xfrm>
            <a:prstGeom prst="rect">
              <a:avLst/>
            </a:prstGeom>
            <a:noFill/>
          </p:spPr>
        </p:pic>
        <p:pic>
          <p:nvPicPr>
            <p:cNvPr id="446" name="Picture 12" descr="E:\2016.01\1.12 扁平化图标\蓝色\AR-蓝色最新-40.png">
              <a:extLst>
                <a:ext uri="{FF2B5EF4-FFF2-40B4-BE49-F238E27FC236}">
                  <a16:creationId xmlns:a16="http://schemas.microsoft.com/office/drawing/2014/main" id="{8F53A439-7208-42B1-8A5D-6D1F29B918B5}"/>
                </a:ext>
              </a:extLst>
            </p:cNvPr>
            <p:cNvPicPr>
              <a:picLocks noChangeAspect="1" noChangeArrowheads="1"/>
            </p:cNvPicPr>
            <p:nvPr/>
          </p:nvPicPr>
          <p:blipFill>
            <a:blip r:embed="rId4" cstate="print"/>
            <a:srcRect/>
            <a:stretch>
              <a:fillRect/>
            </a:stretch>
          </p:blipFill>
          <p:spPr bwMode="gray">
            <a:xfrm>
              <a:off x="4766046" y="3991418"/>
              <a:ext cx="175110" cy="143272"/>
            </a:xfrm>
            <a:prstGeom prst="rect">
              <a:avLst/>
            </a:prstGeom>
            <a:noFill/>
          </p:spPr>
        </p:pic>
        <p:pic>
          <p:nvPicPr>
            <p:cNvPr id="447" name="Picture 12" descr="E:\2016.01\1.12 扁平化图标\蓝色\AR-蓝色最新-40.png">
              <a:extLst>
                <a:ext uri="{FF2B5EF4-FFF2-40B4-BE49-F238E27FC236}">
                  <a16:creationId xmlns:a16="http://schemas.microsoft.com/office/drawing/2014/main" id="{CEE89548-BD71-4C7A-8698-E6966A2D22F8}"/>
                </a:ext>
              </a:extLst>
            </p:cNvPr>
            <p:cNvPicPr>
              <a:picLocks noChangeAspect="1" noChangeArrowheads="1"/>
            </p:cNvPicPr>
            <p:nvPr/>
          </p:nvPicPr>
          <p:blipFill>
            <a:blip r:embed="rId4" cstate="print"/>
            <a:srcRect/>
            <a:stretch>
              <a:fillRect/>
            </a:stretch>
          </p:blipFill>
          <p:spPr bwMode="gray">
            <a:xfrm>
              <a:off x="5069295" y="4993993"/>
              <a:ext cx="175110" cy="143272"/>
            </a:xfrm>
            <a:prstGeom prst="rect">
              <a:avLst/>
            </a:prstGeom>
            <a:noFill/>
          </p:spPr>
        </p:pic>
        <p:pic>
          <p:nvPicPr>
            <p:cNvPr id="448" name="Picture 12" descr="E:\2016.01\1.12 扁平化图标\蓝色\AR-蓝色最新-40.png">
              <a:extLst>
                <a:ext uri="{FF2B5EF4-FFF2-40B4-BE49-F238E27FC236}">
                  <a16:creationId xmlns:a16="http://schemas.microsoft.com/office/drawing/2014/main" id="{B317CAF3-3486-4E62-81AF-112E701C8F10}"/>
                </a:ext>
              </a:extLst>
            </p:cNvPr>
            <p:cNvPicPr>
              <a:picLocks noChangeAspect="1" noChangeArrowheads="1"/>
            </p:cNvPicPr>
            <p:nvPr/>
          </p:nvPicPr>
          <p:blipFill>
            <a:blip r:embed="rId4" cstate="print"/>
            <a:srcRect/>
            <a:stretch>
              <a:fillRect/>
            </a:stretch>
          </p:blipFill>
          <p:spPr bwMode="gray">
            <a:xfrm>
              <a:off x="4778088" y="4988734"/>
              <a:ext cx="175110" cy="143272"/>
            </a:xfrm>
            <a:prstGeom prst="rect">
              <a:avLst/>
            </a:prstGeom>
            <a:noFill/>
          </p:spPr>
        </p:pic>
        <p:pic>
          <p:nvPicPr>
            <p:cNvPr id="449" name="Picture 12" descr="E:\2016.01\1.12 扁平化图标\蓝色\AR-蓝色最新-40.png">
              <a:extLst>
                <a:ext uri="{FF2B5EF4-FFF2-40B4-BE49-F238E27FC236}">
                  <a16:creationId xmlns:a16="http://schemas.microsoft.com/office/drawing/2014/main" id="{6F01A9F1-C13D-4D39-82C0-963D138C0BF4}"/>
                </a:ext>
              </a:extLst>
            </p:cNvPr>
            <p:cNvPicPr>
              <a:picLocks noChangeAspect="1" noChangeArrowheads="1"/>
            </p:cNvPicPr>
            <p:nvPr/>
          </p:nvPicPr>
          <p:blipFill>
            <a:blip r:embed="rId4" cstate="print"/>
            <a:srcRect/>
            <a:stretch>
              <a:fillRect/>
            </a:stretch>
          </p:blipFill>
          <p:spPr bwMode="gray">
            <a:xfrm>
              <a:off x="6955587" y="4009801"/>
              <a:ext cx="175110" cy="143272"/>
            </a:xfrm>
            <a:prstGeom prst="rect">
              <a:avLst/>
            </a:prstGeom>
            <a:noFill/>
          </p:spPr>
        </p:pic>
        <p:pic>
          <p:nvPicPr>
            <p:cNvPr id="450" name="Picture 12" descr="E:\2016.01\1.12 扁平化图标\蓝色\AR-蓝色最新-40.png">
              <a:extLst>
                <a:ext uri="{FF2B5EF4-FFF2-40B4-BE49-F238E27FC236}">
                  <a16:creationId xmlns:a16="http://schemas.microsoft.com/office/drawing/2014/main" id="{07601DA9-B60E-4F2B-AEC6-5B62ECB44DF1}"/>
                </a:ext>
              </a:extLst>
            </p:cNvPr>
            <p:cNvPicPr>
              <a:picLocks noChangeAspect="1" noChangeArrowheads="1"/>
            </p:cNvPicPr>
            <p:nvPr/>
          </p:nvPicPr>
          <p:blipFill>
            <a:blip r:embed="rId4" cstate="print"/>
            <a:srcRect/>
            <a:stretch>
              <a:fillRect/>
            </a:stretch>
          </p:blipFill>
          <p:spPr bwMode="gray">
            <a:xfrm>
              <a:off x="6664380" y="4004542"/>
              <a:ext cx="175110" cy="143272"/>
            </a:xfrm>
            <a:prstGeom prst="rect">
              <a:avLst/>
            </a:prstGeom>
            <a:noFill/>
          </p:spPr>
        </p:pic>
        <p:pic>
          <p:nvPicPr>
            <p:cNvPr id="451" name="Picture 12" descr="E:\2016.01\1.12 扁平化图标\蓝色\AR-蓝色最新-40.png">
              <a:extLst>
                <a:ext uri="{FF2B5EF4-FFF2-40B4-BE49-F238E27FC236}">
                  <a16:creationId xmlns:a16="http://schemas.microsoft.com/office/drawing/2014/main" id="{39F443F6-74A4-436D-9E7F-9A236E0F9C8F}"/>
                </a:ext>
              </a:extLst>
            </p:cNvPr>
            <p:cNvPicPr>
              <a:picLocks noChangeAspect="1" noChangeArrowheads="1"/>
            </p:cNvPicPr>
            <p:nvPr/>
          </p:nvPicPr>
          <p:blipFill>
            <a:blip r:embed="rId4" cstate="print"/>
            <a:srcRect/>
            <a:stretch>
              <a:fillRect/>
            </a:stretch>
          </p:blipFill>
          <p:spPr bwMode="gray">
            <a:xfrm>
              <a:off x="6955587" y="4993784"/>
              <a:ext cx="175110" cy="143272"/>
            </a:xfrm>
            <a:prstGeom prst="rect">
              <a:avLst/>
            </a:prstGeom>
            <a:noFill/>
          </p:spPr>
        </p:pic>
        <p:pic>
          <p:nvPicPr>
            <p:cNvPr id="452" name="Picture 12" descr="E:\2016.01\1.12 扁平化图标\蓝色\AR-蓝色最新-40.png">
              <a:extLst>
                <a:ext uri="{FF2B5EF4-FFF2-40B4-BE49-F238E27FC236}">
                  <a16:creationId xmlns:a16="http://schemas.microsoft.com/office/drawing/2014/main" id="{25A7B00B-E054-4282-8E84-900031C9A495}"/>
                </a:ext>
              </a:extLst>
            </p:cNvPr>
            <p:cNvPicPr>
              <a:picLocks noChangeAspect="1" noChangeArrowheads="1"/>
            </p:cNvPicPr>
            <p:nvPr/>
          </p:nvPicPr>
          <p:blipFill>
            <a:blip r:embed="rId4" cstate="print"/>
            <a:srcRect/>
            <a:stretch>
              <a:fillRect/>
            </a:stretch>
          </p:blipFill>
          <p:spPr bwMode="gray">
            <a:xfrm>
              <a:off x="6664380" y="4988525"/>
              <a:ext cx="175110" cy="143272"/>
            </a:xfrm>
            <a:prstGeom prst="rect">
              <a:avLst/>
            </a:prstGeom>
            <a:noFill/>
          </p:spPr>
        </p:pic>
        <p:pic>
          <p:nvPicPr>
            <p:cNvPr id="453" name="Picture 12" descr="E:\2016.01\1.12 扁平化图标\蓝色\AR-蓝色最新-40.png">
              <a:extLst>
                <a:ext uri="{FF2B5EF4-FFF2-40B4-BE49-F238E27FC236}">
                  <a16:creationId xmlns:a16="http://schemas.microsoft.com/office/drawing/2014/main" id="{F5302DB3-AD44-49F1-95BD-C1CEE1FCCF80}"/>
                </a:ext>
              </a:extLst>
            </p:cNvPr>
            <p:cNvPicPr>
              <a:picLocks noChangeAspect="1" noChangeArrowheads="1"/>
            </p:cNvPicPr>
            <p:nvPr/>
          </p:nvPicPr>
          <p:blipFill>
            <a:blip r:embed="rId4" cstate="print"/>
            <a:srcRect/>
            <a:stretch>
              <a:fillRect/>
            </a:stretch>
          </p:blipFill>
          <p:spPr bwMode="gray">
            <a:xfrm>
              <a:off x="5141204" y="4448688"/>
              <a:ext cx="175110" cy="143272"/>
            </a:xfrm>
            <a:prstGeom prst="rect">
              <a:avLst/>
            </a:prstGeom>
            <a:noFill/>
          </p:spPr>
        </p:pic>
        <p:pic>
          <p:nvPicPr>
            <p:cNvPr id="454" name="Picture 12" descr="E:\2016.01\1.12 扁平化图标\蓝色\AR-蓝色最新-40.png">
              <a:extLst>
                <a:ext uri="{FF2B5EF4-FFF2-40B4-BE49-F238E27FC236}">
                  <a16:creationId xmlns:a16="http://schemas.microsoft.com/office/drawing/2014/main" id="{2606FD3A-4EB3-40F7-A0E0-D0DCA2D40F3A}"/>
                </a:ext>
              </a:extLst>
            </p:cNvPr>
            <p:cNvPicPr>
              <a:picLocks noChangeAspect="1" noChangeArrowheads="1"/>
            </p:cNvPicPr>
            <p:nvPr/>
          </p:nvPicPr>
          <p:blipFill>
            <a:blip r:embed="rId4" cstate="print"/>
            <a:srcRect/>
            <a:stretch>
              <a:fillRect/>
            </a:stretch>
          </p:blipFill>
          <p:spPr bwMode="gray">
            <a:xfrm>
              <a:off x="6582999" y="4448688"/>
              <a:ext cx="175110" cy="143272"/>
            </a:xfrm>
            <a:prstGeom prst="rect">
              <a:avLst/>
            </a:prstGeom>
            <a:noFill/>
          </p:spPr>
        </p:pic>
        <p:sp>
          <p:nvSpPr>
            <p:cNvPr id="455" name="TextBox 454">
              <a:extLst>
                <a:ext uri="{FF2B5EF4-FFF2-40B4-BE49-F238E27FC236}">
                  <a16:creationId xmlns:a16="http://schemas.microsoft.com/office/drawing/2014/main" id="{BF382C42-E25A-46BD-9195-96CF5555C6A2}"/>
                </a:ext>
              </a:extLst>
            </p:cNvPr>
            <p:cNvSpPr txBox="1"/>
            <p:nvPr/>
          </p:nvSpPr>
          <p:spPr bwMode="gray">
            <a:xfrm>
              <a:off x="4318663" y="4729687"/>
              <a:ext cx="861751" cy="153888"/>
            </a:xfrm>
            <a:prstGeom prst="rect">
              <a:avLst/>
            </a:prstGeom>
            <a:solidFill>
              <a:srgbClr val="BEE9EE"/>
            </a:solidFill>
            <a:ln>
              <a:solidFill>
                <a:srgbClr val="94DAE2"/>
              </a:solidFill>
            </a:ln>
          </p:spPr>
          <p:txBody>
            <a:bodyPr wrap="square" lIns="0" tIns="0" rIns="0" bIns="0" rtlCol="0">
              <a:spAutoFit/>
            </a:bodyPr>
            <a:lstStyle/>
            <a:p>
              <a:pPr algn="ctr" fontAlgn="ctr"/>
              <a:r>
                <a:rPr lang="en-US" sz="1000" dirty="0">
                  <a:latin typeface="Huawei Sans" panose="020C0503030203020204" pitchFamily="34" charset="0"/>
                </a:rPr>
                <a:t>MSTP/SDH</a:t>
              </a:r>
            </a:p>
          </p:txBody>
        </p:sp>
        <p:sp>
          <p:nvSpPr>
            <p:cNvPr id="457" name="TextBox 456">
              <a:extLst>
                <a:ext uri="{FF2B5EF4-FFF2-40B4-BE49-F238E27FC236}">
                  <a16:creationId xmlns:a16="http://schemas.microsoft.com/office/drawing/2014/main" id="{6F786D11-6853-4F97-9568-6478B458A173}"/>
                </a:ext>
              </a:extLst>
            </p:cNvPr>
            <p:cNvSpPr txBox="1"/>
            <p:nvPr/>
          </p:nvSpPr>
          <p:spPr bwMode="gray">
            <a:xfrm>
              <a:off x="6832984" y="4729687"/>
              <a:ext cx="861751" cy="153888"/>
            </a:xfrm>
            <a:prstGeom prst="rect">
              <a:avLst/>
            </a:prstGeom>
            <a:solidFill>
              <a:srgbClr val="BEE9EE"/>
            </a:solidFill>
            <a:ln>
              <a:solidFill>
                <a:srgbClr val="94DAE2"/>
              </a:solidFill>
            </a:ln>
          </p:spPr>
          <p:txBody>
            <a:bodyPr wrap="square" lIns="0" tIns="0" rIns="0" bIns="0" rtlCol="0">
              <a:spAutoFit/>
            </a:bodyPr>
            <a:lstStyle/>
            <a:p>
              <a:pPr algn="ctr" fontAlgn="ctr"/>
              <a:r>
                <a:rPr lang="en-US" sz="1000" dirty="0">
                  <a:latin typeface="Huawei Sans" panose="020C0503030203020204" pitchFamily="34" charset="0"/>
                </a:rPr>
                <a:t>MSTP/SDH</a:t>
              </a:r>
            </a:p>
          </p:txBody>
        </p:sp>
        <p:sp>
          <p:nvSpPr>
            <p:cNvPr id="458" name="TextBox 457">
              <a:extLst>
                <a:ext uri="{FF2B5EF4-FFF2-40B4-BE49-F238E27FC236}">
                  <a16:creationId xmlns:a16="http://schemas.microsoft.com/office/drawing/2014/main" id="{3737F88E-5B52-4611-8003-9D9D340541EF}"/>
                </a:ext>
              </a:extLst>
            </p:cNvPr>
            <p:cNvSpPr txBox="1"/>
            <p:nvPr/>
          </p:nvSpPr>
          <p:spPr bwMode="gray">
            <a:xfrm>
              <a:off x="4011252" y="5752630"/>
              <a:ext cx="861751" cy="153888"/>
            </a:xfrm>
            <a:prstGeom prst="rect">
              <a:avLst/>
            </a:prstGeom>
            <a:solidFill>
              <a:srgbClr val="BEE9EE"/>
            </a:solidFill>
            <a:ln>
              <a:solidFill>
                <a:srgbClr val="94DAE2"/>
              </a:solidFill>
            </a:ln>
          </p:spPr>
          <p:txBody>
            <a:bodyPr wrap="square" lIns="0" tIns="0" rIns="0" bIns="0" rtlCol="0">
              <a:spAutoFit/>
            </a:bodyPr>
            <a:lstStyle/>
            <a:p>
              <a:pPr algn="ctr" fontAlgn="ctr"/>
              <a:r>
                <a:rPr lang="en-US" sz="1000" dirty="0">
                  <a:latin typeface="Huawei Sans" panose="020C0503030203020204" pitchFamily="34" charset="0"/>
                </a:rPr>
                <a:t>MSTP/SDH</a:t>
              </a:r>
            </a:p>
          </p:txBody>
        </p:sp>
        <p:sp>
          <p:nvSpPr>
            <p:cNvPr id="459" name="TextBox 458">
              <a:extLst>
                <a:ext uri="{FF2B5EF4-FFF2-40B4-BE49-F238E27FC236}">
                  <a16:creationId xmlns:a16="http://schemas.microsoft.com/office/drawing/2014/main" id="{BEC9F8E3-5B91-48A1-AE8E-0B87F89D1DD5}"/>
                </a:ext>
              </a:extLst>
            </p:cNvPr>
            <p:cNvSpPr txBox="1"/>
            <p:nvPr/>
          </p:nvSpPr>
          <p:spPr bwMode="gray">
            <a:xfrm>
              <a:off x="7104504" y="5758953"/>
              <a:ext cx="861751" cy="153888"/>
            </a:xfrm>
            <a:prstGeom prst="rect">
              <a:avLst/>
            </a:prstGeom>
            <a:solidFill>
              <a:srgbClr val="BEE9EE"/>
            </a:solidFill>
            <a:ln>
              <a:solidFill>
                <a:srgbClr val="94DAE2"/>
              </a:solidFill>
            </a:ln>
          </p:spPr>
          <p:txBody>
            <a:bodyPr wrap="square" lIns="0" tIns="0" rIns="0" bIns="0" rtlCol="0">
              <a:spAutoFit/>
            </a:bodyPr>
            <a:lstStyle/>
            <a:p>
              <a:pPr algn="ctr" fontAlgn="ctr"/>
              <a:r>
                <a:rPr lang="en-US" sz="1000" dirty="0">
                  <a:latin typeface="Huawei Sans" panose="020C0503030203020204" pitchFamily="34" charset="0"/>
                </a:rPr>
                <a:t>MSTP/SDH</a:t>
              </a:r>
            </a:p>
          </p:txBody>
        </p:sp>
        <p:sp>
          <p:nvSpPr>
            <p:cNvPr id="461" name="TextBox 460">
              <a:extLst>
                <a:ext uri="{FF2B5EF4-FFF2-40B4-BE49-F238E27FC236}">
                  <a16:creationId xmlns:a16="http://schemas.microsoft.com/office/drawing/2014/main" id="{83998652-1DAF-4921-BFA9-03232A176025}"/>
                </a:ext>
              </a:extLst>
            </p:cNvPr>
            <p:cNvSpPr txBox="1"/>
            <p:nvPr/>
          </p:nvSpPr>
          <p:spPr bwMode="gray">
            <a:xfrm>
              <a:off x="4953679" y="5754661"/>
              <a:ext cx="478725" cy="153888"/>
            </a:xfrm>
            <a:prstGeom prst="rect">
              <a:avLst/>
            </a:prstGeom>
            <a:solidFill>
              <a:srgbClr val="BEE9EE"/>
            </a:solidFill>
            <a:ln>
              <a:solidFill>
                <a:srgbClr val="94DAE2"/>
              </a:solidFill>
            </a:ln>
          </p:spPr>
          <p:txBody>
            <a:bodyPr wrap="square" lIns="0" tIns="0" rIns="0" bIns="0" rtlCol="0">
              <a:spAutoFit/>
            </a:bodyPr>
            <a:lstStyle/>
            <a:p>
              <a:pPr algn="ctr" fontAlgn="ctr"/>
              <a:r>
                <a:rPr lang="en-US" sz="1000" dirty="0">
                  <a:latin typeface="Huawei Sans" panose="020C0503030203020204" pitchFamily="34" charset="0"/>
                </a:rPr>
                <a:t>4G/5G</a:t>
              </a:r>
            </a:p>
          </p:txBody>
        </p:sp>
        <p:sp>
          <p:nvSpPr>
            <p:cNvPr id="462" name="TextBox 461">
              <a:extLst>
                <a:ext uri="{FF2B5EF4-FFF2-40B4-BE49-F238E27FC236}">
                  <a16:creationId xmlns:a16="http://schemas.microsoft.com/office/drawing/2014/main" id="{CC707729-043A-41D5-BEDE-1EE7D4CB13DD}"/>
                </a:ext>
              </a:extLst>
            </p:cNvPr>
            <p:cNvSpPr txBox="1"/>
            <p:nvPr/>
          </p:nvSpPr>
          <p:spPr bwMode="gray">
            <a:xfrm>
              <a:off x="6499857" y="5758953"/>
              <a:ext cx="478725" cy="153888"/>
            </a:xfrm>
            <a:prstGeom prst="rect">
              <a:avLst/>
            </a:prstGeom>
            <a:solidFill>
              <a:srgbClr val="BEE9EE"/>
            </a:solidFill>
            <a:ln>
              <a:solidFill>
                <a:srgbClr val="94DAE2"/>
              </a:solidFill>
            </a:ln>
          </p:spPr>
          <p:txBody>
            <a:bodyPr wrap="square" lIns="0" tIns="0" rIns="0" bIns="0" rtlCol="0">
              <a:spAutoFit/>
            </a:bodyPr>
            <a:lstStyle/>
            <a:p>
              <a:pPr algn="ctr" fontAlgn="ctr"/>
              <a:r>
                <a:rPr lang="en-US" sz="1000" dirty="0">
                  <a:latin typeface="Huawei Sans" panose="020C0503030203020204" pitchFamily="34" charset="0"/>
                </a:rPr>
                <a:t>4G/5G</a:t>
              </a:r>
            </a:p>
          </p:txBody>
        </p:sp>
        <p:sp>
          <p:nvSpPr>
            <p:cNvPr id="463" name="TextBox 462">
              <a:extLst>
                <a:ext uri="{FF2B5EF4-FFF2-40B4-BE49-F238E27FC236}">
                  <a16:creationId xmlns:a16="http://schemas.microsoft.com/office/drawing/2014/main" id="{E540A753-5175-45FB-8C16-9ED19292E421}"/>
                </a:ext>
              </a:extLst>
            </p:cNvPr>
            <p:cNvSpPr txBox="1"/>
            <p:nvPr/>
          </p:nvSpPr>
          <p:spPr bwMode="gray">
            <a:xfrm>
              <a:off x="4481845" y="3758232"/>
              <a:ext cx="721995" cy="153888"/>
            </a:xfrm>
            <a:prstGeom prst="rect">
              <a:avLst/>
            </a:prstGeom>
            <a:solidFill>
              <a:srgbClr val="BEE9EE"/>
            </a:solidFill>
            <a:ln>
              <a:solidFill>
                <a:srgbClr val="94DAE2"/>
              </a:solidFill>
            </a:ln>
          </p:spPr>
          <p:txBody>
            <a:bodyPr wrap="square" lIns="0" tIns="0" rIns="0" bIns="0" rtlCol="0">
              <a:spAutoFit/>
            </a:bodyPr>
            <a:lstStyle/>
            <a:p>
              <a:pPr algn="ctr" fontAlgn="ctr"/>
              <a:r>
                <a:rPr lang="en-US" sz="1000" dirty="0">
                  <a:latin typeface="Huawei Sans" panose="020C0503030203020204" pitchFamily="34" charset="0"/>
                </a:rPr>
                <a:t>MSTP/SDH</a:t>
              </a:r>
            </a:p>
          </p:txBody>
        </p:sp>
        <p:sp>
          <p:nvSpPr>
            <p:cNvPr id="464" name="TextBox 463">
              <a:extLst>
                <a:ext uri="{FF2B5EF4-FFF2-40B4-BE49-F238E27FC236}">
                  <a16:creationId xmlns:a16="http://schemas.microsoft.com/office/drawing/2014/main" id="{8E20F168-EF56-4B9E-BE74-5D27B11F5471}"/>
                </a:ext>
              </a:extLst>
            </p:cNvPr>
            <p:cNvSpPr txBox="1"/>
            <p:nvPr/>
          </p:nvSpPr>
          <p:spPr bwMode="gray">
            <a:xfrm>
              <a:off x="6684992" y="3777304"/>
              <a:ext cx="721995" cy="153888"/>
            </a:xfrm>
            <a:prstGeom prst="rect">
              <a:avLst/>
            </a:prstGeom>
            <a:solidFill>
              <a:srgbClr val="BEE9EE"/>
            </a:solidFill>
            <a:ln>
              <a:solidFill>
                <a:srgbClr val="94DAE2"/>
              </a:solidFill>
            </a:ln>
          </p:spPr>
          <p:txBody>
            <a:bodyPr wrap="square" lIns="0" tIns="0" rIns="0" bIns="0" rtlCol="0">
              <a:spAutoFit/>
            </a:bodyPr>
            <a:lstStyle/>
            <a:p>
              <a:pPr algn="ctr" fontAlgn="ctr"/>
              <a:r>
                <a:rPr lang="en-US" sz="1000" dirty="0">
                  <a:latin typeface="Huawei Sans" panose="020C0503030203020204" pitchFamily="34" charset="0"/>
                </a:rPr>
                <a:t>MSTP/SDH</a:t>
              </a:r>
            </a:p>
          </p:txBody>
        </p:sp>
        <p:sp>
          <p:nvSpPr>
            <p:cNvPr id="465" name="Freeform 159">
              <a:extLst>
                <a:ext uri="{FF2B5EF4-FFF2-40B4-BE49-F238E27FC236}">
                  <a16:creationId xmlns:a16="http://schemas.microsoft.com/office/drawing/2014/main" id="{F036844F-31ED-4A0A-A1C0-553D51936AC1}"/>
                </a:ext>
              </a:extLst>
            </p:cNvPr>
            <p:cNvSpPr/>
            <p:nvPr/>
          </p:nvSpPr>
          <p:spPr bwMode="gray">
            <a:xfrm flipH="1">
              <a:off x="3692457" y="5946785"/>
              <a:ext cx="493909" cy="26723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36000" rtlCol="0" anchor="ctr">
              <a:noAutofit/>
            </a:bodyPr>
            <a:lstStyle/>
            <a:p>
              <a:pPr algn="ctr" fontAlgn="ctr">
                <a:lnSpc>
                  <a:spcPct val="80000"/>
                </a:lnSpc>
              </a:pPr>
              <a:r>
                <a:rPr lang="en-US" sz="900" dirty="0">
                  <a:solidFill>
                    <a:schemeClr val="tx1"/>
                  </a:solidFill>
                  <a:latin typeface="Huawei Sans" panose="020C0503030203020204" pitchFamily="34" charset="0"/>
                </a:rPr>
                <a:t>Sub-branch</a:t>
              </a:r>
              <a:endParaRPr lang="en-US" sz="900" dirty="0">
                <a:solidFill>
                  <a:schemeClr val="tx1"/>
                </a:solidFill>
                <a:latin typeface="Huawei Sans" panose="020C0503030203020204" pitchFamily="34" charset="0"/>
                <a:ea typeface="方正兰亭黑简体" panose="02000000000000000000" pitchFamily="2" charset="-122"/>
              </a:endParaRPr>
            </a:p>
          </p:txBody>
        </p:sp>
        <p:sp>
          <p:nvSpPr>
            <p:cNvPr id="466" name="Freeform 159">
              <a:extLst>
                <a:ext uri="{FF2B5EF4-FFF2-40B4-BE49-F238E27FC236}">
                  <a16:creationId xmlns:a16="http://schemas.microsoft.com/office/drawing/2014/main" id="{6015A5B1-33F0-40CF-B2D0-8D8E167D0C9A}"/>
                </a:ext>
              </a:extLst>
            </p:cNvPr>
            <p:cNvSpPr/>
            <p:nvPr/>
          </p:nvSpPr>
          <p:spPr bwMode="gray">
            <a:xfrm flipH="1">
              <a:off x="4194504" y="5946785"/>
              <a:ext cx="493909" cy="26723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36000" rtlCol="0" anchor="ctr">
              <a:noAutofit/>
            </a:bodyPr>
            <a:lstStyle/>
            <a:p>
              <a:pPr algn="ctr" fontAlgn="ctr">
                <a:lnSpc>
                  <a:spcPct val="80000"/>
                </a:lnSpc>
              </a:pPr>
              <a:r>
                <a:rPr lang="en-US" sz="900" dirty="0">
                  <a:solidFill>
                    <a:schemeClr val="tx1"/>
                  </a:solidFill>
                  <a:latin typeface="Huawei Sans" panose="020C0503030203020204" pitchFamily="34" charset="0"/>
                </a:rPr>
                <a:t>Sub-branch</a:t>
              </a:r>
              <a:endParaRPr lang="en-US" sz="900" dirty="0">
                <a:solidFill>
                  <a:schemeClr val="tx1"/>
                </a:solidFill>
                <a:latin typeface="Huawei Sans" panose="020C0503030203020204" pitchFamily="34" charset="0"/>
                <a:ea typeface="方正兰亭黑简体" panose="02000000000000000000" pitchFamily="2" charset="-122"/>
              </a:endParaRPr>
            </a:p>
          </p:txBody>
        </p:sp>
        <p:sp>
          <p:nvSpPr>
            <p:cNvPr id="467" name="Freeform 159">
              <a:extLst>
                <a:ext uri="{FF2B5EF4-FFF2-40B4-BE49-F238E27FC236}">
                  <a16:creationId xmlns:a16="http://schemas.microsoft.com/office/drawing/2014/main" id="{C12F7C01-AB8B-4380-A73C-87073A28C8F6}"/>
                </a:ext>
              </a:extLst>
            </p:cNvPr>
            <p:cNvSpPr/>
            <p:nvPr/>
          </p:nvSpPr>
          <p:spPr bwMode="gray">
            <a:xfrm flipH="1">
              <a:off x="4773782" y="5955165"/>
              <a:ext cx="493909" cy="26723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36000" rtlCol="0" anchor="ctr">
              <a:noAutofit/>
            </a:bodyPr>
            <a:lstStyle/>
            <a:p>
              <a:pPr algn="ctr" fontAlgn="ctr">
                <a:lnSpc>
                  <a:spcPct val="80000"/>
                </a:lnSpc>
              </a:pPr>
              <a:r>
                <a:rPr lang="en-US" sz="900" dirty="0">
                  <a:solidFill>
                    <a:schemeClr val="tx1"/>
                  </a:solidFill>
                  <a:latin typeface="Huawei Sans" panose="020C0503030203020204" pitchFamily="34" charset="0"/>
                </a:rPr>
                <a:t>Sub-branch</a:t>
              </a:r>
              <a:endParaRPr lang="en-US" sz="900" dirty="0">
                <a:solidFill>
                  <a:schemeClr val="tx1"/>
                </a:solidFill>
                <a:latin typeface="Huawei Sans" panose="020C0503030203020204" pitchFamily="34" charset="0"/>
                <a:ea typeface="方正兰亭黑简体" panose="02000000000000000000" pitchFamily="2" charset="-122"/>
              </a:endParaRPr>
            </a:p>
          </p:txBody>
        </p:sp>
        <p:sp>
          <p:nvSpPr>
            <p:cNvPr id="468" name="Freeform 159">
              <a:extLst>
                <a:ext uri="{FF2B5EF4-FFF2-40B4-BE49-F238E27FC236}">
                  <a16:creationId xmlns:a16="http://schemas.microsoft.com/office/drawing/2014/main" id="{9E919CDB-8BA8-46F1-9D3C-E6D2FE63B4F1}"/>
                </a:ext>
              </a:extLst>
            </p:cNvPr>
            <p:cNvSpPr/>
            <p:nvPr/>
          </p:nvSpPr>
          <p:spPr bwMode="gray">
            <a:xfrm flipH="1">
              <a:off x="6684992" y="5962300"/>
              <a:ext cx="493909" cy="26723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36000" rtlCol="0" anchor="ctr">
              <a:noAutofit/>
            </a:bodyPr>
            <a:lstStyle/>
            <a:p>
              <a:pPr algn="ctr" fontAlgn="ctr">
                <a:lnSpc>
                  <a:spcPct val="80000"/>
                </a:lnSpc>
              </a:pPr>
              <a:r>
                <a:rPr lang="en-US" sz="900" dirty="0">
                  <a:solidFill>
                    <a:schemeClr val="tx1"/>
                  </a:solidFill>
                  <a:latin typeface="Huawei Sans" panose="020C0503030203020204" pitchFamily="34" charset="0"/>
                </a:rPr>
                <a:t>Sub-branch</a:t>
              </a:r>
              <a:endParaRPr lang="en-US" sz="900" dirty="0">
                <a:solidFill>
                  <a:schemeClr val="tx1"/>
                </a:solidFill>
                <a:latin typeface="Huawei Sans" panose="020C0503030203020204" pitchFamily="34" charset="0"/>
                <a:ea typeface="方正兰亭黑简体" panose="02000000000000000000" pitchFamily="2" charset="-122"/>
              </a:endParaRPr>
            </a:p>
          </p:txBody>
        </p:sp>
        <p:sp>
          <p:nvSpPr>
            <p:cNvPr id="469" name="Freeform 159">
              <a:extLst>
                <a:ext uri="{FF2B5EF4-FFF2-40B4-BE49-F238E27FC236}">
                  <a16:creationId xmlns:a16="http://schemas.microsoft.com/office/drawing/2014/main" id="{31ECB900-1418-4BE9-80AA-E1431D4981C3}"/>
                </a:ext>
              </a:extLst>
            </p:cNvPr>
            <p:cNvSpPr/>
            <p:nvPr/>
          </p:nvSpPr>
          <p:spPr bwMode="gray">
            <a:xfrm flipH="1">
              <a:off x="7240834" y="5946785"/>
              <a:ext cx="493909" cy="26723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36000" rtlCol="0" anchor="ctr">
              <a:noAutofit/>
            </a:bodyPr>
            <a:lstStyle/>
            <a:p>
              <a:pPr algn="ctr" fontAlgn="ctr">
                <a:lnSpc>
                  <a:spcPct val="80000"/>
                </a:lnSpc>
              </a:pPr>
              <a:r>
                <a:rPr lang="en-US" sz="900" dirty="0">
                  <a:solidFill>
                    <a:schemeClr val="tx1"/>
                  </a:solidFill>
                  <a:latin typeface="Huawei Sans" panose="020C0503030203020204" pitchFamily="34" charset="0"/>
                </a:rPr>
                <a:t>Sub-branch</a:t>
              </a:r>
              <a:endParaRPr lang="en-US" sz="900" dirty="0">
                <a:solidFill>
                  <a:schemeClr val="tx1"/>
                </a:solidFill>
                <a:latin typeface="Huawei Sans" panose="020C0503030203020204" pitchFamily="34" charset="0"/>
                <a:ea typeface="方正兰亭黑简体" panose="02000000000000000000" pitchFamily="2" charset="-122"/>
              </a:endParaRPr>
            </a:p>
          </p:txBody>
        </p:sp>
        <p:sp>
          <p:nvSpPr>
            <p:cNvPr id="470" name="Freeform 159">
              <a:extLst>
                <a:ext uri="{FF2B5EF4-FFF2-40B4-BE49-F238E27FC236}">
                  <a16:creationId xmlns:a16="http://schemas.microsoft.com/office/drawing/2014/main" id="{D8D1BD10-F068-42C9-B8E3-83AE627257AA}"/>
                </a:ext>
              </a:extLst>
            </p:cNvPr>
            <p:cNvSpPr/>
            <p:nvPr/>
          </p:nvSpPr>
          <p:spPr bwMode="gray">
            <a:xfrm flipH="1">
              <a:off x="7818341" y="5961992"/>
              <a:ext cx="493909" cy="26723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36000" rtlCol="0" anchor="ctr">
              <a:noAutofit/>
            </a:bodyPr>
            <a:lstStyle/>
            <a:p>
              <a:pPr algn="ctr" fontAlgn="ctr">
                <a:lnSpc>
                  <a:spcPct val="80000"/>
                </a:lnSpc>
              </a:pPr>
              <a:r>
                <a:rPr lang="en-US" sz="900" dirty="0">
                  <a:solidFill>
                    <a:schemeClr val="tx1"/>
                  </a:solidFill>
                  <a:latin typeface="Huawei Sans" panose="020C0503030203020204" pitchFamily="34" charset="0"/>
                </a:rPr>
                <a:t>Sub-branch</a:t>
              </a:r>
              <a:endParaRPr lang="en-US" sz="900" dirty="0">
                <a:solidFill>
                  <a:schemeClr val="tx1"/>
                </a:solidFill>
                <a:latin typeface="Huawei Sans" panose="020C0503030203020204" pitchFamily="34" charset="0"/>
                <a:ea typeface="方正兰亭黑简体" panose="02000000000000000000" pitchFamily="2" charset="-122"/>
              </a:endParaRPr>
            </a:p>
          </p:txBody>
        </p:sp>
        <p:sp>
          <p:nvSpPr>
            <p:cNvPr id="471" name="TextBox 134">
              <a:extLst>
                <a:ext uri="{FF2B5EF4-FFF2-40B4-BE49-F238E27FC236}">
                  <a16:creationId xmlns:a16="http://schemas.microsoft.com/office/drawing/2014/main" id="{4E13403A-004E-49F0-8B45-1DACD5370681}"/>
                </a:ext>
              </a:extLst>
            </p:cNvPr>
            <p:cNvSpPr txBox="1"/>
            <p:nvPr/>
          </p:nvSpPr>
          <p:spPr bwMode="gray">
            <a:xfrm>
              <a:off x="5987468" y="4045779"/>
              <a:ext cx="689102" cy="564204"/>
            </a:xfrm>
            <a:prstGeom prst="rect">
              <a:avLst/>
            </a:prstGeom>
            <a:noFill/>
          </p:spPr>
          <p:txBody>
            <a:bodyPr wrap="square" lIns="121864" tIns="60932" rIns="121864" bIns="60932"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1000" dirty="0">
                  <a:solidFill>
                    <a:srgbClr val="000000"/>
                  </a:solidFill>
                  <a:latin typeface="Huawei Sans" panose="020C0503030203020204" pitchFamily="34" charset="0"/>
                </a:rPr>
                <a:t>Internet access area</a:t>
              </a:r>
              <a:endParaRPr lang="en-US" altLang="zh-CN" sz="1000" kern="0" dirty="0">
                <a:solidFill>
                  <a:srgbClr val="000000"/>
                </a:solidFill>
                <a:latin typeface="Huawei Sans" panose="020C0503030203020204" pitchFamily="34" charset="0"/>
              </a:endParaRPr>
            </a:p>
          </p:txBody>
        </p:sp>
        <p:sp>
          <p:nvSpPr>
            <p:cNvPr id="472" name="Freeform 159">
              <a:extLst>
                <a:ext uri="{FF2B5EF4-FFF2-40B4-BE49-F238E27FC236}">
                  <a16:creationId xmlns:a16="http://schemas.microsoft.com/office/drawing/2014/main" id="{5BC1FA74-AEE3-49B1-8B5F-94C9EF6EC11F}"/>
                </a:ext>
              </a:extLst>
            </p:cNvPr>
            <p:cNvSpPr/>
            <p:nvPr/>
          </p:nvSpPr>
          <p:spPr bwMode="gray">
            <a:xfrm flipH="1">
              <a:off x="5606841" y="4562742"/>
              <a:ext cx="748341" cy="4049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chemeClr val="tx1"/>
                  </a:solidFill>
                  <a:latin typeface="Huawei Sans" panose="020C0503030203020204" pitchFamily="34" charset="0"/>
                </a:rPr>
                <a:t>Internet</a:t>
              </a:r>
              <a:endParaRPr lang="en-US" sz="1200" dirty="0">
                <a:solidFill>
                  <a:schemeClr val="tx1"/>
                </a:solidFill>
                <a:latin typeface="Huawei Sans" panose="020C0503030203020204" pitchFamily="34" charset="0"/>
                <a:ea typeface="方正兰亭黑简体" panose="02000000000000000000" pitchFamily="2" charset="-122"/>
              </a:endParaRPr>
            </a:p>
          </p:txBody>
        </p:sp>
        <p:cxnSp>
          <p:nvCxnSpPr>
            <p:cNvPr id="473" name="直接连接符 322">
              <a:extLst>
                <a:ext uri="{FF2B5EF4-FFF2-40B4-BE49-F238E27FC236}">
                  <a16:creationId xmlns:a16="http://schemas.microsoft.com/office/drawing/2014/main" id="{AB5D47C4-4184-4662-9CDB-94415A2AC5A3}"/>
                </a:ext>
              </a:extLst>
            </p:cNvPr>
            <p:cNvCxnSpPr>
              <a:cxnSpLocks/>
              <a:stCxn id="453" idx="3"/>
              <a:endCxn id="472" idx="22"/>
            </p:cNvCxnSpPr>
            <p:nvPr/>
          </p:nvCxnSpPr>
          <p:spPr bwMode="gray">
            <a:xfrm>
              <a:off x="5316314" y="4520324"/>
              <a:ext cx="383070" cy="207726"/>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6" name="直接连接符 322">
              <a:extLst>
                <a:ext uri="{FF2B5EF4-FFF2-40B4-BE49-F238E27FC236}">
                  <a16:creationId xmlns:a16="http://schemas.microsoft.com/office/drawing/2014/main" id="{904E0D24-7C98-429C-AF97-8F2B8FF42899}"/>
                </a:ext>
              </a:extLst>
            </p:cNvPr>
            <p:cNvCxnSpPr>
              <a:cxnSpLocks/>
              <a:stCxn id="454" idx="1"/>
              <a:endCxn id="472" idx="6"/>
            </p:cNvCxnSpPr>
            <p:nvPr/>
          </p:nvCxnSpPr>
          <p:spPr bwMode="gray">
            <a:xfrm flipH="1">
              <a:off x="6266758" y="4520324"/>
              <a:ext cx="316241" cy="196298"/>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13485426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9B097532-C875-4CE8-8328-980DD8C8A06E}"/>
              </a:ext>
            </a:extLst>
          </p:cNvPr>
          <p:cNvSpPr>
            <a:spLocks noGrp="1"/>
          </p:cNvSpPr>
          <p:nvPr>
            <p:ph type="title"/>
          </p:nvPr>
        </p:nvSpPr>
        <p:spPr bwMode="gray"/>
        <p:txBody>
          <a:bodyPr/>
          <a:lstStyle/>
          <a:p>
            <a:pPr fontAlgn="ctr"/>
            <a:r>
              <a:rPr lang="en-US" dirty="0">
                <a:latin typeface="Huawei Sans" panose="020C0503030203020204" pitchFamily="34" charset="0"/>
              </a:rPr>
              <a:t>Current Situation of Financial (Bank) WANs</a:t>
            </a:r>
          </a:p>
        </p:txBody>
      </p:sp>
      <p:sp>
        <p:nvSpPr>
          <p:cNvPr id="728" name="Text Placeholder 727"/>
          <p:cNvSpPr>
            <a:spLocks noGrp="1"/>
          </p:cNvSpPr>
          <p:nvPr>
            <p:ph type="body" sz="quarter" idx="10"/>
          </p:nvPr>
        </p:nvSpPr>
        <p:spPr bwMode="gray">
          <a:xfrm>
            <a:off x="599676" y="2956892"/>
            <a:ext cx="4121104" cy="1829678"/>
          </a:xfrm>
        </p:spPr>
        <p:txBody>
          <a:bodyPr/>
          <a:lstStyle/>
          <a:p>
            <a:pPr marL="284400" indent="-284400" algn="l"/>
            <a:r>
              <a:rPr lang="en-US" sz="1200" dirty="0">
                <a:latin typeface="Huawei Sans" panose="020C0503030203020204" pitchFamily="34" charset="0"/>
              </a:rPr>
              <a:t>The traffic includes north-south traffic and only a small amount of east-west traffic.</a:t>
            </a:r>
            <a:endParaRPr lang="en-US" altLang="zh-CN" sz="1200" dirty="0">
              <a:latin typeface="Huawei Sans" panose="020C0503030203020204" pitchFamily="34" charset="0"/>
            </a:endParaRPr>
          </a:p>
          <a:p>
            <a:pPr marL="284400" indent="-284400" algn="l"/>
            <a:r>
              <a:rPr lang="en-US" sz="1200" dirty="0">
                <a:latin typeface="Huawei Sans" panose="020C0503030203020204" pitchFamily="34" charset="0"/>
              </a:rPr>
              <a:t>One physical network carries all the office, production, and security protection services.</a:t>
            </a:r>
            <a:endParaRPr lang="en-US" altLang="zh-CN" sz="1200" dirty="0">
              <a:latin typeface="Huawei Sans" panose="020C0503030203020204" pitchFamily="34" charset="0"/>
            </a:endParaRPr>
          </a:p>
          <a:p>
            <a:pPr marL="284400" indent="-284400" algn="l"/>
            <a:r>
              <a:rPr lang="en-US" sz="1200" dirty="0">
                <a:latin typeface="Huawei Sans" panose="020C0503030203020204" pitchFamily="34" charset="0"/>
              </a:rPr>
              <a:t>Dual-device or single-device dual-uplink networking is used, achieving traffic load balancing.</a:t>
            </a:r>
            <a:endParaRPr lang="en-US" altLang="zh-CN" sz="1200" dirty="0">
              <a:latin typeface="Huawei Sans" panose="020C0503030203020204" pitchFamily="34" charset="0"/>
            </a:endParaRPr>
          </a:p>
          <a:p>
            <a:pPr marL="284400" indent="-284400" algn="l"/>
            <a:endParaRPr lang="en-US" altLang="zh-CN" sz="1200" dirty="0">
              <a:latin typeface="Huawei Sans" panose="020C0503030203020204" pitchFamily="34" charset="0"/>
            </a:endParaRPr>
          </a:p>
        </p:txBody>
      </p:sp>
      <p:grpSp>
        <p:nvGrpSpPr>
          <p:cNvPr id="757" name="Group 756"/>
          <p:cNvGrpSpPr/>
          <p:nvPr/>
        </p:nvGrpSpPr>
        <p:grpSpPr bwMode="gray">
          <a:xfrm>
            <a:off x="4628081" y="1069951"/>
            <a:ext cx="5995000" cy="4830541"/>
            <a:chOff x="4521803" y="1306232"/>
            <a:chExt cx="6637609" cy="4830541"/>
          </a:xfrm>
        </p:grpSpPr>
        <p:sp>
          <p:nvSpPr>
            <p:cNvPr id="643" name="Rectangle 642"/>
            <p:cNvSpPr/>
            <p:nvPr/>
          </p:nvSpPr>
          <p:spPr bwMode="gray">
            <a:xfrm>
              <a:off x="5972175" y="3759201"/>
              <a:ext cx="2491662" cy="361950"/>
            </a:xfrm>
            <a:prstGeom prst="rect">
              <a:avLst/>
            </a:prstGeom>
            <a:solidFill>
              <a:schemeClr val="accent2">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dirty="0">
                  <a:solidFill>
                    <a:schemeClr val="bg1"/>
                  </a:solidFill>
                  <a:latin typeface="Huawei Sans" panose="020C0503030203020204" pitchFamily="34" charset="0"/>
                </a:rPr>
                <a:t>Level-1 branch</a:t>
              </a:r>
              <a:endParaRPr kumimoji="0" lang="en-US" altLang="zh-CN" sz="11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645" name="Rectangle 644"/>
            <p:cNvSpPr/>
            <p:nvPr/>
          </p:nvSpPr>
          <p:spPr bwMode="gray">
            <a:xfrm>
              <a:off x="5972175" y="4660901"/>
              <a:ext cx="1207731" cy="361950"/>
            </a:xfrm>
            <a:prstGeom prst="rect">
              <a:avLst/>
            </a:prstGeom>
            <a:solidFill>
              <a:schemeClr val="accent2">
                <a:lumMod val="7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dirty="0">
                  <a:solidFill>
                    <a:schemeClr val="bg1"/>
                  </a:solidFill>
                  <a:latin typeface="Huawei Sans" panose="020C0503030203020204" pitchFamily="34" charset="0"/>
                </a:rPr>
                <a:t>Level-2 branch</a:t>
              </a:r>
              <a:endParaRPr kumimoji="0" lang="en-US" altLang="zh-CN" sz="11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647" name="Rectangle 646"/>
            <p:cNvSpPr/>
            <p:nvPr/>
          </p:nvSpPr>
          <p:spPr bwMode="gray">
            <a:xfrm>
              <a:off x="5972175" y="5774823"/>
              <a:ext cx="579081"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00" dirty="0">
                  <a:latin typeface="Huawei Sans" panose="020C0503030203020204" pitchFamily="34" charset="0"/>
                </a:rPr>
                <a:t>Sub-branch</a:t>
              </a:r>
              <a:endParaRPr kumimoji="0" lang="en-US" altLang="zh-CN" sz="10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653" name="Rectangle 652"/>
            <p:cNvSpPr/>
            <p:nvPr/>
          </p:nvSpPr>
          <p:spPr bwMode="gray">
            <a:xfrm>
              <a:off x="6600825" y="5774823"/>
              <a:ext cx="579081"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00" dirty="0">
                  <a:latin typeface="Huawei Sans" panose="020C0503030203020204" pitchFamily="34" charset="0"/>
                </a:rPr>
                <a:t>Sub-branch</a:t>
              </a:r>
              <a:endParaRPr kumimoji="0" lang="en-US" altLang="zh-CN" sz="10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654" name="Rectangle 653"/>
            <p:cNvSpPr/>
            <p:nvPr/>
          </p:nvSpPr>
          <p:spPr bwMode="gray">
            <a:xfrm>
              <a:off x="7256106" y="4654552"/>
              <a:ext cx="1207731" cy="361950"/>
            </a:xfrm>
            <a:prstGeom prst="rect">
              <a:avLst/>
            </a:prstGeom>
            <a:solidFill>
              <a:schemeClr val="accent2">
                <a:lumMod val="7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dirty="0">
                  <a:solidFill>
                    <a:schemeClr val="bg1"/>
                  </a:solidFill>
                  <a:latin typeface="Huawei Sans" panose="020C0503030203020204" pitchFamily="34" charset="0"/>
                </a:rPr>
                <a:t>Level-2 branch</a:t>
              </a:r>
              <a:endParaRPr kumimoji="0" lang="en-US" altLang="zh-CN" sz="11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655" name="Rectangle 654"/>
            <p:cNvSpPr/>
            <p:nvPr/>
          </p:nvSpPr>
          <p:spPr bwMode="gray">
            <a:xfrm>
              <a:off x="7256106" y="5774823"/>
              <a:ext cx="579081"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00" dirty="0">
                  <a:latin typeface="Huawei Sans" panose="020C0503030203020204" pitchFamily="34" charset="0"/>
                </a:rPr>
                <a:t>ATM</a:t>
              </a:r>
              <a:endParaRPr kumimoji="0" lang="en-US" altLang="zh-CN" sz="10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656" name="Rectangle 655"/>
            <p:cNvSpPr/>
            <p:nvPr/>
          </p:nvSpPr>
          <p:spPr bwMode="gray">
            <a:xfrm>
              <a:off x="7884756" y="5774823"/>
              <a:ext cx="579081"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00" dirty="0">
                  <a:latin typeface="Huawei Sans" panose="020C0503030203020204" pitchFamily="34" charset="0"/>
                </a:rPr>
                <a:t>Sub-branch</a:t>
              </a:r>
              <a:endParaRPr kumimoji="0" lang="en-US" altLang="zh-CN" sz="10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657" name="Rectangle 656"/>
            <p:cNvSpPr/>
            <p:nvPr/>
          </p:nvSpPr>
          <p:spPr bwMode="gray">
            <a:xfrm>
              <a:off x="8667750" y="3759201"/>
              <a:ext cx="2491662" cy="361950"/>
            </a:xfrm>
            <a:prstGeom prst="rect">
              <a:avLst/>
            </a:prstGeom>
            <a:solidFill>
              <a:schemeClr val="accent2">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dirty="0">
                  <a:solidFill>
                    <a:schemeClr val="bg1"/>
                  </a:solidFill>
                  <a:latin typeface="Huawei Sans" panose="020C0503030203020204" pitchFamily="34" charset="0"/>
                </a:rPr>
                <a:t>Level-1 branch</a:t>
              </a:r>
              <a:endParaRPr kumimoji="0" lang="en-US" altLang="zh-CN" sz="11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658" name="Rectangle 657"/>
            <p:cNvSpPr/>
            <p:nvPr/>
          </p:nvSpPr>
          <p:spPr bwMode="gray">
            <a:xfrm>
              <a:off x="8667750" y="4660901"/>
              <a:ext cx="1207731" cy="361950"/>
            </a:xfrm>
            <a:prstGeom prst="rect">
              <a:avLst/>
            </a:prstGeom>
            <a:solidFill>
              <a:schemeClr val="accent2">
                <a:lumMod val="7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dirty="0">
                  <a:solidFill>
                    <a:schemeClr val="bg1"/>
                  </a:solidFill>
                  <a:latin typeface="Huawei Sans" panose="020C0503030203020204" pitchFamily="34" charset="0"/>
                </a:rPr>
                <a:t>Level-2 branch</a:t>
              </a:r>
              <a:endParaRPr kumimoji="0" lang="en-US" altLang="zh-CN" sz="11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659" name="Rectangle 658"/>
            <p:cNvSpPr/>
            <p:nvPr/>
          </p:nvSpPr>
          <p:spPr bwMode="gray">
            <a:xfrm>
              <a:off x="8667750" y="5774823"/>
              <a:ext cx="579081"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00" dirty="0">
                  <a:latin typeface="Huawei Sans" panose="020C0503030203020204" pitchFamily="34" charset="0"/>
                </a:rPr>
                <a:t>ATM</a:t>
              </a:r>
              <a:endParaRPr kumimoji="0" lang="en-US" altLang="zh-CN" sz="10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660" name="Rectangle 659"/>
            <p:cNvSpPr/>
            <p:nvPr/>
          </p:nvSpPr>
          <p:spPr bwMode="gray">
            <a:xfrm>
              <a:off x="9296400" y="5774823"/>
              <a:ext cx="579081"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00" dirty="0">
                  <a:latin typeface="Huawei Sans" panose="020C0503030203020204" pitchFamily="34" charset="0"/>
                </a:rPr>
                <a:t>Sub-branch</a:t>
              </a:r>
              <a:endParaRPr kumimoji="0" lang="en-US" altLang="zh-CN" sz="10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661" name="Rectangle 660"/>
            <p:cNvSpPr/>
            <p:nvPr/>
          </p:nvSpPr>
          <p:spPr bwMode="gray">
            <a:xfrm>
              <a:off x="9951681" y="4654552"/>
              <a:ext cx="1207731" cy="361950"/>
            </a:xfrm>
            <a:prstGeom prst="rect">
              <a:avLst/>
            </a:prstGeom>
            <a:solidFill>
              <a:schemeClr val="accent2">
                <a:lumMod val="7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dirty="0">
                  <a:solidFill>
                    <a:schemeClr val="bg1"/>
                  </a:solidFill>
                  <a:latin typeface="Huawei Sans" panose="020C0503030203020204" pitchFamily="34" charset="0"/>
                </a:rPr>
                <a:t>Level-2 branch</a:t>
              </a:r>
              <a:endParaRPr kumimoji="0" lang="en-US" altLang="zh-CN" sz="11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662" name="Rectangle 661"/>
            <p:cNvSpPr/>
            <p:nvPr/>
          </p:nvSpPr>
          <p:spPr bwMode="gray">
            <a:xfrm>
              <a:off x="9951681" y="5774823"/>
              <a:ext cx="579081"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00" dirty="0">
                  <a:latin typeface="Huawei Sans" panose="020C0503030203020204" pitchFamily="34" charset="0"/>
                </a:rPr>
                <a:t>ATM</a:t>
              </a:r>
              <a:endParaRPr kumimoji="0" lang="en-US" altLang="zh-CN" sz="10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663" name="Rectangle 662"/>
            <p:cNvSpPr/>
            <p:nvPr/>
          </p:nvSpPr>
          <p:spPr bwMode="gray">
            <a:xfrm>
              <a:off x="10580331" y="5774823"/>
              <a:ext cx="579081"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00" dirty="0">
                  <a:latin typeface="Huawei Sans" panose="020C0503030203020204" pitchFamily="34" charset="0"/>
                </a:rPr>
                <a:t>Sub-branch</a:t>
              </a:r>
              <a:endParaRPr kumimoji="0" lang="en-US" altLang="zh-CN" sz="10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664" name="Rectangle 663"/>
            <p:cNvSpPr/>
            <p:nvPr/>
          </p:nvSpPr>
          <p:spPr bwMode="gray">
            <a:xfrm>
              <a:off x="5972175" y="1306232"/>
              <a:ext cx="2491662" cy="361950"/>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Distributed DCs</a:t>
              </a:r>
              <a:endParaRPr kumimoji="0" lang="en-US" altLang="zh-CN" sz="12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65" name="Rectangle 664"/>
            <p:cNvSpPr/>
            <p:nvPr/>
          </p:nvSpPr>
          <p:spPr bwMode="gray">
            <a:xfrm>
              <a:off x="8667750" y="1306232"/>
              <a:ext cx="2491662" cy="361950"/>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Distributed service centers</a:t>
              </a:r>
              <a:endParaRPr kumimoji="0" lang="en-US" altLang="zh-CN" sz="12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66" name="Rectangle 665"/>
            <p:cNvSpPr/>
            <p:nvPr/>
          </p:nvSpPr>
          <p:spPr bwMode="gray">
            <a:xfrm>
              <a:off x="4522433" y="3513139"/>
              <a:ext cx="1245829"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dirty="0">
                  <a:latin typeface="Huawei Sans" panose="020C0503030203020204" pitchFamily="34" charset="0"/>
                </a:rPr>
                <a:t>Branch service network</a:t>
              </a:r>
              <a:endParaRPr kumimoji="0" lang="en-US" altLang="zh-CN" sz="11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667" name="Rectangle 666"/>
            <p:cNvSpPr/>
            <p:nvPr/>
          </p:nvSpPr>
          <p:spPr bwMode="gray">
            <a:xfrm>
              <a:off x="4522433" y="4010154"/>
              <a:ext cx="1245829"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dirty="0">
                  <a:latin typeface="Huawei Sans" panose="020C0503030203020204" pitchFamily="34" charset="0"/>
                </a:rPr>
                <a:t>Branch LAN</a:t>
              </a:r>
              <a:endParaRPr kumimoji="0" lang="en-US" altLang="zh-CN" sz="11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668" name="Rectangle 667"/>
            <p:cNvSpPr/>
            <p:nvPr/>
          </p:nvSpPr>
          <p:spPr bwMode="gray">
            <a:xfrm>
              <a:off x="4521803" y="4660901"/>
              <a:ext cx="1245829"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dirty="0">
                  <a:latin typeface="Huawei Sans" panose="020C0503030203020204" pitchFamily="34" charset="0"/>
                </a:rPr>
                <a:t>Branch LAN</a:t>
              </a:r>
              <a:endParaRPr kumimoji="0" lang="en-US" altLang="zh-CN" sz="1100" b="0" i="0" u="none" strike="noStrike" cap="none" normalizeH="0" dirty="0">
                <a:ln>
                  <a:noFill/>
                </a:ln>
                <a:effectLst/>
                <a:latin typeface="Huawei Sans" panose="020C0503030203020204" pitchFamily="34" charset="0"/>
                <a:ea typeface="方正兰亭黑简体" panose="02000000000000000000" pitchFamily="2" charset="-122"/>
              </a:endParaRPr>
            </a:p>
          </p:txBody>
        </p:sp>
        <p:cxnSp>
          <p:nvCxnSpPr>
            <p:cNvPr id="101" name="Straight Connector 100"/>
            <p:cNvCxnSpPr/>
            <p:nvPr/>
          </p:nvCxnSpPr>
          <p:spPr bwMode="gray">
            <a:xfrm>
              <a:off x="7218006" y="1658625"/>
              <a:ext cx="0" cy="653412"/>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669" name="Straight Connector 668"/>
            <p:cNvCxnSpPr/>
            <p:nvPr/>
          </p:nvCxnSpPr>
          <p:spPr bwMode="gray">
            <a:xfrm>
              <a:off x="9913581" y="1658625"/>
              <a:ext cx="0" cy="653412"/>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670" name="Straight Connector 669"/>
            <p:cNvCxnSpPr/>
            <p:nvPr/>
          </p:nvCxnSpPr>
          <p:spPr bwMode="gray">
            <a:xfrm>
              <a:off x="7218006" y="3056628"/>
              <a:ext cx="0" cy="684000"/>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671" name="Straight Connector 670"/>
            <p:cNvCxnSpPr/>
            <p:nvPr/>
          </p:nvCxnSpPr>
          <p:spPr bwMode="gray">
            <a:xfrm>
              <a:off x="9913581" y="3056628"/>
              <a:ext cx="0" cy="684000"/>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672" name="Straight Connector 671"/>
            <p:cNvCxnSpPr>
              <a:endCxn id="645" idx="0"/>
            </p:cNvCxnSpPr>
            <p:nvPr/>
          </p:nvCxnSpPr>
          <p:spPr bwMode="gray">
            <a:xfrm>
              <a:off x="6576041" y="4121151"/>
              <a:ext cx="0" cy="539750"/>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673" name="Straight Connector 672"/>
            <p:cNvCxnSpPr>
              <a:endCxn id="654" idx="0"/>
            </p:cNvCxnSpPr>
            <p:nvPr/>
          </p:nvCxnSpPr>
          <p:spPr bwMode="gray">
            <a:xfrm>
              <a:off x="7859972" y="4121151"/>
              <a:ext cx="0" cy="533401"/>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674" name="Straight Connector 673"/>
            <p:cNvCxnSpPr>
              <a:endCxn id="658" idx="0"/>
            </p:cNvCxnSpPr>
            <p:nvPr/>
          </p:nvCxnSpPr>
          <p:spPr bwMode="gray">
            <a:xfrm>
              <a:off x="9271616" y="4121151"/>
              <a:ext cx="0" cy="539750"/>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676" name="Straight Connector 675"/>
            <p:cNvCxnSpPr>
              <a:endCxn id="661" idx="0"/>
            </p:cNvCxnSpPr>
            <p:nvPr/>
          </p:nvCxnSpPr>
          <p:spPr bwMode="gray">
            <a:xfrm>
              <a:off x="10555547" y="4121151"/>
              <a:ext cx="0" cy="533401"/>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683" name="Straight Connector 682"/>
            <p:cNvCxnSpPr>
              <a:endCxn id="647" idx="0"/>
            </p:cNvCxnSpPr>
            <p:nvPr/>
          </p:nvCxnSpPr>
          <p:spPr bwMode="gray">
            <a:xfrm>
              <a:off x="6261716" y="5016502"/>
              <a:ext cx="0" cy="758321"/>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686" name="Straight Connector 685"/>
            <p:cNvCxnSpPr>
              <a:endCxn id="653" idx="0"/>
            </p:cNvCxnSpPr>
            <p:nvPr/>
          </p:nvCxnSpPr>
          <p:spPr bwMode="gray">
            <a:xfrm>
              <a:off x="6890366" y="5016502"/>
              <a:ext cx="0" cy="758321"/>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689" name="Straight Connector 688"/>
            <p:cNvCxnSpPr>
              <a:endCxn id="655" idx="0"/>
            </p:cNvCxnSpPr>
            <p:nvPr/>
          </p:nvCxnSpPr>
          <p:spPr bwMode="gray">
            <a:xfrm>
              <a:off x="7545647" y="5016502"/>
              <a:ext cx="0" cy="758321"/>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692" name="Straight Connector 691"/>
            <p:cNvCxnSpPr>
              <a:endCxn id="656" idx="0"/>
            </p:cNvCxnSpPr>
            <p:nvPr/>
          </p:nvCxnSpPr>
          <p:spPr bwMode="gray">
            <a:xfrm>
              <a:off x="8174297" y="5022851"/>
              <a:ext cx="0" cy="751972"/>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695" name="Straight Connector 694"/>
            <p:cNvCxnSpPr>
              <a:endCxn id="659" idx="0"/>
            </p:cNvCxnSpPr>
            <p:nvPr/>
          </p:nvCxnSpPr>
          <p:spPr bwMode="gray">
            <a:xfrm>
              <a:off x="8957291" y="5016502"/>
              <a:ext cx="0" cy="758321"/>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698" name="Straight Connector 697"/>
            <p:cNvCxnSpPr>
              <a:endCxn id="660" idx="0"/>
            </p:cNvCxnSpPr>
            <p:nvPr/>
          </p:nvCxnSpPr>
          <p:spPr bwMode="gray">
            <a:xfrm>
              <a:off x="9585941" y="5022851"/>
              <a:ext cx="0" cy="751972"/>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701" name="Straight Connector 700"/>
            <p:cNvCxnSpPr>
              <a:endCxn id="662" idx="0"/>
            </p:cNvCxnSpPr>
            <p:nvPr/>
          </p:nvCxnSpPr>
          <p:spPr bwMode="gray">
            <a:xfrm>
              <a:off x="10241222" y="5022851"/>
              <a:ext cx="0" cy="751972"/>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704" name="Straight Connector 703"/>
            <p:cNvCxnSpPr>
              <a:endCxn id="663" idx="0"/>
            </p:cNvCxnSpPr>
            <p:nvPr/>
          </p:nvCxnSpPr>
          <p:spPr bwMode="gray">
            <a:xfrm>
              <a:off x="10869872" y="5022851"/>
              <a:ext cx="0" cy="751972"/>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707" name="Straight Connector 706"/>
            <p:cNvCxnSpPr>
              <a:cxnSpLocks/>
              <a:stCxn id="643" idx="1"/>
              <a:endCxn id="666" idx="3"/>
            </p:cNvCxnSpPr>
            <p:nvPr/>
          </p:nvCxnSpPr>
          <p:spPr bwMode="gray">
            <a:xfrm flipH="1" flipV="1">
              <a:off x="5768262" y="3694114"/>
              <a:ext cx="203914" cy="246062"/>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710" name="Straight Connector 709"/>
            <p:cNvCxnSpPr>
              <a:cxnSpLocks/>
              <a:stCxn id="643" idx="1"/>
              <a:endCxn id="667" idx="3"/>
            </p:cNvCxnSpPr>
            <p:nvPr/>
          </p:nvCxnSpPr>
          <p:spPr bwMode="gray">
            <a:xfrm flipH="1">
              <a:off x="5768262" y="3940176"/>
              <a:ext cx="203914" cy="250953"/>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713" name="Straight Connector 712"/>
            <p:cNvCxnSpPr>
              <a:cxnSpLocks/>
              <a:stCxn id="645" idx="1"/>
              <a:endCxn id="668" idx="3"/>
            </p:cNvCxnSpPr>
            <p:nvPr/>
          </p:nvCxnSpPr>
          <p:spPr bwMode="gray">
            <a:xfrm flipH="1">
              <a:off x="5767632" y="4841876"/>
              <a:ext cx="204544"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720" name="TextBox 719"/>
            <p:cNvSpPr txBox="1"/>
            <p:nvPr/>
          </p:nvSpPr>
          <p:spPr bwMode="gray">
            <a:xfrm>
              <a:off x="8079070" y="3308280"/>
              <a:ext cx="987161" cy="261610"/>
            </a:xfrm>
            <a:prstGeom prst="rect">
              <a:avLst/>
            </a:prstGeom>
            <a:noFill/>
          </p:spPr>
          <p:txBody>
            <a:bodyPr wrap="none" rtlCol="0">
              <a:spAutoFit/>
            </a:bodyPr>
            <a:lstStyle/>
            <a:p>
              <a:pPr fontAlgn="ctr"/>
              <a:r>
                <a:rPr lang="en-US" sz="1100" dirty="0">
                  <a:latin typeface="Huawei Sans" panose="020C0503030203020204" pitchFamily="34" charset="0"/>
                </a:rPr>
                <a:t>MSTP/SDH</a:t>
              </a:r>
              <a:endParaRPr lang="en-US" altLang="zh-CN" sz="1600" dirty="0">
                <a:latin typeface="Huawei Sans" panose="020C0503030203020204" pitchFamily="34" charset="0"/>
              </a:endParaRPr>
            </a:p>
          </p:txBody>
        </p:sp>
        <p:sp>
          <p:nvSpPr>
            <p:cNvPr id="721" name="TextBox 720"/>
            <p:cNvSpPr txBox="1"/>
            <p:nvPr/>
          </p:nvSpPr>
          <p:spPr bwMode="gray">
            <a:xfrm>
              <a:off x="8083398" y="4258499"/>
              <a:ext cx="987161" cy="261610"/>
            </a:xfrm>
            <a:prstGeom prst="rect">
              <a:avLst/>
            </a:prstGeom>
            <a:noFill/>
          </p:spPr>
          <p:txBody>
            <a:bodyPr wrap="none" rtlCol="0">
              <a:spAutoFit/>
            </a:bodyPr>
            <a:lstStyle/>
            <a:p>
              <a:pPr fontAlgn="ctr"/>
              <a:r>
                <a:rPr lang="en-US" sz="1100" dirty="0">
                  <a:latin typeface="Huawei Sans" panose="020C0503030203020204" pitchFamily="34" charset="0"/>
                </a:rPr>
                <a:t>MSTP/SDH</a:t>
              </a:r>
              <a:endParaRPr lang="en-US" altLang="zh-CN" sz="1600" dirty="0">
                <a:latin typeface="Huawei Sans" panose="020C0503030203020204" pitchFamily="34" charset="0"/>
              </a:endParaRPr>
            </a:p>
          </p:txBody>
        </p:sp>
        <p:sp>
          <p:nvSpPr>
            <p:cNvPr id="722" name="TextBox 721"/>
            <p:cNvSpPr txBox="1"/>
            <p:nvPr/>
          </p:nvSpPr>
          <p:spPr bwMode="gray">
            <a:xfrm>
              <a:off x="7824192" y="5283067"/>
              <a:ext cx="1505412" cy="261610"/>
            </a:xfrm>
            <a:prstGeom prst="rect">
              <a:avLst/>
            </a:prstGeom>
            <a:noFill/>
          </p:spPr>
          <p:txBody>
            <a:bodyPr wrap="none" rtlCol="0">
              <a:spAutoFit/>
            </a:bodyPr>
            <a:lstStyle/>
            <a:p>
              <a:pPr fontAlgn="ctr"/>
              <a:r>
                <a:rPr lang="en-US" sz="1100" dirty="0">
                  <a:latin typeface="Huawei Sans" panose="020C0503030203020204" pitchFamily="34" charset="0"/>
                </a:rPr>
                <a:t>MSTP/SDH/4G/5G</a:t>
              </a:r>
              <a:endParaRPr lang="en-US" altLang="zh-CN" sz="1600" dirty="0">
                <a:latin typeface="Huawei Sans" panose="020C0503030203020204" pitchFamily="34" charset="0"/>
              </a:endParaRPr>
            </a:p>
          </p:txBody>
        </p:sp>
        <p:sp>
          <p:nvSpPr>
            <p:cNvPr id="723" name="Oval 722"/>
            <p:cNvSpPr/>
            <p:nvPr/>
          </p:nvSpPr>
          <p:spPr bwMode="gray">
            <a:xfrm>
              <a:off x="6976622" y="3320284"/>
              <a:ext cx="3091303" cy="253438"/>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726" name="Oval 725"/>
            <p:cNvSpPr/>
            <p:nvPr/>
          </p:nvSpPr>
          <p:spPr bwMode="gray">
            <a:xfrm>
              <a:off x="6440599" y="4259137"/>
              <a:ext cx="4279353" cy="253438"/>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727" name="Oval 726"/>
            <p:cNvSpPr/>
            <p:nvPr/>
          </p:nvSpPr>
          <p:spPr bwMode="gray">
            <a:xfrm>
              <a:off x="6096000" y="5288910"/>
              <a:ext cx="4991100" cy="253438"/>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99" name="Rectangle 98"/>
            <p:cNvSpPr/>
            <p:nvPr/>
          </p:nvSpPr>
          <p:spPr bwMode="gray">
            <a:xfrm>
              <a:off x="5972175" y="2264942"/>
              <a:ext cx="5187237" cy="793751"/>
            </a:xfrm>
            <a:prstGeom prst="rect">
              <a:avLst/>
            </a:prstGeom>
            <a:solidFill>
              <a:srgbClr val="92D05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Nationwide high-speed core backbone network</a:t>
              </a:r>
              <a:endParaRPr kumimoji="0" lang="en-US" altLang="zh-CN" sz="1200" b="1"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pSp>
      <p:cxnSp>
        <p:nvCxnSpPr>
          <p:cNvPr id="730" name="Straight Connector 729"/>
          <p:cNvCxnSpPr/>
          <p:nvPr/>
        </p:nvCxnSpPr>
        <p:spPr bwMode="gray">
          <a:xfrm>
            <a:off x="668594" y="2922675"/>
            <a:ext cx="10620000"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31" name="Straight Connector 730"/>
          <p:cNvCxnSpPr/>
          <p:nvPr/>
        </p:nvCxnSpPr>
        <p:spPr bwMode="gray">
          <a:xfrm>
            <a:off x="668593" y="4950611"/>
            <a:ext cx="10620000"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32" name="Text Placeholder 727"/>
          <p:cNvSpPr txBox="1">
            <a:spLocks/>
          </p:cNvSpPr>
          <p:nvPr/>
        </p:nvSpPr>
        <p:spPr bwMode="gray">
          <a:xfrm>
            <a:off x="599676" y="4950611"/>
            <a:ext cx="4419998" cy="119697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84400" indent="-284400" algn="l" fontAlgn="ctr"/>
            <a:r>
              <a:rPr lang="en-US" sz="1200" dirty="0">
                <a:latin typeface="Huawei Sans" panose="020C0503030203020204" pitchFamily="34" charset="0"/>
              </a:rPr>
              <a:t>Dual-device or single-device dual-uplink networking is used, achieving traffic load balancing.</a:t>
            </a:r>
            <a:endParaRPr lang="en-US" altLang="zh-CN" sz="1200" dirty="0">
              <a:latin typeface="Huawei Sans" panose="020C0503030203020204" pitchFamily="34" charset="0"/>
            </a:endParaRPr>
          </a:p>
          <a:p>
            <a:pPr marL="284400" indent="-284400" algn="l" fontAlgn="ctr"/>
            <a:r>
              <a:rPr lang="en-US" sz="1200" dirty="0">
                <a:latin typeface="Huawei Sans" panose="020C0503030203020204" pitchFamily="34" charset="0"/>
              </a:rPr>
              <a:t>The uplink bandwidth is 20 Mbit/s, 10 Mbit/s, 6 Mbit/s, or 4 Mbit/s, and the bandwidth utilization is 60%.</a:t>
            </a:r>
          </a:p>
        </p:txBody>
      </p:sp>
      <p:sp>
        <p:nvSpPr>
          <p:cNvPr id="733" name="Text Placeholder 727"/>
          <p:cNvSpPr txBox="1">
            <a:spLocks/>
          </p:cNvSpPr>
          <p:nvPr/>
        </p:nvSpPr>
        <p:spPr bwMode="gray">
          <a:xfrm>
            <a:off x="599676" y="2112540"/>
            <a:ext cx="3647859" cy="51244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84400" indent="-284400" algn="l" fontAlgn="ctr">
              <a:buSzPct val="50000"/>
              <a:buFont typeface="Wingdings" panose="05000000000000000000" pitchFamily="2" charset="2"/>
              <a:buChar char="l"/>
            </a:pPr>
            <a:r>
              <a:rPr lang="en-US" sz="1200" dirty="0">
                <a:latin typeface="Huawei Sans" panose="020C0503030203020204" pitchFamily="34" charset="0"/>
              </a:rPr>
              <a:t>The backbone network connects branches/sub-branches to DCs.</a:t>
            </a:r>
            <a:endParaRPr lang="en-US" altLang="zh-CN" sz="1200" dirty="0">
              <a:latin typeface="Huawei Sans" panose="020C0503030203020204" pitchFamily="34" charset="0"/>
            </a:endParaRPr>
          </a:p>
        </p:txBody>
      </p:sp>
      <p:sp>
        <p:nvSpPr>
          <p:cNvPr id="66" name="Rectangle 65">
            <a:extLst>
              <a:ext uri="{FF2B5EF4-FFF2-40B4-BE49-F238E27FC236}">
                <a16:creationId xmlns:a16="http://schemas.microsoft.com/office/drawing/2014/main" id="{A1E282B4-7E63-424F-94D5-E79B0CA6BC05}"/>
              </a:ext>
            </a:extLst>
          </p:cNvPr>
          <p:cNvSpPr/>
          <p:nvPr/>
        </p:nvSpPr>
        <p:spPr bwMode="gray">
          <a:xfrm rot="16200000">
            <a:off x="10252877" y="1749110"/>
            <a:ext cx="1631140" cy="522387"/>
          </a:xfrm>
          <a:prstGeom prst="rect">
            <a:avLst/>
          </a:prstGeom>
          <a:solidFill>
            <a:srgbClr val="94DAE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b="0" dirty="0">
                <a:solidFill>
                  <a:schemeClr val="tx1"/>
                </a:solidFill>
                <a:latin typeface="Huawei Sans" panose="020C0503030203020204" pitchFamily="34" charset="0"/>
              </a:rPr>
              <a:t>Core backbone network</a:t>
            </a:r>
            <a:endParaRPr kumimoji="0" lang="en-US" altLang="zh-CN" sz="14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67" name="Rectangle 66">
            <a:extLst>
              <a:ext uri="{FF2B5EF4-FFF2-40B4-BE49-F238E27FC236}">
                <a16:creationId xmlns:a16="http://schemas.microsoft.com/office/drawing/2014/main" id="{A3A01472-1652-491A-A39A-9C00C54A2F9A}"/>
              </a:ext>
            </a:extLst>
          </p:cNvPr>
          <p:cNvSpPr/>
          <p:nvPr/>
        </p:nvSpPr>
        <p:spPr bwMode="gray">
          <a:xfrm rot="16200000">
            <a:off x="9848663" y="3997403"/>
            <a:ext cx="2439569" cy="522388"/>
          </a:xfrm>
          <a:prstGeom prst="rect">
            <a:avLst/>
          </a:prstGeom>
          <a:solidFill>
            <a:srgbClr val="94DAE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Branch access network</a:t>
            </a:r>
          </a:p>
        </p:txBody>
      </p:sp>
    </p:spTree>
    <p:extLst>
      <p:ext uri="{BB962C8B-B14F-4D97-AF65-F5344CB8AC3E}">
        <p14:creationId xmlns:p14="http://schemas.microsoft.com/office/powerpoint/2010/main" val="17432261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C7B202-B673-4AFD-BB13-D1F2DA47144A}"/>
              </a:ext>
            </a:extLst>
          </p:cNvPr>
          <p:cNvSpPr>
            <a:spLocks noGrp="1"/>
          </p:cNvSpPr>
          <p:nvPr>
            <p:ph type="title"/>
          </p:nvPr>
        </p:nvSpPr>
        <p:spPr bwMode="gray"/>
        <p:txBody>
          <a:bodyPr>
            <a:normAutofit/>
          </a:bodyPr>
          <a:lstStyle/>
          <a:p>
            <a:pPr fontAlgn="ctr"/>
            <a:r>
              <a:rPr lang="en-US" sz="2800" dirty="0"/>
              <a:t>Current Situation </a:t>
            </a:r>
            <a:r>
              <a:rPr lang="en-US" sz="2800" dirty="0">
                <a:latin typeface="Huawei Sans" panose="020C0503030203020204" pitchFamily="34" charset="0"/>
              </a:rPr>
              <a:t>of Financial (Bank) Branch Access Networks</a:t>
            </a:r>
          </a:p>
        </p:txBody>
      </p:sp>
      <p:graphicFrame>
        <p:nvGraphicFramePr>
          <p:cNvPr id="4" name="内容占位符 3">
            <a:extLst>
              <a:ext uri="{FF2B5EF4-FFF2-40B4-BE49-F238E27FC236}">
                <a16:creationId xmlns:a16="http://schemas.microsoft.com/office/drawing/2014/main" id="{C5A63742-6E2F-49A3-949C-E8B495C9BF0F}"/>
              </a:ext>
            </a:extLst>
          </p:cNvPr>
          <p:cNvGraphicFramePr>
            <a:graphicFrameLocks/>
          </p:cNvGraphicFramePr>
          <p:nvPr>
            <p:extLst>
              <p:ext uri="{D42A27DB-BD31-4B8C-83A1-F6EECF244321}">
                <p14:modId xmlns:p14="http://schemas.microsoft.com/office/powerpoint/2010/main" val="570448166"/>
              </p:ext>
            </p:extLst>
          </p:nvPr>
        </p:nvGraphicFramePr>
        <p:xfrm>
          <a:off x="455612" y="1117099"/>
          <a:ext cx="11287209" cy="4634772"/>
        </p:xfrm>
        <a:graphic>
          <a:graphicData uri="http://schemas.openxmlformats.org/drawingml/2006/table">
            <a:tbl>
              <a:tblPr firstRow="1" bandRow="1"/>
              <a:tblGrid>
                <a:gridCol w="1058556">
                  <a:extLst>
                    <a:ext uri="{9D8B030D-6E8A-4147-A177-3AD203B41FA5}">
                      <a16:colId xmlns:a16="http://schemas.microsoft.com/office/drawing/2014/main" val="20000"/>
                    </a:ext>
                  </a:extLst>
                </a:gridCol>
                <a:gridCol w="10228653">
                  <a:extLst>
                    <a:ext uri="{9D8B030D-6E8A-4147-A177-3AD203B41FA5}">
                      <a16:colId xmlns:a16="http://schemas.microsoft.com/office/drawing/2014/main" val="20001"/>
                    </a:ext>
                  </a:extLst>
                </a:gridCol>
              </a:tblGrid>
              <a:tr h="339120">
                <a:tc>
                  <a:txBody>
                    <a:bodyPr/>
                    <a:lstStyle>
                      <a:lvl1pPr marL="0" algn="l" defTabSz="1219444" rtl="0" eaLnBrk="1" latinLnBrk="0" hangingPunct="1">
                        <a:defRPr sz="2400" b="1" kern="1200">
                          <a:solidFill>
                            <a:schemeClr val="lt1"/>
                          </a:solidFill>
                          <a:latin typeface="Arial"/>
                          <a:ea typeface="微软雅黑"/>
                        </a:defRPr>
                      </a:lvl1pPr>
                      <a:lvl2pPr marL="609722" algn="l" defTabSz="1219444" rtl="0" eaLnBrk="1" latinLnBrk="0" hangingPunct="1">
                        <a:defRPr sz="2400" b="1" kern="1200">
                          <a:solidFill>
                            <a:schemeClr val="lt1"/>
                          </a:solidFill>
                          <a:latin typeface="Arial"/>
                          <a:ea typeface="微软雅黑"/>
                        </a:defRPr>
                      </a:lvl2pPr>
                      <a:lvl3pPr marL="1219444" algn="l" defTabSz="1219444" rtl="0" eaLnBrk="1" latinLnBrk="0" hangingPunct="1">
                        <a:defRPr sz="2400" b="1" kern="1200">
                          <a:solidFill>
                            <a:schemeClr val="lt1"/>
                          </a:solidFill>
                          <a:latin typeface="Arial"/>
                          <a:ea typeface="微软雅黑"/>
                        </a:defRPr>
                      </a:lvl3pPr>
                      <a:lvl4pPr marL="1829166" algn="l" defTabSz="1219444" rtl="0" eaLnBrk="1" latinLnBrk="0" hangingPunct="1">
                        <a:defRPr sz="2400" b="1" kern="1200">
                          <a:solidFill>
                            <a:schemeClr val="lt1"/>
                          </a:solidFill>
                          <a:latin typeface="Arial"/>
                          <a:ea typeface="微软雅黑"/>
                        </a:defRPr>
                      </a:lvl4pPr>
                      <a:lvl5pPr marL="2438888" algn="l" defTabSz="1219444" rtl="0" eaLnBrk="1" latinLnBrk="0" hangingPunct="1">
                        <a:defRPr sz="2400" b="1" kern="1200">
                          <a:solidFill>
                            <a:schemeClr val="lt1"/>
                          </a:solidFill>
                          <a:latin typeface="Arial"/>
                          <a:ea typeface="微软雅黑"/>
                        </a:defRPr>
                      </a:lvl5pPr>
                      <a:lvl6pPr marL="3048610" algn="l" defTabSz="1219444" rtl="0" eaLnBrk="1" latinLnBrk="0" hangingPunct="1">
                        <a:defRPr sz="2400" b="1" kern="1200">
                          <a:solidFill>
                            <a:schemeClr val="lt1"/>
                          </a:solidFill>
                          <a:latin typeface="Arial"/>
                          <a:ea typeface="微软雅黑"/>
                        </a:defRPr>
                      </a:lvl6pPr>
                      <a:lvl7pPr marL="3658332" algn="l" defTabSz="1219444" rtl="0" eaLnBrk="1" latinLnBrk="0" hangingPunct="1">
                        <a:defRPr sz="2400" b="1" kern="1200">
                          <a:solidFill>
                            <a:schemeClr val="lt1"/>
                          </a:solidFill>
                          <a:latin typeface="Arial"/>
                          <a:ea typeface="微软雅黑"/>
                        </a:defRPr>
                      </a:lvl7pPr>
                      <a:lvl8pPr marL="4268053" algn="l" defTabSz="1219444" rtl="0" eaLnBrk="1" latinLnBrk="0" hangingPunct="1">
                        <a:defRPr sz="2400" b="1" kern="1200">
                          <a:solidFill>
                            <a:schemeClr val="lt1"/>
                          </a:solidFill>
                          <a:latin typeface="Arial"/>
                          <a:ea typeface="微软雅黑"/>
                        </a:defRPr>
                      </a:lvl8pPr>
                      <a:lvl9pPr marL="4877775" algn="l" defTabSz="1219444" rtl="0" eaLnBrk="1" latinLnBrk="0" hangingPunct="1">
                        <a:defRPr sz="2400" b="1" kern="1200">
                          <a:solidFill>
                            <a:schemeClr val="lt1"/>
                          </a:solidFill>
                          <a:latin typeface="Arial"/>
                          <a:ea typeface="微软雅黑"/>
                        </a:defRPr>
                      </a:lvl9pPr>
                    </a:lstStyle>
                    <a:p>
                      <a:pPr marL="0" marR="0" lvl="0" indent="0" algn="ctr" defTabSz="914034" rtl="0" eaLnBrk="1" fontAlgn="ctr" latinLnBrk="0" hangingPunct="1">
                        <a:lnSpc>
                          <a:spcPct val="100000"/>
                        </a:lnSpc>
                        <a:spcBef>
                          <a:spcPts val="0"/>
                        </a:spcBef>
                        <a:spcAft>
                          <a:spcPts val="0"/>
                        </a:spcAft>
                        <a:buClrTx/>
                        <a:buSzPct val="100000"/>
                        <a:buFont typeface="Arial" pitchFamily="34" charset="0"/>
                        <a:buNone/>
                        <a:tabLst/>
                      </a:pPr>
                      <a:r>
                        <a:rPr lang="en-US" sz="1200" b="1" dirty="0">
                          <a:solidFill>
                            <a:schemeClr val="tx1"/>
                          </a:solidFill>
                          <a:latin typeface="Huawei Sans" panose="020C0503030203020204" pitchFamily="34" charset="0"/>
                        </a:rPr>
                        <a:t>Category</a:t>
                      </a:r>
                    </a:p>
                  </a:txBody>
                  <a:tcPr marL="72000" marR="72000"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219444" rtl="0" eaLnBrk="1" latinLnBrk="0" hangingPunct="1">
                        <a:defRPr sz="2400" b="1" kern="1200">
                          <a:solidFill>
                            <a:schemeClr val="lt1"/>
                          </a:solidFill>
                          <a:latin typeface="Arial"/>
                          <a:ea typeface="微软雅黑"/>
                        </a:defRPr>
                      </a:lvl1pPr>
                      <a:lvl2pPr marL="609722" algn="l" defTabSz="1219444" rtl="0" eaLnBrk="1" latinLnBrk="0" hangingPunct="1">
                        <a:defRPr sz="2400" b="1" kern="1200">
                          <a:solidFill>
                            <a:schemeClr val="lt1"/>
                          </a:solidFill>
                          <a:latin typeface="Arial"/>
                          <a:ea typeface="微软雅黑"/>
                        </a:defRPr>
                      </a:lvl2pPr>
                      <a:lvl3pPr marL="1219444" algn="l" defTabSz="1219444" rtl="0" eaLnBrk="1" latinLnBrk="0" hangingPunct="1">
                        <a:defRPr sz="2400" b="1" kern="1200">
                          <a:solidFill>
                            <a:schemeClr val="lt1"/>
                          </a:solidFill>
                          <a:latin typeface="Arial"/>
                          <a:ea typeface="微软雅黑"/>
                        </a:defRPr>
                      </a:lvl3pPr>
                      <a:lvl4pPr marL="1829166" algn="l" defTabSz="1219444" rtl="0" eaLnBrk="1" latinLnBrk="0" hangingPunct="1">
                        <a:defRPr sz="2400" b="1" kern="1200">
                          <a:solidFill>
                            <a:schemeClr val="lt1"/>
                          </a:solidFill>
                          <a:latin typeface="Arial"/>
                          <a:ea typeface="微软雅黑"/>
                        </a:defRPr>
                      </a:lvl4pPr>
                      <a:lvl5pPr marL="2438888" algn="l" defTabSz="1219444" rtl="0" eaLnBrk="1" latinLnBrk="0" hangingPunct="1">
                        <a:defRPr sz="2400" b="1" kern="1200">
                          <a:solidFill>
                            <a:schemeClr val="lt1"/>
                          </a:solidFill>
                          <a:latin typeface="Arial"/>
                          <a:ea typeface="微软雅黑"/>
                        </a:defRPr>
                      </a:lvl5pPr>
                      <a:lvl6pPr marL="3048610" algn="l" defTabSz="1219444" rtl="0" eaLnBrk="1" latinLnBrk="0" hangingPunct="1">
                        <a:defRPr sz="2400" b="1" kern="1200">
                          <a:solidFill>
                            <a:schemeClr val="lt1"/>
                          </a:solidFill>
                          <a:latin typeface="Arial"/>
                          <a:ea typeface="微软雅黑"/>
                        </a:defRPr>
                      </a:lvl6pPr>
                      <a:lvl7pPr marL="3658332" algn="l" defTabSz="1219444" rtl="0" eaLnBrk="1" latinLnBrk="0" hangingPunct="1">
                        <a:defRPr sz="2400" b="1" kern="1200">
                          <a:solidFill>
                            <a:schemeClr val="lt1"/>
                          </a:solidFill>
                          <a:latin typeface="Arial"/>
                          <a:ea typeface="微软雅黑"/>
                        </a:defRPr>
                      </a:lvl7pPr>
                      <a:lvl8pPr marL="4268053" algn="l" defTabSz="1219444" rtl="0" eaLnBrk="1" latinLnBrk="0" hangingPunct="1">
                        <a:defRPr sz="2400" b="1" kern="1200">
                          <a:solidFill>
                            <a:schemeClr val="lt1"/>
                          </a:solidFill>
                          <a:latin typeface="Arial"/>
                          <a:ea typeface="微软雅黑"/>
                        </a:defRPr>
                      </a:lvl8pPr>
                      <a:lvl9pPr marL="4877775" algn="l" defTabSz="1219444" rtl="0" eaLnBrk="1" latinLnBrk="0" hangingPunct="1">
                        <a:defRPr sz="2400" b="1" kern="1200">
                          <a:solidFill>
                            <a:schemeClr val="lt1"/>
                          </a:solidFill>
                          <a:latin typeface="Arial"/>
                          <a:ea typeface="微软雅黑"/>
                        </a:defRPr>
                      </a:lvl9pPr>
                    </a:lstStyle>
                    <a:p>
                      <a:pPr marL="0" marR="0" lvl="0" indent="0" algn="ctr" defTabSz="914034" rtl="0" eaLnBrk="1" fontAlgn="ctr" latinLnBrk="0" hangingPunct="1">
                        <a:lnSpc>
                          <a:spcPct val="100000"/>
                        </a:lnSpc>
                        <a:spcBef>
                          <a:spcPts val="0"/>
                        </a:spcBef>
                        <a:spcAft>
                          <a:spcPts val="0"/>
                        </a:spcAft>
                        <a:buClrTx/>
                        <a:buSzPct val="100000"/>
                        <a:buFont typeface="Arial" pitchFamily="34" charset="0"/>
                        <a:buNone/>
                        <a:tabLst/>
                      </a:pPr>
                      <a:r>
                        <a:rPr lang="en-US" sz="1200" b="1" dirty="0">
                          <a:solidFill>
                            <a:schemeClr val="tx1"/>
                          </a:solidFill>
                          <a:latin typeface="Huawei Sans" panose="020C0503030203020204" pitchFamily="34" charset="0"/>
                        </a:rPr>
                        <a:t>Network Situation</a:t>
                      </a:r>
                    </a:p>
                  </a:txBody>
                  <a:tcPr marL="72000" marR="72000"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1959442">
                <a:tc>
                  <a:txBody>
                    <a:bodyPr/>
                    <a:lstStyle>
                      <a:defPPr>
                        <a:defRPr lang="zh-CN"/>
                      </a:defPPr>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Network bandwidth</a:t>
                      </a:r>
                      <a:endParaRPr lang="en-US" altLang="zh-CN" sz="1200" b="1" kern="0" dirty="0">
                        <a:solidFill>
                          <a:schemeClr val="tx2"/>
                        </a:solidFill>
                        <a:latin typeface="Huawei Sans" panose="020C0503030203020204" pitchFamily="34" charset="0"/>
                        <a:ea typeface="方正兰亭黑简体" panose="02000000000000000000" pitchFamily="2" charset="-122"/>
                      </a:endParaRPr>
                    </a:p>
                  </a:txBody>
                  <a:tcPr marL="72000" marR="72000" marT="60936" marB="60936"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marL="228600" indent="-228600" fontAlgn="ctr">
                        <a:lnSpc>
                          <a:spcPct val="100000"/>
                        </a:lnSpc>
                        <a:spcBef>
                          <a:spcPts val="0"/>
                        </a:spcBef>
                        <a:spcAft>
                          <a:spcPts val="0"/>
                        </a:spcAft>
                        <a:buFont typeface="+mj-lt"/>
                        <a:buAutoNum type="arabicPeriod"/>
                      </a:pPr>
                      <a:r>
                        <a:rPr lang="en-US" sz="1200" dirty="0">
                          <a:solidFill>
                            <a:srgbClr val="C7000B"/>
                          </a:solidFill>
                          <a:latin typeface="Huawei Sans" panose="020C0503030203020204" pitchFamily="34" charset="0"/>
                        </a:rPr>
                        <a:t>The private line bandwidth is insufficient. </a:t>
                      </a:r>
                      <a:r>
                        <a:rPr lang="en-US" sz="1200" dirty="0">
                          <a:latin typeface="Huawei Sans" panose="020C0503030203020204" pitchFamily="34" charset="0"/>
                        </a:rPr>
                        <a:t>The network bandwidth difference between level-2 branches is large, typically, in the range from </a:t>
                      </a:r>
                      <a:r>
                        <a:rPr lang="en-US" sz="1200" kern="1200" dirty="0">
                          <a:solidFill>
                            <a:schemeClr val="dk1"/>
                          </a:solidFill>
                          <a:latin typeface="Huawei Sans" panose="020C0503030203020204" pitchFamily="34" charset="0"/>
                          <a:ea typeface="微软雅黑"/>
                          <a:cs typeface="+mn-cs"/>
                        </a:rPr>
                        <a:t>4 Mbit/s to </a:t>
                      </a:r>
                      <a:r>
                        <a:rPr lang="en-US" sz="1200" dirty="0">
                          <a:latin typeface="Huawei Sans" panose="020C0503030203020204" pitchFamily="34" charset="0"/>
                        </a:rPr>
                        <a:t>32 Mbit/s. Currently, the network bandwidth of sub-branches or outlets is 20 Mbit/s, 10 Mbit/s, 4 Mbit/s, or 2 Mbit/s. The average bandwidth utilization exceeds 60%.</a:t>
                      </a:r>
                      <a:endParaRPr lang="en-US" altLang="zh-CN" sz="1200" kern="1200" dirty="0">
                        <a:latin typeface="Huawei Sans" panose="020C0503030203020204" pitchFamily="34" charset="0"/>
                        <a:ea typeface="方正兰亭黑简体" panose="02000000000000000000" pitchFamily="2" charset="-122"/>
                      </a:endParaRPr>
                    </a:p>
                    <a:p>
                      <a:pPr marL="228600" indent="-228600" fontAlgn="ctr">
                        <a:lnSpc>
                          <a:spcPct val="100000"/>
                        </a:lnSpc>
                        <a:spcBef>
                          <a:spcPts val="0"/>
                        </a:spcBef>
                        <a:spcAft>
                          <a:spcPts val="0"/>
                        </a:spcAft>
                        <a:buFont typeface="+mj-lt"/>
                        <a:buAutoNum type="arabicPeriod"/>
                      </a:pPr>
                      <a:r>
                        <a:rPr lang="en-US" sz="1200" dirty="0">
                          <a:solidFill>
                            <a:srgbClr val="C7000B"/>
                          </a:solidFill>
                          <a:latin typeface="Huawei Sans" panose="020C0503030203020204" pitchFamily="34" charset="0"/>
                        </a:rPr>
                        <a:t>Burst of heavy traffic </a:t>
                      </a:r>
                      <a:r>
                        <a:rPr lang="en-US" sz="1200" dirty="0">
                          <a:latin typeface="Huawei Sans" panose="020C0503030203020204" pitchFamily="34" charset="0"/>
                        </a:rPr>
                        <a:t>affects key services. Video conferences and learning materials occupy</a:t>
                      </a:r>
                      <a:r>
                        <a:rPr lang="en-US" sz="1200" baseline="0" dirty="0">
                          <a:latin typeface="Huawei Sans" panose="020C0503030203020204" pitchFamily="34" charset="0"/>
                        </a:rPr>
                        <a:t> </a:t>
                      </a:r>
                      <a:r>
                        <a:rPr lang="en-US" sz="1200" dirty="0">
                          <a:latin typeface="Huawei Sans" panose="020C0503030203020204" pitchFamily="34" charset="0"/>
                        </a:rPr>
                        <a:t>a large high bandwidth in a short period of time.</a:t>
                      </a:r>
                      <a:endParaRPr lang="en-US" altLang="zh-CN" sz="1200" kern="1200" dirty="0">
                        <a:latin typeface="Huawei Sans" panose="020C0503030203020204" pitchFamily="34" charset="0"/>
                        <a:ea typeface="方正兰亭黑简体" panose="02000000000000000000" pitchFamily="2" charset="-122"/>
                      </a:endParaRPr>
                    </a:p>
                    <a:p>
                      <a:pPr marL="228600" marR="0" indent="-228600" algn="l" defTabSz="914400" rtl="0" eaLnBrk="1" fontAlgn="ctr" latinLnBrk="0" hangingPunct="1">
                        <a:lnSpc>
                          <a:spcPct val="100000"/>
                        </a:lnSpc>
                        <a:spcBef>
                          <a:spcPts val="0"/>
                        </a:spcBef>
                        <a:spcAft>
                          <a:spcPts val="0"/>
                        </a:spcAft>
                        <a:buClrTx/>
                        <a:buSzTx/>
                        <a:buFont typeface="+mj-lt"/>
                        <a:buAutoNum type="arabicPeriod"/>
                        <a:tabLst/>
                        <a:defRPr/>
                      </a:pPr>
                      <a:r>
                        <a:rPr lang="en-US" sz="1200" dirty="0">
                          <a:latin typeface="Huawei Sans" panose="020C0503030203020204" pitchFamily="34" charset="0"/>
                        </a:rPr>
                        <a:t>Security protection occupies private line bandwidth. Banks need to view HD surveillance videos of outlets in real time (2 Mbit/s bandwidth is required for one channel of videos). The</a:t>
                      </a:r>
                      <a:r>
                        <a:rPr lang="en-US" sz="1200" baseline="0" dirty="0">
                          <a:latin typeface="Huawei Sans" panose="020C0503030203020204" pitchFamily="34" charset="0"/>
                        </a:rPr>
                        <a:t> bandwidth for transmitting</a:t>
                      </a:r>
                      <a:r>
                        <a:rPr lang="en-US" sz="1200" dirty="0">
                          <a:latin typeface="Huawei Sans" panose="020C0503030203020204" pitchFamily="34" charset="0"/>
                        </a:rPr>
                        <a:t> a maximum of two channels of videos must</a:t>
                      </a:r>
                      <a:r>
                        <a:rPr lang="en-US" sz="1200" baseline="0" dirty="0">
                          <a:latin typeface="Huawei Sans" panose="020C0503030203020204" pitchFamily="34" charset="0"/>
                        </a:rPr>
                        <a:t> be ensured</a:t>
                      </a:r>
                      <a:r>
                        <a:rPr lang="en-US" sz="1200" dirty="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endParaRPr>
                    </a:p>
                    <a:p>
                      <a:pPr marL="228600" marR="0" indent="-228600" algn="l" defTabSz="914400" rtl="0" eaLnBrk="1" fontAlgn="ctr" latinLnBrk="0" hangingPunct="1">
                        <a:lnSpc>
                          <a:spcPct val="100000"/>
                        </a:lnSpc>
                        <a:spcBef>
                          <a:spcPts val="0"/>
                        </a:spcBef>
                        <a:spcAft>
                          <a:spcPts val="0"/>
                        </a:spcAft>
                        <a:buClrTx/>
                        <a:buSzTx/>
                        <a:buFont typeface="+mj-lt"/>
                        <a:buAutoNum type="arabicPeriod"/>
                        <a:tabLst/>
                        <a:defRPr/>
                      </a:pPr>
                      <a:r>
                        <a:rPr lang="en-US" sz="1200" dirty="0">
                          <a:latin typeface="Huawei Sans" panose="020C0503030203020204" pitchFamily="34" charset="0"/>
                        </a:rPr>
                        <a:t>The patch and virus library need to be updated periodically for terminal access, which </a:t>
                      </a:r>
                      <a:r>
                        <a:rPr lang="en-US" sz="1200" dirty="0">
                          <a:solidFill>
                            <a:srgbClr val="C7000B"/>
                          </a:solidFill>
                          <a:latin typeface="Huawei Sans" panose="020C0503030203020204" pitchFamily="34" charset="0"/>
                        </a:rPr>
                        <a:t>occupies a large number of link resources</a:t>
                      </a:r>
                      <a:r>
                        <a:rPr lang="en-US" sz="1200" dirty="0">
                          <a:latin typeface="Huawei Sans" panose="020C0503030203020204" pitchFamily="34" charset="0"/>
                        </a:rPr>
                        <a:t>. </a:t>
                      </a:r>
                      <a:endParaRPr lang="en-US" altLang="zh-CN" sz="1200" kern="1200" dirty="0">
                        <a:latin typeface="Huawei Sans" panose="020C0503030203020204" pitchFamily="34" charset="0"/>
                        <a:ea typeface="方正兰亭黑简体" panose="02000000000000000000" pitchFamily="2" charset="-122"/>
                      </a:endParaRPr>
                    </a:p>
                    <a:p>
                      <a:pPr marL="228600" marR="0" indent="-228600" algn="l" defTabSz="914400" rtl="0" eaLnBrk="1" fontAlgn="ctr" latinLnBrk="0" hangingPunct="1">
                        <a:lnSpc>
                          <a:spcPct val="100000"/>
                        </a:lnSpc>
                        <a:spcBef>
                          <a:spcPts val="0"/>
                        </a:spcBef>
                        <a:spcAft>
                          <a:spcPts val="0"/>
                        </a:spcAft>
                        <a:buClrTx/>
                        <a:buSzTx/>
                        <a:buFont typeface="+mj-lt"/>
                        <a:buAutoNum type="arabicPeriod"/>
                        <a:tabLst/>
                        <a:defRPr/>
                      </a:pPr>
                      <a:r>
                        <a:rPr lang="en-US" sz="1200" dirty="0">
                          <a:solidFill>
                            <a:schemeClr val="dk1"/>
                          </a:solidFill>
                          <a:latin typeface="Huawei Sans" panose="020C0503030203020204" pitchFamily="34" charset="0"/>
                        </a:rPr>
                        <a:t>Value-added service (VAS) traffic affects mission-critical services: The facial recognition service will also occupy private line link resources.</a:t>
                      </a:r>
                      <a:endParaRPr lang="en-US" altLang="zh-CN" sz="1200" kern="1200" dirty="0">
                        <a:solidFill>
                          <a:schemeClr val="dk1"/>
                        </a:solidFill>
                        <a:latin typeface="Huawei Sans" panose="020C0503030203020204" pitchFamily="34" charset="0"/>
                        <a:ea typeface="方正兰亭黑简体" panose="02000000000000000000" pitchFamily="2" charset="-122"/>
                        <a:cs typeface="+mn-cs"/>
                      </a:endParaRPr>
                    </a:p>
                  </a:txBody>
                  <a:tcPr marL="72000" marR="72000" marT="60936" marB="60936"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281153">
                <a:tc>
                  <a:txBody>
                    <a:bodyPr/>
                    <a:lstStyle>
                      <a:defPPr>
                        <a:defRPr lang="zh-CN"/>
                      </a:defPPr>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Network policy</a:t>
                      </a:r>
                      <a:endParaRPr lang="en-US" altLang="zh-CN" sz="1200" b="1" kern="0" dirty="0">
                        <a:solidFill>
                          <a:schemeClr val="tx2"/>
                        </a:solidFill>
                        <a:latin typeface="Huawei Sans" panose="020C0503030203020204" pitchFamily="34" charset="0"/>
                        <a:ea typeface="方正兰亭黑简体" panose="02000000000000000000" pitchFamily="2" charset="-122"/>
                      </a:endParaRPr>
                    </a:p>
                  </a:txBody>
                  <a:tcPr marL="72000" marR="72000" marT="60936" marB="60936"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marL="228600" indent="-228600" algn="l" fontAlgn="ctr">
                        <a:lnSpc>
                          <a:spcPct val="100000"/>
                        </a:lnSpc>
                        <a:spcBef>
                          <a:spcPts val="0"/>
                        </a:spcBef>
                        <a:spcAft>
                          <a:spcPts val="0"/>
                        </a:spcAft>
                        <a:buFont typeface="+mj-lt"/>
                        <a:buAutoNum type="arabicPeriod"/>
                      </a:pPr>
                      <a:r>
                        <a:rPr lang="en-US" sz="1200" dirty="0">
                          <a:latin typeface="Huawei Sans" panose="020C0503030203020204" pitchFamily="34" charset="0"/>
                        </a:rPr>
                        <a:t>It is difficult to adjust policies in</a:t>
                      </a:r>
                      <a:r>
                        <a:rPr lang="en-US" sz="1200" baseline="0" dirty="0">
                          <a:latin typeface="Huawei Sans" panose="020C0503030203020204" pitchFamily="34" charset="0"/>
                        </a:rPr>
                        <a:t> IP-based </a:t>
                      </a:r>
                      <a:r>
                        <a:rPr lang="en-US" sz="1200" dirty="0">
                          <a:latin typeface="Huawei Sans" panose="020C0503030203020204" pitchFamily="34" charset="0"/>
                        </a:rPr>
                        <a:t>management mode. To adjust the service scope, banks</a:t>
                      </a:r>
                      <a:r>
                        <a:rPr lang="en-US" sz="1200" baseline="0" dirty="0">
                          <a:latin typeface="Huawei Sans" panose="020C0503030203020204" pitchFamily="34" charset="0"/>
                        </a:rPr>
                        <a:t> </a:t>
                      </a:r>
                      <a:r>
                        <a:rPr lang="en-US" sz="1200" dirty="0">
                          <a:latin typeface="Huawei Sans" panose="020C0503030203020204" pitchFamily="34" charset="0"/>
                        </a:rPr>
                        <a:t>need to manually </a:t>
                      </a:r>
                      <a:r>
                        <a:rPr lang="en-US" sz="1200" dirty="0">
                          <a:solidFill>
                            <a:srgbClr val="C7000B"/>
                          </a:solidFill>
                          <a:latin typeface="Huawei Sans" panose="020C0503030203020204" pitchFamily="34" charset="0"/>
                        </a:rPr>
                        <a:t>modify policies at multiple control points</a:t>
                      </a:r>
                      <a:r>
                        <a:rPr lang="en-US" sz="1200" dirty="0">
                          <a:latin typeface="Huawei Sans" panose="020C0503030203020204" pitchFamily="34" charset="0"/>
                        </a:rPr>
                        <a:t>.</a:t>
                      </a:r>
                      <a:endParaRPr lang="en-US" altLang="zh-CN" sz="1200" kern="1200" dirty="0">
                        <a:latin typeface="Huawei Sans" panose="020C0503030203020204" pitchFamily="34" charset="0"/>
                        <a:ea typeface="方正兰亭黑简体" panose="02000000000000000000" pitchFamily="2" charset="-122"/>
                      </a:endParaRPr>
                    </a:p>
                    <a:p>
                      <a:pPr marL="228600" marR="0" indent="-228600" algn="l" defTabSz="914400" rtl="0" eaLnBrk="1" fontAlgn="ctr" latinLnBrk="0" hangingPunct="1">
                        <a:lnSpc>
                          <a:spcPct val="100000"/>
                        </a:lnSpc>
                        <a:spcBef>
                          <a:spcPts val="0"/>
                        </a:spcBef>
                        <a:spcAft>
                          <a:spcPts val="0"/>
                        </a:spcAft>
                        <a:buClrTx/>
                        <a:buSzTx/>
                        <a:buFont typeface="+mj-lt"/>
                        <a:buAutoNum type="arabicPeriod"/>
                        <a:tabLst/>
                        <a:defRPr/>
                      </a:pPr>
                      <a:r>
                        <a:rPr lang="en-US" sz="1200" dirty="0">
                          <a:solidFill>
                            <a:srgbClr val="C7000B"/>
                          </a:solidFill>
                          <a:latin typeface="Huawei Sans" panose="020C0503030203020204" pitchFamily="34" charset="0"/>
                        </a:rPr>
                        <a:t>CLI-based manual configuration</a:t>
                      </a:r>
                      <a:r>
                        <a:rPr lang="en-US" sz="1200" baseline="0" dirty="0">
                          <a:solidFill>
                            <a:srgbClr val="C7000B"/>
                          </a:solidFill>
                          <a:latin typeface="Huawei Sans" panose="020C0503030203020204" pitchFamily="34" charset="0"/>
                        </a:rPr>
                        <a:t> </a:t>
                      </a:r>
                      <a:r>
                        <a:rPr lang="en-US" sz="1200" baseline="0" dirty="0">
                          <a:solidFill>
                            <a:schemeClr val="dk1"/>
                          </a:solidFill>
                          <a:latin typeface="Huawei Sans" panose="020C0503030203020204" pitchFamily="34" charset="0"/>
                        </a:rPr>
                        <a:t>results in </a:t>
                      </a:r>
                      <a:r>
                        <a:rPr lang="en-US" sz="1200" dirty="0">
                          <a:latin typeface="Huawei Sans" panose="020C0503030203020204" pitchFamily="34" charset="0"/>
                        </a:rPr>
                        <a:t>complex policy deployment, and</a:t>
                      </a:r>
                      <a:r>
                        <a:rPr lang="en-US" sz="1200" baseline="0" dirty="0">
                          <a:latin typeface="Huawei Sans" panose="020C0503030203020204" pitchFamily="34" charset="0"/>
                        </a:rPr>
                        <a:t> frequent n</a:t>
                      </a:r>
                      <a:r>
                        <a:rPr lang="en-US" sz="1200" dirty="0">
                          <a:latin typeface="Huawei Sans" panose="020C0503030203020204" pitchFamily="34" charset="0"/>
                        </a:rPr>
                        <a:t>etwork changes cause heavy configuration adjustment workloads.</a:t>
                      </a:r>
                      <a:endParaRPr lang="en-US" altLang="zh-CN" sz="1200" kern="1200" dirty="0">
                        <a:latin typeface="Huawei Sans" panose="020C0503030203020204" pitchFamily="34" charset="0"/>
                        <a:ea typeface="方正兰亭黑简体" panose="02000000000000000000" pitchFamily="2" charset="-122"/>
                      </a:endParaRPr>
                    </a:p>
                    <a:p>
                      <a:pPr marL="228600" indent="-228600" algn="l" fontAlgn="ctr">
                        <a:lnSpc>
                          <a:spcPct val="100000"/>
                        </a:lnSpc>
                        <a:spcBef>
                          <a:spcPts val="0"/>
                        </a:spcBef>
                        <a:spcAft>
                          <a:spcPts val="0"/>
                        </a:spcAft>
                        <a:buFont typeface="+mj-lt"/>
                        <a:buAutoNum type="arabicPeriod"/>
                      </a:pPr>
                      <a:r>
                        <a:rPr lang="en-US" sz="1200" dirty="0">
                          <a:latin typeface="Huawei Sans" panose="020C0503030203020204" pitchFamily="34" charset="0"/>
                        </a:rPr>
                        <a:t>Fragmented policy control</a:t>
                      </a:r>
                      <a:r>
                        <a:rPr lang="en-US" sz="1200" baseline="0" dirty="0">
                          <a:latin typeface="Huawei Sans" panose="020C0503030203020204" pitchFamily="34" charset="0"/>
                        </a:rPr>
                        <a:t> is used, and</a:t>
                      </a:r>
                      <a:r>
                        <a:rPr lang="en-US" sz="1200" kern="1200" dirty="0">
                          <a:solidFill>
                            <a:srgbClr val="FF0000"/>
                          </a:solidFill>
                          <a:latin typeface="Huawei Sans" panose="020C0503030203020204" pitchFamily="34" charset="0"/>
                          <a:ea typeface="微软雅黑"/>
                          <a:cs typeface="+mn-cs"/>
                        </a:rPr>
                        <a:t> </a:t>
                      </a:r>
                      <a:r>
                        <a:rPr lang="en-US" sz="1200" kern="1200" dirty="0">
                          <a:solidFill>
                            <a:srgbClr val="C7000B"/>
                          </a:solidFill>
                          <a:latin typeface="Huawei Sans" panose="020C0503030203020204" pitchFamily="34" charset="0"/>
                          <a:ea typeface="微软雅黑"/>
                          <a:cs typeface="+mn-cs"/>
                        </a:rPr>
                        <a:t>E2</a:t>
                      </a:r>
                      <a:r>
                        <a:rPr lang="en-US" sz="1200" dirty="0">
                          <a:solidFill>
                            <a:srgbClr val="C7000B"/>
                          </a:solidFill>
                          <a:latin typeface="Huawei Sans" panose="020C0503030203020204" pitchFamily="34" charset="0"/>
                        </a:rPr>
                        <a:t>E policy orchestration and streamlining from access points to DCs cannot be</a:t>
                      </a:r>
                      <a:r>
                        <a:rPr lang="en-US" sz="1200" baseline="0" dirty="0">
                          <a:solidFill>
                            <a:srgbClr val="C7000B"/>
                          </a:solidFill>
                          <a:latin typeface="Huawei Sans" panose="020C0503030203020204" pitchFamily="34" charset="0"/>
                        </a:rPr>
                        <a:t> implemented</a:t>
                      </a:r>
                      <a:r>
                        <a:rPr lang="en-US" sz="1200" dirty="0">
                          <a:solidFill>
                            <a:srgbClr val="C7000B"/>
                          </a:solidFill>
                          <a:latin typeface="Huawei Sans" panose="020C0503030203020204" pitchFamily="34" charset="0"/>
                        </a:rPr>
                        <a:t>.</a:t>
                      </a:r>
                      <a:endParaRPr lang="en-US" altLang="zh-CN" sz="1200" kern="1200" dirty="0">
                        <a:solidFill>
                          <a:srgbClr val="C7000B"/>
                        </a:solidFill>
                        <a:latin typeface="Huawei Sans" panose="020C0503030203020204" pitchFamily="34" charset="0"/>
                        <a:ea typeface="方正兰亭黑简体" panose="02000000000000000000" pitchFamily="2" charset="-122"/>
                      </a:endParaRPr>
                    </a:p>
                  </a:txBody>
                  <a:tcPr marL="72000" marR="72000" marT="60936" marB="60936"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1055057">
                <a:tc>
                  <a:txBody>
                    <a:bodyPr/>
                    <a:lstStyle>
                      <a:defPPr>
                        <a:defRPr lang="zh-CN"/>
                      </a:defPPr>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fontAlgn="ctr">
                        <a:lnSpc>
                          <a:spcPct val="100000"/>
                        </a:lnSpc>
                        <a:spcBef>
                          <a:spcPts val="0"/>
                        </a:spcBef>
                        <a:spcAft>
                          <a:spcPts val="0"/>
                        </a:spcAft>
                      </a:pPr>
                      <a:r>
                        <a:rPr lang="en-US" sz="1200" dirty="0">
                          <a:latin typeface="Huawei Sans" panose="020C0503030203020204" pitchFamily="34" charset="0"/>
                        </a:rPr>
                        <a:t>Network O&amp;M</a:t>
                      </a:r>
                      <a:endParaRPr lang="en-US" altLang="zh-CN" sz="1200" b="1" kern="0" dirty="0">
                        <a:solidFill>
                          <a:schemeClr val="tx2"/>
                        </a:solidFill>
                        <a:latin typeface="Huawei Sans" panose="020C0503030203020204" pitchFamily="34" charset="0"/>
                        <a:ea typeface="方正兰亭黑简体" panose="02000000000000000000" pitchFamily="2" charset="-122"/>
                        <a:cs typeface="+mn-cs"/>
                      </a:endParaRPr>
                    </a:p>
                  </a:txBody>
                  <a:tcPr marL="72000" marR="72000" marT="60936" marB="60936"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marL="228600" marR="0" indent="-228600" algn="l" defTabSz="914400" rtl="0" eaLnBrk="1" fontAlgn="ctr" latinLnBrk="0" hangingPunct="1">
                        <a:lnSpc>
                          <a:spcPct val="100000"/>
                        </a:lnSpc>
                        <a:spcBef>
                          <a:spcPts val="0"/>
                        </a:spcBef>
                        <a:spcAft>
                          <a:spcPts val="0"/>
                        </a:spcAft>
                        <a:buClrTx/>
                        <a:buSzTx/>
                        <a:buFont typeface="+mj-lt"/>
                        <a:buAutoNum type="arabicPeriod"/>
                        <a:tabLst/>
                        <a:defRPr/>
                      </a:pPr>
                      <a:r>
                        <a:rPr lang="en-US" sz="1200" dirty="0">
                          <a:solidFill>
                            <a:srgbClr val="C7000B"/>
                          </a:solidFill>
                          <a:latin typeface="Huawei Sans" panose="020C0503030203020204" pitchFamily="34" charset="0"/>
                        </a:rPr>
                        <a:t>No dedicated network maintenance personnel are </a:t>
                      </a:r>
                      <a:r>
                        <a:rPr lang="en-US" sz="1200" kern="1200" dirty="0">
                          <a:solidFill>
                            <a:srgbClr val="C7000B"/>
                          </a:solidFill>
                          <a:latin typeface="Huawei Sans" panose="020C0503030203020204" pitchFamily="34" charset="0"/>
                          <a:ea typeface="微软雅黑"/>
                          <a:cs typeface="+mn-cs"/>
                        </a:rPr>
                        <a:t>available</a:t>
                      </a:r>
                      <a:r>
                        <a:rPr lang="en-US" sz="1200" baseline="0" dirty="0">
                          <a:solidFill>
                            <a:srgbClr val="C7000B"/>
                          </a:solidFill>
                          <a:latin typeface="Huawei Sans" panose="020C0503030203020204" pitchFamily="34" charset="0"/>
                        </a:rPr>
                        <a:t> for </a:t>
                      </a:r>
                      <a:r>
                        <a:rPr lang="en-US" sz="1200" kern="1200" dirty="0">
                          <a:solidFill>
                            <a:schemeClr val="dk1"/>
                          </a:solidFill>
                          <a:latin typeface="Huawei Sans" panose="020C0503030203020204" pitchFamily="34" charset="0"/>
                          <a:ea typeface="微软雅黑"/>
                          <a:cs typeface="+mn-cs"/>
                        </a:rPr>
                        <a:t>a large number of branches</a:t>
                      </a:r>
                      <a:r>
                        <a:rPr lang="en-US" sz="1200" dirty="0">
                          <a:latin typeface="Huawei Sans" panose="020C0503030203020204" pitchFamily="34" charset="0"/>
                        </a:rPr>
                        <a:t>. There</a:t>
                      </a:r>
                      <a:r>
                        <a:rPr lang="en-US" sz="1200" baseline="0" dirty="0">
                          <a:latin typeface="Huawei Sans" panose="020C0503030203020204" pitchFamily="34" charset="0"/>
                        </a:rPr>
                        <a:t> is a small </a:t>
                      </a:r>
                      <a:r>
                        <a:rPr lang="en-US" sz="1200" dirty="0">
                          <a:latin typeface="Huawei Sans" panose="020C0503030203020204" pitchFamily="34" charset="0"/>
                        </a:rPr>
                        <a:t>number of network maintenance personnel of level-1 and level-2 branches.</a:t>
                      </a:r>
                    </a:p>
                    <a:p>
                      <a:pPr marL="228600" indent="-228600" fontAlgn="ctr">
                        <a:lnSpc>
                          <a:spcPct val="100000"/>
                        </a:lnSpc>
                        <a:spcBef>
                          <a:spcPts val="0"/>
                        </a:spcBef>
                        <a:spcAft>
                          <a:spcPts val="0"/>
                        </a:spcAft>
                        <a:buFont typeface="+mj-lt"/>
                        <a:buAutoNum type="arabicPeriod"/>
                      </a:pPr>
                      <a:r>
                        <a:rPr lang="en-US" sz="1200" dirty="0">
                          <a:solidFill>
                            <a:srgbClr val="C7000B"/>
                          </a:solidFill>
                          <a:latin typeface="Huawei Sans" panose="020C0503030203020204" pitchFamily="34" charset="0"/>
                        </a:rPr>
                        <a:t>Banks</a:t>
                      </a:r>
                      <a:r>
                        <a:rPr lang="en-US" sz="1200" baseline="0" dirty="0">
                          <a:solidFill>
                            <a:srgbClr val="C7000B"/>
                          </a:solidFill>
                          <a:latin typeface="Huawei Sans" panose="020C0503030203020204" pitchFamily="34" charset="0"/>
                        </a:rPr>
                        <a:t> lack in f</a:t>
                      </a:r>
                      <a:r>
                        <a:rPr lang="en-US" sz="1200" dirty="0">
                          <a:solidFill>
                            <a:srgbClr val="C7000B"/>
                          </a:solidFill>
                          <a:latin typeface="Huawei Sans" panose="020C0503030203020204" pitchFamily="34" charset="0"/>
                        </a:rPr>
                        <a:t>ault locating methods. </a:t>
                      </a:r>
                      <a:r>
                        <a:rPr lang="en-US" sz="1200" dirty="0">
                          <a:latin typeface="Huawei Sans" panose="020C0503030203020204" pitchFamily="34" charset="0"/>
                        </a:rPr>
                        <a:t>Terminals cannot access the Internet or the Internet access speed is slow. No quick fault locating method is available. O&amp;M personnel have to use</a:t>
                      </a:r>
                      <a:r>
                        <a:rPr lang="en-US" sz="1200" baseline="0" dirty="0">
                          <a:latin typeface="Huawei Sans" panose="020C0503030203020204" pitchFamily="34" charset="0"/>
                        </a:rPr>
                        <a:t> </a:t>
                      </a:r>
                      <a:r>
                        <a:rPr lang="en-US" sz="1200" dirty="0">
                          <a:latin typeface="Huawei Sans" panose="020C0503030203020204" pitchFamily="34" charset="0"/>
                        </a:rPr>
                        <a:t>the </a:t>
                      </a:r>
                      <a:r>
                        <a:rPr lang="en-US" sz="1200" b="1" dirty="0">
                          <a:latin typeface="Huawei Sans" panose="020C0503030203020204" pitchFamily="34" charset="0"/>
                        </a:rPr>
                        <a:t>ping</a:t>
                      </a:r>
                      <a:r>
                        <a:rPr lang="en-US" sz="1200" dirty="0">
                          <a:latin typeface="Huawei Sans" panose="020C0503030203020204" pitchFamily="34" charset="0"/>
                        </a:rPr>
                        <a:t> command to locate network faults segment by segment.</a:t>
                      </a:r>
                      <a:endParaRPr lang="en-US" altLang="zh-CN" sz="1200" kern="1200" dirty="0">
                        <a:solidFill>
                          <a:schemeClr val="tx2"/>
                        </a:solidFill>
                        <a:latin typeface="Huawei Sans" panose="020C0503030203020204" pitchFamily="34" charset="0"/>
                        <a:ea typeface="方正兰亭黑简体" panose="02000000000000000000" pitchFamily="2" charset="-122"/>
                      </a:endParaRPr>
                    </a:p>
                  </a:txBody>
                  <a:tcPr marL="72000" marR="72000" marT="60936" marB="60936"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796407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pPr fontAlgn="ctr">
              <a:lnSpc>
                <a:spcPct val="100000"/>
              </a:lnSpc>
            </a:pPr>
            <a:r>
              <a:rPr lang="en-US" dirty="0">
                <a:latin typeface="Huawei Sans" panose="020C0503030203020204" pitchFamily="34" charset="0"/>
              </a:rPr>
              <a:t>Challenges Facing Branch Access Networks Under New Financial Trends</a:t>
            </a:r>
          </a:p>
        </p:txBody>
      </p:sp>
      <p:sp>
        <p:nvSpPr>
          <p:cNvPr id="3" name="Text Placeholder 2"/>
          <p:cNvSpPr>
            <a:spLocks noGrp="1"/>
          </p:cNvSpPr>
          <p:nvPr>
            <p:ph type="body" sz="quarter" idx="10"/>
          </p:nvPr>
        </p:nvSpPr>
        <p:spPr bwMode="gray">
          <a:xfrm>
            <a:off x="455613" y="1484312"/>
            <a:ext cx="5533837" cy="4443243"/>
          </a:xfrm>
        </p:spPr>
        <p:txBody>
          <a:bodyPr/>
          <a:lstStyle/>
          <a:p>
            <a:pPr lvl="0" algn="l">
              <a:spcAft>
                <a:spcPts val="600"/>
              </a:spcAft>
              <a:defRPr/>
            </a:pPr>
            <a:r>
              <a:rPr lang="en-US" sz="1800" dirty="0">
                <a:latin typeface="Huawei Sans" panose="020C0503030203020204" pitchFamily="34" charset="0"/>
              </a:rPr>
              <a:t>Branch access networks of banks face the following challenges under new financial trends:</a:t>
            </a:r>
            <a:endParaRPr lang="en-US" altLang="zh-CN" sz="1800" dirty="0">
              <a:latin typeface="Huawei Sans" panose="020C0503030203020204" pitchFamily="34" charset="0"/>
            </a:endParaRPr>
          </a:p>
          <a:p>
            <a:pPr marL="588963" lvl="1" indent="-273050">
              <a:spcAft>
                <a:spcPts val="600"/>
              </a:spcAft>
              <a:defRPr/>
            </a:pPr>
            <a:r>
              <a:rPr lang="en-US" sz="1600" dirty="0">
                <a:latin typeface="Huawei Sans" panose="020C0503030203020204" pitchFamily="34" charset="0"/>
              </a:rPr>
              <a:t>Networks become flat.</a:t>
            </a:r>
            <a:endParaRPr lang="en-US" altLang="zh-CN" sz="1600" dirty="0">
              <a:latin typeface="Huawei Sans" panose="020C0503030203020204" pitchFamily="34" charset="0"/>
            </a:endParaRPr>
          </a:p>
          <a:p>
            <a:pPr marL="588963" lvl="1" indent="-273050">
              <a:spcAft>
                <a:spcPts val="600"/>
              </a:spcAft>
              <a:defRPr/>
            </a:pPr>
            <a:r>
              <a:rPr lang="en-US" sz="1600" dirty="0">
                <a:latin typeface="Huawei Sans" panose="020C0503030203020204" pitchFamily="34" charset="0"/>
              </a:rPr>
              <a:t>Cloud services reshape bank WANs.</a:t>
            </a:r>
            <a:endParaRPr lang="en-US" altLang="zh-CN" sz="1600" dirty="0">
              <a:latin typeface="Huawei Sans" panose="020C0503030203020204" pitchFamily="34" charset="0"/>
            </a:endParaRPr>
          </a:p>
          <a:p>
            <a:pPr marL="588963" lvl="1" indent="-273050">
              <a:spcAft>
                <a:spcPts val="600"/>
              </a:spcAft>
              <a:defRPr/>
            </a:pPr>
            <a:r>
              <a:rPr lang="en-US" sz="1600" dirty="0">
                <a:latin typeface="Huawei Sans" panose="020C0503030203020204" pitchFamily="34" charset="0"/>
              </a:rPr>
              <a:t>Diversified banking services make multi-service transport a must.</a:t>
            </a:r>
            <a:endParaRPr lang="en-US" altLang="zh-CN" sz="1600" dirty="0">
              <a:latin typeface="Huawei Sans" panose="020C0503030203020204" pitchFamily="34" charset="0"/>
            </a:endParaRPr>
          </a:p>
          <a:p>
            <a:pPr marL="588963" lvl="1" indent="-273050">
              <a:spcAft>
                <a:spcPts val="600"/>
              </a:spcAft>
              <a:defRPr/>
            </a:pPr>
            <a:r>
              <a:rPr lang="en-US" sz="1600" dirty="0">
                <a:latin typeface="Huawei Sans" panose="020C0503030203020204" pitchFamily="34" charset="0"/>
              </a:rPr>
              <a:t>Network complexity increases, and O&amp;M costs need to be reduced.</a:t>
            </a:r>
            <a:endParaRPr lang="en-US" altLang="zh-CN" sz="1600" dirty="0">
              <a:latin typeface="Huawei Sans" panose="020C0503030203020204" pitchFamily="34" charset="0"/>
            </a:endParaRPr>
          </a:p>
          <a:p>
            <a:pPr marL="588963" lvl="1" indent="-273050">
              <a:spcAft>
                <a:spcPts val="600"/>
              </a:spcAft>
              <a:defRPr/>
            </a:pPr>
            <a:r>
              <a:rPr lang="en-US" sz="1600" dirty="0">
                <a:latin typeface="Huawei Sans" panose="020C0503030203020204" pitchFamily="34" charset="0"/>
              </a:rPr>
              <a:t>Network security risks increase.</a:t>
            </a:r>
            <a:endParaRPr lang="en-US" altLang="zh-CN" sz="1600" dirty="0">
              <a:latin typeface="Huawei Sans" panose="020C0503030203020204" pitchFamily="34" charset="0"/>
            </a:endParaRPr>
          </a:p>
        </p:txBody>
      </p:sp>
      <p:grpSp>
        <p:nvGrpSpPr>
          <p:cNvPr id="4" name="Group 3">
            <a:extLst>
              <a:ext uri="{FF2B5EF4-FFF2-40B4-BE49-F238E27FC236}">
                <a16:creationId xmlns:a16="http://schemas.microsoft.com/office/drawing/2014/main" id="{E2462481-3C85-4623-8B7A-37BFF5A95DC8}"/>
              </a:ext>
            </a:extLst>
          </p:cNvPr>
          <p:cNvGrpSpPr/>
          <p:nvPr/>
        </p:nvGrpSpPr>
        <p:grpSpPr bwMode="gray">
          <a:xfrm>
            <a:off x="6585856" y="985588"/>
            <a:ext cx="5209560" cy="5197520"/>
            <a:chOff x="6366569" y="1042075"/>
            <a:chExt cx="5209560" cy="5197520"/>
          </a:xfrm>
        </p:grpSpPr>
        <p:grpSp>
          <p:nvGrpSpPr>
            <p:cNvPr id="177" name="Group 176"/>
            <p:cNvGrpSpPr/>
            <p:nvPr/>
          </p:nvGrpSpPr>
          <p:grpSpPr bwMode="gray">
            <a:xfrm>
              <a:off x="6366569" y="1042075"/>
              <a:ext cx="5209560" cy="5197520"/>
              <a:chOff x="6641423" y="1248169"/>
              <a:chExt cx="5209560" cy="5197520"/>
            </a:xfrm>
          </p:grpSpPr>
          <p:sp>
            <p:nvSpPr>
              <p:cNvPr id="86" name="Freeform 159"/>
              <p:cNvSpPr/>
              <p:nvPr/>
            </p:nvSpPr>
            <p:spPr bwMode="gray">
              <a:xfrm flipH="1">
                <a:off x="8147790" y="3310452"/>
                <a:ext cx="1239308" cy="5373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sp>
            <p:nvSpPr>
              <p:cNvPr id="58" name="Freeform 159"/>
              <p:cNvSpPr/>
              <p:nvPr/>
            </p:nvSpPr>
            <p:spPr bwMode="gray">
              <a:xfrm flipH="1">
                <a:off x="8147744" y="4158336"/>
                <a:ext cx="1239308" cy="5373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sp>
            <p:nvSpPr>
              <p:cNvPr id="57" name="Freeform 159"/>
              <p:cNvSpPr/>
              <p:nvPr/>
            </p:nvSpPr>
            <p:spPr bwMode="gray">
              <a:xfrm flipH="1">
                <a:off x="9023409" y="5596242"/>
                <a:ext cx="1027890" cy="5373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sp>
            <p:nvSpPr>
              <p:cNvPr id="56" name="Freeform 159"/>
              <p:cNvSpPr/>
              <p:nvPr/>
            </p:nvSpPr>
            <p:spPr bwMode="gray">
              <a:xfrm flipH="1">
                <a:off x="7580920" y="5596242"/>
                <a:ext cx="1027890" cy="5373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pic>
            <p:nvPicPr>
              <p:cNvPr id="50" name="Picture 12" descr="E:\2016.01\1.12 扁平化图标\蓝色\AR-蓝色最新-40.png">
                <a:extLst>
                  <a:ext uri="{FF2B5EF4-FFF2-40B4-BE49-F238E27FC236}">
                    <a16:creationId xmlns:a16="http://schemas.microsoft.com/office/drawing/2014/main" id="{B9F229A9-7161-4CD5-9C1F-C526753081A0}"/>
                  </a:ext>
                </a:extLst>
              </p:cNvPr>
              <p:cNvPicPr>
                <a:picLocks noChangeAspect="1" noChangeArrowheads="1"/>
              </p:cNvPicPr>
              <p:nvPr/>
            </p:nvPicPr>
            <p:blipFill>
              <a:blip r:embed="rId4" cstate="print"/>
              <a:srcRect/>
              <a:stretch>
                <a:fillRect/>
              </a:stretch>
            </p:blipFill>
            <p:spPr bwMode="gray">
              <a:xfrm>
                <a:off x="7681372" y="5787846"/>
                <a:ext cx="344148" cy="281576"/>
              </a:xfrm>
              <a:prstGeom prst="rect">
                <a:avLst/>
              </a:prstGeom>
              <a:noFill/>
            </p:spPr>
          </p:pic>
          <p:pic>
            <p:nvPicPr>
              <p:cNvPr id="51" name="Picture 12" descr="E:\2016.01\1.12 扁平化图标\蓝色\AR-蓝色最新-40.png">
                <a:extLst>
                  <a:ext uri="{FF2B5EF4-FFF2-40B4-BE49-F238E27FC236}">
                    <a16:creationId xmlns:a16="http://schemas.microsoft.com/office/drawing/2014/main" id="{B9F229A9-7161-4CD5-9C1F-C526753081A0}"/>
                  </a:ext>
                </a:extLst>
              </p:cNvPr>
              <p:cNvPicPr>
                <a:picLocks noChangeAspect="1" noChangeArrowheads="1"/>
              </p:cNvPicPr>
              <p:nvPr/>
            </p:nvPicPr>
            <p:blipFill>
              <a:blip r:embed="rId4" cstate="print"/>
              <a:srcRect/>
              <a:stretch>
                <a:fillRect/>
              </a:stretch>
            </p:blipFill>
            <p:spPr bwMode="gray">
              <a:xfrm>
                <a:off x="8125972" y="5787846"/>
                <a:ext cx="344148" cy="281576"/>
              </a:xfrm>
              <a:prstGeom prst="rect">
                <a:avLst/>
              </a:prstGeom>
              <a:noFill/>
            </p:spPr>
          </p:pic>
          <p:pic>
            <p:nvPicPr>
              <p:cNvPr id="52" name="Picture 12" descr="E:\2016.01\1.12 扁平化图标\蓝色\AR-蓝色最新-40.png">
                <a:extLst>
                  <a:ext uri="{FF2B5EF4-FFF2-40B4-BE49-F238E27FC236}">
                    <a16:creationId xmlns:a16="http://schemas.microsoft.com/office/drawing/2014/main" id="{B9F229A9-7161-4CD5-9C1F-C526753081A0}"/>
                  </a:ext>
                </a:extLst>
              </p:cNvPr>
              <p:cNvPicPr>
                <a:picLocks noChangeAspect="1" noChangeArrowheads="1"/>
              </p:cNvPicPr>
              <p:nvPr/>
            </p:nvPicPr>
            <p:blipFill>
              <a:blip r:embed="rId4" cstate="print"/>
              <a:srcRect/>
              <a:stretch>
                <a:fillRect/>
              </a:stretch>
            </p:blipFill>
            <p:spPr bwMode="gray">
              <a:xfrm>
                <a:off x="9365280" y="5787846"/>
                <a:ext cx="344148" cy="281576"/>
              </a:xfrm>
              <a:prstGeom prst="rect">
                <a:avLst/>
              </a:prstGeom>
              <a:noFill/>
            </p:spPr>
          </p:pic>
          <p:pic>
            <p:nvPicPr>
              <p:cNvPr id="53" name="Picture 12" descr="E:\2016.01\1.12 扁平化图标\蓝色\AR-蓝色最新-40.png">
                <a:extLst>
                  <a:ext uri="{FF2B5EF4-FFF2-40B4-BE49-F238E27FC236}">
                    <a16:creationId xmlns:a16="http://schemas.microsoft.com/office/drawing/2014/main" id="{B9F229A9-7161-4CD5-9C1F-C526753081A0}"/>
                  </a:ext>
                </a:extLst>
              </p:cNvPr>
              <p:cNvPicPr>
                <a:picLocks noChangeAspect="1" noChangeArrowheads="1"/>
              </p:cNvPicPr>
              <p:nvPr/>
            </p:nvPicPr>
            <p:blipFill>
              <a:blip r:embed="rId4" cstate="print"/>
              <a:srcRect/>
              <a:stretch>
                <a:fillRect/>
              </a:stretch>
            </p:blipFill>
            <p:spPr bwMode="gray">
              <a:xfrm>
                <a:off x="8372184" y="3518082"/>
                <a:ext cx="344148" cy="281576"/>
              </a:xfrm>
              <a:prstGeom prst="rect">
                <a:avLst/>
              </a:prstGeom>
              <a:noFill/>
            </p:spPr>
          </p:pic>
          <p:pic>
            <p:nvPicPr>
              <p:cNvPr id="54" name="Picture 12" descr="E:\2016.01\1.12 扁平化图标\蓝色\AR-蓝色最新-40.png">
                <a:extLst>
                  <a:ext uri="{FF2B5EF4-FFF2-40B4-BE49-F238E27FC236}">
                    <a16:creationId xmlns:a16="http://schemas.microsoft.com/office/drawing/2014/main" id="{B9F229A9-7161-4CD5-9C1F-C526753081A0}"/>
                  </a:ext>
                </a:extLst>
              </p:cNvPr>
              <p:cNvPicPr>
                <a:picLocks noChangeAspect="1" noChangeArrowheads="1"/>
              </p:cNvPicPr>
              <p:nvPr/>
            </p:nvPicPr>
            <p:blipFill>
              <a:blip r:embed="rId4" cstate="print"/>
              <a:srcRect/>
              <a:stretch>
                <a:fillRect/>
              </a:stretch>
            </p:blipFill>
            <p:spPr bwMode="gray">
              <a:xfrm>
                <a:off x="8372184" y="4381410"/>
                <a:ext cx="344148" cy="281576"/>
              </a:xfrm>
              <a:prstGeom prst="rect">
                <a:avLst/>
              </a:prstGeom>
              <a:noFill/>
            </p:spPr>
          </p:pic>
          <p:pic>
            <p:nvPicPr>
              <p:cNvPr id="55" name="Picture 12" descr="E:\2016.01\1.12 扁平化图标\蓝色\AR-蓝色最新-40.png">
                <a:extLst>
                  <a:ext uri="{FF2B5EF4-FFF2-40B4-BE49-F238E27FC236}">
                    <a16:creationId xmlns:a16="http://schemas.microsoft.com/office/drawing/2014/main" id="{B9F229A9-7161-4CD5-9C1F-C526753081A0}"/>
                  </a:ext>
                </a:extLst>
              </p:cNvPr>
              <p:cNvPicPr>
                <a:picLocks noChangeAspect="1" noChangeArrowheads="1"/>
              </p:cNvPicPr>
              <p:nvPr/>
            </p:nvPicPr>
            <p:blipFill>
              <a:blip r:embed="rId4" cstate="print"/>
              <a:srcRect/>
              <a:stretch>
                <a:fillRect/>
              </a:stretch>
            </p:blipFill>
            <p:spPr bwMode="gray">
              <a:xfrm>
                <a:off x="8868732" y="4381410"/>
                <a:ext cx="344148" cy="281576"/>
              </a:xfrm>
              <a:prstGeom prst="rect">
                <a:avLst/>
              </a:prstGeom>
              <a:noFill/>
            </p:spPr>
          </p:pic>
          <p:pic>
            <p:nvPicPr>
              <p:cNvPr id="60" name="图片 50" descr="internet-蓝.png"/>
              <p:cNvPicPr>
                <a:picLocks noChangeAspect="1"/>
              </p:cNvPicPr>
              <p:nvPr/>
            </p:nvPicPr>
            <p:blipFill>
              <a:blip r:embed="rId5" cstate="print"/>
              <a:stretch>
                <a:fillRect/>
              </a:stretch>
            </p:blipFill>
            <p:spPr bwMode="gray">
              <a:xfrm>
                <a:off x="7555021" y="4990494"/>
                <a:ext cx="804674" cy="408433"/>
              </a:xfrm>
              <a:prstGeom prst="rect">
                <a:avLst/>
              </a:prstGeom>
            </p:spPr>
          </p:pic>
          <p:grpSp>
            <p:nvGrpSpPr>
              <p:cNvPr id="62" name="Group 61"/>
              <p:cNvGrpSpPr/>
              <p:nvPr/>
            </p:nvGrpSpPr>
            <p:grpSpPr bwMode="gray">
              <a:xfrm>
                <a:off x="8523129" y="4977773"/>
                <a:ext cx="1014225" cy="411538"/>
                <a:chOff x="8226282" y="5162584"/>
                <a:chExt cx="1014225" cy="411538"/>
              </a:xfrm>
            </p:grpSpPr>
            <p:pic>
              <p:nvPicPr>
                <p:cNvPr id="59" name="图片 45" descr="网络云2-蓝.png"/>
                <p:cNvPicPr>
                  <a:picLocks noChangeAspect="1"/>
                </p:cNvPicPr>
                <p:nvPr/>
              </p:nvPicPr>
              <p:blipFill>
                <a:blip r:embed="rId6" cstate="print"/>
                <a:stretch>
                  <a:fillRect/>
                </a:stretch>
              </p:blipFill>
              <p:spPr bwMode="gray">
                <a:xfrm>
                  <a:off x="8226282" y="5162584"/>
                  <a:ext cx="1014225" cy="411538"/>
                </a:xfrm>
                <a:prstGeom prst="rect">
                  <a:avLst/>
                </a:prstGeom>
              </p:spPr>
            </p:pic>
            <p:sp>
              <p:nvSpPr>
                <p:cNvPr id="61" name="TextBox 60"/>
                <p:cNvSpPr txBox="1"/>
                <p:nvPr/>
              </p:nvSpPr>
              <p:spPr bwMode="gray">
                <a:xfrm>
                  <a:off x="8279240" y="5246428"/>
                  <a:ext cx="960519" cy="253916"/>
                </a:xfrm>
                <a:prstGeom prst="rect">
                  <a:avLst/>
                </a:prstGeom>
                <a:noFill/>
              </p:spPr>
              <p:txBody>
                <a:bodyPr wrap="none" rtlCol="0">
                  <a:spAutoFit/>
                </a:bodyPr>
                <a:lstStyle/>
                <a:p>
                  <a:pPr fontAlgn="ctr"/>
                  <a:r>
                    <a:rPr lang="en-US" sz="1050" b="1" dirty="0">
                      <a:solidFill>
                        <a:schemeClr val="bg1"/>
                      </a:solidFill>
                      <a:latin typeface="Huawei Sans" panose="020C0503030203020204" pitchFamily="34" charset="0"/>
                    </a:rPr>
                    <a:t>MPLS/MSTP</a:t>
                  </a:r>
                  <a:endParaRPr lang="en-US" altLang="zh-CN" sz="1100" b="1" dirty="0">
                    <a:solidFill>
                      <a:schemeClr val="bg1"/>
                    </a:solidFill>
                    <a:latin typeface="Huawei Sans" panose="020C0503030203020204" pitchFamily="34" charset="0"/>
                  </a:endParaRPr>
                </a:p>
              </p:txBody>
            </p:sp>
          </p:grpSp>
          <p:sp>
            <p:nvSpPr>
              <p:cNvPr id="64" name="signal_91908"/>
              <p:cNvSpPr>
                <a:spLocks noChangeAspect="1"/>
              </p:cNvSpPr>
              <p:nvPr/>
            </p:nvSpPr>
            <p:spPr bwMode="gray">
              <a:xfrm>
                <a:off x="9647917" y="4932755"/>
                <a:ext cx="320558" cy="466172"/>
              </a:xfrm>
              <a:custGeom>
                <a:avLst/>
                <a:gdLst>
                  <a:gd name="T0" fmla="*/ 1908 w 2631"/>
                  <a:gd name="T1" fmla="*/ 2490 h 3832"/>
                  <a:gd name="T2" fmla="*/ 2631 w 2631"/>
                  <a:gd name="T3" fmla="*/ 1316 h 3832"/>
                  <a:gd name="T4" fmla="*/ 1316 w 2631"/>
                  <a:gd name="T5" fmla="*/ 0 h 3832"/>
                  <a:gd name="T6" fmla="*/ 0 w 2631"/>
                  <a:gd name="T7" fmla="*/ 1316 h 3832"/>
                  <a:gd name="T8" fmla="*/ 717 w 2631"/>
                  <a:gd name="T9" fmla="*/ 2487 h 3832"/>
                  <a:gd name="T10" fmla="*/ 163 w 2631"/>
                  <a:gd name="T11" fmla="*/ 3669 h 3832"/>
                  <a:gd name="T12" fmla="*/ 169 w 2631"/>
                  <a:gd name="T13" fmla="*/ 3766 h 3832"/>
                  <a:gd name="T14" fmla="*/ 255 w 2631"/>
                  <a:gd name="T15" fmla="*/ 3812 h 3832"/>
                  <a:gd name="T16" fmla="*/ 560 w 2631"/>
                  <a:gd name="T17" fmla="*/ 3807 h 3832"/>
                  <a:gd name="T18" fmla="*/ 658 w 2631"/>
                  <a:gd name="T19" fmla="*/ 3707 h 3832"/>
                  <a:gd name="T20" fmla="*/ 742 w 2631"/>
                  <a:gd name="T21" fmla="*/ 3456 h 3832"/>
                  <a:gd name="T22" fmla="*/ 1315 w 2631"/>
                  <a:gd name="T23" fmla="*/ 3211 h 3832"/>
                  <a:gd name="T24" fmla="*/ 1885 w 2631"/>
                  <a:gd name="T25" fmla="*/ 3466 h 3832"/>
                  <a:gd name="T26" fmla="*/ 1968 w 2631"/>
                  <a:gd name="T27" fmla="*/ 3731 h 3832"/>
                  <a:gd name="T28" fmla="*/ 1997 w 2631"/>
                  <a:gd name="T29" fmla="*/ 3802 h 3832"/>
                  <a:gd name="T30" fmla="*/ 2068 w 2631"/>
                  <a:gd name="T31" fmla="*/ 3832 h 3832"/>
                  <a:gd name="T32" fmla="*/ 2375 w 2631"/>
                  <a:gd name="T33" fmla="*/ 3832 h 3832"/>
                  <a:gd name="T34" fmla="*/ 2459 w 2631"/>
                  <a:gd name="T35" fmla="*/ 3785 h 3832"/>
                  <a:gd name="T36" fmla="*/ 2466 w 2631"/>
                  <a:gd name="T37" fmla="*/ 3689 h 3832"/>
                  <a:gd name="T38" fmla="*/ 1908 w 2631"/>
                  <a:gd name="T39" fmla="*/ 2490 h 3832"/>
                  <a:gd name="T40" fmla="*/ 1427 w 2631"/>
                  <a:gd name="T41" fmla="*/ 2426 h 3832"/>
                  <a:gd name="T42" fmla="*/ 1316 w 2631"/>
                  <a:gd name="T43" fmla="*/ 2431 h 3832"/>
                  <a:gd name="T44" fmla="*/ 1195 w 2631"/>
                  <a:gd name="T45" fmla="*/ 2425 h 3832"/>
                  <a:gd name="T46" fmla="*/ 1311 w 2631"/>
                  <a:gd name="T47" fmla="*/ 2149 h 3832"/>
                  <a:gd name="T48" fmla="*/ 1427 w 2631"/>
                  <a:gd name="T49" fmla="*/ 2426 h 3832"/>
                  <a:gd name="T50" fmla="*/ 1581 w 2631"/>
                  <a:gd name="T51" fmla="*/ 2791 h 3832"/>
                  <a:gd name="T52" fmla="*/ 1041 w 2631"/>
                  <a:gd name="T53" fmla="*/ 2791 h 3832"/>
                  <a:gd name="T54" fmla="*/ 1114 w 2631"/>
                  <a:gd name="T55" fmla="*/ 2616 h 3832"/>
                  <a:gd name="T56" fmla="*/ 1316 w 2631"/>
                  <a:gd name="T57" fmla="*/ 2631 h 3832"/>
                  <a:gd name="T58" fmla="*/ 1507 w 2631"/>
                  <a:gd name="T59" fmla="*/ 2617 h 3832"/>
                  <a:gd name="T60" fmla="*/ 1581 w 2631"/>
                  <a:gd name="T61" fmla="*/ 2791 h 3832"/>
                  <a:gd name="T62" fmla="*/ 1491 w 2631"/>
                  <a:gd name="T63" fmla="*/ 1591 h 3832"/>
                  <a:gd name="T64" fmla="*/ 1642 w 2631"/>
                  <a:gd name="T65" fmla="*/ 1316 h 3832"/>
                  <a:gd name="T66" fmla="*/ 1316 w 2631"/>
                  <a:gd name="T67" fmla="*/ 990 h 3832"/>
                  <a:gd name="T68" fmla="*/ 990 w 2631"/>
                  <a:gd name="T69" fmla="*/ 1316 h 3832"/>
                  <a:gd name="T70" fmla="*/ 1138 w 2631"/>
                  <a:gd name="T71" fmla="*/ 1588 h 3832"/>
                  <a:gd name="T72" fmla="*/ 1030 w 2631"/>
                  <a:gd name="T73" fmla="*/ 1818 h 3832"/>
                  <a:gd name="T74" fmla="*/ 738 w 2631"/>
                  <a:gd name="T75" fmla="*/ 1316 h 3832"/>
                  <a:gd name="T76" fmla="*/ 1316 w 2631"/>
                  <a:gd name="T77" fmla="*/ 738 h 3832"/>
                  <a:gd name="T78" fmla="*/ 1893 w 2631"/>
                  <a:gd name="T79" fmla="*/ 1316 h 3832"/>
                  <a:gd name="T80" fmla="*/ 1597 w 2631"/>
                  <a:gd name="T81" fmla="*/ 1820 h 3832"/>
                  <a:gd name="T82" fmla="*/ 1491 w 2631"/>
                  <a:gd name="T83" fmla="*/ 1591 h 3832"/>
                  <a:gd name="T84" fmla="*/ 200 w 2631"/>
                  <a:gd name="T85" fmla="*/ 1316 h 3832"/>
                  <a:gd name="T86" fmla="*/ 1316 w 2631"/>
                  <a:gd name="T87" fmla="*/ 200 h 3832"/>
                  <a:gd name="T88" fmla="*/ 2431 w 2631"/>
                  <a:gd name="T89" fmla="*/ 1316 h 3832"/>
                  <a:gd name="T90" fmla="*/ 1824 w 2631"/>
                  <a:gd name="T91" fmla="*/ 2308 h 3832"/>
                  <a:gd name="T92" fmla="*/ 1682 w 2631"/>
                  <a:gd name="T93" fmla="*/ 2002 h 3832"/>
                  <a:gd name="T94" fmla="*/ 2094 w 2631"/>
                  <a:gd name="T95" fmla="*/ 1316 h 3832"/>
                  <a:gd name="T96" fmla="*/ 1316 w 2631"/>
                  <a:gd name="T97" fmla="*/ 538 h 3832"/>
                  <a:gd name="T98" fmla="*/ 538 w 2631"/>
                  <a:gd name="T99" fmla="*/ 1316 h 3832"/>
                  <a:gd name="T100" fmla="*/ 945 w 2631"/>
                  <a:gd name="T101" fmla="*/ 1999 h 3832"/>
                  <a:gd name="T102" fmla="*/ 802 w 2631"/>
                  <a:gd name="T103" fmla="*/ 2305 h 3832"/>
                  <a:gd name="T104" fmla="*/ 200 w 2631"/>
                  <a:gd name="T105" fmla="*/ 1316 h 3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31" h="3832">
                    <a:moveTo>
                      <a:pt x="1908" y="2490"/>
                    </a:moveTo>
                    <a:cubicBezTo>
                      <a:pt x="2337" y="2273"/>
                      <a:pt x="2631" y="1828"/>
                      <a:pt x="2631" y="1316"/>
                    </a:cubicBezTo>
                    <a:cubicBezTo>
                      <a:pt x="2631" y="590"/>
                      <a:pt x="2041" y="0"/>
                      <a:pt x="1316" y="0"/>
                    </a:cubicBezTo>
                    <a:cubicBezTo>
                      <a:pt x="590" y="0"/>
                      <a:pt x="0" y="590"/>
                      <a:pt x="0" y="1316"/>
                    </a:cubicBezTo>
                    <a:cubicBezTo>
                      <a:pt x="0" y="1826"/>
                      <a:pt x="292" y="2269"/>
                      <a:pt x="717" y="2487"/>
                    </a:cubicBezTo>
                    <a:lnTo>
                      <a:pt x="163" y="3669"/>
                    </a:lnTo>
                    <a:cubicBezTo>
                      <a:pt x="148" y="3701"/>
                      <a:pt x="150" y="3737"/>
                      <a:pt x="169" y="3766"/>
                    </a:cubicBezTo>
                    <a:cubicBezTo>
                      <a:pt x="188" y="3795"/>
                      <a:pt x="220" y="3813"/>
                      <a:pt x="255" y="3812"/>
                    </a:cubicBezTo>
                    <a:lnTo>
                      <a:pt x="560" y="3807"/>
                    </a:lnTo>
                    <a:cubicBezTo>
                      <a:pt x="614" y="3806"/>
                      <a:pt x="658" y="3761"/>
                      <a:pt x="658" y="3707"/>
                    </a:cubicBezTo>
                    <a:cubicBezTo>
                      <a:pt x="658" y="3706"/>
                      <a:pt x="661" y="3578"/>
                      <a:pt x="742" y="3456"/>
                    </a:cubicBezTo>
                    <a:cubicBezTo>
                      <a:pt x="849" y="3293"/>
                      <a:pt x="1042" y="3211"/>
                      <a:pt x="1315" y="3211"/>
                    </a:cubicBezTo>
                    <a:cubicBezTo>
                      <a:pt x="1588" y="3211"/>
                      <a:pt x="1780" y="3297"/>
                      <a:pt x="1885" y="3466"/>
                    </a:cubicBezTo>
                    <a:cubicBezTo>
                      <a:pt x="1966" y="3596"/>
                      <a:pt x="1968" y="3730"/>
                      <a:pt x="1968" y="3731"/>
                    </a:cubicBezTo>
                    <a:cubicBezTo>
                      <a:pt x="1967" y="3757"/>
                      <a:pt x="1978" y="3783"/>
                      <a:pt x="1997" y="3802"/>
                    </a:cubicBezTo>
                    <a:cubicBezTo>
                      <a:pt x="2015" y="3821"/>
                      <a:pt x="2041" y="3832"/>
                      <a:pt x="2068" y="3832"/>
                    </a:cubicBezTo>
                    <a:lnTo>
                      <a:pt x="2375" y="3832"/>
                    </a:lnTo>
                    <a:cubicBezTo>
                      <a:pt x="2409" y="3832"/>
                      <a:pt x="2441" y="3814"/>
                      <a:pt x="2459" y="3785"/>
                    </a:cubicBezTo>
                    <a:cubicBezTo>
                      <a:pt x="2478" y="3757"/>
                      <a:pt x="2480" y="3720"/>
                      <a:pt x="2466" y="3689"/>
                    </a:cubicBezTo>
                    <a:lnTo>
                      <a:pt x="1908" y="2490"/>
                    </a:lnTo>
                    <a:close/>
                    <a:moveTo>
                      <a:pt x="1427" y="2426"/>
                    </a:moveTo>
                    <a:cubicBezTo>
                      <a:pt x="1390" y="2429"/>
                      <a:pt x="1353" y="2431"/>
                      <a:pt x="1316" y="2431"/>
                    </a:cubicBezTo>
                    <a:cubicBezTo>
                      <a:pt x="1275" y="2431"/>
                      <a:pt x="1235" y="2429"/>
                      <a:pt x="1195" y="2425"/>
                    </a:cubicBezTo>
                    <a:lnTo>
                      <a:pt x="1311" y="2149"/>
                    </a:lnTo>
                    <a:lnTo>
                      <a:pt x="1427" y="2426"/>
                    </a:lnTo>
                    <a:close/>
                    <a:moveTo>
                      <a:pt x="1581" y="2791"/>
                    </a:moveTo>
                    <a:lnTo>
                      <a:pt x="1041" y="2791"/>
                    </a:lnTo>
                    <a:lnTo>
                      <a:pt x="1114" y="2616"/>
                    </a:lnTo>
                    <a:cubicBezTo>
                      <a:pt x="1180" y="2626"/>
                      <a:pt x="1247" y="2631"/>
                      <a:pt x="1316" y="2631"/>
                    </a:cubicBezTo>
                    <a:cubicBezTo>
                      <a:pt x="1381" y="2631"/>
                      <a:pt x="1445" y="2627"/>
                      <a:pt x="1507" y="2617"/>
                    </a:cubicBezTo>
                    <a:lnTo>
                      <a:pt x="1581" y="2791"/>
                    </a:lnTo>
                    <a:close/>
                    <a:moveTo>
                      <a:pt x="1491" y="1591"/>
                    </a:moveTo>
                    <a:cubicBezTo>
                      <a:pt x="1581" y="1533"/>
                      <a:pt x="1642" y="1431"/>
                      <a:pt x="1642" y="1316"/>
                    </a:cubicBezTo>
                    <a:cubicBezTo>
                      <a:pt x="1642" y="1136"/>
                      <a:pt x="1495" y="990"/>
                      <a:pt x="1316" y="990"/>
                    </a:cubicBezTo>
                    <a:cubicBezTo>
                      <a:pt x="1136" y="990"/>
                      <a:pt x="990" y="1136"/>
                      <a:pt x="990" y="1316"/>
                    </a:cubicBezTo>
                    <a:cubicBezTo>
                      <a:pt x="990" y="1430"/>
                      <a:pt x="1049" y="1530"/>
                      <a:pt x="1138" y="1588"/>
                    </a:cubicBezTo>
                    <a:lnTo>
                      <a:pt x="1030" y="1818"/>
                    </a:lnTo>
                    <a:cubicBezTo>
                      <a:pt x="856" y="1718"/>
                      <a:pt x="738" y="1530"/>
                      <a:pt x="738" y="1316"/>
                    </a:cubicBezTo>
                    <a:cubicBezTo>
                      <a:pt x="738" y="997"/>
                      <a:pt x="997" y="738"/>
                      <a:pt x="1316" y="738"/>
                    </a:cubicBezTo>
                    <a:cubicBezTo>
                      <a:pt x="1634" y="738"/>
                      <a:pt x="1893" y="997"/>
                      <a:pt x="1893" y="1316"/>
                    </a:cubicBezTo>
                    <a:cubicBezTo>
                      <a:pt x="1893" y="1532"/>
                      <a:pt x="1774" y="1721"/>
                      <a:pt x="1597" y="1820"/>
                    </a:cubicBezTo>
                    <a:lnTo>
                      <a:pt x="1491" y="1591"/>
                    </a:lnTo>
                    <a:close/>
                    <a:moveTo>
                      <a:pt x="200" y="1316"/>
                    </a:moveTo>
                    <a:cubicBezTo>
                      <a:pt x="200" y="701"/>
                      <a:pt x="701" y="200"/>
                      <a:pt x="1316" y="200"/>
                    </a:cubicBezTo>
                    <a:cubicBezTo>
                      <a:pt x="1931" y="200"/>
                      <a:pt x="2431" y="701"/>
                      <a:pt x="2431" y="1316"/>
                    </a:cubicBezTo>
                    <a:cubicBezTo>
                      <a:pt x="2431" y="1748"/>
                      <a:pt x="2184" y="2123"/>
                      <a:pt x="1824" y="2308"/>
                    </a:cubicBezTo>
                    <a:lnTo>
                      <a:pt x="1682" y="2002"/>
                    </a:lnTo>
                    <a:cubicBezTo>
                      <a:pt x="1927" y="1871"/>
                      <a:pt x="2094" y="1612"/>
                      <a:pt x="2094" y="1316"/>
                    </a:cubicBezTo>
                    <a:cubicBezTo>
                      <a:pt x="2094" y="887"/>
                      <a:pt x="1745" y="538"/>
                      <a:pt x="1316" y="538"/>
                    </a:cubicBezTo>
                    <a:cubicBezTo>
                      <a:pt x="887" y="538"/>
                      <a:pt x="538" y="887"/>
                      <a:pt x="538" y="1316"/>
                    </a:cubicBezTo>
                    <a:cubicBezTo>
                      <a:pt x="538" y="1610"/>
                      <a:pt x="703" y="1867"/>
                      <a:pt x="945" y="1999"/>
                    </a:cubicBezTo>
                    <a:lnTo>
                      <a:pt x="802" y="2305"/>
                    </a:lnTo>
                    <a:cubicBezTo>
                      <a:pt x="445" y="2119"/>
                      <a:pt x="200" y="1746"/>
                      <a:pt x="200" y="1316"/>
                    </a:cubicBezTo>
                    <a:close/>
                  </a:path>
                </a:pathLst>
              </a:custGeom>
              <a:solidFill>
                <a:schemeClr val="accent1"/>
              </a:solidFill>
              <a:ln>
                <a:noFill/>
              </a:ln>
            </p:spPr>
            <p:txBody>
              <a:bodyPr/>
              <a:lstStyle/>
              <a:p>
                <a:pPr fontAlgn="ctr"/>
                <a:endParaRPr lang="en-US" sz="1600" dirty="0">
                  <a:latin typeface="Huawei Sans" panose="020C0503030203020204" pitchFamily="34" charset="0"/>
                </a:endParaRPr>
              </a:p>
            </p:txBody>
          </p:sp>
          <p:cxnSp>
            <p:nvCxnSpPr>
              <p:cNvPr id="66" name="Straight Connector 65"/>
              <p:cNvCxnSpPr>
                <a:stCxn id="50" idx="0"/>
                <a:endCxn id="60" idx="2"/>
              </p:cNvCxnSpPr>
              <p:nvPr/>
            </p:nvCxnSpPr>
            <p:spPr bwMode="gray">
              <a:xfrm flipV="1">
                <a:off x="7853446" y="5398927"/>
                <a:ext cx="103912" cy="38891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Straight Connector 67"/>
              <p:cNvCxnSpPr>
                <a:stCxn id="51" idx="0"/>
                <a:endCxn id="59" idx="2"/>
              </p:cNvCxnSpPr>
              <p:nvPr/>
            </p:nvCxnSpPr>
            <p:spPr bwMode="gray">
              <a:xfrm flipV="1">
                <a:off x="8298046" y="5389311"/>
                <a:ext cx="732196" cy="39853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Straight Connector 70"/>
              <p:cNvCxnSpPr>
                <a:stCxn id="60" idx="2"/>
                <a:endCxn id="52" idx="0"/>
              </p:cNvCxnSpPr>
              <p:nvPr/>
            </p:nvCxnSpPr>
            <p:spPr bwMode="gray">
              <a:xfrm>
                <a:off x="7957358" y="5398927"/>
                <a:ext cx="1579996" cy="38891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5" name="Straight Connector 74"/>
              <p:cNvCxnSpPr>
                <a:stCxn id="59" idx="2"/>
                <a:endCxn id="52" idx="0"/>
              </p:cNvCxnSpPr>
              <p:nvPr/>
            </p:nvCxnSpPr>
            <p:spPr bwMode="gray">
              <a:xfrm>
                <a:off x="9030242" y="5389311"/>
                <a:ext cx="507112" cy="398535"/>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78" name="Picture 10" descr="E:\2016.01\1.12 扁平化图标\蓝色\AR-蓝色最新-38.png"/>
              <p:cNvPicPr>
                <a:picLocks noChangeAspect="1" noChangeArrowheads="1"/>
              </p:cNvPicPr>
              <p:nvPr/>
            </p:nvPicPr>
            <p:blipFill>
              <a:blip r:embed="rId7" cstate="print"/>
              <a:srcRect/>
              <a:stretch>
                <a:fillRect/>
              </a:stretch>
            </p:blipFill>
            <p:spPr bwMode="gray">
              <a:xfrm>
                <a:off x="9423584" y="5384949"/>
                <a:ext cx="540000" cy="441818"/>
              </a:xfrm>
              <a:prstGeom prst="rect">
                <a:avLst/>
              </a:prstGeom>
              <a:noFill/>
            </p:spPr>
          </p:pic>
          <p:cxnSp>
            <p:nvCxnSpPr>
              <p:cNvPr id="79" name="Straight Connector 78"/>
              <p:cNvCxnSpPr>
                <a:stCxn id="60" idx="0"/>
                <a:endCxn id="54" idx="2"/>
              </p:cNvCxnSpPr>
              <p:nvPr/>
            </p:nvCxnSpPr>
            <p:spPr bwMode="gray">
              <a:xfrm flipV="1">
                <a:off x="7957358" y="4662986"/>
                <a:ext cx="586900" cy="32750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2" name="Straight Connector 81"/>
              <p:cNvCxnSpPr>
                <a:stCxn id="59" idx="0"/>
                <a:endCxn id="55" idx="2"/>
              </p:cNvCxnSpPr>
              <p:nvPr/>
            </p:nvCxnSpPr>
            <p:spPr bwMode="gray">
              <a:xfrm flipV="1">
                <a:off x="9030242" y="4662986"/>
                <a:ext cx="10564" cy="314787"/>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85" name="Picture 12" descr="E:\2016.01\1.12 扁平化图标\蓝色\AR-蓝色最新-40.png">
                <a:extLst>
                  <a:ext uri="{FF2B5EF4-FFF2-40B4-BE49-F238E27FC236}">
                    <a16:creationId xmlns:a16="http://schemas.microsoft.com/office/drawing/2014/main" id="{B9F229A9-7161-4CD5-9C1F-C526753081A0}"/>
                  </a:ext>
                </a:extLst>
              </p:cNvPr>
              <p:cNvPicPr>
                <a:picLocks noChangeAspect="1" noChangeArrowheads="1"/>
              </p:cNvPicPr>
              <p:nvPr/>
            </p:nvPicPr>
            <p:blipFill>
              <a:blip r:embed="rId4" cstate="print"/>
              <a:srcRect/>
              <a:stretch>
                <a:fillRect/>
              </a:stretch>
            </p:blipFill>
            <p:spPr bwMode="gray">
              <a:xfrm>
                <a:off x="8864982" y="3517314"/>
                <a:ext cx="344148" cy="281576"/>
              </a:xfrm>
              <a:prstGeom prst="rect">
                <a:avLst/>
              </a:prstGeom>
              <a:noFill/>
            </p:spPr>
          </p:pic>
          <p:cxnSp>
            <p:nvCxnSpPr>
              <p:cNvPr id="87" name="Straight Connector 86"/>
              <p:cNvCxnSpPr>
                <a:stCxn id="54" idx="0"/>
                <a:endCxn id="53" idx="2"/>
              </p:cNvCxnSpPr>
              <p:nvPr/>
            </p:nvCxnSpPr>
            <p:spPr bwMode="gray">
              <a:xfrm flipV="1">
                <a:off x="8544258" y="3799658"/>
                <a:ext cx="0" cy="58175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0" name="Straight Connector 89"/>
              <p:cNvCxnSpPr>
                <a:stCxn id="55" idx="0"/>
                <a:endCxn id="85" idx="2"/>
              </p:cNvCxnSpPr>
              <p:nvPr/>
            </p:nvCxnSpPr>
            <p:spPr bwMode="gray">
              <a:xfrm flipH="1" flipV="1">
                <a:off x="9037056" y="3798890"/>
                <a:ext cx="3750" cy="58252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6" name="Freeform 159"/>
              <p:cNvSpPr/>
              <p:nvPr/>
            </p:nvSpPr>
            <p:spPr bwMode="gray">
              <a:xfrm flipH="1">
                <a:off x="8089457" y="2270274"/>
                <a:ext cx="1355881" cy="72479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tx1"/>
                    </a:solidFill>
                    <a:latin typeface="Huawei Sans" panose="020C0503030203020204" pitchFamily="34" charset="0"/>
                  </a:rPr>
                  <a:t>Backbone network</a:t>
                </a:r>
              </a:p>
            </p:txBody>
          </p:sp>
          <p:sp>
            <p:nvSpPr>
              <p:cNvPr id="97" name="Freeform 159"/>
              <p:cNvSpPr/>
              <p:nvPr/>
            </p:nvSpPr>
            <p:spPr bwMode="gray">
              <a:xfrm flipH="1">
                <a:off x="9016217" y="1286286"/>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cxnSp>
            <p:nvCxnSpPr>
              <p:cNvPr id="98" name="Straight Connector 97"/>
              <p:cNvCxnSpPr>
                <a:endCxn id="85" idx="0"/>
              </p:cNvCxnSpPr>
              <p:nvPr/>
            </p:nvCxnSpPr>
            <p:spPr bwMode="gray">
              <a:xfrm>
                <a:off x="9030241" y="2995065"/>
                <a:ext cx="6815" cy="52224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2" name="Straight Connector 101"/>
              <p:cNvCxnSpPr>
                <a:endCxn id="53" idx="0"/>
              </p:cNvCxnSpPr>
              <p:nvPr/>
            </p:nvCxnSpPr>
            <p:spPr bwMode="gray">
              <a:xfrm>
                <a:off x="8536759" y="2995065"/>
                <a:ext cx="7499" cy="52301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5" name="Straight Connector 104"/>
              <p:cNvCxnSpPr>
                <a:stCxn id="112" idx="2"/>
                <a:endCxn id="96" idx="7"/>
              </p:cNvCxnSpPr>
              <p:nvPr/>
            </p:nvCxnSpPr>
            <p:spPr bwMode="gray">
              <a:xfrm flipH="1">
                <a:off x="9309274" y="1940188"/>
                <a:ext cx="711478" cy="61326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8" name="Straight Connector 107"/>
              <p:cNvCxnSpPr>
                <a:stCxn id="111" idx="2"/>
                <a:endCxn id="96" idx="3"/>
              </p:cNvCxnSpPr>
              <p:nvPr/>
            </p:nvCxnSpPr>
            <p:spPr bwMode="gray">
              <a:xfrm flipH="1">
                <a:off x="8889848" y="1940956"/>
                <a:ext cx="533736" cy="442725"/>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11" name="Picture 12" descr="E:\2016.01\1.12 扁平化图标\蓝色\AR-蓝色最新-40.png">
                <a:extLst>
                  <a:ext uri="{FF2B5EF4-FFF2-40B4-BE49-F238E27FC236}">
                    <a16:creationId xmlns:a16="http://schemas.microsoft.com/office/drawing/2014/main" id="{B9F229A9-7161-4CD5-9C1F-C526753081A0}"/>
                  </a:ext>
                </a:extLst>
              </p:cNvPr>
              <p:cNvPicPr>
                <a:picLocks noChangeAspect="1" noChangeArrowheads="1"/>
              </p:cNvPicPr>
              <p:nvPr/>
            </p:nvPicPr>
            <p:blipFill>
              <a:blip r:embed="rId4" cstate="print"/>
              <a:srcRect/>
              <a:stretch>
                <a:fillRect/>
              </a:stretch>
            </p:blipFill>
            <p:spPr bwMode="gray">
              <a:xfrm>
                <a:off x="9251510" y="1659380"/>
                <a:ext cx="344148" cy="281576"/>
              </a:xfrm>
              <a:prstGeom prst="rect">
                <a:avLst/>
              </a:prstGeom>
              <a:noFill/>
            </p:spPr>
          </p:pic>
          <p:pic>
            <p:nvPicPr>
              <p:cNvPr id="112" name="Picture 12" descr="E:\2016.01\1.12 扁平化图标\蓝色\AR-蓝色最新-40.png">
                <a:extLst>
                  <a:ext uri="{FF2B5EF4-FFF2-40B4-BE49-F238E27FC236}">
                    <a16:creationId xmlns:a16="http://schemas.microsoft.com/office/drawing/2014/main" id="{B9F229A9-7161-4CD5-9C1F-C526753081A0}"/>
                  </a:ext>
                </a:extLst>
              </p:cNvPr>
              <p:cNvPicPr>
                <a:picLocks noChangeAspect="1" noChangeArrowheads="1"/>
              </p:cNvPicPr>
              <p:nvPr/>
            </p:nvPicPr>
            <p:blipFill>
              <a:blip r:embed="rId4" cstate="print"/>
              <a:srcRect/>
              <a:stretch>
                <a:fillRect/>
              </a:stretch>
            </p:blipFill>
            <p:spPr bwMode="gray">
              <a:xfrm>
                <a:off x="9848678" y="1658612"/>
                <a:ext cx="344148" cy="281576"/>
              </a:xfrm>
              <a:prstGeom prst="rect">
                <a:avLst/>
              </a:prstGeom>
              <a:noFill/>
            </p:spPr>
          </p:pic>
          <p:sp>
            <p:nvSpPr>
              <p:cNvPr id="118" name="TextBox 117"/>
              <p:cNvSpPr txBox="1"/>
              <p:nvPr/>
            </p:nvSpPr>
            <p:spPr bwMode="gray">
              <a:xfrm>
                <a:off x="7685284" y="6136382"/>
                <a:ext cx="922047" cy="261610"/>
              </a:xfrm>
              <a:prstGeom prst="rect">
                <a:avLst/>
              </a:prstGeom>
              <a:noFill/>
            </p:spPr>
            <p:txBody>
              <a:bodyPr wrap="none" rtlCol="0">
                <a:spAutoFit/>
              </a:bodyPr>
              <a:lstStyle/>
              <a:p>
                <a:pPr fontAlgn="ctr"/>
                <a:r>
                  <a:rPr lang="en-US" sz="1100" dirty="0">
                    <a:latin typeface="Huawei Sans" panose="020C0503030203020204" pitchFamily="34" charset="0"/>
                  </a:rPr>
                  <a:t>Sub-branch</a:t>
                </a:r>
              </a:p>
            </p:txBody>
          </p:sp>
          <p:sp>
            <p:nvSpPr>
              <p:cNvPr id="119" name="TextBox 118"/>
              <p:cNvSpPr txBox="1"/>
              <p:nvPr/>
            </p:nvSpPr>
            <p:spPr bwMode="gray">
              <a:xfrm>
                <a:off x="9170813" y="6146840"/>
                <a:ext cx="922047" cy="261610"/>
              </a:xfrm>
              <a:prstGeom prst="rect">
                <a:avLst/>
              </a:prstGeom>
              <a:noFill/>
            </p:spPr>
            <p:txBody>
              <a:bodyPr wrap="none" rtlCol="0">
                <a:spAutoFit/>
              </a:bodyPr>
              <a:lstStyle/>
              <a:p>
                <a:pPr fontAlgn="ctr"/>
                <a:r>
                  <a:rPr lang="en-US" sz="1100" dirty="0">
                    <a:latin typeface="Huawei Sans" panose="020C0503030203020204" pitchFamily="34" charset="0"/>
                  </a:rPr>
                  <a:t>Sub-branch</a:t>
                </a:r>
              </a:p>
            </p:txBody>
          </p:sp>
          <p:sp>
            <p:nvSpPr>
              <p:cNvPr id="120" name="TextBox 119"/>
              <p:cNvSpPr txBox="1"/>
              <p:nvPr/>
            </p:nvSpPr>
            <p:spPr bwMode="gray">
              <a:xfrm>
                <a:off x="9358216" y="4242910"/>
                <a:ext cx="1267724" cy="261610"/>
              </a:xfrm>
              <a:prstGeom prst="rect">
                <a:avLst/>
              </a:prstGeom>
              <a:noFill/>
            </p:spPr>
            <p:txBody>
              <a:bodyPr wrap="square" rtlCol="0">
                <a:spAutoFit/>
              </a:bodyPr>
              <a:lstStyle/>
              <a:p>
                <a:pPr fontAlgn="ctr"/>
                <a:r>
                  <a:rPr lang="en-US" sz="1100" dirty="0">
                    <a:latin typeface="Huawei Sans" panose="020C0503030203020204" pitchFamily="34" charset="0"/>
                  </a:rPr>
                  <a:t>Level-2 branch</a:t>
                </a:r>
              </a:p>
            </p:txBody>
          </p:sp>
          <p:sp>
            <p:nvSpPr>
              <p:cNvPr id="121" name="TextBox 120"/>
              <p:cNvSpPr txBox="1"/>
              <p:nvPr/>
            </p:nvSpPr>
            <p:spPr bwMode="gray">
              <a:xfrm>
                <a:off x="9365281" y="3484961"/>
                <a:ext cx="1267724" cy="261610"/>
              </a:xfrm>
              <a:prstGeom prst="rect">
                <a:avLst/>
              </a:prstGeom>
              <a:noFill/>
            </p:spPr>
            <p:txBody>
              <a:bodyPr wrap="square" rtlCol="0">
                <a:spAutoFit/>
              </a:bodyPr>
              <a:lstStyle/>
              <a:p>
                <a:pPr fontAlgn="ctr"/>
                <a:r>
                  <a:rPr lang="en-US" sz="1100" dirty="0">
                    <a:latin typeface="Huawei Sans" panose="020C0503030203020204" pitchFamily="34" charset="0"/>
                  </a:rPr>
                  <a:t>Level-1 branch</a:t>
                </a:r>
              </a:p>
            </p:txBody>
          </p:sp>
          <p:sp>
            <p:nvSpPr>
              <p:cNvPr id="122" name="Freeform 121"/>
              <p:cNvSpPr/>
              <p:nvPr/>
            </p:nvSpPr>
            <p:spPr bwMode="gray">
              <a:xfrm rot="3261173" flipH="1">
                <a:off x="8271954" y="1620765"/>
                <a:ext cx="391671" cy="2686806"/>
              </a:xfrm>
              <a:custGeom>
                <a:avLst/>
                <a:gdLst>
                  <a:gd name="connsiteX0" fmla="*/ 42037 w 564551"/>
                  <a:gd name="connsiteY0" fmla="*/ 2079172 h 2079172"/>
                  <a:gd name="connsiteX1" fmla="*/ 52923 w 564551"/>
                  <a:gd name="connsiteY1" fmla="*/ 772886 h 2079172"/>
                  <a:gd name="connsiteX2" fmla="*/ 564551 w 564551"/>
                  <a:gd name="connsiteY2" fmla="*/ 0 h 2079172"/>
                </a:gdLst>
                <a:ahLst/>
                <a:cxnLst>
                  <a:cxn ang="0">
                    <a:pos x="connsiteX0" y="connsiteY0"/>
                  </a:cxn>
                  <a:cxn ang="0">
                    <a:pos x="connsiteX1" y="connsiteY1"/>
                  </a:cxn>
                  <a:cxn ang="0">
                    <a:pos x="connsiteX2" y="connsiteY2"/>
                  </a:cxn>
                </a:cxnLst>
                <a:rect l="l" t="t" r="r" b="b"/>
                <a:pathLst>
                  <a:path w="564551" h="2079172">
                    <a:moveTo>
                      <a:pt x="42037" y="2079172"/>
                    </a:moveTo>
                    <a:cubicBezTo>
                      <a:pt x="3937" y="1599293"/>
                      <a:pt x="-34163" y="1119415"/>
                      <a:pt x="52923" y="772886"/>
                    </a:cubicBezTo>
                    <a:cubicBezTo>
                      <a:pt x="140009" y="426357"/>
                      <a:pt x="501051" y="128814"/>
                      <a:pt x="564551" y="0"/>
                    </a:cubicBezTo>
                  </a:path>
                </a:pathLst>
              </a:cu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123" name="Freeform 122"/>
              <p:cNvSpPr/>
              <p:nvPr/>
            </p:nvSpPr>
            <p:spPr bwMode="gray">
              <a:xfrm>
                <a:off x="9075128" y="2018927"/>
                <a:ext cx="916950" cy="3712028"/>
              </a:xfrm>
              <a:custGeom>
                <a:avLst/>
                <a:gdLst>
                  <a:gd name="connsiteX0" fmla="*/ 459750 w 916950"/>
                  <a:gd name="connsiteY0" fmla="*/ 3712028 h 3712028"/>
                  <a:gd name="connsiteX1" fmla="*/ 13436 w 916950"/>
                  <a:gd name="connsiteY1" fmla="*/ 1915885 h 3712028"/>
                  <a:gd name="connsiteX2" fmla="*/ 916950 w 916950"/>
                  <a:gd name="connsiteY2" fmla="*/ 0 h 3712028"/>
                </a:gdLst>
                <a:ahLst/>
                <a:cxnLst>
                  <a:cxn ang="0">
                    <a:pos x="connsiteX0" y="connsiteY0"/>
                  </a:cxn>
                  <a:cxn ang="0">
                    <a:pos x="connsiteX1" y="connsiteY1"/>
                  </a:cxn>
                  <a:cxn ang="0">
                    <a:pos x="connsiteX2" y="connsiteY2"/>
                  </a:cxn>
                </a:cxnLst>
                <a:rect l="l" t="t" r="r" b="b"/>
                <a:pathLst>
                  <a:path w="916950" h="3712028">
                    <a:moveTo>
                      <a:pt x="459750" y="3712028"/>
                    </a:moveTo>
                    <a:cubicBezTo>
                      <a:pt x="198493" y="3123292"/>
                      <a:pt x="-62764" y="2534556"/>
                      <a:pt x="13436" y="1915885"/>
                    </a:cubicBezTo>
                    <a:cubicBezTo>
                      <a:pt x="89636" y="1297214"/>
                      <a:pt x="766364" y="321128"/>
                      <a:pt x="916950" y="0"/>
                    </a:cubicBezTo>
                  </a:path>
                </a:pathLst>
              </a:custGeom>
              <a:noFill/>
              <a:ln w="127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125" name="Rectangular Callout 124"/>
              <p:cNvSpPr/>
              <p:nvPr/>
            </p:nvSpPr>
            <p:spPr bwMode="gray">
              <a:xfrm>
                <a:off x="10048478" y="2456269"/>
                <a:ext cx="1044000" cy="404084"/>
              </a:xfrm>
              <a:prstGeom prst="wedgeRectCallout">
                <a:avLst>
                  <a:gd name="adj1" fmla="val -72966"/>
                  <a:gd name="adj2" fmla="val -3128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Flat networking</a:t>
                </a:r>
              </a:p>
            </p:txBody>
          </p:sp>
          <p:sp>
            <p:nvSpPr>
              <p:cNvPr id="128" name="videocall_243283"/>
              <p:cNvSpPr>
                <a:spLocks noChangeAspect="1"/>
              </p:cNvSpPr>
              <p:nvPr/>
            </p:nvSpPr>
            <p:spPr bwMode="gray">
              <a:xfrm>
                <a:off x="10252468" y="5140907"/>
                <a:ext cx="412764" cy="329693"/>
              </a:xfrm>
              <a:custGeom>
                <a:avLst/>
                <a:gdLst>
                  <a:gd name="connsiteX0" fmla="*/ 273424 w 607639"/>
                  <a:gd name="connsiteY0" fmla="*/ 394341 h 485349"/>
                  <a:gd name="connsiteX1" fmla="*/ 273424 w 607639"/>
                  <a:gd name="connsiteY1" fmla="*/ 455043 h 485349"/>
                  <a:gd name="connsiteX2" fmla="*/ 334215 w 607639"/>
                  <a:gd name="connsiteY2" fmla="*/ 455043 h 485349"/>
                  <a:gd name="connsiteX3" fmla="*/ 334215 w 607639"/>
                  <a:gd name="connsiteY3" fmla="*/ 394341 h 485349"/>
                  <a:gd name="connsiteX4" fmla="*/ 243091 w 607639"/>
                  <a:gd name="connsiteY4" fmla="*/ 242604 h 485349"/>
                  <a:gd name="connsiteX5" fmla="*/ 303749 w 607639"/>
                  <a:gd name="connsiteY5" fmla="*/ 242604 h 485349"/>
                  <a:gd name="connsiteX6" fmla="*/ 303775 w 607639"/>
                  <a:gd name="connsiteY6" fmla="*/ 242604 h 485349"/>
                  <a:gd name="connsiteX7" fmla="*/ 364548 w 607639"/>
                  <a:gd name="connsiteY7" fmla="*/ 242604 h 485349"/>
                  <a:gd name="connsiteX8" fmla="*/ 394445 w 607639"/>
                  <a:gd name="connsiteY8" fmla="*/ 267584 h 485349"/>
                  <a:gd name="connsiteX9" fmla="*/ 406457 w 607639"/>
                  <a:gd name="connsiteY9" fmla="*/ 333633 h 485349"/>
                  <a:gd name="connsiteX10" fmla="*/ 375581 w 607639"/>
                  <a:gd name="connsiteY10" fmla="*/ 333633 h 485349"/>
                  <a:gd name="connsiteX11" fmla="*/ 364548 w 607639"/>
                  <a:gd name="connsiteY11" fmla="*/ 273007 h 485349"/>
                  <a:gd name="connsiteX12" fmla="*/ 318990 w 607639"/>
                  <a:gd name="connsiteY12" fmla="*/ 273007 h 485349"/>
                  <a:gd name="connsiteX13" fmla="*/ 318990 w 607639"/>
                  <a:gd name="connsiteY13" fmla="*/ 333633 h 485349"/>
                  <a:gd name="connsiteX14" fmla="*/ 288649 w 607639"/>
                  <a:gd name="connsiteY14" fmla="*/ 333633 h 485349"/>
                  <a:gd name="connsiteX15" fmla="*/ 288649 w 607639"/>
                  <a:gd name="connsiteY15" fmla="*/ 273007 h 485349"/>
                  <a:gd name="connsiteX16" fmla="*/ 243091 w 607639"/>
                  <a:gd name="connsiteY16" fmla="*/ 273007 h 485349"/>
                  <a:gd name="connsiteX17" fmla="*/ 232058 w 607639"/>
                  <a:gd name="connsiteY17" fmla="*/ 333633 h 485349"/>
                  <a:gd name="connsiteX18" fmla="*/ 201182 w 607639"/>
                  <a:gd name="connsiteY18" fmla="*/ 333633 h 485349"/>
                  <a:gd name="connsiteX19" fmla="*/ 213194 w 607639"/>
                  <a:gd name="connsiteY19" fmla="*/ 267584 h 485349"/>
                  <a:gd name="connsiteX20" fmla="*/ 243091 w 607639"/>
                  <a:gd name="connsiteY20" fmla="*/ 242604 h 485349"/>
                  <a:gd name="connsiteX21" fmla="*/ 303749 w 607639"/>
                  <a:gd name="connsiteY21" fmla="*/ 91006 h 485349"/>
                  <a:gd name="connsiteX22" fmla="*/ 243052 w 607639"/>
                  <a:gd name="connsiteY22" fmla="*/ 151610 h 485349"/>
                  <a:gd name="connsiteX23" fmla="*/ 303749 w 607639"/>
                  <a:gd name="connsiteY23" fmla="*/ 212302 h 485349"/>
                  <a:gd name="connsiteX24" fmla="*/ 364536 w 607639"/>
                  <a:gd name="connsiteY24" fmla="*/ 151610 h 485349"/>
                  <a:gd name="connsiteX25" fmla="*/ 303749 w 607639"/>
                  <a:gd name="connsiteY25" fmla="*/ 91006 h 485349"/>
                  <a:gd name="connsiteX26" fmla="*/ 303749 w 607639"/>
                  <a:gd name="connsiteY26" fmla="*/ 60616 h 485349"/>
                  <a:gd name="connsiteX27" fmla="*/ 394885 w 607639"/>
                  <a:gd name="connsiteY27" fmla="*/ 151610 h 485349"/>
                  <a:gd name="connsiteX28" fmla="*/ 303749 w 607639"/>
                  <a:gd name="connsiteY28" fmla="*/ 242604 h 485349"/>
                  <a:gd name="connsiteX29" fmla="*/ 212614 w 607639"/>
                  <a:gd name="connsiteY29" fmla="*/ 151610 h 485349"/>
                  <a:gd name="connsiteX30" fmla="*/ 303749 w 607639"/>
                  <a:gd name="connsiteY30" fmla="*/ 60616 h 485349"/>
                  <a:gd name="connsiteX31" fmla="*/ 30351 w 607639"/>
                  <a:gd name="connsiteY31" fmla="*/ 30306 h 485349"/>
                  <a:gd name="connsiteX32" fmla="*/ 30351 w 607639"/>
                  <a:gd name="connsiteY32" fmla="*/ 364034 h 485349"/>
                  <a:gd name="connsiteX33" fmla="*/ 577199 w 607639"/>
                  <a:gd name="connsiteY33" fmla="*/ 364034 h 485349"/>
                  <a:gd name="connsiteX34" fmla="*/ 577199 w 607639"/>
                  <a:gd name="connsiteY34" fmla="*/ 30306 h 485349"/>
                  <a:gd name="connsiteX35" fmla="*/ 30351 w 607639"/>
                  <a:gd name="connsiteY35" fmla="*/ 0 h 485349"/>
                  <a:gd name="connsiteX36" fmla="*/ 577199 w 607639"/>
                  <a:gd name="connsiteY36" fmla="*/ 0 h 485349"/>
                  <a:gd name="connsiteX37" fmla="*/ 607639 w 607639"/>
                  <a:gd name="connsiteY37" fmla="*/ 30306 h 485349"/>
                  <a:gd name="connsiteX38" fmla="*/ 607639 w 607639"/>
                  <a:gd name="connsiteY38" fmla="*/ 364034 h 485349"/>
                  <a:gd name="connsiteX39" fmla="*/ 577199 w 607639"/>
                  <a:gd name="connsiteY39" fmla="*/ 394341 h 485349"/>
                  <a:gd name="connsiteX40" fmla="*/ 364566 w 607639"/>
                  <a:gd name="connsiteY40" fmla="*/ 394341 h 485349"/>
                  <a:gd name="connsiteX41" fmla="*/ 364566 w 607639"/>
                  <a:gd name="connsiteY41" fmla="*/ 455043 h 485349"/>
                  <a:gd name="connsiteX42" fmla="*/ 486058 w 607639"/>
                  <a:gd name="connsiteY42" fmla="*/ 455043 h 485349"/>
                  <a:gd name="connsiteX43" fmla="*/ 501278 w 607639"/>
                  <a:gd name="connsiteY43" fmla="*/ 470152 h 485349"/>
                  <a:gd name="connsiteX44" fmla="*/ 486058 w 607639"/>
                  <a:gd name="connsiteY44" fmla="*/ 485349 h 485349"/>
                  <a:gd name="connsiteX45" fmla="*/ 121492 w 607639"/>
                  <a:gd name="connsiteY45" fmla="*/ 485349 h 485349"/>
                  <a:gd name="connsiteX46" fmla="*/ 106361 w 607639"/>
                  <a:gd name="connsiteY46" fmla="*/ 470152 h 485349"/>
                  <a:gd name="connsiteX47" fmla="*/ 121492 w 607639"/>
                  <a:gd name="connsiteY47" fmla="*/ 455043 h 485349"/>
                  <a:gd name="connsiteX48" fmla="*/ 243073 w 607639"/>
                  <a:gd name="connsiteY48" fmla="*/ 455043 h 485349"/>
                  <a:gd name="connsiteX49" fmla="*/ 243073 w 607639"/>
                  <a:gd name="connsiteY49" fmla="*/ 394341 h 485349"/>
                  <a:gd name="connsiteX50" fmla="*/ 30351 w 607639"/>
                  <a:gd name="connsiteY50" fmla="*/ 394341 h 485349"/>
                  <a:gd name="connsiteX51" fmla="*/ 0 w 607639"/>
                  <a:gd name="connsiteY51" fmla="*/ 364034 h 485349"/>
                  <a:gd name="connsiteX52" fmla="*/ 0 w 607639"/>
                  <a:gd name="connsiteY52" fmla="*/ 30306 h 485349"/>
                  <a:gd name="connsiteX53" fmla="*/ 30351 w 607639"/>
                  <a:gd name="connsiteY53" fmla="*/ 0 h 485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7639" h="485349">
                    <a:moveTo>
                      <a:pt x="273424" y="394341"/>
                    </a:moveTo>
                    <a:lnTo>
                      <a:pt x="273424" y="455043"/>
                    </a:lnTo>
                    <a:lnTo>
                      <a:pt x="334215" y="455043"/>
                    </a:lnTo>
                    <a:lnTo>
                      <a:pt x="334215" y="394341"/>
                    </a:lnTo>
                    <a:close/>
                    <a:moveTo>
                      <a:pt x="243091" y="242604"/>
                    </a:moveTo>
                    <a:lnTo>
                      <a:pt x="303749" y="242604"/>
                    </a:lnTo>
                    <a:lnTo>
                      <a:pt x="303775" y="242604"/>
                    </a:lnTo>
                    <a:lnTo>
                      <a:pt x="364548" y="242604"/>
                    </a:lnTo>
                    <a:cubicBezTo>
                      <a:pt x="379229" y="242604"/>
                      <a:pt x="391775" y="253094"/>
                      <a:pt x="394445" y="267584"/>
                    </a:cubicBezTo>
                    <a:lnTo>
                      <a:pt x="406457" y="333633"/>
                    </a:lnTo>
                    <a:lnTo>
                      <a:pt x="375581" y="333633"/>
                    </a:lnTo>
                    <a:lnTo>
                      <a:pt x="364548" y="273007"/>
                    </a:lnTo>
                    <a:lnTo>
                      <a:pt x="318990" y="273007"/>
                    </a:lnTo>
                    <a:lnTo>
                      <a:pt x="318990" y="333633"/>
                    </a:lnTo>
                    <a:lnTo>
                      <a:pt x="288649" y="333633"/>
                    </a:lnTo>
                    <a:lnTo>
                      <a:pt x="288649" y="273007"/>
                    </a:lnTo>
                    <a:lnTo>
                      <a:pt x="243091" y="273007"/>
                    </a:lnTo>
                    <a:lnTo>
                      <a:pt x="232058" y="333633"/>
                    </a:lnTo>
                    <a:lnTo>
                      <a:pt x="201182" y="333633"/>
                    </a:lnTo>
                    <a:lnTo>
                      <a:pt x="213194" y="267584"/>
                    </a:lnTo>
                    <a:cubicBezTo>
                      <a:pt x="215775" y="253094"/>
                      <a:pt x="228410" y="242604"/>
                      <a:pt x="243091" y="242604"/>
                    </a:cubicBezTo>
                    <a:close/>
                    <a:moveTo>
                      <a:pt x="303749" y="91006"/>
                    </a:moveTo>
                    <a:cubicBezTo>
                      <a:pt x="270197" y="91006"/>
                      <a:pt x="243052" y="118109"/>
                      <a:pt x="243052" y="151610"/>
                    </a:cubicBezTo>
                    <a:cubicBezTo>
                      <a:pt x="243052" y="185110"/>
                      <a:pt x="270197" y="212302"/>
                      <a:pt x="303749" y="212302"/>
                    </a:cubicBezTo>
                    <a:cubicBezTo>
                      <a:pt x="337302" y="212302"/>
                      <a:pt x="364536" y="185110"/>
                      <a:pt x="364536" y="151610"/>
                    </a:cubicBezTo>
                    <a:cubicBezTo>
                      <a:pt x="364536" y="118109"/>
                      <a:pt x="337302" y="91006"/>
                      <a:pt x="303749" y="91006"/>
                    </a:cubicBezTo>
                    <a:close/>
                    <a:moveTo>
                      <a:pt x="303749" y="60616"/>
                    </a:moveTo>
                    <a:cubicBezTo>
                      <a:pt x="354034" y="60616"/>
                      <a:pt x="394885" y="101492"/>
                      <a:pt x="394885" y="151610"/>
                    </a:cubicBezTo>
                    <a:cubicBezTo>
                      <a:pt x="394885" y="201816"/>
                      <a:pt x="354034" y="242604"/>
                      <a:pt x="303749" y="242604"/>
                    </a:cubicBezTo>
                    <a:cubicBezTo>
                      <a:pt x="253554" y="242604"/>
                      <a:pt x="212614" y="201816"/>
                      <a:pt x="212614" y="151610"/>
                    </a:cubicBezTo>
                    <a:cubicBezTo>
                      <a:pt x="212614" y="101492"/>
                      <a:pt x="253554" y="60616"/>
                      <a:pt x="303749" y="60616"/>
                    </a:cubicBezTo>
                    <a:close/>
                    <a:moveTo>
                      <a:pt x="30351" y="30306"/>
                    </a:moveTo>
                    <a:lnTo>
                      <a:pt x="30351" y="364034"/>
                    </a:lnTo>
                    <a:lnTo>
                      <a:pt x="577199" y="364034"/>
                    </a:lnTo>
                    <a:lnTo>
                      <a:pt x="577199" y="30306"/>
                    </a:lnTo>
                    <a:close/>
                    <a:moveTo>
                      <a:pt x="30351" y="0"/>
                    </a:moveTo>
                    <a:lnTo>
                      <a:pt x="577199" y="0"/>
                    </a:lnTo>
                    <a:cubicBezTo>
                      <a:pt x="594021" y="0"/>
                      <a:pt x="607639" y="13509"/>
                      <a:pt x="607639" y="30306"/>
                    </a:cubicBezTo>
                    <a:lnTo>
                      <a:pt x="607639" y="364034"/>
                    </a:lnTo>
                    <a:cubicBezTo>
                      <a:pt x="607639" y="380743"/>
                      <a:pt x="594021" y="394341"/>
                      <a:pt x="577199" y="394341"/>
                    </a:cubicBezTo>
                    <a:lnTo>
                      <a:pt x="364566" y="394341"/>
                    </a:lnTo>
                    <a:lnTo>
                      <a:pt x="364566" y="455043"/>
                    </a:lnTo>
                    <a:lnTo>
                      <a:pt x="486058" y="455043"/>
                    </a:lnTo>
                    <a:cubicBezTo>
                      <a:pt x="494513" y="455043"/>
                      <a:pt x="501278" y="461797"/>
                      <a:pt x="501278" y="470152"/>
                    </a:cubicBezTo>
                    <a:cubicBezTo>
                      <a:pt x="501278" y="478595"/>
                      <a:pt x="494513" y="485349"/>
                      <a:pt x="486058" y="485349"/>
                    </a:cubicBezTo>
                    <a:lnTo>
                      <a:pt x="121492" y="485349"/>
                    </a:lnTo>
                    <a:cubicBezTo>
                      <a:pt x="113126" y="485349"/>
                      <a:pt x="106361" y="478595"/>
                      <a:pt x="106361" y="470152"/>
                    </a:cubicBezTo>
                    <a:cubicBezTo>
                      <a:pt x="106361" y="461797"/>
                      <a:pt x="113126" y="455043"/>
                      <a:pt x="121492" y="455043"/>
                    </a:cubicBezTo>
                    <a:lnTo>
                      <a:pt x="243073" y="455043"/>
                    </a:lnTo>
                    <a:lnTo>
                      <a:pt x="243073" y="394341"/>
                    </a:lnTo>
                    <a:lnTo>
                      <a:pt x="30351" y="394341"/>
                    </a:lnTo>
                    <a:cubicBezTo>
                      <a:pt x="13618" y="394341"/>
                      <a:pt x="0" y="380743"/>
                      <a:pt x="0" y="364034"/>
                    </a:cubicBezTo>
                    <a:lnTo>
                      <a:pt x="0" y="30306"/>
                    </a:lnTo>
                    <a:cubicBezTo>
                      <a:pt x="0" y="13509"/>
                      <a:pt x="13618" y="0"/>
                      <a:pt x="30351" y="0"/>
                    </a:cubicBezTo>
                    <a:close/>
                  </a:path>
                </a:pathLst>
              </a:custGeom>
              <a:solidFill>
                <a:schemeClr val="bg1">
                  <a:lumMod val="50000"/>
                </a:schemeClr>
              </a:solidFill>
              <a:ln>
                <a:noFill/>
              </a:ln>
            </p:spPr>
            <p:txBody>
              <a:bodyPr/>
              <a:lstStyle/>
              <a:p>
                <a:pPr fontAlgn="ctr"/>
                <a:endParaRPr lang="en-US" sz="1600" dirty="0">
                  <a:latin typeface="Huawei Sans" panose="020C0503030203020204" pitchFamily="34" charset="0"/>
                </a:endParaRPr>
              </a:p>
            </p:txBody>
          </p:sp>
          <p:sp>
            <p:nvSpPr>
              <p:cNvPr id="129" name="atm_343873"/>
              <p:cNvSpPr>
                <a:spLocks noChangeAspect="1"/>
              </p:cNvSpPr>
              <p:nvPr/>
            </p:nvSpPr>
            <p:spPr bwMode="gray">
              <a:xfrm>
                <a:off x="10252469" y="5581775"/>
                <a:ext cx="412763" cy="412142"/>
              </a:xfrm>
              <a:custGeom>
                <a:avLst/>
                <a:gdLst>
                  <a:gd name="connsiteX0" fmla="*/ 236816 w 609614"/>
                  <a:gd name="connsiteY0" fmla="*/ 392749 h 608697"/>
                  <a:gd name="connsiteX1" fmla="*/ 304842 w 609614"/>
                  <a:gd name="connsiteY1" fmla="*/ 451654 h 608697"/>
                  <a:gd name="connsiteX2" fmla="*/ 372868 w 609614"/>
                  <a:gd name="connsiteY2" fmla="*/ 392749 h 608697"/>
                  <a:gd name="connsiteX3" fmla="*/ 196627 w 609614"/>
                  <a:gd name="connsiteY3" fmla="*/ 392749 h 608697"/>
                  <a:gd name="connsiteX4" fmla="*/ 196627 w 609614"/>
                  <a:gd name="connsiteY4" fmla="*/ 549767 h 608697"/>
                  <a:gd name="connsiteX5" fmla="*/ 412965 w 609614"/>
                  <a:gd name="connsiteY5" fmla="*/ 549767 h 608697"/>
                  <a:gd name="connsiteX6" fmla="*/ 412965 w 609614"/>
                  <a:gd name="connsiteY6" fmla="*/ 392749 h 608697"/>
                  <a:gd name="connsiteX7" fmla="*/ 392686 w 609614"/>
                  <a:gd name="connsiteY7" fmla="*/ 392749 h 608697"/>
                  <a:gd name="connsiteX8" fmla="*/ 304842 w 609614"/>
                  <a:gd name="connsiteY8" fmla="*/ 471258 h 608697"/>
                  <a:gd name="connsiteX9" fmla="*/ 216906 w 609614"/>
                  <a:gd name="connsiteY9" fmla="*/ 392749 h 608697"/>
                  <a:gd name="connsiteX10" fmla="*/ 59008 w 609614"/>
                  <a:gd name="connsiteY10" fmla="*/ 353449 h 608697"/>
                  <a:gd name="connsiteX11" fmla="*/ 59008 w 609614"/>
                  <a:gd name="connsiteY11" fmla="*/ 412354 h 608697"/>
                  <a:gd name="connsiteX12" fmla="*/ 176994 w 609614"/>
                  <a:gd name="connsiteY12" fmla="*/ 412354 h 608697"/>
                  <a:gd name="connsiteX13" fmla="*/ 176994 w 609614"/>
                  <a:gd name="connsiteY13" fmla="*/ 392749 h 608697"/>
                  <a:gd name="connsiteX14" fmla="*/ 78642 w 609614"/>
                  <a:gd name="connsiteY14" fmla="*/ 392749 h 608697"/>
                  <a:gd name="connsiteX15" fmla="*/ 78642 w 609614"/>
                  <a:gd name="connsiteY15" fmla="*/ 373053 h 608697"/>
                  <a:gd name="connsiteX16" fmla="*/ 530950 w 609614"/>
                  <a:gd name="connsiteY16" fmla="*/ 373053 h 608697"/>
                  <a:gd name="connsiteX17" fmla="*/ 530950 w 609614"/>
                  <a:gd name="connsiteY17" fmla="*/ 392749 h 608697"/>
                  <a:gd name="connsiteX18" fmla="*/ 432598 w 609614"/>
                  <a:gd name="connsiteY18" fmla="*/ 392749 h 608697"/>
                  <a:gd name="connsiteX19" fmla="*/ 432598 w 609614"/>
                  <a:gd name="connsiteY19" fmla="*/ 412354 h 608697"/>
                  <a:gd name="connsiteX20" fmla="*/ 550583 w 609614"/>
                  <a:gd name="connsiteY20" fmla="*/ 412354 h 608697"/>
                  <a:gd name="connsiteX21" fmla="*/ 550583 w 609614"/>
                  <a:gd name="connsiteY21" fmla="*/ 353449 h 608697"/>
                  <a:gd name="connsiteX22" fmla="*/ 39375 w 609614"/>
                  <a:gd name="connsiteY22" fmla="*/ 333845 h 608697"/>
                  <a:gd name="connsiteX23" fmla="*/ 570309 w 609614"/>
                  <a:gd name="connsiteY23" fmla="*/ 333845 h 608697"/>
                  <a:gd name="connsiteX24" fmla="*/ 570309 w 609614"/>
                  <a:gd name="connsiteY24" fmla="*/ 431958 h 608697"/>
                  <a:gd name="connsiteX25" fmla="*/ 432598 w 609614"/>
                  <a:gd name="connsiteY25" fmla="*/ 431958 h 608697"/>
                  <a:gd name="connsiteX26" fmla="*/ 432598 w 609614"/>
                  <a:gd name="connsiteY26" fmla="*/ 569463 h 608697"/>
                  <a:gd name="connsiteX27" fmla="*/ 176994 w 609614"/>
                  <a:gd name="connsiteY27" fmla="*/ 569463 h 608697"/>
                  <a:gd name="connsiteX28" fmla="*/ 176994 w 609614"/>
                  <a:gd name="connsiteY28" fmla="*/ 431958 h 608697"/>
                  <a:gd name="connsiteX29" fmla="*/ 39375 w 609614"/>
                  <a:gd name="connsiteY29" fmla="*/ 431958 h 608697"/>
                  <a:gd name="connsiteX30" fmla="*/ 19635 w 609614"/>
                  <a:gd name="connsiteY30" fmla="*/ 294546 h 608697"/>
                  <a:gd name="connsiteX31" fmla="*/ 19635 w 609614"/>
                  <a:gd name="connsiteY31" fmla="*/ 589091 h 608697"/>
                  <a:gd name="connsiteX32" fmla="*/ 589979 w 609614"/>
                  <a:gd name="connsiteY32" fmla="*/ 589091 h 608697"/>
                  <a:gd name="connsiteX33" fmla="*/ 589979 w 609614"/>
                  <a:gd name="connsiteY33" fmla="*/ 294546 h 608697"/>
                  <a:gd name="connsiteX34" fmla="*/ 540813 w 609614"/>
                  <a:gd name="connsiteY34" fmla="*/ 216015 h 608697"/>
                  <a:gd name="connsiteX35" fmla="*/ 530950 w 609614"/>
                  <a:gd name="connsiteY35" fmla="*/ 225774 h 608697"/>
                  <a:gd name="connsiteX36" fmla="*/ 540813 w 609614"/>
                  <a:gd name="connsiteY36" fmla="*/ 235625 h 608697"/>
                  <a:gd name="connsiteX37" fmla="*/ 550583 w 609614"/>
                  <a:gd name="connsiteY37" fmla="*/ 235625 h 608697"/>
                  <a:gd name="connsiteX38" fmla="*/ 550583 w 609614"/>
                  <a:gd name="connsiteY38" fmla="*/ 216015 h 608697"/>
                  <a:gd name="connsiteX39" fmla="*/ 59009 w 609614"/>
                  <a:gd name="connsiteY39" fmla="*/ 216015 h 608697"/>
                  <a:gd name="connsiteX40" fmla="*/ 59009 w 609614"/>
                  <a:gd name="connsiteY40" fmla="*/ 235625 h 608697"/>
                  <a:gd name="connsiteX41" fmla="*/ 68871 w 609614"/>
                  <a:gd name="connsiteY41" fmla="*/ 235625 h 608697"/>
                  <a:gd name="connsiteX42" fmla="*/ 78642 w 609614"/>
                  <a:gd name="connsiteY42" fmla="*/ 225774 h 608697"/>
                  <a:gd name="connsiteX43" fmla="*/ 68871 w 609614"/>
                  <a:gd name="connsiteY43" fmla="*/ 216015 h 608697"/>
                  <a:gd name="connsiteX44" fmla="*/ 540813 w 609614"/>
                  <a:gd name="connsiteY44" fmla="*/ 196313 h 608697"/>
                  <a:gd name="connsiteX45" fmla="*/ 570309 w 609614"/>
                  <a:gd name="connsiteY45" fmla="*/ 196313 h 608697"/>
                  <a:gd name="connsiteX46" fmla="*/ 570309 w 609614"/>
                  <a:gd name="connsiteY46" fmla="*/ 255235 h 608697"/>
                  <a:gd name="connsiteX47" fmla="*/ 540813 w 609614"/>
                  <a:gd name="connsiteY47" fmla="*/ 255235 h 608697"/>
                  <a:gd name="connsiteX48" fmla="*/ 511316 w 609614"/>
                  <a:gd name="connsiteY48" fmla="*/ 225774 h 608697"/>
                  <a:gd name="connsiteX49" fmla="*/ 540813 w 609614"/>
                  <a:gd name="connsiteY49" fmla="*/ 196313 h 608697"/>
                  <a:gd name="connsiteX50" fmla="*/ 39375 w 609614"/>
                  <a:gd name="connsiteY50" fmla="*/ 196313 h 608697"/>
                  <a:gd name="connsiteX51" fmla="*/ 68871 w 609614"/>
                  <a:gd name="connsiteY51" fmla="*/ 196313 h 608697"/>
                  <a:gd name="connsiteX52" fmla="*/ 98368 w 609614"/>
                  <a:gd name="connsiteY52" fmla="*/ 225774 h 608697"/>
                  <a:gd name="connsiteX53" fmla="*/ 68871 w 609614"/>
                  <a:gd name="connsiteY53" fmla="*/ 255235 h 608697"/>
                  <a:gd name="connsiteX54" fmla="*/ 39375 w 609614"/>
                  <a:gd name="connsiteY54" fmla="*/ 255235 h 608697"/>
                  <a:gd name="connsiteX55" fmla="*/ 363860 w 609614"/>
                  <a:gd name="connsiteY55" fmla="*/ 176712 h 608697"/>
                  <a:gd name="connsiteX56" fmla="*/ 353993 w 609614"/>
                  <a:gd name="connsiteY56" fmla="*/ 186557 h 608697"/>
                  <a:gd name="connsiteX57" fmla="*/ 363860 w 609614"/>
                  <a:gd name="connsiteY57" fmla="*/ 196310 h 608697"/>
                  <a:gd name="connsiteX58" fmla="*/ 373634 w 609614"/>
                  <a:gd name="connsiteY58" fmla="*/ 186557 h 608697"/>
                  <a:gd name="connsiteX59" fmla="*/ 363860 w 609614"/>
                  <a:gd name="connsiteY59" fmla="*/ 176712 h 608697"/>
                  <a:gd name="connsiteX60" fmla="*/ 265474 w 609614"/>
                  <a:gd name="connsiteY60" fmla="*/ 176712 h 608697"/>
                  <a:gd name="connsiteX61" fmla="*/ 255608 w 609614"/>
                  <a:gd name="connsiteY61" fmla="*/ 186557 h 608697"/>
                  <a:gd name="connsiteX62" fmla="*/ 265474 w 609614"/>
                  <a:gd name="connsiteY62" fmla="*/ 196310 h 608697"/>
                  <a:gd name="connsiteX63" fmla="*/ 275340 w 609614"/>
                  <a:gd name="connsiteY63" fmla="*/ 186557 h 608697"/>
                  <a:gd name="connsiteX64" fmla="*/ 265474 w 609614"/>
                  <a:gd name="connsiteY64" fmla="*/ 176712 h 608697"/>
                  <a:gd name="connsiteX65" fmla="*/ 540813 w 609614"/>
                  <a:gd name="connsiteY65" fmla="*/ 137431 h 608697"/>
                  <a:gd name="connsiteX66" fmla="*/ 530950 w 609614"/>
                  <a:gd name="connsiteY66" fmla="*/ 147270 h 608697"/>
                  <a:gd name="connsiteX67" fmla="*/ 540813 w 609614"/>
                  <a:gd name="connsiteY67" fmla="*/ 157109 h 608697"/>
                  <a:gd name="connsiteX68" fmla="*/ 550583 w 609614"/>
                  <a:gd name="connsiteY68" fmla="*/ 157109 h 608697"/>
                  <a:gd name="connsiteX69" fmla="*/ 550583 w 609614"/>
                  <a:gd name="connsiteY69" fmla="*/ 137431 h 608697"/>
                  <a:gd name="connsiteX70" fmla="*/ 59009 w 609614"/>
                  <a:gd name="connsiteY70" fmla="*/ 137431 h 608697"/>
                  <a:gd name="connsiteX71" fmla="*/ 59009 w 609614"/>
                  <a:gd name="connsiteY71" fmla="*/ 157109 h 608697"/>
                  <a:gd name="connsiteX72" fmla="*/ 68871 w 609614"/>
                  <a:gd name="connsiteY72" fmla="*/ 157109 h 608697"/>
                  <a:gd name="connsiteX73" fmla="*/ 78642 w 609614"/>
                  <a:gd name="connsiteY73" fmla="*/ 147270 h 608697"/>
                  <a:gd name="connsiteX74" fmla="*/ 68871 w 609614"/>
                  <a:gd name="connsiteY74" fmla="*/ 137431 h 608697"/>
                  <a:gd name="connsiteX75" fmla="*/ 540813 w 609614"/>
                  <a:gd name="connsiteY75" fmla="*/ 117844 h 608697"/>
                  <a:gd name="connsiteX76" fmla="*/ 570309 w 609614"/>
                  <a:gd name="connsiteY76" fmla="*/ 117844 h 608697"/>
                  <a:gd name="connsiteX77" fmla="*/ 570309 w 609614"/>
                  <a:gd name="connsiteY77" fmla="*/ 176696 h 608697"/>
                  <a:gd name="connsiteX78" fmla="*/ 540813 w 609614"/>
                  <a:gd name="connsiteY78" fmla="*/ 176696 h 608697"/>
                  <a:gd name="connsiteX79" fmla="*/ 511316 w 609614"/>
                  <a:gd name="connsiteY79" fmla="*/ 147270 h 608697"/>
                  <a:gd name="connsiteX80" fmla="*/ 540813 w 609614"/>
                  <a:gd name="connsiteY80" fmla="*/ 117844 h 608697"/>
                  <a:gd name="connsiteX81" fmla="*/ 39375 w 609614"/>
                  <a:gd name="connsiteY81" fmla="*/ 117844 h 608697"/>
                  <a:gd name="connsiteX82" fmla="*/ 68871 w 609614"/>
                  <a:gd name="connsiteY82" fmla="*/ 117844 h 608697"/>
                  <a:gd name="connsiteX83" fmla="*/ 98368 w 609614"/>
                  <a:gd name="connsiteY83" fmla="*/ 147270 h 608697"/>
                  <a:gd name="connsiteX84" fmla="*/ 68871 w 609614"/>
                  <a:gd name="connsiteY84" fmla="*/ 176696 h 608697"/>
                  <a:gd name="connsiteX85" fmla="*/ 39375 w 609614"/>
                  <a:gd name="connsiteY85" fmla="*/ 176696 h 608697"/>
                  <a:gd name="connsiteX86" fmla="*/ 196595 w 609614"/>
                  <a:gd name="connsiteY86" fmla="*/ 78539 h 608697"/>
                  <a:gd name="connsiteX87" fmla="*/ 243621 w 609614"/>
                  <a:gd name="connsiteY87" fmla="*/ 78539 h 608697"/>
                  <a:gd name="connsiteX88" fmla="*/ 263353 w 609614"/>
                  <a:gd name="connsiteY88" fmla="*/ 157298 h 608697"/>
                  <a:gd name="connsiteX89" fmla="*/ 265474 w 609614"/>
                  <a:gd name="connsiteY89" fmla="*/ 157114 h 608697"/>
                  <a:gd name="connsiteX90" fmla="*/ 293136 w 609614"/>
                  <a:gd name="connsiteY90" fmla="*/ 176712 h 608697"/>
                  <a:gd name="connsiteX91" fmla="*/ 336105 w 609614"/>
                  <a:gd name="connsiteY91" fmla="*/ 176712 h 608697"/>
                  <a:gd name="connsiteX92" fmla="*/ 363860 w 609614"/>
                  <a:gd name="connsiteY92" fmla="*/ 157114 h 608697"/>
                  <a:gd name="connsiteX93" fmla="*/ 367363 w 609614"/>
                  <a:gd name="connsiteY93" fmla="*/ 157482 h 608697"/>
                  <a:gd name="connsiteX94" fmla="*/ 382301 w 609614"/>
                  <a:gd name="connsiteY94" fmla="*/ 127672 h 608697"/>
                  <a:gd name="connsiteX95" fmla="*/ 265474 w 609614"/>
                  <a:gd name="connsiteY95" fmla="*/ 127672 h 608697"/>
                  <a:gd name="connsiteX96" fmla="*/ 265474 w 609614"/>
                  <a:gd name="connsiteY96" fmla="*/ 107982 h 608697"/>
                  <a:gd name="connsiteX97" fmla="*/ 403140 w 609614"/>
                  <a:gd name="connsiteY97" fmla="*/ 107982 h 608697"/>
                  <a:gd name="connsiteX98" fmla="*/ 403140 w 609614"/>
                  <a:gd name="connsiteY98" fmla="*/ 129972 h 608697"/>
                  <a:gd name="connsiteX99" fmla="*/ 385067 w 609614"/>
                  <a:gd name="connsiteY99" fmla="*/ 166131 h 608697"/>
                  <a:gd name="connsiteX100" fmla="*/ 393366 w 609614"/>
                  <a:gd name="connsiteY100" fmla="*/ 186557 h 608697"/>
                  <a:gd name="connsiteX101" fmla="*/ 363860 w 609614"/>
                  <a:gd name="connsiteY101" fmla="*/ 216000 h 608697"/>
                  <a:gd name="connsiteX102" fmla="*/ 336105 w 609614"/>
                  <a:gd name="connsiteY102" fmla="*/ 196310 h 608697"/>
                  <a:gd name="connsiteX103" fmla="*/ 293136 w 609614"/>
                  <a:gd name="connsiteY103" fmla="*/ 196310 h 608697"/>
                  <a:gd name="connsiteX104" fmla="*/ 265474 w 609614"/>
                  <a:gd name="connsiteY104" fmla="*/ 216000 h 608697"/>
                  <a:gd name="connsiteX105" fmla="*/ 235968 w 609614"/>
                  <a:gd name="connsiteY105" fmla="*/ 186557 h 608697"/>
                  <a:gd name="connsiteX106" fmla="*/ 245096 w 609614"/>
                  <a:gd name="connsiteY106" fmla="*/ 165303 h 608697"/>
                  <a:gd name="connsiteX107" fmla="*/ 228314 w 609614"/>
                  <a:gd name="connsiteY107" fmla="*/ 98229 h 608697"/>
                  <a:gd name="connsiteX108" fmla="*/ 196595 w 609614"/>
                  <a:gd name="connsiteY108" fmla="*/ 98229 h 608697"/>
                  <a:gd name="connsiteX109" fmla="*/ 540813 w 609614"/>
                  <a:gd name="connsiteY109" fmla="*/ 58915 h 608697"/>
                  <a:gd name="connsiteX110" fmla="*/ 530950 w 609614"/>
                  <a:gd name="connsiteY110" fmla="*/ 68766 h 608697"/>
                  <a:gd name="connsiteX111" fmla="*/ 540813 w 609614"/>
                  <a:gd name="connsiteY111" fmla="*/ 78525 h 608697"/>
                  <a:gd name="connsiteX112" fmla="*/ 550583 w 609614"/>
                  <a:gd name="connsiteY112" fmla="*/ 78525 h 608697"/>
                  <a:gd name="connsiteX113" fmla="*/ 550583 w 609614"/>
                  <a:gd name="connsiteY113" fmla="*/ 58915 h 608697"/>
                  <a:gd name="connsiteX114" fmla="*/ 59009 w 609614"/>
                  <a:gd name="connsiteY114" fmla="*/ 58915 h 608697"/>
                  <a:gd name="connsiteX115" fmla="*/ 59009 w 609614"/>
                  <a:gd name="connsiteY115" fmla="*/ 78525 h 608697"/>
                  <a:gd name="connsiteX116" fmla="*/ 68871 w 609614"/>
                  <a:gd name="connsiteY116" fmla="*/ 78525 h 608697"/>
                  <a:gd name="connsiteX117" fmla="*/ 78642 w 609614"/>
                  <a:gd name="connsiteY117" fmla="*/ 68766 h 608697"/>
                  <a:gd name="connsiteX118" fmla="*/ 68871 w 609614"/>
                  <a:gd name="connsiteY118" fmla="*/ 58915 h 608697"/>
                  <a:gd name="connsiteX119" fmla="*/ 137621 w 609614"/>
                  <a:gd name="connsiteY119" fmla="*/ 58910 h 608697"/>
                  <a:gd name="connsiteX120" fmla="*/ 137621 w 609614"/>
                  <a:gd name="connsiteY120" fmla="*/ 235630 h 608697"/>
                  <a:gd name="connsiteX121" fmla="*/ 471992 w 609614"/>
                  <a:gd name="connsiteY121" fmla="*/ 235630 h 608697"/>
                  <a:gd name="connsiteX122" fmla="*/ 471992 w 609614"/>
                  <a:gd name="connsiteY122" fmla="*/ 58910 h 608697"/>
                  <a:gd name="connsiteX123" fmla="*/ 540813 w 609614"/>
                  <a:gd name="connsiteY123" fmla="*/ 39305 h 608697"/>
                  <a:gd name="connsiteX124" fmla="*/ 570309 w 609614"/>
                  <a:gd name="connsiteY124" fmla="*/ 39305 h 608697"/>
                  <a:gd name="connsiteX125" fmla="*/ 570309 w 609614"/>
                  <a:gd name="connsiteY125" fmla="*/ 98227 h 608697"/>
                  <a:gd name="connsiteX126" fmla="*/ 540813 w 609614"/>
                  <a:gd name="connsiteY126" fmla="*/ 98227 h 608697"/>
                  <a:gd name="connsiteX127" fmla="*/ 511316 w 609614"/>
                  <a:gd name="connsiteY127" fmla="*/ 68766 h 608697"/>
                  <a:gd name="connsiteX128" fmla="*/ 540813 w 609614"/>
                  <a:gd name="connsiteY128" fmla="*/ 39305 h 608697"/>
                  <a:gd name="connsiteX129" fmla="*/ 117985 w 609614"/>
                  <a:gd name="connsiteY129" fmla="*/ 39305 h 608697"/>
                  <a:gd name="connsiteX130" fmla="*/ 491628 w 609614"/>
                  <a:gd name="connsiteY130" fmla="*/ 39305 h 608697"/>
                  <a:gd name="connsiteX131" fmla="*/ 491628 w 609614"/>
                  <a:gd name="connsiteY131" fmla="*/ 255235 h 608697"/>
                  <a:gd name="connsiteX132" fmla="*/ 117985 w 609614"/>
                  <a:gd name="connsiteY132" fmla="*/ 255235 h 608697"/>
                  <a:gd name="connsiteX133" fmla="*/ 39375 w 609614"/>
                  <a:gd name="connsiteY133" fmla="*/ 39305 h 608697"/>
                  <a:gd name="connsiteX134" fmla="*/ 68871 w 609614"/>
                  <a:gd name="connsiteY134" fmla="*/ 39305 h 608697"/>
                  <a:gd name="connsiteX135" fmla="*/ 98368 w 609614"/>
                  <a:gd name="connsiteY135" fmla="*/ 68766 h 608697"/>
                  <a:gd name="connsiteX136" fmla="*/ 68871 w 609614"/>
                  <a:gd name="connsiteY136" fmla="*/ 98227 h 608697"/>
                  <a:gd name="connsiteX137" fmla="*/ 39375 w 609614"/>
                  <a:gd name="connsiteY137" fmla="*/ 98227 h 608697"/>
                  <a:gd name="connsiteX138" fmla="*/ 19635 w 609614"/>
                  <a:gd name="connsiteY138" fmla="*/ 19606 h 608697"/>
                  <a:gd name="connsiteX139" fmla="*/ 19635 w 609614"/>
                  <a:gd name="connsiteY139" fmla="*/ 274940 h 608697"/>
                  <a:gd name="connsiteX140" fmla="*/ 589979 w 609614"/>
                  <a:gd name="connsiteY140" fmla="*/ 274940 h 608697"/>
                  <a:gd name="connsiteX141" fmla="*/ 589979 w 609614"/>
                  <a:gd name="connsiteY141" fmla="*/ 19606 h 608697"/>
                  <a:gd name="connsiteX142" fmla="*/ 0 w 609614"/>
                  <a:gd name="connsiteY142" fmla="*/ 0 h 608697"/>
                  <a:gd name="connsiteX143" fmla="*/ 609614 w 609614"/>
                  <a:gd name="connsiteY143" fmla="*/ 0 h 608697"/>
                  <a:gd name="connsiteX144" fmla="*/ 609614 w 609614"/>
                  <a:gd name="connsiteY144" fmla="*/ 608697 h 608697"/>
                  <a:gd name="connsiteX145" fmla="*/ 0 w 609614"/>
                  <a:gd name="connsiteY145" fmla="*/ 608697 h 6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609614" h="608697">
                    <a:moveTo>
                      <a:pt x="236816" y="392749"/>
                    </a:moveTo>
                    <a:cubicBezTo>
                      <a:pt x="241609" y="425975"/>
                      <a:pt x="270184" y="451654"/>
                      <a:pt x="304842" y="451654"/>
                    </a:cubicBezTo>
                    <a:cubicBezTo>
                      <a:pt x="339408" y="451654"/>
                      <a:pt x="368075" y="425975"/>
                      <a:pt x="372868" y="392749"/>
                    </a:cubicBezTo>
                    <a:close/>
                    <a:moveTo>
                      <a:pt x="196627" y="392749"/>
                    </a:moveTo>
                    <a:lnTo>
                      <a:pt x="196627" y="549767"/>
                    </a:lnTo>
                    <a:lnTo>
                      <a:pt x="412965" y="549767"/>
                    </a:lnTo>
                    <a:lnTo>
                      <a:pt x="412965" y="392749"/>
                    </a:lnTo>
                    <a:lnTo>
                      <a:pt x="392686" y="392749"/>
                    </a:lnTo>
                    <a:cubicBezTo>
                      <a:pt x="387800" y="436836"/>
                      <a:pt x="350285" y="471258"/>
                      <a:pt x="304842" y="471258"/>
                    </a:cubicBezTo>
                    <a:cubicBezTo>
                      <a:pt x="259307" y="471258"/>
                      <a:pt x="221791" y="436836"/>
                      <a:pt x="216906" y="392749"/>
                    </a:cubicBezTo>
                    <a:close/>
                    <a:moveTo>
                      <a:pt x="59008" y="353449"/>
                    </a:moveTo>
                    <a:lnTo>
                      <a:pt x="59008" y="412354"/>
                    </a:lnTo>
                    <a:lnTo>
                      <a:pt x="176994" y="412354"/>
                    </a:lnTo>
                    <a:lnTo>
                      <a:pt x="176994" y="392749"/>
                    </a:lnTo>
                    <a:lnTo>
                      <a:pt x="78642" y="392749"/>
                    </a:lnTo>
                    <a:lnTo>
                      <a:pt x="78642" y="373053"/>
                    </a:lnTo>
                    <a:lnTo>
                      <a:pt x="530950" y="373053"/>
                    </a:lnTo>
                    <a:lnTo>
                      <a:pt x="530950" y="392749"/>
                    </a:lnTo>
                    <a:lnTo>
                      <a:pt x="432598" y="392749"/>
                    </a:lnTo>
                    <a:lnTo>
                      <a:pt x="432598" y="412354"/>
                    </a:lnTo>
                    <a:lnTo>
                      <a:pt x="550583" y="412354"/>
                    </a:lnTo>
                    <a:lnTo>
                      <a:pt x="550583" y="353449"/>
                    </a:lnTo>
                    <a:close/>
                    <a:moveTo>
                      <a:pt x="39375" y="333845"/>
                    </a:moveTo>
                    <a:lnTo>
                      <a:pt x="570309" y="333845"/>
                    </a:lnTo>
                    <a:lnTo>
                      <a:pt x="570309" y="431958"/>
                    </a:lnTo>
                    <a:lnTo>
                      <a:pt x="432598" y="431958"/>
                    </a:lnTo>
                    <a:lnTo>
                      <a:pt x="432598" y="569463"/>
                    </a:lnTo>
                    <a:lnTo>
                      <a:pt x="176994" y="569463"/>
                    </a:lnTo>
                    <a:lnTo>
                      <a:pt x="176994" y="431958"/>
                    </a:lnTo>
                    <a:lnTo>
                      <a:pt x="39375" y="431958"/>
                    </a:lnTo>
                    <a:close/>
                    <a:moveTo>
                      <a:pt x="19635" y="294546"/>
                    </a:moveTo>
                    <a:lnTo>
                      <a:pt x="19635" y="589091"/>
                    </a:lnTo>
                    <a:lnTo>
                      <a:pt x="589979" y="589091"/>
                    </a:lnTo>
                    <a:lnTo>
                      <a:pt x="589979" y="294546"/>
                    </a:lnTo>
                    <a:close/>
                    <a:moveTo>
                      <a:pt x="540813" y="216015"/>
                    </a:moveTo>
                    <a:cubicBezTo>
                      <a:pt x="535374" y="216015"/>
                      <a:pt x="530950" y="220342"/>
                      <a:pt x="530950" y="225774"/>
                    </a:cubicBezTo>
                    <a:cubicBezTo>
                      <a:pt x="530950" y="231206"/>
                      <a:pt x="535374" y="235625"/>
                      <a:pt x="540813" y="235625"/>
                    </a:cubicBezTo>
                    <a:lnTo>
                      <a:pt x="550583" y="235625"/>
                    </a:lnTo>
                    <a:lnTo>
                      <a:pt x="550583" y="216015"/>
                    </a:lnTo>
                    <a:close/>
                    <a:moveTo>
                      <a:pt x="59009" y="216015"/>
                    </a:moveTo>
                    <a:lnTo>
                      <a:pt x="59009" y="235625"/>
                    </a:lnTo>
                    <a:lnTo>
                      <a:pt x="68871" y="235625"/>
                    </a:lnTo>
                    <a:cubicBezTo>
                      <a:pt x="74310" y="235625"/>
                      <a:pt x="78642" y="231206"/>
                      <a:pt x="78642" y="225774"/>
                    </a:cubicBezTo>
                    <a:cubicBezTo>
                      <a:pt x="78642" y="220342"/>
                      <a:pt x="74310" y="216015"/>
                      <a:pt x="68871" y="216015"/>
                    </a:cubicBezTo>
                    <a:close/>
                    <a:moveTo>
                      <a:pt x="540813" y="196313"/>
                    </a:moveTo>
                    <a:lnTo>
                      <a:pt x="570309" y="196313"/>
                    </a:lnTo>
                    <a:lnTo>
                      <a:pt x="570309" y="255235"/>
                    </a:lnTo>
                    <a:lnTo>
                      <a:pt x="540813" y="255235"/>
                    </a:lnTo>
                    <a:cubicBezTo>
                      <a:pt x="524497" y="255235"/>
                      <a:pt x="511316" y="242070"/>
                      <a:pt x="511316" y="225774"/>
                    </a:cubicBezTo>
                    <a:cubicBezTo>
                      <a:pt x="511316" y="209570"/>
                      <a:pt x="524497" y="196313"/>
                      <a:pt x="540813" y="196313"/>
                    </a:cubicBezTo>
                    <a:close/>
                    <a:moveTo>
                      <a:pt x="39375" y="196313"/>
                    </a:moveTo>
                    <a:lnTo>
                      <a:pt x="68871" y="196313"/>
                    </a:lnTo>
                    <a:cubicBezTo>
                      <a:pt x="85095" y="196313"/>
                      <a:pt x="98368" y="209570"/>
                      <a:pt x="98368" y="225774"/>
                    </a:cubicBezTo>
                    <a:cubicBezTo>
                      <a:pt x="98368" y="242070"/>
                      <a:pt x="85095" y="255235"/>
                      <a:pt x="68871" y="255235"/>
                    </a:cubicBezTo>
                    <a:lnTo>
                      <a:pt x="39375" y="255235"/>
                    </a:lnTo>
                    <a:close/>
                    <a:moveTo>
                      <a:pt x="363860" y="176712"/>
                    </a:moveTo>
                    <a:cubicBezTo>
                      <a:pt x="358419" y="176712"/>
                      <a:pt x="353993" y="181129"/>
                      <a:pt x="353993" y="186557"/>
                    </a:cubicBezTo>
                    <a:cubicBezTo>
                      <a:pt x="353993" y="191986"/>
                      <a:pt x="358419" y="196310"/>
                      <a:pt x="363860" y="196310"/>
                    </a:cubicBezTo>
                    <a:cubicBezTo>
                      <a:pt x="369300" y="196310"/>
                      <a:pt x="373634" y="191986"/>
                      <a:pt x="373634" y="186557"/>
                    </a:cubicBezTo>
                    <a:cubicBezTo>
                      <a:pt x="373634" y="181129"/>
                      <a:pt x="369300" y="176712"/>
                      <a:pt x="363860" y="176712"/>
                    </a:cubicBezTo>
                    <a:close/>
                    <a:moveTo>
                      <a:pt x="265474" y="176712"/>
                    </a:moveTo>
                    <a:cubicBezTo>
                      <a:pt x="260034" y="176712"/>
                      <a:pt x="255608" y="181129"/>
                      <a:pt x="255608" y="186557"/>
                    </a:cubicBezTo>
                    <a:cubicBezTo>
                      <a:pt x="255608" y="191986"/>
                      <a:pt x="260034" y="196310"/>
                      <a:pt x="265474" y="196310"/>
                    </a:cubicBezTo>
                    <a:cubicBezTo>
                      <a:pt x="270914" y="196310"/>
                      <a:pt x="275340" y="191986"/>
                      <a:pt x="275340" y="186557"/>
                    </a:cubicBezTo>
                    <a:cubicBezTo>
                      <a:pt x="275340" y="181129"/>
                      <a:pt x="270914" y="176712"/>
                      <a:pt x="265474" y="176712"/>
                    </a:cubicBezTo>
                    <a:close/>
                    <a:moveTo>
                      <a:pt x="540813" y="137431"/>
                    </a:moveTo>
                    <a:cubicBezTo>
                      <a:pt x="535374" y="137431"/>
                      <a:pt x="530950" y="141845"/>
                      <a:pt x="530950" y="147270"/>
                    </a:cubicBezTo>
                    <a:cubicBezTo>
                      <a:pt x="530950" y="152695"/>
                      <a:pt x="535374" y="157109"/>
                      <a:pt x="540813" y="157109"/>
                    </a:cubicBezTo>
                    <a:lnTo>
                      <a:pt x="550583" y="157109"/>
                    </a:lnTo>
                    <a:lnTo>
                      <a:pt x="550583" y="137431"/>
                    </a:lnTo>
                    <a:close/>
                    <a:moveTo>
                      <a:pt x="59009" y="137431"/>
                    </a:moveTo>
                    <a:lnTo>
                      <a:pt x="59009" y="157109"/>
                    </a:lnTo>
                    <a:lnTo>
                      <a:pt x="68871" y="157109"/>
                    </a:lnTo>
                    <a:cubicBezTo>
                      <a:pt x="74310" y="157109"/>
                      <a:pt x="78642" y="152695"/>
                      <a:pt x="78642" y="147270"/>
                    </a:cubicBezTo>
                    <a:cubicBezTo>
                      <a:pt x="78642" y="141845"/>
                      <a:pt x="74310" y="137431"/>
                      <a:pt x="68871" y="137431"/>
                    </a:cubicBezTo>
                    <a:close/>
                    <a:moveTo>
                      <a:pt x="540813" y="117844"/>
                    </a:moveTo>
                    <a:lnTo>
                      <a:pt x="570309" y="117844"/>
                    </a:lnTo>
                    <a:lnTo>
                      <a:pt x="570309" y="176696"/>
                    </a:lnTo>
                    <a:lnTo>
                      <a:pt x="540813" y="176696"/>
                    </a:lnTo>
                    <a:cubicBezTo>
                      <a:pt x="524497" y="176696"/>
                      <a:pt x="511316" y="163454"/>
                      <a:pt x="511316" y="147270"/>
                    </a:cubicBezTo>
                    <a:cubicBezTo>
                      <a:pt x="511316" y="131086"/>
                      <a:pt x="524497" y="117844"/>
                      <a:pt x="540813" y="117844"/>
                    </a:cubicBezTo>
                    <a:close/>
                    <a:moveTo>
                      <a:pt x="39375" y="117844"/>
                    </a:moveTo>
                    <a:lnTo>
                      <a:pt x="68871" y="117844"/>
                    </a:lnTo>
                    <a:cubicBezTo>
                      <a:pt x="85095" y="117844"/>
                      <a:pt x="98368" y="131086"/>
                      <a:pt x="98368" y="147270"/>
                    </a:cubicBezTo>
                    <a:cubicBezTo>
                      <a:pt x="98368" y="163454"/>
                      <a:pt x="85095" y="176696"/>
                      <a:pt x="68871" y="176696"/>
                    </a:cubicBezTo>
                    <a:lnTo>
                      <a:pt x="39375" y="176696"/>
                    </a:lnTo>
                    <a:close/>
                    <a:moveTo>
                      <a:pt x="196595" y="78539"/>
                    </a:moveTo>
                    <a:lnTo>
                      <a:pt x="243621" y="78539"/>
                    </a:lnTo>
                    <a:lnTo>
                      <a:pt x="263353" y="157298"/>
                    </a:lnTo>
                    <a:cubicBezTo>
                      <a:pt x="264091" y="157206"/>
                      <a:pt x="264736" y="157114"/>
                      <a:pt x="265474" y="157114"/>
                    </a:cubicBezTo>
                    <a:cubicBezTo>
                      <a:pt x="278291" y="157114"/>
                      <a:pt x="289079" y="165303"/>
                      <a:pt x="293136" y="176712"/>
                    </a:cubicBezTo>
                    <a:lnTo>
                      <a:pt x="336105" y="176712"/>
                    </a:lnTo>
                    <a:cubicBezTo>
                      <a:pt x="340162" y="165303"/>
                      <a:pt x="351043" y="157114"/>
                      <a:pt x="363860" y="157114"/>
                    </a:cubicBezTo>
                    <a:cubicBezTo>
                      <a:pt x="365058" y="157114"/>
                      <a:pt x="366257" y="157298"/>
                      <a:pt x="367363" y="157482"/>
                    </a:cubicBezTo>
                    <a:lnTo>
                      <a:pt x="382301" y="127672"/>
                    </a:lnTo>
                    <a:lnTo>
                      <a:pt x="265474" y="127672"/>
                    </a:lnTo>
                    <a:lnTo>
                      <a:pt x="265474" y="107982"/>
                    </a:lnTo>
                    <a:lnTo>
                      <a:pt x="403140" y="107982"/>
                    </a:lnTo>
                    <a:lnTo>
                      <a:pt x="403140" y="129972"/>
                    </a:lnTo>
                    <a:lnTo>
                      <a:pt x="385067" y="166131"/>
                    </a:lnTo>
                    <a:cubicBezTo>
                      <a:pt x="390139" y="171468"/>
                      <a:pt x="393366" y="178644"/>
                      <a:pt x="393366" y="186557"/>
                    </a:cubicBezTo>
                    <a:cubicBezTo>
                      <a:pt x="393366" y="202751"/>
                      <a:pt x="380088" y="216000"/>
                      <a:pt x="363860" y="216000"/>
                    </a:cubicBezTo>
                    <a:cubicBezTo>
                      <a:pt x="351043" y="216000"/>
                      <a:pt x="340254" y="207719"/>
                      <a:pt x="336105" y="196310"/>
                    </a:cubicBezTo>
                    <a:lnTo>
                      <a:pt x="293136" y="196310"/>
                    </a:lnTo>
                    <a:cubicBezTo>
                      <a:pt x="289079" y="207719"/>
                      <a:pt x="278291" y="216000"/>
                      <a:pt x="265474" y="216000"/>
                    </a:cubicBezTo>
                    <a:cubicBezTo>
                      <a:pt x="249246" y="216000"/>
                      <a:pt x="235968" y="202751"/>
                      <a:pt x="235968" y="186557"/>
                    </a:cubicBezTo>
                    <a:cubicBezTo>
                      <a:pt x="235968" y="178184"/>
                      <a:pt x="239472" y="170640"/>
                      <a:pt x="245096" y="165303"/>
                    </a:cubicBezTo>
                    <a:lnTo>
                      <a:pt x="228314" y="98229"/>
                    </a:lnTo>
                    <a:lnTo>
                      <a:pt x="196595" y="98229"/>
                    </a:lnTo>
                    <a:close/>
                    <a:moveTo>
                      <a:pt x="540813" y="58915"/>
                    </a:moveTo>
                    <a:cubicBezTo>
                      <a:pt x="535374" y="58915"/>
                      <a:pt x="530950" y="63334"/>
                      <a:pt x="530950" y="68766"/>
                    </a:cubicBezTo>
                    <a:cubicBezTo>
                      <a:pt x="530950" y="74198"/>
                      <a:pt x="535374" y="78525"/>
                      <a:pt x="540813" y="78525"/>
                    </a:cubicBezTo>
                    <a:lnTo>
                      <a:pt x="550583" y="78525"/>
                    </a:lnTo>
                    <a:lnTo>
                      <a:pt x="550583" y="58915"/>
                    </a:lnTo>
                    <a:close/>
                    <a:moveTo>
                      <a:pt x="59009" y="58915"/>
                    </a:moveTo>
                    <a:lnTo>
                      <a:pt x="59009" y="78525"/>
                    </a:lnTo>
                    <a:lnTo>
                      <a:pt x="68871" y="78525"/>
                    </a:lnTo>
                    <a:cubicBezTo>
                      <a:pt x="74310" y="78525"/>
                      <a:pt x="78642" y="74198"/>
                      <a:pt x="78642" y="68766"/>
                    </a:cubicBezTo>
                    <a:cubicBezTo>
                      <a:pt x="78642" y="63334"/>
                      <a:pt x="74310" y="58915"/>
                      <a:pt x="68871" y="58915"/>
                    </a:cubicBezTo>
                    <a:close/>
                    <a:moveTo>
                      <a:pt x="137621" y="58910"/>
                    </a:moveTo>
                    <a:lnTo>
                      <a:pt x="137621" y="235630"/>
                    </a:lnTo>
                    <a:lnTo>
                      <a:pt x="471992" y="235630"/>
                    </a:lnTo>
                    <a:lnTo>
                      <a:pt x="471992" y="58910"/>
                    </a:lnTo>
                    <a:close/>
                    <a:moveTo>
                      <a:pt x="540813" y="39305"/>
                    </a:moveTo>
                    <a:lnTo>
                      <a:pt x="570309" y="39305"/>
                    </a:lnTo>
                    <a:lnTo>
                      <a:pt x="570309" y="98227"/>
                    </a:lnTo>
                    <a:lnTo>
                      <a:pt x="540813" y="98227"/>
                    </a:lnTo>
                    <a:cubicBezTo>
                      <a:pt x="524497" y="98227"/>
                      <a:pt x="511316" y="84970"/>
                      <a:pt x="511316" y="68766"/>
                    </a:cubicBezTo>
                    <a:cubicBezTo>
                      <a:pt x="511316" y="52470"/>
                      <a:pt x="524497" y="39305"/>
                      <a:pt x="540813" y="39305"/>
                    </a:cubicBezTo>
                    <a:close/>
                    <a:moveTo>
                      <a:pt x="117985" y="39305"/>
                    </a:moveTo>
                    <a:lnTo>
                      <a:pt x="491628" y="39305"/>
                    </a:lnTo>
                    <a:lnTo>
                      <a:pt x="491628" y="255235"/>
                    </a:lnTo>
                    <a:lnTo>
                      <a:pt x="117985" y="255235"/>
                    </a:lnTo>
                    <a:close/>
                    <a:moveTo>
                      <a:pt x="39375" y="39305"/>
                    </a:moveTo>
                    <a:lnTo>
                      <a:pt x="68871" y="39305"/>
                    </a:lnTo>
                    <a:cubicBezTo>
                      <a:pt x="85095" y="39305"/>
                      <a:pt x="98368" y="52470"/>
                      <a:pt x="98368" y="68766"/>
                    </a:cubicBezTo>
                    <a:cubicBezTo>
                      <a:pt x="98368" y="84970"/>
                      <a:pt x="85095" y="98227"/>
                      <a:pt x="68871" y="98227"/>
                    </a:cubicBezTo>
                    <a:lnTo>
                      <a:pt x="39375" y="98227"/>
                    </a:lnTo>
                    <a:close/>
                    <a:moveTo>
                      <a:pt x="19635" y="19606"/>
                    </a:moveTo>
                    <a:lnTo>
                      <a:pt x="19635" y="274940"/>
                    </a:lnTo>
                    <a:lnTo>
                      <a:pt x="589979" y="274940"/>
                    </a:lnTo>
                    <a:lnTo>
                      <a:pt x="589979" y="19606"/>
                    </a:lnTo>
                    <a:close/>
                    <a:moveTo>
                      <a:pt x="0" y="0"/>
                    </a:moveTo>
                    <a:lnTo>
                      <a:pt x="609614" y="0"/>
                    </a:lnTo>
                    <a:lnTo>
                      <a:pt x="609614" y="608697"/>
                    </a:lnTo>
                    <a:lnTo>
                      <a:pt x="0" y="608697"/>
                    </a:lnTo>
                    <a:close/>
                  </a:path>
                </a:pathLst>
              </a:custGeom>
              <a:solidFill>
                <a:schemeClr val="bg1">
                  <a:lumMod val="50000"/>
                </a:schemeClr>
              </a:solidFill>
              <a:ln>
                <a:noFill/>
              </a:ln>
            </p:spPr>
            <p:txBody>
              <a:bodyPr/>
              <a:lstStyle/>
              <a:p>
                <a:pPr fontAlgn="ctr"/>
                <a:endParaRPr lang="en-US" sz="1600" dirty="0">
                  <a:latin typeface="Huawei Sans" panose="020C0503030203020204" pitchFamily="34" charset="0"/>
                </a:endParaRPr>
              </a:p>
            </p:txBody>
          </p:sp>
          <p:sp>
            <p:nvSpPr>
              <p:cNvPr id="131" name="security-camera_139839"/>
              <p:cNvSpPr>
                <a:spLocks noChangeAspect="1"/>
              </p:cNvSpPr>
              <p:nvPr/>
            </p:nvSpPr>
            <p:spPr bwMode="gray">
              <a:xfrm>
                <a:off x="10252469" y="6068516"/>
                <a:ext cx="412763" cy="377173"/>
              </a:xfrm>
              <a:custGeom>
                <a:avLst/>
                <a:gdLst>
                  <a:gd name="connsiteX0" fmla="*/ 442802 w 597745"/>
                  <a:gd name="connsiteY0" fmla="*/ 444551 h 546206"/>
                  <a:gd name="connsiteX1" fmla="*/ 444321 w 597745"/>
                  <a:gd name="connsiteY1" fmla="*/ 453655 h 546206"/>
                  <a:gd name="connsiteX2" fmla="*/ 445081 w 597745"/>
                  <a:gd name="connsiteY2" fmla="*/ 455172 h 546206"/>
                  <a:gd name="connsiteX3" fmla="*/ 445840 w 597745"/>
                  <a:gd name="connsiteY3" fmla="*/ 464275 h 546206"/>
                  <a:gd name="connsiteX4" fmla="*/ 445081 w 597745"/>
                  <a:gd name="connsiteY4" fmla="*/ 474137 h 546206"/>
                  <a:gd name="connsiteX5" fmla="*/ 444321 w 597745"/>
                  <a:gd name="connsiteY5" fmla="*/ 475655 h 546206"/>
                  <a:gd name="connsiteX6" fmla="*/ 442802 w 597745"/>
                  <a:gd name="connsiteY6" fmla="*/ 484758 h 546206"/>
                  <a:gd name="connsiteX7" fmla="*/ 516476 w 597745"/>
                  <a:gd name="connsiteY7" fmla="*/ 484758 h 546206"/>
                  <a:gd name="connsiteX8" fmla="*/ 516476 w 597745"/>
                  <a:gd name="connsiteY8" fmla="*/ 444551 h 546206"/>
                  <a:gd name="connsiteX9" fmla="*/ 374460 w 597745"/>
                  <a:gd name="connsiteY9" fmla="*/ 444508 h 546206"/>
                  <a:gd name="connsiteX10" fmla="*/ 354713 w 597745"/>
                  <a:gd name="connsiteY10" fmla="*/ 464255 h 546206"/>
                  <a:gd name="connsiteX11" fmla="*/ 374460 w 597745"/>
                  <a:gd name="connsiteY11" fmla="*/ 484762 h 546206"/>
                  <a:gd name="connsiteX12" fmla="*/ 394966 w 597745"/>
                  <a:gd name="connsiteY12" fmla="*/ 464255 h 546206"/>
                  <a:gd name="connsiteX13" fmla="*/ 374460 w 597745"/>
                  <a:gd name="connsiteY13" fmla="*/ 444508 h 546206"/>
                  <a:gd name="connsiteX14" fmla="*/ 374460 w 597745"/>
                  <a:gd name="connsiteY14" fmla="*/ 424001 h 546206"/>
                  <a:gd name="connsiteX15" fmla="*/ 415473 w 597745"/>
                  <a:gd name="connsiteY15" fmla="*/ 464255 h 546206"/>
                  <a:gd name="connsiteX16" fmla="*/ 374460 w 597745"/>
                  <a:gd name="connsiteY16" fmla="*/ 505268 h 546206"/>
                  <a:gd name="connsiteX17" fmla="*/ 334206 w 597745"/>
                  <a:gd name="connsiteY17" fmla="*/ 464255 h 546206"/>
                  <a:gd name="connsiteX18" fmla="*/ 374460 w 597745"/>
                  <a:gd name="connsiteY18" fmla="*/ 424001 h 546206"/>
                  <a:gd name="connsiteX19" fmla="*/ 374445 w 597745"/>
                  <a:gd name="connsiteY19" fmla="*/ 414206 h 546206"/>
                  <a:gd name="connsiteX20" fmla="*/ 360774 w 597745"/>
                  <a:gd name="connsiteY20" fmla="*/ 416482 h 546206"/>
                  <a:gd name="connsiteX21" fmla="*/ 353178 w 597745"/>
                  <a:gd name="connsiteY21" fmla="*/ 418758 h 546206"/>
                  <a:gd name="connsiteX22" fmla="*/ 350140 w 597745"/>
                  <a:gd name="connsiteY22" fmla="*/ 420275 h 546206"/>
                  <a:gd name="connsiteX23" fmla="*/ 344824 w 597745"/>
                  <a:gd name="connsiteY23" fmla="*/ 424068 h 546206"/>
                  <a:gd name="connsiteX24" fmla="*/ 341786 w 597745"/>
                  <a:gd name="connsiteY24" fmla="*/ 426344 h 546206"/>
                  <a:gd name="connsiteX25" fmla="*/ 337228 w 597745"/>
                  <a:gd name="connsiteY25" fmla="*/ 430896 h 546206"/>
                  <a:gd name="connsiteX26" fmla="*/ 334950 w 597745"/>
                  <a:gd name="connsiteY26" fmla="*/ 433930 h 546206"/>
                  <a:gd name="connsiteX27" fmla="*/ 331152 w 597745"/>
                  <a:gd name="connsiteY27" fmla="*/ 439241 h 546206"/>
                  <a:gd name="connsiteX28" fmla="*/ 324317 w 597745"/>
                  <a:gd name="connsiteY28" fmla="*/ 464275 h 546206"/>
                  <a:gd name="connsiteX29" fmla="*/ 374445 w 597745"/>
                  <a:gd name="connsiteY29" fmla="*/ 515103 h 546206"/>
                  <a:gd name="connsiteX30" fmla="*/ 420776 w 597745"/>
                  <a:gd name="connsiteY30" fmla="*/ 485517 h 546206"/>
                  <a:gd name="connsiteX31" fmla="*/ 421536 w 597745"/>
                  <a:gd name="connsiteY31" fmla="*/ 483999 h 546206"/>
                  <a:gd name="connsiteX32" fmla="*/ 423814 w 597745"/>
                  <a:gd name="connsiteY32" fmla="*/ 475655 h 546206"/>
                  <a:gd name="connsiteX33" fmla="*/ 424574 w 597745"/>
                  <a:gd name="connsiteY33" fmla="*/ 473379 h 546206"/>
                  <a:gd name="connsiteX34" fmla="*/ 425333 w 597745"/>
                  <a:gd name="connsiteY34" fmla="*/ 464275 h 546206"/>
                  <a:gd name="connsiteX35" fmla="*/ 424574 w 597745"/>
                  <a:gd name="connsiteY35" fmla="*/ 455930 h 546206"/>
                  <a:gd name="connsiteX36" fmla="*/ 423814 w 597745"/>
                  <a:gd name="connsiteY36" fmla="*/ 453655 h 546206"/>
                  <a:gd name="connsiteX37" fmla="*/ 421536 w 597745"/>
                  <a:gd name="connsiteY37" fmla="*/ 445310 h 546206"/>
                  <a:gd name="connsiteX38" fmla="*/ 420776 w 597745"/>
                  <a:gd name="connsiteY38" fmla="*/ 443793 h 546206"/>
                  <a:gd name="connsiteX39" fmla="*/ 374445 w 597745"/>
                  <a:gd name="connsiteY39" fmla="*/ 414206 h 546206"/>
                  <a:gd name="connsiteX40" fmla="*/ 70636 w 597745"/>
                  <a:gd name="connsiteY40" fmla="*/ 412689 h 546206"/>
                  <a:gd name="connsiteX41" fmla="*/ 60762 w 597745"/>
                  <a:gd name="connsiteY41" fmla="*/ 430137 h 546206"/>
                  <a:gd name="connsiteX42" fmla="*/ 95700 w 597745"/>
                  <a:gd name="connsiteY42" fmla="*/ 450620 h 546206"/>
                  <a:gd name="connsiteX43" fmla="*/ 105574 w 597745"/>
                  <a:gd name="connsiteY43" fmla="*/ 433172 h 546206"/>
                  <a:gd name="connsiteX44" fmla="*/ 547616 w 597745"/>
                  <a:gd name="connsiteY44" fmla="*/ 403585 h 546206"/>
                  <a:gd name="connsiteX45" fmla="*/ 536983 w 597745"/>
                  <a:gd name="connsiteY45" fmla="*/ 414965 h 546206"/>
                  <a:gd name="connsiteX46" fmla="*/ 536983 w 597745"/>
                  <a:gd name="connsiteY46" fmla="*/ 424068 h 546206"/>
                  <a:gd name="connsiteX47" fmla="*/ 536983 w 597745"/>
                  <a:gd name="connsiteY47" fmla="*/ 505241 h 546206"/>
                  <a:gd name="connsiteX48" fmla="*/ 536983 w 597745"/>
                  <a:gd name="connsiteY48" fmla="*/ 515103 h 546206"/>
                  <a:gd name="connsiteX49" fmla="*/ 547616 w 597745"/>
                  <a:gd name="connsiteY49" fmla="*/ 526482 h 546206"/>
                  <a:gd name="connsiteX50" fmla="*/ 577238 w 597745"/>
                  <a:gd name="connsiteY50" fmla="*/ 526482 h 546206"/>
                  <a:gd name="connsiteX51" fmla="*/ 577238 w 597745"/>
                  <a:gd name="connsiteY51" fmla="*/ 403585 h 546206"/>
                  <a:gd name="connsiteX52" fmla="*/ 101017 w 597745"/>
                  <a:gd name="connsiteY52" fmla="*/ 382344 h 546206"/>
                  <a:gd name="connsiteX53" fmla="*/ 93421 w 597745"/>
                  <a:gd name="connsiteY53" fmla="*/ 385379 h 546206"/>
                  <a:gd name="connsiteX54" fmla="*/ 85067 w 597745"/>
                  <a:gd name="connsiteY54" fmla="*/ 386896 h 546206"/>
                  <a:gd name="connsiteX55" fmla="*/ 84307 w 597745"/>
                  <a:gd name="connsiteY55" fmla="*/ 386896 h 546206"/>
                  <a:gd name="connsiteX56" fmla="*/ 82788 w 597745"/>
                  <a:gd name="connsiteY56" fmla="*/ 386896 h 546206"/>
                  <a:gd name="connsiteX57" fmla="*/ 64560 w 597745"/>
                  <a:gd name="connsiteY57" fmla="*/ 383861 h 546206"/>
                  <a:gd name="connsiteX58" fmla="*/ 63800 w 597745"/>
                  <a:gd name="connsiteY58" fmla="*/ 385379 h 546206"/>
                  <a:gd name="connsiteX59" fmla="*/ 92662 w 597745"/>
                  <a:gd name="connsiteY59" fmla="*/ 402068 h 546206"/>
                  <a:gd name="connsiteX60" fmla="*/ 124562 w 597745"/>
                  <a:gd name="connsiteY60" fmla="*/ 421034 h 546206"/>
                  <a:gd name="connsiteX61" fmla="*/ 135195 w 597745"/>
                  <a:gd name="connsiteY61" fmla="*/ 427103 h 546206"/>
                  <a:gd name="connsiteX62" fmla="*/ 152664 w 597745"/>
                  <a:gd name="connsiteY62" fmla="*/ 407379 h 546206"/>
                  <a:gd name="connsiteX63" fmla="*/ 147348 w 597745"/>
                  <a:gd name="connsiteY63" fmla="*/ 405103 h 546206"/>
                  <a:gd name="connsiteX64" fmla="*/ 143550 w 597745"/>
                  <a:gd name="connsiteY64" fmla="*/ 403585 h 546206"/>
                  <a:gd name="connsiteX65" fmla="*/ 135195 w 597745"/>
                  <a:gd name="connsiteY65" fmla="*/ 399792 h 546206"/>
                  <a:gd name="connsiteX66" fmla="*/ 133676 w 597745"/>
                  <a:gd name="connsiteY66" fmla="*/ 399034 h 546206"/>
                  <a:gd name="connsiteX67" fmla="*/ 126081 w 597745"/>
                  <a:gd name="connsiteY67" fmla="*/ 393723 h 546206"/>
                  <a:gd name="connsiteX68" fmla="*/ 124562 w 597745"/>
                  <a:gd name="connsiteY68" fmla="*/ 392965 h 546206"/>
                  <a:gd name="connsiteX69" fmla="*/ 118486 w 597745"/>
                  <a:gd name="connsiteY69" fmla="*/ 388413 h 546206"/>
                  <a:gd name="connsiteX70" fmla="*/ 115448 w 597745"/>
                  <a:gd name="connsiteY70" fmla="*/ 385379 h 546206"/>
                  <a:gd name="connsiteX71" fmla="*/ 113929 w 597745"/>
                  <a:gd name="connsiteY71" fmla="*/ 384620 h 546206"/>
                  <a:gd name="connsiteX72" fmla="*/ 101776 w 597745"/>
                  <a:gd name="connsiteY72" fmla="*/ 382344 h 546206"/>
                  <a:gd name="connsiteX73" fmla="*/ 101017 w 597745"/>
                  <a:gd name="connsiteY73" fmla="*/ 382344 h 546206"/>
                  <a:gd name="connsiteX74" fmla="*/ 321278 w 597745"/>
                  <a:gd name="connsiteY74" fmla="*/ 330758 h 546206"/>
                  <a:gd name="connsiteX75" fmla="*/ 261276 w 597745"/>
                  <a:gd name="connsiteY75" fmla="*/ 367172 h 546206"/>
                  <a:gd name="connsiteX76" fmla="*/ 317481 w 597745"/>
                  <a:gd name="connsiteY76" fmla="*/ 422551 h 546206"/>
                  <a:gd name="connsiteX77" fmla="*/ 318240 w 597745"/>
                  <a:gd name="connsiteY77" fmla="*/ 421792 h 546206"/>
                  <a:gd name="connsiteX78" fmla="*/ 322038 w 597745"/>
                  <a:gd name="connsiteY78" fmla="*/ 417241 h 546206"/>
                  <a:gd name="connsiteX79" fmla="*/ 323557 w 597745"/>
                  <a:gd name="connsiteY79" fmla="*/ 415723 h 546206"/>
                  <a:gd name="connsiteX80" fmla="*/ 328114 w 597745"/>
                  <a:gd name="connsiteY80" fmla="*/ 411172 h 546206"/>
                  <a:gd name="connsiteX81" fmla="*/ 328874 w 597745"/>
                  <a:gd name="connsiteY81" fmla="*/ 410413 h 546206"/>
                  <a:gd name="connsiteX82" fmla="*/ 342545 w 597745"/>
                  <a:gd name="connsiteY82" fmla="*/ 401310 h 546206"/>
                  <a:gd name="connsiteX83" fmla="*/ 321278 w 597745"/>
                  <a:gd name="connsiteY83" fmla="*/ 330758 h 546206"/>
                  <a:gd name="connsiteX84" fmla="*/ 483057 w 597745"/>
                  <a:gd name="connsiteY84" fmla="*/ 144896 h 546206"/>
                  <a:gd name="connsiteX85" fmla="*/ 472424 w 597745"/>
                  <a:gd name="connsiteY85" fmla="*/ 155517 h 546206"/>
                  <a:gd name="connsiteX86" fmla="*/ 125321 w 597745"/>
                  <a:gd name="connsiteY86" fmla="*/ 367930 h 546206"/>
                  <a:gd name="connsiteX87" fmla="*/ 126081 w 597745"/>
                  <a:gd name="connsiteY87" fmla="*/ 367930 h 546206"/>
                  <a:gd name="connsiteX88" fmla="*/ 127600 w 597745"/>
                  <a:gd name="connsiteY88" fmla="*/ 369448 h 546206"/>
                  <a:gd name="connsiteX89" fmla="*/ 131398 w 597745"/>
                  <a:gd name="connsiteY89" fmla="*/ 373241 h 546206"/>
                  <a:gd name="connsiteX90" fmla="*/ 135195 w 597745"/>
                  <a:gd name="connsiteY90" fmla="*/ 375516 h 546206"/>
                  <a:gd name="connsiteX91" fmla="*/ 138993 w 597745"/>
                  <a:gd name="connsiteY91" fmla="*/ 378551 h 546206"/>
                  <a:gd name="connsiteX92" fmla="*/ 142031 w 597745"/>
                  <a:gd name="connsiteY92" fmla="*/ 380068 h 546206"/>
                  <a:gd name="connsiteX93" fmla="*/ 148867 w 597745"/>
                  <a:gd name="connsiteY93" fmla="*/ 383861 h 546206"/>
                  <a:gd name="connsiteX94" fmla="*/ 151145 w 597745"/>
                  <a:gd name="connsiteY94" fmla="*/ 385379 h 546206"/>
                  <a:gd name="connsiteX95" fmla="*/ 157221 w 597745"/>
                  <a:gd name="connsiteY95" fmla="*/ 387654 h 546206"/>
                  <a:gd name="connsiteX96" fmla="*/ 159500 w 597745"/>
                  <a:gd name="connsiteY96" fmla="*/ 388413 h 546206"/>
                  <a:gd name="connsiteX97" fmla="*/ 165576 w 597745"/>
                  <a:gd name="connsiteY97" fmla="*/ 389930 h 546206"/>
                  <a:gd name="connsiteX98" fmla="*/ 167095 w 597745"/>
                  <a:gd name="connsiteY98" fmla="*/ 390689 h 546206"/>
                  <a:gd name="connsiteX99" fmla="*/ 189881 w 597745"/>
                  <a:gd name="connsiteY99" fmla="*/ 387654 h 546206"/>
                  <a:gd name="connsiteX100" fmla="*/ 233933 w 597745"/>
                  <a:gd name="connsiteY100" fmla="*/ 360344 h 546206"/>
                  <a:gd name="connsiteX101" fmla="*/ 236971 w 597745"/>
                  <a:gd name="connsiteY101" fmla="*/ 357310 h 546206"/>
                  <a:gd name="connsiteX102" fmla="*/ 322798 w 597745"/>
                  <a:gd name="connsiteY102" fmla="*/ 304206 h 546206"/>
                  <a:gd name="connsiteX103" fmla="*/ 328114 w 597745"/>
                  <a:gd name="connsiteY103" fmla="*/ 302689 h 546206"/>
                  <a:gd name="connsiteX104" fmla="*/ 473183 w 597745"/>
                  <a:gd name="connsiteY104" fmla="*/ 213931 h 546206"/>
                  <a:gd name="connsiteX105" fmla="*/ 486095 w 597745"/>
                  <a:gd name="connsiteY105" fmla="*/ 192689 h 546206"/>
                  <a:gd name="connsiteX106" fmla="*/ 465588 w 597745"/>
                  <a:gd name="connsiteY106" fmla="*/ 192689 h 546206"/>
                  <a:gd name="connsiteX107" fmla="*/ 455714 w 597745"/>
                  <a:gd name="connsiteY107" fmla="*/ 182069 h 546206"/>
                  <a:gd name="connsiteX108" fmla="*/ 465588 w 597745"/>
                  <a:gd name="connsiteY108" fmla="*/ 172206 h 546206"/>
                  <a:gd name="connsiteX109" fmla="*/ 488374 w 597745"/>
                  <a:gd name="connsiteY109" fmla="*/ 172206 h 546206"/>
                  <a:gd name="connsiteX110" fmla="*/ 483057 w 597745"/>
                  <a:gd name="connsiteY110" fmla="*/ 144896 h 546206"/>
                  <a:gd name="connsiteX111" fmla="*/ 447359 w 597745"/>
                  <a:gd name="connsiteY111" fmla="*/ 63724 h 546206"/>
                  <a:gd name="connsiteX112" fmla="*/ 24305 w 597745"/>
                  <a:gd name="connsiteY112" fmla="*/ 323172 h 546206"/>
                  <a:gd name="connsiteX113" fmla="*/ 31140 w 597745"/>
                  <a:gd name="connsiteY113" fmla="*/ 334551 h 546206"/>
                  <a:gd name="connsiteX114" fmla="*/ 61521 w 597745"/>
                  <a:gd name="connsiteY114" fmla="*/ 360344 h 546206"/>
                  <a:gd name="connsiteX115" fmla="*/ 66079 w 597745"/>
                  <a:gd name="connsiteY115" fmla="*/ 362620 h 546206"/>
                  <a:gd name="connsiteX116" fmla="*/ 72155 w 597745"/>
                  <a:gd name="connsiteY116" fmla="*/ 364896 h 546206"/>
                  <a:gd name="connsiteX117" fmla="*/ 74433 w 597745"/>
                  <a:gd name="connsiteY117" fmla="*/ 365654 h 546206"/>
                  <a:gd name="connsiteX118" fmla="*/ 79750 w 597745"/>
                  <a:gd name="connsiteY118" fmla="*/ 366413 h 546206"/>
                  <a:gd name="connsiteX119" fmla="*/ 82788 w 597745"/>
                  <a:gd name="connsiteY119" fmla="*/ 366413 h 546206"/>
                  <a:gd name="connsiteX120" fmla="*/ 86586 w 597745"/>
                  <a:gd name="connsiteY120" fmla="*/ 366413 h 546206"/>
                  <a:gd name="connsiteX121" fmla="*/ 91902 w 597745"/>
                  <a:gd name="connsiteY121" fmla="*/ 364137 h 546206"/>
                  <a:gd name="connsiteX122" fmla="*/ 104814 w 597745"/>
                  <a:gd name="connsiteY122" fmla="*/ 356551 h 546206"/>
                  <a:gd name="connsiteX123" fmla="*/ 238490 w 597745"/>
                  <a:gd name="connsiteY123" fmla="*/ 274620 h 546206"/>
                  <a:gd name="connsiteX124" fmla="*/ 453436 w 597745"/>
                  <a:gd name="connsiteY124" fmla="*/ 143379 h 546206"/>
                  <a:gd name="connsiteX125" fmla="*/ 464069 w 597745"/>
                  <a:gd name="connsiteY125" fmla="*/ 114551 h 546206"/>
                  <a:gd name="connsiteX126" fmla="*/ 454195 w 597745"/>
                  <a:gd name="connsiteY126" fmla="*/ 75862 h 546206"/>
                  <a:gd name="connsiteX127" fmla="*/ 546857 w 597745"/>
                  <a:gd name="connsiteY127" fmla="*/ 0 h 546206"/>
                  <a:gd name="connsiteX128" fmla="*/ 556731 w 597745"/>
                  <a:gd name="connsiteY128" fmla="*/ 10621 h 546206"/>
                  <a:gd name="connsiteX129" fmla="*/ 556731 w 597745"/>
                  <a:gd name="connsiteY129" fmla="*/ 192689 h 546206"/>
                  <a:gd name="connsiteX130" fmla="*/ 506602 w 597745"/>
                  <a:gd name="connsiteY130" fmla="*/ 192689 h 546206"/>
                  <a:gd name="connsiteX131" fmla="*/ 483816 w 597745"/>
                  <a:gd name="connsiteY131" fmla="*/ 231379 h 546206"/>
                  <a:gd name="connsiteX132" fmla="*/ 339507 w 597745"/>
                  <a:gd name="connsiteY132" fmla="*/ 319379 h 546206"/>
                  <a:gd name="connsiteX133" fmla="*/ 341026 w 597745"/>
                  <a:gd name="connsiteY133" fmla="*/ 327723 h 546206"/>
                  <a:gd name="connsiteX134" fmla="*/ 363812 w 597745"/>
                  <a:gd name="connsiteY134" fmla="*/ 394482 h 546206"/>
                  <a:gd name="connsiteX135" fmla="*/ 374445 w 597745"/>
                  <a:gd name="connsiteY135" fmla="*/ 393723 h 546206"/>
                  <a:gd name="connsiteX136" fmla="*/ 432928 w 597745"/>
                  <a:gd name="connsiteY136" fmla="*/ 424068 h 546206"/>
                  <a:gd name="connsiteX137" fmla="*/ 516476 w 597745"/>
                  <a:gd name="connsiteY137" fmla="*/ 424068 h 546206"/>
                  <a:gd name="connsiteX138" fmla="*/ 516476 w 597745"/>
                  <a:gd name="connsiteY138" fmla="*/ 414965 h 546206"/>
                  <a:gd name="connsiteX139" fmla="*/ 547616 w 597745"/>
                  <a:gd name="connsiteY139" fmla="*/ 383861 h 546206"/>
                  <a:gd name="connsiteX140" fmla="*/ 597745 w 597745"/>
                  <a:gd name="connsiteY140" fmla="*/ 383861 h 546206"/>
                  <a:gd name="connsiteX141" fmla="*/ 597745 w 597745"/>
                  <a:gd name="connsiteY141" fmla="*/ 546206 h 546206"/>
                  <a:gd name="connsiteX142" fmla="*/ 547616 w 597745"/>
                  <a:gd name="connsiteY142" fmla="*/ 546206 h 546206"/>
                  <a:gd name="connsiteX143" fmla="*/ 516476 w 597745"/>
                  <a:gd name="connsiteY143" fmla="*/ 515103 h 546206"/>
                  <a:gd name="connsiteX144" fmla="*/ 516476 w 597745"/>
                  <a:gd name="connsiteY144" fmla="*/ 505241 h 546206"/>
                  <a:gd name="connsiteX145" fmla="*/ 432928 w 597745"/>
                  <a:gd name="connsiteY145" fmla="*/ 505241 h 546206"/>
                  <a:gd name="connsiteX146" fmla="*/ 374445 w 597745"/>
                  <a:gd name="connsiteY146" fmla="*/ 535585 h 546206"/>
                  <a:gd name="connsiteX147" fmla="*/ 303809 w 597745"/>
                  <a:gd name="connsiteY147" fmla="*/ 464275 h 546206"/>
                  <a:gd name="connsiteX148" fmla="*/ 306088 w 597745"/>
                  <a:gd name="connsiteY148" fmla="*/ 448344 h 546206"/>
                  <a:gd name="connsiteX149" fmla="*/ 303050 w 597745"/>
                  <a:gd name="connsiteY149" fmla="*/ 443034 h 546206"/>
                  <a:gd name="connsiteX150" fmla="*/ 249883 w 597745"/>
                  <a:gd name="connsiteY150" fmla="*/ 383861 h 546206"/>
                  <a:gd name="connsiteX151" fmla="*/ 243048 w 597745"/>
                  <a:gd name="connsiteY151" fmla="*/ 378551 h 546206"/>
                  <a:gd name="connsiteX152" fmla="*/ 200514 w 597745"/>
                  <a:gd name="connsiteY152" fmla="*/ 405103 h 546206"/>
                  <a:gd name="connsiteX153" fmla="*/ 176969 w 597745"/>
                  <a:gd name="connsiteY153" fmla="*/ 411172 h 546206"/>
                  <a:gd name="connsiteX154" fmla="*/ 144309 w 597745"/>
                  <a:gd name="connsiteY154" fmla="*/ 446827 h 546206"/>
                  <a:gd name="connsiteX155" fmla="*/ 137474 w 597745"/>
                  <a:gd name="connsiteY155" fmla="*/ 449861 h 546206"/>
                  <a:gd name="connsiteX156" fmla="*/ 132157 w 597745"/>
                  <a:gd name="connsiteY156" fmla="*/ 448344 h 546206"/>
                  <a:gd name="connsiteX157" fmla="*/ 123043 w 597745"/>
                  <a:gd name="connsiteY157" fmla="*/ 443793 h 546206"/>
                  <a:gd name="connsiteX158" fmla="*/ 107852 w 597745"/>
                  <a:gd name="connsiteY158" fmla="*/ 469586 h 546206"/>
                  <a:gd name="connsiteX159" fmla="*/ 101776 w 597745"/>
                  <a:gd name="connsiteY159" fmla="*/ 474137 h 546206"/>
                  <a:gd name="connsiteX160" fmla="*/ 99498 w 597745"/>
                  <a:gd name="connsiteY160" fmla="*/ 474896 h 546206"/>
                  <a:gd name="connsiteX161" fmla="*/ 94181 w 597745"/>
                  <a:gd name="connsiteY161" fmla="*/ 473379 h 546206"/>
                  <a:gd name="connsiteX162" fmla="*/ 41774 w 597745"/>
                  <a:gd name="connsiteY162" fmla="*/ 443034 h 546206"/>
                  <a:gd name="connsiteX163" fmla="*/ 37976 w 597745"/>
                  <a:gd name="connsiteY163" fmla="*/ 428620 h 546206"/>
                  <a:gd name="connsiteX164" fmla="*/ 53167 w 597745"/>
                  <a:gd name="connsiteY164" fmla="*/ 402827 h 546206"/>
                  <a:gd name="connsiteX165" fmla="*/ 44812 w 597745"/>
                  <a:gd name="connsiteY165" fmla="*/ 397516 h 546206"/>
                  <a:gd name="connsiteX166" fmla="*/ 41014 w 597745"/>
                  <a:gd name="connsiteY166" fmla="*/ 383861 h 546206"/>
                  <a:gd name="connsiteX167" fmla="*/ 45571 w 597745"/>
                  <a:gd name="connsiteY167" fmla="*/ 375516 h 546206"/>
                  <a:gd name="connsiteX168" fmla="*/ 14431 w 597745"/>
                  <a:gd name="connsiteY168" fmla="*/ 345172 h 546206"/>
                  <a:gd name="connsiteX169" fmla="*/ 1519 w 597745"/>
                  <a:gd name="connsiteY169" fmla="*/ 324689 h 546206"/>
                  <a:gd name="connsiteX170" fmla="*/ 0 w 597745"/>
                  <a:gd name="connsiteY170" fmla="*/ 317103 h 546206"/>
                  <a:gd name="connsiteX171" fmla="*/ 4557 w 597745"/>
                  <a:gd name="connsiteY171" fmla="*/ 311034 h 546206"/>
                  <a:gd name="connsiteX172" fmla="*/ 445081 w 597745"/>
                  <a:gd name="connsiteY172" fmla="*/ 40965 h 546206"/>
                  <a:gd name="connsiteX173" fmla="*/ 452676 w 597745"/>
                  <a:gd name="connsiteY173" fmla="*/ 40207 h 546206"/>
                  <a:gd name="connsiteX174" fmla="*/ 458752 w 597745"/>
                  <a:gd name="connsiteY174" fmla="*/ 44758 h 546206"/>
                  <a:gd name="connsiteX175" fmla="*/ 471664 w 597745"/>
                  <a:gd name="connsiteY175" fmla="*/ 65241 h 546206"/>
                  <a:gd name="connsiteX176" fmla="*/ 483816 w 597745"/>
                  <a:gd name="connsiteY176" fmla="*/ 110758 h 546206"/>
                  <a:gd name="connsiteX177" fmla="*/ 490652 w 597745"/>
                  <a:gd name="connsiteY177" fmla="*/ 115310 h 546206"/>
                  <a:gd name="connsiteX178" fmla="*/ 495209 w 597745"/>
                  <a:gd name="connsiteY178" fmla="*/ 122138 h 546206"/>
                  <a:gd name="connsiteX179" fmla="*/ 508121 w 597745"/>
                  <a:gd name="connsiteY179" fmla="*/ 172206 h 546206"/>
                  <a:gd name="connsiteX180" fmla="*/ 536983 w 597745"/>
                  <a:gd name="connsiteY180" fmla="*/ 172206 h 546206"/>
                  <a:gd name="connsiteX181" fmla="*/ 536983 w 597745"/>
                  <a:gd name="connsiteY181" fmla="*/ 10621 h 546206"/>
                  <a:gd name="connsiteX182" fmla="*/ 546857 w 597745"/>
                  <a:gd name="connsiteY182" fmla="*/ 0 h 546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597745" h="546206">
                    <a:moveTo>
                      <a:pt x="442802" y="444551"/>
                    </a:moveTo>
                    <a:cubicBezTo>
                      <a:pt x="443562" y="447586"/>
                      <a:pt x="444321" y="450620"/>
                      <a:pt x="444321" y="453655"/>
                    </a:cubicBezTo>
                    <a:cubicBezTo>
                      <a:pt x="445081" y="453655"/>
                      <a:pt x="445081" y="454413"/>
                      <a:pt x="445081" y="455172"/>
                    </a:cubicBezTo>
                    <a:cubicBezTo>
                      <a:pt x="445081" y="458206"/>
                      <a:pt x="445840" y="461241"/>
                      <a:pt x="445840" y="464275"/>
                    </a:cubicBezTo>
                    <a:cubicBezTo>
                      <a:pt x="445840" y="468068"/>
                      <a:pt x="445081" y="471103"/>
                      <a:pt x="445081" y="474137"/>
                    </a:cubicBezTo>
                    <a:cubicBezTo>
                      <a:pt x="445081" y="474896"/>
                      <a:pt x="445081" y="474896"/>
                      <a:pt x="444321" y="475655"/>
                    </a:cubicBezTo>
                    <a:cubicBezTo>
                      <a:pt x="444321" y="478689"/>
                      <a:pt x="443562" y="481723"/>
                      <a:pt x="442802" y="484758"/>
                    </a:cubicBezTo>
                    <a:lnTo>
                      <a:pt x="516476" y="484758"/>
                    </a:lnTo>
                    <a:lnTo>
                      <a:pt x="516476" y="444551"/>
                    </a:lnTo>
                    <a:close/>
                    <a:moveTo>
                      <a:pt x="374460" y="444508"/>
                    </a:moveTo>
                    <a:cubicBezTo>
                      <a:pt x="363827" y="444508"/>
                      <a:pt x="354713" y="453622"/>
                      <a:pt x="354713" y="464255"/>
                    </a:cubicBezTo>
                    <a:cubicBezTo>
                      <a:pt x="354713" y="475647"/>
                      <a:pt x="363827" y="484762"/>
                      <a:pt x="374460" y="484762"/>
                    </a:cubicBezTo>
                    <a:cubicBezTo>
                      <a:pt x="385852" y="484762"/>
                      <a:pt x="394966" y="475647"/>
                      <a:pt x="394966" y="464255"/>
                    </a:cubicBezTo>
                    <a:cubicBezTo>
                      <a:pt x="394966" y="453622"/>
                      <a:pt x="385852" y="444508"/>
                      <a:pt x="374460" y="444508"/>
                    </a:cubicBezTo>
                    <a:close/>
                    <a:moveTo>
                      <a:pt x="374460" y="424001"/>
                    </a:moveTo>
                    <a:cubicBezTo>
                      <a:pt x="397245" y="424001"/>
                      <a:pt x="415473" y="442229"/>
                      <a:pt x="415473" y="464255"/>
                    </a:cubicBezTo>
                    <a:cubicBezTo>
                      <a:pt x="415473" y="487040"/>
                      <a:pt x="397245" y="505268"/>
                      <a:pt x="374460" y="505268"/>
                    </a:cubicBezTo>
                    <a:cubicBezTo>
                      <a:pt x="352434" y="505268"/>
                      <a:pt x="334206" y="487040"/>
                      <a:pt x="334206" y="464255"/>
                    </a:cubicBezTo>
                    <a:cubicBezTo>
                      <a:pt x="334206" y="442229"/>
                      <a:pt x="352434" y="424001"/>
                      <a:pt x="374460" y="424001"/>
                    </a:cubicBezTo>
                    <a:close/>
                    <a:moveTo>
                      <a:pt x="374445" y="414206"/>
                    </a:moveTo>
                    <a:cubicBezTo>
                      <a:pt x="369888" y="414206"/>
                      <a:pt x="365331" y="414965"/>
                      <a:pt x="360774" y="416482"/>
                    </a:cubicBezTo>
                    <a:cubicBezTo>
                      <a:pt x="357736" y="417241"/>
                      <a:pt x="355457" y="417999"/>
                      <a:pt x="353178" y="418758"/>
                    </a:cubicBezTo>
                    <a:cubicBezTo>
                      <a:pt x="352419" y="419516"/>
                      <a:pt x="351659" y="420275"/>
                      <a:pt x="350140" y="420275"/>
                    </a:cubicBezTo>
                    <a:cubicBezTo>
                      <a:pt x="348621" y="421792"/>
                      <a:pt x="346343" y="422551"/>
                      <a:pt x="344824" y="424068"/>
                    </a:cubicBezTo>
                    <a:cubicBezTo>
                      <a:pt x="343305" y="424827"/>
                      <a:pt x="342545" y="425586"/>
                      <a:pt x="341786" y="426344"/>
                    </a:cubicBezTo>
                    <a:cubicBezTo>
                      <a:pt x="340267" y="427862"/>
                      <a:pt x="338747" y="429379"/>
                      <a:pt x="337228" y="430896"/>
                    </a:cubicBezTo>
                    <a:cubicBezTo>
                      <a:pt x="336469" y="431655"/>
                      <a:pt x="335709" y="433172"/>
                      <a:pt x="334950" y="433930"/>
                    </a:cubicBezTo>
                    <a:cubicBezTo>
                      <a:pt x="333431" y="435448"/>
                      <a:pt x="331912" y="437724"/>
                      <a:pt x="331152" y="439241"/>
                    </a:cubicBezTo>
                    <a:cubicBezTo>
                      <a:pt x="326595" y="446827"/>
                      <a:pt x="324317" y="455172"/>
                      <a:pt x="324317" y="464275"/>
                    </a:cubicBezTo>
                    <a:cubicBezTo>
                      <a:pt x="324317" y="492344"/>
                      <a:pt x="347102" y="515103"/>
                      <a:pt x="374445" y="515103"/>
                    </a:cubicBezTo>
                    <a:cubicBezTo>
                      <a:pt x="394952" y="515103"/>
                      <a:pt x="412421" y="502965"/>
                      <a:pt x="420776" y="485517"/>
                    </a:cubicBezTo>
                    <a:cubicBezTo>
                      <a:pt x="420776" y="484758"/>
                      <a:pt x="421536" y="484758"/>
                      <a:pt x="421536" y="483999"/>
                    </a:cubicBezTo>
                    <a:cubicBezTo>
                      <a:pt x="422295" y="481723"/>
                      <a:pt x="423055" y="478689"/>
                      <a:pt x="423814" y="475655"/>
                    </a:cubicBezTo>
                    <a:cubicBezTo>
                      <a:pt x="423814" y="474896"/>
                      <a:pt x="424574" y="474137"/>
                      <a:pt x="424574" y="473379"/>
                    </a:cubicBezTo>
                    <a:cubicBezTo>
                      <a:pt x="424574" y="470344"/>
                      <a:pt x="425333" y="467310"/>
                      <a:pt x="425333" y="464275"/>
                    </a:cubicBezTo>
                    <a:cubicBezTo>
                      <a:pt x="425333" y="461241"/>
                      <a:pt x="424574" y="458965"/>
                      <a:pt x="424574" y="455930"/>
                    </a:cubicBezTo>
                    <a:cubicBezTo>
                      <a:pt x="424574" y="455172"/>
                      <a:pt x="423814" y="454413"/>
                      <a:pt x="423814" y="453655"/>
                    </a:cubicBezTo>
                    <a:cubicBezTo>
                      <a:pt x="423055" y="450620"/>
                      <a:pt x="422295" y="447586"/>
                      <a:pt x="421536" y="445310"/>
                    </a:cubicBezTo>
                    <a:cubicBezTo>
                      <a:pt x="421536" y="444551"/>
                      <a:pt x="420776" y="444551"/>
                      <a:pt x="420776" y="443793"/>
                    </a:cubicBezTo>
                    <a:cubicBezTo>
                      <a:pt x="412421" y="426344"/>
                      <a:pt x="394952" y="414206"/>
                      <a:pt x="374445" y="414206"/>
                    </a:cubicBezTo>
                    <a:close/>
                    <a:moveTo>
                      <a:pt x="70636" y="412689"/>
                    </a:moveTo>
                    <a:lnTo>
                      <a:pt x="60762" y="430137"/>
                    </a:lnTo>
                    <a:lnTo>
                      <a:pt x="95700" y="450620"/>
                    </a:lnTo>
                    <a:lnTo>
                      <a:pt x="105574" y="433172"/>
                    </a:lnTo>
                    <a:close/>
                    <a:moveTo>
                      <a:pt x="547616" y="403585"/>
                    </a:moveTo>
                    <a:cubicBezTo>
                      <a:pt x="541540" y="403585"/>
                      <a:pt x="536983" y="408896"/>
                      <a:pt x="536983" y="414965"/>
                    </a:cubicBezTo>
                    <a:lnTo>
                      <a:pt x="536983" y="424068"/>
                    </a:lnTo>
                    <a:lnTo>
                      <a:pt x="536983" y="505241"/>
                    </a:lnTo>
                    <a:lnTo>
                      <a:pt x="536983" y="515103"/>
                    </a:lnTo>
                    <a:cubicBezTo>
                      <a:pt x="536983" y="521172"/>
                      <a:pt x="541540" y="526482"/>
                      <a:pt x="547616" y="526482"/>
                    </a:cubicBezTo>
                    <a:lnTo>
                      <a:pt x="577238" y="526482"/>
                    </a:lnTo>
                    <a:lnTo>
                      <a:pt x="577238" y="403585"/>
                    </a:lnTo>
                    <a:close/>
                    <a:moveTo>
                      <a:pt x="101017" y="382344"/>
                    </a:moveTo>
                    <a:cubicBezTo>
                      <a:pt x="98738" y="383861"/>
                      <a:pt x="96459" y="384620"/>
                      <a:pt x="93421" y="385379"/>
                    </a:cubicBezTo>
                    <a:cubicBezTo>
                      <a:pt x="91143" y="386137"/>
                      <a:pt x="88105" y="386137"/>
                      <a:pt x="85067" y="386896"/>
                    </a:cubicBezTo>
                    <a:cubicBezTo>
                      <a:pt x="85067" y="386896"/>
                      <a:pt x="84307" y="386896"/>
                      <a:pt x="84307" y="386896"/>
                    </a:cubicBezTo>
                    <a:cubicBezTo>
                      <a:pt x="83548" y="386896"/>
                      <a:pt x="83548" y="386896"/>
                      <a:pt x="82788" y="386896"/>
                    </a:cubicBezTo>
                    <a:cubicBezTo>
                      <a:pt x="76712" y="386896"/>
                      <a:pt x="71395" y="385379"/>
                      <a:pt x="64560" y="383861"/>
                    </a:cubicBezTo>
                    <a:lnTo>
                      <a:pt x="63800" y="385379"/>
                    </a:lnTo>
                    <a:lnTo>
                      <a:pt x="92662" y="402068"/>
                    </a:lnTo>
                    <a:lnTo>
                      <a:pt x="124562" y="421034"/>
                    </a:lnTo>
                    <a:lnTo>
                      <a:pt x="135195" y="427103"/>
                    </a:lnTo>
                    <a:lnTo>
                      <a:pt x="152664" y="407379"/>
                    </a:lnTo>
                    <a:cubicBezTo>
                      <a:pt x="151145" y="406620"/>
                      <a:pt x="148867" y="405861"/>
                      <a:pt x="147348" y="405103"/>
                    </a:cubicBezTo>
                    <a:cubicBezTo>
                      <a:pt x="145829" y="405103"/>
                      <a:pt x="145069" y="404344"/>
                      <a:pt x="143550" y="403585"/>
                    </a:cubicBezTo>
                    <a:cubicBezTo>
                      <a:pt x="140512" y="402827"/>
                      <a:pt x="138233" y="401310"/>
                      <a:pt x="135195" y="399792"/>
                    </a:cubicBezTo>
                    <a:cubicBezTo>
                      <a:pt x="134436" y="399034"/>
                      <a:pt x="134436" y="399034"/>
                      <a:pt x="133676" y="399034"/>
                    </a:cubicBezTo>
                    <a:cubicBezTo>
                      <a:pt x="131398" y="397516"/>
                      <a:pt x="128359" y="395241"/>
                      <a:pt x="126081" y="393723"/>
                    </a:cubicBezTo>
                    <a:cubicBezTo>
                      <a:pt x="125321" y="393723"/>
                      <a:pt x="124562" y="392965"/>
                      <a:pt x="124562" y="392965"/>
                    </a:cubicBezTo>
                    <a:cubicBezTo>
                      <a:pt x="122283" y="391447"/>
                      <a:pt x="120764" y="389930"/>
                      <a:pt x="118486" y="388413"/>
                    </a:cubicBezTo>
                    <a:cubicBezTo>
                      <a:pt x="117726" y="387654"/>
                      <a:pt x="116207" y="386896"/>
                      <a:pt x="115448" y="385379"/>
                    </a:cubicBezTo>
                    <a:cubicBezTo>
                      <a:pt x="114688" y="385379"/>
                      <a:pt x="114688" y="384620"/>
                      <a:pt x="113929" y="384620"/>
                    </a:cubicBezTo>
                    <a:lnTo>
                      <a:pt x="101776" y="382344"/>
                    </a:lnTo>
                    <a:cubicBezTo>
                      <a:pt x="101776" y="382344"/>
                      <a:pt x="101017" y="382344"/>
                      <a:pt x="101017" y="382344"/>
                    </a:cubicBezTo>
                    <a:close/>
                    <a:moveTo>
                      <a:pt x="321278" y="330758"/>
                    </a:moveTo>
                    <a:lnTo>
                      <a:pt x="261276" y="367172"/>
                    </a:lnTo>
                    <a:cubicBezTo>
                      <a:pt x="282543" y="382344"/>
                      <a:pt x="306088" y="399034"/>
                      <a:pt x="317481" y="422551"/>
                    </a:cubicBezTo>
                    <a:cubicBezTo>
                      <a:pt x="317481" y="422551"/>
                      <a:pt x="318240" y="422551"/>
                      <a:pt x="318240" y="421792"/>
                    </a:cubicBezTo>
                    <a:cubicBezTo>
                      <a:pt x="319759" y="420275"/>
                      <a:pt x="320519" y="418758"/>
                      <a:pt x="322038" y="417241"/>
                    </a:cubicBezTo>
                    <a:cubicBezTo>
                      <a:pt x="322798" y="417241"/>
                      <a:pt x="322798" y="416482"/>
                      <a:pt x="323557" y="415723"/>
                    </a:cubicBezTo>
                    <a:cubicBezTo>
                      <a:pt x="325076" y="414206"/>
                      <a:pt x="326595" y="412689"/>
                      <a:pt x="328114" y="411172"/>
                    </a:cubicBezTo>
                    <a:cubicBezTo>
                      <a:pt x="328874" y="411172"/>
                      <a:pt x="328874" y="410413"/>
                      <a:pt x="328874" y="410413"/>
                    </a:cubicBezTo>
                    <a:cubicBezTo>
                      <a:pt x="333431" y="407379"/>
                      <a:pt x="337988" y="404344"/>
                      <a:pt x="342545" y="401310"/>
                    </a:cubicBezTo>
                    <a:cubicBezTo>
                      <a:pt x="328874" y="381585"/>
                      <a:pt x="325076" y="355034"/>
                      <a:pt x="321278" y="330758"/>
                    </a:cubicBezTo>
                    <a:close/>
                    <a:moveTo>
                      <a:pt x="483057" y="144896"/>
                    </a:moveTo>
                    <a:cubicBezTo>
                      <a:pt x="480019" y="149448"/>
                      <a:pt x="476221" y="152482"/>
                      <a:pt x="472424" y="155517"/>
                    </a:cubicBezTo>
                    <a:lnTo>
                      <a:pt x="125321" y="367930"/>
                    </a:lnTo>
                    <a:cubicBezTo>
                      <a:pt x="125321" y="367930"/>
                      <a:pt x="126081" y="367930"/>
                      <a:pt x="126081" y="367930"/>
                    </a:cubicBezTo>
                    <a:cubicBezTo>
                      <a:pt x="126840" y="368689"/>
                      <a:pt x="127600" y="369448"/>
                      <a:pt x="127600" y="369448"/>
                    </a:cubicBezTo>
                    <a:cubicBezTo>
                      <a:pt x="129119" y="370965"/>
                      <a:pt x="130638" y="371723"/>
                      <a:pt x="131398" y="373241"/>
                    </a:cubicBezTo>
                    <a:cubicBezTo>
                      <a:pt x="132917" y="373999"/>
                      <a:pt x="133676" y="374758"/>
                      <a:pt x="135195" y="375516"/>
                    </a:cubicBezTo>
                    <a:cubicBezTo>
                      <a:pt x="136714" y="376275"/>
                      <a:pt x="137474" y="377034"/>
                      <a:pt x="138993" y="378551"/>
                    </a:cubicBezTo>
                    <a:cubicBezTo>
                      <a:pt x="139752" y="379310"/>
                      <a:pt x="141271" y="379310"/>
                      <a:pt x="142031" y="380068"/>
                    </a:cubicBezTo>
                    <a:cubicBezTo>
                      <a:pt x="144309" y="381585"/>
                      <a:pt x="146588" y="383103"/>
                      <a:pt x="148867" y="383861"/>
                    </a:cubicBezTo>
                    <a:cubicBezTo>
                      <a:pt x="149626" y="384620"/>
                      <a:pt x="150386" y="384620"/>
                      <a:pt x="151145" y="385379"/>
                    </a:cubicBezTo>
                    <a:cubicBezTo>
                      <a:pt x="153424" y="386137"/>
                      <a:pt x="154943" y="386896"/>
                      <a:pt x="157221" y="387654"/>
                    </a:cubicBezTo>
                    <a:cubicBezTo>
                      <a:pt x="157981" y="387654"/>
                      <a:pt x="158740" y="388413"/>
                      <a:pt x="159500" y="388413"/>
                    </a:cubicBezTo>
                    <a:cubicBezTo>
                      <a:pt x="161778" y="389172"/>
                      <a:pt x="164057" y="389930"/>
                      <a:pt x="165576" y="389930"/>
                    </a:cubicBezTo>
                    <a:cubicBezTo>
                      <a:pt x="166336" y="389930"/>
                      <a:pt x="167095" y="389930"/>
                      <a:pt x="167095" y="390689"/>
                    </a:cubicBezTo>
                    <a:cubicBezTo>
                      <a:pt x="175450" y="392206"/>
                      <a:pt x="183805" y="391447"/>
                      <a:pt x="189881" y="387654"/>
                    </a:cubicBezTo>
                    <a:lnTo>
                      <a:pt x="233933" y="360344"/>
                    </a:lnTo>
                    <a:cubicBezTo>
                      <a:pt x="234693" y="359585"/>
                      <a:pt x="236212" y="358068"/>
                      <a:pt x="236971" y="357310"/>
                    </a:cubicBezTo>
                    <a:lnTo>
                      <a:pt x="322798" y="304206"/>
                    </a:lnTo>
                    <a:cubicBezTo>
                      <a:pt x="324317" y="303448"/>
                      <a:pt x="326595" y="302689"/>
                      <a:pt x="328114" y="302689"/>
                    </a:cubicBezTo>
                    <a:lnTo>
                      <a:pt x="473183" y="213931"/>
                    </a:lnTo>
                    <a:cubicBezTo>
                      <a:pt x="479259" y="210137"/>
                      <a:pt x="483816" y="202551"/>
                      <a:pt x="486095" y="192689"/>
                    </a:cubicBezTo>
                    <a:lnTo>
                      <a:pt x="465588" y="192689"/>
                    </a:lnTo>
                    <a:cubicBezTo>
                      <a:pt x="460271" y="192689"/>
                      <a:pt x="455714" y="188137"/>
                      <a:pt x="455714" y="182069"/>
                    </a:cubicBezTo>
                    <a:cubicBezTo>
                      <a:pt x="455714" y="176758"/>
                      <a:pt x="460271" y="172206"/>
                      <a:pt x="465588" y="172206"/>
                    </a:cubicBezTo>
                    <a:lnTo>
                      <a:pt x="488374" y="172206"/>
                    </a:lnTo>
                    <a:cubicBezTo>
                      <a:pt x="487614" y="163103"/>
                      <a:pt x="486095" y="153241"/>
                      <a:pt x="483057" y="144896"/>
                    </a:cubicBezTo>
                    <a:close/>
                    <a:moveTo>
                      <a:pt x="447359" y="63724"/>
                    </a:moveTo>
                    <a:lnTo>
                      <a:pt x="24305" y="323172"/>
                    </a:lnTo>
                    <a:lnTo>
                      <a:pt x="31140" y="334551"/>
                    </a:lnTo>
                    <a:cubicBezTo>
                      <a:pt x="37217" y="344413"/>
                      <a:pt x="49369" y="354275"/>
                      <a:pt x="61521" y="360344"/>
                    </a:cubicBezTo>
                    <a:cubicBezTo>
                      <a:pt x="63040" y="361861"/>
                      <a:pt x="64560" y="361861"/>
                      <a:pt x="66079" y="362620"/>
                    </a:cubicBezTo>
                    <a:cubicBezTo>
                      <a:pt x="68357" y="363379"/>
                      <a:pt x="70636" y="364137"/>
                      <a:pt x="72155" y="364896"/>
                    </a:cubicBezTo>
                    <a:cubicBezTo>
                      <a:pt x="72914" y="364896"/>
                      <a:pt x="73674" y="364896"/>
                      <a:pt x="74433" y="365654"/>
                    </a:cubicBezTo>
                    <a:cubicBezTo>
                      <a:pt x="76712" y="365654"/>
                      <a:pt x="78231" y="366413"/>
                      <a:pt x="79750" y="366413"/>
                    </a:cubicBezTo>
                    <a:cubicBezTo>
                      <a:pt x="80509" y="366413"/>
                      <a:pt x="81269" y="366413"/>
                      <a:pt x="82788" y="366413"/>
                    </a:cubicBezTo>
                    <a:cubicBezTo>
                      <a:pt x="83548" y="366413"/>
                      <a:pt x="85067" y="366413"/>
                      <a:pt x="86586" y="366413"/>
                    </a:cubicBezTo>
                    <a:cubicBezTo>
                      <a:pt x="88864" y="365654"/>
                      <a:pt x="90383" y="364896"/>
                      <a:pt x="91902" y="364137"/>
                    </a:cubicBezTo>
                    <a:lnTo>
                      <a:pt x="104814" y="356551"/>
                    </a:lnTo>
                    <a:lnTo>
                      <a:pt x="238490" y="274620"/>
                    </a:lnTo>
                    <a:lnTo>
                      <a:pt x="453436" y="143379"/>
                    </a:lnTo>
                    <a:cubicBezTo>
                      <a:pt x="459512" y="138827"/>
                      <a:pt x="464069" y="128207"/>
                      <a:pt x="464069" y="114551"/>
                    </a:cubicBezTo>
                    <a:cubicBezTo>
                      <a:pt x="464069" y="100138"/>
                      <a:pt x="460271" y="85724"/>
                      <a:pt x="454195" y="75862"/>
                    </a:cubicBezTo>
                    <a:close/>
                    <a:moveTo>
                      <a:pt x="546857" y="0"/>
                    </a:moveTo>
                    <a:cubicBezTo>
                      <a:pt x="552174" y="0"/>
                      <a:pt x="556731" y="4552"/>
                      <a:pt x="556731" y="10621"/>
                    </a:cubicBezTo>
                    <a:lnTo>
                      <a:pt x="556731" y="192689"/>
                    </a:lnTo>
                    <a:lnTo>
                      <a:pt x="506602" y="192689"/>
                    </a:lnTo>
                    <a:cubicBezTo>
                      <a:pt x="503564" y="210137"/>
                      <a:pt x="495969" y="223793"/>
                      <a:pt x="483816" y="231379"/>
                    </a:cubicBezTo>
                    <a:lnTo>
                      <a:pt x="339507" y="319379"/>
                    </a:lnTo>
                    <a:cubicBezTo>
                      <a:pt x="340267" y="322413"/>
                      <a:pt x="340267" y="324689"/>
                      <a:pt x="341026" y="327723"/>
                    </a:cubicBezTo>
                    <a:cubicBezTo>
                      <a:pt x="344824" y="352758"/>
                      <a:pt x="349381" y="378551"/>
                      <a:pt x="363812" y="394482"/>
                    </a:cubicBezTo>
                    <a:cubicBezTo>
                      <a:pt x="367609" y="394482"/>
                      <a:pt x="370647" y="393723"/>
                      <a:pt x="374445" y="393723"/>
                    </a:cubicBezTo>
                    <a:cubicBezTo>
                      <a:pt x="398750" y="393723"/>
                      <a:pt x="420016" y="405861"/>
                      <a:pt x="432928" y="424068"/>
                    </a:cubicBezTo>
                    <a:lnTo>
                      <a:pt x="516476" y="424068"/>
                    </a:lnTo>
                    <a:lnTo>
                      <a:pt x="516476" y="414965"/>
                    </a:lnTo>
                    <a:cubicBezTo>
                      <a:pt x="516476" y="397516"/>
                      <a:pt x="530147" y="383861"/>
                      <a:pt x="547616" y="383861"/>
                    </a:cubicBezTo>
                    <a:lnTo>
                      <a:pt x="597745" y="383861"/>
                    </a:lnTo>
                    <a:lnTo>
                      <a:pt x="597745" y="546206"/>
                    </a:lnTo>
                    <a:lnTo>
                      <a:pt x="547616" y="546206"/>
                    </a:lnTo>
                    <a:cubicBezTo>
                      <a:pt x="530147" y="546206"/>
                      <a:pt x="516476" y="532551"/>
                      <a:pt x="516476" y="515103"/>
                    </a:cubicBezTo>
                    <a:lnTo>
                      <a:pt x="516476" y="505241"/>
                    </a:lnTo>
                    <a:lnTo>
                      <a:pt x="432928" y="505241"/>
                    </a:lnTo>
                    <a:cubicBezTo>
                      <a:pt x="420016" y="523448"/>
                      <a:pt x="398750" y="535585"/>
                      <a:pt x="374445" y="535585"/>
                    </a:cubicBezTo>
                    <a:cubicBezTo>
                      <a:pt x="335709" y="535585"/>
                      <a:pt x="303809" y="503723"/>
                      <a:pt x="303809" y="464275"/>
                    </a:cubicBezTo>
                    <a:cubicBezTo>
                      <a:pt x="303809" y="458965"/>
                      <a:pt x="304569" y="453655"/>
                      <a:pt x="306088" y="448344"/>
                    </a:cubicBezTo>
                    <a:cubicBezTo>
                      <a:pt x="304569" y="446827"/>
                      <a:pt x="303050" y="445310"/>
                      <a:pt x="303050" y="443034"/>
                    </a:cubicBezTo>
                    <a:cubicBezTo>
                      <a:pt x="298493" y="417999"/>
                      <a:pt x="273428" y="400551"/>
                      <a:pt x="249883" y="383861"/>
                    </a:cubicBezTo>
                    <a:cubicBezTo>
                      <a:pt x="247605" y="382344"/>
                      <a:pt x="245326" y="380827"/>
                      <a:pt x="243048" y="378551"/>
                    </a:cubicBezTo>
                    <a:lnTo>
                      <a:pt x="200514" y="405103"/>
                    </a:lnTo>
                    <a:cubicBezTo>
                      <a:pt x="192919" y="408896"/>
                      <a:pt x="185324" y="411172"/>
                      <a:pt x="176969" y="411172"/>
                    </a:cubicBezTo>
                    <a:lnTo>
                      <a:pt x="144309" y="446827"/>
                    </a:lnTo>
                    <a:cubicBezTo>
                      <a:pt x="142790" y="449103"/>
                      <a:pt x="139752" y="449861"/>
                      <a:pt x="137474" y="449861"/>
                    </a:cubicBezTo>
                    <a:cubicBezTo>
                      <a:pt x="135195" y="449861"/>
                      <a:pt x="133676" y="449861"/>
                      <a:pt x="132157" y="448344"/>
                    </a:cubicBezTo>
                    <a:lnTo>
                      <a:pt x="123043" y="443793"/>
                    </a:lnTo>
                    <a:lnTo>
                      <a:pt x="107852" y="469586"/>
                    </a:lnTo>
                    <a:cubicBezTo>
                      <a:pt x="106333" y="471861"/>
                      <a:pt x="104055" y="473379"/>
                      <a:pt x="101776" y="474137"/>
                    </a:cubicBezTo>
                    <a:cubicBezTo>
                      <a:pt x="101017" y="474896"/>
                      <a:pt x="100257" y="474896"/>
                      <a:pt x="99498" y="474896"/>
                    </a:cubicBezTo>
                    <a:cubicBezTo>
                      <a:pt x="97219" y="474896"/>
                      <a:pt x="95700" y="474137"/>
                      <a:pt x="94181" y="473379"/>
                    </a:cubicBezTo>
                    <a:lnTo>
                      <a:pt x="41774" y="443034"/>
                    </a:lnTo>
                    <a:cubicBezTo>
                      <a:pt x="37217" y="439999"/>
                      <a:pt x="34938" y="433930"/>
                      <a:pt x="37976" y="428620"/>
                    </a:cubicBezTo>
                    <a:lnTo>
                      <a:pt x="53167" y="402827"/>
                    </a:lnTo>
                    <a:lnTo>
                      <a:pt x="44812" y="397516"/>
                    </a:lnTo>
                    <a:cubicBezTo>
                      <a:pt x="39495" y="394482"/>
                      <a:pt x="37976" y="388413"/>
                      <a:pt x="41014" y="383861"/>
                    </a:cubicBezTo>
                    <a:lnTo>
                      <a:pt x="45571" y="375516"/>
                    </a:lnTo>
                    <a:cubicBezTo>
                      <a:pt x="32660" y="367172"/>
                      <a:pt x="21267" y="356551"/>
                      <a:pt x="14431" y="345172"/>
                    </a:cubicBezTo>
                    <a:lnTo>
                      <a:pt x="1519" y="324689"/>
                    </a:lnTo>
                    <a:cubicBezTo>
                      <a:pt x="0" y="322413"/>
                      <a:pt x="0" y="319379"/>
                      <a:pt x="0" y="317103"/>
                    </a:cubicBezTo>
                    <a:cubicBezTo>
                      <a:pt x="760" y="314827"/>
                      <a:pt x="2279" y="312551"/>
                      <a:pt x="4557" y="311034"/>
                    </a:cubicBezTo>
                    <a:lnTo>
                      <a:pt x="445081" y="40965"/>
                    </a:lnTo>
                    <a:cubicBezTo>
                      <a:pt x="447359" y="40207"/>
                      <a:pt x="450397" y="39448"/>
                      <a:pt x="452676" y="40207"/>
                    </a:cubicBezTo>
                    <a:cubicBezTo>
                      <a:pt x="455714" y="40965"/>
                      <a:pt x="457993" y="42483"/>
                      <a:pt x="458752" y="44758"/>
                    </a:cubicBezTo>
                    <a:lnTo>
                      <a:pt x="471664" y="65241"/>
                    </a:lnTo>
                    <a:cubicBezTo>
                      <a:pt x="479259" y="77379"/>
                      <a:pt x="483816" y="94069"/>
                      <a:pt x="483816" y="110758"/>
                    </a:cubicBezTo>
                    <a:cubicBezTo>
                      <a:pt x="486855" y="111517"/>
                      <a:pt x="489133" y="113034"/>
                      <a:pt x="490652" y="115310"/>
                    </a:cubicBezTo>
                    <a:lnTo>
                      <a:pt x="495209" y="122138"/>
                    </a:lnTo>
                    <a:cubicBezTo>
                      <a:pt x="502805" y="135793"/>
                      <a:pt x="508121" y="154000"/>
                      <a:pt x="508121" y="172206"/>
                    </a:cubicBezTo>
                    <a:lnTo>
                      <a:pt x="536983" y="172206"/>
                    </a:lnTo>
                    <a:lnTo>
                      <a:pt x="536983" y="10621"/>
                    </a:lnTo>
                    <a:cubicBezTo>
                      <a:pt x="536983" y="4552"/>
                      <a:pt x="541540" y="0"/>
                      <a:pt x="546857" y="0"/>
                    </a:cubicBezTo>
                    <a:close/>
                  </a:path>
                </a:pathLst>
              </a:custGeom>
              <a:solidFill>
                <a:schemeClr val="bg1">
                  <a:lumMod val="50000"/>
                </a:schemeClr>
              </a:solidFill>
              <a:ln>
                <a:noFill/>
              </a:ln>
            </p:spPr>
            <p:txBody>
              <a:bodyPr/>
              <a:lstStyle/>
              <a:p>
                <a:pPr fontAlgn="ctr"/>
                <a:endParaRPr lang="en-US" sz="1600" dirty="0">
                  <a:latin typeface="Huawei Sans" panose="020C0503030203020204" pitchFamily="34" charset="0"/>
                </a:endParaRPr>
              </a:p>
            </p:txBody>
          </p:sp>
          <p:sp>
            <p:nvSpPr>
              <p:cNvPr id="133" name="TextBox 132"/>
              <p:cNvSpPr txBox="1"/>
              <p:nvPr/>
            </p:nvSpPr>
            <p:spPr bwMode="gray">
              <a:xfrm>
                <a:off x="10662501" y="5088948"/>
                <a:ext cx="1188482" cy="415498"/>
              </a:xfrm>
              <a:prstGeom prst="rect">
                <a:avLst/>
              </a:prstGeom>
              <a:noFill/>
            </p:spPr>
            <p:txBody>
              <a:bodyPr wrap="square" rtlCol="0">
                <a:spAutoFit/>
              </a:bodyPr>
              <a:lstStyle/>
              <a:p>
                <a:pPr fontAlgn="ctr"/>
                <a:r>
                  <a:rPr lang="en-US" sz="1050" dirty="0">
                    <a:latin typeface="Huawei Sans" panose="020C0503030203020204" pitchFamily="34" charset="0"/>
                  </a:rPr>
                  <a:t>Video conferencing</a:t>
                </a:r>
              </a:p>
            </p:txBody>
          </p:sp>
          <p:sp>
            <p:nvSpPr>
              <p:cNvPr id="134" name="TextBox 133"/>
              <p:cNvSpPr txBox="1"/>
              <p:nvPr/>
            </p:nvSpPr>
            <p:spPr bwMode="gray">
              <a:xfrm>
                <a:off x="10662501" y="5644232"/>
                <a:ext cx="473206" cy="253916"/>
              </a:xfrm>
              <a:prstGeom prst="rect">
                <a:avLst/>
              </a:prstGeom>
              <a:noFill/>
            </p:spPr>
            <p:txBody>
              <a:bodyPr wrap="none" rtlCol="0">
                <a:spAutoFit/>
              </a:bodyPr>
              <a:lstStyle/>
              <a:p>
                <a:pPr fontAlgn="ctr"/>
                <a:r>
                  <a:rPr lang="en-US" sz="1050" dirty="0">
                    <a:latin typeface="Huawei Sans" panose="020C0503030203020204" pitchFamily="34" charset="0"/>
                  </a:rPr>
                  <a:t>ATM</a:t>
                </a:r>
                <a:endParaRPr lang="en-US" altLang="zh-CN" sz="1050" dirty="0">
                  <a:latin typeface="Huawei Sans" panose="020C0503030203020204" pitchFamily="34" charset="0"/>
                </a:endParaRPr>
              </a:p>
            </p:txBody>
          </p:sp>
          <p:sp>
            <p:nvSpPr>
              <p:cNvPr id="135" name="TextBox 134"/>
              <p:cNvSpPr txBox="1"/>
              <p:nvPr/>
            </p:nvSpPr>
            <p:spPr bwMode="gray">
              <a:xfrm>
                <a:off x="10662501" y="6023778"/>
                <a:ext cx="1152795" cy="415498"/>
              </a:xfrm>
              <a:prstGeom prst="rect">
                <a:avLst/>
              </a:prstGeom>
              <a:noFill/>
            </p:spPr>
            <p:txBody>
              <a:bodyPr wrap="square" rtlCol="0">
                <a:spAutoFit/>
              </a:bodyPr>
              <a:lstStyle/>
              <a:p>
                <a:pPr fontAlgn="ctr"/>
                <a:r>
                  <a:rPr lang="en-US" sz="1050" dirty="0">
                    <a:latin typeface="Huawei Sans" panose="020C0503030203020204" pitchFamily="34" charset="0"/>
                  </a:rPr>
                  <a:t>Security protection</a:t>
                </a:r>
              </a:p>
            </p:txBody>
          </p:sp>
          <p:cxnSp>
            <p:nvCxnSpPr>
              <p:cNvPr id="136" name="Straight Connector 135"/>
              <p:cNvCxnSpPr>
                <a:stCxn id="128" idx="51"/>
                <a:endCxn id="52" idx="3"/>
              </p:cNvCxnSpPr>
              <p:nvPr/>
            </p:nvCxnSpPr>
            <p:spPr bwMode="gray">
              <a:xfrm flipH="1">
                <a:off x="9709428" y="5388192"/>
                <a:ext cx="543040" cy="54044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9" name="Straight Connector 138"/>
              <p:cNvCxnSpPr>
                <a:stCxn id="129" idx="139"/>
                <a:endCxn id="52" idx="3"/>
              </p:cNvCxnSpPr>
              <p:nvPr/>
            </p:nvCxnSpPr>
            <p:spPr bwMode="gray">
              <a:xfrm flipH="1">
                <a:off x="9709428" y="5767934"/>
                <a:ext cx="556336" cy="1607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3" name="Straight Connector 142"/>
              <p:cNvCxnSpPr>
                <a:stCxn id="131" idx="171"/>
                <a:endCxn id="52" idx="3"/>
              </p:cNvCxnSpPr>
              <p:nvPr/>
            </p:nvCxnSpPr>
            <p:spPr bwMode="gray">
              <a:xfrm flipH="1" flipV="1">
                <a:off x="9709428" y="5928634"/>
                <a:ext cx="546188" cy="35466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52" name="Rectangular Callout 151"/>
              <p:cNvSpPr/>
              <p:nvPr/>
            </p:nvSpPr>
            <p:spPr bwMode="gray">
              <a:xfrm>
                <a:off x="10138142" y="4572269"/>
                <a:ext cx="1116000" cy="396000"/>
              </a:xfrm>
              <a:prstGeom prst="wedgeRectCallout">
                <a:avLst>
                  <a:gd name="adj1" fmla="val -16055"/>
                  <a:gd name="adj2" fmla="val 8967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Multi-service transport</a:t>
                </a:r>
              </a:p>
            </p:txBody>
          </p:sp>
          <p:sp>
            <p:nvSpPr>
              <p:cNvPr id="153" name="Rectangle 152"/>
              <p:cNvSpPr/>
              <p:nvPr/>
            </p:nvSpPr>
            <p:spPr bwMode="gray">
              <a:xfrm>
                <a:off x="6678526" y="3243666"/>
                <a:ext cx="5039049" cy="3198149"/>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155" name="Rectangle 154"/>
              <p:cNvSpPr/>
              <p:nvPr/>
            </p:nvSpPr>
            <p:spPr bwMode="gray">
              <a:xfrm>
                <a:off x="8545898" y="1248169"/>
                <a:ext cx="2627288" cy="849581"/>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157" name="TextBox 156"/>
              <p:cNvSpPr txBox="1"/>
              <p:nvPr/>
            </p:nvSpPr>
            <p:spPr bwMode="gray">
              <a:xfrm>
                <a:off x="10411041" y="1581319"/>
                <a:ext cx="804931" cy="307777"/>
              </a:xfrm>
              <a:prstGeom prst="rect">
                <a:avLst/>
              </a:prstGeom>
              <a:noFill/>
            </p:spPr>
            <p:txBody>
              <a:bodyPr wrap="square" rtlCol="0">
                <a:spAutoFit/>
              </a:bodyPr>
              <a:lstStyle/>
              <a:p>
                <a:pPr fontAlgn="ctr"/>
                <a:r>
                  <a:rPr lang="en-US" sz="1400" dirty="0">
                    <a:latin typeface="Huawei Sans" panose="020C0503030203020204" pitchFamily="34" charset="0"/>
                  </a:rPr>
                  <a:t>HQ DC</a:t>
                </a:r>
              </a:p>
            </p:txBody>
          </p:sp>
          <p:pic>
            <p:nvPicPr>
              <p:cNvPr id="160" name="图片 14" descr="交换机.png"/>
              <p:cNvPicPr>
                <a:picLocks noChangeAspect="1"/>
              </p:cNvPicPr>
              <p:nvPr/>
            </p:nvPicPr>
            <p:blipFill>
              <a:blip r:embed="rId8" cstate="print"/>
              <a:stretch>
                <a:fillRect/>
              </a:stretch>
            </p:blipFill>
            <p:spPr bwMode="gray">
              <a:xfrm>
                <a:off x="9269129" y="1345174"/>
                <a:ext cx="332221" cy="271816"/>
              </a:xfrm>
              <a:prstGeom prst="rect">
                <a:avLst/>
              </a:prstGeom>
            </p:spPr>
          </p:pic>
          <p:pic>
            <p:nvPicPr>
              <p:cNvPr id="162" name="图片 37" descr="存储阵列-蓝.png"/>
              <p:cNvPicPr>
                <a:picLocks noChangeAspect="1"/>
              </p:cNvPicPr>
              <p:nvPr/>
            </p:nvPicPr>
            <p:blipFill>
              <a:blip r:embed="rId9" cstate="print"/>
              <a:stretch>
                <a:fillRect/>
              </a:stretch>
            </p:blipFill>
            <p:spPr bwMode="gray">
              <a:xfrm>
                <a:off x="9854262" y="1343005"/>
                <a:ext cx="347068" cy="283964"/>
              </a:xfrm>
              <a:prstGeom prst="rect">
                <a:avLst/>
              </a:prstGeom>
            </p:spPr>
          </p:pic>
          <p:sp>
            <p:nvSpPr>
              <p:cNvPr id="176" name="TextBox 175"/>
              <p:cNvSpPr txBox="1"/>
              <p:nvPr/>
            </p:nvSpPr>
            <p:spPr bwMode="gray">
              <a:xfrm>
                <a:off x="9492558" y="4711226"/>
                <a:ext cx="598241" cy="261610"/>
              </a:xfrm>
              <a:prstGeom prst="rect">
                <a:avLst/>
              </a:prstGeom>
              <a:noFill/>
            </p:spPr>
            <p:txBody>
              <a:bodyPr wrap="none" rtlCol="0">
                <a:spAutoFit/>
              </a:bodyPr>
              <a:lstStyle/>
              <a:p>
                <a:pPr fontAlgn="ctr"/>
                <a:r>
                  <a:rPr lang="en-US" sz="1100" dirty="0">
                    <a:latin typeface="Huawei Sans" panose="020C0503030203020204" pitchFamily="34" charset="0"/>
                  </a:rPr>
                  <a:t>4G/5G</a:t>
                </a:r>
                <a:endParaRPr lang="en-US" altLang="zh-CN" sz="1100" dirty="0">
                  <a:latin typeface="Huawei Sans" panose="020C0503030203020204" pitchFamily="34" charset="0"/>
                </a:endParaRPr>
              </a:p>
            </p:txBody>
          </p:sp>
          <p:sp>
            <p:nvSpPr>
              <p:cNvPr id="126" name="Rectangular Callout 125"/>
              <p:cNvSpPr/>
              <p:nvPr/>
            </p:nvSpPr>
            <p:spPr bwMode="gray">
              <a:xfrm>
                <a:off x="6641423" y="5368528"/>
                <a:ext cx="1008000" cy="396000"/>
              </a:xfrm>
              <a:prstGeom prst="wedgeRectCallout">
                <a:avLst>
                  <a:gd name="adj1" fmla="val 82862"/>
                  <a:gd name="adj2" fmla="val 841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100" dirty="0">
                    <a:solidFill>
                      <a:schemeClr val="tx1"/>
                    </a:solidFill>
                    <a:latin typeface="Huawei Sans" panose="020C0503030203020204" pitchFamily="34" charset="0"/>
                  </a:rPr>
                  <a:t>High network complexity</a:t>
                </a:r>
              </a:p>
            </p:txBody>
          </p:sp>
        </p:grpSp>
        <p:grpSp>
          <p:nvGrpSpPr>
            <p:cNvPr id="74" name="组合 416">
              <a:extLst>
                <a:ext uri="{FF2B5EF4-FFF2-40B4-BE49-F238E27FC236}">
                  <a16:creationId xmlns:a16="http://schemas.microsoft.com/office/drawing/2014/main" id="{C39631F1-E3FE-4985-8E54-D685B1C336FF}"/>
                </a:ext>
              </a:extLst>
            </p:cNvPr>
            <p:cNvGrpSpPr>
              <a:grpSpLocks/>
            </p:cNvGrpSpPr>
            <p:nvPr/>
          </p:nvGrpSpPr>
          <p:grpSpPr bwMode="gray">
            <a:xfrm>
              <a:off x="6739161" y="3485044"/>
              <a:ext cx="384031" cy="628174"/>
              <a:chOff x="6596063" y="2674938"/>
              <a:chExt cx="369887" cy="603251"/>
            </a:xfrm>
          </p:grpSpPr>
          <p:sp>
            <p:nvSpPr>
              <p:cNvPr id="76" name="Freeform 292">
                <a:extLst>
                  <a:ext uri="{FF2B5EF4-FFF2-40B4-BE49-F238E27FC236}">
                    <a16:creationId xmlns:a16="http://schemas.microsoft.com/office/drawing/2014/main" id="{AE8DD814-2D14-44DA-A130-E331D9A076D8}"/>
                  </a:ext>
                </a:extLst>
              </p:cNvPr>
              <p:cNvSpPr>
                <a:spLocks/>
              </p:cNvSpPr>
              <p:nvPr/>
            </p:nvSpPr>
            <p:spPr bwMode="gray">
              <a:xfrm>
                <a:off x="6637338" y="2967038"/>
                <a:ext cx="84138" cy="23813"/>
              </a:xfrm>
              <a:custGeom>
                <a:avLst/>
                <a:gdLst>
                  <a:gd name="T0" fmla="*/ 2147483646 w 60"/>
                  <a:gd name="T1" fmla="*/ 2147483646 h 18"/>
                  <a:gd name="T2" fmla="*/ 2147483646 w 60"/>
                  <a:gd name="T3" fmla="*/ 2147483646 h 18"/>
                  <a:gd name="T4" fmla="*/ 2147483646 w 60"/>
                  <a:gd name="T5" fmla="*/ 2147483646 h 18"/>
                  <a:gd name="T6" fmla="*/ 2147483646 w 60"/>
                  <a:gd name="T7" fmla="*/ 2147483646 h 18"/>
                  <a:gd name="T8" fmla="*/ 2147483646 w 60"/>
                  <a:gd name="T9" fmla="*/ 0 h 18"/>
                  <a:gd name="T10" fmla="*/ 2147483646 w 60"/>
                  <a:gd name="T11" fmla="*/ 2147483646 h 18"/>
                  <a:gd name="T12" fmla="*/ 2147483646 w 60"/>
                  <a:gd name="T13" fmla="*/ 2147483646 h 18"/>
                  <a:gd name="T14" fmla="*/ 2147483646 w 60"/>
                  <a:gd name="T15" fmla="*/ 2147483646 h 18"/>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18"/>
                  <a:gd name="T26" fmla="*/ 60 w 60"/>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18">
                    <a:moveTo>
                      <a:pt x="53" y="18"/>
                    </a:moveTo>
                    <a:cubicBezTo>
                      <a:pt x="53" y="18"/>
                      <a:pt x="53" y="18"/>
                      <a:pt x="53" y="18"/>
                    </a:cubicBezTo>
                    <a:cubicBezTo>
                      <a:pt x="6" y="12"/>
                      <a:pt x="6" y="12"/>
                      <a:pt x="6" y="12"/>
                    </a:cubicBezTo>
                    <a:cubicBezTo>
                      <a:pt x="3" y="12"/>
                      <a:pt x="0" y="9"/>
                      <a:pt x="1" y="6"/>
                    </a:cubicBezTo>
                    <a:cubicBezTo>
                      <a:pt x="1" y="2"/>
                      <a:pt x="4" y="0"/>
                      <a:pt x="7" y="0"/>
                    </a:cubicBezTo>
                    <a:cubicBezTo>
                      <a:pt x="54" y="6"/>
                      <a:pt x="54" y="6"/>
                      <a:pt x="54" y="6"/>
                    </a:cubicBezTo>
                    <a:cubicBezTo>
                      <a:pt x="57" y="6"/>
                      <a:pt x="60" y="9"/>
                      <a:pt x="59" y="13"/>
                    </a:cubicBezTo>
                    <a:cubicBezTo>
                      <a:pt x="59" y="16"/>
                      <a:pt x="56" y="18"/>
                      <a:pt x="5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93" name="Freeform 293">
                <a:extLst>
                  <a:ext uri="{FF2B5EF4-FFF2-40B4-BE49-F238E27FC236}">
                    <a16:creationId xmlns:a16="http://schemas.microsoft.com/office/drawing/2014/main" id="{3D54B17E-A998-4581-BA58-5F3F9F910549}"/>
                  </a:ext>
                </a:extLst>
              </p:cNvPr>
              <p:cNvSpPr>
                <a:spLocks/>
              </p:cNvSpPr>
              <p:nvPr/>
            </p:nvSpPr>
            <p:spPr bwMode="gray">
              <a:xfrm>
                <a:off x="6781800" y="2814638"/>
                <a:ext cx="12700" cy="39688"/>
              </a:xfrm>
              <a:custGeom>
                <a:avLst/>
                <a:gdLst>
                  <a:gd name="T0" fmla="*/ 2147483646 w 9"/>
                  <a:gd name="T1" fmla="*/ 2147483646 h 29"/>
                  <a:gd name="T2" fmla="*/ 2147483646 w 9"/>
                  <a:gd name="T3" fmla="*/ 2147483646 h 29"/>
                  <a:gd name="T4" fmla="*/ 0 w 9"/>
                  <a:gd name="T5" fmla="*/ 2147483646 h 29"/>
                  <a:gd name="T6" fmla="*/ 2147483646 w 9"/>
                  <a:gd name="T7" fmla="*/ 2147483646 h 29"/>
                  <a:gd name="T8" fmla="*/ 2147483646 w 9"/>
                  <a:gd name="T9" fmla="*/ 2147483646 h 29"/>
                  <a:gd name="T10" fmla="*/ 2147483646 w 9"/>
                  <a:gd name="T11" fmla="*/ 2147483646 h 29"/>
                  <a:gd name="T12" fmla="*/ 2147483646 w 9"/>
                  <a:gd name="T13" fmla="*/ 2147483646 h 29"/>
                  <a:gd name="T14" fmla="*/ 2147483646 w 9"/>
                  <a:gd name="T15" fmla="*/ 2147483646 h 29"/>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29"/>
                  <a:gd name="T26" fmla="*/ 9 w 9"/>
                  <a:gd name="T27" fmla="*/ 29 h 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29">
                    <a:moveTo>
                      <a:pt x="4" y="29"/>
                    </a:moveTo>
                    <a:cubicBezTo>
                      <a:pt x="4" y="29"/>
                      <a:pt x="4" y="29"/>
                      <a:pt x="3" y="29"/>
                    </a:cubicBezTo>
                    <a:cubicBezTo>
                      <a:pt x="1" y="28"/>
                      <a:pt x="0" y="27"/>
                      <a:pt x="0" y="24"/>
                    </a:cubicBezTo>
                    <a:cubicBezTo>
                      <a:pt x="1" y="4"/>
                      <a:pt x="1" y="4"/>
                      <a:pt x="1" y="4"/>
                    </a:cubicBezTo>
                    <a:cubicBezTo>
                      <a:pt x="1" y="2"/>
                      <a:pt x="3" y="0"/>
                      <a:pt x="5" y="1"/>
                    </a:cubicBezTo>
                    <a:cubicBezTo>
                      <a:pt x="7" y="1"/>
                      <a:pt x="9" y="3"/>
                      <a:pt x="9" y="5"/>
                    </a:cubicBezTo>
                    <a:cubicBezTo>
                      <a:pt x="8" y="25"/>
                      <a:pt x="8" y="25"/>
                      <a:pt x="8" y="25"/>
                    </a:cubicBezTo>
                    <a:cubicBezTo>
                      <a:pt x="8" y="27"/>
                      <a:pt x="6" y="29"/>
                      <a:pt x="4" y="2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94" name="Freeform 294">
                <a:extLst>
                  <a:ext uri="{FF2B5EF4-FFF2-40B4-BE49-F238E27FC236}">
                    <a16:creationId xmlns:a16="http://schemas.microsoft.com/office/drawing/2014/main" id="{401FB459-1B04-49CC-919D-0AF42F62A2B3}"/>
                  </a:ext>
                </a:extLst>
              </p:cNvPr>
              <p:cNvSpPr>
                <a:spLocks/>
              </p:cNvSpPr>
              <p:nvPr/>
            </p:nvSpPr>
            <p:spPr bwMode="gray">
              <a:xfrm>
                <a:off x="6686550" y="2900363"/>
                <a:ext cx="22225" cy="11113"/>
              </a:xfrm>
              <a:custGeom>
                <a:avLst/>
                <a:gdLst>
                  <a:gd name="T0" fmla="*/ 2147483646 w 16"/>
                  <a:gd name="T1" fmla="*/ 2147483646 h 8"/>
                  <a:gd name="T2" fmla="*/ 2147483646 w 16"/>
                  <a:gd name="T3" fmla="*/ 2147483646 h 8"/>
                  <a:gd name="T4" fmla="*/ 2147483646 w 16"/>
                  <a:gd name="T5" fmla="*/ 2147483646 h 8"/>
                  <a:gd name="T6" fmla="*/ 0 w 16"/>
                  <a:gd name="T7" fmla="*/ 2147483646 h 8"/>
                  <a:gd name="T8" fmla="*/ 2147483646 w 16"/>
                  <a:gd name="T9" fmla="*/ 0 h 8"/>
                  <a:gd name="T10" fmla="*/ 2147483646 w 16"/>
                  <a:gd name="T11" fmla="*/ 0 h 8"/>
                  <a:gd name="T12" fmla="*/ 2147483646 w 16"/>
                  <a:gd name="T13" fmla="*/ 2147483646 h 8"/>
                  <a:gd name="T14" fmla="*/ 2147483646 w 16"/>
                  <a:gd name="T15" fmla="*/ 2147483646 h 8"/>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8"/>
                  <a:gd name="T26" fmla="*/ 16 w 16"/>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8">
                    <a:moveTo>
                      <a:pt x="11" y="8"/>
                    </a:moveTo>
                    <a:cubicBezTo>
                      <a:pt x="11" y="8"/>
                      <a:pt x="11" y="8"/>
                      <a:pt x="11" y="8"/>
                    </a:cubicBezTo>
                    <a:cubicBezTo>
                      <a:pt x="4" y="8"/>
                      <a:pt x="4" y="8"/>
                      <a:pt x="4" y="8"/>
                    </a:cubicBezTo>
                    <a:cubicBezTo>
                      <a:pt x="2" y="8"/>
                      <a:pt x="0" y="6"/>
                      <a:pt x="0" y="3"/>
                    </a:cubicBezTo>
                    <a:cubicBezTo>
                      <a:pt x="0" y="1"/>
                      <a:pt x="2" y="0"/>
                      <a:pt x="5" y="0"/>
                    </a:cubicBezTo>
                    <a:cubicBezTo>
                      <a:pt x="12" y="0"/>
                      <a:pt x="12" y="0"/>
                      <a:pt x="12" y="0"/>
                    </a:cubicBezTo>
                    <a:cubicBezTo>
                      <a:pt x="14" y="1"/>
                      <a:pt x="16" y="2"/>
                      <a:pt x="15" y="5"/>
                    </a:cubicBezTo>
                    <a:cubicBezTo>
                      <a:pt x="15" y="7"/>
                      <a:pt x="14" y="8"/>
                      <a:pt x="11"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95" name="Freeform 295">
                <a:extLst>
                  <a:ext uri="{FF2B5EF4-FFF2-40B4-BE49-F238E27FC236}">
                    <a16:creationId xmlns:a16="http://schemas.microsoft.com/office/drawing/2014/main" id="{A238EB91-3E19-4754-B25D-98C2E2AA9785}"/>
                  </a:ext>
                </a:extLst>
              </p:cNvPr>
              <p:cNvSpPr>
                <a:spLocks/>
              </p:cNvSpPr>
              <p:nvPr/>
            </p:nvSpPr>
            <p:spPr bwMode="gray">
              <a:xfrm>
                <a:off x="6708775" y="2901951"/>
                <a:ext cx="20638" cy="12700"/>
              </a:xfrm>
              <a:custGeom>
                <a:avLst/>
                <a:gdLst>
                  <a:gd name="T0" fmla="*/ 2147483646 w 15"/>
                  <a:gd name="T1" fmla="*/ 2147483646 h 9"/>
                  <a:gd name="T2" fmla="*/ 2147483646 w 15"/>
                  <a:gd name="T3" fmla="*/ 2147483646 h 9"/>
                  <a:gd name="T4" fmla="*/ 2147483646 w 15"/>
                  <a:gd name="T5" fmla="*/ 2147483646 h 9"/>
                  <a:gd name="T6" fmla="*/ 0 w 15"/>
                  <a:gd name="T7" fmla="*/ 2147483646 h 9"/>
                  <a:gd name="T8" fmla="*/ 2147483646 w 15"/>
                  <a:gd name="T9" fmla="*/ 0 h 9"/>
                  <a:gd name="T10" fmla="*/ 2147483646 w 15"/>
                  <a:gd name="T11" fmla="*/ 2147483646 h 9"/>
                  <a:gd name="T12" fmla="*/ 2147483646 w 15"/>
                  <a:gd name="T13" fmla="*/ 2147483646 h 9"/>
                  <a:gd name="T14" fmla="*/ 2147483646 w 15"/>
                  <a:gd name="T15" fmla="*/ 2147483646 h 9"/>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9"/>
                  <a:gd name="T26" fmla="*/ 15 w 15"/>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9">
                    <a:moveTo>
                      <a:pt x="11" y="9"/>
                    </a:moveTo>
                    <a:cubicBezTo>
                      <a:pt x="11" y="9"/>
                      <a:pt x="11" y="9"/>
                      <a:pt x="11" y="9"/>
                    </a:cubicBezTo>
                    <a:cubicBezTo>
                      <a:pt x="4" y="8"/>
                      <a:pt x="4" y="8"/>
                      <a:pt x="4" y="8"/>
                    </a:cubicBezTo>
                    <a:cubicBezTo>
                      <a:pt x="2" y="8"/>
                      <a:pt x="0" y="6"/>
                      <a:pt x="0" y="4"/>
                    </a:cubicBezTo>
                    <a:cubicBezTo>
                      <a:pt x="0" y="2"/>
                      <a:pt x="2" y="0"/>
                      <a:pt x="4" y="0"/>
                    </a:cubicBezTo>
                    <a:cubicBezTo>
                      <a:pt x="12" y="1"/>
                      <a:pt x="12" y="1"/>
                      <a:pt x="12" y="1"/>
                    </a:cubicBezTo>
                    <a:cubicBezTo>
                      <a:pt x="14" y="1"/>
                      <a:pt x="15" y="3"/>
                      <a:pt x="15" y="5"/>
                    </a:cubicBezTo>
                    <a:cubicBezTo>
                      <a:pt x="15" y="7"/>
                      <a:pt x="13" y="9"/>
                      <a:pt x="11" y="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99" name="Freeform 296">
                <a:extLst>
                  <a:ext uri="{FF2B5EF4-FFF2-40B4-BE49-F238E27FC236}">
                    <a16:creationId xmlns:a16="http://schemas.microsoft.com/office/drawing/2014/main" id="{8F838F2F-366B-4BC1-8FE5-2F466BE31604}"/>
                  </a:ext>
                </a:extLst>
              </p:cNvPr>
              <p:cNvSpPr>
                <a:spLocks/>
              </p:cNvSpPr>
              <p:nvPr/>
            </p:nvSpPr>
            <p:spPr bwMode="gray">
              <a:xfrm>
                <a:off x="6731000" y="2903538"/>
                <a:ext cx="22225" cy="12700"/>
              </a:xfrm>
              <a:custGeom>
                <a:avLst/>
                <a:gdLst>
                  <a:gd name="T0" fmla="*/ 2147483646 w 16"/>
                  <a:gd name="T1" fmla="*/ 2147483646 h 9"/>
                  <a:gd name="T2" fmla="*/ 2147483646 w 16"/>
                  <a:gd name="T3" fmla="*/ 2147483646 h 9"/>
                  <a:gd name="T4" fmla="*/ 2147483646 w 16"/>
                  <a:gd name="T5" fmla="*/ 2147483646 h 9"/>
                  <a:gd name="T6" fmla="*/ 2147483646 w 16"/>
                  <a:gd name="T7" fmla="*/ 2147483646 h 9"/>
                  <a:gd name="T8" fmla="*/ 2147483646 w 16"/>
                  <a:gd name="T9" fmla="*/ 2147483646 h 9"/>
                  <a:gd name="T10" fmla="*/ 2147483646 w 16"/>
                  <a:gd name="T11" fmla="*/ 2147483646 h 9"/>
                  <a:gd name="T12" fmla="*/ 2147483646 w 16"/>
                  <a:gd name="T13" fmla="*/ 2147483646 h 9"/>
                  <a:gd name="T14" fmla="*/ 2147483646 w 16"/>
                  <a:gd name="T15" fmla="*/ 2147483646 h 9"/>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9"/>
                  <a:gd name="T26" fmla="*/ 16 w 16"/>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9">
                    <a:moveTo>
                      <a:pt x="12" y="9"/>
                    </a:moveTo>
                    <a:cubicBezTo>
                      <a:pt x="12" y="9"/>
                      <a:pt x="11" y="9"/>
                      <a:pt x="11" y="9"/>
                    </a:cubicBezTo>
                    <a:cubicBezTo>
                      <a:pt x="4" y="9"/>
                      <a:pt x="4" y="9"/>
                      <a:pt x="4" y="9"/>
                    </a:cubicBezTo>
                    <a:cubicBezTo>
                      <a:pt x="2" y="8"/>
                      <a:pt x="0" y="6"/>
                      <a:pt x="1" y="4"/>
                    </a:cubicBezTo>
                    <a:cubicBezTo>
                      <a:pt x="1" y="2"/>
                      <a:pt x="3" y="0"/>
                      <a:pt x="5" y="1"/>
                    </a:cubicBezTo>
                    <a:cubicBezTo>
                      <a:pt x="12" y="1"/>
                      <a:pt x="12" y="1"/>
                      <a:pt x="12" y="1"/>
                    </a:cubicBezTo>
                    <a:cubicBezTo>
                      <a:pt x="14" y="1"/>
                      <a:pt x="16" y="3"/>
                      <a:pt x="16" y="5"/>
                    </a:cubicBezTo>
                    <a:cubicBezTo>
                      <a:pt x="15" y="8"/>
                      <a:pt x="14" y="9"/>
                      <a:pt x="12" y="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00" name="Freeform 297">
                <a:extLst>
                  <a:ext uri="{FF2B5EF4-FFF2-40B4-BE49-F238E27FC236}">
                    <a16:creationId xmlns:a16="http://schemas.microsoft.com/office/drawing/2014/main" id="{02D7A716-8801-4153-9783-812B58EB7025}"/>
                  </a:ext>
                </a:extLst>
              </p:cNvPr>
              <p:cNvSpPr>
                <a:spLocks/>
              </p:cNvSpPr>
              <p:nvPr/>
            </p:nvSpPr>
            <p:spPr bwMode="gray">
              <a:xfrm>
                <a:off x="6754813" y="2905126"/>
                <a:ext cx="20638" cy="12700"/>
              </a:xfrm>
              <a:custGeom>
                <a:avLst/>
                <a:gdLst>
                  <a:gd name="T0" fmla="*/ 2147483646 w 15"/>
                  <a:gd name="T1" fmla="*/ 2147483646 h 9"/>
                  <a:gd name="T2" fmla="*/ 2147483646 w 15"/>
                  <a:gd name="T3" fmla="*/ 2147483646 h 9"/>
                  <a:gd name="T4" fmla="*/ 2147483646 w 15"/>
                  <a:gd name="T5" fmla="*/ 2147483646 h 9"/>
                  <a:gd name="T6" fmla="*/ 0 w 15"/>
                  <a:gd name="T7" fmla="*/ 2147483646 h 9"/>
                  <a:gd name="T8" fmla="*/ 2147483646 w 15"/>
                  <a:gd name="T9" fmla="*/ 2147483646 h 9"/>
                  <a:gd name="T10" fmla="*/ 2147483646 w 15"/>
                  <a:gd name="T11" fmla="*/ 2147483646 h 9"/>
                  <a:gd name="T12" fmla="*/ 2147483646 w 15"/>
                  <a:gd name="T13" fmla="*/ 2147483646 h 9"/>
                  <a:gd name="T14" fmla="*/ 2147483646 w 15"/>
                  <a:gd name="T15" fmla="*/ 2147483646 h 9"/>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9"/>
                  <a:gd name="T26" fmla="*/ 15 w 15"/>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9">
                    <a:moveTo>
                      <a:pt x="11" y="9"/>
                    </a:moveTo>
                    <a:cubicBezTo>
                      <a:pt x="11" y="9"/>
                      <a:pt x="11" y="9"/>
                      <a:pt x="11" y="9"/>
                    </a:cubicBezTo>
                    <a:cubicBezTo>
                      <a:pt x="4" y="9"/>
                      <a:pt x="4" y="9"/>
                      <a:pt x="4" y="9"/>
                    </a:cubicBezTo>
                    <a:cubicBezTo>
                      <a:pt x="2" y="8"/>
                      <a:pt x="0" y="7"/>
                      <a:pt x="0" y="4"/>
                    </a:cubicBezTo>
                    <a:cubicBezTo>
                      <a:pt x="0" y="2"/>
                      <a:pt x="2" y="0"/>
                      <a:pt x="4" y="1"/>
                    </a:cubicBezTo>
                    <a:cubicBezTo>
                      <a:pt x="12" y="1"/>
                      <a:pt x="12" y="1"/>
                      <a:pt x="12" y="1"/>
                    </a:cubicBezTo>
                    <a:cubicBezTo>
                      <a:pt x="14" y="1"/>
                      <a:pt x="15" y="3"/>
                      <a:pt x="15" y="6"/>
                    </a:cubicBezTo>
                    <a:cubicBezTo>
                      <a:pt x="15" y="8"/>
                      <a:pt x="13" y="9"/>
                      <a:pt x="11" y="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01" name="Freeform 298">
                <a:extLst>
                  <a:ext uri="{FF2B5EF4-FFF2-40B4-BE49-F238E27FC236}">
                    <a16:creationId xmlns:a16="http://schemas.microsoft.com/office/drawing/2014/main" id="{D642A7C9-8E1E-4C42-B07B-80100A21D755}"/>
                  </a:ext>
                </a:extLst>
              </p:cNvPr>
              <p:cNvSpPr>
                <a:spLocks/>
              </p:cNvSpPr>
              <p:nvPr/>
            </p:nvSpPr>
            <p:spPr bwMode="gray">
              <a:xfrm>
                <a:off x="6783388" y="2798763"/>
                <a:ext cx="12700" cy="12700"/>
              </a:xfrm>
              <a:custGeom>
                <a:avLst/>
                <a:gdLst>
                  <a:gd name="T0" fmla="*/ 2147483646 w 9"/>
                  <a:gd name="T1" fmla="*/ 2147483646 h 9"/>
                  <a:gd name="T2" fmla="*/ 2147483646 w 9"/>
                  <a:gd name="T3" fmla="*/ 2147483646 h 9"/>
                  <a:gd name="T4" fmla="*/ 0 w 9"/>
                  <a:gd name="T5" fmla="*/ 2147483646 h 9"/>
                  <a:gd name="T6" fmla="*/ 2147483646 w 9"/>
                  <a:gd name="T7" fmla="*/ 2147483646 h 9"/>
                  <a:gd name="T8" fmla="*/ 2147483646 w 9"/>
                  <a:gd name="T9" fmla="*/ 0 h 9"/>
                  <a:gd name="T10" fmla="*/ 2147483646 w 9"/>
                  <a:gd name="T11" fmla="*/ 2147483646 h 9"/>
                  <a:gd name="T12" fmla="*/ 2147483646 w 9"/>
                  <a:gd name="T13" fmla="*/ 2147483646 h 9"/>
                  <a:gd name="T14" fmla="*/ 2147483646 w 9"/>
                  <a:gd name="T15" fmla="*/ 2147483646 h 9"/>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9"/>
                  <a:gd name="T26" fmla="*/ 9 w 9"/>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9">
                    <a:moveTo>
                      <a:pt x="4" y="9"/>
                    </a:moveTo>
                    <a:cubicBezTo>
                      <a:pt x="4" y="9"/>
                      <a:pt x="4" y="9"/>
                      <a:pt x="4" y="9"/>
                    </a:cubicBezTo>
                    <a:cubicBezTo>
                      <a:pt x="2" y="9"/>
                      <a:pt x="0" y="7"/>
                      <a:pt x="0" y="5"/>
                    </a:cubicBezTo>
                    <a:cubicBezTo>
                      <a:pt x="1" y="4"/>
                      <a:pt x="1" y="4"/>
                      <a:pt x="1" y="4"/>
                    </a:cubicBezTo>
                    <a:cubicBezTo>
                      <a:pt x="1" y="2"/>
                      <a:pt x="3" y="0"/>
                      <a:pt x="5" y="0"/>
                    </a:cubicBezTo>
                    <a:cubicBezTo>
                      <a:pt x="7" y="0"/>
                      <a:pt x="9" y="2"/>
                      <a:pt x="9" y="5"/>
                    </a:cubicBezTo>
                    <a:cubicBezTo>
                      <a:pt x="8" y="6"/>
                      <a:pt x="8" y="6"/>
                      <a:pt x="8" y="6"/>
                    </a:cubicBezTo>
                    <a:cubicBezTo>
                      <a:pt x="8" y="8"/>
                      <a:pt x="7" y="9"/>
                      <a:pt x="4" y="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03" name="Freeform 299">
                <a:extLst>
                  <a:ext uri="{FF2B5EF4-FFF2-40B4-BE49-F238E27FC236}">
                    <a16:creationId xmlns:a16="http://schemas.microsoft.com/office/drawing/2014/main" id="{81336A19-0F44-4538-B7CC-2CE53C45C4B9}"/>
                  </a:ext>
                </a:extLst>
              </p:cNvPr>
              <p:cNvSpPr>
                <a:spLocks/>
              </p:cNvSpPr>
              <p:nvPr/>
            </p:nvSpPr>
            <p:spPr bwMode="gray">
              <a:xfrm>
                <a:off x="6784975" y="2774951"/>
                <a:ext cx="12700" cy="22225"/>
              </a:xfrm>
              <a:custGeom>
                <a:avLst/>
                <a:gdLst>
                  <a:gd name="T0" fmla="*/ 2147483646 w 9"/>
                  <a:gd name="T1" fmla="*/ 2147483646 h 16"/>
                  <a:gd name="T2" fmla="*/ 2147483646 w 9"/>
                  <a:gd name="T3" fmla="*/ 2147483646 h 16"/>
                  <a:gd name="T4" fmla="*/ 0 w 9"/>
                  <a:gd name="T5" fmla="*/ 2147483646 h 16"/>
                  <a:gd name="T6" fmla="*/ 2147483646 w 9"/>
                  <a:gd name="T7" fmla="*/ 2147483646 h 16"/>
                  <a:gd name="T8" fmla="*/ 2147483646 w 9"/>
                  <a:gd name="T9" fmla="*/ 0 h 16"/>
                  <a:gd name="T10" fmla="*/ 2147483646 w 9"/>
                  <a:gd name="T11" fmla="*/ 2147483646 h 16"/>
                  <a:gd name="T12" fmla="*/ 2147483646 w 9"/>
                  <a:gd name="T13" fmla="*/ 2147483646 h 16"/>
                  <a:gd name="T14" fmla="*/ 2147483646 w 9"/>
                  <a:gd name="T15" fmla="*/ 2147483646 h 16"/>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16"/>
                  <a:gd name="T26" fmla="*/ 9 w 9"/>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16">
                    <a:moveTo>
                      <a:pt x="4" y="16"/>
                    </a:moveTo>
                    <a:cubicBezTo>
                      <a:pt x="4" y="16"/>
                      <a:pt x="4" y="16"/>
                      <a:pt x="4" y="16"/>
                    </a:cubicBezTo>
                    <a:cubicBezTo>
                      <a:pt x="2" y="16"/>
                      <a:pt x="0" y="14"/>
                      <a:pt x="0" y="11"/>
                    </a:cubicBezTo>
                    <a:cubicBezTo>
                      <a:pt x="1" y="4"/>
                      <a:pt x="1" y="4"/>
                      <a:pt x="1" y="4"/>
                    </a:cubicBezTo>
                    <a:cubicBezTo>
                      <a:pt x="1" y="1"/>
                      <a:pt x="3" y="0"/>
                      <a:pt x="5" y="0"/>
                    </a:cubicBezTo>
                    <a:cubicBezTo>
                      <a:pt x="7" y="0"/>
                      <a:pt x="9" y="2"/>
                      <a:pt x="9" y="4"/>
                    </a:cubicBezTo>
                    <a:cubicBezTo>
                      <a:pt x="8" y="12"/>
                      <a:pt x="8" y="12"/>
                      <a:pt x="8" y="12"/>
                    </a:cubicBezTo>
                    <a:cubicBezTo>
                      <a:pt x="8" y="14"/>
                      <a:pt x="6" y="16"/>
                      <a:pt x="4" y="1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04" name="Oval 303">
                <a:extLst>
                  <a:ext uri="{FF2B5EF4-FFF2-40B4-BE49-F238E27FC236}">
                    <a16:creationId xmlns:a16="http://schemas.microsoft.com/office/drawing/2014/main" id="{D16D4E7F-DDAC-43BD-BE98-391955285DB7}"/>
                  </a:ext>
                </a:extLst>
              </p:cNvPr>
              <p:cNvSpPr>
                <a:spLocks noChangeArrowheads="1"/>
              </p:cNvSpPr>
              <p:nvPr/>
            </p:nvSpPr>
            <p:spPr bwMode="gray">
              <a:xfrm>
                <a:off x="6908800" y="2968626"/>
                <a:ext cx="57150" cy="5715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106" name="Oval 304">
                <a:extLst>
                  <a:ext uri="{FF2B5EF4-FFF2-40B4-BE49-F238E27FC236}">
                    <a16:creationId xmlns:a16="http://schemas.microsoft.com/office/drawing/2014/main" id="{CC68AE0C-AB86-44E3-A32D-95BBDDC13DC7}"/>
                  </a:ext>
                </a:extLst>
              </p:cNvPr>
              <p:cNvSpPr>
                <a:spLocks noChangeArrowheads="1"/>
              </p:cNvSpPr>
              <p:nvPr/>
            </p:nvSpPr>
            <p:spPr bwMode="gray">
              <a:xfrm>
                <a:off x="6908800" y="3054351"/>
                <a:ext cx="57150"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107" name="Freeform 309">
                <a:extLst>
                  <a:ext uri="{FF2B5EF4-FFF2-40B4-BE49-F238E27FC236}">
                    <a16:creationId xmlns:a16="http://schemas.microsoft.com/office/drawing/2014/main" id="{2DFD2780-7CA6-4ED0-9580-FCBFB5CA5F6E}"/>
                  </a:ext>
                </a:extLst>
              </p:cNvPr>
              <p:cNvSpPr>
                <a:spLocks/>
              </p:cNvSpPr>
              <p:nvPr/>
            </p:nvSpPr>
            <p:spPr bwMode="gray">
              <a:xfrm>
                <a:off x="6610350" y="2927351"/>
                <a:ext cx="201613" cy="344488"/>
              </a:xfrm>
              <a:custGeom>
                <a:avLst/>
                <a:gdLst>
                  <a:gd name="T0" fmla="*/ 2147483646 w 144"/>
                  <a:gd name="T1" fmla="*/ 2147483646 h 246"/>
                  <a:gd name="T2" fmla="*/ 2147483646 w 144"/>
                  <a:gd name="T3" fmla="*/ 2147483646 h 246"/>
                  <a:gd name="T4" fmla="*/ 2147483646 w 144"/>
                  <a:gd name="T5" fmla="*/ 2147483646 h 246"/>
                  <a:gd name="T6" fmla="*/ 2147483646 w 144"/>
                  <a:gd name="T7" fmla="*/ 2147483646 h 246"/>
                  <a:gd name="T8" fmla="*/ 0 w 144"/>
                  <a:gd name="T9" fmla="*/ 2147483646 h 246"/>
                  <a:gd name="T10" fmla="*/ 2147483646 w 144"/>
                  <a:gd name="T11" fmla="*/ 0 h 246"/>
                  <a:gd name="T12" fmla="*/ 2147483646 w 144"/>
                  <a:gd name="T13" fmla="*/ 2147483646 h 246"/>
                  <a:gd name="T14" fmla="*/ 2147483646 w 144"/>
                  <a:gd name="T15" fmla="*/ 2147483646 h 246"/>
                  <a:gd name="T16" fmla="*/ 2147483646 w 144"/>
                  <a:gd name="T17" fmla="*/ 2147483646 h 246"/>
                  <a:gd name="T18" fmla="*/ 2147483646 w 144"/>
                  <a:gd name="T19" fmla="*/ 2147483646 h 2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4"/>
                  <a:gd name="T31" fmla="*/ 0 h 246"/>
                  <a:gd name="T32" fmla="*/ 144 w 144"/>
                  <a:gd name="T33" fmla="*/ 246 h 24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4" h="246">
                    <a:moveTo>
                      <a:pt x="140" y="246"/>
                    </a:moveTo>
                    <a:cubicBezTo>
                      <a:pt x="138" y="246"/>
                      <a:pt x="136" y="244"/>
                      <a:pt x="136" y="242"/>
                    </a:cubicBezTo>
                    <a:cubicBezTo>
                      <a:pt x="136" y="17"/>
                      <a:pt x="136" y="17"/>
                      <a:pt x="136" y="17"/>
                    </a:cubicBezTo>
                    <a:cubicBezTo>
                      <a:pt x="4" y="8"/>
                      <a:pt x="4" y="8"/>
                      <a:pt x="4" y="8"/>
                    </a:cubicBezTo>
                    <a:cubicBezTo>
                      <a:pt x="2" y="8"/>
                      <a:pt x="0" y="6"/>
                      <a:pt x="0" y="4"/>
                    </a:cubicBezTo>
                    <a:cubicBezTo>
                      <a:pt x="0" y="2"/>
                      <a:pt x="2" y="0"/>
                      <a:pt x="5" y="0"/>
                    </a:cubicBezTo>
                    <a:cubicBezTo>
                      <a:pt x="141" y="10"/>
                      <a:pt x="141" y="10"/>
                      <a:pt x="141" y="10"/>
                    </a:cubicBezTo>
                    <a:cubicBezTo>
                      <a:pt x="143" y="10"/>
                      <a:pt x="144" y="11"/>
                      <a:pt x="144" y="14"/>
                    </a:cubicBezTo>
                    <a:cubicBezTo>
                      <a:pt x="144" y="242"/>
                      <a:pt x="144" y="242"/>
                      <a:pt x="144" y="242"/>
                    </a:cubicBezTo>
                    <a:cubicBezTo>
                      <a:pt x="144" y="244"/>
                      <a:pt x="143" y="246"/>
                      <a:pt x="140" y="24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09" name="Freeform 310">
                <a:extLst>
                  <a:ext uri="{FF2B5EF4-FFF2-40B4-BE49-F238E27FC236}">
                    <a16:creationId xmlns:a16="http://schemas.microsoft.com/office/drawing/2014/main" id="{B3A0E769-A9D1-4B7A-9DB5-0183C7CA4BCD}"/>
                  </a:ext>
                </a:extLst>
              </p:cNvPr>
              <p:cNvSpPr>
                <a:spLocks/>
              </p:cNvSpPr>
              <p:nvPr/>
            </p:nvSpPr>
            <p:spPr bwMode="gray">
              <a:xfrm>
                <a:off x="6800850" y="2911476"/>
                <a:ext cx="142875" cy="360363"/>
              </a:xfrm>
              <a:custGeom>
                <a:avLst/>
                <a:gdLst>
                  <a:gd name="T0" fmla="*/ 2147483646 w 102"/>
                  <a:gd name="T1" fmla="*/ 2147483646 h 257"/>
                  <a:gd name="T2" fmla="*/ 0 w 102"/>
                  <a:gd name="T3" fmla="*/ 2147483646 h 257"/>
                  <a:gd name="T4" fmla="*/ 0 w 102"/>
                  <a:gd name="T5" fmla="*/ 2147483646 h 257"/>
                  <a:gd name="T6" fmla="*/ 2147483646 w 102"/>
                  <a:gd name="T7" fmla="*/ 2147483646 h 257"/>
                  <a:gd name="T8" fmla="*/ 2147483646 w 102"/>
                  <a:gd name="T9" fmla="*/ 0 h 257"/>
                  <a:gd name="T10" fmla="*/ 2147483646 w 102"/>
                  <a:gd name="T11" fmla="*/ 2147483646 h 257"/>
                  <a:gd name="T12" fmla="*/ 2147483646 w 102"/>
                  <a:gd name="T13" fmla="*/ 2147483646 h 257"/>
                  <a:gd name="T14" fmla="*/ 2147483646 w 102"/>
                  <a:gd name="T15" fmla="*/ 2147483646 h 257"/>
                  <a:gd name="T16" fmla="*/ 2147483646 w 102"/>
                  <a:gd name="T17" fmla="*/ 2147483646 h 257"/>
                  <a:gd name="T18" fmla="*/ 2147483646 w 102"/>
                  <a:gd name="T19" fmla="*/ 2147483646 h 25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257"/>
                  <a:gd name="T32" fmla="*/ 102 w 102"/>
                  <a:gd name="T33" fmla="*/ 257 h 25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257">
                    <a:moveTo>
                      <a:pt x="4" y="257"/>
                    </a:moveTo>
                    <a:cubicBezTo>
                      <a:pt x="2" y="257"/>
                      <a:pt x="0" y="255"/>
                      <a:pt x="0" y="253"/>
                    </a:cubicBezTo>
                    <a:cubicBezTo>
                      <a:pt x="0" y="25"/>
                      <a:pt x="0" y="25"/>
                      <a:pt x="0" y="25"/>
                    </a:cubicBezTo>
                    <a:cubicBezTo>
                      <a:pt x="0" y="23"/>
                      <a:pt x="2" y="21"/>
                      <a:pt x="3" y="21"/>
                    </a:cubicBezTo>
                    <a:cubicBezTo>
                      <a:pt x="97" y="0"/>
                      <a:pt x="97" y="0"/>
                      <a:pt x="97" y="0"/>
                    </a:cubicBezTo>
                    <a:cubicBezTo>
                      <a:pt x="99" y="0"/>
                      <a:pt x="101" y="1"/>
                      <a:pt x="102" y="4"/>
                    </a:cubicBezTo>
                    <a:cubicBezTo>
                      <a:pt x="102" y="6"/>
                      <a:pt x="101" y="8"/>
                      <a:pt x="99" y="8"/>
                    </a:cubicBezTo>
                    <a:cubicBezTo>
                      <a:pt x="8" y="28"/>
                      <a:pt x="8" y="28"/>
                      <a:pt x="8" y="28"/>
                    </a:cubicBezTo>
                    <a:cubicBezTo>
                      <a:pt x="8" y="253"/>
                      <a:pt x="8" y="253"/>
                      <a:pt x="8" y="253"/>
                    </a:cubicBezTo>
                    <a:cubicBezTo>
                      <a:pt x="8" y="255"/>
                      <a:pt x="7" y="257"/>
                      <a:pt x="4" y="25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10" name="Freeform 311">
                <a:extLst>
                  <a:ext uri="{FF2B5EF4-FFF2-40B4-BE49-F238E27FC236}">
                    <a16:creationId xmlns:a16="http://schemas.microsoft.com/office/drawing/2014/main" id="{E9B45596-F0A1-460D-9E50-F719F6605A00}"/>
                  </a:ext>
                </a:extLst>
              </p:cNvPr>
              <p:cNvSpPr>
                <a:spLocks/>
              </p:cNvSpPr>
              <p:nvPr/>
            </p:nvSpPr>
            <p:spPr bwMode="gray">
              <a:xfrm>
                <a:off x="6788150" y="2681288"/>
                <a:ext cx="155575" cy="252413"/>
              </a:xfrm>
              <a:custGeom>
                <a:avLst/>
                <a:gdLst>
                  <a:gd name="T0" fmla="*/ 2147483646 w 111"/>
                  <a:gd name="T1" fmla="*/ 2147483646 h 181"/>
                  <a:gd name="T2" fmla="*/ 2147483646 w 111"/>
                  <a:gd name="T3" fmla="*/ 2147483646 h 181"/>
                  <a:gd name="T4" fmla="*/ 2147483646 w 111"/>
                  <a:gd name="T5" fmla="*/ 2147483646 h 181"/>
                  <a:gd name="T6" fmla="*/ 2147483646 w 111"/>
                  <a:gd name="T7" fmla="*/ 2147483646 h 181"/>
                  <a:gd name="T8" fmla="*/ 2147483646 w 111"/>
                  <a:gd name="T9" fmla="*/ 2147483646 h 181"/>
                  <a:gd name="T10" fmla="*/ 2147483646 w 111"/>
                  <a:gd name="T11" fmla="*/ 2147483646 h 181"/>
                  <a:gd name="T12" fmla="*/ 2147483646 w 111"/>
                  <a:gd name="T13" fmla="*/ 2147483646 h 181"/>
                  <a:gd name="T14" fmla="*/ 2147483646 w 111"/>
                  <a:gd name="T15" fmla="*/ 2147483646 h 181"/>
                  <a:gd name="T16" fmla="*/ 2147483646 w 111"/>
                  <a:gd name="T17" fmla="*/ 2147483646 h 181"/>
                  <a:gd name="T18" fmla="*/ 2147483646 w 111"/>
                  <a:gd name="T19" fmla="*/ 2147483646 h 181"/>
                  <a:gd name="T20" fmla="*/ 2147483646 w 111"/>
                  <a:gd name="T21" fmla="*/ 2147483646 h 181"/>
                  <a:gd name="T22" fmla="*/ 2147483646 w 111"/>
                  <a:gd name="T23" fmla="*/ 2147483646 h 18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1"/>
                  <a:gd name="T37" fmla="*/ 0 h 181"/>
                  <a:gd name="T38" fmla="*/ 111 w 111"/>
                  <a:gd name="T39" fmla="*/ 181 h 18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1" h="181">
                    <a:moveTo>
                      <a:pt x="13" y="181"/>
                    </a:moveTo>
                    <a:cubicBezTo>
                      <a:pt x="12" y="181"/>
                      <a:pt x="12" y="180"/>
                      <a:pt x="11" y="180"/>
                    </a:cubicBezTo>
                    <a:cubicBezTo>
                      <a:pt x="10" y="179"/>
                      <a:pt x="9" y="178"/>
                      <a:pt x="9" y="177"/>
                    </a:cubicBezTo>
                    <a:cubicBezTo>
                      <a:pt x="9" y="171"/>
                      <a:pt x="0" y="28"/>
                      <a:pt x="56" y="1"/>
                    </a:cubicBezTo>
                    <a:cubicBezTo>
                      <a:pt x="58" y="0"/>
                      <a:pt x="61" y="1"/>
                      <a:pt x="62" y="3"/>
                    </a:cubicBezTo>
                    <a:cubicBezTo>
                      <a:pt x="63" y="5"/>
                      <a:pt x="62" y="7"/>
                      <a:pt x="60" y="8"/>
                    </a:cubicBezTo>
                    <a:cubicBezTo>
                      <a:pt x="14" y="31"/>
                      <a:pt x="16" y="147"/>
                      <a:pt x="17" y="172"/>
                    </a:cubicBezTo>
                    <a:cubicBezTo>
                      <a:pt x="106" y="149"/>
                      <a:pt x="106" y="149"/>
                      <a:pt x="106" y="149"/>
                    </a:cubicBezTo>
                    <a:cubicBezTo>
                      <a:pt x="108" y="149"/>
                      <a:pt x="110" y="150"/>
                      <a:pt x="111" y="152"/>
                    </a:cubicBezTo>
                    <a:cubicBezTo>
                      <a:pt x="111" y="154"/>
                      <a:pt x="110" y="157"/>
                      <a:pt x="108" y="157"/>
                    </a:cubicBezTo>
                    <a:cubicBezTo>
                      <a:pt x="14" y="181"/>
                      <a:pt x="14" y="181"/>
                      <a:pt x="14" y="181"/>
                    </a:cubicBezTo>
                    <a:cubicBezTo>
                      <a:pt x="14" y="181"/>
                      <a:pt x="14" y="181"/>
                      <a:pt x="13" y="18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13" name="Freeform 312">
                <a:extLst>
                  <a:ext uri="{FF2B5EF4-FFF2-40B4-BE49-F238E27FC236}">
                    <a16:creationId xmlns:a16="http://schemas.microsoft.com/office/drawing/2014/main" id="{F33238A7-19FD-4B87-A13E-5E6A7A002CF4}"/>
                  </a:ext>
                </a:extLst>
              </p:cNvPr>
              <p:cNvSpPr>
                <a:spLocks/>
              </p:cNvSpPr>
              <p:nvPr/>
            </p:nvSpPr>
            <p:spPr bwMode="gray">
              <a:xfrm>
                <a:off x="6669088" y="2674938"/>
                <a:ext cx="212725" cy="41275"/>
              </a:xfrm>
              <a:custGeom>
                <a:avLst/>
                <a:gdLst>
                  <a:gd name="T0" fmla="*/ 2147483646 w 152"/>
                  <a:gd name="T1" fmla="*/ 2147483646 h 30"/>
                  <a:gd name="T2" fmla="*/ 0 w 152"/>
                  <a:gd name="T3" fmla="*/ 2147483646 h 30"/>
                  <a:gd name="T4" fmla="*/ 2147483646 w 152"/>
                  <a:gd name="T5" fmla="*/ 2147483646 h 30"/>
                  <a:gd name="T6" fmla="*/ 2147483646 w 152"/>
                  <a:gd name="T7" fmla="*/ 2147483646 h 30"/>
                  <a:gd name="T8" fmla="*/ 2147483646 w 152"/>
                  <a:gd name="T9" fmla="*/ 2147483646 h 30"/>
                  <a:gd name="T10" fmla="*/ 2147483646 w 152"/>
                  <a:gd name="T11" fmla="*/ 2147483646 h 30"/>
                  <a:gd name="T12" fmla="*/ 2147483646 w 152"/>
                  <a:gd name="T13" fmla="*/ 2147483646 h 30"/>
                  <a:gd name="T14" fmla="*/ 2147483646 w 152"/>
                  <a:gd name="T15" fmla="*/ 2147483646 h 30"/>
                  <a:gd name="T16" fmla="*/ 0 60000 65536"/>
                  <a:gd name="T17" fmla="*/ 0 60000 65536"/>
                  <a:gd name="T18" fmla="*/ 0 60000 65536"/>
                  <a:gd name="T19" fmla="*/ 0 60000 65536"/>
                  <a:gd name="T20" fmla="*/ 0 60000 65536"/>
                  <a:gd name="T21" fmla="*/ 0 60000 65536"/>
                  <a:gd name="T22" fmla="*/ 0 60000 65536"/>
                  <a:gd name="T23" fmla="*/ 0 60000 65536"/>
                  <a:gd name="T24" fmla="*/ 0 w 152"/>
                  <a:gd name="T25" fmla="*/ 0 h 30"/>
                  <a:gd name="T26" fmla="*/ 152 w 152"/>
                  <a:gd name="T27" fmla="*/ 30 h 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2" h="30">
                    <a:moveTo>
                      <a:pt x="9" y="30"/>
                    </a:moveTo>
                    <a:cubicBezTo>
                      <a:pt x="5" y="30"/>
                      <a:pt x="1" y="27"/>
                      <a:pt x="0" y="22"/>
                    </a:cubicBezTo>
                    <a:cubicBezTo>
                      <a:pt x="0" y="17"/>
                      <a:pt x="4" y="13"/>
                      <a:pt x="9" y="12"/>
                    </a:cubicBezTo>
                    <a:cubicBezTo>
                      <a:pt x="142" y="1"/>
                      <a:pt x="142" y="1"/>
                      <a:pt x="142" y="1"/>
                    </a:cubicBezTo>
                    <a:cubicBezTo>
                      <a:pt x="147" y="0"/>
                      <a:pt x="152" y="4"/>
                      <a:pt x="152" y="9"/>
                    </a:cubicBezTo>
                    <a:cubicBezTo>
                      <a:pt x="152" y="14"/>
                      <a:pt x="149" y="18"/>
                      <a:pt x="144" y="19"/>
                    </a:cubicBezTo>
                    <a:cubicBezTo>
                      <a:pt x="10" y="30"/>
                      <a:pt x="10" y="30"/>
                      <a:pt x="10" y="30"/>
                    </a:cubicBezTo>
                    <a:cubicBezTo>
                      <a:pt x="10" y="30"/>
                      <a:pt x="10" y="30"/>
                      <a:pt x="9" y="3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14" name="Freeform 313">
                <a:extLst>
                  <a:ext uri="{FF2B5EF4-FFF2-40B4-BE49-F238E27FC236}">
                    <a16:creationId xmlns:a16="http://schemas.microsoft.com/office/drawing/2014/main" id="{7C245C64-B448-411C-AC65-777B3B8B5E85}"/>
                  </a:ext>
                </a:extLst>
              </p:cNvPr>
              <p:cNvSpPr>
                <a:spLocks/>
              </p:cNvSpPr>
              <p:nvPr/>
            </p:nvSpPr>
            <p:spPr bwMode="gray">
              <a:xfrm>
                <a:off x="6616700" y="2908301"/>
                <a:ext cx="195263" cy="25400"/>
              </a:xfrm>
              <a:custGeom>
                <a:avLst/>
                <a:gdLst>
                  <a:gd name="T0" fmla="*/ 2147483646 w 140"/>
                  <a:gd name="T1" fmla="*/ 2147483646 h 18"/>
                  <a:gd name="T2" fmla="*/ 2147483646 w 140"/>
                  <a:gd name="T3" fmla="*/ 2147483646 h 18"/>
                  <a:gd name="T4" fmla="*/ 2147483646 w 140"/>
                  <a:gd name="T5" fmla="*/ 2147483646 h 18"/>
                  <a:gd name="T6" fmla="*/ 0 w 140"/>
                  <a:gd name="T7" fmla="*/ 2147483646 h 18"/>
                  <a:gd name="T8" fmla="*/ 2147483646 w 140"/>
                  <a:gd name="T9" fmla="*/ 2147483646 h 18"/>
                  <a:gd name="T10" fmla="*/ 2147483646 w 140"/>
                  <a:gd name="T11" fmla="*/ 2147483646 h 18"/>
                  <a:gd name="T12" fmla="*/ 2147483646 w 140"/>
                  <a:gd name="T13" fmla="*/ 2147483646 h 18"/>
                  <a:gd name="T14" fmla="*/ 2147483646 w 140"/>
                  <a:gd name="T15" fmla="*/ 2147483646 h 18"/>
                  <a:gd name="T16" fmla="*/ 0 60000 65536"/>
                  <a:gd name="T17" fmla="*/ 0 60000 65536"/>
                  <a:gd name="T18" fmla="*/ 0 60000 65536"/>
                  <a:gd name="T19" fmla="*/ 0 60000 65536"/>
                  <a:gd name="T20" fmla="*/ 0 60000 65536"/>
                  <a:gd name="T21" fmla="*/ 0 60000 65536"/>
                  <a:gd name="T22" fmla="*/ 0 60000 65536"/>
                  <a:gd name="T23" fmla="*/ 0 60000 65536"/>
                  <a:gd name="T24" fmla="*/ 0 w 140"/>
                  <a:gd name="T25" fmla="*/ 0 h 18"/>
                  <a:gd name="T26" fmla="*/ 140 w 140"/>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0" h="18">
                    <a:moveTo>
                      <a:pt x="136" y="18"/>
                    </a:moveTo>
                    <a:cubicBezTo>
                      <a:pt x="136" y="18"/>
                      <a:pt x="136" y="18"/>
                      <a:pt x="136" y="18"/>
                    </a:cubicBezTo>
                    <a:cubicBezTo>
                      <a:pt x="4" y="9"/>
                      <a:pt x="4" y="9"/>
                      <a:pt x="4" y="9"/>
                    </a:cubicBezTo>
                    <a:cubicBezTo>
                      <a:pt x="2" y="8"/>
                      <a:pt x="0" y="6"/>
                      <a:pt x="0" y="4"/>
                    </a:cubicBezTo>
                    <a:cubicBezTo>
                      <a:pt x="0" y="2"/>
                      <a:pt x="2" y="0"/>
                      <a:pt x="5" y="1"/>
                    </a:cubicBezTo>
                    <a:cubicBezTo>
                      <a:pt x="137" y="10"/>
                      <a:pt x="137" y="10"/>
                      <a:pt x="137" y="10"/>
                    </a:cubicBezTo>
                    <a:cubicBezTo>
                      <a:pt x="139" y="10"/>
                      <a:pt x="140" y="12"/>
                      <a:pt x="140" y="14"/>
                    </a:cubicBezTo>
                    <a:cubicBezTo>
                      <a:pt x="140" y="16"/>
                      <a:pt x="138" y="18"/>
                      <a:pt x="136"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15" name="Freeform 314">
                <a:extLst>
                  <a:ext uri="{FF2B5EF4-FFF2-40B4-BE49-F238E27FC236}">
                    <a16:creationId xmlns:a16="http://schemas.microsoft.com/office/drawing/2014/main" id="{7E8456B8-8109-4E07-9FCC-6EA38A0B529D}"/>
                  </a:ext>
                </a:extLst>
              </p:cNvPr>
              <p:cNvSpPr>
                <a:spLocks/>
              </p:cNvSpPr>
              <p:nvPr/>
            </p:nvSpPr>
            <p:spPr bwMode="gray">
              <a:xfrm>
                <a:off x="6616700" y="2713038"/>
                <a:ext cx="73025" cy="206375"/>
              </a:xfrm>
              <a:custGeom>
                <a:avLst/>
                <a:gdLst>
                  <a:gd name="T0" fmla="*/ 2147483646 w 53"/>
                  <a:gd name="T1" fmla="*/ 2147483646 h 147"/>
                  <a:gd name="T2" fmla="*/ 0 w 53"/>
                  <a:gd name="T3" fmla="*/ 2147483646 h 147"/>
                  <a:gd name="T4" fmla="*/ 2147483646 w 53"/>
                  <a:gd name="T5" fmla="*/ 2147483646 h 147"/>
                  <a:gd name="T6" fmla="*/ 2147483646 w 53"/>
                  <a:gd name="T7" fmla="*/ 2147483646 h 147"/>
                  <a:gd name="T8" fmla="*/ 2147483646 w 53"/>
                  <a:gd name="T9" fmla="*/ 2147483646 h 147"/>
                  <a:gd name="T10" fmla="*/ 2147483646 w 53"/>
                  <a:gd name="T11" fmla="*/ 2147483646 h 147"/>
                  <a:gd name="T12" fmla="*/ 2147483646 w 53"/>
                  <a:gd name="T13" fmla="*/ 2147483646 h 147"/>
                  <a:gd name="T14" fmla="*/ 2147483646 w 53"/>
                  <a:gd name="T15" fmla="*/ 2147483646 h 147"/>
                  <a:gd name="T16" fmla="*/ 2147483646 w 53"/>
                  <a:gd name="T17" fmla="*/ 2147483646 h 147"/>
                  <a:gd name="T18" fmla="*/ 2147483646 w 53"/>
                  <a:gd name="T19" fmla="*/ 2147483646 h 147"/>
                  <a:gd name="T20" fmla="*/ 2147483646 w 53"/>
                  <a:gd name="T21" fmla="*/ 2147483646 h 147"/>
                  <a:gd name="T22" fmla="*/ 2147483646 w 53"/>
                  <a:gd name="T23" fmla="*/ 2147483646 h 147"/>
                  <a:gd name="T24" fmla="*/ 2147483646 w 53"/>
                  <a:gd name="T25" fmla="*/ 2147483646 h 147"/>
                  <a:gd name="T26" fmla="*/ 2147483646 w 53"/>
                  <a:gd name="T27" fmla="*/ 2147483646 h 147"/>
                  <a:gd name="T28" fmla="*/ 2147483646 w 53"/>
                  <a:gd name="T29" fmla="*/ 2147483646 h 147"/>
                  <a:gd name="T30" fmla="*/ 2147483646 w 53"/>
                  <a:gd name="T31" fmla="*/ 2147483646 h 147"/>
                  <a:gd name="T32" fmla="*/ 2147483646 w 53"/>
                  <a:gd name="T33" fmla="*/ 2147483646 h 147"/>
                  <a:gd name="T34" fmla="*/ 2147483646 w 53"/>
                  <a:gd name="T35" fmla="*/ 2147483646 h 1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3"/>
                  <a:gd name="T55" fmla="*/ 0 h 147"/>
                  <a:gd name="T56" fmla="*/ 53 w 53"/>
                  <a:gd name="T57" fmla="*/ 147 h 1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3" h="147">
                    <a:moveTo>
                      <a:pt x="4" y="147"/>
                    </a:moveTo>
                    <a:cubicBezTo>
                      <a:pt x="3" y="147"/>
                      <a:pt x="1" y="146"/>
                      <a:pt x="0" y="144"/>
                    </a:cubicBezTo>
                    <a:cubicBezTo>
                      <a:pt x="0" y="142"/>
                      <a:pt x="1" y="140"/>
                      <a:pt x="3" y="139"/>
                    </a:cubicBezTo>
                    <a:cubicBezTo>
                      <a:pt x="40" y="127"/>
                      <a:pt x="40" y="127"/>
                      <a:pt x="40" y="127"/>
                    </a:cubicBezTo>
                    <a:cubicBezTo>
                      <a:pt x="26" y="116"/>
                      <a:pt x="26" y="116"/>
                      <a:pt x="26" y="116"/>
                    </a:cubicBezTo>
                    <a:cubicBezTo>
                      <a:pt x="25" y="116"/>
                      <a:pt x="24" y="114"/>
                      <a:pt x="24" y="113"/>
                    </a:cubicBezTo>
                    <a:cubicBezTo>
                      <a:pt x="30" y="44"/>
                      <a:pt x="30" y="44"/>
                      <a:pt x="30" y="44"/>
                    </a:cubicBezTo>
                    <a:cubicBezTo>
                      <a:pt x="25" y="5"/>
                      <a:pt x="25" y="5"/>
                      <a:pt x="25" y="5"/>
                    </a:cubicBezTo>
                    <a:cubicBezTo>
                      <a:pt x="24" y="3"/>
                      <a:pt x="26" y="1"/>
                      <a:pt x="28" y="1"/>
                    </a:cubicBezTo>
                    <a:cubicBezTo>
                      <a:pt x="30" y="0"/>
                      <a:pt x="32" y="2"/>
                      <a:pt x="33" y="4"/>
                    </a:cubicBezTo>
                    <a:cubicBezTo>
                      <a:pt x="38" y="44"/>
                      <a:pt x="38" y="44"/>
                      <a:pt x="38" y="44"/>
                    </a:cubicBezTo>
                    <a:cubicBezTo>
                      <a:pt x="38" y="44"/>
                      <a:pt x="38" y="44"/>
                      <a:pt x="38" y="44"/>
                    </a:cubicBezTo>
                    <a:cubicBezTo>
                      <a:pt x="33" y="111"/>
                      <a:pt x="33" y="111"/>
                      <a:pt x="33" y="111"/>
                    </a:cubicBezTo>
                    <a:cubicBezTo>
                      <a:pt x="51" y="125"/>
                      <a:pt x="51" y="125"/>
                      <a:pt x="51" y="125"/>
                    </a:cubicBezTo>
                    <a:cubicBezTo>
                      <a:pt x="53" y="126"/>
                      <a:pt x="53" y="128"/>
                      <a:pt x="53" y="129"/>
                    </a:cubicBezTo>
                    <a:cubicBezTo>
                      <a:pt x="53" y="131"/>
                      <a:pt x="52" y="132"/>
                      <a:pt x="50" y="132"/>
                    </a:cubicBezTo>
                    <a:cubicBezTo>
                      <a:pt x="6" y="146"/>
                      <a:pt x="6" y="146"/>
                      <a:pt x="6" y="146"/>
                    </a:cubicBezTo>
                    <a:cubicBezTo>
                      <a:pt x="5" y="147"/>
                      <a:pt x="5" y="147"/>
                      <a:pt x="4" y="1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16" name="Freeform 315">
                <a:extLst>
                  <a:ext uri="{FF2B5EF4-FFF2-40B4-BE49-F238E27FC236}">
                    <a16:creationId xmlns:a16="http://schemas.microsoft.com/office/drawing/2014/main" id="{11F54599-03F4-4459-8335-B523C0886306}"/>
                  </a:ext>
                </a:extLst>
              </p:cNvPr>
              <p:cNvSpPr>
                <a:spLocks noEditPoints="1"/>
              </p:cNvSpPr>
              <p:nvPr/>
            </p:nvSpPr>
            <p:spPr bwMode="gray">
              <a:xfrm>
                <a:off x="6672263" y="2774951"/>
                <a:ext cx="107950" cy="104775"/>
              </a:xfrm>
              <a:custGeom>
                <a:avLst/>
                <a:gdLst>
                  <a:gd name="T0" fmla="*/ 2147483646 w 77"/>
                  <a:gd name="T1" fmla="*/ 2147483646 h 75"/>
                  <a:gd name="T2" fmla="*/ 2147483646 w 77"/>
                  <a:gd name="T3" fmla="*/ 2147483646 h 75"/>
                  <a:gd name="T4" fmla="*/ 2147483646 w 77"/>
                  <a:gd name="T5" fmla="*/ 2147483646 h 75"/>
                  <a:gd name="T6" fmla="*/ 2147483646 w 77"/>
                  <a:gd name="T7" fmla="*/ 2147483646 h 75"/>
                  <a:gd name="T8" fmla="*/ 0 w 77"/>
                  <a:gd name="T9" fmla="*/ 2147483646 h 75"/>
                  <a:gd name="T10" fmla="*/ 2147483646 w 77"/>
                  <a:gd name="T11" fmla="*/ 2147483646 h 75"/>
                  <a:gd name="T12" fmla="*/ 2147483646 w 77"/>
                  <a:gd name="T13" fmla="*/ 2147483646 h 75"/>
                  <a:gd name="T14" fmla="*/ 2147483646 w 77"/>
                  <a:gd name="T15" fmla="*/ 0 h 75"/>
                  <a:gd name="T16" fmla="*/ 2147483646 w 77"/>
                  <a:gd name="T17" fmla="*/ 2147483646 h 75"/>
                  <a:gd name="T18" fmla="*/ 2147483646 w 77"/>
                  <a:gd name="T19" fmla="*/ 2147483646 h 75"/>
                  <a:gd name="T20" fmla="*/ 2147483646 w 77"/>
                  <a:gd name="T21" fmla="*/ 2147483646 h 75"/>
                  <a:gd name="T22" fmla="*/ 2147483646 w 77"/>
                  <a:gd name="T23" fmla="*/ 2147483646 h 75"/>
                  <a:gd name="T24" fmla="*/ 2147483646 w 77"/>
                  <a:gd name="T25" fmla="*/ 2147483646 h 75"/>
                  <a:gd name="T26" fmla="*/ 2147483646 w 77"/>
                  <a:gd name="T27" fmla="*/ 2147483646 h 75"/>
                  <a:gd name="T28" fmla="*/ 2147483646 w 77"/>
                  <a:gd name="T29" fmla="*/ 2147483646 h 75"/>
                  <a:gd name="T30" fmla="*/ 2147483646 w 77"/>
                  <a:gd name="T31" fmla="*/ 2147483646 h 75"/>
                  <a:gd name="T32" fmla="*/ 2147483646 w 77"/>
                  <a:gd name="T33" fmla="*/ 2147483646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7"/>
                  <a:gd name="T52" fmla="*/ 0 h 75"/>
                  <a:gd name="T53" fmla="*/ 77 w 77"/>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7" h="75">
                    <a:moveTo>
                      <a:pt x="68" y="75"/>
                    </a:moveTo>
                    <a:cubicBezTo>
                      <a:pt x="68" y="75"/>
                      <a:pt x="68" y="75"/>
                      <a:pt x="68" y="75"/>
                    </a:cubicBezTo>
                    <a:cubicBezTo>
                      <a:pt x="4" y="74"/>
                      <a:pt x="4" y="74"/>
                      <a:pt x="4" y="74"/>
                    </a:cubicBezTo>
                    <a:cubicBezTo>
                      <a:pt x="3" y="74"/>
                      <a:pt x="2" y="73"/>
                      <a:pt x="1" y="73"/>
                    </a:cubicBezTo>
                    <a:cubicBezTo>
                      <a:pt x="0" y="72"/>
                      <a:pt x="0" y="71"/>
                      <a:pt x="0" y="70"/>
                    </a:cubicBezTo>
                    <a:cubicBezTo>
                      <a:pt x="4" y="7"/>
                      <a:pt x="4" y="7"/>
                      <a:pt x="4" y="7"/>
                    </a:cubicBezTo>
                    <a:cubicBezTo>
                      <a:pt x="4" y="5"/>
                      <a:pt x="5" y="3"/>
                      <a:pt x="7" y="3"/>
                    </a:cubicBezTo>
                    <a:cubicBezTo>
                      <a:pt x="72" y="0"/>
                      <a:pt x="72" y="0"/>
                      <a:pt x="72" y="0"/>
                    </a:cubicBezTo>
                    <a:cubicBezTo>
                      <a:pt x="74" y="0"/>
                      <a:pt x="75" y="0"/>
                      <a:pt x="75" y="1"/>
                    </a:cubicBezTo>
                    <a:cubicBezTo>
                      <a:pt x="76" y="2"/>
                      <a:pt x="77" y="3"/>
                      <a:pt x="77" y="4"/>
                    </a:cubicBezTo>
                    <a:cubicBezTo>
                      <a:pt x="72" y="71"/>
                      <a:pt x="72" y="71"/>
                      <a:pt x="72" y="71"/>
                    </a:cubicBezTo>
                    <a:cubicBezTo>
                      <a:pt x="72" y="73"/>
                      <a:pt x="70" y="75"/>
                      <a:pt x="68" y="75"/>
                    </a:cubicBezTo>
                    <a:close/>
                    <a:moveTo>
                      <a:pt x="8" y="66"/>
                    </a:moveTo>
                    <a:cubicBezTo>
                      <a:pt x="65" y="67"/>
                      <a:pt x="65" y="67"/>
                      <a:pt x="65" y="67"/>
                    </a:cubicBezTo>
                    <a:cubicBezTo>
                      <a:pt x="68" y="8"/>
                      <a:pt x="68" y="8"/>
                      <a:pt x="68" y="8"/>
                    </a:cubicBezTo>
                    <a:cubicBezTo>
                      <a:pt x="11" y="11"/>
                      <a:pt x="11" y="11"/>
                      <a:pt x="11" y="11"/>
                    </a:cubicBezTo>
                    <a:lnTo>
                      <a:pt x="8" y="6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17" name="Freeform 316">
                <a:extLst>
                  <a:ext uri="{FF2B5EF4-FFF2-40B4-BE49-F238E27FC236}">
                    <a16:creationId xmlns:a16="http://schemas.microsoft.com/office/drawing/2014/main" id="{A399C8E2-230F-4EF4-9AD3-D607F3201EC7}"/>
                  </a:ext>
                </a:extLst>
              </p:cNvPr>
              <p:cNvSpPr>
                <a:spLocks/>
              </p:cNvSpPr>
              <p:nvPr/>
            </p:nvSpPr>
            <p:spPr bwMode="gray">
              <a:xfrm>
                <a:off x="6604000" y="2925763"/>
                <a:ext cx="215900" cy="352425"/>
              </a:xfrm>
              <a:custGeom>
                <a:avLst/>
                <a:gdLst>
                  <a:gd name="T0" fmla="*/ 2147483646 w 155"/>
                  <a:gd name="T1" fmla="*/ 2147483646 h 252"/>
                  <a:gd name="T2" fmla="*/ 2147483646 w 155"/>
                  <a:gd name="T3" fmla="*/ 2147483646 h 252"/>
                  <a:gd name="T4" fmla="*/ 2147483646 w 155"/>
                  <a:gd name="T5" fmla="*/ 2147483646 h 252"/>
                  <a:gd name="T6" fmla="*/ 0 w 155"/>
                  <a:gd name="T7" fmla="*/ 2147483646 h 252"/>
                  <a:gd name="T8" fmla="*/ 0 w 155"/>
                  <a:gd name="T9" fmla="*/ 2147483646 h 252"/>
                  <a:gd name="T10" fmla="*/ 2147483646 w 155"/>
                  <a:gd name="T11" fmla="*/ 0 h 252"/>
                  <a:gd name="T12" fmla="*/ 2147483646 w 155"/>
                  <a:gd name="T13" fmla="*/ 2147483646 h 252"/>
                  <a:gd name="T14" fmla="*/ 2147483646 w 155"/>
                  <a:gd name="T15" fmla="*/ 2147483646 h 252"/>
                  <a:gd name="T16" fmla="*/ 2147483646 w 155"/>
                  <a:gd name="T17" fmla="*/ 2147483646 h 252"/>
                  <a:gd name="T18" fmla="*/ 2147483646 w 155"/>
                  <a:gd name="T19" fmla="*/ 2147483646 h 252"/>
                  <a:gd name="T20" fmla="*/ 2147483646 w 155"/>
                  <a:gd name="T21" fmla="*/ 2147483646 h 2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
                  <a:gd name="T34" fmla="*/ 0 h 252"/>
                  <a:gd name="T35" fmla="*/ 155 w 155"/>
                  <a:gd name="T36" fmla="*/ 252 h 2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 h="252">
                    <a:moveTo>
                      <a:pt x="145" y="252"/>
                    </a:moveTo>
                    <a:cubicBezTo>
                      <a:pt x="144" y="252"/>
                      <a:pt x="144" y="252"/>
                      <a:pt x="143" y="251"/>
                    </a:cubicBezTo>
                    <a:cubicBezTo>
                      <a:pt x="7" y="210"/>
                      <a:pt x="7" y="210"/>
                      <a:pt x="7" y="210"/>
                    </a:cubicBezTo>
                    <a:cubicBezTo>
                      <a:pt x="3" y="208"/>
                      <a:pt x="0" y="205"/>
                      <a:pt x="0" y="201"/>
                    </a:cubicBezTo>
                    <a:cubicBezTo>
                      <a:pt x="0" y="9"/>
                      <a:pt x="0" y="9"/>
                      <a:pt x="0" y="9"/>
                    </a:cubicBezTo>
                    <a:cubicBezTo>
                      <a:pt x="0" y="4"/>
                      <a:pt x="4" y="0"/>
                      <a:pt x="9" y="0"/>
                    </a:cubicBezTo>
                    <a:cubicBezTo>
                      <a:pt x="14" y="0"/>
                      <a:pt x="18" y="4"/>
                      <a:pt x="18" y="9"/>
                    </a:cubicBezTo>
                    <a:cubicBezTo>
                      <a:pt x="18" y="194"/>
                      <a:pt x="18" y="194"/>
                      <a:pt x="18" y="194"/>
                    </a:cubicBezTo>
                    <a:cubicBezTo>
                      <a:pt x="148" y="234"/>
                      <a:pt x="148" y="234"/>
                      <a:pt x="148" y="234"/>
                    </a:cubicBezTo>
                    <a:cubicBezTo>
                      <a:pt x="153" y="236"/>
                      <a:pt x="155" y="241"/>
                      <a:pt x="154" y="245"/>
                    </a:cubicBezTo>
                    <a:cubicBezTo>
                      <a:pt x="153" y="249"/>
                      <a:pt x="149" y="252"/>
                      <a:pt x="145" y="25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24" name="Freeform 317">
                <a:extLst>
                  <a:ext uri="{FF2B5EF4-FFF2-40B4-BE49-F238E27FC236}">
                    <a16:creationId xmlns:a16="http://schemas.microsoft.com/office/drawing/2014/main" id="{6A95BD04-CB9D-4C18-833F-4385C76DB1D9}"/>
                  </a:ext>
                </a:extLst>
              </p:cNvPr>
              <p:cNvSpPr>
                <a:spLocks/>
              </p:cNvSpPr>
              <p:nvPr/>
            </p:nvSpPr>
            <p:spPr bwMode="gray">
              <a:xfrm>
                <a:off x="6924675" y="2909888"/>
                <a:ext cx="25400" cy="100013"/>
              </a:xfrm>
              <a:custGeom>
                <a:avLst/>
                <a:gdLst>
                  <a:gd name="T0" fmla="*/ 2147483646 w 18"/>
                  <a:gd name="T1" fmla="*/ 2147483646 h 71"/>
                  <a:gd name="T2" fmla="*/ 0 w 18"/>
                  <a:gd name="T3" fmla="*/ 2147483646 h 71"/>
                  <a:gd name="T4" fmla="*/ 0 w 18"/>
                  <a:gd name="T5" fmla="*/ 2147483646 h 71"/>
                  <a:gd name="T6" fmla="*/ 2147483646 w 18"/>
                  <a:gd name="T7" fmla="*/ 0 h 71"/>
                  <a:gd name="T8" fmla="*/ 2147483646 w 18"/>
                  <a:gd name="T9" fmla="*/ 2147483646 h 71"/>
                  <a:gd name="T10" fmla="*/ 2147483646 w 18"/>
                  <a:gd name="T11" fmla="*/ 2147483646 h 71"/>
                  <a:gd name="T12" fmla="*/ 2147483646 w 18"/>
                  <a:gd name="T13" fmla="*/ 2147483646 h 71"/>
                  <a:gd name="T14" fmla="*/ 0 60000 65536"/>
                  <a:gd name="T15" fmla="*/ 0 60000 65536"/>
                  <a:gd name="T16" fmla="*/ 0 60000 65536"/>
                  <a:gd name="T17" fmla="*/ 0 60000 65536"/>
                  <a:gd name="T18" fmla="*/ 0 60000 65536"/>
                  <a:gd name="T19" fmla="*/ 0 60000 65536"/>
                  <a:gd name="T20" fmla="*/ 0 60000 65536"/>
                  <a:gd name="T21" fmla="*/ 0 w 18"/>
                  <a:gd name="T22" fmla="*/ 0 h 71"/>
                  <a:gd name="T23" fmla="*/ 18 w 18"/>
                  <a:gd name="T24" fmla="*/ 71 h 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71">
                    <a:moveTo>
                      <a:pt x="9" y="71"/>
                    </a:moveTo>
                    <a:cubicBezTo>
                      <a:pt x="4" y="71"/>
                      <a:pt x="0" y="67"/>
                      <a:pt x="0" y="62"/>
                    </a:cubicBezTo>
                    <a:cubicBezTo>
                      <a:pt x="0" y="9"/>
                      <a:pt x="0" y="9"/>
                      <a:pt x="0" y="9"/>
                    </a:cubicBezTo>
                    <a:cubicBezTo>
                      <a:pt x="0" y="4"/>
                      <a:pt x="4" y="0"/>
                      <a:pt x="9" y="0"/>
                    </a:cubicBezTo>
                    <a:cubicBezTo>
                      <a:pt x="14" y="0"/>
                      <a:pt x="18" y="4"/>
                      <a:pt x="18" y="9"/>
                    </a:cubicBezTo>
                    <a:cubicBezTo>
                      <a:pt x="18" y="62"/>
                      <a:pt x="18" y="62"/>
                      <a:pt x="18" y="62"/>
                    </a:cubicBezTo>
                    <a:cubicBezTo>
                      <a:pt x="18" y="67"/>
                      <a:pt x="14" y="71"/>
                      <a:pt x="9" y="7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27" name="Freeform 318">
                <a:extLst>
                  <a:ext uri="{FF2B5EF4-FFF2-40B4-BE49-F238E27FC236}">
                    <a16:creationId xmlns:a16="http://schemas.microsoft.com/office/drawing/2014/main" id="{CBFA8024-2C34-4DC2-A413-F7F78525CF4C}"/>
                  </a:ext>
                </a:extLst>
              </p:cNvPr>
              <p:cNvSpPr>
                <a:spLocks/>
              </p:cNvSpPr>
              <p:nvPr/>
            </p:nvSpPr>
            <p:spPr bwMode="gray">
              <a:xfrm>
                <a:off x="6792913" y="3082926"/>
                <a:ext cx="157163" cy="195263"/>
              </a:xfrm>
              <a:custGeom>
                <a:avLst/>
                <a:gdLst>
                  <a:gd name="T0" fmla="*/ 2147483646 w 113"/>
                  <a:gd name="T1" fmla="*/ 2147483646 h 140"/>
                  <a:gd name="T2" fmla="*/ 2147483646 w 113"/>
                  <a:gd name="T3" fmla="*/ 2147483646 h 140"/>
                  <a:gd name="T4" fmla="*/ 2147483646 w 113"/>
                  <a:gd name="T5" fmla="*/ 2147483646 h 140"/>
                  <a:gd name="T6" fmla="*/ 2147483646 w 113"/>
                  <a:gd name="T7" fmla="*/ 2147483646 h 140"/>
                  <a:gd name="T8" fmla="*/ 2147483646 w 113"/>
                  <a:gd name="T9" fmla="*/ 2147483646 h 140"/>
                  <a:gd name="T10" fmla="*/ 2147483646 w 113"/>
                  <a:gd name="T11" fmla="*/ 0 h 140"/>
                  <a:gd name="T12" fmla="*/ 2147483646 w 113"/>
                  <a:gd name="T13" fmla="*/ 2147483646 h 140"/>
                  <a:gd name="T14" fmla="*/ 2147483646 w 113"/>
                  <a:gd name="T15" fmla="*/ 2147483646 h 140"/>
                  <a:gd name="T16" fmla="*/ 2147483646 w 113"/>
                  <a:gd name="T17" fmla="*/ 2147483646 h 140"/>
                  <a:gd name="T18" fmla="*/ 2147483646 w 113"/>
                  <a:gd name="T19" fmla="*/ 2147483646 h 140"/>
                  <a:gd name="T20" fmla="*/ 2147483646 w 113"/>
                  <a:gd name="T21" fmla="*/ 2147483646 h 1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3"/>
                  <a:gd name="T34" fmla="*/ 0 h 140"/>
                  <a:gd name="T35" fmla="*/ 113 w 113"/>
                  <a:gd name="T36" fmla="*/ 140 h 1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3" h="140">
                    <a:moveTo>
                      <a:pt x="10" y="140"/>
                    </a:moveTo>
                    <a:cubicBezTo>
                      <a:pt x="8" y="140"/>
                      <a:pt x="5" y="139"/>
                      <a:pt x="4" y="137"/>
                    </a:cubicBezTo>
                    <a:cubicBezTo>
                      <a:pt x="0" y="133"/>
                      <a:pt x="1" y="127"/>
                      <a:pt x="4" y="124"/>
                    </a:cubicBezTo>
                    <a:cubicBezTo>
                      <a:pt x="95" y="42"/>
                      <a:pt x="95" y="42"/>
                      <a:pt x="95" y="42"/>
                    </a:cubicBezTo>
                    <a:cubicBezTo>
                      <a:pt x="95" y="9"/>
                      <a:pt x="95" y="9"/>
                      <a:pt x="95" y="9"/>
                    </a:cubicBezTo>
                    <a:cubicBezTo>
                      <a:pt x="95" y="4"/>
                      <a:pt x="99" y="0"/>
                      <a:pt x="104" y="0"/>
                    </a:cubicBezTo>
                    <a:cubicBezTo>
                      <a:pt x="109" y="0"/>
                      <a:pt x="113" y="4"/>
                      <a:pt x="113" y="9"/>
                    </a:cubicBezTo>
                    <a:cubicBezTo>
                      <a:pt x="113" y="46"/>
                      <a:pt x="113" y="46"/>
                      <a:pt x="113" y="46"/>
                    </a:cubicBezTo>
                    <a:cubicBezTo>
                      <a:pt x="113" y="49"/>
                      <a:pt x="112" y="51"/>
                      <a:pt x="110" y="53"/>
                    </a:cubicBezTo>
                    <a:cubicBezTo>
                      <a:pt x="16" y="137"/>
                      <a:pt x="16" y="137"/>
                      <a:pt x="16" y="137"/>
                    </a:cubicBezTo>
                    <a:cubicBezTo>
                      <a:pt x="15" y="139"/>
                      <a:pt x="12" y="140"/>
                      <a:pt x="10" y="14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30" name="Freeform 319">
                <a:extLst>
                  <a:ext uri="{FF2B5EF4-FFF2-40B4-BE49-F238E27FC236}">
                    <a16:creationId xmlns:a16="http://schemas.microsoft.com/office/drawing/2014/main" id="{272206A7-BDA8-4EEC-B834-4EB0D8FB85D7}"/>
                  </a:ext>
                </a:extLst>
              </p:cNvPr>
              <p:cNvSpPr>
                <a:spLocks/>
              </p:cNvSpPr>
              <p:nvPr/>
            </p:nvSpPr>
            <p:spPr bwMode="gray">
              <a:xfrm>
                <a:off x="6854825" y="2674938"/>
                <a:ext cx="95250" cy="222250"/>
              </a:xfrm>
              <a:custGeom>
                <a:avLst/>
                <a:gdLst>
                  <a:gd name="T0" fmla="*/ 2147483646 w 68"/>
                  <a:gd name="T1" fmla="*/ 2147483646 h 159"/>
                  <a:gd name="T2" fmla="*/ 2147483646 w 68"/>
                  <a:gd name="T3" fmla="*/ 2147483646 h 159"/>
                  <a:gd name="T4" fmla="*/ 2147483646 w 68"/>
                  <a:gd name="T5" fmla="*/ 2147483646 h 159"/>
                  <a:gd name="T6" fmla="*/ 2147483646 w 68"/>
                  <a:gd name="T7" fmla="*/ 2147483646 h 159"/>
                  <a:gd name="T8" fmla="*/ 2147483646 w 68"/>
                  <a:gd name="T9" fmla="*/ 2147483646 h 159"/>
                  <a:gd name="T10" fmla="*/ 2147483646 w 68"/>
                  <a:gd name="T11" fmla="*/ 2147483646 h 159"/>
                  <a:gd name="T12" fmla="*/ 2147483646 w 68"/>
                  <a:gd name="T13" fmla="*/ 2147483646 h 159"/>
                  <a:gd name="T14" fmla="*/ 2147483646 w 68"/>
                  <a:gd name="T15" fmla="*/ 2147483646 h 159"/>
                  <a:gd name="T16" fmla="*/ 2147483646 w 68"/>
                  <a:gd name="T17" fmla="*/ 2147483646 h 159"/>
                  <a:gd name="T18" fmla="*/ 2147483646 w 68"/>
                  <a:gd name="T19" fmla="*/ 2147483646 h 15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
                  <a:gd name="T31" fmla="*/ 0 h 159"/>
                  <a:gd name="T32" fmla="*/ 68 w 68"/>
                  <a:gd name="T33" fmla="*/ 159 h 15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 h="159">
                    <a:moveTo>
                      <a:pt x="59" y="159"/>
                    </a:moveTo>
                    <a:cubicBezTo>
                      <a:pt x="54" y="159"/>
                      <a:pt x="50" y="155"/>
                      <a:pt x="50" y="150"/>
                    </a:cubicBezTo>
                    <a:cubicBezTo>
                      <a:pt x="50" y="30"/>
                      <a:pt x="50" y="30"/>
                      <a:pt x="50" y="30"/>
                    </a:cubicBezTo>
                    <a:cubicBezTo>
                      <a:pt x="8" y="18"/>
                      <a:pt x="8" y="18"/>
                      <a:pt x="8" y="18"/>
                    </a:cubicBezTo>
                    <a:cubicBezTo>
                      <a:pt x="3" y="17"/>
                      <a:pt x="0" y="12"/>
                      <a:pt x="1" y="7"/>
                    </a:cubicBezTo>
                    <a:cubicBezTo>
                      <a:pt x="3" y="2"/>
                      <a:pt x="8" y="0"/>
                      <a:pt x="12" y="1"/>
                    </a:cubicBezTo>
                    <a:cubicBezTo>
                      <a:pt x="61" y="15"/>
                      <a:pt x="61" y="15"/>
                      <a:pt x="61" y="15"/>
                    </a:cubicBezTo>
                    <a:cubicBezTo>
                      <a:pt x="65" y="16"/>
                      <a:pt x="68" y="20"/>
                      <a:pt x="68" y="24"/>
                    </a:cubicBezTo>
                    <a:cubicBezTo>
                      <a:pt x="68" y="150"/>
                      <a:pt x="68" y="150"/>
                      <a:pt x="68" y="150"/>
                    </a:cubicBezTo>
                    <a:cubicBezTo>
                      <a:pt x="68" y="155"/>
                      <a:pt x="64" y="159"/>
                      <a:pt x="59" y="15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37" name="Freeform 320">
                <a:extLst>
                  <a:ext uri="{FF2B5EF4-FFF2-40B4-BE49-F238E27FC236}">
                    <a16:creationId xmlns:a16="http://schemas.microsoft.com/office/drawing/2014/main" id="{0BDDB2A1-0072-413F-9641-110FC6718B03}"/>
                  </a:ext>
                </a:extLst>
              </p:cNvPr>
              <p:cNvSpPr>
                <a:spLocks/>
              </p:cNvSpPr>
              <p:nvPr/>
            </p:nvSpPr>
            <p:spPr bwMode="gray">
              <a:xfrm>
                <a:off x="6596063" y="2689226"/>
                <a:ext cx="101600" cy="233363"/>
              </a:xfrm>
              <a:custGeom>
                <a:avLst/>
                <a:gdLst>
                  <a:gd name="T0" fmla="*/ 2147483646 w 72"/>
                  <a:gd name="T1" fmla="*/ 2147483646 h 167"/>
                  <a:gd name="T2" fmla="*/ 2147483646 w 72"/>
                  <a:gd name="T3" fmla="*/ 2147483646 h 167"/>
                  <a:gd name="T4" fmla="*/ 2147483646 w 72"/>
                  <a:gd name="T5" fmla="*/ 2147483646 h 167"/>
                  <a:gd name="T6" fmla="*/ 2147483646 w 72"/>
                  <a:gd name="T7" fmla="*/ 2147483646 h 167"/>
                  <a:gd name="T8" fmla="*/ 2147483646 w 72"/>
                  <a:gd name="T9" fmla="*/ 2147483646 h 167"/>
                  <a:gd name="T10" fmla="*/ 2147483646 w 72"/>
                  <a:gd name="T11" fmla="*/ 2147483646 h 167"/>
                  <a:gd name="T12" fmla="*/ 2147483646 w 72"/>
                  <a:gd name="T13" fmla="*/ 2147483646 h 167"/>
                  <a:gd name="T14" fmla="*/ 2147483646 w 72"/>
                  <a:gd name="T15" fmla="*/ 2147483646 h 167"/>
                  <a:gd name="T16" fmla="*/ 0 60000 65536"/>
                  <a:gd name="T17" fmla="*/ 0 60000 65536"/>
                  <a:gd name="T18" fmla="*/ 0 60000 65536"/>
                  <a:gd name="T19" fmla="*/ 0 60000 65536"/>
                  <a:gd name="T20" fmla="*/ 0 60000 65536"/>
                  <a:gd name="T21" fmla="*/ 0 60000 65536"/>
                  <a:gd name="T22" fmla="*/ 0 60000 65536"/>
                  <a:gd name="T23" fmla="*/ 0 60000 65536"/>
                  <a:gd name="T24" fmla="*/ 0 w 72"/>
                  <a:gd name="T25" fmla="*/ 0 h 167"/>
                  <a:gd name="T26" fmla="*/ 72 w 72"/>
                  <a:gd name="T27" fmla="*/ 167 h 1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 h="167">
                    <a:moveTo>
                      <a:pt x="18" y="167"/>
                    </a:moveTo>
                    <a:cubicBezTo>
                      <a:pt x="14" y="167"/>
                      <a:pt x="10" y="163"/>
                      <a:pt x="9" y="158"/>
                    </a:cubicBezTo>
                    <a:cubicBezTo>
                      <a:pt x="9" y="153"/>
                      <a:pt x="0" y="28"/>
                      <a:pt x="58" y="2"/>
                    </a:cubicBezTo>
                    <a:cubicBezTo>
                      <a:pt x="62" y="0"/>
                      <a:pt x="68" y="2"/>
                      <a:pt x="70" y="7"/>
                    </a:cubicBezTo>
                    <a:cubicBezTo>
                      <a:pt x="72" y="11"/>
                      <a:pt x="70" y="17"/>
                      <a:pt x="65" y="19"/>
                    </a:cubicBezTo>
                    <a:cubicBezTo>
                      <a:pt x="27" y="35"/>
                      <a:pt x="25" y="124"/>
                      <a:pt x="27" y="157"/>
                    </a:cubicBezTo>
                    <a:cubicBezTo>
                      <a:pt x="28" y="162"/>
                      <a:pt x="24" y="166"/>
                      <a:pt x="19" y="167"/>
                    </a:cubicBezTo>
                    <a:cubicBezTo>
                      <a:pt x="19" y="167"/>
                      <a:pt x="19" y="167"/>
                      <a:pt x="18" y="16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grpSp>
        <p:sp>
          <p:nvSpPr>
            <p:cNvPr id="138" name="Rectangular Callout 124">
              <a:extLst>
                <a:ext uri="{FF2B5EF4-FFF2-40B4-BE49-F238E27FC236}">
                  <a16:creationId xmlns:a16="http://schemas.microsoft.com/office/drawing/2014/main" id="{4B9476FA-D844-49C2-9A72-11E703993150}"/>
                </a:ext>
              </a:extLst>
            </p:cNvPr>
            <p:cNvSpPr/>
            <p:nvPr/>
          </p:nvSpPr>
          <p:spPr bwMode="gray">
            <a:xfrm>
              <a:off x="6451668" y="2832435"/>
              <a:ext cx="1224732" cy="396000"/>
            </a:xfrm>
            <a:prstGeom prst="wedgeRectCallout">
              <a:avLst>
                <a:gd name="adj1" fmla="val 31900"/>
                <a:gd name="adj2" fmla="val 8571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100" dirty="0">
                  <a:solidFill>
                    <a:schemeClr val="tx1"/>
                  </a:solidFill>
                  <a:latin typeface="Huawei Sans" panose="020C0503030203020204" pitchFamily="34" charset="0"/>
                </a:rPr>
                <a:t>Ubiquitous access</a:t>
              </a:r>
            </a:p>
          </p:txBody>
        </p:sp>
        <p:sp>
          <p:nvSpPr>
            <p:cNvPr id="140" name="Rectangular Callout 125">
              <a:extLst>
                <a:ext uri="{FF2B5EF4-FFF2-40B4-BE49-F238E27FC236}">
                  <a16:creationId xmlns:a16="http://schemas.microsoft.com/office/drawing/2014/main" id="{AD8C88E6-7D1A-4A35-BB92-C40061241307}"/>
                </a:ext>
              </a:extLst>
            </p:cNvPr>
            <p:cNvSpPr/>
            <p:nvPr/>
          </p:nvSpPr>
          <p:spPr bwMode="gray">
            <a:xfrm>
              <a:off x="6366569" y="4453483"/>
              <a:ext cx="1009293" cy="396000"/>
            </a:xfrm>
            <a:prstGeom prst="wedgeRectCallout">
              <a:avLst>
                <a:gd name="adj1" fmla="val 70333"/>
                <a:gd name="adj2" fmla="val 5083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S</a:t>
              </a:r>
              <a:r>
                <a:rPr lang="en-US" altLang="zh-CN" sz="1100" dirty="0">
                  <a:solidFill>
                    <a:schemeClr val="tx1"/>
                  </a:solidFill>
                  <a:latin typeface="Huawei Sans" panose="020C0503030203020204" pitchFamily="34" charset="0"/>
                </a:rPr>
                <a:t>ecurity </a:t>
              </a:r>
              <a:r>
                <a:rPr lang="en-US" sz="1100" dirty="0">
                  <a:solidFill>
                    <a:schemeClr val="tx1"/>
                  </a:solidFill>
                  <a:latin typeface="Huawei Sans" panose="020C0503030203020204" pitchFamily="34" charset="0"/>
                </a:rPr>
                <a:t>risks</a:t>
              </a:r>
            </a:p>
          </p:txBody>
        </p:sp>
      </p:grpSp>
      <p:sp>
        <p:nvSpPr>
          <p:cNvPr id="88" name="TextBox 87">
            <a:extLst>
              <a:ext uri="{FF2B5EF4-FFF2-40B4-BE49-F238E27FC236}">
                <a16:creationId xmlns:a16="http://schemas.microsoft.com/office/drawing/2014/main" id="{D0250A13-43E1-45E3-A929-BC6215EB2503}"/>
              </a:ext>
            </a:extLst>
          </p:cNvPr>
          <p:cNvSpPr txBox="1"/>
          <p:nvPr/>
        </p:nvSpPr>
        <p:spPr bwMode="gray">
          <a:xfrm>
            <a:off x="10317202" y="2993608"/>
            <a:ext cx="1310468" cy="523220"/>
          </a:xfrm>
          <a:prstGeom prst="rect">
            <a:avLst/>
          </a:prstGeom>
          <a:noFill/>
        </p:spPr>
        <p:txBody>
          <a:bodyPr wrap="square" rtlCol="0">
            <a:spAutoFit/>
          </a:bodyPr>
          <a:lstStyle/>
          <a:p>
            <a:pPr algn="ctr" fontAlgn="ctr"/>
            <a:r>
              <a:rPr lang="en-US" sz="1400" dirty="0">
                <a:latin typeface="Huawei Sans" panose="020C0503030203020204" pitchFamily="34" charset="0"/>
              </a:rPr>
              <a:t>Branch access network</a:t>
            </a:r>
          </a:p>
        </p:txBody>
      </p:sp>
    </p:spTree>
    <p:custDataLst>
      <p:tags r:id="rId1"/>
    </p:custDataLst>
    <p:extLst>
      <p:ext uri="{BB962C8B-B14F-4D97-AF65-F5344CB8AC3E}">
        <p14:creationId xmlns:p14="http://schemas.microsoft.com/office/powerpoint/2010/main" val="37717811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8D3BDBE-C0EC-416D-8BB2-4FBA3902EF85}"/>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F7D51272-D492-4F38-BC0C-010062587AE4}"/>
              </a:ext>
            </a:extLst>
          </p:cNvPr>
          <p:cNvSpPr>
            <a:spLocks noGrp="1"/>
          </p:cNvSpPr>
          <p:nvPr>
            <p:ph type="body" sz="quarter" idx="10"/>
          </p:nvPr>
        </p:nvSpPr>
        <p:spPr/>
        <p:txBody>
          <a:bodyPr/>
          <a:lstStyle/>
          <a:p>
            <a:endParaRPr lang="en-US"/>
          </a:p>
        </p:txBody>
      </p:sp>
    </p:spTree>
    <p:custDataLst>
      <p:tags r:id="rId1"/>
    </p:custDataLst>
    <p:extLst>
      <p:ext uri="{BB962C8B-B14F-4D97-AF65-F5344CB8AC3E}">
        <p14:creationId xmlns:p14="http://schemas.microsoft.com/office/powerpoint/2010/main" val="22206280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18479-D53C-4D84-837F-62970820FFC3}"/>
              </a:ext>
            </a:extLst>
          </p:cNvPr>
          <p:cNvSpPr>
            <a:spLocks noGrp="1"/>
          </p:cNvSpPr>
          <p:nvPr>
            <p:ph type="title"/>
          </p:nvPr>
        </p:nvSpPr>
        <p:spPr bwMode="gray"/>
        <p:txBody>
          <a:bodyPr>
            <a:normAutofit/>
          </a:bodyPr>
          <a:lstStyle/>
          <a:p>
            <a:pPr fontAlgn="ctr">
              <a:lnSpc>
                <a:spcPct val="100000"/>
              </a:lnSpc>
            </a:pPr>
            <a:r>
              <a:rPr lang="en-US" dirty="0">
                <a:latin typeface="Huawei Sans" panose="020C0503030203020204" pitchFamily="34" charset="0"/>
              </a:rPr>
              <a:t>Addressing Challenges Facing Financial Branch Access Networks</a:t>
            </a:r>
          </a:p>
        </p:txBody>
      </p:sp>
      <p:sp>
        <p:nvSpPr>
          <p:cNvPr id="3" name="Text Placeholder 2">
            <a:extLst>
              <a:ext uri="{FF2B5EF4-FFF2-40B4-BE49-F238E27FC236}">
                <a16:creationId xmlns:a16="http://schemas.microsoft.com/office/drawing/2014/main" id="{446012B0-F163-44EB-8D90-BD4DCCCE5FE9}"/>
              </a:ext>
            </a:extLst>
          </p:cNvPr>
          <p:cNvSpPr>
            <a:spLocks noGrp="1"/>
          </p:cNvSpPr>
          <p:nvPr>
            <p:ph type="body" sz="quarter" idx="10"/>
          </p:nvPr>
        </p:nvSpPr>
        <p:spPr bwMode="gray">
          <a:xfrm>
            <a:off x="455613" y="1484312"/>
            <a:ext cx="6013082" cy="4443243"/>
          </a:xfrm>
        </p:spPr>
        <p:txBody>
          <a:bodyPr/>
          <a:lstStyle/>
          <a:p>
            <a:pPr algn="l"/>
            <a:r>
              <a:rPr lang="en-US" sz="1600" dirty="0">
                <a:latin typeface="Huawei Sans" panose="020C0503030203020204" pitchFamily="34" charset="0"/>
              </a:rPr>
              <a:t>Using SD-WAN to address the challenges facing financial branch access networks:</a:t>
            </a:r>
            <a:endParaRPr lang="en-US" altLang="zh-CN" sz="1600" dirty="0">
              <a:latin typeface="Huawei Sans" panose="020C0503030203020204" pitchFamily="34" charset="0"/>
            </a:endParaRPr>
          </a:p>
          <a:p>
            <a:pPr marL="588963" lvl="1" indent="-273050"/>
            <a:r>
              <a:rPr lang="en-US" sz="1400" dirty="0">
                <a:latin typeface="Huawei Sans" panose="020C0503030203020204" pitchFamily="34" charset="0"/>
              </a:rPr>
              <a:t>Network flattening</a:t>
            </a:r>
            <a:endParaRPr lang="en-US" altLang="zh-CN" sz="1400" dirty="0">
              <a:latin typeface="Huawei Sans" panose="020C0503030203020204" pitchFamily="34" charset="0"/>
            </a:endParaRPr>
          </a:p>
          <a:p>
            <a:pPr marL="806450" lvl="2" indent="-206375"/>
            <a:r>
              <a:rPr lang="en-US" sz="1200" dirty="0">
                <a:latin typeface="Huawei Sans" panose="020C0503030203020204" pitchFamily="34" charset="0"/>
              </a:rPr>
              <a:t>Establishing E2E IP overlay tunnels</a:t>
            </a:r>
          </a:p>
          <a:p>
            <a:pPr marL="588963" lvl="1" indent="-273050"/>
            <a:r>
              <a:rPr lang="en-US" sz="1400" dirty="0">
                <a:latin typeface="Huawei Sans" panose="020C0503030203020204" pitchFamily="34" charset="0"/>
              </a:rPr>
              <a:t>Cloud services, reshaping bank WANs</a:t>
            </a:r>
            <a:endParaRPr lang="en-US" altLang="zh-CN" sz="1400" dirty="0">
              <a:latin typeface="Huawei Sans" panose="020C0503030203020204" pitchFamily="34" charset="0"/>
            </a:endParaRPr>
          </a:p>
          <a:p>
            <a:pPr marL="806450" lvl="2" indent="-206375"/>
            <a:r>
              <a:rPr lang="en-US" sz="1200" dirty="0">
                <a:latin typeface="Huawei Sans" panose="020C0503030203020204" pitchFamily="34" charset="0"/>
              </a:rPr>
              <a:t>One-hop connection to the cloud</a:t>
            </a:r>
          </a:p>
          <a:p>
            <a:pPr marL="588963" lvl="1" indent="-273050"/>
            <a:r>
              <a:rPr lang="en-US" sz="1400" dirty="0">
                <a:latin typeface="Huawei Sans" panose="020C0503030203020204" pitchFamily="34" charset="0"/>
              </a:rPr>
              <a:t>Multi-service transport </a:t>
            </a:r>
            <a:endParaRPr lang="en-US" altLang="zh-CN" sz="1400" dirty="0">
              <a:latin typeface="Huawei Sans" panose="020C0503030203020204" pitchFamily="34" charset="0"/>
            </a:endParaRPr>
          </a:p>
          <a:p>
            <a:pPr marL="806450" lvl="2" indent="-206375"/>
            <a:r>
              <a:rPr lang="en-US" sz="1200" dirty="0">
                <a:latin typeface="Huawei Sans" panose="020C0503030203020204" pitchFamily="34" charset="0"/>
              </a:rPr>
              <a:t>Multi-VN isolation, and intra-VN traffic optimization based on applications</a:t>
            </a:r>
          </a:p>
          <a:p>
            <a:pPr marL="588963" lvl="1" indent="-273050"/>
            <a:r>
              <a:rPr lang="en-US" sz="1400" dirty="0">
                <a:latin typeface="Huawei Sans" panose="020C0503030203020204" pitchFamily="34" charset="0"/>
              </a:rPr>
              <a:t>High O&amp;M costs</a:t>
            </a:r>
            <a:endParaRPr lang="en-US" altLang="zh-CN" sz="1400" dirty="0">
              <a:latin typeface="Huawei Sans" panose="020C0503030203020204" pitchFamily="34" charset="0"/>
            </a:endParaRPr>
          </a:p>
          <a:p>
            <a:pPr marL="806450" lvl="2" indent="-206375"/>
            <a:r>
              <a:rPr lang="en-US" sz="1200" dirty="0">
                <a:latin typeface="Huawei Sans" panose="020C0503030203020204" pitchFamily="34" charset="0"/>
              </a:rPr>
              <a:t>Centralized management and control by the controller</a:t>
            </a:r>
          </a:p>
          <a:p>
            <a:pPr marL="588963" lvl="1" indent="-273050"/>
            <a:r>
              <a:rPr lang="en-US" sz="1400" dirty="0">
                <a:latin typeface="Huawei Sans" panose="020C0503030203020204" pitchFamily="34" charset="0"/>
              </a:rPr>
              <a:t>Network security risks</a:t>
            </a:r>
            <a:endParaRPr lang="en-US" altLang="zh-CN" sz="1400" dirty="0">
              <a:latin typeface="Huawei Sans" panose="020C0503030203020204" pitchFamily="34" charset="0"/>
            </a:endParaRPr>
          </a:p>
          <a:p>
            <a:pPr marL="806450" lvl="2" indent="-206375"/>
            <a:r>
              <a:rPr lang="en-US" sz="1200" dirty="0">
                <a:latin typeface="Huawei Sans" panose="020C0503030203020204" pitchFamily="34" charset="0"/>
              </a:rPr>
              <a:t>Technologies, such as IPsec, firewall, and IPS, ensuring network security</a:t>
            </a:r>
          </a:p>
        </p:txBody>
      </p:sp>
      <p:sp>
        <p:nvSpPr>
          <p:cNvPr id="5" name="Freeform 159">
            <a:extLst>
              <a:ext uri="{FF2B5EF4-FFF2-40B4-BE49-F238E27FC236}">
                <a16:creationId xmlns:a16="http://schemas.microsoft.com/office/drawing/2014/main" id="{2A515980-CA7B-43D0-B6BA-02466C93BDF0}"/>
              </a:ext>
            </a:extLst>
          </p:cNvPr>
          <p:cNvSpPr/>
          <p:nvPr/>
        </p:nvSpPr>
        <p:spPr bwMode="gray">
          <a:xfrm flipH="1">
            <a:off x="7664689" y="3054879"/>
            <a:ext cx="1239308" cy="5373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6" name="Freeform 159">
            <a:extLst>
              <a:ext uri="{FF2B5EF4-FFF2-40B4-BE49-F238E27FC236}">
                <a16:creationId xmlns:a16="http://schemas.microsoft.com/office/drawing/2014/main" id="{CE34142B-C3D2-447E-90CA-2A9298F8F250}"/>
              </a:ext>
            </a:extLst>
          </p:cNvPr>
          <p:cNvSpPr/>
          <p:nvPr/>
        </p:nvSpPr>
        <p:spPr bwMode="gray">
          <a:xfrm flipH="1">
            <a:off x="7664643" y="3902763"/>
            <a:ext cx="1239308" cy="5373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7" name="Freeform 159">
            <a:extLst>
              <a:ext uri="{FF2B5EF4-FFF2-40B4-BE49-F238E27FC236}">
                <a16:creationId xmlns:a16="http://schemas.microsoft.com/office/drawing/2014/main" id="{B01FE05F-697A-4D3A-9F2D-EEAB61ED3AB2}"/>
              </a:ext>
            </a:extLst>
          </p:cNvPr>
          <p:cNvSpPr/>
          <p:nvPr/>
        </p:nvSpPr>
        <p:spPr bwMode="gray">
          <a:xfrm flipH="1">
            <a:off x="8540308" y="5340669"/>
            <a:ext cx="1027890" cy="5373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8" name="Freeform 159">
            <a:extLst>
              <a:ext uri="{FF2B5EF4-FFF2-40B4-BE49-F238E27FC236}">
                <a16:creationId xmlns:a16="http://schemas.microsoft.com/office/drawing/2014/main" id="{0D6D97F1-B8C8-4C39-8803-4040ECC6AEEC}"/>
              </a:ext>
            </a:extLst>
          </p:cNvPr>
          <p:cNvSpPr/>
          <p:nvPr/>
        </p:nvSpPr>
        <p:spPr bwMode="gray">
          <a:xfrm flipH="1">
            <a:off x="7097819" y="5340669"/>
            <a:ext cx="1027890" cy="5373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9" name="Picture 12" descr="E:\2016.01\1.12 扁平化图标\蓝色\AR-蓝色最新-40.png">
            <a:extLst>
              <a:ext uri="{FF2B5EF4-FFF2-40B4-BE49-F238E27FC236}">
                <a16:creationId xmlns:a16="http://schemas.microsoft.com/office/drawing/2014/main" id="{230D9D21-96EF-443E-8CFA-C66F13534EB7}"/>
              </a:ext>
            </a:extLst>
          </p:cNvPr>
          <p:cNvPicPr>
            <a:picLocks noChangeAspect="1" noChangeArrowheads="1"/>
          </p:cNvPicPr>
          <p:nvPr/>
        </p:nvPicPr>
        <p:blipFill>
          <a:blip r:embed="rId3" cstate="print"/>
          <a:srcRect/>
          <a:stretch>
            <a:fillRect/>
          </a:stretch>
        </p:blipFill>
        <p:spPr bwMode="gray">
          <a:xfrm>
            <a:off x="7198271" y="5532273"/>
            <a:ext cx="344148" cy="281576"/>
          </a:xfrm>
          <a:prstGeom prst="rect">
            <a:avLst/>
          </a:prstGeom>
          <a:noFill/>
        </p:spPr>
      </p:pic>
      <p:pic>
        <p:nvPicPr>
          <p:cNvPr id="10" name="Picture 12" descr="E:\2016.01\1.12 扁平化图标\蓝色\AR-蓝色最新-40.png">
            <a:extLst>
              <a:ext uri="{FF2B5EF4-FFF2-40B4-BE49-F238E27FC236}">
                <a16:creationId xmlns:a16="http://schemas.microsoft.com/office/drawing/2014/main" id="{AEC5EFC4-1097-46AB-955C-223382ECD679}"/>
              </a:ext>
            </a:extLst>
          </p:cNvPr>
          <p:cNvPicPr>
            <a:picLocks noChangeAspect="1" noChangeArrowheads="1"/>
          </p:cNvPicPr>
          <p:nvPr/>
        </p:nvPicPr>
        <p:blipFill>
          <a:blip r:embed="rId3" cstate="print"/>
          <a:srcRect/>
          <a:stretch>
            <a:fillRect/>
          </a:stretch>
        </p:blipFill>
        <p:spPr bwMode="gray">
          <a:xfrm>
            <a:off x="7642871" y="5532273"/>
            <a:ext cx="344148" cy="281576"/>
          </a:xfrm>
          <a:prstGeom prst="rect">
            <a:avLst/>
          </a:prstGeom>
          <a:noFill/>
        </p:spPr>
      </p:pic>
      <p:pic>
        <p:nvPicPr>
          <p:cNvPr id="11" name="Picture 12" descr="E:\2016.01\1.12 扁平化图标\蓝色\AR-蓝色最新-40.png">
            <a:extLst>
              <a:ext uri="{FF2B5EF4-FFF2-40B4-BE49-F238E27FC236}">
                <a16:creationId xmlns:a16="http://schemas.microsoft.com/office/drawing/2014/main" id="{1D382ED1-2AFF-48D8-B1BF-7EA65F692898}"/>
              </a:ext>
            </a:extLst>
          </p:cNvPr>
          <p:cNvPicPr>
            <a:picLocks noChangeAspect="1" noChangeArrowheads="1"/>
          </p:cNvPicPr>
          <p:nvPr/>
        </p:nvPicPr>
        <p:blipFill>
          <a:blip r:embed="rId3" cstate="print"/>
          <a:srcRect/>
          <a:stretch>
            <a:fillRect/>
          </a:stretch>
        </p:blipFill>
        <p:spPr bwMode="gray">
          <a:xfrm>
            <a:off x="8882179" y="5532273"/>
            <a:ext cx="344148" cy="281576"/>
          </a:xfrm>
          <a:prstGeom prst="rect">
            <a:avLst/>
          </a:prstGeom>
          <a:noFill/>
        </p:spPr>
      </p:pic>
      <p:pic>
        <p:nvPicPr>
          <p:cNvPr id="12" name="Picture 12" descr="E:\2016.01\1.12 扁平化图标\蓝色\AR-蓝色最新-40.png">
            <a:extLst>
              <a:ext uri="{FF2B5EF4-FFF2-40B4-BE49-F238E27FC236}">
                <a16:creationId xmlns:a16="http://schemas.microsoft.com/office/drawing/2014/main" id="{1040C1F0-026C-4B7C-8813-B15AF5F54021}"/>
              </a:ext>
            </a:extLst>
          </p:cNvPr>
          <p:cNvPicPr>
            <a:picLocks noChangeAspect="1" noChangeArrowheads="1"/>
          </p:cNvPicPr>
          <p:nvPr/>
        </p:nvPicPr>
        <p:blipFill>
          <a:blip r:embed="rId3" cstate="print"/>
          <a:srcRect/>
          <a:stretch>
            <a:fillRect/>
          </a:stretch>
        </p:blipFill>
        <p:spPr bwMode="gray">
          <a:xfrm>
            <a:off x="7889083" y="3262509"/>
            <a:ext cx="344148" cy="281576"/>
          </a:xfrm>
          <a:prstGeom prst="rect">
            <a:avLst/>
          </a:prstGeom>
          <a:noFill/>
        </p:spPr>
      </p:pic>
      <p:pic>
        <p:nvPicPr>
          <p:cNvPr id="13" name="Picture 12" descr="E:\2016.01\1.12 扁平化图标\蓝色\AR-蓝色最新-40.png">
            <a:extLst>
              <a:ext uri="{FF2B5EF4-FFF2-40B4-BE49-F238E27FC236}">
                <a16:creationId xmlns:a16="http://schemas.microsoft.com/office/drawing/2014/main" id="{4E1BFDF1-E648-4184-B6AB-747DB837DE95}"/>
              </a:ext>
            </a:extLst>
          </p:cNvPr>
          <p:cNvPicPr>
            <a:picLocks noChangeAspect="1" noChangeArrowheads="1"/>
          </p:cNvPicPr>
          <p:nvPr/>
        </p:nvPicPr>
        <p:blipFill>
          <a:blip r:embed="rId3" cstate="print"/>
          <a:srcRect/>
          <a:stretch>
            <a:fillRect/>
          </a:stretch>
        </p:blipFill>
        <p:spPr bwMode="gray">
          <a:xfrm>
            <a:off x="7889083" y="4125837"/>
            <a:ext cx="344148" cy="281576"/>
          </a:xfrm>
          <a:prstGeom prst="rect">
            <a:avLst/>
          </a:prstGeom>
          <a:noFill/>
        </p:spPr>
      </p:pic>
      <p:pic>
        <p:nvPicPr>
          <p:cNvPr id="14" name="Picture 12" descr="E:\2016.01\1.12 扁平化图标\蓝色\AR-蓝色最新-40.png">
            <a:extLst>
              <a:ext uri="{FF2B5EF4-FFF2-40B4-BE49-F238E27FC236}">
                <a16:creationId xmlns:a16="http://schemas.microsoft.com/office/drawing/2014/main" id="{09EA4245-355F-4195-8870-91E10A4FC989}"/>
              </a:ext>
            </a:extLst>
          </p:cNvPr>
          <p:cNvPicPr>
            <a:picLocks noChangeAspect="1" noChangeArrowheads="1"/>
          </p:cNvPicPr>
          <p:nvPr/>
        </p:nvPicPr>
        <p:blipFill>
          <a:blip r:embed="rId3" cstate="print"/>
          <a:srcRect/>
          <a:stretch>
            <a:fillRect/>
          </a:stretch>
        </p:blipFill>
        <p:spPr bwMode="gray">
          <a:xfrm>
            <a:off x="8385631" y="4125837"/>
            <a:ext cx="344148" cy="281576"/>
          </a:xfrm>
          <a:prstGeom prst="rect">
            <a:avLst/>
          </a:prstGeom>
          <a:noFill/>
        </p:spPr>
      </p:pic>
      <p:pic>
        <p:nvPicPr>
          <p:cNvPr id="15" name="图片 50" descr="internet-蓝.png">
            <a:extLst>
              <a:ext uri="{FF2B5EF4-FFF2-40B4-BE49-F238E27FC236}">
                <a16:creationId xmlns:a16="http://schemas.microsoft.com/office/drawing/2014/main" id="{040AB020-8EBA-44DD-9801-3177D3BE88F6}"/>
              </a:ext>
            </a:extLst>
          </p:cNvPr>
          <p:cNvPicPr>
            <a:picLocks noChangeAspect="1"/>
          </p:cNvPicPr>
          <p:nvPr/>
        </p:nvPicPr>
        <p:blipFill>
          <a:blip r:embed="rId4" cstate="print"/>
          <a:stretch>
            <a:fillRect/>
          </a:stretch>
        </p:blipFill>
        <p:spPr bwMode="gray">
          <a:xfrm>
            <a:off x="7071920" y="4734921"/>
            <a:ext cx="804674" cy="408433"/>
          </a:xfrm>
          <a:prstGeom prst="rect">
            <a:avLst/>
          </a:prstGeom>
        </p:spPr>
      </p:pic>
      <p:grpSp>
        <p:nvGrpSpPr>
          <p:cNvPr id="16" name="Group 15">
            <a:extLst>
              <a:ext uri="{FF2B5EF4-FFF2-40B4-BE49-F238E27FC236}">
                <a16:creationId xmlns:a16="http://schemas.microsoft.com/office/drawing/2014/main" id="{63348641-0ED1-409A-AD6D-3B998E406795}"/>
              </a:ext>
            </a:extLst>
          </p:cNvPr>
          <p:cNvGrpSpPr/>
          <p:nvPr/>
        </p:nvGrpSpPr>
        <p:grpSpPr bwMode="gray">
          <a:xfrm>
            <a:off x="8040028" y="4722200"/>
            <a:ext cx="1014225" cy="411538"/>
            <a:chOff x="8226282" y="5162584"/>
            <a:chExt cx="1014225" cy="411538"/>
          </a:xfrm>
        </p:grpSpPr>
        <p:pic>
          <p:nvPicPr>
            <p:cNvPr id="60" name="图片 45" descr="网络云2-蓝.png">
              <a:extLst>
                <a:ext uri="{FF2B5EF4-FFF2-40B4-BE49-F238E27FC236}">
                  <a16:creationId xmlns:a16="http://schemas.microsoft.com/office/drawing/2014/main" id="{9A8E071E-67E3-4324-BF2F-9C77790866C7}"/>
                </a:ext>
              </a:extLst>
            </p:cNvPr>
            <p:cNvPicPr>
              <a:picLocks noChangeAspect="1"/>
            </p:cNvPicPr>
            <p:nvPr/>
          </p:nvPicPr>
          <p:blipFill>
            <a:blip r:embed="rId5" cstate="print"/>
            <a:stretch>
              <a:fillRect/>
            </a:stretch>
          </p:blipFill>
          <p:spPr bwMode="gray">
            <a:xfrm>
              <a:off x="8226282" y="5162584"/>
              <a:ext cx="1014225" cy="411538"/>
            </a:xfrm>
            <a:prstGeom prst="rect">
              <a:avLst/>
            </a:prstGeom>
          </p:spPr>
        </p:pic>
        <p:sp>
          <p:nvSpPr>
            <p:cNvPr id="61" name="TextBox 60">
              <a:extLst>
                <a:ext uri="{FF2B5EF4-FFF2-40B4-BE49-F238E27FC236}">
                  <a16:creationId xmlns:a16="http://schemas.microsoft.com/office/drawing/2014/main" id="{BC841F3C-CAB4-440A-9596-0EDE4818C8BB}"/>
                </a:ext>
              </a:extLst>
            </p:cNvPr>
            <p:cNvSpPr txBox="1"/>
            <p:nvPr/>
          </p:nvSpPr>
          <p:spPr bwMode="gray">
            <a:xfrm>
              <a:off x="8239912" y="5246428"/>
              <a:ext cx="1000595" cy="261610"/>
            </a:xfrm>
            <a:prstGeom prst="rect">
              <a:avLst/>
            </a:prstGeom>
            <a:noFill/>
          </p:spPr>
          <p:txBody>
            <a:bodyPr wrap="none" rtlCol="0">
              <a:spAutoFit/>
            </a:bodyPr>
            <a:lstStyle/>
            <a:p>
              <a:pPr fontAlgn="ctr"/>
              <a:r>
                <a:rPr lang="en-US" sz="1100" b="1" dirty="0">
                  <a:solidFill>
                    <a:schemeClr val="bg1"/>
                  </a:solidFill>
                  <a:latin typeface="Huawei Sans" panose="020C0503030203020204" pitchFamily="34" charset="0"/>
                </a:rPr>
                <a:t>MPLS/MSTP</a:t>
              </a:r>
              <a:endParaRPr lang="en-US" altLang="zh-CN" sz="1200" b="1" dirty="0">
                <a:solidFill>
                  <a:schemeClr val="bg1"/>
                </a:solidFill>
                <a:latin typeface="Huawei Sans" panose="020C0503030203020204" pitchFamily="34" charset="0"/>
              </a:endParaRPr>
            </a:p>
          </p:txBody>
        </p:sp>
      </p:grpSp>
      <p:sp>
        <p:nvSpPr>
          <p:cNvPr id="17" name="signal_91908">
            <a:extLst>
              <a:ext uri="{FF2B5EF4-FFF2-40B4-BE49-F238E27FC236}">
                <a16:creationId xmlns:a16="http://schemas.microsoft.com/office/drawing/2014/main" id="{32FC0BD7-62A0-4018-B7CC-AFD80193A202}"/>
              </a:ext>
            </a:extLst>
          </p:cNvPr>
          <p:cNvSpPr>
            <a:spLocks noChangeAspect="1"/>
          </p:cNvSpPr>
          <p:nvPr/>
        </p:nvSpPr>
        <p:spPr bwMode="gray">
          <a:xfrm>
            <a:off x="9164816" y="4677182"/>
            <a:ext cx="320558" cy="466172"/>
          </a:xfrm>
          <a:custGeom>
            <a:avLst/>
            <a:gdLst>
              <a:gd name="T0" fmla="*/ 1908 w 2631"/>
              <a:gd name="T1" fmla="*/ 2490 h 3832"/>
              <a:gd name="T2" fmla="*/ 2631 w 2631"/>
              <a:gd name="T3" fmla="*/ 1316 h 3832"/>
              <a:gd name="T4" fmla="*/ 1316 w 2631"/>
              <a:gd name="T5" fmla="*/ 0 h 3832"/>
              <a:gd name="T6" fmla="*/ 0 w 2631"/>
              <a:gd name="T7" fmla="*/ 1316 h 3832"/>
              <a:gd name="T8" fmla="*/ 717 w 2631"/>
              <a:gd name="T9" fmla="*/ 2487 h 3832"/>
              <a:gd name="T10" fmla="*/ 163 w 2631"/>
              <a:gd name="T11" fmla="*/ 3669 h 3832"/>
              <a:gd name="T12" fmla="*/ 169 w 2631"/>
              <a:gd name="T13" fmla="*/ 3766 h 3832"/>
              <a:gd name="T14" fmla="*/ 255 w 2631"/>
              <a:gd name="T15" fmla="*/ 3812 h 3832"/>
              <a:gd name="T16" fmla="*/ 560 w 2631"/>
              <a:gd name="T17" fmla="*/ 3807 h 3832"/>
              <a:gd name="T18" fmla="*/ 658 w 2631"/>
              <a:gd name="T19" fmla="*/ 3707 h 3832"/>
              <a:gd name="T20" fmla="*/ 742 w 2631"/>
              <a:gd name="T21" fmla="*/ 3456 h 3832"/>
              <a:gd name="T22" fmla="*/ 1315 w 2631"/>
              <a:gd name="T23" fmla="*/ 3211 h 3832"/>
              <a:gd name="T24" fmla="*/ 1885 w 2631"/>
              <a:gd name="T25" fmla="*/ 3466 h 3832"/>
              <a:gd name="T26" fmla="*/ 1968 w 2631"/>
              <a:gd name="T27" fmla="*/ 3731 h 3832"/>
              <a:gd name="T28" fmla="*/ 1997 w 2631"/>
              <a:gd name="T29" fmla="*/ 3802 h 3832"/>
              <a:gd name="T30" fmla="*/ 2068 w 2631"/>
              <a:gd name="T31" fmla="*/ 3832 h 3832"/>
              <a:gd name="T32" fmla="*/ 2375 w 2631"/>
              <a:gd name="T33" fmla="*/ 3832 h 3832"/>
              <a:gd name="T34" fmla="*/ 2459 w 2631"/>
              <a:gd name="T35" fmla="*/ 3785 h 3832"/>
              <a:gd name="T36" fmla="*/ 2466 w 2631"/>
              <a:gd name="T37" fmla="*/ 3689 h 3832"/>
              <a:gd name="T38" fmla="*/ 1908 w 2631"/>
              <a:gd name="T39" fmla="*/ 2490 h 3832"/>
              <a:gd name="T40" fmla="*/ 1427 w 2631"/>
              <a:gd name="T41" fmla="*/ 2426 h 3832"/>
              <a:gd name="T42" fmla="*/ 1316 w 2631"/>
              <a:gd name="T43" fmla="*/ 2431 h 3832"/>
              <a:gd name="T44" fmla="*/ 1195 w 2631"/>
              <a:gd name="T45" fmla="*/ 2425 h 3832"/>
              <a:gd name="T46" fmla="*/ 1311 w 2631"/>
              <a:gd name="T47" fmla="*/ 2149 h 3832"/>
              <a:gd name="T48" fmla="*/ 1427 w 2631"/>
              <a:gd name="T49" fmla="*/ 2426 h 3832"/>
              <a:gd name="T50" fmla="*/ 1581 w 2631"/>
              <a:gd name="T51" fmla="*/ 2791 h 3832"/>
              <a:gd name="T52" fmla="*/ 1041 w 2631"/>
              <a:gd name="T53" fmla="*/ 2791 h 3832"/>
              <a:gd name="T54" fmla="*/ 1114 w 2631"/>
              <a:gd name="T55" fmla="*/ 2616 h 3832"/>
              <a:gd name="T56" fmla="*/ 1316 w 2631"/>
              <a:gd name="T57" fmla="*/ 2631 h 3832"/>
              <a:gd name="T58" fmla="*/ 1507 w 2631"/>
              <a:gd name="T59" fmla="*/ 2617 h 3832"/>
              <a:gd name="T60" fmla="*/ 1581 w 2631"/>
              <a:gd name="T61" fmla="*/ 2791 h 3832"/>
              <a:gd name="T62" fmla="*/ 1491 w 2631"/>
              <a:gd name="T63" fmla="*/ 1591 h 3832"/>
              <a:gd name="T64" fmla="*/ 1642 w 2631"/>
              <a:gd name="T65" fmla="*/ 1316 h 3832"/>
              <a:gd name="T66" fmla="*/ 1316 w 2631"/>
              <a:gd name="T67" fmla="*/ 990 h 3832"/>
              <a:gd name="T68" fmla="*/ 990 w 2631"/>
              <a:gd name="T69" fmla="*/ 1316 h 3832"/>
              <a:gd name="T70" fmla="*/ 1138 w 2631"/>
              <a:gd name="T71" fmla="*/ 1588 h 3832"/>
              <a:gd name="T72" fmla="*/ 1030 w 2631"/>
              <a:gd name="T73" fmla="*/ 1818 h 3832"/>
              <a:gd name="T74" fmla="*/ 738 w 2631"/>
              <a:gd name="T75" fmla="*/ 1316 h 3832"/>
              <a:gd name="T76" fmla="*/ 1316 w 2631"/>
              <a:gd name="T77" fmla="*/ 738 h 3832"/>
              <a:gd name="T78" fmla="*/ 1893 w 2631"/>
              <a:gd name="T79" fmla="*/ 1316 h 3832"/>
              <a:gd name="T80" fmla="*/ 1597 w 2631"/>
              <a:gd name="T81" fmla="*/ 1820 h 3832"/>
              <a:gd name="T82" fmla="*/ 1491 w 2631"/>
              <a:gd name="T83" fmla="*/ 1591 h 3832"/>
              <a:gd name="T84" fmla="*/ 200 w 2631"/>
              <a:gd name="T85" fmla="*/ 1316 h 3832"/>
              <a:gd name="T86" fmla="*/ 1316 w 2631"/>
              <a:gd name="T87" fmla="*/ 200 h 3832"/>
              <a:gd name="T88" fmla="*/ 2431 w 2631"/>
              <a:gd name="T89" fmla="*/ 1316 h 3832"/>
              <a:gd name="T90" fmla="*/ 1824 w 2631"/>
              <a:gd name="T91" fmla="*/ 2308 h 3832"/>
              <a:gd name="T92" fmla="*/ 1682 w 2631"/>
              <a:gd name="T93" fmla="*/ 2002 h 3832"/>
              <a:gd name="T94" fmla="*/ 2094 w 2631"/>
              <a:gd name="T95" fmla="*/ 1316 h 3832"/>
              <a:gd name="T96" fmla="*/ 1316 w 2631"/>
              <a:gd name="T97" fmla="*/ 538 h 3832"/>
              <a:gd name="T98" fmla="*/ 538 w 2631"/>
              <a:gd name="T99" fmla="*/ 1316 h 3832"/>
              <a:gd name="T100" fmla="*/ 945 w 2631"/>
              <a:gd name="T101" fmla="*/ 1999 h 3832"/>
              <a:gd name="T102" fmla="*/ 802 w 2631"/>
              <a:gd name="T103" fmla="*/ 2305 h 3832"/>
              <a:gd name="T104" fmla="*/ 200 w 2631"/>
              <a:gd name="T105" fmla="*/ 1316 h 3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31" h="3832">
                <a:moveTo>
                  <a:pt x="1908" y="2490"/>
                </a:moveTo>
                <a:cubicBezTo>
                  <a:pt x="2337" y="2273"/>
                  <a:pt x="2631" y="1828"/>
                  <a:pt x="2631" y="1316"/>
                </a:cubicBezTo>
                <a:cubicBezTo>
                  <a:pt x="2631" y="590"/>
                  <a:pt x="2041" y="0"/>
                  <a:pt x="1316" y="0"/>
                </a:cubicBezTo>
                <a:cubicBezTo>
                  <a:pt x="590" y="0"/>
                  <a:pt x="0" y="590"/>
                  <a:pt x="0" y="1316"/>
                </a:cubicBezTo>
                <a:cubicBezTo>
                  <a:pt x="0" y="1826"/>
                  <a:pt x="292" y="2269"/>
                  <a:pt x="717" y="2487"/>
                </a:cubicBezTo>
                <a:lnTo>
                  <a:pt x="163" y="3669"/>
                </a:lnTo>
                <a:cubicBezTo>
                  <a:pt x="148" y="3701"/>
                  <a:pt x="150" y="3737"/>
                  <a:pt x="169" y="3766"/>
                </a:cubicBezTo>
                <a:cubicBezTo>
                  <a:pt x="188" y="3795"/>
                  <a:pt x="220" y="3813"/>
                  <a:pt x="255" y="3812"/>
                </a:cubicBezTo>
                <a:lnTo>
                  <a:pt x="560" y="3807"/>
                </a:lnTo>
                <a:cubicBezTo>
                  <a:pt x="614" y="3806"/>
                  <a:pt x="658" y="3761"/>
                  <a:pt x="658" y="3707"/>
                </a:cubicBezTo>
                <a:cubicBezTo>
                  <a:pt x="658" y="3706"/>
                  <a:pt x="661" y="3578"/>
                  <a:pt x="742" y="3456"/>
                </a:cubicBezTo>
                <a:cubicBezTo>
                  <a:pt x="849" y="3293"/>
                  <a:pt x="1042" y="3211"/>
                  <a:pt x="1315" y="3211"/>
                </a:cubicBezTo>
                <a:cubicBezTo>
                  <a:pt x="1588" y="3211"/>
                  <a:pt x="1780" y="3297"/>
                  <a:pt x="1885" y="3466"/>
                </a:cubicBezTo>
                <a:cubicBezTo>
                  <a:pt x="1966" y="3596"/>
                  <a:pt x="1968" y="3730"/>
                  <a:pt x="1968" y="3731"/>
                </a:cubicBezTo>
                <a:cubicBezTo>
                  <a:pt x="1967" y="3757"/>
                  <a:pt x="1978" y="3783"/>
                  <a:pt x="1997" y="3802"/>
                </a:cubicBezTo>
                <a:cubicBezTo>
                  <a:pt x="2015" y="3821"/>
                  <a:pt x="2041" y="3832"/>
                  <a:pt x="2068" y="3832"/>
                </a:cubicBezTo>
                <a:lnTo>
                  <a:pt x="2375" y="3832"/>
                </a:lnTo>
                <a:cubicBezTo>
                  <a:pt x="2409" y="3832"/>
                  <a:pt x="2441" y="3814"/>
                  <a:pt x="2459" y="3785"/>
                </a:cubicBezTo>
                <a:cubicBezTo>
                  <a:pt x="2478" y="3757"/>
                  <a:pt x="2480" y="3720"/>
                  <a:pt x="2466" y="3689"/>
                </a:cubicBezTo>
                <a:lnTo>
                  <a:pt x="1908" y="2490"/>
                </a:lnTo>
                <a:close/>
                <a:moveTo>
                  <a:pt x="1427" y="2426"/>
                </a:moveTo>
                <a:cubicBezTo>
                  <a:pt x="1390" y="2429"/>
                  <a:pt x="1353" y="2431"/>
                  <a:pt x="1316" y="2431"/>
                </a:cubicBezTo>
                <a:cubicBezTo>
                  <a:pt x="1275" y="2431"/>
                  <a:pt x="1235" y="2429"/>
                  <a:pt x="1195" y="2425"/>
                </a:cubicBezTo>
                <a:lnTo>
                  <a:pt x="1311" y="2149"/>
                </a:lnTo>
                <a:lnTo>
                  <a:pt x="1427" y="2426"/>
                </a:lnTo>
                <a:close/>
                <a:moveTo>
                  <a:pt x="1581" y="2791"/>
                </a:moveTo>
                <a:lnTo>
                  <a:pt x="1041" y="2791"/>
                </a:lnTo>
                <a:lnTo>
                  <a:pt x="1114" y="2616"/>
                </a:lnTo>
                <a:cubicBezTo>
                  <a:pt x="1180" y="2626"/>
                  <a:pt x="1247" y="2631"/>
                  <a:pt x="1316" y="2631"/>
                </a:cubicBezTo>
                <a:cubicBezTo>
                  <a:pt x="1381" y="2631"/>
                  <a:pt x="1445" y="2627"/>
                  <a:pt x="1507" y="2617"/>
                </a:cubicBezTo>
                <a:lnTo>
                  <a:pt x="1581" y="2791"/>
                </a:lnTo>
                <a:close/>
                <a:moveTo>
                  <a:pt x="1491" y="1591"/>
                </a:moveTo>
                <a:cubicBezTo>
                  <a:pt x="1581" y="1533"/>
                  <a:pt x="1642" y="1431"/>
                  <a:pt x="1642" y="1316"/>
                </a:cubicBezTo>
                <a:cubicBezTo>
                  <a:pt x="1642" y="1136"/>
                  <a:pt x="1495" y="990"/>
                  <a:pt x="1316" y="990"/>
                </a:cubicBezTo>
                <a:cubicBezTo>
                  <a:pt x="1136" y="990"/>
                  <a:pt x="990" y="1136"/>
                  <a:pt x="990" y="1316"/>
                </a:cubicBezTo>
                <a:cubicBezTo>
                  <a:pt x="990" y="1430"/>
                  <a:pt x="1049" y="1530"/>
                  <a:pt x="1138" y="1588"/>
                </a:cubicBezTo>
                <a:lnTo>
                  <a:pt x="1030" y="1818"/>
                </a:lnTo>
                <a:cubicBezTo>
                  <a:pt x="856" y="1718"/>
                  <a:pt x="738" y="1530"/>
                  <a:pt x="738" y="1316"/>
                </a:cubicBezTo>
                <a:cubicBezTo>
                  <a:pt x="738" y="997"/>
                  <a:pt x="997" y="738"/>
                  <a:pt x="1316" y="738"/>
                </a:cubicBezTo>
                <a:cubicBezTo>
                  <a:pt x="1634" y="738"/>
                  <a:pt x="1893" y="997"/>
                  <a:pt x="1893" y="1316"/>
                </a:cubicBezTo>
                <a:cubicBezTo>
                  <a:pt x="1893" y="1532"/>
                  <a:pt x="1774" y="1721"/>
                  <a:pt x="1597" y="1820"/>
                </a:cubicBezTo>
                <a:lnTo>
                  <a:pt x="1491" y="1591"/>
                </a:lnTo>
                <a:close/>
                <a:moveTo>
                  <a:pt x="200" y="1316"/>
                </a:moveTo>
                <a:cubicBezTo>
                  <a:pt x="200" y="701"/>
                  <a:pt x="701" y="200"/>
                  <a:pt x="1316" y="200"/>
                </a:cubicBezTo>
                <a:cubicBezTo>
                  <a:pt x="1931" y="200"/>
                  <a:pt x="2431" y="701"/>
                  <a:pt x="2431" y="1316"/>
                </a:cubicBezTo>
                <a:cubicBezTo>
                  <a:pt x="2431" y="1748"/>
                  <a:pt x="2184" y="2123"/>
                  <a:pt x="1824" y="2308"/>
                </a:cubicBezTo>
                <a:lnTo>
                  <a:pt x="1682" y="2002"/>
                </a:lnTo>
                <a:cubicBezTo>
                  <a:pt x="1927" y="1871"/>
                  <a:pt x="2094" y="1612"/>
                  <a:pt x="2094" y="1316"/>
                </a:cubicBezTo>
                <a:cubicBezTo>
                  <a:pt x="2094" y="887"/>
                  <a:pt x="1745" y="538"/>
                  <a:pt x="1316" y="538"/>
                </a:cubicBezTo>
                <a:cubicBezTo>
                  <a:pt x="887" y="538"/>
                  <a:pt x="538" y="887"/>
                  <a:pt x="538" y="1316"/>
                </a:cubicBezTo>
                <a:cubicBezTo>
                  <a:pt x="538" y="1610"/>
                  <a:pt x="703" y="1867"/>
                  <a:pt x="945" y="1999"/>
                </a:cubicBezTo>
                <a:lnTo>
                  <a:pt x="802" y="2305"/>
                </a:lnTo>
                <a:cubicBezTo>
                  <a:pt x="445" y="2119"/>
                  <a:pt x="200" y="1746"/>
                  <a:pt x="200" y="1316"/>
                </a:cubicBezTo>
                <a:close/>
              </a:path>
            </a:pathLst>
          </a:custGeom>
          <a:solidFill>
            <a:schemeClr val="accent1"/>
          </a:solidFill>
          <a:ln>
            <a:noFill/>
          </a:ln>
        </p:spPr>
        <p:txBody>
          <a:bodyPr/>
          <a:lstStyle/>
          <a:p>
            <a:pPr fontAlgn="ctr"/>
            <a:endParaRPr lang="en-US" dirty="0">
              <a:latin typeface="Huawei Sans" panose="020C0503030203020204" pitchFamily="34" charset="0"/>
            </a:endParaRPr>
          </a:p>
        </p:txBody>
      </p:sp>
      <p:cxnSp>
        <p:nvCxnSpPr>
          <p:cNvPr id="18" name="Straight Connector 17">
            <a:extLst>
              <a:ext uri="{FF2B5EF4-FFF2-40B4-BE49-F238E27FC236}">
                <a16:creationId xmlns:a16="http://schemas.microsoft.com/office/drawing/2014/main" id="{2540ACE1-3775-448B-B94C-2696C0597970}"/>
              </a:ext>
            </a:extLst>
          </p:cNvPr>
          <p:cNvCxnSpPr>
            <a:stCxn id="9" idx="0"/>
            <a:endCxn id="15" idx="2"/>
          </p:cNvCxnSpPr>
          <p:nvPr/>
        </p:nvCxnSpPr>
        <p:spPr bwMode="gray">
          <a:xfrm flipV="1">
            <a:off x="7370345" y="5143354"/>
            <a:ext cx="103912" cy="38891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9145463-28DC-4121-AFC1-9ACD84CC5BD8}"/>
              </a:ext>
            </a:extLst>
          </p:cNvPr>
          <p:cNvCxnSpPr>
            <a:stCxn id="10" idx="0"/>
            <a:endCxn id="60" idx="2"/>
          </p:cNvCxnSpPr>
          <p:nvPr/>
        </p:nvCxnSpPr>
        <p:spPr bwMode="gray">
          <a:xfrm flipV="1">
            <a:off x="7814945" y="5133738"/>
            <a:ext cx="732196" cy="39853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35B6562-C4E1-4CCD-9B2F-141AC39509EB}"/>
              </a:ext>
            </a:extLst>
          </p:cNvPr>
          <p:cNvCxnSpPr>
            <a:stCxn id="15" idx="2"/>
            <a:endCxn id="11" idx="0"/>
          </p:cNvCxnSpPr>
          <p:nvPr/>
        </p:nvCxnSpPr>
        <p:spPr bwMode="gray">
          <a:xfrm>
            <a:off x="7474257" y="5143354"/>
            <a:ext cx="1579996" cy="38891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C05905F-84BF-4FA6-B9A8-AD3201C0C200}"/>
              </a:ext>
            </a:extLst>
          </p:cNvPr>
          <p:cNvCxnSpPr>
            <a:stCxn id="60" idx="2"/>
            <a:endCxn id="11" idx="0"/>
          </p:cNvCxnSpPr>
          <p:nvPr/>
        </p:nvCxnSpPr>
        <p:spPr bwMode="gray">
          <a:xfrm>
            <a:off x="8547141" y="5133738"/>
            <a:ext cx="507112" cy="398535"/>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2" name="Picture 10" descr="E:\2016.01\1.12 扁平化图标\蓝色\AR-蓝色最新-38.png">
            <a:extLst>
              <a:ext uri="{FF2B5EF4-FFF2-40B4-BE49-F238E27FC236}">
                <a16:creationId xmlns:a16="http://schemas.microsoft.com/office/drawing/2014/main" id="{0287E24D-0E1C-49D8-B9C1-B6D5F0728937}"/>
              </a:ext>
            </a:extLst>
          </p:cNvPr>
          <p:cNvPicPr>
            <a:picLocks noChangeAspect="1" noChangeArrowheads="1"/>
          </p:cNvPicPr>
          <p:nvPr/>
        </p:nvPicPr>
        <p:blipFill>
          <a:blip r:embed="rId6" cstate="print"/>
          <a:srcRect/>
          <a:stretch>
            <a:fillRect/>
          </a:stretch>
        </p:blipFill>
        <p:spPr bwMode="gray">
          <a:xfrm>
            <a:off x="8940483" y="5129376"/>
            <a:ext cx="540000" cy="441818"/>
          </a:xfrm>
          <a:prstGeom prst="rect">
            <a:avLst/>
          </a:prstGeom>
          <a:noFill/>
        </p:spPr>
      </p:pic>
      <p:cxnSp>
        <p:nvCxnSpPr>
          <p:cNvPr id="23" name="Straight Connector 22">
            <a:extLst>
              <a:ext uri="{FF2B5EF4-FFF2-40B4-BE49-F238E27FC236}">
                <a16:creationId xmlns:a16="http://schemas.microsoft.com/office/drawing/2014/main" id="{07E7A91B-E5E7-4E42-86CC-7B15FA70CCBF}"/>
              </a:ext>
            </a:extLst>
          </p:cNvPr>
          <p:cNvCxnSpPr>
            <a:stCxn id="15" idx="0"/>
            <a:endCxn id="13" idx="2"/>
          </p:cNvCxnSpPr>
          <p:nvPr/>
        </p:nvCxnSpPr>
        <p:spPr bwMode="gray">
          <a:xfrm flipV="1">
            <a:off x="7474257" y="4407413"/>
            <a:ext cx="586900" cy="32750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39A2056-5A7D-4BAD-BB49-4CB1FD7B5604}"/>
              </a:ext>
            </a:extLst>
          </p:cNvPr>
          <p:cNvCxnSpPr>
            <a:stCxn id="60" idx="0"/>
            <a:endCxn id="14" idx="2"/>
          </p:cNvCxnSpPr>
          <p:nvPr/>
        </p:nvCxnSpPr>
        <p:spPr bwMode="gray">
          <a:xfrm flipV="1">
            <a:off x="8547141" y="4407413"/>
            <a:ext cx="10564" cy="314787"/>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5" name="Picture 12" descr="E:\2016.01\1.12 扁平化图标\蓝色\AR-蓝色最新-40.png">
            <a:extLst>
              <a:ext uri="{FF2B5EF4-FFF2-40B4-BE49-F238E27FC236}">
                <a16:creationId xmlns:a16="http://schemas.microsoft.com/office/drawing/2014/main" id="{0E2A47E1-BF98-413C-945F-EDE8D148412F}"/>
              </a:ext>
            </a:extLst>
          </p:cNvPr>
          <p:cNvPicPr>
            <a:picLocks noChangeAspect="1" noChangeArrowheads="1"/>
          </p:cNvPicPr>
          <p:nvPr/>
        </p:nvPicPr>
        <p:blipFill>
          <a:blip r:embed="rId3" cstate="print"/>
          <a:srcRect/>
          <a:stretch>
            <a:fillRect/>
          </a:stretch>
        </p:blipFill>
        <p:spPr bwMode="gray">
          <a:xfrm>
            <a:off x="8381881" y="3261741"/>
            <a:ext cx="344148" cy="281576"/>
          </a:xfrm>
          <a:prstGeom prst="rect">
            <a:avLst/>
          </a:prstGeom>
          <a:noFill/>
        </p:spPr>
      </p:pic>
      <p:cxnSp>
        <p:nvCxnSpPr>
          <p:cNvPr id="26" name="Straight Connector 25">
            <a:extLst>
              <a:ext uri="{FF2B5EF4-FFF2-40B4-BE49-F238E27FC236}">
                <a16:creationId xmlns:a16="http://schemas.microsoft.com/office/drawing/2014/main" id="{A9EA0C1E-8531-4D0C-8729-EEA62A0A075D}"/>
              </a:ext>
            </a:extLst>
          </p:cNvPr>
          <p:cNvCxnSpPr>
            <a:stCxn id="13" idx="0"/>
            <a:endCxn id="12" idx="2"/>
          </p:cNvCxnSpPr>
          <p:nvPr/>
        </p:nvCxnSpPr>
        <p:spPr bwMode="gray">
          <a:xfrm flipV="1">
            <a:off x="8061157" y="3544085"/>
            <a:ext cx="0" cy="58175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1DAAA5A-1171-4117-B079-56EAC8082368}"/>
              </a:ext>
            </a:extLst>
          </p:cNvPr>
          <p:cNvCxnSpPr>
            <a:stCxn id="14" idx="0"/>
            <a:endCxn id="25" idx="2"/>
          </p:cNvCxnSpPr>
          <p:nvPr/>
        </p:nvCxnSpPr>
        <p:spPr bwMode="gray">
          <a:xfrm flipH="1" flipV="1">
            <a:off x="8553955" y="3543317"/>
            <a:ext cx="3750" cy="58252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8" name="Freeform 159">
            <a:extLst>
              <a:ext uri="{FF2B5EF4-FFF2-40B4-BE49-F238E27FC236}">
                <a16:creationId xmlns:a16="http://schemas.microsoft.com/office/drawing/2014/main" id="{18B07C94-B0A6-423E-9708-D5D458023ABA}"/>
              </a:ext>
            </a:extLst>
          </p:cNvPr>
          <p:cNvSpPr/>
          <p:nvPr/>
        </p:nvSpPr>
        <p:spPr bwMode="gray">
          <a:xfrm flipH="1">
            <a:off x="7606356" y="2014701"/>
            <a:ext cx="1355881" cy="72479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600" dirty="0">
                <a:solidFill>
                  <a:schemeClr val="tx1"/>
                </a:solidFill>
                <a:latin typeface="Huawei Sans" panose="020C0503030203020204" pitchFamily="34" charset="0"/>
              </a:rPr>
              <a:t>Backbone network</a:t>
            </a:r>
          </a:p>
        </p:txBody>
      </p:sp>
      <p:sp>
        <p:nvSpPr>
          <p:cNvPr id="29" name="Freeform 159">
            <a:extLst>
              <a:ext uri="{FF2B5EF4-FFF2-40B4-BE49-F238E27FC236}">
                <a16:creationId xmlns:a16="http://schemas.microsoft.com/office/drawing/2014/main" id="{68E24EE7-189A-4177-AAD1-41A1A6A133F8}"/>
              </a:ext>
            </a:extLst>
          </p:cNvPr>
          <p:cNvSpPr/>
          <p:nvPr/>
        </p:nvSpPr>
        <p:spPr bwMode="gray">
          <a:xfrm flipH="1">
            <a:off x="8533116" y="1030713"/>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30" name="Straight Connector 29">
            <a:extLst>
              <a:ext uri="{FF2B5EF4-FFF2-40B4-BE49-F238E27FC236}">
                <a16:creationId xmlns:a16="http://schemas.microsoft.com/office/drawing/2014/main" id="{74706D7A-D45E-43A0-A630-782E33859DB8}"/>
              </a:ext>
            </a:extLst>
          </p:cNvPr>
          <p:cNvCxnSpPr>
            <a:endCxn id="25" idx="0"/>
          </p:cNvCxnSpPr>
          <p:nvPr/>
        </p:nvCxnSpPr>
        <p:spPr bwMode="gray">
          <a:xfrm>
            <a:off x="8547140" y="2739492"/>
            <a:ext cx="6815" cy="52224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18C014E-7852-4A87-8D6B-75F1AC4CC225}"/>
              </a:ext>
            </a:extLst>
          </p:cNvPr>
          <p:cNvCxnSpPr>
            <a:endCxn id="12" idx="0"/>
          </p:cNvCxnSpPr>
          <p:nvPr/>
        </p:nvCxnSpPr>
        <p:spPr bwMode="gray">
          <a:xfrm>
            <a:off x="8053658" y="2739492"/>
            <a:ext cx="7499" cy="52301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2635B20-0333-438B-8868-D278835DFD16}"/>
              </a:ext>
            </a:extLst>
          </p:cNvPr>
          <p:cNvCxnSpPr>
            <a:stCxn id="35" idx="2"/>
            <a:endCxn id="28" idx="7"/>
          </p:cNvCxnSpPr>
          <p:nvPr/>
        </p:nvCxnSpPr>
        <p:spPr bwMode="gray">
          <a:xfrm flipH="1">
            <a:off x="8826173" y="1684615"/>
            <a:ext cx="711478" cy="61326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2FE1391-FFAF-42C6-9278-3512BAF42824}"/>
              </a:ext>
            </a:extLst>
          </p:cNvPr>
          <p:cNvCxnSpPr>
            <a:stCxn id="34" idx="2"/>
            <a:endCxn id="28" idx="3"/>
          </p:cNvCxnSpPr>
          <p:nvPr/>
        </p:nvCxnSpPr>
        <p:spPr bwMode="gray">
          <a:xfrm flipH="1">
            <a:off x="8406747" y="1685383"/>
            <a:ext cx="533736" cy="442725"/>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34" name="Picture 12" descr="E:\2016.01\1.12 扁平化图标\蓝色\AR-蓝色最新-40.png">
            <a:extLst>
              <a:ext uri="{FF2B5EF4-FFF2-40B4-BE49-F238E27FC236}">
                <a16:creationId xmlns:a16="http://schemas.microsoft.com/office/drawing/2014/main" id="{66626D40-5789-4141-B1B8-153318A4E06C}"/>
              </a:ext>
            </a:extLst>
          </p:cNvPr>
          <p:cNvPicPr>
            <a:picLocks noChangeAspect="1" noChangeArrowheads="1"/>
          </p:cNvPicPr>
          <p:nvPr/>
        </p:nvPicPr>
        <p:blipFill>
          <a:blip r:embed="rId3" cstate="print"/>
          <a:srcRect/>
          <a:stretch>
            <a:fillRect/>
          </a:stretch>
        </p:blipFill>
        <p:spPr bwMode="gray">
          <a:xfrm>
            <a:off x="8768409" y="1403807"/>
            <a:ext cx="344148" cy="281576"/>
          </a:xfrm>
          <a:prstGeom prst="rect">
            <a:avLst/>
          </a:prstGeom>
          <a:noFill/>
        </p:spPr>
      </p:pic>
      <p:pic>
        <p:nvPicPr>
          <p:cNvPr id="35" name="Picture 12" descr="E:\2016.01\1.12 扁平化图标\蓝色\AR-蓝色最新-40.png">
            <a:extLst>
              <a:ext uri="{FF2B5EF4-FFF2-40B4-BE49-F238E27FC236}">
                <a16:creationId xmlns:a16="http://schemas.microsoft.com/office/drawing/2014/main" id="{24657F2A-6EF1-4C4E-9249-4C2798684CA1}"/>
              </a:ext>
            </a:extLst>
          </p:cNvPr>
          <p:cNvPicPr>
            <a:picLocks noChangeAspect="1" noChangeArrowheads="1"/>
          </p:cNvPicPr>
          <p:nvPr/>
        </p:nvPicPr>
        <p:blipFill>
          <a:blip r:embed="rId3" cstate="print"/>
          <a:srcRect/>
          <a:stretch>
            <a:fillRect/>
          </a:stretch>
        </p:blipFill>
        <p:spPr bwMode="gray">
          <a:xfrm>
            <a:off x="9365577" y="1403039"/>
            <a:ext cx="344148" cy="281576"/>
          </a:xfrm>
          <a:prstGeom prst="rect">
            <a:avLst/>
          </a:prstGeom>
          <a:noFill/>
        </p:spPr>
      </p:pic>
      <p:sp>
        <p:nvSpPr>
          <p:cNvPr id="36" name="TextBox 35">
            <a:extLst>
              <a:ext uri="{FF2B5EF4-FFF2-40B4-BE49-F238E27FC236}">
                <a16:creationId xmlns:a16="http://schemas.microsoft.com/office/drawing/2014/main" id="{88944316-1A83-4572-AEE7-714C0493F9AE}"/>
              </a:ext>
            </a:extLst>
          </p:cNvPr>
          <p:cNvSpPr txBox="1"/>
          <p:nvPr/>
        </p:nvSpPr>
        <p:spPr bwMode="gray">
          <a:xfrm>
            <a:off x="7132931" y="5880809"/>
            <a:ext cx="986167" cy="276999"/>
          </a:xfrm>
          <a:prstGeom prst="rect">
            <a:avLst/>
          </a:prstGeom>
          <a:noFill/>
        </p:spPr>
        <p:txBody>
          <a:bodyPr wrap="none" rtlCol="0">
            <a:spAutoFit/>
          </a:bodyPr>
          <a:lstStyle/>
          <a:p>
            <a:pPr fontAlgn="ctr"/>
            <a:r>
              <a:rPr lang="en-US" sz="1200" dirty="0">
                <a:latin typeface="Huawei Sans" panose="020C0503030203020204" pitchFamily="34" charset="0"/>
              </a:rPr>
              <a:t>Sub-branch</a:t>
            </a:r>
          </a:p>
        </p:txBody>
      </p:sp>
      <p:sp>
        <p:nvSpPr>
          <p:cNvPr id="37" name="TextBox 36">
            <a:extLst>
              <a:ext uri="{FF2B5EF4-FFF2-40B4-BE49-F238E27FC236}">
                <a16:creationId xmlns:a16="http://schemas.microsoft.com/office/drawing/2014/main" id="{36DECCB4-43C8-45CF-8A6A-99F11AEB429D}"/>
              </a:ext>
            </a:extLst>
          </p:cNvPr>
          <p:cNvSpPr txBox="1"/>
          <p:nvPr/>
        </p:nvSpPr>
        <p:spPr bwMode="gray">
          <a:xfrm>
            <a:off x="8618460" y="5891267"/>
            <a:ext cx="986167" cy="276999"/>
          </a:xfrm>
          <a:prstGeom prst="rect">
            <a:avLst/>
          </a:prstGeom>
          <a:noFill/>
        </p:spPr>
        <p:txBody>
          <a:bodyPr wrap="none" rtlCol="0">
            <a:spAutoFit/>
          </a:bodyPr>
          <a:lstStyle/>
          <a:p>
            <a:pPr fontAlgn="ctr"/>
            <a:r>
              <a:rPr lang="en-US" sz="1200" dirty="0">
                <a:latin typeface="Huawei Sans" panose="020C0503030203020204" pitchFamily="34" charset="0"/>
              </a:rPr>
              <a:t>Sub-branch</a:t>
            </a:r>
          </a:p>
        </p:txBody>
      </p:sp>
      <p:sp>
        <p:nvSpPr>
          <p:cNvPr id="38" name="TextBox 37">
            <a:extLst>
              <a:ext uri="{FF2B5EF4-FFF2-40B4-BE49-F238E27FC236}">
                <a16:creationId xmlns:a16="http://schemas.microsoft.com/office/drawing/2014/main" id="{D7827F29-B06F-4C13-B72C-3DB8FB3F4EE7}"/>
              </a:ext>
            </a:extLst>
          </p:cNvPr>
          <p:cNvSpPr txBox="1"/>
          <p:nvPr/>
        </p:nvSpPr>
        <p:spPr bwMode="gray">
          <a:xfrm>
            <a:off x="8872213" y="3999928"/>
            <a:ext cx="800219" cy="461665"/>
          </a:xfrm>
          <a:prstGeom prst="rect">
            <a:avLst/>
          </a:prstGeom>
          <a:noFill/>
        </p:spPr>
        <p:txBody>
          <a:bodyPr wrap="square" rtlCol="0">
            <a:spAutoFit/>
          </a:bodyPr>
          <a:lstStyle/>
          <a:p>
            <a:pPr fontAlgn="ctr"/>
            <a:r>
              <a:rPr lang="en-US" sz="1200" dirty="0">
                <a:latin typeface="Huawei Sans" panose="020C0503030203020204" pitchFamily="34" charset="0"/>
              </a:rPr>
              <a:t>Level-2 branch</a:t>
            </a:r>
          </a:p>
        </p:txBody>
      </p:sp>
      <p:sp>
        <p:nvSpPr>
          <p:cNvPr id="39" name="TextBox 38">
            <a:extLst>
              <a:ext uri="{FF2B5EF4-FFF2-40B4-BE49-F238E27FC236}">
                <a16:creationId xmlns:a16="http://schemas.microsoft.com/office/drawing/2014/main" id="{5A21B64D-01CA-479D-90B2-13E16512DE12}"/>
              </a:ext>
            </a:extLst>
          </p:cNvPr>
          <p:cNvSpPr txBox="1"/>
          <p:nvPr/>
        </p:nvSpPr>
        <p:spPr bwMode="gray">
          <a:xfrm>
            <a:off x="8848263" y="3136196"/>
            <a:ext cx="800219" cy="461665"/>
          </a:xfrm>
          <a:prstGeom prst="rect">
            <a:avLst/>
          </a:prstGeom>
          <a:noFill/>
        </p:spPr>
        <p:txBody>
          <a:bodyPr wrap="square" rtlCol="0">
            <a:spAutoFit/>
          </a:bodyPr>
          <a:lstStyle/>
          <a:p>
            <a:pPr fontAlgn="ctr"/>
            <a:r>
              <a:rPr lang="en-US" sz="1200" dirty="0">
                <a:latin typeface="Huawei Sans" panose="020C0503030203020204" pitchFamily="34" charset="0"/>
              </a:rPr>
              <a:t>Level-1 branch</a:t>
            </a:r>
          </a:p>
        </p:txBody>
      </p:sp>
      <p:sp>
        <p:nvSpPr>
          <p:cNvPr id="40" name="Freeform 121">
            <a:extLst>
              <a:ext uri="{FF2B5EF4-FFF2-40B4-BE49-F238E27FC236}">
                <a16:creationId xmlns:a16="http://schemas.microsoft.com/office/drawing/2014/main" id="{B49C15A7-E0A4-4B2B-957C-4363CA9E02F5}"/>
              </a:ext>
            </a:extLst>
          </p:cNvPr>
          <p:cNvSpPr/>
          <p:nvPr/>
        </p:nvSpPr>
        <p:spPr bwMode="gray">
          <a:xfrm rot="2838967" flipH="1">
            <a:off x="7791063" y="1343013"/>
            <a:ext cx="391671" cy="2929525"/>
          </a:xfrm>
          <a:custGeom>
            <a:avLst/>
            <a:gdLst>
              <a:gd name="connsiteX0" fmla="*/ 42037 w 564551"/>
              <a:gd name="connsiteY0" fmla="*/ 2079172 h 2079172"/>
              <a:gd name="connsiteX1" fmla="*/ 52923 w 564551"/>
              <a:gd name="connsiteY1" fmla="*/ 772886 h 2079172"/>
              <a:gd name="connsiteX2" fmla="*/ 564551 w 564551"/>
              <a:gd name="connsiteY2" fmla="*/ 0 h 2079172"/>
            </a:gdLst>
            <a:ahLst/>
            <a:cxnLst>
              <a:cxn ang="0">
                <a:pos x="connsiteX0" y="connsiteY0"/>
              </a:cxn>
              <a:cxn ang="0">
                <a:pos x="connsiteX1" y="connsiteY1"/>
              </a:cxn>
              <a:cxn ang="0">
                <a:pos x="connsiteX2" y="connsiteY2"/>
              </a:cxn>
            </a:cxnLst>
            <a:rect l="l" t="t" r="r" b="b"/>
            <a:pathLst>
              <a:path w="564551" h="2079172">
                <a:moveTo>
                  <a:pt x="42037" y="2079172"/>
                </a:moveTo>
                <a:cubicBezTo>
                  <a:pt x="3937" y="1599293"/>
                  <a:pt x="-34163" y="1119415"/>
                  <a:pt x="52923" y="772886"/>
                </a:cubicBezTo>
                <a:cubicBezTo>
                  <a:pt x="140009" y="426357"/>
                  <a:pt x="501051" y="128814"/>
                  <a:pt x="564551" y="0"/>
                </a:cubicBezTo>
              </a:path>
            </a:pathLst>
          </a:cu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4" name="videocall_243283">
            <a:extLst>
              <a:ext uri="{FF2B5EF4-FFF2-40B4-BE49-F238E27FC236}">
                <a16:creationId xmlns:a16="http://schemas.microsoft.com/office/drawing/2014/main" id="{301104A0-D2E1-4D4D-B752-677A33DB1A3D}"/>
              </a:ext>
            </a:extLst>
          </p:cNvPr>
          <p:cNvSpPr>
            <a:spLocks noChangeAspect="1"/>
          </p:cNvSpPr>
          <p:nvPr/>
        </p:nvSpPr>
        <p:spPr bwMode="gray">
          <a:xfrm>
            <a:off x="9769367" y="4885334"/>
            <a:ext cx="412764" cy="329693"/>
          </a:xfrm>
          <a:custGeom>
            <a:avLst/>
            <a:gdLst>
              <a:gd name="connsiteX0" fmla="*/ 273424 w 607639"/>
              <a:gd name="connsiteY0" fmla="*/ 394341 h 485349"/>
              <a:gd name="connsiteX1" fmla="*/ 273424 w 607639"/>
              <a:gd name="connsiteY1" fmla="*/ 455043 h 485349"/>
              <a:gd name="connsiteX2" fmla="*/ 334215 w 607639"/>
              <a:gd name="connsiteY2" fmla="*/ 455043 h 485349"/>
              <a:gd name="connsiteX3" fmla="*/ 334215 w 607639"/>
              <a:gd name="connsiteY3" fmla="*/ 394341 h 485349"/>
              <a:gd name="connsiteX4" fmla="*/ 243091 w 607639"/>
              <a:gd name="connsiteY4" fmla="*/ 242604 h 485349"/>
              <a:gd name="connsiteX5" fmla="*/ 303749 w 607639"/>
              <a:gd name="connsiteY5" fmla="*/ 242604 h 485349"/>
              <a:gd name="connsiteX6" fmla="*/ 303775 w 607639"/>
              <a:gd name="connsiteY6" fmla="*/ 242604 h 485349"/>
              <a:gd name="connsiteX7" fmla="*/ 364548 w 607639"/>
              <a:gd name="connsiteY7" fmla="*/ 242604 h 485349"/>
              <a:gd name="connsiteX8" fmla="*/ 394445 w 607639"/>
              <a:gd name="connsiteY8" fmla="*/ 267584 h 485349"/>
              <a:gd name="connsiteX9" fmla="*/ 406457 w 607639"/>
              <a:gd name="connsiteY9" fmla="*/ 333633 h 485349"/>
              <a:gd name="connsiteX10" fmla="*/ 375581 w 607639"/>
              <a:gd name="connsiteY10" fmla="*/ 333633 h 485349"/>
              <a:gd name="connsiteX11" fmla="*/ 364548 w 607639"/>
              <a:gd name="connsiteY11" fmla="*/ 273007 h 485349"/>
              <a:gd name="connsiteX12" fmla="*/ 318990 w 607639"/>
              <a:gd name="connsiteY12" fmla="*/ 273007 h 485349"/>
              <a:gd name="connsiteX13" fmla="*/ 318990 w 607639"/>
              <a:gd name="connsiteY13" fmla="*/ 333633 h 485349"/>
              <a:gd name="connsiteX14" fmla="*/ 288649 w 607639"/>
              <a:gd name="connsiteY14" fmla="*/ 333633 h 485349"/>
              <a:gd name="connsiteX15" fmla="*/ 288649 w 607639"/>
              <a:gd name="connsiteY15" fmla="*/ 273007 h 485349"/>
              <a:gd name="connsiteX16" fmla="*/ 243091 w 607639"/>
              <a:gd name="connsiteY16" fmla="*/ 273007 h 485349"/>
              <a:gd name="connsiteX17" fmla="*/ 232058 w 607639"/>
              <a:gd name="connsiteY17" fmla="*/ 333633 h 485349"/>
              <a:gd name="connsiteX18" fmla="*/ 201182 w 607639"/>
              <a:gd name="connsiteY18" fmla="*/ 333633 h 485349"/>
              <a:gd name="connsiteX19" fmla="*/ 213194 w 607639"/>
              <a:gd name="connsiteY19" fmla="*/ 267584 h 485349"/>
              <a:gd name="connsiteX20" fmla="*/ 243091 w 607639"/>
              <a:gd name="connsiteY20" fmla="*/ 242604 h 485349"/>
              <a:gd name="connsiteX21" fmla="*/ 303749 w 607639"/>
              <a:gd name="connsiteY21" fmla="*/ 91006 h 485349"/>
              <a:gd name="connsiteX22" fmla="*/ 243052 w 607639"/>
              <a:gd name="connsiteY22" fmla="*/ 151610 h 485349"/>
              <a:gd name="connsiteX23" fmla="*/ 303749 w 607639"/>
              <a:gd name="connsiteY23" fmla="*/ 212302 h 485349"/>
              <a:gd name="connsiteX24" fmla="*/ 364536 w 607639"/>
              <a:gd name="connsiteY24" fmla="*/ 151610 h 485349"/>
              <a:gd name="connsiteX25" fmla="*/ 303749 w 607639"/>
              <a:gd name="connsiteY25" fmla="*/ 91006 h 485349"/>
              <a:gd name="connsiteX26" fmla="*/ 303749 w 607639"/>
              <a:gd name="connsiteY26" fmla="*/ 60616 h 485349"/>
              <a:gd name="connsiteX27" fmla="*/ 394885 w 607639"/>
              <a:gd name="connsiteY27" fmla="*/ 151610 h 485349"/>
              <a:gd name="connsiteX28" fmla="*/ 303749 w 607639"/>
              <a:gd name="connsiteY28" fmla="*/ 242604 h 485349"/>
              <a:gd name="connsiteX29" fmla="*/ 212614 w 607639"/>
              <a:gd name="connsiteY29" fmla="*/ 151610 h 485349"/>
              <a:gd name="connsiteX30" fmla="*/ 303749 w 607639"/>
              <a:gd name="connsiteY30" fmla="*/ 60616 h 485349"/>
              <a:gd name="connsiteX31" fmla="*/ 30351 w 607639"/>
              <a:gd name="connsiteY31" fmla="*/ 30306 h 485349"/>
              <a:gd name="connsiteX32" fmla="*/ 30351 w 607639"/>
              <a:gd name="connsiteY32" fmla="*/ 364034 h 485349"/>
              <a:gd name="connsiteX33" fmla="*/ 577199 w 607639"/>
              <a:gd name="connsiteY33" fmla="*/ 364034 h 485349"/>
              <a:gd name="connsiteX34" fmla="*/ 577199 w 607639"/>
              <a:gd name="connsiteY34" fmla="*/ 30306 h 485349"/>
              <a:gd name="connsiteX35" fmla="*/ 30351 w 607639"/>
              <a:gd name="connsiteY35" fmla="*/ 0 h 485349"/>
              <a:gd name="connsiteX36" fmla="*/ 577199 w 607639"/>
              <a:gd name="connsiteY36" fmla="*/ 0 h 485349"/>
              <a:gd name="connsiteX37" fmla="*/ 607639 w 607639"/>
              <a:gd name="connsiteY37" fmla="*/ 30306 h 485349"/>
              <a:gd name="connsiteX38" fmla="*/ 607639 w 607639"/>
              <a:gd name="connsiteY38" fmla="*/ 364034 h 485349"/>
              <a:gd name="connsiteX39" fmla="*/ 577199 w 607639"/>
              <a:gd name="connsiteY39" fmla="*/ 394341 h 485349"/>
              <a:gd name="connsiteX40" fmla="*/ 364566 w 607639"/>
              <a:gd name="connsiteY40" fmla="*/ 394341 h 485349"/>
              <a:gd name="connsiteX41" fmla="*/ 364566 w 607639"/>
              <a:gd name="connsiteY41" fmla="*/ 455043 h 485349"/>
              <a:gd name="connsiteX42" fmla="*/ 486058 w 607639"/>
              <a:gd name="connsiteY42" fmla="*/ 455043 h 485349"/>
              <a:gd name="connsiteX43" fmla="*/ 501278 w 607639"/>
              <a:gd name="connsiteY43" fmla="*/ 470152 h 485349"/>
              <a:gd name="connsiteX44" fmla="*/ 486058 w 607639"/>
              <a:gd name="connsiteY44" fmla="*/ 485349 h 485349"/>
              <a:gd name="connsiteX45" fmla="*/ 121492 w 607639"/>
              <a:gd name="connsiteY45" fmla="*/ 485349 h 485349"/>
              <a:gd name="connsiteX46" fmla="*/ 106361 w 607639"/>
              <a:gd name="connsiteY46" fmla="*/ 470152 h 485349"/>
              <a:gd name="connsiteX47" fmla="*/ 121492 w 607639"/>
              <a:gd name="connsiteY47" fmla="*/ 455043 h 485349"/>
              <a:gd name="connsiteX48" fmla="*/ 243073 w 607639"/>
              <a:gd name="connsiteY48" fmla="*/ 455043 h 485349"/>
              <a:gd name="connsiteX49" fmla="*/ 243073 w 607639"/>
              <a:gd name="connsiteY49" fmla="*/ 394341 h 485349"/>
              <a:gd name="connsiteX50" fmla="*/ 30351 w 607639"/>
              <a:gd name="connsiteY50" fmla="*/ 394341 h 485349"/>
              <a:gd name="connsiteX51" fmla="*/ 0 w 607639"/>
              <a:gd name="connsiteY51" fmla="*/ 364034 h 485349"/>
              <a:gd name="connsiteX52" fmla="*/ 0 w 607639"/>
              <a:gd name="connsiteY52" fmla="*/ 30306 h 485349"/>
              <a:gd name="connsiteX53" fmla="*/ 30351 w 607639"/>
              <a:gd name="connsiteY53" fmla="*/ 0 h 485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7639" h="485349">
                <a:moveTo>
                  <a:pt x="273424" y="394341"/>
                </a:moveTo>
                <a:lnTo>
                  <a:pt x="273424" y="455043"/>
                </a:lnTo>
                <a:lnTo>
                  <a:pt x="334215" y="455043"/>
                </a:lnTo>
                <a:lnTo>
                  <a:pt x="334215" y="394341"/>
                </a:lnTo>
                <a:close/>
                <a:moveTo>
                  <a:pt x="243091" y="242604"/>
                </a:moveTo>
                <a:lnTo>
                  <a:pt x="303749" y="242604"/>
                </a:lnTo>
                <a:lnTo>
                  <a:pt x="303775" y="242604"/>
                </a:lnTo>
                <a:lnTo>
                  <a:pt x="364548" y="242604"/>
                </a:lnTo>
                <a:cubicBezTo>
                  <a:pt x="379229" y="242604"/>
                  <a:pt x="391775" y="253094"/>
                  <a:pt x="394445" y="267584"/>
                </a:cubicBezTo>
                <a:lnTo>
                  <a:pt x="406457" y="333633"/>
                </a:lnTo>
                <a:lnTo>
                  <a:pt x="375581" y="333633"/>
                </a:lnTo>
                <a:lnTo>
                  <a:pt x="364548" y="273007"/>
                </a:lnTo>
                <a:lnTo>
                  <a:pt x="318990" y="273007"/>
                </a:lnTo>
                <a:lnTo>
                  <a:pt x="318990" y="333633"/>
                </a:lnTo>
                <a:lnTo>
                  <a:pt x="288649" y="333633"/>
                </a:lnTo>
                <a:lnTo>
                  <a:pt x="288649" y="273007"/>
                </a:lnTo>
                <a:lnTo>
                  <a:pt x="243091" y="273007"/>
                </a:lnTo>
                <a:lnTo>
                  <a:pt x="232058" y="333633"/>
                </a:lnTo>
                <a:lnTo>
                  <a:pt x="201182" y="333633"/>
                </a:lnTo>
                <a:lnTo>
                  <a:pt x="213194" y="267584"/>
                </a:lnTo>
                <a:cubicBezTo>
                  <a:pt x="215775" y="253094"/>
                  <a:pt x="228410" y="242604"/>
                  <a:pt x="243091" y="242604"/>
                </a:cubicBezTo>
                <a:close/>
                <a:moveTo>
                  <a:pt x="303749" y="91006"/>
                </a:moveTo>
                <a:cubicBezTo>
                  <a:pt x="270197" y="91006"/>
                  <a:pt x="243052" y="118109"/>
                  <a:pt x="243052" y="151610"/>
                </a:cubicBezTo>
                <a:cubicBezTo>
                  <a:pt x="243052" y="185110"/>
                  <a:pt x="270197" y="212302"/>
                  <a:pt x="303749" y="212302"/>
                </a:cubicBezTo>
                <a:cubicBezTo>
                  <a:pt x="337302" y="212302"/>
                  <a:pt x="364536" y="185110"/>
                  <a:pt x="364536" y="151610"/>
                </a:cubicBezTo>
                <a:cubicBezTo>
                  <a:pt x="364536" y="118109"/>
                  <a:pt x="337302" y="91006"/>
                  <a:pt x="303749" y="91006"/>
                </a:cubicBezTo>
                <a:close/>
                <a:moveTo>
                  <a:pt x="303749" y="60616"/>
                </a:moveTo>
                <a:cubicBezTo>
                  <a:pt x="354034" y="60616"/>
                  <a:pt x="394885" y="101492"/>
                  <a:pt x="394885" y="151610"/>
                </a:cubicBezTo>
                <a:cubicBezTo>
                  <a:pt x="394885" y="201816"/>
                  <a:pt x="354034" y="242604"/>
                  <a:pt x="303749" y="242604"/>
                </a:cubicBezTo>
                <a:cubicBezTo>
                  <a:pt x="253554" y="242604"/>
                  <a:pt x="212614" y="201816"/>
                  <a:pt x="212614" y="151610"/>
                </a:cubicBezTo>
                <a:cubicBezTo>
                  <a:pt x="212614" y="101492"/>
                  <a:pt x="253554" y="60616"/>
                  <a:pt x="303749" y="60616"/>
                </a:cubicBezTo>
                <a:close/>
                <a:moveTo>
                  <a:pt x="30351" y="30306"/>
                </a:moveTo>
                <a:lnTo>
                  <a:pt x="30351" y="364034"/>
                </a:lnTo>
                <a:lnTo>
                  <a:pt x="577199" y="364034"/>
                </a:lnTo>
                <a:lnTo>
                  <a:pt x="577199" y="30306"/>
                </a:lnTo>
                <a:close/>
                <a:moveTo>
                  <a:pt x="30351" y="0"/>
                </a:moveTo>
                <a:lnTo>
                  <a:pt x="577199" y="0"/>
                </a:lnTo>
                <a:cubicBezTo>
                  <a:pt x="594021" y="0"/>
                  <a:pt x="607639" y="13509"/>
                  <a:pt x="607639" y="30306"/>
                </a:cubicBezTo>
                <a:lnTo>
                  <a:pt x="607639" y="364034"/>
                </a:lnTo>
                <a:cubicBezTo>
                  <a:pt x="607639" y="380743"/>
                  <a:pt x="594021" y="394341"/>
                  <a:pt x="577199" y="394341"/>
                </a:cubicBezTo>
                <a:lnTo>
                  <a:pt x="364566" y="394341"/>
                </a:lnTo>
                <a:lnTo>
                  <a:pt x="364566" y="455043"/>
                </a:lnTo>
                <a:lnTo>
                  <a:pt x="486058" y="455043"/>
                </a:lnTo>
                <a:cubicBezTo>
                  <a:pt x="494513" y="455043"/>
                  <a:pt x="501278" y="461797"/>
                  <a:pt x="501278" y="470152"/>
                </a:cubicBezTo>
                <a:cubicBezTo>
                  <a:pt x="501278" y="478595"/>
                  <a:pt x="494513" y="485349"/>
                  <a:pt x="486058" y="485349"/>
                </a:cubicBezTo>
                <a:lnTo>
                  <a:pt x="121492" y="485349"/>
                </a:lnTo>
                <a:cubicBezTo>
                  <a:pt x="113126" y="485349"/>
                  <a:pt x="106361" y="478595"/>
                  <a:pt x="106361" y="470152"/>
                </a:cubicBezTo>
                <a:cubicBezTo>
                  <a:pt x="106361" y="461797"/>
                  <a:pt x="113126" y="455043"/>
                  <a:pt x="121492" y="455043"/>
                </a:cubicBezTo>
                <a:lnTo>
                  <a:pt x="243073" y="455043"/>
                </a:lnTo>
                <a:lnTo>
                  <a:pt x="243073" y="394341"/>
                </a:lnTo>
                <a:lnTo>
                  <a:pt x="30351" y="394341"/>
                </a:lnTo>
                <a:cubicBezTo>
                  <a:pt x="13618" y="394341"/>
                  <a:pt x="0" y="380743"/>
                  <a:pt x="0" y="364034"/>
                </a:cubicBezTo>
                <a:lnTo>
                  <a:pt x="0" y="30306"/>
                </a:lnTo>
                <a:cubicBezTo>
                  <a:pt x="0" y="13509"/>
                  <a:pt x="13618" y="0"/>
                  <a:pt x="30351" y="0"/>
                </a:cubicBezTo>
                <a:close/>
              </a:path>
            </a:pathLst>
          </a:custGeom>
          <a:solidFill>
            <a:schemeClr val="bg1">
              <a:lumMod val="50000"/>
            </a:schemeClr>
          </a:solidFill>
          <a:ln>
            <a:noFill/>
          </a:ln>
        </p:spPr>
        <p:txBody>
          <a:bodyPr/>
          <a:lstStyle/>
          <a:p>
            <a:pPr fontAlgn="ctr"/>
            <a:endParaRPr lang="en-US" dirty="0">
              <a:latin typeface="Huawei Sans" panose="020C0503030203020204" pitchFamily="34" charset="0"/>
            </a:endParaRPr>
          </a:p>
        </p:txBody>
      </p:sp>
      <p:sp>
        <p:nvSpPr>
          <p:cNvPr id="45" name="atm_343873">
            <a:extLst>
              <a:ext uri="{FF2B5EF4-FFF2-40B4-BE49-F238E27FC236}">
                <a16:creationId xmlns:a16="http://schemas.microsoft.com/office/drawing/2014/main" id="{DC6FFAC2-54AD-42A7-BB81-FC001D14E06C}"/>
              </a:ext>
            </a:extLst>
          </p:cNvPr>
          <p:cNvSpPr>
            <a:spLocks noChangeAspect="1"/>
          </p:cNvSpPr>
          <p:nvPr/>
        </p:nvSpPr>
        <p:spPr bwMode="gray">
          <a:xfrm>
            <a:off x="9769368" y="5326202"/>
            <a:ext cx="412763" cy="412142"/>
          </a:xfrm>
          <a:custGeom>
            <a:avLst/>
            <a:gdLst>
              <a:gd name="connsiteX0" fmla="*/ 236816 w 609614"/>
              <a:gd name="connsiteY0" fmla="*/ 392749 h 608697"/>
              <a:gd name="connsiteX1" fmla="*/ 304842 w 609614"/>
              <a:gd name="connsiteY1" fmla="*/ 451654 h 608697"/>
              <a:gd name="connsiteX2" fmla="*/ 372868 w 609614"/>
              <a:gd name="connsiteY2" fmla="*/ 392749 h 608697"/>
              <a:gd name="connsiteX3" fmla="*/ 196627 w 609614"/>
              <a:gd name="connsiteY3" fmla="*/ 392749 h 608697"/>
              <a:gd name="connsiteX4" fmla="*/ 196627 w 609614"/>
              <a:gd name="connsiteY4" fmla="*/ 549767 h 608697"/>
              <a:gd name="connsiteX5" fmla="*/ 412965 w 609614"/>
              <a:gd name="connsiteY5" fmla="*/ 549767 h 608697"/>
              <a:gd name="connsiteX6" fmla="*/ 412965 w 609614"/>
              <a:gd name="connsiteY6" fmla="*/ 392749 h 608697"/>
              <a:gd name="connsiteX7" fmla="*/ 392686 w 609614"/>
              <a:gd name="connsiteY7" fmla="*/ 392749 h 608697"/>
              <a:gd name="connsiteX8" fmla="*/ 304842 w 609614"/>
              <a:gd name="connsiteY8" fmla="*/ 471258 h 608697"/>
              <a:gd name="connsiteX9" fmla="*/ 216906 w 609614"/>
              <a:gd name="connsiteY9" fmla="*/ 392749 h 608697"/>
              <a:gd name="connsiteX10" fmla="*/ 59008 w 609614"/>
              <a:gd name="connsiteY10" fmla="*/ 353449 h 608697"/>
              <a:gd name="connsiteX11" fmla="*/ 59008 w 609614"/>
              <a:gd name="connsiteY11" fmla="*/ 412354 h 608697"/>
              <a:gd name="connsiteX12" fmla="*/ 176994 w 609614"/>
              <a:gd name="connsiteY12" fmla="*/ 412354 h 608697"/>
              <a:gd name="connsiteX13" fmla="*/ 176994 w 609614"/>
              <a:gd name="connsiteY13" fmla="*/ 392749 h 608697"/>
              <a:gd name="connsiteX14" fmla="*/ 78642 w 609614"/>
              <a:gd name="connsiteY14" fmla="*/ 392749 h 608697"/>
              <a:gd name="connsiteX15" fmla="*/ 78642 w 609614"/>
              <a:gd name="connsiteY15" fmla="*/ 373053 h 608697"/>
              <a:gd name="connsiteX16" fmla="*/ 530950 w 609614"/>
              <a:gd name="connsiteY16" fmla="*/ 373053 h 608697"/>
              <a:gd name="connsiteX17" fmla="*/ 530950 w 609614"/>
              <a:gd name="connsiteY17" fmla="*/ 392749 h 608697"/>
              <a:gd name="connsiteX18" fmla="*/ 432598 w 609614"/>
              <a:gd name="connsiteY18" fmla="*/ 392749 h 608697"/>
              <a:gd name="connsiteX19" fmla="*/ 432598 w 609614"/>
              <a:gd name="connsiteY19" fmla="*/ 412354 h 608697"/>
              <a:gd name="connsiteX20" fmla="*/ 550583 w 609614"/>
              <a:gd name="connsiteY20" fmla="*/ 412354 h 608697"/>
              <a:gd name="connsiteX21" fmla="*/ 550583 w 609614"/>
              <a:gd name="connsiteY21" fmla="*/ 353449 h 608697"/>
              <a:gd name="connsiteX22" fmla="*/ 39375 w 609614"/>
              <a:gd name="connsiteY22" fmla="*/ 333845 h 608697"/>
              <a:gd name="connsiteX23" fmla="*/ 570309 w 609614"/>
              <a:gd name="connsiteY23" fmla="*/ 333845 h 608697"/>
              <a:gd name="connsiteX24" fmla="*/ 570309 w 609614"/>
              <a:gd name="connsiteY24" fmla="*/ 431958 h 608697"/>
              <a:gd name="connsiteX25" fmla="*/ 432598 w 609614"/>
              <a:gd name="connsiteY25" fmla="*/ 431958 h 608697"/>
              <a:gd name="connsiteX26" fmla="*/ 432598 w 609614"/>
              <a:gd name="connsiteY26" fmla="*/ 569463 h 608697"/>
              <a:gd name="connsiteX27" fmla="*/ 176994 w 609614"/>
              <a:gd name="connsiteY27" fmla="*/ 569463 h 608697"/>
              <a:gd name="connsiteX28" fmla="*/ 176994 w 609614"/>
              <a:gd name="connsiteY28" fmla="*/ 431958 h 608697"/>
              <a:gd name="connsiteX29" fmla="*/ 39375 w 609614"/>
              <a:gd name="connsiteY29" fmla="*/ 431958 h 608697"/>
              <a:gd name="connsiteX30" fmla="*/ 19635 w 609614"/>
              <a:gd name="connsiteY30" fmla="*/ 294546 h 608697"/>
              <a:gd name="connsiteX31" fmla="*/ 19635 w 609614"/>
              <a:gd name="connsiteY31" fmla="*/ 589091 h 608697"/>
              <a:gd name="connsiteX32" fmla="*/ 589979 w 609614"/>
              <a:gd name="connsiteY32" fmla="*/ 589091 h 608697"/>
              <a:gd name="connsiteX33" fmla="*/ 589979 w 609614"/>
              <a:gd name="connsiteY33" fmla="*/ 294546 h 608697"/>
              <a:gd name="connsiteX34" fmla="*/ 540813 w 609614"/>
              <a:gd name="connsiteY34" fmla="*/ 216015 h 608697"/>
              <a:gd name="connsiteX35" fmla="*/ 530950 w 609614"/>
              <a:gd name="connsiteY35" fmla="*/ 225774 h 608697"/>
              <a:gd name="connsiteX36" fmla="*/ 540813 w 609614"/>
              <a:gd name="connsiteY36" fmla="*/ 235625 h 608697"/>
              <a:gd name="connsiteX37" fmla="*/ 550583 w 609614"/>
              <a:gd name="connsiteY37" fmla="*/ 235625 h 608697"/>
              <a:gd name="connsiteX38" fmla="*/ 550583 w 609614"/>
              <a:gd name="connsiteY38" fmla="*/ 216015 h 608697"/>
              <a:gd name="connsiteX39" fmla="*/ 59009 w 609614"/>
              <a:gd name="connsiteY39" fmla="*/ 216015 h 608697"/>
              <a:gd name="connsiteX40" fmla="*/ 59009 w 609614"/>
              <a:gd name="connsiteY40" fmla="*/ 235625 h 608697"/>
              <a:gd name="connsiteX41" fmla="*/ 68871 w 609614"/>
              <a:gd name="connsiteY41" fmla="*/ 235625 h 608697"/>
              <a:gd name="connsiteX42" fmla="*/ 78642 w 609614"/>
              <a:gd name="connsiteY42" fmla="*/ 225774 h 608697"/>
              <a:gd name="connsiteX43" fmla="*/ 68871 w 609614"/>
              <a:gd name="connsiteY43" fmla="*/ 216015 h 608697"/>
              <a:gd name="connsiteX44" fmla="*/ 540813 w 609614"/>
              <a:gd name="connsiteY44" fmla="*/ 196313 h 608697"/>
              <a:gd name="connsiteX45" fmla="*/ 570309 w 609614"/>
              <a:gd name="connsiteY45" fmla="*/ 196313 h 608697"/>
              <a:gd name="connsiteX46" fmla="*/ 570309 w 609614"/>
              <a:gd name="connsiteY46" fmla="*/ 255235 h 608697"/>
              <a:gd name="connsiteX47" fmla="*/ 540813 w 609614"/>
              <a:gd name="connsiteY47" fmla="*/ 255235 h 608697"/>
              <a:gd name="connsiteX48" fmla="*/ 511316 w 609614"/>
              <a:gd name="connsiteY48" fmla="*/ 225774 h 608697"/>
              <a:gd name="connsiteX49" fmla="*/ 540813 w 609614"/>
              <a:gd name="connsiteY49" fmla="*/ 196313 h 608697"/>
              <a:gd name="connsiteX50" fmla="*/ 39375 w 609614"/>
              <a:gd name="connsiteY50" fmla="*/ 196313 h 608697"/>
              <a:gd name="connsiteX51" fmla="*/ 68871 w 609614"/>
              <a:gd name="connsiteY51" fmla="*/ 196313 h 608697"/>
              <a:gd name="connsiteX52" fmla="*/ 98368 w 609614"/>
              <a:gd name="connsiteY52" fmla="*/ 225774 h 608697"/>
              <a:gd name="connsiteX53" fmla="*/ 68871 w 609614"/>
              <a:gd name="connsiteY53" fmla="*/ 255235 h 608697"/>
              <a:gd name="connsiteX54" fmla="*/ 39375 w 609614"/>
              <a:gd name="connsiteY54" fmla="*/ 255235 h 608697"/>
              <a:gd name="connsiteX55" fmla="*/ 363860 w 609614"/>
              <a:gd name="connsiteY55" fmla="*/ 176712 h 608697"/>
              <a:gd name="connsiteX56" fmla="*/ 353993 w 609614"/>
              <a:gd name="connsiteY56" fmla="*/ 186557 h 608697"/>
              <a:gd name="connsiteX57" fmla="*/ 363860 w 609614"/>
              <a:gd name="connsiteY57" fmla="*/ 196310 h 608697"/>
              <a:gd name="connsiteX58" fmla="*/ 373634 w 609614"/>
              <a:gd name="connsiteY58" fmla="*/ 186557 h 608697"/>
              <a:gd name="connsiteX59" fmla="*/ 363860 w 609614"/>
              <a:gd name="connsiteY59" fmla="*/ 176712 h 608697"/>
              <a:gd name="connsiteX60" fmla="*/ 265474 w 609614"/>
              <a:gd name="connsiteY60" fmla="*/ 176712 h 608697"/>
              <a:gd name="connsiteX61" fmla="*/ 255608 w 609614"/>
              <a:gd name="connsiteY61" fmla="*/ 186557 h 608697"/>
              <a:gd name="connsiteX62" fmla="*/ 265474 w 609614"/>
              <a:gd name="connsiteY62" fmla="*/ 196310 h 608697"/>
              <a:gd name="connsiteX63" fmla="*/ 275340 w 609614"/>
              <a:gd name="connsiteY63" fmla="*/ 186557 h 608697"/>
              <a:gd name="connsiteX64" fmla="*/ 265474 w 609614"/>
              <a:gd name="connsiteY64" fmla="*/ 176712 h 608697"/>
              <a:gd name="connsiteX65" fmla="*/ 540813 w 609614"/>
              <a:gd name="connsiteY65" fmla="*/ 137431 h 608697"/>
              <a:gd name="connsiteX66" fmla="*/ 530950 w 609614"/>
              <a:gd name="connsiteY66" fmla="*/ 147270 h 608697"/>
              <a:gd name="connsiteX67" fmla="*/ 540813 w 609614"/>
              <a:gd name="connsiteY67" fmla="*/ 157109 h 608697"/>
              <a:gd name="connsiteX68" fmla="*/ 550583 w 609614"/>
              <a:gd name="connsiteY68" fmla="*/ 157109 h 608697"/>
              <a:gd name="connsiteX69" fmla="*/ 550583 w 609614"/>
              <a:gd name="connsiteY69" fmla="*/ 137431 h 608697"/>
              <a:gd name="connsiteX70" fmla="*/ 59009 w 609614"/>
              <a:gd name="connsiteY70" fmla="*/ 137431 h 608697"/>
              <a:gd name="connsiteX71" fmla="*/ 59009 w 609614"/>
              <a:gd name="connsiteY71" fmla="*/ 157109 h 608697"/>
              <a:gd name="connsiteX72" fmla="*/ 68871 w 609614"/>
              <a:gd name="connsiteY72" fmla="*/ 157109 h 608697"/>
              <a:gd name="connsiteX73" fmla="*/ 78642 w 609614"/>
              <a:gd name="connsiteY73" fmla="*/ 147270 h 608697"/>
              <a:gd name="connsiteX74" fmla="*/ 68871 w 609614"/>
              <a:gd name="connsiteY74" fmla="*/ 137431 h 608697"/>
              <a:gd name="connsiteX75" fmla="*/ 540813 w 609614"/>
              <a:gd name="connsiteY75" fmla="*/ 117844 h 608697"/>
              <a:gd name="connsiteX76" fmla="*/ 570309 w 609614"/>
              <a:gd name="connsiteY76" fmla="*/ 117844 h 608697"/>
              <a:gd name="connsiteX77" fmla="*/ 570309 w 609614"/>
              <a:gd name="connsiteY77" fmla="*/ 176696 h 608697"/>
              <a:gd name="connsiteX78" fmla="*/ 540813 w 609614"/>
              <a:gd name="connsiteY78" fmla="*/ 176696 h 608697"/>
              <a:gd name="connsiteX79" fmla="*/ 511316 w 609614"/>
              <a:gd name="connsiteY79" fmla="*/ 147270 h 608697"/>
              <a:gd name="connsiteX80" fmla="*/ 540813 w 609614"/>
              <a:gd name="connsiteY80" fmla="*/ 117844 h 608697"/>
              <a:gd name="connsiteX81" fmla="*/ 39375 w 609614"/>
              <a:gd name="connsiteY81" fmla="*/ 117844 h 608697"/>
              <a:gd name="connsiteX82" fmla="*/ 68871 w 609614"/>
              <a:gd name="connsiteY82" fmla="*/ 117844 h 608697"/>
              <a:gd name="connsiteX83" fmla="*/ 98368 w 609614"/>
              <a:gd name="connsiteY83" fmla="*/ 147270 h 608697"/>
              <a:gd name="connsiteX84" fmla="*/ 68871 w 609614"/>
              <a:gd name="connsiteY84" fmla="*/ 176696 h 608697"/>
              <a:gd name="connsiteX85" fmla="*/ 39375 w 609614"/>
              <a:gd name="connsiteY85" fmla="*/ 176696 h 608697"/>
              <a:gd name="connsiteX86" fmla="*/ 196595 w 609614"/>
              <a:gd name="connsiteY86" fmla="*/ 78539 h 608697"/>
              <a:gd name="connsiteX87" fmla="*/ 243621 w 609614"/>
              <a:gd name="connsiteY87" fmla="*/ 78539 h 608697"/>
              <a:gd name="connsiteX88" fmla="*/ 263353 w 609614"/>
              <a:gd name="connsiteY88" fmla="*/ 157298 h 608697"/>
              <a:gd name="connsiteX89" fmla="*/ 265474 w 609614"/>
              <a:gd name="connsiteY89" fmla="*/ 157114 h 608697"/>
              <a:gd name="connsiteX90" fmla="*/ 293136 w 609614"/>
              <a:gd name="connsiteY90" fmla="*/ 176712 h 608697"/>
              <a:gd name="connsiteX91" fmla="*/ 336105 w 609614"/>
              <a:gd name="connsiteY91" fmla="*/ 176712 h 608697"/>
              <a:gd name="connsiteX92" fmla="*/ 363860 w 609614"/>
              <a:gd name="connsiteY92" fmla="*/ 157114 h 608697"/>
              <a:gd name="connsiteX93" fmla="*/ 367363 w 609614"/>
              <a:gd name="connsiteY93" fmla="*/ 157482 h 608697"/>
              <a:gd name="connsiteX94" fmla="*/ 382301 w 609614"/>
              <a:gd name="connsiteY94" fmla="*/ 127672 h 608697"/>
              <a:gd name="connsiteX95" fmla="*/ 265474 w 609614"/>
              <a:gd name="connsiteY95" fmla="*/ 127672 h 608697"/>
              <a:gd name="connsiteX96" fmla="*/ 265474 w 609614"/>
              <a:gd name="connsiteY96" fmla="*/ 107982 h 608697"/>
              <a:gd name="connsiteX97" fmla="*/ 403140 w 609614"/>
              <a:gd name="connsiteY97" fmla="*/ 107982 h 608697"/>
              <a:gd name="connsiteX98" fmla="*/ 403140 w 609614"/>
              <a:gd name="connsiteY98" fmla="*/ 129972 h 608697"/>
              <a:gd name="connsiteX99" fmla="*/ 385067 w 609614"/>
              <a:gd name="connsiteY99" fmla="*/ 166131 h 608697"/>
              <a:gd name="connsiteX100" fmla="*/ 393366 w 609614"/>
              <a:gd name="connsiteY100" fmla="*/ 186557 h 608697"/>
              <a:gd name="connsiteX101" fmla="*/ 363860 w 609614"/>
              <a:gd name="connsiteY101" fmla="*/ 216000 h 608697"/>
              <a:gd name="connsiteX102" fmla="*/ 336105 w 609614"/>
              <a:gd name="connsiteY102" fmla="*/ 196310 h 608697"/>
              <a:gd name="connsiteX103" fmla="*/ 293136 w 609614"/>
              <a:gd name="connsiteY103" fmla="*/ 196310 h 608697"/>
              <a:gd name="connsiteX104" fmla="*/ 265474 w 609614"/>
              <a:gd name="connsiteY104" fmla="*/ 216000 h 608697"/>
              <a:gd name="connsiteX105" fmla="*/ 235968 w 609614"/>
              <a:gd name="connsiteY105" fmla="*/ 186557 h 608697"/>
              <a:gd name="connsiteX106" fmla="*/ 245096 w 609614"/>
              <a:gd name="connsiteY106" fmla="*/ 165303 h 608697"/>
              <a:gd name="connsiteX107" fmla="*/ 228314 w 609614"/>
              <a:gd name="connsiteY107" fmla="*/ 98229 h 608697"/>
              <a:gd name="connsiteX108" fmla="*/ 196595 w 609614"/>
              <a:gd name="connsiteY108" fmla="*/ 98229 h 608697"/>
              <a:gd name="connsiteX109" fmla="*/ 540813 w 609614"/>
              <a:gd name="connsiteY109" fmla="*/ 58915 h 608697"/>
              <a:gd name="connsiteX110" fmla="*/ 530950 w 609614"/>
              <a:gd name="connsiteY110" fmla="*/ 68766 h 608697"/>
              <a:gd name="connsiteX111" fmla="*/ 540813 w 609614"/>
              <a:gd name="connsiteY111" fmla="*/ 78525 h 608697"/>
              <a:gd name="connsiteX112" fmla="*/ 550583 w 609614"/>
              <a:gd name="connsiteY112" fmla="*/ 78525 h 608697"/>
              <a:gd name="connsiteX113" fmla="*/ 550583 w 609614"/>
              <a:gd name="connsiteY113" fmla="*/ 58915 h 608697"/>
              <a:gd name="connsiteX114" fmla="*/ 59009 w 609614"/>
              <a:gd name="connsiteY114" fmla="*/ 58915 h 608697"/>
              <a:gd name="connsiteX115" fmla="*/ 59009 w 609614"/>
              <a:gd name="connsiteY115" fmla="*/ 78525 h 608697"/>
              <a:gd name="connsiteX116" fmla="*/ 68871 w 609614"/>
              <a:gd name="connsiteY116" fmla="*/ 78525 h 608697"/>
              <a:gd name="connsiteX117" fmla="*/ 78642 w 609614"/>
              <a:gd name="connsiteY117" fmla="*/ 68766 h 608697"/>
              <a:gd name="connsiteX118" fmla="*/ 68871 w 609614"/>
              <a:gd name="connsiteY118" fmla="*/ 58915 h 608697"/>
              <a:gd name="connsiteX119" fmla="*/ 137621 w 609614"/>
              <a:gd name="connsiteY119" fmla="*/ 58910 h 608697"/>
              <a:gd name="connsiteX120" fmla="*/ 137621 w 609614"/>
              <a:gd name="connsiteY120" fmla="*/ 235630 h 608697"/>
              <a:gd name="connsiteX121" fmla="*/ 471992 w 609614"/>
              <a:gd name="connsiteY121" fmla="*/ 235630 h 608697"/>
              <a:gd name="connsiteX122" fmla="*/ 471992 w 609614"/>
              <a:gd name="connsiteY122" fmla="*/ 58910 h 608697"/>
              <a:gd name="connsiteX123" fmla="*/ 540813 w 609614"/>
              <a:gd name="connsiteY123" fmla="*/ 39305 h 608697"/>
              <a:gd name="connsiteX124" fmla="*/ 570309 w 609614"/>
              <a:gd name="connsiteY124" fmla="*/ 39305 h 608697"/>
              <a:gd name="connsiteX125" fmla="*/ 570309 w 609614"/>
              <a:gd name="connsiteY125" fmla="*/ 98227 h 608697"/>
              <a:gd name="connsiteX126" fmla="*/ 540813 w 609614"/>
              <a:gd name="connsiteY126" fmla="*/ 98227 h 608697"/>
              <a:gd name="connsiteX127" fmla="*/ 511316 w 609614"/>
              <a:gd name="connsiteY127" fmla="*/ 68766 h 608697"/>
              <a:gd name="connsiteX128" fmla="*/ 540813 w 609614"/>
              <a:gd name="connsiteY128" fmla="*/ 39305 h 608697"/>
              <a:gd name="connsiteX129" fmla="*/ 117985 w 609614"/>
              <a:gd name="connsiteY129" fmla="*/ 39305 h 608697"/>
              <a:gd name="connsiteX130" fmla="*/ 491628 w 609614"/>
              <a:gd name="connsiteY130" fmla="*/ 39305 h 608697"/>
              <a:gd name="connsiteX131" fmla="*/ 491628 w 609614"/>
              <a:gd name="connsiteY131" fmla="*/ 255235 h 608697"/>
              <a:gd name="connsiteX132" fmla="*/ 117985 w 609614"/>
              <a:gd name="connsiteY132" fmla="*/ 255235 h 608697"/>
              <a:gd name="connsiteX133" fmla="*/ 39375 w 609614"/>
              <a:gd name="connsiteY133" fmla="*/ 39305 h 608697"/>
              <a:gd name="connsiteX134" fmla="*/ 68871 w 609614"/>
              <a:gd name="connsiteY134" fmla="*/ 39305 h 608697"/>
              <a:gd name="connsiteX135" fmla="*/ 98368 w 609614"/>
              <a:gd name="connsiteY135" fmla="*/ 68766 h 608697"/>
              <a:gd name="connsiteX136" fmla="*/ 68871 w 609614"/>
              <a:gd name="connsiteY136" fmla="*/ 98227 h 608697"/>
              <a:gd name="connsiteX137" fmla="*/ 39375 w 609614"/>
              <a:gd name="connsiteY137" fmla="*/ 98227 h 608697"/>
              <a:gd name="connsiteX138" fmla="*/ 19635 w 609614"/>
              <a:gd name="connsiteY138" fmla="*/ 19606 h 608697"/>
              <a:gd name="connsiteX139" fmla="*/ 19635 w 609614"/>
              <a:gd name="connsiteY139" fmla="*/ 274940 h 608697"/>
              <a:gd name="connsiteX140" fmla="*/ 589979 w 609614"/>
              <a:gd name="connsiteY140" fmla="*/ 274940 h 608697"/>
              <a:gd name="connsiteX141" fmla="*/ 589979 w 609614"/>
              <a:gd name="connsiteY141" fmla="*/ 19606 h 608697"/>
              <a:gd name="connsiteX142" fmla="*/ 0 w 609614"/>
              <a:gd name="connsiteY142" fmla="*/ 0 h 608697"/>
              <a:gd name="connsiteX143" fmla="*/ 609614 w 609614"/>
              <a:gd name="connsiteY143" fmla="*/ 0 h 608697"/>
              <a:gd name="connsiteX144" fmla="*/ 609614 w 609614"/>
              <a:gd name="connsiteY144" fmla="*/ 608697 h 608697"/>
              <a:gd name="connsiteX145" fmla="*/ 0 w 609614"/>
              <a:gd name="connsiteY145" fmla="*/ 608697 h 6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609614" h="608697">
                <a:moveTo>
                  <a:pt x="236816" y="392749"/>
                </a:moveTo>
                <a:cubicBezTo>
                  <a:pt x="241609" y="425975"/>
                  <a:pt x="270184" y="451654"/>
                  <a:pt x="304842" y="451654"/>
                </a:cubicBezTo>
                <a:cubicBezTo>
                  <a:pt x="339408" y="451654"/>
                  <a:pt x="368075" y="425975"/>
                  <a:pt x="372868" y="392749"/>
                </a:cubicBezTo>
                <a:close/>
                <a:moveTo>
                  <a:pt x="196627" y="392749"/>
                </a:moveTo>
                <a:lnTo>
                  <a:pt x="196627" y="549767"/>
                </a:lnTo>
                <a:lnTo>
                  <a:pt x="412965" y="549767"/>
                </a:lnTo>
                <a:lnTo>
                  <a:pt x="412965" y="392749"/>
                </a:lnTo>
                <a:lnTo>
                  <a:pt x="392686" y="392749"/>
                </a:lnTo>
                <a:cubicBezTo>
                  <a:pt x="387800" y="436836"/>
                  <a:pt x="350285" y="471258"/>
                  <a:pt x="304842" y="471258"/>
                </a:cubicBezTo>
                <a:cubicBezTo>
                  <a:pt x="259307" y="471258"/>
                  <a:pt x="221791" y="436836"/>
                  <a:pt x="216906" y="392749"/>
                </a:cubicBezTo>
                <a:close/>
                <a:moveTo>
                  <a:pt x="59008" y="353449"/>
                </a:moveTo>
                <a:lnTo>
                  <a:pt x="59008" y="412354"/>
                </a:lnTo>
                <a:lnTo>
                  <a:pt x="176994" y="412354"/>
                </a:lnTo>
                <a:lnTo>
                  <a:pt x="176994" y="392749"/>
                </a:lnTo>
                <a:lnTo>
                  <a:pt x="78642" y="392749"/>
                </a:lnTo>
                <a:lnTo>
                  <a:pt x="78642" y="373053"/>
                </a:lnTo>
                <a:lnTo>
                  <a:pt x="530950" y="373053"/>
                </a:lnTo>
                <a:lnTo>
                  <a:pt x="530950" y="392749"/>
                </a:lnTo>
                <a:lnTo>
                  <a:pt x="432598" y="392749"/>
                </a:lnTo>
                <a:lnTo>
                  <a:pt x="432598" y="412354"/>
                </a:lnTo>
                <a:lnTo>
                  <a:pt x="550583" y="412354"/>
                </a:lnTo>
                <a:lnTo>
                  <a:pt x="550583" y="353449"/>
                </a:lnTo>
                <a:close/>
                <a:moveTo>
                  <a:pt x="39375" y="333845"/>
                </a:moveTo>
                <a:lnTo>
                  <a:pt x="570309" y="333845"/>
                </a:lnTo>
                <a:lnTo>
                  <a:pt x="570309" y="431958"/>
                </a:lnTo>
                <a:lnTo>
                  <a:pt x="432598" y="431958"/>
                </a:lnTo>
                <a:lnTo>
                  <a:pt x="432598" y="569463"/>
                </a:lnTo>
                <a:lnTo>
                  <a:pt x="176994" y="569463"/>
                </a:lnTo>
                <a:lnTo>
                  <a:pt x="176994" y="431958"/>
                </a:lnTo>
                <a:lnTo>
                  <a:pt x="39375" y="431958"/>
                </a:lnTo>
                <a:close/>
                <a:moveTo>
                  <a:pt x="19635" y="294546"/>
                </a:moveTo>
                <a:lnTo>
                  <a:pt x="19635" y="589091"/>
                </a:lnTo>
                <a:lnTo>
                  <a:pt x="589979" y="589091"/>
                </a:lnTo>
                <a:lnTo>
                  <a:pt x="589979" y="294546"/>
                </a:lnTo>
                <a:close/>
                <a:moveTo>
                  <a:pt x="540813" y="216015"/>
                </a:moveTo>
                <a:cubicBezTo>
                  <a:pt x="535374" y="216015"/>
                  <a:pt x="530950" y="220342"/>
                  <a:pt x="530950" y="225774"/>
                </a:cubicBezTo>
                <a:cubicBezTo>
                  <a:pt x="530950" y="231206"/>
                  <a:pt x="535374" y="235625"/>
                  <a:pt x="540813" y="235625"/>
                </a:cubicBezTo>
                <a:lnTo>
                  <a:pt x="550583" y="235625"/>
                </a:lnTo>
                <a:lnTo>
                  <a:pt x="550583" y="216015"/>
                </a:lnTo>
                <a:close/>
                <a:moveTo>
                  <a:pt x="59009" y="216015"/>
                </a:moveTo>
                <a:lnTo>
                  <a:pt x="59009" y="235625"/>
                </a:lnTo>
                <a:lnTo>
                  <a:pt x="68871" y="235625"/>
                </a:lnTo>
                <a:cubicBezTo>
                  <a:pt x="74310" y="235625"/>
                  <a:pt x="78642" y="231206"/>
                  <a:pt x="78642" y="225774"/>
                </a:cubicBezTo>
                <a:cubicBezTo>
                  <a:pt x="78642" y="220342"/>
                  <a:pt x="74310" y="216015"/>
                  <a:pt x="68871" y="216015"/>
                </a:cubicBezTo>
                <a:close/>
                <a:moveTo>
                  <a:pt x="540813" y="196313"/>
                </a:moveTo>
                <a:lnTo>
                  <a:pt x="570309" y="196313"/>
                </a:lnTo>
                <a:lnTo>
                  <a:pt x="570309" y="255235"/>
                </a:lnTo>
                <a:lnTo>
                  <a:pt x="540813" y="255235"/>
                </a:lnTo>
                <a:cubicBezTo>
                  <a:pt x="524497" y="255235"/>
                  <a:pt x="511316" y="242070"/>
                  <a:pt x="511316" y="225774"/>
                </a:cubicBezTo>
                <a:cubicBezTo>
                  <a:pt x="511316" y="209570"/>
                  <a:pt x="524497" y="196313"/>
                  <a:pt x="540813" y="196313"/>
                </a:cubicBezTo>
                <a:close/>
                <a:moveTo>
                  <a:pt x="39375" y="196313"/>
                </a:moveTo>
                <a:lnTo>
                  <a:pt x="68871" y="196313"/>
                </a:lnTo>
                <a:cubicBezTo>
                  <a:pt x="85095" y="196313"/>
                  <a:pt x="98368" y="209570"/>
                  <a:pt x="98368" y="225774"/>
                </a:cubicBezTo>
                <a:cubicBezTo>
                  <a:pt x="98368" y="242070"/>
                  <a:pt x="85095" y="255235"/>
                  <a:pt x="68871" y="255235"/>
                </a:cubicBezTo>
                <a:lnTo>
                  <a:pt x="39375" y="255235"/>
                </a:lnTo>
                <a:close/>
                <a:moveTo>
                  <a:pt x="363860" y="176712"/>
                </a:moveTo>
                <a:cubicBezTo>
                  <a:pt x="358419" y="176712"/>
                  <a:pt x="353993" y="181129"/>
                  <a:pt x="353993" y="186557"/>
                </a:cubicBezTo>
                <a:cubicBezTo>
                  <a:pt x="353993" y="191986"/>
                  <a:pt x="358419" y="196310"/>
                  <a:pt x="363860" y="196310"/>
                </a:cubicBezTo>
                <a:cubicBezTo>
                  <a:pt x="369300" y="196310"/>
                  <a:pt x="373634" y="191986"/>
                  <a:pt x="373634" y="186557"/>
                </a:cubicBezTo>
                <a:cubicBezTo>
                  <a:pt x="373634" y="181129"/>
                  <a:pt x="369300" y="176712"/>
                  <a:pt x="363860" y="176712"/>
                </a:cubicBezTo>
                <a:close/>
                <a:moveTo>
                  <a:pt x="265474" y="176712"/>
                </a:moveTo>
                <a:cubicBezTo>
                  <a:pt x="260034" y="176712"/>
                  <a:pt x="255608" y="181129"/>
                  <a:pt x="255608" y="186557"/>
                </a:cubicBezTo>
                <a:cubicBezTo>
                  <a:pt x="255608" y="191986"/>
                  <a:pt x="260034" y="196310"/>
                  <a:pt x="265474" y="196310"/>
                </a:cubicBezTo>
                <a:cubicBezTo>
                  <a:pt x="270914" y="196310"/>
                  <a:pt x="275340" y="191986"/>
                  <a:pt x="275340" y="186557"/>
                </a:cubicBezTo>
                <a:cubicBezTo>
                  <a:pt x="275340" y="181129"/>
                  <a:pt x="270914" y="176712"/>
                  <a:pt x="265474" y="176712"/>
                </a:cubicBezTo>
                <a:close/>
                <a:moveTo>
                  <a:pt x="540813" y="137431"/>
                </a:moveTo>
                <a:cubicBezTo>
                  <a:pt x="535374" y="137431"/>
                  <a:pt x="530950" y="141845"/>
                  <a:pt x="530950" y="147270"/>
                </a:cubicBezTo>
                <a:cubicBezTo>
                  <a:pt x="530950" y="152695"/>
                  <a:pt x="535374" y="157109"/>
                  <a:pt x="540813" y="157109"/>
                </a:cubicBezTo>
                <a:lnTo>
                  <a:pt x="550583" y="157109"/>
                </a:lnTo>
                <a:lnTo>
                  <a:pt x="550583" y="137431"/>
                </a:lnTo>
                <a:close/>
                <a:moveTo>
                  <a:pt x="59009" y="137431"/>
                </a:moveTo>
                <a:lnTo>
                  <a:pt x="59009" y="157109"/>
                </a:lnTo>
                <a:lnTo>
                  <a:pt x="68871" y="157109"/>
                </a:lnTo>
                <a:cubicBezTo>
                  <a:pt x="74310" y="157109"/>
                  <a:pt x="78642" y="152695"/>
                  <a:pt x="78642" y="147270"/>
                </a:cubicBezTo>
                <a:cubicBezTo>
                  <a:pt x="78642" y="141845"/>
                  <a:pt x="74310" y="137431"/>
                  <a:pt x="68871" y="137431"/>
                </a:cubicBezTo>
                <a:close/>
                <a:moveTo>
                  <a:pt x="540813" y="117844"/>
                </a:moveTo>
                <a:lnTo>
                  <a:pt x="570309" y="117844"/>
                </a:lnTo>
                <a:lnTo>
                  <a:pt x="570309" y="176696"/>
                </a:lnTo>
                <a:lnTo>
                  <a:pt x="540813" y="176696"/>
                </a:lnTo>
                <a:cubicBezTo>
                  <a:pt x="524497" y="176696"/>
                  <a:pt x="511316" y="163454"/>
                  <a:pt x="511316" y="147270"/>
                </a:cubicBezTo>
                <a:cubicBezTo>
                  <a:pt x="511316" y="131086"/>
                  <a:pt x="524497" y="117844"/>
                  <a:pt x="540813" y="117844"/>
                </a:cubicBezTo>
                <a:close/>
                <a:moveTo>
                  <a:pt x="39375" y="117844"/>
                </a:moveTo>
                <a:lnTo>
                  <a:pt x="68871" y="117844"/>
                </a:lnTo>
                <a:cubicBezTo>
                  <a:pt x="85095" y="117844"/>
                  <a:pt x="98368" y="131086"/>
                  <a:pt x="98368" y="147270"/>
                </a:cubicBezTo>
                <a:cubicBezTo>
                  <a:pt x="98368" y="163454"/>
                  <a:pt x="85095" y="176696"/>
                  <a:pt x="68871" y="176696"/>
                </a:cubicBezTo>
                <a:lnTo>
                  <a:pt x="39375" y="176696"/>
                </a:lnTo>
                <a:close/>
                <a:moveTo>
                  <a:pt x="196595" y="78539"/>
                </a:moveTo>
                <a:lnTo>
                  <a:pt x="243621" y="78539"/>
                </a:lnTo>
                <a:lnTo>
                  <a:pt x="263353" y="157298"/>
                </a:lnTo>
                <a:cubicBezTo>
                  <a:pt x="264091" y="157206"/>
                  <a:pt x="264736" y="157114"/>
                  <a:pt x="265474" y="157114"/>
                </a:cubicBezTo>
                <a:cubicBezTo>
                  <a:pt x="278291" y="157114"/>
                  <a:pt x="289079" y="165303"/>
                  <a:pt x="293136" y="176712"/>
                </a:cubicBezTo>
                <a:lnTo>
                  <a:pt x="336105" y="176712"/>
                </a:lnTo>
                <a:cubicBezTo>
                  <a:pt x="340162" y="165303"/>
                  <a:pt x="351043" y="157114"/>
                  <a:pt x="363860" y="157114"/>
                </a:cubicBezTo>
                <a:cubicBezTo>
                  <a:pt x="365058" y="157114"/>
                  <a:pt x="366257" y="157298"/>
                  <a:pt x="367363" y="157482"/>
                </a:cubicBezTo>
                <a:lnTo>
                  <a:pt x="382301" y="127672"/>
                </a:lnTo>
                <a:lnTo>
                  <a:pt x="265474" y="127672"/>
                </a:lnTo>
                <a:lnTo>
                  <a:pt x="265474" y="107982"/>
                </a:lnTo>
                <a:lnTo>
                  <a:pt x="403140" y="107982"/>
                </a:lnTo>
                <a:lnTo>
                  <a:pt x="403140" y="129972"/>
                </a:lnTo>
                <a:lnTo>
                  <a:pt x="385067" y="166131"/>
                </a:lnTo>
                <a:cubicBezTo>
                  <a:pt x="390139" y="171468"/>
                  <a:pt x="393366" y="178644"/>
                  <a:pt x="393366" y="186557"/>
                </a:cubicBezTo>
                <a:cubicBezTo>
                  <a:pt x="393366" y="202751"/>
                  <a:pt x="380088" y="216000"/>
                  <a:pt x="363860" y="216000"/>
                </a:cubicBezTo>
                <a:cubicBezTo>
                  <a:pt x="351043" y="216000"/>
                  <a:pt x="340254" y="207719"/>
                  <a:pt x="336105" y="196310"/>
                </a:cubicBezTo>
                <a:lnTo>
                  <a:pt x="293136" y="196310"/>
                </a:lnTo>
                <a:cubicBezTo>
                  <a:pt x="289079" y="207719"/>
                  <a:pt x="278291" y="216000"/>
                  <a:pt x="265474" y="216000"/>
                </a:cubicBezTo>
                <a:cubicBezTo>
                  <a:pt x="249246" y="216000"/>
                  <a:pt x="235968" y="202751"/>
                  <a:pt x="235968" y="186557"/>
                </a:cubicBezTo>
                <a:cubicBezTo>
                  <a:pt x="235968" y="178184"/>
                  <a:pt x="239472" y="170640"/>
                  <a:pt x="245096" y="165303"/>
                </a:cubicBezTo>
                <a:lnTo>
                  <a:pt x="228314" y="98229"/>
                </a:lnTo>
                <a:lnTo>
                  <a:pt x="196595" y="98229"/>
                </a:lnTo>
                <a:close/>
                <a:moveTo>
                  <a:pt x="540813" y="58915"/>
                </a:moveTo>
                <a:cubicBezTo>
                  <a:pt x="535374" y="58915"/>
                  <a:pt x="530950" y="63334"/>
                  <a:pt x="530950" y="68766"/>
                </a:cubicBezTo>
                <a:cubicBezTo>
                  <a:pt x="530950" y="74198"/>
                  <a:pt x="535374" y="78525"/>
                  <a:pt x="540813" y="78525"/>
                </a:cubicBezTo>
                <a:lnTo>
                  <a:pt x="550583" y="78525"/>
                </a:lnTo>
                <a:lnTo>
                  <a:pt x="550583" y="58915"/>
                </a:lnTo>
                <a:close/>
                <a:moveTo>
                  <a:pt x="59009" y="58915"/>
                </a:moveTo>
                <a:lnTo>
                  <a:pt x="59009" y="78525"/>
                </a:lnTo>
                <a:lnTo>
                  <a:pt x="68871" y="78525"/>
                </a:lnTo>
                <a:cubicBezTo>
                  <a:pt x="74310" y="78525"/>
                  <a:pt x="78642" y="74198"/>
                  <a:pt x="78642" y="68766"/>
                </a:cubicBezTo>
                <a:cubicBezTo>
                  <a:pt x="78642" y="63334"/>
                  <a:pt x="74310" y="58915"/>
                  <a:pt x="68871" y="58915"/>
                </a:cubicBezTo>
                <a:close/>
                <a:moveTo>
                  <a:pt x="137621" y="58910"/>
                </a:moveTo>
                <a:lnTo>
                  <a:pt x="137621" y="235630"/>
                </a:lnTo>
                <a:lnTo>
                  <a:pt x="471992" y="235630"/>
                </a:lnTo>
                <a:lnTo>
                  <a:pt x="471992" y="58910"/>
                </a:lnTo>
                <a:close/>
                <a:moveTo>
                  <a:pt x="540813" y="39305"/>
                </a:moveTo>
                <a:lnTo>
                  <a:pt x="570309" y="39305"/>
                </a:lnTo>
                <a:lnTo>
                  <a:pt x="570309" y="98227"/>
                </a:lnTo>
                <a:lnTo>
                  <a:pt x="540813" y="98227"/>
                </a:lnTo>
                <a:cubicBezTo>
                  <a:pt x="524497" y="98227"/>
                  <a:pt x="511316" y="84970"/>
                  <a:pt x="511316" y="68766"/>
                </a:cubicBezTo>
                <a:cubicBezTo>
                  <a:pt x="511316" y="52470"/>
                  <a:pt x="524497" y="39305"/>
                  <a:pt x="540813" y="39305"/>
                </a:cubicBezTo>
                <a:close/>
                <a:moveTo>
                  <a:pt x="117985" y="39305"/>
                </a:moveTo>
                <a:lnTo>
                  <a:pt x="491628" y="39305"/>
                </a:lnTo>
                <a:lnTo>
                  <a:pt x="491628" y="255235"/>
                </a:lnTo>
                <a:lnTo>
                  <a:pt x="117985" y="255235"/>
                </a:lnTo>
                <a:close/>
                <a:moveTo>
                  <a:pt x="39375" y="39305"/>
                </a:moveTo>
                <a:lnTo>
                  <a:pt x="68871" y="39305"/>
                </a:lnTo>
                <a:cubicBezTo>
                  <a:pt x="85095" y="39305"/>
                  <a:pt x="98368" y="52470"/>
                  <a:pt x="98368" y="68766"/>
                </a:cubicBezTo>
                <a:cubicBezTo>
                  <a:pt x="98368" y="84970"/>
                  <a:pt x="85095" y="98227"/>
                  <a:pt x="68871" y="98227"/>
                </a:cubicBezTo>
                <a:lnTo>
                  <a:pt x="39375" y="98227"/>
                </a:lnTo>
                <a:close/>
                <a:moveTo>
                  <a:pt x="19635" y="19606"/>
                </a:moveTo>
                <a:lnTo>
                  <a:pt x="19635" y="274940"/>
                </a:lnTo>
                <a:lnTo>
                  <a:pt x="589979" y="274940"/>
                </a:lnTo>
                <a:lnTo>
                  <a:pt x="589979" y="19606"/>
                </a:lnTo>
                <a:close/>
                <a:moveTo>
                  <a:pt x="0" y="0"/>
                </a:moveTo>
                <a:lnTo>
                  <a:pt x="609614" y="0"/>
                </a:lnTo>
                <a:lnTo>
                  <a:pt x="609614" y="608697"/>
                </a:lnTo>
                <a:lnTo>
                  <a:pt x="0" y="608697"/>
                </a:lnTo>
                <a:close/>
              </a:path>
            </a:pathLst>
          </a:custGeom>
          <a:solidFill>
            <a:schemeClr val="bg1">
              <a:lumMod val="50000"/>
            </a:schemeClr>
          </a:solidFill>
          <a:ln>
            <a:noFill/>
          </a:ln>
        </p:spPr>
        <p:txBody>
          <a:bodyPr/>
          <a:lstStyle/>
          <a:p>
            <a:pPr fontAlgn="ctr"/>
            <a:endParaRPr lang="en-US" dirty="0">
              <a:latin typeface="Huawei Sans" panose="020C0503030203020204" pitchFamily="34" charset="0"/>
            </a:endParaRPr>
          </a:p>
        </p:txBody>
      </p:sp>
      <p:sp>
        <p:nvSpPr>
          <p:cNvPr id="46" name="security-camera_139839">
            <a:extLst>
              <a:ext uri="{FF2B5EF4-FFF2-40B4-BE49-F238E27FC236}">
                <a16:creationId xmlns:a16="http://schemas.microsoft.com/office/drawing/2014/main" id="{F9F698B6-80CA-4748-94A6-04261AE0BDF9}"/>
              </a:ext>
            </a:extLst>
          </p:cNvPr>
          <p:cNvSpPr>
            <a:spLocks noChangeAspect="1"/>
          </p:cNvSpPr>
          <p:nvPr/>
        </p:nvSpPr>
        <p:spPr bwMode="gray">
          <a:xfrm>
            <a:off x="9769368" y="5812943"/>
            <a:ext cx="412763" cy="377173"/>
          </a:xfrm>
          <a:custGeom>
            <a:avLst/>
            <a:gdLst>
              <a:gd name="connsiteX0" fmla="*/ 442802 w 597745"/>
              <a:gd name="connsiteY0" fmla="*/ 444551 h 546206"/>
              <a:gd name="connsiteX1" fmla="*/ 444321 w 597745"/>
              <a:gd name="connsiteY1" fmla="*/ 453655 h 546206"/>
              <a:gd name="connsiteX2" fmla="*/ 445081 w 597745"/>
              <a:gd name="connsiteY2" fmla="*/ 455172 h 546206"/>
              <a:gd name="connsiteX3" fmla="*/ 445840 w 597745"/>
              <a:gd name="connsiteY3" fmla="*/ 464275 h 546206"/>
              <a:gd name="connsiteX4" fmla="*/ 445081 w 597745"/>
              <a:gd name="connsiteY4" fmla="*/ 474137 h 546206"/>
              <a:gd name="connsiteX5" fmla="*/ 444321 w 597745"/>
              <a:gd name="connsiteY5" fmla="*/ 475655 h 546206"/>
              <a:gd name="connsiteX6" fmla="*/ 442802 w 597745"/>
              <a:gd name="connsiteY6" fmla="*/ 484758 h 546206"/>
              <a:gd name="connsiteX7" fmla="*/ 516476 w 597745"/>
              <a:gd name="connsiteY7" fmla="*/ 484758 h 546206"/>
              <a:gd name="connsiteX8" fmla="*/ 516476 w 597745"/>
              <a:gd name="connsiteY8" fmla="*/ 444551 h 546206"/>
              <a:gd name="connsiteX9" fmla="*/ 374460 w 597745"/>
              <a:gd name="connsiteY9" fmla="*/ 444508 h 546206"/>
              <a:gd name="connsiteX10" fmla="*/ 354713 w 597745"/>
              <a:gd name="connsiteY10" fmla="*/ 464255 h 546206"/>
              <a:gd name="connsiteX11" fmla="*/ 374460 w 597745"/>
              <a:gd name="connsiteY11" fmla="*/ 484762 h 546206"/>
              <a:gd name="connsiteX12" fmla="*/ 394966 w 597745"/>
              <a:gd name="connsiteY12" fmla="*/ 464255 h 546206"/>
              <a:gd name="connsiteX13" fmla="*/ 374460 w 597745"/>
              <a:gd name="connsiteY13" fmla="*/ 444508 h 546206"/>
              <a:gd name="connsiteX14" fmla="*/ 374460 w 597745"/>
              <a:gd name="connsiteY14" fmla="*/ 424001 h 546206"/>
              <a:gd name="connsiteX15" fmla="*/ 415473 w 597745"/>
              <a:gd name="connsiteY15" fmla="*/ 464255 h 546206"/>
              <a:gd name="connsiteX16" fmla="*/ 374460 w 597745"/>
              <a:gd name="connsiteY16" fmla="*/ 505268 h 546206"/>
              <a:gd name="connsiteX17" fmla="*/ 334206 w 597745"/>
              <a:gd name="connsiteY17" fmla="*/ 464255 h 546206"/>
              <a:gd name="connsiteX18" fmla="*/ 374460 w 597745"/>
              <a:gd name="connsiteY18" fmla="*/ 424001 h 546206"/>
              <a:gd name="connsiteX19" fmla="*/ 374445 w 597745"/>
              <a:gd name="connsiteY19" fmla="*/ 414206 h 546206"/>
              <a:gd name="connsiteX20" fmla="*/ 360774 w 597745"/>
              <a:gd name="connsiteY20" fmla="*/ 416482 h 546206"/>
              <a:gd name="connsiteX21" fmla="*/ 353178 w 597745"/>
              <a:gd name="connsiteY21" fmla="*/ 418758 h 546206"/>
              <a:gd name="connsiteX22" fmla="*/ 350140 w 597745"/>
              <a:gd name="connsiteY22" fmla="*/ 420275 h 546206"/>
              <a:gd name="connsiteX23" fmla="*/ 344824 w 597745"/>
              <a:gd name="connsiteY23" fmla="*/ 424068 h 546206"/>
              <a:gd name="connsiteX24" fmla="*/ 341786 w 597745"/>
              <a:gd name="connsiteY24" fmla="*/ 426344 h 546206"/>
              <a:gd name="connsiteX25" fmla="*/ 337228 w 597745"/>
              <a:gd name="connsiteY25" fmla="*/ 430896 h 546206"/>
              <a:gd name="connsiteX26" fmla="*/ 334950 w 597745"/>
              <a:gd name="connsiteY26" fmla="*/ 433930 h 546206"/>
              <a:gd name="connsiteX27" fmla="*/ 331152 w 597745"/>
              <a:gd name="connsiteY27" fmla="*/ 439241 h 546206"/>
              <a:gd name="connsiteX28" fmla="*/ 324317 w 597745"/>
              <a:gd name="connsiteY28" fmla="*/ 464275 h 546206"/>
              <a:gd name="connsiteX29" fmla="*/ 374445 w 597745"/>
              <a:gd name="connsiteY29" fmla="*/ 515103 h 546206"/>
              <a:gd name="connsiteX30" fmla="*/ 420776 w 597745"/>
              <a:gd name="connsiteY30" fmla="*/ 485517 h 546206"/>
              <a:gd name="connsiteX31" fmla="*/ 421536 w 597745"/>
              <a:gd name="connsiteY31" fmla="*/ 483999 h 546206"/>
              <a:gd name="connsiteX32" fmla="*/ 423814 w 597745"/>
              <a:gd name="connsiteY32" fmla="*/ 475655 h 546206"/>
              <a:gd name="connsiteX33" fmla="*/ 424574 w 597745"/>
              <a:gd name="connsiteY33" fmla="*/ 473379 h 546206"/>
              <a:gd name="connsiteX34" fmla="*/ 425333 w 597745"/>
              <a:gd name="connsiteY34" fmla="*/ 464275 h 546206"/>
              <a:gd name="connsiteX35" fmla="*/ 424574 w 597745"/>
              <a:gd name="connsiteY35" fmla="*/ 455930 h 546206"/>
              <a:gd name="connsiteX36" fmla="*/ 423814 w 597745"/>
              <a:gd name="connsiteY36" fmla="*/ 453655 h 546206"/>
              <a:gd name="connsiteX37" fmla="*/ 421536 w 597745"/>
              <a:gd name="connsiteY37" fmla="*/ 445310 h 546206"/>
              <a:gd name="connsiteX38" fmla="*/ 420776 w 597745"/>
              <a:gd name="connsiteY38" fmla="*/ 443793 h 546206"/>
              <a:gd name="connsiteX39" fmla="*/ 374445 w 597745"/>
              <a:gd name="connsiteY39" fmla="*/ 414206 h 546206"/>
              <a:gd name="connsiteX40" fmla="*/ 70636 w 597745"/>
              <a:gd name="connsiteY40" fmla="*/ 412689 h 546206"/>
              <a:gd name="connsiteX41" fmla="*/ 60762 w 597745"/>
              <a:gd name="connsiteY41" fmla="*/ 430137 h 546206"/>
              <a:gd name="connsiteX42" fmla="*/ 95700 w 597745"/>
              <a:gd name="connsiteY42" fmla="*/ 450620 h 546206"/>
              <a:gd name="connsiteX43" fmla="*/ 105574 w 597745"/>
              <a:gd name="connsiteY43" fmla="*/ 433172 h 546206"/>
              <a:gd name="connsiteX44" fmla="*/ 547616 w 597745"/>
              <a:gd name="connsiteY44" fmla="*/ 403585 h 546206"/>
              <a:gd name="connsiteX45" fmla="*/ 536983 w 597745"/>
              <a:gd name="connsiteY45" fmla="*/ 414965 h 546206"/>
              <a:gd name="connsiteX46" fmla="*/ 536983 w 597745"/>
              <a:gd name="connsiteY46" fmla="*/ 424068 h 546206"/>
              <a:gd name="connsiteX47" fmla="*/ 536983 w 597745"/>
              <a:gd name="connsiteY47" fmla="*/ 505241 h 546206"/>
              <a:gd name="connsiteX48" fmla="*/ 536983 w 597745"/>
              <a:gd name="connsiteY48" fmla="*/ 515103 h 546206"/>
              <a:gd name="connsiteX49" fmla="*/ 547616 w 597745"/>
              <a:gd name="connsiteY49" fmla="*/ 526482 h 546206"/>
              <a:gd name="connsiteX50" fmla="*/ 577238 w 597745"/>
              <a:gd name="connsiteY50" fmla="*/ 526482 h 546206"/>
              <a:gd name="connsiteX51" fmla="*/ 577238 w 597745"/>
              <a:gd name="connsiteY51" fmla="*/ 403585 h 546206"/>
              <a:gd name="connsiteX52" fmla="*/ 101017 w 597745"/>
              <a:gd name="connsiteY52" fmla="*/ 382344 h 546206"/>
              <a:gd name="connsiteX53" fmla="*/ 93421 w 597745"/>
              <a:gd name="connsiteY53" fmla="*/ 385379 h 546206"/>
              <a:gd name="connsiteX54" fmla="*/ 85067 w 597745"/>
              <a:gd name="connsiteY54" fmla="*/ 386896 h 546206"/>
              <a:gd name="connsiteX55" fmla="*/ 84307 w 597745"/>
              <a:gd name="connsiteY55" fmla="*/ 386896 h 546206"/>
              <a:gd name="connsiteX56" fmla="*/ 82788 w 597745"/>
              <a:gd name="connsiteY56" fmla="*/ 386896 h 546206"/>
              <a:gd name="connsiteX57" fmla="*/ 64560 w 597745"/>
              <a:gd name="connsiteY57" fmla="*/ 383861 h 546206"/>
              <a:gd name="connsiteX58" fmla="*/ 63800 w 597745"/>
              <a:gd name="connsiteY58" fmla="*/ 385379 h 546206"/>
              <a:gd name="connsiteX59" fmla="*/ 92662 w 597745"/>
              <a:gd name="connsiteY59" fmla="*/ 402068 h 546206"/>
              <a:gd name="connsiteX60" fmla="*/ 124562 w 597745"/>
              <a:gd name="connsiteY60" fmla="*/ 421034 h 546206"/>
              <a:gd name="connsiteX61" fmla="*/ 135195 w 597745"/>
              <a:gd name="connsiteY61" fmla="*/ 427103 h 546206"/>
              <a:gd name="connsiteX62" fmla="*/ 152664 w 597745"/>
              <a:gd name="connsiteY62" fmla="*/ 407379 h 546206"/>
              <a:gd name="connsiteX63" fmla="*/ 147348 w 597745"/>
              <a:gd name="connsiteY63" fmla="*/ 405103 h 546206"/>
              <a:gd name="connsiteX64" fmla="*/ 143550 w 597745"/>
              <a:gd name="connsiteY64" fmla="*/ 403585 h 546206"/>
              <a:gd name="connsiteX65" fmla="*/ 135195 w 597745"/>
              <a:gd name="connsiteY65" fmla="*/ 399792 h 546206"/>
              <a:gd name="connsiteX66" fmla="*/ 133676 w 597745"/>
              <a:gd name="connsiteY66" fmla="*/ 399034 h 546206"/>
              <a:gd name="connsiteX67" fmla="*/ 126081 w 597745"/>
              <a:gd name="connsiteY67" fmla="*/ 393723 h 546206"/>
              <a:gd name="connsiteX68" fmla="*/ 124562 w 597745"/>
              <a:gd name="connsiteY68" fmla="*/ 392965 h 546206"/>
              <a:gd name="connsiteX69" fmla="*/ 118486 w 597745"/>
              <a:gd name="connsiteY69" fmla="*/ 388413 h 546206"/>
              <a:gd name="connsiteX70" fmla="*/ 115448 w 597745"/>
              <a:gd name="connsiteY70" fmla="*/ 385379 h 546206"/>
              <a:gd name="connsiteX71" fmla="*/ 113929 w 597745"/>
              <a:gd name="connsiteY71" fmla="*/ 384620 h 546206"/>
              <a:gd name="connsiteX72" fmla="*/ 101776 w 597745"/>
              <a:gd name="connsiteY72" fmla="*/ 382344 h 546206"/>
              <a:gd name="connsiteX73" fmla="*/ 101017 w 597745"/>
              <a:gd name="connsiteY73" fmla="*/ 382344 h 546206"/>
              <a:gd name="connsiteX74" fmla="*/ 321278 w 597745"/>
              <a:gd name="connsiteY74" fmla="*/ 330758 h 546206"/>
              <a:gd name="connsiteX75" fmla="*/ 261276 w 597745"/>
              <a:gd name="connsiteY75" fmla="*/ 367172 h 546206"/>
              <a:gd name="connsiteX76" fmla="*/ 317481 w 597745"/>
              <a:gd name="connsiteY76" fmla="*/ 422551 h 546206"/>
              <a:gd name="connsiteX77" fmla="*/ 318240 w 597745"/>
              <a:gd name="connsiteY77" fmla="*/ 421792 h 546206"/>
              <a:gd name="connsiteX78" fmla="*/ 322038 w 597745"/>
              <a:gd name="connsiteY78" fmla="*/ 417241 h 546206"/>
              <a:gd name="connsiteX79" fmla="*/ 323557 w 597745"/>
              <a:gd name="connsiteY79" fmla="*/ 415723 h 546206"/>
              <a:gd name="connsiteX80" fmla="*/ 328114 w 597745"/>
              <a:gd name="connsiteY80" fmla="*/ 411172 h 546206"/>
              <a:gd name="connsiteX81" fmla="*/ 328874 w 597745"/>
              <a:gd name="connsiteY81" fmla="*/ 410413 h 546206"/>
              <a:gd name="connsiteX82" fmla="*/ 342545 w 597745"/>
              <a:gd name="connsiteY82" fmla="*/ 401310 h 546206"/>
              <a:gd name="connsiteX83" fmla="*/ 321278 w 597745"/>
              <a:gd name="connsiteY83" fmla="*/ 330758 h 546206"/>
              <a:gd name="connsiteX84" fmla="*/ 483057 w 597745"/>
              <a:gd name="connsiteY84" fmla="*/ 144896 h 546206"/>
              <a:gd name="connsiteX85" fmla="*/ 472424 w 597745"/>
              <a:gd name="connsiteY85" fmla="*/ 155517 h 546206"/>
              <a:gd name="connsiteX86" fmla="*/ 125321 w 597745"/>
              <a:gd name="connsiteY86" fmla="*/ 367930 h 546206"/>
              <a:gd name="connsiteX87" fmla="*/ 126081 w 597745"/>
              <a:gd name="connsiteY87" fmla="*/ 367930 h 546206"/>
              <a:gd name="connsiteX88" fmla="*/ 127600 w 597745"/>
              <a:gd name="connsiteY88" fmla="*/ 369448 h 546206"/>
              <a:gd name="connsiteX89" fmla="*/ 131398 w 597745"/>
              <a:gd name="connsiteY89" fmla="*/ 373241 h 546206"/>
              <a:gd name="connsiteX90" fmla="*/ 135195 w 597745"/>
              <a:gd name="connsiteY90" fmla="*/ 375516 h 546206"/>
              <a:gd name="connsiteX91" fmla="*/ 138993 w 597745"/>
              <a:gd name="connsiteY91" fmla="*/ 378551 h 546206"/>
              <a:gd name="connsiteX92" fmla="*/ 142031 w 597745"/>
              <a:gd name="connsiteY92" fmla="*/ 380068 h 546206"/>
              <a:gd name="connsiteX93" fmla="*/ 148867 w 597745"/>
              <a:gd name="connsiteY93" fmla="*/ 383861 h 546206"/>
              <a:gd name="connsiteX94" fmla="*/ 151145 w 597745"/>
              <a:gd name="connsiteY94" fmla="*/ 385379 h 546206"/>
              <a:gd name="connsiteX95" fmla="*/ 157221 w 597745"/>
              <a:gd name="connsiteY95" fmla="*/ 387654 h 546206"/>
              <a:gd name="connsiteX96" fmla="*/ 159500 w 597745"/>
              <a:gd name="connsiteY96" fmla="*/ 388413 h 546206"/>
              <a:gd name="connsiteX97" fmla="*/ 165576 w 597745"/>
              <a:gd name="connsiteY97" fmla="*/ 389930 h 546206"/>
              <a:gd name="connsiteX98" fmla="*/ 167095 w 597745"/>
              <a:gd name="connsiteY98" fmla="*/ 390689 h 546206"/>
              <a:gd name="connsiteX99" fmla="*/ 189881 w 597745"/>
              <a:gd name="connsiteY99" fmla="*/ 387654 h 546206"/>
              <a:gd name="connsiteX100" fmla="*/ 233933 w 597745"/>
              <a:gd name="connsiteY100" fmla="*/ 360344 h 546206"/>
              <a:gd name="connsiteX101" fmla="*/ 236971 w 597745"/>
              <a:gd name="connsiteY101" fmla="*/ 357310 h 546206"/>
              <a:gd name="connsiteX102" fmla="*/ 322798 w 597745"/>
              <a:gd name="connsiteY102" fmla="*/ 304206 h 546206"/>
              <a:gd name="connsiteX103" fmla="*/ 328114 w 597745"/>
              <a:gd name="connsiteY103" fmla="*/ 302689 h 546206"/>
              <a:gd name="connsiteX104" fmla="*/ 473183 w 597745"/>
              <a:gd name="connsiteY104" fmla="*/ 213931 h 546206"/>
              <a:gd name="connsiteX105" fmla="*/ 486095 w 597745"/>
              <a:gd name="connsiteY105" fmla="*/ 192689 h 546206"/>
              <a:gd name="connsiteX106" fmla="*/ 465588 w 597745"/>
              <a:gd name="connsiteY106" fmla="*/ 192689 h 546206"/>
              <a:gd name="connsiteX107" fmla="*/ 455714 w 597745"/>
              <a:gd name="connsiteY107" fmla="*/ 182069 h 546206"/>
              <a:gd name="connsiteX108" fmla="*/ 465588 w 597745"/>
              <a:gd name="connsiteY108" fmla="*/ 172206 h 546206"/>
              <a:gd name="connsiteX109" fmla="*/ 488374 w 597745"/>
              <a:gd name="connsiteY109" fmla="*/ 172206 h 546206"/>
              <a:gd name="connsiteX110" fmla="*/ 483057 w 597745"/>
              <a:gd name="connsiteY110" fmla="*/ 144896 h 546206"/>
              <a:gd name="connsiteX111" fmla="*/ 447359 w 597745"/>
              <a:gd name="connsiteY111" fmla="*/ 63724 h 546206"/>
              <a:gd name="connsiteX112" fmla="*/ 24305 w 597745"/>
              <a:gd name="connsiteY112" fmla="*/ 323172 h 546206"/>
              <a:gd name="connsiteX113" fmla="*/ 31140 w 597745"/>
              <a:gd name="connsiteY113" fmla="*/ 334551 h 546206"/>
              <a:gd name="connsiteX114" fmla="*/ 61521 w 597745"/>
              <a:gd name="connsiteY114" fmla="*/ 360344 h 546206"/>
              <a:gd name="connsiteX115" fmla="*/ 66079 w 597745"/>
              <a:gd name="connsiteY115" fmla="*/ 362620 h 546206"/>
              <a:gd name="connsiteX116" fmla="*/ 72155 w 597745"/>
              <a:gd name="connsiteY116" fmla="*/ 364896 h 546206"/>
              <a:gd name="connsiteX117" fmla="*/ 74433 w 597745"/>
              <a:gd name="connsiteY117" fmla="*/ 365654 h 546206"/>
              <a:gd name="connsiteX118" fmla="*/ 79750 w 597745"/>
              <a:gd name="connsiteY118" fmla="*/ 366413 h 546206"/>
              <a:gd name="connsiteX119" fmla="*/ 82788 w 597745"/>
              <a:gd name="connsiteY119" fmla="*/ 366413 h 546206"/>
              <a:gd name="connsiteX120" fmla="*/ 86586 w 597745"/>
              <a:gd name="connsiteY120" fmla="*/ 366413 h 546206"/>
              <a:gd name="connsiteX121" fmla="*/ 91902 w 597745"/>
              <a:gd name="connsiteY121" fmla="*/ 364137 h 546206"/>
              <a:gd name="connsiteX122" fmla="*/ 104814 w 597745"/>
              <a:gd name="connsiteY122" fmla="*/ 356551 h 546206"/>
              <a:gd name="connsiteX123" fmla="*/ 238490 w 597745"/>
              <a:gd name="connsiteY123" fmla="*/ 274620 h 546206"/>
              <a:gd name="connsiteX124" fmla="*/ 453436 w 597745"/>
              <a:gd name="connsiteY124" fmla="*/ 143379 h 546206"/>
              <a:gd name="connsiteX125" fmla="*/ 464069 w 597745"/>
              <a:gd name="connsiteY125" fmla="*/ 114551 h 546206"/>
              <a:gd name="connsiteX126" fmla="*/ 454195 w 597745"/>
              <a:gd name="connsiteY126" fmla="*/ 75862 h 546206"/>
              <a:gd name="connsiteX127" fmla="*/ 546857 w 597745"/>
              <a:gd name="connsiteY127" fmla="*/ 0 h 546206"/>
              <a:gd name="connsiteX128" fmla="*/ 556731 w 597745"/>
              <a:gd name="connsiteY128" fmla="*/ 10621 h 546206"/>
              <a:gd name="connsiteX129" fmla="*/ 556731 w 597745"/>
              <a:gd name="connsiteY129" fmla="*/ 192689 h 546206"/>
              <a:gd name="connsiteX130" fmla="*/ 506602 w 597745"/>
              <a:gd name="connsiteY130" fmla="*/ 192689 h 546206"/>
              <a:gd name="connsiteX131" fmla="*/ 483816 w 597745"/>
              <a:gd name="connsiteY131" fmla="*/ 231379 h 546206"/>
              <a:gd name="connsiteX132" fmla="*/ 339507 w 597745"/>
              <a:gd name="connsiteY132" fmla="*/ 319379 h 546206"/>
              <a:gd name="connsiteX133" fmla="*/ 341026 w 597745"/>
              <a:gd name="connsiteY133" fmla="*/ 327723 h 546206"/>
              <a:gd name="connsiteX134" fmla="*/ 363812 w 597745"/>
              <a:gd name="connsiteY134" fmla="*/ 394482 h 546206"/>
              <a:gd name="connsiteX135" fmla="*/ 374445 w 597745"/>
              <a:gd name="connsiteY135" fmla="*/ 393723 h 546206"/>
              <a:gd name="connsiteX136" fmla="*/ 432928 w 597745"/>
              <a:gd name="connsiteY136" fmla="*/ 424068 h 546206"/>
              <a:gd name="connsiteX137" fmla="*/ 516476 w 597745"/>
              <a:gd name="connsiteY137" fmla="*/ 424068 h 546206"/>
              <a:gd name="connsiteX138" fmla="*/ 516476 w 597745"/>
              <a:gd name="connsiteY138" fmla="*/ 414965 h 546206"/>
              <a:gd name="connsiteX139" fmla="*/ 547616 w 597745"/>
              <a:gd name="connsiteY139" fmla="*/ 383861 h 546206"/>
              <a:gd name="connsiteX140" fmla="*/ 597745 w 597745"/>
              <a:gd name="connsiteY140" fmla="*/ 383861 h 546206"/>
              <a:gd name="connsiteX141" fmla="*/ 597745 w 597745"/>
              <a:gd name="connsiteY141" fmla="*/ 546206 h 546206"/>
              <a:gd name="connsiteX142" fmla="*/ 547616 w 597745"/>
              <a:gd name="connsiteY142" fmla="*/ 546206 h 546206"/>
              <a:gd name="connsiteX143" fmla="*/ 516476 w 597745"/>
              <a:gd name="connsiteY143" fmla="*/ 515103 h 546206"/>
              <a:gd name="connsiteX144" fmla="*/ 516476 w 597745"/>
              <a:gd name="connsiteY144" fmla="*/ 505241 h 546206"/>
              <a:gd name="connsiteX145" fmla="*/ 432928 w 597745"/>
              <a:gd name="connsiteY145" fmla="*/ 505241 h 546206"/>
              <a:gd name="connsiteX146" fmla="*/ 374445 w 597745"/>
              <a:gd name="connsiteY146" fmla="*/ 535585 h 546206"/>
              <a:gd name="connsiteX147" fmla="*/ 303809 w 597745"/>
              <a:gd name="connsiteY147" fmla="*/ 464275 h 546206"/>
              <a:gd name="connsiteX148" fmla="*/ 306088 w 597745"/>
              <a:gd name="connsiteY148" fmla="*/ 448344 h 546206"/>
              <a:gd name="connsiteX149" fmla="*/ 303050 w 597745"/>
              <a:gd name="connsiteY149" fmla="*/ 443034 h 546206"/>
              <a:gd name="connsiteX150" fmla="*/ 249883 w 597745"/>
              <a:gd name="connsiteY150" fmla="*/ 383861 h 546206"/>
              <a:gd name="connsiteX151" fmla="*/ 243048 w 597745"/>
              <a:gd name="connsiteY151" fmla="*/ 378551 h 546206"/>
              <a:gd name="connsiteX152" fmla="*/ 200514 w 597745"/>
              <a:gd name="connsiteY152" fmla="*/ 405103 h 546206"/>
              <a:gd name="connsiteX153" fmla="*/ 176969 w 597745"/>
              <a:gd name="connsiteY153" fmla="*/ 411172 h 546206"/>
              <a:gd name="connsiteX154" fmla="*/ 144309 w 597745"/>
              <a:gd name="connsiteY154" fmla="*/ 446827 h 546206"/>
              <a:gd name="connsiteX155" fmla="*/ 137474 w 597745"/>
              <a:gd name="connsiteY155" fmla="*/ 449861 h 546206"/>
              <a:gd name="connsiteX156" fmla="*/ 132157 w 597745"/>
              <a:gd name="connsiteY156" fmla="*/ 448344 h 546206"/>
              <a:gd name="connsiteX157" fmla="*/ 123043 w 597745"/>
              <a:gd name="connsiteY157" fmla="*/ 443793 h 546206"/>
              <a:gd name="connsiteX158" fmla="*/ 107852 w 597745"/>
              <a:gd name="connsiteY158" fmla="*/ 469586 h 546206"/>
              <a:gd name="connsiteX159" fmla="*/ 101776 w 597745"/>
              <a:gd name="connsiteY159" fmla="*/ 474137 h 546206"/>
              <a:gd name="connsiteX160" fmla="*/ 99498 w 597745"/>
              <a:gd name="connsiteY160" fmla="*/ 474896 h 546206"/>
              <a:gd name="connsiteX161" fmla="*/ 94181 w 597745"/>
              <a:gd name="connsiteY161" fmla="*/ 473379 h 546206"/>
              <a:gd name="connsiteX162" fmla="*/ 41774 w 597745"/>
              <a:gd name="connsiteY162" fmla="*/ 443034 h 546206"/>
              <a:gd name="connsiteX163" fmla="*/ 37976 w 597745"/>
              <a:gd name="connsiteY163" fmla="*/ 428620 h 546206"/>
              <a:gd name="connsiteX164" fmla="*/ 53167 w 597745"/>
              <a:gd name="connsiteY164" fmla="*/ 402827 h 546206"/>
              <a:gd name="connsiteX165" fmla="*/ 44812 w 597745"/>
              <a:gd name="connsiteY165" fmla="*/ 397516 h 546206"/>
              <a:gd name="connsiteX166" fmla="*/ 41014 w 597745"/>
              <a:gd name="connsiteY166" fmla="*/ 383861 h 546206"/>
              <a:gd name="connsiteX167" fmla="*/ 45571 w 597745"/>
              <a:gd name="connsiteY167" fmla="*/ 375516 h 546206"/>
              <a:gd name="connsiteX168" fmla="*/ 14431 w 597745"/>
              <a:gd name="connsiteY168" fmla="*/ 345172 h 546206"/>
              <a:gd name="connsiteX169" fmla="*/ 1519 w 597745"/>
              <a:gd name="connsiteY169" fmla="*/ 324689 h 546206"/>
              <a:gd name="connsiteX170" fmla="*/ 0 w 597745"/>
              <a:gd name="connsiteY170" fmla="*/ 317103 h 546206"/>
              <a:gd name="connsiteX171" fmla="*/ 4557 w 597745"/>
              <a:gd name="connsiteY171" fmla="*/ 311034 h 546206"/>
              <a:gd name="connsiteX172" fmla="*/ 445081 w 597745"/>
              <a:gd name="connsiteY172" fmla="*/ 40965 h 546206"/>
              <a:gd name="connsiteX173" fmla="*/ 452676 w 597745"/>
              <a:gd name="connsiteY173" fmla="*/ 40207 h 546206"/>
              <a:gd name="connsiteX174" fmla="*/ 458752 w 597745"/>
              <a:gd name="connsiteY174" fmla="*/ 44758 h 546206"/>
              <a:gd name="connsiteX175" fmla="*/ 471664 w 597745"/>
              <a:gd name="connsiteY175" fmla="*/ 65241 h 546206"/>
              <a:gd name="connsiteX176" fmla="*/ 483816 w 597745"/>
              <a:gd name="connsiteY176" fmla="*/ 110758 h 546206"/>
              <a:gd name="connsiteX177" fmla="*/ 490652 w 597745"/>
              <a:gd name="connsiteY177" fmla="*/ 115310 h 546206"/>
              <a:gd name="connsiteX178" fmla="*/ 495209 w 597745"/>
              <a:gd name="connsiteY178" fmla="*/ 122138 h 546206"/>
              <a:gd name="connsiteX179" fmla="*/ 508121 w 597745"/>
              <a:gd name="connsiteY179" fmla="*/ 172206 h 546206"/>
              <a:gd name="connsiteX180" fmla="*/ 536983 w 597745"/>
              <a:gd name="connsiteY180" fmla="*/ 172206 h 546206"/>
              <a:gd name="connsiteX181" fmla="*/ 536983 w 597745"/>
              <a:gd name="connsiteY181" fmla="*/ 10621 h 546206"/>
              <a:gd name="connsiteX182" fmla="*/ 546857 w 597745"/>
              <a:gd name="connsiteY182" fmla="*/ 0 h 546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597745" h="546206">
                <a:moveTo>
                  <a:pt x="442802" y="444551"/>
                </a:moveTo>
                <a:cubicBezTo>
                  <a:pt x="443562" y="447586"/>
                  <a:pt x="444321" y="450620"/>
                  <a:pt x="444321" y="453655"/>
                </a:cubicBezTo>
                <a:cubicBezTo>
                  <a:pt x="445081" y="453655"/>
                  <a:pt x="445081" y="454413"/>
                  <a:pt x="445081" y="455172"/>
                </a:cubicBezTo>
                <a:cubicBezTo>
                  <a:pt x="445081" y="458206"/>
                  <a:pt x="445840" y="461241"/>
                  <a:pt x="445840" y="464275"/>
                </a:cubicBezTo>
                <a:cubicBezTo>
                  <a:pt x="445840" y="468068"/>
                  <a:pt x="445081" y="471103"/>
                  <a:pt x="445081" y="474137"/>
                </a:cubicBezTo>
                <a:cubicBezTo>
                  <a:pt x="445081" y="474896"/>
                  <a:pt x="445081" y="474896"/>
                  <a:pt x="444321" y="475655"/>
                </a:cubicBezTo>
                <a:cubicBezTo>
                  <a:pt x="444321" y="478689"/>
                  <a:pt x="443562" y="481723"/>
                  <a:pt x="442802" y="484758"/>
                </a:cubicBezTo>
                <a:lnTo>
                  <a:pt x="516476" y="484758"/>
                </a:lnTo>
                <a:lnTo>
                  <a:pt x="516476" y="444551"/>
                </a:lnTo>
                <a:close/>
                <a:moveTo>
                  <a:pt x="374460" y="444508"/>
                </a:moveTo>
                <a:cubicBezTo>
                  <a:pt x="363827" y="444508"/>
                  <a:pt x="354713" y="453622"/>
                  <a:pt x="354713" y="464255"/>
                </a:cubicBezTo>
                <a:cubicBezTo>
                  <a:pt x="354713" y="475647"/>
                  <a:pt x="363827" y="484762"/>
                  <a:pt x="374460" y="484762"/>
                </a:cubicBezTo>
                <a:cubicBezTo>
                  <a:pt x="385852" y="484762"/>
                  <a:pt x="394966" y="475647"/>
                  <a:pt x="394966" y="464255"/>
                </a:cubicBezTo>
                <a:cubicBezTo>
                  <a:pt x="394966" y="453622"/>
                  <a:pt x="385852" y="444508"/>
                  <a:pt x="374460" y="444508"/>
                </a:cubicBezTo>
                <a:close/>
                <a:moveTo>
                  <a:pt x="374460" y="424001"/>
                </a:moveTo>
                <a:cubicBezTo>
                  <a:pt x="397245" y="424001"/>
                  <a:pt x="415473" y="442229"/>
                  <a:pt x="415473" y="464255"/>
                </a:cubicBezTo>
                <a:cubicBezTo>
                  <a:pt x="415473" y="487040"/>
                  <a:pt x="397245" y="505268"/>
                  <a:pt x="374460" y="505268"/>
                </a:cubicBezTo>
                <a:cubicBezTo>
                  <a:pt x="352434" y="505268"/>
                  <a:pt x="334206" y="487040"/>
                  <a:pt x="334206" y="464255"/>
                </a:cubicBezTo>
                <a:cubicBezTo>
                  <a:pt x="334206" y="442229"/>
                  <a:pt x="352434" y="424001"/>
                  <a:pt x="374460" y="424001"/>
                </a:cubicBezTo>
                <a:close/>
                <a:moveTo>
                  <a:pt x="374445" y="414206"/>
                </a:moveTo>
                <a:cubicBezTo>
                  <a:pt x="369888" y="414206"/>
                  <a:pt x="365331" y="414965"/>
                  <a:pt x="360774" y="416482"/>
                </a:cubicBezTo>
                <a:cubicBezTo>
                  <a:pt x="357736" y="417241"/>
                  <a:pt x="355457" y="417999"/>
                  <a:pt x="353178" y="418758"/>
                </a:cubicBezTo>
                <a:cubicBezTo>
                  <a:pt x="352419" y="419516"/>
                  <a:pt x="351659" y="420275"/>
                  <a:pt x="350140" y="420275"/>
                </a:cubicBezTo>
                <a:cubicBezTo>
                  <a:pt x="348621" y="421792"/>
                  <a:pt x="346343" y="422551"/>
                  <a:pt x="344824" y="424068"/>
                </a:cubicBezTo>
                <a:cubicBezTo>
                  <a:pt x="343305" y="424827"/>
                  <a:pt x="342545" y="425586"/>
                  <a:pt x="341786" y="426344"/>
                </a:cubicBezTo>
                <a:cubicBezTo>
                  <a:pt x="340267" y="427862"/>
                  <a:pt x="338747" y="429379"/>
                  <a:pt x="337228" y="430896"/>
                </a:cubicBezTo>
                <a:cubicBezTo>
                  <a:pt x="336469" y="431655"/>
                  <a:pt x="335709" y="433172"/>
                  <a:pt x="334950" y="433930"/>
                </a:cubicBezTo>
                <a:cubicBezTo>
                  <a:pt x="333431" y="435448"/>
                  <a:pt x="331912" y="437724"/>
                  <a:pt x="331152" y="439241"/>
                </a:cubicBezTo>
                <a:cubicBezTo>
                  <a:pt x="326595" y="446827"/>
                  <a:pt x="324317" y="455172"/>
                  <a:pt x="324317" y="464275"/>
                </a:cubicBezTo>
                <a:cubicBezTo>
                  <a:pt x="324317" y="492344"/>
                  <a:pt x="347102" y="515103"/>
                  <a:pt x="374445" y="515103"/>
                </a:cubicBezTo>
                <a:cubicBezTo>
                  <a:pt x="394952" y="515103"/>
                  <a:pt x="412421" y="502965"/>
                  <a:pt x="420776" y="485517"/>
                </a:cubicBezTo>
                <a:cubicBezTo>
                  <a:pt x="420776" y="484758"/>
                  <a:pt x="421536" y="484758"/>
                  <a:pt x="421536" y="483999"/>
                </a:cubicBezTo>
                <a:cubicBezTo>
                  <a:pt x="422295" y="481723"/>
                  <a:pt x="423055" y="478689"/>
                  <a:pt x="423814" y="475655"/>
                </a:cubicBezTo>
                <a:cubicBezTo>
                  <a:pt x="423814" y="474896"/>
                  <a:pt x="424574" y="474137"/>
                  <a:pt x="424574" y="473379"/>
                </a:cubicBezTo>
                <a:cubicBezTo>
                  <a:pt x="424574" y="470344"/>
                  <a:pt x="425333" y="467310"/>
                  <a:pt x="425333" y="464275"/>
                </a:cubicBezTo>
                <a:cubicBezTo>
                  <a:pt x="425333" y="461241"/>
                  <a:pt x="424574" y="458965"/>
                  <a:pt x="424574" y="455930"/>
                </a:cubicBezTo>
                <a:cubicBezTo>
                  <a:pt x="424574" y="455172"/>
                  <a:pt x="423814" y="454413"/>
                  <a:pt x="423814" y="453655"/>
                </a:cubicBezTo>
                <a:cubicBezTo>
                  <a:pt x="423055" y="450620"/>
                  <a:pt x="422295" y="447586"/>
                  <a:pt x="421536" y="445310"/>
                </a:cubicBezTo>
                <a:cubicBezTo>
                  <a:pt x="421536" y="444551"/>
                  <a:pt x="420776" y="444551"/>
                  <a:pt x="420776" y="443793"/>
                </a:cubicBezTo>
                <a:cubicBezTo>
                  <a:pt x="412421" y="426344"/>
                  <a:pt x="394952" y="414206"/>
                  <a:pt x="374445" y="414206"/>
                </a:cubicBezTo>
                <a:close/>
                <a:moveTo>
                  <a:pt x="70636" y="412689"/>
                </a:moveTo>
                <a:lnTo>
                  <a:pt x="60762" y="430137"/>
                </a:lnTo>
                <a:lnTo>
                  <a:pt x="95700" y="450620"/>
                </a:lnTo>
                <a:lnTo>
                  <a:pt x="105574" y="433172"/>
                </a:lnTo>
                <a:close/>
                <a:moveTo>
                  <a:pt x="547616" y="403585"/>
                </a:moveTo>
                <a:cubicBezTo>
                  <a:pt x="541540" y="403585"/>
                  <a:pt x="536983" y="408896"/>
                  <a:pt x="536983" y="414965"/>
                </a:cubicBezTo>
                <a:lnTo>
                  <a:pt x="536983" y="424068"/>
                </a:lnTo>
                <a:lnTo>
                  <a:pt x="536983" y="505241"/>
                </a:lnTo>
                <a:lnTo>
                  <a:pt x="536983" y="515103"/>
                </a:lnTo>
                <a:cubicBezTo>
                  <a:pt x="536983" y="521172"/>
                  <a:pt x="541540" y="526482"/>
                  <a:pt x="547616" y="526482"/>
                </a:cubicBezTo>
                <a:lnTo>
                  <a:pt x="577238" y="526482"/>
                </a:lnTo>
                <a:lnTo>
                  <a:pt x="577238" y="403585"/>
                </a:lnTo>
                <a:close/>
                <a:moveTo>
                  <a:pt x="101017" y="382344"/>
                </a:moveTo>
                <a:cubicBezTo>
                  <a:pt x="98738" y="383861"/>
                  <a:pt x="96459" y="384620"/>
                  <a:pt x="93421" y="385379"/>
                </a:cubicBezTo>
                <a:cubicBezTo>
                  <a:pt x="91143" y="386137"/>
                  <a:pt x="88105" y="386137"/>
                  <a:pt x="85067" y="386896"/>
                </a:cubicBezTo>
                <a:cubicBezTo>
                  <a:pt x="85067" y="386896"/>
                  <a:pt x="84307" y="386896"/>
                  <a:pt x="84307" y="386896"/>
                </a:cubicBezTo>
                <a:cubicBezTo>
                  <a:pt x="83548" y="386896"/>
                  <a:pt x="83548" y="386896"/>
                  <a:pt x="82788" y="386896"/>
                </a:cubicBezTo>
                <a:cubicBezTo>
                  <a:pt x="76712" y="386896"/>
                  <a:pt x="71395" y="385379"/>
                  <a:pt x="64560" y="383861"/>
                </a:cubicBezTo>
                <a:lnTo>
                  <a:pt x="63800" y="385379"/>
                </a:lnTo>
                <a:lnTo>
                  <a:pt x="92662" y="402068"/>
                </a:lnTo>
                <a:lnTo>
                  <a:pt x="124562" y="421034"/>
                </a:lnTo>
                <a:lnTo>
                  <a:pt x="135195" y="427103"/>
                </a:lnTo>
                <a:lnTo>
                  <a:pt x="152664" y="407379"/>
                </a:lnTo>
                <a:cubicBezTo>
                  <a:pt x="151145" y="406620"/>
                  <a:pt x="148867" y="405861"/>
                  <a:pt x="147348" y="405103"/>
                </a:cubicBezTo>
                <a:cubicBezTo>
                  <a:pt x="145829" y="405103"/>
                  <a:pt x="145069" y="404344"/>
                  <a:pt x="143550" y="403585"/>
                </a:cubicBezTo>
                <a:cubicBezTo>
                  <a:pt x="140512" y="402827"/>
                  <a:pt x="138233" y="401310"/>
                  <a:pt x="135195" y="399792"/>
                </a:cubicBezTo>
                <a:cubicBezTo>
                  <a:pt x="134436" y="399034"/>
                  <a:pt x="134436" y="399034"/>
                  <a:pt x="133676" y="399034"/>
                </a:cubicBezTo>
                <a:cubicBezTo>
                  <a:pt x="131398" y="397516"/>
                  <a:pt x="128359" y="395241"/>
                  <a:pt x="126081" y="393723"/>
                </a:cubicBezTo>
                <a:cubicBezTo>
                  <a:pt x="125321" y="393723"/>
                  <a:pt x="124562" y="392965"/>
                  <a:pt x="124562" y="392965"/>
                </a:cubicBezTo>
                <a:cubicBezTo>
                  <a:pt x="122283" y="391447"/>
                  <a:pt x="120764" y="389930"/>
                  <a:pt x="118486" y="388413"/>
                </a:cubicBezTo>
                <a:cubicBezTo>
                  <a:pt x="117726" y="387654"/>
                  <a:pt x="116207" y="386896"/>
                  <a:pt x="115448" y="385379"/>
                </a:cubicBezTo>
                <a:cubicBezTo>
                  <a:pt x="114688" y="385379"/>
                  <a:pt x="114688" y="384620"/>
                  <a:pt x="113929" y="384620"/>
                </a:cubicBezTo>
                <a:lnTo>
                  <a:pt x="101776" y="382344"/>
                </a:lnTo>
                <a:cubicBezTo>
                  <a:pt x="101776" y="382344"/>
                  <a:pt x="101017" y="382344"/>
                  <a:pt x="101017" y="382344"/>
                </a:cubicBezTo>
                <a:close/>
                <a:moveTo>
                  <a:pt x="321278" y="330758"/>
                </a:moveTo>
                <a:lnTo>
                  <a:pt x="261276" y="367172"/>
                </a:lnTo>
                <a:cubicBezTo>
                  <a:pt x="282543" y="382344"/>
                  <a:pt x="306088" y="399034"/>
                  <a:pt x="317481" y="422551"/>
                </a:cubicBezTo>
                <a:cubicBezTo>
                  <a:pt x="317481" y="422551"/>
                  <a:pt x="318240" y="422551"/>
                  <a:pt x="318240" y="421792"/>
                </a:cubicBezTo>
                <a:cubicBezTo>
                  <a:pt x="319759" y="420275"/>
                  <a:pt x="320519" y="418758"/>
                  <a:pt x="322038" y="417241"/>
                </a:cubicBezTo>
                <a:cubicBezTo>
                  <a:pt x="322798" y="417241"/>
                  <a:pt x="322798" y="416482"/>
                  <a:pt x="323557" y="415723"/>
                </a:cubicBezTo>
                <a:cubicBezTo>
                  <a:pt x="325076" y="414206"/>
                  <a:pt x="326595" y="412689"/>
                  <a:pt x="328114" y="411172"/>
                </a:cubicBezTo>
                <a:cubicBezTo>
                  <a:pt x="328874" y="411172"/>
                  <a:pt x="328874" y="410413"/>
                  <a:pt x="328874" y="410413"/>
                </a:cubicBezTo>
                <a:cubicBezTo>
                  <a:pt x="333431" y="407379"/>
                  <a:pt x="337988" y="404344"/>
                  <a:pt x="342545" y="401310"/>
                </a:cubicBezTo>
                <a:cubicBezTo>
                  <a:pt x="328874" y="381585"/>
                  <a:pt x="325076" y="355034"/>
                  <a:pt x="321278" y="330758"/>
                </a:cubicBezTo>
                <a:close/>
                <a:moveTo>
                  <a:pt x="483057" y="144896"/>
                </a:moveTo>
                <a:cubicBezTo>
                  <a:pt x="480019" y="149448"/>
                  <a:pt x="476221" y="152482"/>
                  <a:pt x="472424" y="155517"/>
                </a:cubicBezTo>
                <a:lnTo>
                  <a:pt x="125321" y="367930"/>
                </a:lnTo>
                <a:cubicBezTo>
                  <a:pt x="125321" y="367930"/>
                  <a:pt x="126081" y="367930"/>
                  <a:pt x="126081" y="367930"/>
                </a:cubicBezTo>
                <a:cubicBezTo>
                  <a:pt x="126840" y="368689"/>
                  <a:pt x="127600" y="369448"/>
                  <a:pt x="127600" y="369448"/>
                </a:cubicBezTo>
                <a:cubicBezTo>
                  <a:pt x="129119" y="370965"/>
                  <a:pt x="130638" y="371723"/>
                  <a:pt x="131398" y="373241"/>
                </a:cubicBezTo>
                <a:cubicBezTo>
                  <a:pt x="132917" y="373999"/>
                  <a:pt x="133676" y="374758"/>
                  <a:pt x="135195" y="375516"/>
                </a:cubicBezTo>
                <a:cubicBezTo>
                  <a:pt x="136714" y="376275"/>
                  <a:pt x="137474" y="377034"/>
                  <a:pt x="138993" y="378551"/>
                </a:cubicBezTo>
                <a:cubicBezTo>
                  <a:pt x="139752" y="379310"/>
                  <a:pt x="141271" y="379310"/>
                  <a:pt x="142031" y="380068"/>
                </a:cubicBezTo>
                <a:cubicBezTo>
                  <a:pt x="144309" y="381585"/>
                  <a:pt x="146588" y="383103"/>
                  <a:pt x="148867" y="383861"/>
                </a:cubicBezTo>
                <a:cubicBezTo>
                  <a:pt x="149626" y="384620"/>
                  <a:pt x="150386" y="384620"/>
                  <a:pt x="151145" y="385379"/>
                </a:cubicBezTo>
                <a:cubicBezTo>
                  <a:pt x="153424" y="386137"/>
                  <a:pt x="154943" y="386896"/>
                  <a:pt x="157221" y="387654"/>
                </a:cubicBezTo>
                <a:cubicBezTo>
                  <a:pt x="157981" y="387654"/>
                  <a:pt x="158740" y="388413"/>
                  <a:pt x="159500" y="388413"/>
                </a:cubicBezTo>
                <a:cubicBezTo>
                  <a:pt x="161778" y="389172"/>
                  <a:pt x="164057" y="389930"/>
                  <a:pt x="165576" y="389930"/>
                </a:cubicBezTo>
                <a:cubicBezTo>
                  <a:pt x="166336" y="389930"/>
                  <a:pt x="167095" y="389930"/>
                  <a:pt x="167095" y="390689"/>
                </a:cubicBezTo>
                <a:cubicBezTo>
                  <a:pt x="175450" y="392206"/>
                  <a:pt x="183805" y="391447"/>
                  <a:pt x="189881" y="387654"/>
                </a:cubicBezTo>
                <a:lnTo>
                  <a:pt x="233933" y="360344"/>
                </a:lnTo>
                <a:cubicBezTo>
                  <a:pt x="234693" y="359585"/>
                  <a:pt x="236212" y="358068"/>
                  <a:pt x="236971" y="357310"/>
                </a:cubicBezTo>
                <a:lnTo>
                  <a:pt x="322798" y="304206"/>
                </a:lnTo>
                <a:cubicBezTo>
                  <a:pt x="324317" y="303448"/>
                  <a:pt x="326595" y="302689"/>
                  <a:pt x="328114" y="302689"/>
                </a:cubicBezTo>
                <a:lnTo>
                  <a:pt x="473183" y="213931"/>
                </a:lnTo>
                <a:cubicBezTo>
                  <a:pt x="479259" y="210137"/>
                  <a:pt x="483816" y="202551"/>
                  <a:pt x="486095" y="192689"/>
                </a:cubicBezTo>
                <a:lnTo>
                  <a:pt x="465588" y="192689"/>
                </a:lnTo>
                <a:cubicBezTo>
                  <a:pt x="460271" y="192689"/>
                  <a:pt x="455714" y="188137"/>
                  <a:pt x="455714" y="182069"/>
                </a:cubicBezTo>
                <a:cubicBezTo>
                  <a:pt x="455714" y="176758"/>
                  <a:pt x="460271" y="172206"/>
                  <a:pt x="465588" y="172206"/>
                </a:cubicBezTo>
                <a:lnTo>
                  <a:pt x="488374" y="172206"/>
                </a:lnTo>
                <a:cubicBezTo>
                  <a:pt x="487614" y="163103"/>
                  <a:pt x="486095" y="153241"/>
                  <a:pt x="483057" y="144896"/>
                </a:cubicBezTo>
                <a:close/>
                <a:moveTo>
                  <a:pt x="447359" y="63724"/>
                </a:moveTo>
                <a:lnTo>
                  <a:pt x="24305" y="323172"/>
                </a:lnTo>
                <a:lnTo>
                  <a:pt x="31140" y="334551"/>
                </a:lnTo>
                <a:cubicBezTo>
                  <a:pt x="37217" y="344413"/>
                  <a:pt x="49369" y="354275"/>
                  <a:pt x="61521" y="360344"/>
                </a:cubicBezTo>
                <a:cubicBezTo>
                  <a:pt x="63040" y="361861"/>
                  <a:pt x="64560" y="361861"/>
                  <a:pt x="66079" y="362620"/>
                </a:cubicBezTo>
                <a:cubicBezTo>
                  <a:pt x="68357" y="363379"/>
                  <a:pt x="70636" y="364137"/>
                  <a:pt x="72155" y="364896"/>
                </a:cubicBezTo>
                <a:cubicBezTo>
                  <a:pt x="72914" y="364896"/>
                  <a:pt x="73674" y="364896"/>
                  <a:pt x="74433" y="365654"/>
                </a:cubicBezTo>
                <a:cubicBezTo>
                  <a:pt x="76712" y="365654"/>
                  <a:pt x="78231" y="366413"/>
                  <a:pt x="79750" y="366413"/>
                </a:cubicBezTo>
                <a:cubicBezTo>
                  <a:pt x="80509" y="366413"/>
                  <a:pt x="81269" y="366413"/>
                  <a:pt x="82788" y="366413"/>
                </a:cubicBezTo>
                <a:cubicBezTo>
                  <a:pt x="83548" y="366413"/>
                  <a:pt x="85067" y="366413"/>
                  <a:pt x="86586" y="366413"/>
                </a:cubicBezTo>
                <a:cubicBezTo>
                  <a:pt x="88864" y="365654"/>
                  <a:pt x="90383" y="364896"/>
                  <a:pt x="91902" y="364137"/>
                </a:cubicBezTo>
                <a:lnTo>
                  <a:pt x="104814" y="356551"/>
                </a:lnTo>
                <a:lnTo>
                  <a:pt x="238490" y="274620"/>
                </a:lnTo>
                <a:lnTo>
                  <a:pt x="453436" y="143379"/>
                </a:lnTo>
                <a:cubicBezTo>
                  <a:pt x="459512" y="138827"/>
                  <a:pt x="464069" y="128207"/>
                  <a:pt x="464069" y="114551"/>
                </a:cubicBezTo>
                <a:cubicBezTo>
                  <a:pt x="464069" y="100138"/>
                  <a:pt x="460271" y="85724"/>
                  <a:pt x="454195" y="75862"/>
                </a:cubicBezTo>
                <a:close/>
                <a:moveTo>
                  <a:pt x="546857" y="0"/>
                </a:moveTo>
                <a:cubicBezTo>
                  <a:pt x="552174" y="0"/>
                  <a:pt x="556731" y="4552"/>
                  <a:pt x="556731" y="10621"/>
                </a:cubicBezTo>
                <a:lnTo>
                  <a:pt x="556731" y="192689"/>
                </a:lnTo>
                <a:lnTo>
                  <a:pt x="506602" y="192689"/>
                </a:lnTo>
                <a:cubicBezTo>
                  <a:pt x="503564" y="210137"/>
                  <a:pt x="495969" y="223793"/>
                  <a:pt x="483816" y="231379"/>
                </a:cubicBezTo>
                <a:lnTo>
                  <a:pt x="339507" y="319379"/>
                </a:lnTo>
                <a:cubicBezTo>
                  <a:pt x="340267" y="322413"/>
                  <a:pt x="340267" y="324689"/>
                  <a:pt x="341026" y="327723"/>
                </a:cubicBezTo>
                <a:cubicBezTo>
                  <a:pt x="344824" y="352758"/>
                  <a:pt x="349381" y="378551"/>
                  <a:pt x="363812" y="394482"/>
                </a:cubicBezTo>
                <a:cubicBezTo>
                  <a:pt x="367609" y="394482"/>
                  <a:pt x="370647" y="393723"/>
                  <a:pt x="374445" y="393723"/>
                </a:cubicBezTo>
                <a:cubicBezTo>
                  <a:pt x="398750" y="393723"/>
                  <a:pt x="420016" y="405861"/>
                  <a:pt x="432928" y="424068"/>
                </a:cubicBezTo>
                <a:lnTo>
                  <a:pt x="516476" y="424068"/>
                </a:lnTo>
                <a:lnTo>
                  <a:pt x="516476" y="414965"/>
                </a:lnTo>
                <a:cubicBezTo>
                  <a:pt x="516476" y="397516"/>
                  <a:pt x="530147" y="383861"/>
                  <a:pt x="547616" y="383861"/>
                </a:cubicBezTo>
                <a:lnTo>
                  <a:pt x="597745" y="383861"/>
                </a:lnTo>
                <a:lnTo>
                  <a:pt x="597745" y="546206"/>
                </a:lnTo>
                <a:lnTo>
                  <a:pt x="547616" y="546206"/>
                </a:lnTo>
                <a:cubicBezTo>
                  <a:pt x="530147" y="546206"/>
                  <a:pt x="516476" y="532551"/>
                  <a:pt x="516476" y="515103"/>
                </a:cubicBezTo>
                <a:lnTo>
                  <a:pt x="516476" y="505241"/>
                </a:lnTo>
                <a:lnTo>
                  <a:pt x="432928" y="505241"/>
                </a:lnTo>
                <a:cubicBezTo>
                  <a:pt x="420016" y="523448"/>
                  <a:pt x="398750" y="535585"/>
                  <a:pt x="374445" y="535585"/>
                </a:cubicBezTo>
                <a:cubicBezTo>
                  <a:pt x="335709" y="535585"/>
                  <a:pt x="303809" y="503723"/>
                  <a:pt x="303809" y="464275"/>
                </a:cubicBezTo>
                <a:cubicBezTo>
                  <a:pt x="303809" y="458965"/>
                  <a:pt x="304569" y="453655"/>
                  <a:pt x="306088" y="448344"/>
                </a:cubicBezTo>
                <a:cubicBezTo>
                  <a:pt x="304569" y="446827"/>
                  <a:pt x="303050" y="445310"/>
                  <a:pt x="303050" y="443034"/>
                </a:cubicBezTo>
                <a:cubicBezTo>
                  <a:pt x="298493" y="417999"/>
                  <a:pt x="273428" y="400551"/>
                  <a:pt x="249883" y="383861"/>
                </a:cubicBezTo>
                <a:cubicBezTo>
                  <a:pt x="247605" y="382344"/>
                  <a:pt x="245326" y="380827"/>
                  <a:pt x="243048" y="378551"/>
                </a:cubicBezTo>
                <a:lnTo>
                  <a:pt x="200514" y="405103"/>
                </a:lnTo>
                <a:cubicBezTo>
                  <a:pt x="192919" y="408896"/>
                  <a:pt x="185324" y="411172"/>
                  <a:pt x="176969" y="411172"/>
                </a:cubicBezTo>
                <a:lnTo>
                  <a:pt x="144309" y="446827"/>
                </a:lnTo>
                <a:cubicBezTo>
                  <a:pt x="142790" y="449103"/>
                  <a:pt x="139752" y="449861"/>
                  <a:pt x="137474" y="449861"/>
                </a:cubicBezTo>
                <a:cubicBezTo>
                  <a:pt x="135195" y="449861"/>
                  <a:pt x="133676" y="449861"/>
                  <a:pt x="132157" y="448344"/>
                </a:cubicBezTo>
                <a:lnTo>
                  <a:pt x="123043" y="443793"/>
                </a:lnTo>
                <a:lnTo>
                  <a:pt x="107852" y="469586"/>
                </a:lnTo>
                <a:cubicBezTo>
                  <a:pt x="106333" y="471861"/>
                  <a:pt x="104055" y="473379"/>
                  <a:pt x="101776" y="474137"/>
                </a:cubicBezTo>
                <a:cubicBezTo>
                  <a:pt x="101017" y="474896"/>
                  <a:pt x="100257" y="474896"/>
                  <a:pt x="99498" y="474896"/>
                </a:cubicBezTo>
                <a:cubicBezTo>
                  <a:pt x="97219" y="474896"/>
                  <a:pt x="95700" y="474137"/>
                  <a:pt x="94181" y="473379"/>
                </a:cubicBezTo>
                <a:lnTo>
                  <a:pt x="41774" y="443034"/>
                </a:lnTo>
                <a:cubicBezTo>
                  <a:pt x="37217" y="439999"/>
                  <a:pt x="34938" y="433930"/>
                  <a:pt x="37976" y="428620"/>
                </a:cubicBezTo>
                <a:lnTo>
                  <a:pt x="53167" y="402827"/>
                </a:lnTo>
                <a:lnTo>
                  <a:pt x="44812" y="397516"/>
                </a:lnTo>
                <a:cubicBezTo>
                  <a:pt x="39495" y="394482"/>
                  <a:pt x="37976" y="388413"/>
                  <a:pt x="41014" y="383861"/>
                </a:cubicBezTo>
                <a:lnTo>
                  <a:pt x="45571" y="375516"/>
                </a:lnTo>
                <a:cubicBezTo>
                  <a:pt x="32660" y="367172"/>
                  <a:pt x="21267" y="356551"/>
                  <a:pt x="14431" y="345172"/>
                </a:cubicBezTo>
                <a:lnTo>
                  <a:pt x="1519" y="324689"/>
                </a:lnTo>
                <a:cubicBezTo>
                  <a:pt x="0" y="322413"/>
                  <a:pt x="0" y="319379"/>
                  <a:pt x="0" y="317103"/>
                </a:cubicBezTo>
                <a:cubicBezTo>
                  <a:pt x="760" y="314827"/>
                  <a:pt x="2279" y="312551"/>
                  <a:pt x="4557" y="311034"/>
                </a:cubicBezTo>
                <a:lnTo>
                  <a:pt x="445081" y="40965"/>
                </a:lnTo>
                <a:cubicBezTo>
                  <a:pt x="447359" y="40207"/>
                  <a:pt x="450397" y="39448"/>
                  <a:pt x="452676" y="40207"/>
                </a:cubicBezTo>
                <a:cubicBezTo>
                  <a:pt x="455714" y="40965"/>
                  <a:pt x="457993" y="42483"/>
                  <a:pt x="458752" y="44758"/>
                </a:cubicBezTo>
                <a:lnTo>
                  <a:pt x="471664" y="65241"/>
                </a:lnTo>
                <a:cubicBezTo>
                  <a:pt x="479259" y="77379"/>
                  <a:pt x="483816" y="94069"/>
                  <a:pt x="483816" y="110758"/>
                </a:cubicBezTo>
                <a:cubicBezTo>
                  <a:pt x="486855" y="111517"/>
                  <a:pt x="489133" y="113034"/>
                  <a:pt x="490652" y="115310"/>
                </a:cubicBezTo>
                <a:lnTo>
                  <a:pt x="495209" y="122138"/>
                </a:lnTo>
                <a:cubicBezTo>
                  <a:pt x="502805" y="135793"/>
                  <a:pt x="508121" y="154000"/>
                  <a:pt x="508121" y="172206"/>
                </a:cubicBezTo>
                <a:lnTo>
                  <a:pt x="536983" y="172206"/>
                </a:lnTo>
                <a:lnTo>
                  <a:pt x="536983" y="10621"/>
                </a:lnTo>
                <a:cubicBezTo>
                  <a:pt x="536983" y="4552"/>
                  <a:pt x="541540" y="0"/>
                  <a:pt x="546857" y="0"/>
                </a:cubicBezTo>
                <a:close/>
              </a:path>
            </a:pathLst>
          </a:custGeom>
          <a:solidFill>
            <a:schemeClr val="bg1">
              <a:lumMod val="50000"/>
            </a:schemeClr>
          </a:solidFill>
          <a:ln>
            <a:noFill/>
          </a:ln>
        </p:spPr>
        <p:txBody>
          <a:bodyPr/>
          <a:lstStyle/>
          <a:p>
            <a:pPr fontAlgn="ctr"/>
            <a:endParaRPr lang="en-US" dirty="0">
              <a:latin typeface="Huawei Sans" panose="020C0503030203020204" pitchFamily="34" charset="0"/>
            </a:endParaRPr>
          </a:p>
        </p:txBody>
      </p:sp>
      <p:sp>
        <p:nvSpPr>
          <p:cNvPr id="47" name="TextBox 46">
            <a:extLst>
              <a:ext uri="{FF2B5EF4-FFF2-40B4-BE49-F238E27FC236}">
                <a16:creationId xmlns:a16="http://schemas.microsoft.com/office/drawing/2014/main" id="{A0E5EBB0-34D4-4E0C-BA5B-EF709183B3C7}"/>
              </a:ext>
            </a:extLst>
          </p:cNvPr>
          <p:cNvSpPr txBox="1"/>
          <p:nvPr/>
        </p:nvSpPr>
        <p:spPr bwMode="gray">
          <a:xfrm>
            <a:off x="10149904" y="4821450"/>
            <a:ext cx="1348585" cy="430887"/>
          </a:xfrm>
          <a:prstGeom prst="rect">
            <a:avLst/>
          </a:prstGeom>
          <a:noFill/>
        </p:spPr>
        <p:txBody>
          <a:bodyPr wrap="square" rtlCol="0">
            <a:spAutoFit/>
          </a:bodyPr>
          <a:lstStyle/>
          <a:p>
            <a:pPr fontAlgn="ctr"/>
            <a:r>
              <a:rPr lang="en-US" sz="1100" dirty="0">
                <a:latin typeface="Huawei Sans" panose="020C0503030203020204" pitchFamily="34" charset="0"/>
              </a:rPr>
              <a:t>Video conferencing</a:t>
            </a:r>
          </a:p>
        </p:txBody>
      </p:sp>
      <p:sp>
        <p:nvSpPr>
          <p:cNvPr id="48" name="TextBox 47">
            <a:extLst>
              <a:ext uri="{FF2B5EF4-FFF2-40B4-BE49-F238E27FC236}">
                <a16:creationId xmlns:a16="http://schemas.microsoft.com/office/drawing/2014/main" id="{C939371F-DC8F-45C0-8B4B-947E0FECD7FA}"/>
              </a:ext>
            </a:extLst>
          </p:cNvPr>
          <p:cNvSpPr txBox="1"/>
          <p:nvPr/>
        </p:nvSpPr>
        <p:spPr bwMode="gray">
          <a:xfrm>
            <a:off x="10175200" y="5368995"/>
            <a:ext cx="489236" cy="261610"/>
          </a:xfrm>
          <a:prstGeom prst="rect">
            <a:avLst/>
          </a:prstGeom>
          <a:noFill/>
        </p:spPr>
        <p:txBody>
          <a:bodyPr wrap="none" rtlCol="0">
            <a:spAutoFit/>
          </a:bodyPr>
          <a:lstStyle/>
          <a:p>
            <a:pPr fontAlgn="ctr"/>
            <a:r>
              <a:rPr lang="en-US" sz="1100" dirty="0">
                <a:latin typeface="Huawei Sans" panose="020C0503030203020204" pitchFamily="34" charset="0"/>
              </a:rPr>
              <a:t>ATM</a:t>
            </a:r>
            <a:endParaRPr lang="en-US" altLang="zh-CN" sz="1100" dirty="0">
              <a:latin typeface="Huawei Sans" panose="020C0503030203020204" pitchFamily="34" charset="0"/>
            </a:endParaRPr>
          </a:p>
        </p:txBody>
      </p:sp>
      <p:sp>
        <p:nvSpPr>
          <p:cNvPr id="49" name="TextBox 48">
            <a:extLst>
              <a:ext uri="{FF2B5EF4-FFF2-40B4-BE49-F238E27FC236}">
                <a16:creationId xmlns:a16="http://schemas.microsoft.com/office/drawing/2014/main" id="{902625E7-1C2E-486C-BDDB-4A4CF6AF90AA}"/>
              </a:ext>
            </a:extLst>
          </p:cNvPr>
          <p:cNvSpPr txBox="1"/>
          <p:nvPr/>
        </p:nvSpPr>
        <p:spPr bwMode="gray">
          <a:xfrm>
            <a:off x="10182131" y="5728451"/>
            <a:ext cx="1316357" cy="430887"/>
          </a:xfrm>
          <a:prstGeom prst="rect">
            <a:avLst/>
          </a:prstGeom>
          <a:noFill/>
        </p:spPr>
        <p:txBody>
          <a:bodyPr wrap="square" rtlCol="0">
            <a:spAutoFit/>
          </a:bodyPr>
          <a:lstStyle/>
          <a:p>
            <a:pPr fontAlgn="ctr"/>
            <a:r>
              <a:rPr lang="en-US" sz="1100" dirty="0">
                <a:latin typeface="Huawei Sans" panose="020C0503030203020204" pitchFamily="34" charset="0"/>
              </a:rPr>
              <a:t>Security protection</a:t>
            </a:r>
          </a:p>
        </p:txBody>
      </p:sp>
      <p:cxnSp>
        <p:nvCxnSpPr>
          <p:cNvPr id="50" name="Straight Connector 49">
            <a:extLst>
              <a:ext uri="{FF2B5EF4-FFF2-40B4-BE49-F238E27FC236}">
                <a16:creationId xmlns:a16="http://schemas.microsoft.com/office/drawing/2014/main" id="{E797A235-889A-4349-9650-4BA5DA6AC22A}"/>
              </a:ext>
            </a:extLst>
          </p:cNvPr>
          <p:cNvCxnSpPr>
            <a:stCxn id="44" idx="51"/>
            <a:endCxn id="11" idx="3"/>
          </p:cNvCxnSpPr>
          <p:nvPr/>
        </p:nvCxnSpPr>
        <p:spPr bwMode="gray">
          <a:xfrm flipH="1">
            <a:off x="9226327" y="5132619"/>
            <a:ext cx="543040" cy="54044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E3A02C5A-FCDD-49AA-A8E1-A67CF483AC9B}"/>
              </a:ext>
            </a:extLst>
          </p:cNvPr>
          <p:cNvCxnSpPr>
            <a:stCxn id="45" idx="139"/>
            <a:endCxn id="11" idx="3"/>
          </p:cNvCxnSpPr>
          <p:nvPr/>
        </p:nvCxnSpPr>
        <p:spPr bwMode="gray">
          <a:xfrm flipH="1">
            <a:off x="9226327" y="5512361"/>
            <a:ext cx="556336" cy="1607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E58E73D7-EC44-4F24-A5B1-69BDC8496EED}"/>
              </a:ext>
            </a:extLst>
          </p:cNvPr>
          <p:cNvCxnSpPr>
            <a:stCxn id="46" idx="171"/>
            <a:endCxn id="11" idx="3"/>
          </p:cNvCxnSpPr>
          <p:nvPr/>
        </p:nvCxnSpPr>
        <p:spPr bwMode="gray">
          <a:xfrm flipH="1" flipV="1">
            <a:off x="9226327" y="5673061"/>
            <a:ext cx="546188" cy="35466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4" name="Rectangle 53">
            <a:extLst>
              <a:ext uri="{FF2B5EF4-FFF2-40B4-BE49-F238E27FC236}">
                <a16:creationId xmlns:a16="http://schemas.microsoft.com/office/drawing/2014/main" id="{8D15349A-1F3C-48B4-90A8-CED681ABD31C}"/>
              </a:ext>
            </a:extLst>
          </p:cNvPr>
          <p:cNvSpPr/>
          <p:nvPr/>
        </p:nvSpPr>
        <p:spPr bwMode="gray">
          <a:xfrm>
            <a:off x="6349116" y="2988093"/>
            <a:ext cx="4885358" cy="3198149"/>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5" name="Rectangle 54">
            <a:extLst>
              <a:ext uri="{FF2B5EF4-FFF2-40B4-BE49-F238E27FC236}">
                <a16:creationId xmlns:a16="http://schemas.microsoft.com/office/drawing/2014/main" id="{D8A3CEAC-56F7-4032-8003-18E90BACD9BA}"/>
              </a:ext>
            </a:extLst>
          </p:cNvPr>
          <p:cNvSpPr/>
          <p:nvPr/>
        </p:nvSpPr>
        <p:spPr bwMode="gray">
          <a:xfrm>
            <a:off x="6698622" y="992596"/>
            <a:ext cx="3966027" cy="849581"/>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6" name="TextBox 55">
            <a:extLst>
              <a:ext uri="{FF2B5EF4-FFF2-40B4-BE49-F238E27FC236}">
                <a16:creationId xmlns:a16="http://schemas.microsoft.com/office/drawing/2014/main" id="{F9049D29-90C5-411A-B5DA-B953DA715361}"/>
              </a:ext>
            </a:extLst>
          </p:cNvPr>
          <p:cNvSpPr txBox="1"/>
          <p:nvPr/>
        </p:nvSpPr>
        <p:spPr bwMode="gray">
          <a:xfrm>
            <a:off x="9876877" y="1235193"/>
            <a:ext cx="838045" cy="338554"/>
          </a:xfrm>
          <a:prstGeom prst="rect">
            <a:avLst/>
          </a:prstGeom>
          <a:noFill/>
        </p:spPr>
        <p:txBody>
          <a:bodyPr wrap="square" rtlCol="0">
            <a:spAutoFit/>
          </a:bodyPr>
          <a:lstStyle/>
          <a:p>
            <a:pPr fontAlgn="ctr"/>
            <a:r>
              <a:rPr lang="en-US" sz="1600" dirty="0">
                <a:latin typeface="Huawei Sans" panose="020C0503030203020204" pitchFamily="34" charset="0"/>
              </a:rPr>
              <a:t>HQ DC</a:t>
            </a:r>
          </a:p>
        </p:txBody>
      </p:sp>
      <p:pic>
        <p:nvPicPr>
          <p:cNvPr id="57" name="图片 14" descr="交换机.png">
            <a:extLst>
              <a:ext uri="{FF2B5EF4-FFF2-40B4-BE49-F238E27FC236}">
                <a16:creationId xmlns:a16="http://schemas.microsoft.com/office/drawing/2014/main" id="{E7E8FD24-A3A8-449E-833E-0F57ABD6D465}"/>
              </a:ext>
            </a:extLst>
          </p:cNvPr>
          <p:cNvPicPr>
            <a:picLocks noChangeAspect="1"/>
          </p:cNvPicPr>
          <p:nvPr/>
        </p:nvPicPr>
        <p:blipFill>
          <a:blip r:embed="rId7" cstate="print"/>
          <a:stretch>
            <a:fillRect/>
          </a:stretch>
        </p:blipFill>
        <p:spPr bwMode="gray">
          <a:xfrm>
            <a:off x="8786028" y="1089601"/>
            <a:ext cx="332221" cy="271816"/>
          </a:xfrm>
          <a:prstGeom prst="rect">
            <a:avLst/>
          </a:prstGeom>
        </p:spPr>
      </p:pic>
      <p:pic>
        <p:nvPicPr>
          <p:cNvPr id="58" name="图片 37" descr="存储阵列-蓝.png">
            <a:extLst>
              <a:ext uri="{FF2B5EF4-FFF2-40B4-BE49-F238E27FC236}">
                <a16:creationId xmlns:a16="http://schemas.microsoft.com/office/drawing/2014/main" id="{BA632CBE-9883-4FC5-B48C-A673920B3DDB}"/>
              </a:ext>
            </a:extLst>
          </p:cNvPr>
          <p:cNvPicPr>
            <a:picLocks noChangeAspect="1"/>
          </p:cNvPicPr>
          <p:nvPr/>
        </p:nvPicPr>
        <p:blipFill>
          <a:blip r:embed="rId8" cstate="print"/>
          <a:stretch>
            <a:fillRect/>
          </a:stretch>
        </p:blipFill>
        <p:spPr bwMode="gray">
          <a:xfrm>
            <a:off x="9371161" y="1087432"/>
            <a:ext cx="347068" cy="283964"/>
          </a:xfrm>
          <a:prstGeom prst="rect">
            <a:avLst/>
          </a:prstGeom>
        </p:spPr>
      </p:pic>
      <p:sp>
        <p:nvSpPr>
          <p:cNvPr id="59" name="TextBox 58">
            <a:extLst>
              <a:ext uri="{FF2B5EF4-FFF2-40B4-BE49-F238E27FC236}">
                <a16:creationId xmlns:a16="http://schemas.microsoft.com/office/drawing/2014/main" id="{2F62A5E7-E945-4B2D-AE04-788140FEC83D}"/>
              </a:ext>
            </a:extLst>
          </p:cNvPr>
          <p:cNvSpPr txBox="1"/>
          <p:nvPr/>
        </p:nvSpPr>
        <p:spPr bwMode="gray">
          <a:xfrm>
            <a:off x="9009457" y="4455653"/>
            <a:ext cx="635110" cy="276999"/>
          </a:xfrm>
          <a:prstGeom prst="rect">
            <a:avLst/>
          </a:prstGeom>
          <a:noFill/>
        </p:spPr>
        <p:txBody>
          <a:bodyPr wrap="none" rtlCol="0">
            <a:spAutoFit/>
          </a:bodyPr>
          <a:lstStyle/>
          <a:p>
            <a:pPr fontAlgn="ctr"/>
            <a:r>
              <a:rPr lang="en-US" sz="1200" dirty="0">
                <a:latin typeface="Huawei Sans" panose="020C0503030203020204" pitchFamily="34" charset="0"/>
              </a:rPr>
              <a:t>4G/5G</a:t>
            </a:r>
            <a:endParaRPr lang="en-US" altLang="zh-CN" sz="1200" dirty="0">
              <a:latin typeface="Huawei Sans" panose="020C0503030203020204" pitchFamily="34" charset="0"/>
            </a:endParaRPr>
          </a:p>
        </p:txBody>
      </p:sp>
      <p:grpSp>
        <p:nvGrpSpPr>
          <p:cNvPr id="62" name="组合 416">
            <a:extLst>
              <a:ext uri="{FF2B5EF4-FFF2-40B4-BE49-F238E27FC236}">
                <a16:creationId xmlns:a16="http://schemas.microsoft.com/office/drawing/2014/main" id="{AC10A148-98B8-4112-B3D0-0E3914FB9DA7}"/>
              </a:ext>
            </a:extLst>
          </p:cNvPr>
          <p:cNvGrpSpPr>
            <a:grpSpLocks/>
          </p:cNvGrpSpPr>
          <p:nvPr/>
        </p:nvGrpSpPr>
        <p:grpSpPr bwMode="gray">
          <a:xfrm>
            <a:off x="6401946" y="3694106"/>
            <a:ext cx="384031" cy="628174"/>
            <a:chOff x="6596063" y="2674938"/>
            <a:chExt cx="369887" cy="603251"/>
          </a:xfrm>
        </p:grpSpPr>
        <p:sp>
          <p:nvSpPr>
            <p:cNvPr id="63" name="Freeform 292">
              <a:extLst>
                <a:ext uri="{FF2B5EF4-FFF2-40B4-BE49-F238E27FC236}">
                  <a16:creationId xmlns:a16="http://schemas.microsoft.com/office/drawing/2014/main" id="{1EE47589-001B-4FE0-ADC4-C3B1737EED35}"/>
                </a:ext>
              </a:extLst>
            </p:cNvPr>
            <p:cNvSpPr>
              <a:spLocks/>
            </p:cNvSpPr>
            <p:nvPr/>
          </p:nvSpPr>
          <p:spPr bwMode="gray">
            <a:xfrm>
              <a:off x="6637338" y="2967038"/>
              <a:ext cx="84138" cy="23813"/>
            </a:xfrm>
            <a:custGeom>
              <a:avLst/>
              <a:gdLst>
                <a:gd name="T0" fmla="*/ 2147483646 w 60"/>
                <a:gd name="T1" fmla="*/ 2147483646 h 18"/>
                <a:gd name="T2" fmla="*/ 2147483646 w 60"/>
                <a:gd name="T3" fmla="*/ 2147483646 h 18"/>
                <a:gd name="T4" fmla="*/ 2147483646 w 60"/>
                <a:gd name="T5" fmla="*/ 2147483646 h 18"/>
                <a:gd name="T6" fmla="*/ 2147483646 w 60"/>
                <a:gd name="T7" fmla="*/ 2147483646 h 18"/>
                <a:gd name="T8" fmla="*/ 2147483646 w 60"/>
                <a:gd name="T9" fmla="*/ 0 h 18"/>
                <a:gd name="T10" fmla="*/ 2147483646 w 60"/>
                <a:gd name="T11" fmla="*/ 2147483646 h 18"/>
                <a:gd name="T12" fmla="*/ 2147483646 w 60"/>
                <a:gd name="T13" fmla="*/ 2147483646 h 18"/>
                <a:gd name="T14" fmla="*/ 2147483646 w 60"/>
                <a:gd name="T15" fmla="*/ 2147483646 h 18"/>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18"/>
                <a:gd name="T26" fmla="*/ 60 w 60"/>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18">
                  <a:moveTo>
                    <a:pt x="53" y="18"/>
                  </a:moveTo>
                  <a:cubicBezTo>
                    <a:pt x="53" y="18"/>
                    <a:pt x="53" y="18"/>
                    <a:pt x="53" y="18"/>
                  </a:cubicBezTo>
                  <a:cubicBezTo>
                    <a:pt x="6" y="12"/>
                    <a:pt x="6" y="12"/>
                    <a:pt x="6" y="12"/>
                  </a:cubicBezTo>
                  <a:cubicBezTo>
                    <a:pt x="3" y="12"/>
                    <a:pt x="0" y="9"/>
                    <a:pt x="1" y="6"/>
                  </a:cubicBezTo>
                  <a:cubicBezTo>
                    <a:pt x="1" y="2"/>
                    <a:pt x="4" y="0"/>
                    <a:pt x="7" y="0"/>
                  </a:cubicBezTo>
                  <a:cubicBezTo>
                    <a:pt x="54" y="6"/>
                    <a:pt x="54" y="6"/>
                    <a:pt x="54" y="6"/>
                  </a:cubicBezTo>
                  <a:cubicBezTo>
                    <a:pt x="57" y="6"/>
                    <a:pt x="60" y="9"/>
                    <a:pt x="59" y="13"/>
                  </a:cubicBezTo>
                  <a:cubicBezTo>
                    <a:pt x="59" y="16"/>
                    <a:pt x="56" y="18"/>
                    <a:pt x="5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400" dirty="0">
                <a:latin typeface="Huawei Sans" panose="020C0503030203020204" pitchFamily="34" charset="0"/>
              </a:endParaRPr>
            </a:p>
          </p:txBody>
        </p:sp>
        <p:sp>
          <p:nvSpPr>
            <p:cNvPr id="64" name="Freeform 293">
              <a:extLst>
                <a:ext uri="{FF2B5EF4-FFF2-40B4-BE49-F238E27FC236}">
                  <a16:creationId xmlns:a16="http://schemas.microsoft.com/office/drawing/2014/main" id="{382D56D1-5C09-4FF0-9883-5A603A01119D}"/>
                </a:ext>
              </a:extLst>
            </p:cNvPr>
            <p:cNvSpPr>
              <a:spLocks/>
            </p:cNvSpPr>
            <p:nvPr/>
          </p:nvSpPr>
          <p:spPr bwMode="gray">
            <a:xfrm>
              <a:off x="6781800" y="2814638"/>
              <a:ext cx="12700" cy="39688"/>
            </a:xfrm>
            <a:custGeom>
              <a:avLst/>
              <a:gdLst>
                <a:gd name="T0" fmla="*/ 2147483646 w 9"/>
                <a:gd name="T1" fmla="*/ 2147483646 h 29"/>
                <a:gd name="T2" fmla="*/ 2147483646 w 9"/>
                <a:gd name="T3" fmla="*/ 2147483646 h 29"/>
                <a:gd name="T4" fmla="*/ 0 w 9"/>
                <a:gd name="T5" fmla="*/ 2147483646 h 29"/>
                <a:gd name="T6" fmla="*/ 2147483646 w 9"/>
                <a:gd name="T7" fmla="*/ 2147483646 h 29"/>
                <a:gd name="T8" fmla="*/ 2147483646 w 9"/>
                <a:gd name="T9" fmla="*/ 2147483646 h 29"/>
                <a:gd name="T10" fmla="*/ 2147483646 w 9"/>
                <a:gd name="T11" fmla="*/ 2147483646 h 29"/>
                <a:gd name="T12" fmla="*/ 2147483646 w 9"/>
                <a:gd name="T13" fmla="*/ 2147483646 h 29"/>
                <a:gd name="T14" fmla="*/ 2147483646 w 9"/>
                <a:gd name="T15" fmla="*/ 2147483646 h 29"/>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29"/>
                <a:gd name="T26" fmla="*/ 9 w 9"/>
                <a:gd name="T27" fmla="*/ 29 h 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29">
                  <a:moveTo>
                    <a:pt x="4" y="29"/>
                  </a:moveTo>
                  <a:cubicBezTo>
                    <a:pt x="4" y="29"/>
                    <a:pt x="4" y="29"/>
                    <a:pt x="3" y="29"/>
                  </a:cubicBezTo>
                  <a:cubicBezTo>
                    <a:pt x="1" y="28"/>
                    <a:pt x="0" y="27"/>
                    <a:pt x="0" y="24"/>
                  </a:cubicBezTo>
                  <a:cubicBezTo>
                    <a:pt x="1" y="4"/>
                    <a:pt x="1" y="4"/>
                    <a:pt x="1" y="4"/>
                  </a:cubicBezTo>
                  <a:cubicBezTo>
                    <a:pt x="1" y="2"/>
                    <a:pt x="3" y="0"/>
                    <a:pt x="5" y="1"/>
                  </a:cubicBezTo>
                  <a:cubicBezTo>
                    <a:pt x="7" y="1"/>
                    <a:pt x="9" y="3"/>
                    <a:pt x="9" y="5"/>
                  </a:cubicBezTo>
                  <a:cubicBezTo>
                    <a:pt x="8" y="25"/>
                    <a:pt x="8" y="25"/>
                    <a:pt x="8" y="25"/>
                  </a:cubicBezTo>
                  <a:cubicBezTo>
                    <a:pt x="8" y="27"/>
                    <a:pt x="6" y="29"/>
                    <a:pt x="4" y="2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400" dirty="0">
                <a:latin typeface="Huawei Sans" panose="020C0503030203020204" pitchFamily="34" charset="0"/>
              </a:endParaRPr>
            </a:p>
          </p:txBody>
        </p:sp>
        <p:sp>
          <p:nvSpPr>
            <p:cNvPr id="65" name="Freeform 294">
              <a:extLst>
                <a:ext uri="{FF2B5EF4-FFF2-40B4-BE49-F238E27FC236}">
                  <a16:creationId xmlns:a16="http://schemas.microsoft.com/office/drawing/2014/main" id="{7E5D3B11-B8C3-43CB-A954-1080E12777E5}"/>
                </a:ext>
              </a:extLst>
            </p:cNvPr>
            <p:cNvSpPr>
              <a:spLocks/>
            </p:cNvSpPr>
            <p:nvPr/>
          </p:nvSpPr>
          <p:spPr bwMode="gray">
            <a:xfrm>
              <a:off x="6686550" y="2900363"/>
              <a:ext cx="22225" cy="11113"/>
            </a:xfrm>
            <a:custGeom>
              <a:avLst/>
              <a:gdLst>
                <a:gd name="T0" fmla="*/ 2147483646 w 16"/>
                <a:gd name="T1" fmla="*/ 2147483646 h 8"/>
                <a:gd name="T2" fmla="*/ 2147483646 w 16"/>
                <a:gd name="T3" fmla="*/ 2147483646 h 8"/>
                <a:gd name="T4" fmla="*/ 2147483646 w 16"/>
                <a:gd name="T5" fmla="*/ 2147483646 h 8"/>
                <a:gd name="T6" fmla="*/ 0 w 16"/>
                <a:gd name="T7" fmla="*/ 2147483646 h 8"/>
                <a:gd name="T8" fmla="*/ 2147483646 w 16"/>
                <a:gd name="T9" fmla="*/ 0 h 8"/>
                <a:gd name="T10" fmla="*/ 2147483646 w 16"/>
                <a:gd name="T11" fmla="*/ 0 h 8"/>
                <a:gd name="T12" fmla="*/ 2147483646 w 16"/>
                <a:gd name="T13" fmla="*/ 2147483646 h 8"/>
                <a:gd name="T14" fmla="*/ 2147483646 w 16"/>
                <a:gd name="T15" fmla="*/ 2147483646 h 8"/>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8"/>
                <a:gd name="T26" fmla="*/ 16 w 16"/>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8">
                  <a:moveTo>
                    <a:pt x="11" y="8"/>
                  </a:moveTo>
                  <a:cubicBezTo>
                    <a:pt x="11" y="8"/>
                    <a:pt x="11" y="8"/>
                    <a:pt x="11" y="8"/>
                  </a:cubicBezTo>
                  <a:cubicBezTo>
                    <a:pt x="4" y="8"/>
                    <a:pt x="4" y="8"/>
                    <a:pt x="4" y="8"/>
                  </a:cubicBezTo>
                  <a:cubicBezTo>
                    <a:pt x="2" y="8"/>
                    <a:pt x="0" y="6"/>
                    <a:pt x="0" y="3"/>
                  </a:cubicBezTo>
                  <a:cubicBezTo>
                    <a:pt x="0" y="1"/>
                    <a:pt x="2" y="0"/>
                    <a:pt x="5" y="0"/>
                  </a:cubicBezTo>
                  <a:cubicBezTo>
                    <a:pt x="12" y="0"/>
                    <a:pt x="12" y="0"/>
                    <a:pt x="12" y="0"/>
                  </a:cubicBezTo>
                  <a:cubicBezTo>
                    <a:pt x="14" y="1"/>
                    <a:pt x="16" y="2"/>
                    <a:pt x="15" y="5"/>
                  </a:cubicBezTo>
                  <a:cubicBezTo>
                    <a:pt x="15" y="7"/>
                    <a:pt x="14" y="8"/>
                    <a:pt x="11"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400" dirty="0">
                <a:latin typeface="Huawei Sans" panose="020C0503030203020204" pitchFamily="34" charset="0"/>
              </a:endParaRPr>
            </a:p>
          </p:txBody>
        </p:sp>
        <p:sp>
          <p:nvSpPr>
            <p:cNvPr id="66" name="Freeform 295">
              <a:extLst>
                <a:ext uri="{FF2B5EF4-FFF2-40B4-BE49-F238E27FC236}">
                  <a16:creationId xmlns:a16="http://schemas.microsoft.com/office/drawing/2014/main" id="{9B15C434-EB2E-4C45-B1CC-B8191364CC52}"/>
                </a:ext>
              </a:extLst>
            </p:cNvPr>
            <p:cNvSpPr>
              <a:spLocks/>
            </p:cNvSpPr>
            <p:nvPr/>
          </p:nvSpPr>
          <p:spPr bwMode="gray">
            <a:xfrm>
              <a:off x="6708775" y="2901951"/>
              <a:ext cx="20638" cy="12700"/>
            </a:xfrm>
            <a:custGeom>
              <a:avLst/>
              <a:gdLst>
                <a:gd name="T0" fmla="*/ 2147483646 w 15"/>
                <a:gd name="T1" fmla="*/ 2147483646 h 9"/>
                <a:gd name="T2" fmla="*/ 2147483646 w 15"/>
                <a:gd name="T3" fmla="*/ 2147483646 h 9"/>
                <a:gd name="T4" fmla="*/ 2147483646 w 15"/>
                <a:gd name="T5" fmla="*/ 2147483646 h 9"/>
                <a:gd name="T6" fmla="*/ 0 w 15"/>
                <a:gd name="T7" fmla="*/ 2147483646 h 9"/>
                <a:gd name="T8" fmla="*/ 2147483646 w 15"/>
                <a:gd name="T9" fmla="*/ 0 h 9"/>
                <a:gd name="T10" fmla="*/ 2147483646 w 15"/>
                <a:gd name="T11" fmla="*/ 2147483646 h 9"/>
                <a:gd name="T12" fmla="*/ 2147483646 w 15"/>
                <a:gd name="T13" fmla="*/ 2147483646 h 9"/>
                <a:gd name="T14" fmla="*/ 2147483646 w 15"/>
                <a:gd name="T15" fmla="*/ 2147483646 h 9"/>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9"/>
                <a:gd name="T26" fmla="*/ 15 w 15"/>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9">
                  <a:moveTo>
                    <a:pt x="11" y="9"/>
                  </a:moveTo>
                  <a:cubicBezTo>
                    <a:pt x="11" y="9"/>
                    <a:pt x="11" y="9"/>
                    <a:pt x="11" y="9"/>
                  </a:cubicBezTo>
                  <a:cubicBezTo>
                    <a:pt x="4" y="8"/>
                    <a:pt x="4" y="8"/>
                    <a:pt x="4" y="8"/>
                  </a:cubicBezTo>
                  <a:cubicBezTo>
                    <a:pt x="2" y="8"/>
                    <a:pt x="0" y="6"/>
                    <a:pt x="0" y="4"/>
                  </a:cubicBezTo>
                  <a:cubicBezTo>
                    <a:pt x="0" y="2"/>
                    <a:pt x="2" y="0"/>
                    <a:pt x="4" y="0"/>
                  </a:cubicBezTo>
                  <a:cubicBezTo>
                    <a:pt x="12" y="1"/>
                    <a:pt x="12" y="1"/>
                    <a:pt x="12" y="1"/>
                  </a:cubicBezTo>
                  <a:cubicBezTo>
                    <a:pt x="14" y="1"/>
                    <a:pt x="15" y="3"/>
                    <a:pt x="15" y="5"/>
                  </a:cubicBezTo>
                  <a:cubicBezTo>
                    <a:pt x="15" y="7"/>
                    <a:pt x="13" y="9"/>
                    <a:pt x="11" y="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400" dirty="0">
                <a:latin typeface="Huawei Sans" panose="020C0503030203020204" pitchFamily="34" charset="0"/>
              </a:endParaRPr>
            </a:p>
          </p:txBody>
        </p:sp>
        <p:sp>
          <p:nvSpPr>
            <p:cNvPr id="67" name="Freeform 296">
              <a:extLst>
                <a:ext uri="{FF2B5EF4-FFF2-40B4-BE49-F238E27FC236}">
                  <a16:creationId xmlns:a16="http://schemas.microsoft.com/office/drawing/2014/main" id="{A8BBF9E4-A982-49D6-935D-7A52D827E570}"/>
                </a:ext>
              </a:extLst>
            </p:cNvPr>
            <p:cNvSpPr>
              <a:spLocks/>
            </p:cNvSpPr>
            <p:nvPr/>
          </p:nvSpPr>
          <p:spPr bwMode="gray">
            <a:xfrm>
              <a:off x="6731000" y="2903538"/>
              <a:ext cx="22225" cy="12700"/>
            </a:xfrm>
            <a:custGeom>
              <a:avLst/>
              <a:gdLst>
                <a:gd name="T0" fmla="*/ 2147483646 w 16"/>
                <a:gd name="T1" fmla="*/ 2147483646 h 9"/>
                <a:gd name="T2" fmla="*/ 2147483646 w 16"/>
                <a:gd name="T3" fmla="*/ 2147483646 h 9"/>
                <a:gd name="T4" fmla="*/ 2147483646 w 16"/>
                <a:gd name="T5" fmla="*/ 2147483646 h 9"/>
                <a:gd name="T6" fmla="*/ 2147483646 w 16"/>
                <a:gd name="T7" fmla="*/ 2147483646 h 9"/>
                <a:gd name="T8" fmla="*/ 2147483646 w 16"/>
                <a:gd name="T9" fmla="*/ 2147483646 h 9"/>
                <a:gd name="T10" fmla="*/ 2147483646 w 16"/>
                <a:gd name="T11" fmla="*/ 2147483646 h 9"/>
                <a:gd name="T12" fmla="*/ 2147483646 w 16"/>
                <a:gd name="T13" fmla="*/ 2147483646 h 9"/>
                <a:gd name="T14" fmla="*/ 2147483646 w 16"/>
                <a:gd name="T15" fmla="*/ 2147483646 h 9"/>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9"/>
                <a:gd name="T26" fmla="*/ 16 w 16"/>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9">
                  <a:moveTo>
                    <a:pt x="12" y="9"/>
                  </a:moveTo>
                  <a:cubicBezTo>
                    <a:pt x="12" y="9"/>
                    <a:pt x="11" y="9"/>
                    <a:pt x="11" y="9"/>
                  </a:cubicBezTo>
                  <a:cubicBezTo>
                    <a:pt x="4" y="9"/>
                    <a:pt x="4" y="9"/>
                    <a:pt x="4" y="9"/>
                  </a:cubicBezTo>
                  <a:cubicBezTo>
                    <a:pt x="2" y="8"/>
                    <a:pt x="0" y="6"/>
                    <a:pt x="1" y="4"/>
                  </a:cubicBezTo>
                  <a:cubicBezTo>
                    <a:pt x="1" y="2"/>
                    <a:pt x="3" y="0"/>
                    <a:pt x="5" y="1"/>
                  </a:cubicBezTo>
                  <a:cubicBezTo>
                    <a:pt x="12" y="1"/>
                    <a:pt x="12" y="1"/>
                    <a:pt x="12" y="1"/>
                  </a:cubicBezTo>
                  <a:cubicBezTo>
                    <a:pt x="14" y="1"/>
                    <a:pt x="16" y="3"/>
                    <a:pt x="16" y="5"/>
                  </a:cubicBezTo>
                  <a:cubicBezTo>
                    <a:pt x="15" y="8"/>
                    <a:pt x="14" y="9"/>
                    <a:pt x="12" y="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400" dirty="0">
                <a:latin typeface="Huawei Sans" panose="020C0503030203020204" pitchFamily="34" charset="0"/>
              </a:endParaRPr>
            </a:p>
          </p:txBody>
        </p:sp>
        <p:sp>
          <p:nvSpPr>
            <p:cNvPr id="68" name="Freeform 297">
              <a:extLst>
                <a:ext uri="{FF2B5EF4-FFF2-40B4-BE49-F238E27FC236}">
                  <a16:creationId xmlns:a16="http://schemas.microsoft.com/office/drawing/2014/main" id="{258FD169-A94A-445F-A45C-952940B23D90}"/>
                </a:ext>
              </a:extLst>
            </p:cNvPr>
            <p:cNvSpPr>
              <a:spLocks/>
            </p:cNvSpPr>
            <p:nvPr/>
          </p:nvSpPr>
          <p:spPr bwMode="gray">
            <a:xfrm>
              <a:off x="6754813" y="2905126"/>
              <a:ext cx="20638" cy="12700"/>
            </a:xfrm>
            <a:custGeom>
              <a:avLst/>
              <a:gdLst>
                <a:gd name="T0" fmla="*/ 2147483646 w 15"/>
                <a:gd name="T1" fmla="*/ 2147483646 h 9"/>
                <a:gd name="T2" fmla="*/ 2147483646 w 15"/>
                <a:gd name="T3" fmla="*/ 2147483646 h 9"/>
                <a:gd name="T4" fmla="*/ 2147483646 w 15"/>
                <a:gd name="T5" fmla="*/ 2147483646 h 9"/>
                <a:gd name="T6" fmla="*/ 0 w 15"/>
                <a:gd name="T7" fmla="*/ 2147483646 h 9"/>
                <a:gd name="T8" fmla="*/ 2147483646 w 15"/>
                <a:gd name="T9" fmla="*/ 2147483646 h 9"/>
                <a:gd name="T10" fmla="*/ 2147483646 w 15"/>
                <a:gd name="T11" fmla="*/ 2147483646 h 9"/>
                <a:gd name="T12" fmla="*/ 2147483646 w 15"/>
                <a:gd name="T13" fmla="*/ 2147483646 h 9"/>
                <a:gd name="T14" fmla="*/ 2147483646 w 15"/>
                <a:gd name="T15" fmla="*/ 2147483646 h 9"/>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9"/>
                <a:gd name="T26" fmla="*/ 15 w 15"/>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9">
                  <a:moveTo>
                    <a:pt x="11" y="9"/>
                  </a:moveTo>
                  <a:cubicBezTo>
                    <a:pt x="11" y="9"/>
                    <a:pt x="11" y="9"/>
                    <a:pt x="11" y="9"/>
                  </a:cubicBezTo>
                  <a:cubicBezTo>
                    <a:pt x="4" y="9"/>
                    <a:pt x="4" y="9"/>
                    <a:pt x="4" y="9"/>
                  </a:cubicBezTo>
                  <a:cubicBezTo>
                    <a:pt x="2" y="8"/>
                    <a:pt x="0" y="7"/>
                    <a:pt x="0" y="4"/>
                  </a:cubicBezTo>
                  <a:cubicBezTo>
                    <a:pt x="0" y="2"/>
                    <a:pt x="2" y="0"/>
                    <a:pt x="4" y="1"/>
                  </a:cubicBezTo>
                  <a:cubicBezTo>
                    <a:pt x="12" y="1"/>
                    <a:pt x="12" y="1"/>
                    <a:pt x="12" y="1"/>
                  </a:cubicBezTo>
                  <a:cubicBezTo>
                    <a:pt x="14" y="1"/>
                    <a:pt x="15" y="3"/>
                    <a:pt x="15" y="6"/>
                  </a:cubicBezTo>
                  <a:cubicBezTo>
                    <a:pt x="15" y="8"/>
                    <a:pt x="13" y="9"/>
                    <a:pt x="11" y="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400" dirty="0">
                <a:latin typeface="Huawei Sans" panose="020C0503030203020204" pitchFamily="34" charset="0"/>
              </a:endParaRPr>
            </a:p>
          </p:txBody>
        </p:sp>
        <p:sp>
          <p:nvSpPr>
            <p:cNvPr id="69" name="Freeform 298">
              <a:extLst>
                <a:ext uri="{FF2B5EF4-FFF2-40B4-BE49-F238E27FC236}">
                  <a16:creationId xmlns:a16="http://schemas.microsoft.com/office/drawing/2014/main" id="{B724387B-16A0-425E-96DA-D0640702030A}"/>
                </a:ext>
              </a:extLst>
            </p:cNvPr>
            <p:cNvSpPr>
              <a:spLocks/>
            </p:cNvSpPr>
            <p:nvPr/>
          </p:nvSpPr>
          <p:spPr bwMode="gray">
            <a:xfrm>
              <a:off x="6783388" y="2798763"/>
              <a:ext cx="12700" cy="12700"/>
            </a:xfrm>
            <a:custGeom>
              <a:avLst/>
              <a:gdLst>
                <a:gd name="T0" fmla="*/ 2147483646 w 9"/>
                <a:gd name="T1" fmla="*/ 2147483646 h 9"/>
                <a:gd name="T2" fmla="*/ 2147483646 w 9"/>
                <a:gd name="T3" fmla="*/ 2147483646 h 9"/>
                <a:gd name="T4" fmla="*/ 0 w 9"/>
                <a:gd name="T5" fmla="*/ 2147483646 h 9"/>
                <a:gd name="T6" fmla="*/ 2147483646 w 9"/>
                <a:gd name="T7" fmla="*/ 2147483646 h 9"/>
                <a:gd name="T8" fmla="*/ 2147483646 w 9"/>
                <a:gd name="T9" fmla="*/ 0 h 9"/>
                <a:gd name="T10" fmla="*/ 2147483646 w 9"/>
                <a:gd name="T11" fmla="*/ 2147483646 h 9"/>
                <a:gd name="T12" fmla="*/ 2147483646 w 9"/>
                <a:gd name="T13" fmla="*/ 2147483646 h 9"/>
                <a:gd name="T14" fmla="*/ 2147483646 w 9"/>
                <a:gd name="T15" fmla="*/ 2147483646 h 9"/>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9"/>
                <a:gd name="T26" fmla="*/ 9 w 9"/>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9">
                  <a:moveTo>
                    <a:pt x="4" y="9"/>
                  </a:moveTo>
                  <a:cubicBezTo>
                    <a:pt x="4" y="9"/>
                    <a:pt x="4" y="9"/>
                    <a:pt x="4" y="9"/>
                  </a:cubicBezTo>
                  <a:cubicBezTo>
                    <a:pt x="2" y="9"/>
                    <a:pt x="0" y="7"/>
                    <a:pt x="0" y="5"/>
                  </a:cubicBezTo>
                  <a:cubicBezTo>
                    <a:pt x="1" y="4"/>
                    <a:pt x="1" y="4"/>
                    <a:pt x="1" y="4"/>
                  </a:cubicBezTo>
                  <a:cubicBezTo>
                    <a:pt x="1" y="2"/>
                    <a:pt x="3" y="0"/>
                    <a:pt x="5" y="0"/>
                  </a:cubicBezTo>
                  <a:cubicBezTo>
                    <a:pt x="7" y="0"/>
                    <a:pt x="9" y="2"/>
                    <a:pt x="9" y="5"/>
                  </a:cubicBezTo>
                  <a:cubicBezTo>
                    <a:pt x="8" y="6"/>
                    <a:pt x="8" y="6"/>
                    <a:pt x="8" y="6"/>
                  </a:cubicBezTo>
                  <a:cubicBezTo>
                    <a:pt x="8" y="8"/>
                    <a:pt x="7" y="9"/>
                    <a:pt x="4" y="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400" dirty="0">
                <a:latin typeface="Huawei Sans" panose="020C0503030203020204" pitchFamily="34" charset="0"/>
              </a:endParaRPr>
            </a:p>
          </p:txBody>
        </p:sp>
        <p:sp>
          <p:nvSpPr>
            <p:cNvPr id="70" name="Freeform 299">
              <a:extLst>
                <a:ext uri="{FF2B5EF4-FFF2-40B4-BE49-F238E27FC236}">
                  <a16:creationId xmlns:a16="http://schemas.microsoft.com/office/drawing/2014/main" id="{E54CF577-8022-4876-AC3D-E7122E3E519F}"/>
                </a:ext>
              </a:extLst>
            </p:cNvPr>
            <p:cNvSpPr>
              <a:spLocks/>
            </p:cNvSpPr>
            <p:nvPr/>
          </p:nvSpPr>
          <p:spPr bwMode="gray">
            <a:xfrm>
              <a:off x="6784975" y="2774951"/>
              <a:ext cx="12700" cy="22225"/>
            </a:xfrm>
            <a:custGeom>
              <a:avLst/>
              <a:gdLst>
                <a:gd name="T0" fmla="*/ 2147483646 w 9"/>
                <a:gd name="T1" fmla="*/ 2147483646 h 16"/>
                <a:gd name="T2" fmla="*/ 2147483646 w 9"/>
                <a:gd name="T3" fmla="*/ 2147483646 h 16"/>
                <a:gd name="T4" fmla="*/ 0 w 9"/>
                <a:gd name="T5" fmla="*/ 2147483646 h 16"/>
                <a:gd name="T6" fmla="*/ 2147483646 w 9"/>
                <a:gd name="T7" fmla="*/ 2147483646 h 16"/>
                <a:gd name="T8" fmla="*/ 2147483646 w 9"/>
                <a:gd name="T9" fmla="*/ 0 h 16"/>
                <a:gd name="T10" fmla="*/ 2147483646 w 9"/>
                <a:gd name="T11" fmla="*/ 2147483646 h 16"/>
                <a:gd name="T12" fmla="*/ 2147483646 w 9"/>
                <a:gd name="T13" fmla="*/ 2147483646 h 16"/>
                <a:gd name="T14" fmla="*/ 2147483646 w 9"/>
                <a:gd name="T15" fmla="*/ 2147483646 h 16"/>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16"/>
                <a:gd name="T26" fmla="*/ 9 w 9"/>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16">
                  <a:moveTo>
                    <a:pt x="4" y="16"/>
                  </a:moveTo>
                  <a:cubicBezTo>
                    <a:pt x="4" y="16"/>
                    <a:pt x="4" y="16"/>
                    <a:pt x="4" y="16"/>
                  </a:cubicBezTo>
                  <a:cubicBezTo>
                    <a:pt x="2" y="16"/>
                    <a:pt x="0" y="14"/>
                    <a:pt x="0" y="11"/>
                  </a:cubicBezTo>
                  <a:cubicBezTo>
                    <a:pt x="1" y="4"/>
                    <a:pt x="1" y="4"/>
                    <a:pt x="1" y="4"/>
                  </a:cubicBezTo>
                  <a:cubicBezTo>
                    <a:pt x="1" y="1"/>
                    <a:pt x="3" y="0"/>
                    <a:pt x="5" y="0"/>
                  </a:cubicBezTo>
                  <a:cubicBezTo>
                    <a:pt x="7" y="0"/>
                    <a:pt x="9" y="2"/>
                    <a:pt x="9" y="4"/>
                  </a:cubicBezTo>
                  <a:cubicBezTo>
                    <a:pt x="8" y="12"/>
                    <a:pt x="8" y="12"/>
                    <a:pt x="8" y="12"/>
                  </a:cubicBezTo>
                  <a:cubicBezTo>
                    <a:pt x="8" y="14"/>
                    <a:pt x="6" y="16"/>
                    <a:pt x="4" y="1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400" dirty="0">
                <a:latin typeface="Huawei Sans" panose="020C0503030203020204" pitchFamily="34" charset="0"/>
              </a:endParaRPr>
            </a:p>
          </p:txBody>
        </p:sp>
        <p:sp>
          <p:nvSpPr>
            <p:cNvPr id="71" name="Oval 303">
              <a:extLst>
                <a:ext uri="{FF2B5EF4-FFF2-40B4-BE49-F238E27FC236}">
                  <a16:creationId xmlns:a16="http://schemas.microsoft.com/office/drawing/2014/main" id="{21504E76-E83B-4983-9EB8-BE471EE4F8D2}"/>
                </a:ext>
              </a:extLst>
            </p:cNvPr>
            <p:cNvSpPr>
              <a:spLocks noChangeArrowheads="1"/>
            </p:cNvSpPr>
            <p:nvPr/>
          </p:nvSpPr>
          <p:spPr bwMode="gray">
            <a:xfrm>
              <a:off x="6908800" y="2968626"/>
              <a:ext cx="57150" cy="5715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400" dirty="0">
                <a:latin typeface="Huawei Sans" panose="020C0503030203020204" pitchFamily="34" charset="0"/>
              </a:endParaRPr>
            </a:p>
          </p:txBody>
        </p:sp>
        <p:sp>
          <p:nvSpPr>
            <p:cNvPr id="72" name="Oval 304">
              <a:extLst>
                <a:ext uri="{FF2B5EF4-FFF2-40B4-BE49-F238E27FC236}">
                  <a16:creationId xmlns:a16="http://schemas.microsoft.com/office/drawing/2014/main" id="{C398E097-4977-4F0A-A53E-6D3A4F3AFD7F}"/>
                </a:ext>
              </a:extLst>
            </p:cNvPr>
            <p:cNvSpPr>
              <a:spLocks noChangeArrowheads="1"/>
            </p:cNvSpPr>
            <p:nvPr/>
          </p:nvSpPr>
          <p:spPr bwMode="gray">
            <a:xfrm>
              <a:off x="6908800" y="3054351"/>
              <a:ext cx="57150"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400" dirty="0">
                <a:latin typeface="Huawei Sans" panose="020C0503030203020204" pitchFamily="34" charset="0"/>
              </a:endParaRPr>
            </a:p>
          </p:txBody>
        </p:sp>
        <p:sp>
          <p:nvSpPr>
            <p:cNvPr id="73" name="Freeform 309">
              <a:extLst>
                <a:ext uri="{FF2B5EF4-FFF2-40B4-BE49-F238E27FC236}">
                  <a16:creationId xmlns:a16="http://schemas.microsoft.com/office/drawing/2014/main" id="{9B126B9D-0066-4F6A-87BE-3D855A73D8E6}"/>
                </a:ext>
              </a:extLst>
            </p:cNvPr>
            <p:cNvSpPr>
              <a:spLocks/>
            </p:cNvSpPr>
            <p:nvPr/>
          </p:nvSpPr>
          <p:spPr bwMode="gray">
            <a:xfrm>
              <a:off x="6610350" y="2927351"/>
              <a:ext cx="201613" cy="344488"/>
            </a:xfrm>
            <a:custGeom>
              <a:avLst/>
              <a:gdLst>
                <a:gd name="T0" fmla="*/ 2147483646 w 144"/>
                <a:gd name="T1" fmla="*/ 2147483646 h 246"/>
                <a:gd name="T2" fmla="*/ 2147483646 w 144"/>
                <a:gd name="T3" fmla="*/ 2147483646 h 246"/>
                <a:gd name="T4" fmla="*/ 2147483646 w 144"/>
                <a:gd name="T5" fmla="*/ 2147483646 h 246"/>
                <a:gd name="T6" fmla="*/ 2147483646 w 144"/>
                <a:gd name="T7" fmla="*/ 2147483646 h 246"/>
                <a:gd name="T8" fmla="*/ 0 w 144"/>
                <a:gd name="T9" fmla="*/ 2147483646 h 246"/>
                <a:gd name="T10" fmla="*/ 2147483646 w 144"/>
                <a:gd name="T11" fmla="*/ 0 h 246"/>
                <a:gd name="T12" fmla="*/ 2147483646 w 144"/>
                <a:gd name="T13" fmla="*/ 2147483646 h 246"/>
                <a:gd name="T14" fmla="*/ 2147483646 w 144"/>
                <a:gd name="T15" fmla="*/ 2147483646 h 246"/>
                <a:gd name="T16" fmla="*/ 2147483646 w 144"/>
                <a:gd name="T17" fmla="*/ 2147483646 h 246"/>
                <a:gd name="T18" fmla="*/ 2147483646 w 144"/>
                <a:gd name="T19" fmla="*/ 2147483646 h 2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4"/>
                <a:gd name="T31" fmla="*/ 0 h 246"/>
                <a:gd name="T32" fmla="*/ 144 w 144"/>
                <a:gd name="T33" fmla="*/ 246 h 24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4" h="246">
                  <a:moveTo>
                    <a:pt x="140" y="246"/>
                  </a:moveTo>
                  <a:cubicBezTo>
                    <a:pt x="138" y="246"/>
                    <a:pt x="136" y="244"/>
                    <a:pt x="136" y="242"/>
                  </a:cubicBezTo>
                  <a:cubicBezTo>
                    <a:pt x="136" y="17"/>
                    <a:pt x="136" y="17"/>
                    <a:pt x="136" y="17"/>
                  </a:cubicBezTo>
                  <a:cubicBezTo>
                    <a:pt x="4" y="8"/>
                    <a:pt x="4" y="8"/>
                    <a:pt x="4" y="8"/>
                  </a:cubicBezTo>
                  <a:cubicBezTo>
                    <a:pt x="2" y="8"/>
                    <a:pt x="0" y="6"/>
                    <a:pt x="0" y="4"/>
                  </a:cubicBezTo>
                  <a:cubicBezTo>
                    <a:pt x="0" y="2"/>
                    <a:pt x="2" y="0"/>
                    <a:pt x="5" y="0"/>
                  </a:cubicBezTo>
                  <a:cubicBezTo>
                    <a:pt x="141" y="10"/>
                    <a:pt x="141" y="10"/>
                    <a:pt x="141" y="10"/>
                  </a:cubicBezTo>
                  <a:cubicBezTo>
                    <a:pt x="143" y="10"/>
                    <a:pt x="144" y="11"/>
                    <a:pt x="144" y="14"/>
                  </a:cubicBezTo>
                  <a:cubicBezTo>
                    <a:pt x="144" y="242"/>
                    <a:pt x="144" y="242"/>
                    <a:pt x="144" y="242"/>
                  </a:cubicBezTo>
                  <a:cubicBezTo>
                    <a:pt x="144" y="244"/>
                    <a:pt x="143" y="246"/>
                    <a:pt x="140" y="24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400" dirty="0">
                <a:latin typeface="Huawei Sans" panose="020C0503030203020204" pitchFamily="34" charset="0"/>
              </a:endParaRPr>
            </a:p>
          </p:txBody>
        </p:sp>
        <p:sp>
          <p:nvSpPr>
            <p:cNvPr id="74" name="Freeform 310">
              <a:extLst>
                <a:ext uri="{FF2B5EF4-FFF2-40B4-BE49-F238E27FC236}">
                  <a16:creationId xmlns:a16="http://schemas.microsoft.com/office/drawing/2014/main" id="{BE480B6E-DBB3-4326-B4BA-6C8BBBC6BBA2}"/>
                </a:ext>
              </a:extLst>
            </p:cNvPr>
            <p:cNvSpPr>
              <a:spLocks/>
            </p:cNvSpPr>
            <p:nvPr/>
          </p:nvSpPr>
          <p:spPr bwMode="gray">
            <a:xfrm>
              <a:off x="6800850" y="2911476"/>
              <a:ext cx="142875" cy="360363"/>
            </a:xfrm>
            <a:custGeom>
              <a:avLst/>
              <a:gdLst>
                <a:gd name="T0" fmla="*/ 2147483646 w 102"/>
                <a:gd name="T1" fmla="*/ 2147483646 h 257"/>
                <a:gd name="T2" fmla="*/ 0 w 102"/>
                <a:gd name="T3" fmla="*/ 2147483646 h 257"/>
                <a:gd name="T4" fmla="*/ 0 w 102"/>
                <a:gd name="T5" fmla="*/ 2147483646 h 257"/>
                <a:gd name="T6" fmla="*/ 2147483646 w 102"/>
                <a:gd name="T7" fmla="*/ 2147483646 h 257"/>
                <a:gd name="T8" fmla="*/ 2147483646 w 102"/>
                <a:gd name="T9" fmla="*/ 0 h 257"/>
                <a:gd name="T10" fmla="*/ 2147483646 w 102"/>
                <a:gd name="T11" fmla="*/ 2147483646 h 257"/>
                <a:gd name="T12" fmla="*/ 2147483646 w 102"/>
                <a:gd name="T13" fmla="*/ 2147483646 h 257"/>
                <a:gd name="T14" fmla="*/ 2147483646 w 102"/>
                <a:gd name="T15" fmla="*/ 2147483646 h 257"/>
                <a:gd name="T16" fmla="*/ 2147483646 w 102"/>
                <a:gd name="T17" fmla="*/ 2147483646 h 257"/>
                <a:gd name="T18" fmla="*/ 2147483646 w 102"/>
                <a:gd name="T19" fmla="*/ 2147483646 h 25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257"/>
                <a:gd name="T32" fmla="*/ 102 w 102"/>
                <a:gd name="T33" fmla="*/ 257 h 25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257">
                  <a:moveTo>
                    <a:pt x="4" y="257"/>
                  </a:moveTo>
                  <a:cubicBezTo>
                    <a:pt x="2" y="257"/>
                    <a:pt x="0" y="255"/>
                    <a:pt x="0" y="253"/>
                  </a:cubicBezTo>
                  <a:cubicBezTo>
                    <a:pt x="0" y="25"/>
                    <a:pt x="0" y="25"/>
                    <a:pt x="0" y="25"/>
                  </a:cubicBezTo>
                  <a:cubicBezTo>
                    <a:pt x="0" y="23"/>
                    <a:pt x="2" y="21"/>
                    <a:pt x="3" y="21"/>
                  </a:cubicBezTo>
                  <a:cubicBezTo>
                    <a:pt x="97" y="0"/>
                    <a:pt x="97" y="0"/>
                    <a:pt x="97" y="0"/>
                  </a:cubicBezTo>
                  <a:cubicBezTo>
                    <a:pt x="99" y="0"/>
                    <a:pt x="101" y="1"/>
                    <a:pt x="102" y="4"/>
                  </a:cubicBezTo>
                  <a:cubicBezTo>
                    <a:pt x="102" y="6"/>
                    <a:pt x="101" y="8"/>
                    <a:pt x="99" y="8"/>
                  </a:cubicBezTo>
                  <a:cubicBezTo>
                    <a:pt x="8" y="28"/>
                    <a:pt x="8" y="28"/>
                    <a:pt x="8" y="28"/>
                  </a:cubicBezTo>
                  <a:cubicBezTo>
                    <a:pt x="8" y="253"/>
                    <a:pt x="8" y="253"/>
                    <a:pt x="8" y="253"/>
                  </a:cubicBezTo>
                  <a:cubicBezTo>
                    <a:pt x="8" y="255"/>
                    <a:pt x="7" y="257"/>
                    <a:pt x="4" y="25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400" dirty="0">
                <a:latin typeface="Huawei Sans" panose="020C0503030203020204" pitchFamily="34" charset="0"/>
              </a:endParaRPr>
            </a:p>
          </p:txBody>
        </p:sp>
        <p:sp>
          <p:nvSpPr>
            <p:cNvPr id="75" name="Freeform 311">
              <a:extLst>
                <a:ext uri="{FF2B5EF4-FFF2-40B4-BE49-F238E27FC236}">
                  <a16:creationId xmlns:a16="http://schemas.microsoft.com/office/drawing/2014/main" id="{64E25F88-0BCE-4F04-A0BA-1D0EDA1B7101}"/>
                </a:ext>
              </a:extLst>
            </p:cNvPr>
            <p:cNvSpPr>
              <a:spLocks/>
            </p:cNvSpPr>
            <p:nvPr/>
          </p:nvSpPr>
          <p:spPr bwMode="gray">
            <a:xfrm>
              <a:off x="6788150" y="2681288"/>
              <a:ext cx="155575" cy="252413"/>
            </a:xfrm>
            <a:custGeom>
              <a:avLst/>
              <a:gdLst>
                <a:gd name="T0" fmla="*/ 2147483646 w 111"/>
                <a:gd name="T1" fmla="*/ 2147483646 h 181"/>
                <a:gd name="T2" fmla="*/ 2147483646 w 111"/>
                <a:gd name="T3" fmla="*/ 2147483646 h 181"/>
                <a:gd name="T4" fmla="*/ 2147483646 w 111"/>
                <a:gd name="T5" fmla="*/ 2147483646 h 181"/>
                <a:gd name="T6" fmla="*/ 2147483646 w 111"/>
                <a:gd name="T7" fmla="*/ 2147483646 h 181"/>
                <a:gd name="T8" fmla="*/ 2147483646 w 111"/>
                <a:gd name="T9" fmla="*/ 2147483646 h 181"/>
                <a:gd name="T10" fmla="*/ 2147483646 w 111"/>
                <a:gd name="T11" fmla="*/ 2147483646 h 181"/>
                <a:gd name="T12" fmla="*/ 2147483646 w 111"/>
                <a:gd name="T13" fmla="*/ 2147483646 h 181"/>
                <a:gd name="T14" fmla="*/ 2147483646 w 111"/>
                <a:gd name="T15" fmla="*/ 2147483646 h 181"/>
                <a:gd name="T16" fmla="*/ 2147483646 w 111"/>
                <a:gd name="T17" fmla="*/ 2147483646 h 181"/>
                <a:gd name="T18" fmla="*/ 2147483646 w 111"/>
                <a:gd name="T19" fmla="*/ 2147483646 h 181"/>
                <a:gd name="T20" fmla="*/ 2147483646 w 111"/>
                <a:gd name="T21" fmla="*/ 2147483646 h 181"/>
                <a:gd name="T22" fmla="*/ 2147483646 w 111"/>
                <a:gd name="T23" fmla="*/ 2147483646 h 18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1"/>
                <a:gd name="T37" fmla="*/ 0 h 181"/>
                <a:gd name="T38" fmla="*/ 111 w 111"/>
                <a:gd name="T39" fmla="*/ 181 h 18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1" h="181">
                  <a:moveTo>
                    <a:pt x="13" y="181"/>
                  </a:moveTo>
                  <a:cubicBezTo>
                    <a:pt x="12" y="181"/>
                    <a:pt x="12" y="180"/>
                    <a:pt x="11" y="180"/>
                  </a:cubicBezTo>
                  <a:cubicBezTo>
                    <a:pt x="10" y="179"/>
                    <a:pt x="9" y="178"/>
                    <a:pt x="9" y="177"/>
                  </a:cubicBezTo>
                  <a:cubicBezTo>
                    <a:pt x="9" y="171"/>
                    <a:pt x="0" y="28"/>
                    <a:pt x="56" y="1"/>
                  </a:cubicBezTo>
                  <a:cubicBezTo>
                    <a:pt x="58" y="0"/>
                    <a:pt x="61" y="1"/>
                    <a:pt x="62" y="3"/>
                  </a:cubicBezTo>
                  <a:cubicBezTo>
                    <a:pt x="63" y="5"/>
                    <a:pt x="62" y="7"/>
                    <a:pt x="60" y="8"/>
                  </a:cubicBezTo>
                  <a:cubicBezTo>
                    <a:pt x="14" y="31"/>
                    <a:pt x="16" y="147"/>
                    <a:pt x="17" y="172"/>
                  </a:cubicBezTo>
                  <a:cubicBezTo>
                    <a:pt x="106" y="149"/>
                    <a:pt x="106" y="149"/>
                    <a:pt x="106" y="149"/>
                  </a:cubicBezTo>
                  <a:cubicBezTo>
                    <a:pt x="108" y="149"/>
                    <a:pt x="110" y="150"/>
                    <a:pt x="111" y="152"/>
                  </a:cubicBezTo>
                  <a:cubicBezTo>
                    <a:pt x="111" y="154"/>
                    <a:pt x="110" y="157"/>
                    <a:pt x="108" y="157"/>
                  </a:cubicBezTo>
                  <a:cubicBezTo>
                    <a:pt x="14" y="181"/>
                    <a:pt x="14" y="181"/>
                    <a:pt x="14" y="181"/>
                  </a:cubicBezTo>
                  <a:cubicBezTo>
                    <a:pt x="14" y="181"/>
                    <a:pt x="14" y="181"/>
                    <a:pt x="13" y="18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400" dirty="0">
                <a:latin typeface="Huawei Sans" panose="020C0503030203020204" pitchFamily="34" charset="0"/>
              </a:endParaRPr>
            </a:p>
          </p:txBody>
        </p:sp>
        <p:sp>
          <p:nvSpPr>
            <p:cNvPr id="76" name="Freeform 312">
              <a:extLst>
                <a:ext uri="{FF2B5EF4-FFF2-40B4-BE49-F238E27FC236}">
                  <a16:creationId xmlns:a16="http://schemas.microsoft.com/office/drawing/2014/main" id="{EE43AF41-466B-4745-84E5-7A66BBBE9B51}"/>
                </a:ext>
              </a:extLst>
            </p:cNvPr>
            <p:cNvSpPr>
              <a:spLocks/>
            </p:cNvSpPr>
            <p:nvPr/>
          </p:nvSpPr>
          <p:spPr bwMode="gray">
            <a:xfrm>
              <a:off x="6669088" y="2674938"/>
              <a:ext cx="212725" cy="41275"/>
            </a:xfrm>
            <a:custGeom>
              <a:avLst/>
              <a:gdLst>
                <a:gd name="T0" fmla="*/ 2147483646 w 152"/>
                <a:gd name="T1" fmla="*/ 2147483646 h 30"/>
                <a:gd name="T2" fmla="*/ 0 w 152"/>
                <a:gd name="T3" fmla="*/ 2147483646 h 30"/>
                <a:gd name="T4" fmla="*/ 2147483646 w 152"/>
                <a:gd name="T5" fmla="*/ 2147483646 h 30"/>
                <a:gd name="T6" fmla="*/ 2147483646 w 152"/>
                <a:gd name="T7" fmla="*/ 2147483646 h 30"/>
                <a:gd name="T8" fmla="*/ 2147483646 w 152"/>
                <a:gd name="T9" fmla="*/ 2147483646 h 30"/>
                <a:gd name="T10" fmla="*/ 2147483646 w 152"/>
                <a:gd name="T11" fmla="*/ 2147483646 h 30"/>
                <a:gd name="T12" fmla="*/ 2147483646 w 152"/>
                <a:gd name="T13" fmla="*/ 2147483646 h 30"/>
                <a:gd name="T14" fmla="*/ 2147483646 w 152"/>
                <a:gd name="T15" fmla="*/ 2147483646 h 30"/>
                <a:gd name="T16" fmla="*/ 0 60000 65536"/>
                <a:gd name="T17" fmla="*/ 0 60000 65536"/>
                <a:gd name="T18" fmla="*/ 0 60000 65536"/>
                <a:gd name="T19" fmla="*/ 0 60000 65536"/>
                <a:gd name="T20" fmla="*/ 0 60000 65536"/>
                <a:gd name="T21" fmla="*/ 0 60000 65536"/>
                <a:gd name="T22" fmla="*/ 0 60000 65536"/>
                <a:gd name="T23" fmla="*/ 0 60000 65536"/>
                <a:gd name="T24" fmla="*/ 0 w 152"/>
                <a:gd name="T25" fmla="*/ 0 h 30"/>
                <a:gd name="T26" fmla="*/ 152 w 152"/>
                <a:gd name="T27" fmla="*/ 30 h 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2" h="30">
                  <a:moveTo>
                    <a:pt x="9" y="30"/>
                  </a:moveTo>
                  <a:cubicBezTo>
                    <a:pt x="5" y="30"/>
                    <a:pt x="1" y="27"/>
                    <a:pt x="0" y="22"/>
                  </a:cubicBezTo>
                  <a:cubicBezTo>
                    <a:pt x="0" y="17"/>
                    <a:pt x="4" y="13"/>
                    <a:pt x="9" y="12"/>
                  </a:cubicBezTo>
                  <a:cubicBezTo>
                    <a:pt x="142" y="1"/>
                    <a:pt x="142" y="1"/>
                    <a:pt x="142" y="1"/>
                  </a:cubicBezTo>
                  <a:cubicBezTo>
                    <a:pt x="147" y="0"/>
                    <a:pt x="152" y="4"/>
                    <a:pt x="152" y="9"/>
                  </a:cubicBezTo>
                  <a:cubicBezTo>
                    <a:pt x="152" y="14"/>
                    <a:pt x="149" y="18"/>
                    <a:pt x="144" y="19"/>
                  </a:cubicBezTo>
                  <a:cubicBezTo>
                    <a:pt x="10" y="30"/>
                    <a:pt x="10" y="30"/>
                    <a:pt x="10" y="30"/>
                  </a:cubicBezTo>
                  <a:cubicBezTo>
                    <a:pt x="10" y="30"/>
                    <a:pt x="10" y="30"/>
                    <a:pt x="9" y="3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400" dirty="0">
                <a:latin typeface="Huawei Sans" panose="020C0503030203020204" pitchFamily="34" charset="0"/>
              </a:endParaRPr>
            </a:p>
          </p:txBody>
        </p:sp>
        <p:sp>
          <p:nvSpPr>
            <p:cNvPr id="77" name="Freeform 313">
              <a:extLst>
                <a:ext uri="{FF2B5EF4-FFF2-40B4-BE49-F238E27FC236}">
                  <a16:creationId xmlns:a16="http://schemas.microsoft.com/office/drawing/2014/main" id="{30D5878A-C6CE-483C-9492-A226C766C2C5}"/>
                </a:ext>
              </a:extLst>
            </p:cNvPr>
            <p:cNvSpPr>
              <a:spLocks/>
            </p:cNvSpPr>
            <p:nvPr/>
          </p:nvSpPr>
          <p:spPr bwMode="gray">
            <a:xfrm>
              <a:off x="6616700" y="2908301"/>
              <a:ext cx="195263" cy="25400"/>
            </a:xfrm>
            <a:custGeom>
              <a:avLst/>
              <a:gdLst>
                <a:gd name="T0" fmla="*/ 2147483646 w 140"/>
                <a:gd name="T1" fmla="*/ 2147483646 h 18"/>
                <a:gd name="T2" fmla="*/ 2147483646 w 140"/>
                <a:gd name="T3" fmla="*/ 2147483646 h 18"/>
                <a:gd name="T4" fmla="*/ 2147483646 w 140"/>
                <a:gd name="T5" fmla="*/ 2147483646 h 18"/>
                <a:gd name="T6" fmla="*/ 0 w 140"/>
                <a:gd name="T7" fmla="*/ 2147483646 h 18"/>
                <a:gd name="T8" fmla="*/ 2147483646 w 140"/>
                <a:gd name="T9" fmla="*/ 2147483646 h 18"/>
                <a:gd name="T10" fmla="*/ 2147483646 w 140"/>
                <a:gd name="T11" fmla="*/ 2147483646 h 18"/>
                <a:gd name="T12" fmla="*/ 2147483646 w 140"/>
                <a:gd name="T13" fmla="*/ 2147483646 h 18"/>
                <a:gd name="T14" fmla="*/ 2147483646 w 140"/>
                <a:gd name="T15" fmla="*/ 2147483646 h 18"/>
                <a:gd name="T16" fmla="*/ 0 60000 65536"/>
                <a:gd name="T17" fmla="*/ 0 60000 65536"/>
                <a:gd name="T18" fmla="*/ 0 60000 65536"/>
                <a:gd name="T19" fmla="*/ 0 60000 65536"/>
                <a:gd name="T20" fmla="*/ 0 60000 65536"/>
                <a:gd name="T21" fmla="*/ 0 60000 65536"/>
                <a:gd name="T22" fmla="*/ 0 60000 65536"/>
                <a:gd name="T23" fmla="*/ 0 60000 65536"/>
                <a:gd name="T24" fmla="*/ 0 w 140"/>
                <a:gd name="T25" fmla="*/ 0 h 18"/>
                <a:gd name="T26" fmla="*/ 140 w 140"/>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0" h="18">
                  <a:moveTo>
                    <a:pt x="136" y="18"/>
                  </a:moveTo>
                  <a:cubicBezTo>
                    <a:pt x="136" y="18"/>
                    <a:pt x="136" y="18"/>
                    <a:pt x="136" y="18"/>
                  </a:cubicBezTo>
                  <a:cubicBezTo>
                    <a:pt x="4" y="9"/>
                    <a:pt x="4" y="9"/>
                    <a:pt x="4" y="9"/>
                  </a:cubicBezTo>
                  <a:cubicBezTo>
                    <a:pt x="2" y="8"/>
                    <a:pt x="0" y="6"/>
                    <a:pt x="0" y="4"/>
                  </a:cubicBezTo>
                  <a:cubicBezTo>
                    <a:pt x="0" y="2"/>
                    <a:pt x="2" y="0"/>
                    <a:pt x="5" y="1"/>
                  </a:cubicBezTo>
                  <a:cubicBezTo>
                    <a:pt x="137" y="10"/>
                    <a:pt x="137" y="10"/>
                    <a:pt x="137" y="10"/>
                  </a:cubicBezTo>
                  <a:cubicBezTo>
                    <a:pt x="139" y="10"/>
                    <a:pt x="140" y="12"/>
                    <a:pt x="140" y="14"/>
                  </a:cubicBezTo>
                  <a:cubicBezTo>
                    <a:pt x="140" y="16"/>
                    <a:pt x="138" y="18"/>
                    <a:pt x="136"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400" dirty="0">
                <a:latin typeface="Huawei Sans" panose="020C0503030203020204" pitchFamily="34" charset="0"/>
              </a:endParaRPr>
            </a:p>
          </p:txBody>
        </p:sp>
        <p:sp>
          <p:nvSpPr>
            <p:cNvPr id="78" name="Freeform 314">
              <a:extLst>
                <a:ext uri="{FF2B5EF4-FFF2-40B4-BE49-F238E27FC236}">
                  <a16:creationId xmlns:a16="http://schemas.microsoft.com/office/drawing/2014/main" id="{D3E38D7D-F694-47E3-A868-7C23BE98C32A}"/>
                </a:ext>
              </a:extLst>
            </p:cNvPr>
            <p:cNvSpPr>
              <a:spLocks/>
            </p:cNvSpPr>
            <p:nvPr/>
          </p:nvSpPr>
          <p:spPr bwMode="gray">
            <a:xfrm>
              <a:off x="6616700" y="2713038"/>
              <a:ext cx="73025" cy="206375"/>
            </a:xfrm>
            <a:custGeom>
              <a:avLst/>
              <a:gdLst>
                <a:gd name="T0" fmla="*/ 2147483646 w 53"/>
                <a:gd name="T1" fmla="*/ 2147483646 h 147"/>
                <a:gd name="T2" fmla="*/ 0 w 53"/>
                <a:gd name="T3" fmla="*/ 2147483646 h 147"/>
                <a:gd name="T4" fmla="*/ 2147483646 w 53"/>
                <a:gd name="T5" fmla="*/ 2147483646 h 147"/>
                <a:gd name="T6" fmla="*/ 2147483646 w 53"/>
                <a:gd name="T7" fmla="*/ 2147483646 h 147"/>
                <a:gd name="T8" fmla="*/ 2147483646 w 53"/>
                <a:gd name="T9" fmla="*/ 2147483646 h 147"/>
                <a:gd name="T10" fmla="*/ 2147483646 w 53"/>
                <a:gd name="T11" fmla="*/ 2147483646 h 147"/>
                <a:gd name="T12" fmla="*/ 2147483646 w 53"/>
                <a:gd name="T13" fmla="*/ 2147483646 h 147"/>
                <a:gd name="T14" fmla="*/ 2147483646 w 53"/>
                <a:gd name="T15" fmla="*/ 2147483646 h 147"/>
                <a:gd name="T16" fmla="*/ 2147483646 w 53"/>
                <a:gd name="T17" fmla="*/ 2147483646 h 147"/>
                <a:gd name="T18" fmla="*/ 2147483646 w 53"/>
                <a:gd name="T19" fmla="*/ 2147483646 h 147"/>
                <a:gd name="T20" fmla="*/ 2147483646 w 53"/>
                <a:gd name="T21" fmla="*/ 2147483646 h 147"/>
                <a:gd name="T22" fmla="*/ 2147483646 w 53"/>
                <a:gd name="T23" fmla="*/ 2147483646 h 147"/>
                <a:gd name="T24" fmla="*/ 2147483646 w 53"/>
                <a:gd name="T25" fmla="*/ 2147483646 h 147"/>
                <a:gd name="T26" fmla="*/ 2147483646 w 53"/>
                <a:gd name="T27" fmla="*/ 2147483646 h 147"/>
                <a:gd name="T28" fmla="*/ 2147483646 w 53"/>
                <a:gd name="T29" fmla="*/ 2147483646 h 147"/>
                <a:gd name="T30" fmla="*/ 2147483646 w 53"/>
                <a:gd name="T31" fmla="*/ 2147483646 h 147"/>
                <a:gd name="T32" fmla="*/ 2147483646 w 53"/>
                <a:gd name="T33" fmla="*/ 2147483646 h 147"/>
                <a:gd name="T34" fmla="*/ 2147483646 w 53"/>
                <a:gd name="T35" fmla="*/ 2147483646 h 1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3"/>
                <a:gd name="T55" fmla="*/ 0 h 147"/>
                <a:gd name="T56" fmla="*/ 53 w 53"/>
                <a:gd name="T57" fmla="*/ 147 h 1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3" h="147">
                  <a:moveTo>
                    <a:pt x="4" y="147"/>
                  </a:moveTo>
                  <a:cubicBezTo>
                    <a:pt x="3" y="147"/>
                    <a:pt x="1" y="146"/>
                    <a:pt x="0" y="144"/>
                  </a:cubicBezTo>
                  <a:cubicBezTo>
                    <a:pt x="0" y="142"/>
                    <a:pt x="1" y="140"/>
                    <a:pt x="3" y="139"/>
                  </a:cubicBezTo>
                  <a:cubicBezTo>
                    <a:pt x="40" y="127"/>
                    <a:pt x="40" y="127"/>
                    <a:pt x="40" y="127"/>
                  </a:cubicBezTo>
                  <a:cubicBezTo>
                    <a:pt x="26" y="116"/>
                    <a:pt x="26" y="116"/>
                    <a:pt x="26" y="116"/>
                  </a:cubicBezTo>
                  <a:cubicBezTo>
                    <a:pt x="25" y="116"/>
                    <a:pt x="24" y="114"/>
                    <a:pt x="24" y="113"/>
                  </a:cubicBezTo>
                  <a:cubicBezTo>
                    <a:pt x="30" y="44"/>
                    <a:pt x="30" y="44"/>
                    <a:pt x="30" y="44"/>
                  </a:cubicBezTo>
                  <a:cubicBezTo>
                    <a:pt x="25" y="5"/>
                    <a:pt x="25" y="5"/>
                    <a:pt x="25" y="5"/>
                  </a:cubicBezTo>
                  <a:cubicBezTo>
                    <a:pt x="24" y="3"/>
                    <a:pt x="26" y="1"/>
                    <a:pt x="28" y="1"/>
                  </a:cubicBezTo>
                  <a:cubicBezTo>
                    <a:pt x="30" y="0"/>
                    <a:pt x="32" y="2"/>
                    <a:pt x="33" y="4"/>
                  </a:cubicBezTo>
                  <a:cubicBezTo>
                    <a:pt x="38" y="44"/>
                    <a:pt x="38" y="44"/>
                    <a:pt x="38" y="44"/>
                  </a:cubicBezTo>
                  <a:cubicBezTo>
                    <a:pt x="38" y="44"/>
                    <a:pt x="38" y="44"/>
                    <a:pt x="38" y="44"/>
                  </a:cubicBezTo>
                  <a:cubicBezTo>
                    <a:pt x="33" y="111"/>
                    <a:pt x="33" y="111"/>
                    <a:pt x="33" y="111"/>
                  </a:cubicBezTo>
                  <a:cubicBezTo>
                    <a:pt x="51" y="125"/>
                    <a:pt x="51" y="125"/>
                    <a:pt x="51" y="125"/>
                  </a:cubicBezTo>
                  <a:cubicBezTo>
                    <a:pt x="53" y="126"/>
                    <a:pt x="53" y="128"/>
                    <a:pt x="53" y="129"/>
                  </a:cubicBezTo>
                  <a:cubicBezTo>
                    <a:pt x="53" y="131"/>
                    <a:pt x="52" y="132"/>
                    <a:pt x="50" y="132"/>
                  </a:cubicBezTo>
                  <a:cubicBezTo>
                    <a:pt x="6" y="146"/>
                    <a:pt x="6" y="146"/>
                    <a:pt x="6" y="146"/>
                  </a:cubicBezTo>
                  <a:cubicBezTo>
                    <a:pt x="5" y="147"/>
                    <a:pt x="5" y="147"/>
                    <a:pt x="4" y="1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400" dirty="0">
                <a:latin typeface="Huawei Sans" panose="020C0503030203020204" pitchFamily="34" charset="0"/>
              </a:endParaRPr>
            </a:p>
          </p:txBody>
        </p:sp>
        <p:sp>
          <p:nvSpPr>
            <p:cNvPr id="79" name="Freeform 315">
              <a:extLst>
                <a:ext uri="{FF2B5EF4-FFF2-40B4-BE49-F238E27FC236}">
                  <a16:creationId xmlns:a16="http://schemas.microsoft.com/office/drawing/2014/main" id="{373C9E1E-2379-4201-8574-BB62D1AB40E2}"/>
                </a:ext>
              </a:extLst>
            </p:cNvPr>
            <p:cNvSpPr>
              <a:spLocks noEditPoints="1"/>
            </p:cNvSpPr>
            <p:nvPr/>
          </p:nvSpPr>
          <p:spPr bwMode="gray">
            <a:xfrm>
              <a:off x="6672263" y="2774951"/>
              <a:ext cx="107950" cy="104775"/>
            </a:xfrm>
            <a:custGeom>
              <a:avLst/>
              <a:gdLst>
                <a:gd name="T0" fmla="*/ 2147483646 w 77"/>
                <a:gd name="T1" fmla="*/ 2147483646 h 75"/>
                <a:gd name="T2" fmla="*/ 2147483646 w 77"/>
                <a:gd name="T3" fmla="*/ 2147483646 h 75"/>
                <a:gd name="T4" fmla="*/ 2147483646 w 77"/>
                <a:gd name="T5" fmla="*/ 2147483646 h 75"/>
                <a:gd name="T6" fmla="*/ 2147483646 w 77"/>
                <a:gd name="T7" fmla="*/ 2147483646 h 75"/>
                <a:gd name="T8" fmla="*/ 0 w 77"/>
                <a:gd name="T9" fmla="*/ 2147483646 h 75"/>
                <a:gd name="T10" fmla="*/ 2147483646 w 77"/>
                <a:gd name="T11" fmla="*/ 2147483646 h 75"/>
                <a:gd name="T12" fmla="*/ 2147483646 w 77"/>
                <a:gd name="T13" fmla="*/ 2147483646 h 75"/>
                <a:gd name="T14" fmla="*/ 2147483646 w 77"/>
                <a:gd name="T15" fmla="*/ 0 h 75"/>
                <a:gd name="T16" fmla="*/ 2147483646 w 77"/>
                <a:gd name="T17" fmla="*/ 2147483646 h 75"/>
                <a:gd name="T18" fmla="*/ 2147483646 w 77"/>
                <a:gd name="T19" fmla="*/ 2147483646 h 75"/>
                <a:gd name="T20" fmla="*/ 2147483646 w 77"/>
                <a:gd name="T21" fmla="*/ 2147483646 h 75"/>
                <a:gd name="T22" fmla="*/ 2147483646 w 77"/>
                <a:gd name="T23" fmla="*/ 2147483646 h 75"/>
                <a:gd name="T24" fmla="*/ 2147483646 w 77"/>
                <a:gd name="T25" fmla="*/ 2147483646 h 75"/>
                <a:gd name="T26" fmla="*/ 2147483646 w 77"/>
                <a:gd name="T27" fmla="*/ 2147483646 h 75"/>
                <a:gd name="T28" fmla="*/ 2147483646 w 77"/>
                <a:gd name="T29" fmla="*/ 2147483646 h 75"/>
                <a:gd name="T30" fmla="*/ 2147483646 w 77"/>
                <a:gd name="T31" fmla="*/ 2147483646 h 75"/>
                <a:gd name="T32" fmla="*/ 2147483646 w 77"/>
                <a:gd name="T33" fmla="*/ 2147483646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7"/>
                <a:gd name="T52" fmla="*/ 0 h 75"/>
                <a:gd name="T53" fmla="*/ 77 w 77"/>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7" h="75">
                  <a:moveTo>
                    <a:pt x="68" y="75"/>
                  </a:moveTo>
                  <a:cubicBezTo>
                    <a:pt x="68" y="75"/>
                    <a:pt x="68" y="75"/>
                    <a:pt x="68" y="75"/>
                  </a:cubicBezTo>
                  <a:cubicBezTo>
                    <a:pt x="4" y="74"/>
                    <a:pt x="4" y="74"/>
                    <a:pt x="4" y="74"/>
                  </a:cubicBezTo>
                  <a:cubicBezTo>
                    <a:pt x="3" y="74"/>
                    <a:pt x="2" y="73"/>
                    <a:pt x="1" y="73"/>
                  </a:cubicBezTo>
                  <a:cubicBezTo>
                    <a:pt x="0" y="72"/>
                    <a:pt x="0" y="71"/>
                    <a:pt x="0" y="70"/>
                  </a:cubicBezTo>
                  <a:cubicBezTo>
                    <a:pt x="4" y="7"/>
                    <a:pt x="4" y="7"/>
                    <a:pt x="4" y="7"/>
                  </a:cubicBezTo>
                  <a:cubicBezTo>
                    <a:pt x="4" y="5"/>
                    <a:pt x="5" y="3"/>
                    <a:pt x="7" y="3"/>
                  </a:cubicBezTo>
                  <a:cubicBezTo>
                    <a:pt x="72" y="0"/>
                    <a:pt x="72" y="0"/>
                    <a:pt x="72" y="0"/>
                  </a:cubicBezTo>
                  <a:cubicBezTo>
                    <a:pt x="74" y="0"/>
                    <a:pt x="75" y="0"/>
                    <a:pt x="75" y="1"/>
                  </a:cubicBezTo>
                  <a:cubicBezTo>
                    <a:pt x="76" y="2"/>
                    <a:pt x="77" y="3"/>
                    <a:pt x="77" y="4"/>
                  </a:cubicBezTo>
                  <a:cubicBezTo>
                    <a:pt x="72" y="71"/>
                    <a:pt x="72" y="71"/>
                    <a:pt x="72" y="71"/>
                  </a:cubicBezTo>
                  <a:cubicBezTo>
                    <a:pt x="72" y="73"/>
                    <a:pt x="70" y="75"/>
                    <a:pt x="68" y="75"/>
                  </a:cubicBezTo>
                  <a:close/>
                  <a:moveTo>
                    <a:pt x="8" y="66"/>
                  </a:moveTo>
                  <a:cubicBezTo>
                    <a:pt x="65" y="67"/>
                    <a:pt x="65" y="67"/>
                    <a:pt x="65" y="67"/>
                  </a:cubicBezTo>
                  <a:cubicBezTo>
                    <a:pt x="68" y="8"/>
                    <a:pt x="68" y="8"/>
                    <a:pt x="68" y="8"/>
                  </a:cubicBezTo>
                  <a:cubicBezTo>
                    <a:pt x="11" y="11"/>
                    <a:pt x="11" y="11"/>
                    <a:pt x="11" y="11"/>
                  </a:cubicBezTo>
                  <a:lnTo>
                    <a:pt x="8" y="6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400" dirty="0">
                <a:latin typeface="Huawei Sans" panose="020C0503030203020204" pitchFamily="34" charset="0"/>
              </a:endParaRPr>
            </a:p>
          </p:txBody>
        </p:sp>
        <p:sp>
          <p:nvSpPr>
            <p:cNvPr id="80" name="Freeform 316">
              <a:extLst>
                <a:ext uri="{FF2B5EF4-FFF2-40B4-BE49-F238E27FC236}">
                  <a16:creationId xmlns:a16="http://schemas.microsoft.com/office/drawing/2014/main" id="{EF0770DA-FCF2-491A-BFD7-8A79996A978A}"/>
                </a:ext>
              </a:extLst>
            </p:cNvPr>
            <p:cNvSpPr>
              <a:spLocks/>
            </p:cNvSpPr>
            <p:nvPr/>
          </p:nvSpPr>
          <p:spPr bwMode="gray">
            <a:xfrm>
              <a:off x="6604000" y="2925763"/>
              <a:ext cx="215900" cy="352425"/>
            </a:xfrm>
            <a:custGeom>
              <a:avLst/>
              <a:gdLst>
                <a:gd name="T0" fmla="*/ 2147483646 w 155"/>
                <a:gd name="T1" fmla="*/ 2147483646 h 252"/>
                <a:gd name="T2" fmla="*/ 2147483646 w 155"/>
                <a:gd name="T3" fmla="*/ 2147483646 h 252"/>
                <a:gd name="T4" fmla="*/ 2147483646 w 155"/>
                <a:gd name="T5" fmla="*/ 2147483646 h 252"/>
                <a:gd name="T6" fmla="*/ 0 w 155"/>
                <a:gd name="T7" fmla="*/ 2147483646 h 252"/>
                <a:gd name="T8" fmla="*/ 0 w 155"/>
                <a:gd name="T9" fmla="*/ 2147483646 h 252"/>
                <a:gd name="T10" fmla="*/ 2147483646 w 155"/>
                <a:gd name="T11" fmla="*/ 0 h 252"/>
                <a:gd name="T12" fmla="*/ 2147483646 w 155"/>
                <a:gd name="T13" fmla="*/ 2147483646 h 252"/>
                <a:gd name="T14" fmla="*/ 2147483646 w 155"/>
                <a:gd name="T15" fmla="*/ 2147483646 h 252"/>
                <a:gd name="T16" fmla="*/ 2147483646 w 155"/>
                <a:gd name="T17" fmla="*/ 2147483646 h 252"/>
                <a:gd name="T18" fmla="*/ 2147483646 w 155"/>
                <a:gd name="T19" fmla="*/ 2147483646 h 252"/>
                <a:gd name="T20" fmla="*/ 2147483646 w 155"/>
                <a:gd name="T21" fmla="*/ 2147483646 h 2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
                <a:gd name="T34" fmla="*/ 0 h 252"/>
                <a:gd name="T35" fmla="*/ 155 w 155"/>
                <a:gd name="T36" fmla="*/ 252 h 2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 h="252">
                  <a:moveTo>
                    <a:pt x="145" y="252"/>
                  </a:moveTo>
                  <a:cubicBezTo>
                    <a:pt x="144" y="252"/>
                    <a:pt x="144" y="252"/>
                    <a:pt x="143" y="251"/>
                  </a:cubicBezTo>
                  <a:cubicBezTo>
                    <a:pt x="7" y="210"/>
                    <a:pt x="7" y="210"/>
                    <a:pt x="7" y="210"/>
                  </a:cubicBezTo>
                  <a:cubicBezTo>
                    <a:pt x="3" y="208"/>
                    <a:pt x="0" y="205"/>
                    <a:pt x="0" y="201"/>
                  </a:cubicBezTo>
                  <a:cubicBezTo>
                    <a:pt x="0" y="9"/>
                    <a:pt x="0" y="9"/>
                    <a:pt x="0" y="9"/>
                  </a:cubicBezTo>
                  <a:cubicBezTo>
                    <a:pt x="0" y="4"/>
                    <a:pt x="4" y="0"/>
                    <a:pt x="9" y="0"/>
                  </a:cubicBezTo>
                  <a:cubicBezTo>
                    <a:pt x="14" y="0"/>
                    <a:pt x="18" y="4"/>
                    <a:pt x="18" y="9"/>
                  </a:cubicBezTo>
                  <a:cubicBezTo>
                    <a:pt x="18" y="194"/>
                    <a:pt x="18" y="194"/>
                    <a:pt x="18" y="194"/>
                  </a:cubicBezTo>
                  <a:cubicBezTo>
                    <a:pt x="148" y="234"/>
                    <a:pt x="148" y="234"/>
                    <a:pt x="148" y="234"/>
                  </a:cubicBezTo>
                  <a:cubicBezTo>
                    <a:pt x="153" y="236"/>
                    <a:pt x="155" y="241"/>
                    <a:pt x="154" y="245"/>
                  </a:cubicBezTo>
                  <a:cubicBezTo>
                    <a:pt x="153" y="249"/>
                    <a:pt x="149" y="252"/>
                    <a:pt x="145" y="25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400" dirty="0">
                <a:latin typeface="Huawei Sans" panose="020C0503030203020204" pitchFamily="34" charset="0"/>
              </a:endParaRPr>
            </a:p>
          </p:txBody>
        </p:sp>
        <p:sp>
          <p:nvSpPr>
            <p:cNvPr id="81" name="Freeform 317">
              <a:extLst>
                <a:ext uri="{FF2B5EF4-FFF2-40B4-BE49-F238E27FC236}">
                  <a16:creationId xmlns:a16="http://schemas.microsoft.com/office/drawing/2014/main" id="{2B5EC9BB-BAC8-4CD4-BBB5-B825D50E85CD}"/>
                </a:ext>
              </a:extLst>
            </p:cNvPr>
            <p:cNvSpPr>
              <a:spLocks/>
            </p:cNvSpPr>
            <p:nvPr/>
          </p:nvSpPr>
          <p:spPr bwMode="gray">
            <a:xfrm>
              <a:off x="6924675" y="2909888"/>
              <a:ext cx="25400" cy="100013"/>
            </a:xfrm>
            <a:custGeom>
              <a:avLst/>
              <a:gdLst>
                <a:gd name="T0" fmla="*/ 2147483646 w 18"/>
                <a:gd name="T1" fmla="*/ 2147483646 h 71"/>
                <a:gd name="T2" fmla="*/ 0 w 18"/>
                <a:gd name="T3" fmla="*/ 2147483646 h 71"/>
                <a:gd name="T4" fmla="*/ 0 w 18"/>
                <a:gd name="T5" fmla="*/ 2147483646 h 71"/>
                <a:gd name="T6" fmla="*/ 2147483646 w 18"/>
                <a:gd name="T7" fmla="*/ 0 h 71"/>
                <a:gd name="T8" fmla="*/ 2147483646 w 18"/>
                <a:gd name="T9" fmla="*/ 2147483646 h 71"/>
                <a:gd name="T10" fmla="*/ 2147483646 w 18"/>
                <a:gd name="T11" fmla="*/ 2147483646 h 71"/>
                <a:gd name="T12" fmla="*/ 2147483646 w 18"/>
                <a:gd name="T13" fmla="*/ 2147483646 h 71"/>
                <a:gd name="T14" fmla="*/ 0 60000 65536"/>
                <a:gd name="T15" fmla="*/ 0 60000 65536"/>
                <a:gd name="T16" fmla="*/ 0 60000 65536"/>
                <a:gd name="T17" fmla="*/ 0 60000 65536"/>
                <a:gd name="T18" fmla="*/ 0 60000 65536"/>
                <a:gd name="T19" fmla="*/ 0 60000 65536"/>
                <a:gd name="T20" fmla="*/ 0 60000 65536"/>
                <a:gd name="T21" fmla="*/ 0 w 18"/>
                <a:gd name="T22" fmla="*/ 0 h 71"/>
                <a:gd name="T23" fmla="*/ 18 w 18"/>
                <a:gd name="T24" fmla="*/ 71 h 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71">
                  <a:moveTo>
                    <a:pt x="9" y="71"/>
                  </a:moveTo>
                  <a:cubicBezTo>
                    <a:pt x="4" y="71"/>
                    <a:pt x="0" y="67"/>
                    <a:pt x="0" y="62"/>
                  </a:cubicBezTo>
                  <a:cubicBezTo>
                    <a:pt x="0" y="9"/>
                    <a:pt x="0" y="9"/>
                    <a:pt x="0" y="9"/>
                  </a:cubicBezTo>
                  <a:cubicBezTo>
                    <a:pt x="0" y="4"/>
                    <a:pt x="4" y="0"/>
                    <a:pt x="9" y="0"/>
                  </a:cubicBezTo>
                  <a:cubicBezTo>
                    <a:pt x="14" y="0"/>
                    <a:pt x="18" y="4"/>
                    <a:pt x="18" y="9"/>
                  </a:cubicBezTo>
                  <a:cubicBezTo>
                    <a:pt x="18" y="62"/>
                    <a:pt x="18" y="62"/>
                    <a:pt x="18" y="62"/>
                  </a:cubicBezTo>
                  <a:cubicBezTo>
                    <a:pt x="18" y="67"/>
                    <a:pt x="14" y="71"/>
                    <a:pt x="9" y="7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400" dirty="0">
                <a:latin typeface="Huawei Sans" panose="020C0503030203020204" pitchFamily="34" charset="0"/>
              </a:endParaRPr>
            </a:p>
          </p:txBody>
        </p:sp>
        <p:sp>
          <p:nvSpPr>
            <p:cNvPr id="82" name="Freeform 318">
              <a:extLst>
                <a:ext uri="{FF2B5EF4-FFF2-40B4-BE49-F238E27FC236}">
                  <a16:creationId xmlns:a16="http://schemas.microsoft.com/office/drawing/2014/main" id="{7F4E82D9-26CB-4EE2-9DF0-5DF9D9B5AC89}"/>
                </a:ext>
              </a:extLst>
            </p:cNvPr>
            <p:cNvSpPr>
              <a:spLocks/>
            </p:cNvSpPr>
            <p:nvPr/>
          </p:nvSpPr>
          <p:spPr bwMode="gray">
            <a:xfrm>
              <a:off x="6792913" y="3082926"/>
              <a:ext cx="157163" cy="195263"/>
            </a:xfrm>
            <a:custGeom>
              <a:avLst/>
              <a:gdLst>
                <a:gd name="T0" fmla="*/ 2147483646 w 113"/>
                <a:gd name="T1" fmla="*/ 2147483646 h 140"/>
                <a:gd name="T2" fmla="*/ 2147483646 w 113"/>
                <a:gd name="T3" fmla="*/ 2147483646 h 140"/>
                <a:gd name="T4" fmla="*/ 2147483646 w 113"/>
                <a:gd name="T5" fmla="*/ 2147483646 h 140"/>
                <a:gd name="T6" fmla="*/ 2147483646 w 113"/>
                <a:gd name="T7" fmla="*/ 2147483646 h 140"/>
                <a:gd name="T8" fmla="*/ 2147483646 w 113"/>
                <a:gd name="T9" fmla="*/ 2147483646 h 140"/>
                <a:gd name="T10" fmla="*/ 2147483646 w 113"/>
                <a:gd name="T11" fmla="*/ 0 h 140"/>
                <a:gd name="T12" fmla="*/ 2147483646 w 113"/>
                <a:gd name="T13" fmla="*/ 2147483646 h 140"/>
                <a:gd name="T14" fmla="*/ 2147483646 w 113"/>
                <a:gd name="T15" fmla="*/ 2147483646 h 140"/>
                <a:gd name="T16" fmla="*/ 2147483646 w 113"/>
                <a:gd name="T17" fmla="*/ 2147483646 h 140"/>
                <a:gd name="T18" fmla="*/ 2147483646 w 113"/>
                <a:gd name="T19" fmla="*/ 2147483646 h 140"/>
                <a:gd name="T20" fmla="*/ 2147483646 w 113"/>
                <a:gd name="T21" fmla="*/ 2147483646 h 1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3"/>
                <a:gd name="T34" fmla="*/ 0 h 140"/>
                <a:gd name="T35" fmla="*/ 113 w 113"/>
                <a:gd name="T36" fmla="*/ 140 h 1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3" h="140">
                  <a:moveTo>
                    <a:pt x="10" y="140"/>
                  </a:moveTo>
                  <a:cubicBezTo>
                    <a:pt x="8" y="140"/>
                    <a:pt x="5" y="139"/>
                    <a:pt x="4" y="137"/>
                  </a:cubicBezTo>
                  <a:cubicBezTo>
                    <a:pt x="0" y="133"/>
                    <a:pt x="1" y="127"/>
                    <a:pt x="4" y="124"/>
                  </a:cubicBezTo>
                  <a:cubicBezTo>
                    <a:pt x="95" y="42"/>
                    <a:pt x="95" y="42"/>
                    <a:pt x="95" y="42"/>
                  </a:cubicBezTo>
                  <a:cubicBezTo>
                    <a:pt x="95" y="9"/>
                    <a:pt x="95" y="9"/>
                    <a:pt x="95" y="9"/>
                  </a:cubicBezTo>
                  <a:cubicBezTo>
                    <a:pt x="95" y="4"/>
                    <a:pt x="99" y="0"/>
                    <a:pt x="104" y="0"/>
                  </a:cubicBezTo>
                  <a:cubicBezTo>
                    <a:pt x="109" y="0"/>
                    <a:pt x="113" y="4"/>
                    <a:pt x="113" y="9"/>
                  </a:cubicBezTo>
                  <a:cubicBezTo>
                    <a:pt x="113" y="46"/>
                    <a:pt x="113" y="46"/>
                    <a:pt x="113" y="46"/>
                  </a:cubicBezTo>
                  <a:cubicBezTo>
                    <a:pt x="113" y="49"/>
                    <a:pt x="112" y="51"/>
                    <a:pt x="110" y="53"/>
                  </a:cubicBezTo>
                  <a:cubicBezTo>
                    <a:pt x="16" y="137"/>
                    <a:pt x="16" y="137"/>
                    <a:pt x="16" y="137"/>
                  </a:cubicBezTo>
                  <a:cubicBezTo>
                    <a:pt x="15" y="139"/>
                    <a:pt x="12" y="140"/>
                    <a:pt x="10" y="14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400" dirty="0">
                <a:latin typeface="Huawei Sans" panose="020C0503030203020204" pitchFamily="34" charset="0"/>
              </a:endParaRPr>
            </a:p>
          </p:txBody>
        </p:sp>
        <p:sp>
          <p:nvSpPr>
            <p:cNvPr id="83" name="Freeform 319">
              <a:extLst>
                <a:ext uri="{FF2B5EF4-FFF2-40B4-BE49-F238E27FC236}">
                  <a16:creationId xmlns:a16="http://schemas.microsoft.com/office/drawing/2014/main" id="{293B521E-8D88-4E6F-812C-7C7C53BC162C}"/>
                </a:ext>
              </a:extLst>
            </p:cNvPr>
            <p:cNvSpPr>
              <a:spLocks/>
            </p:cNvSpPr>
            <p:nvPr/>
          </p:nvSpPr>
          <p:spPr bwMode="gray">
            <a:xfrm>
              <a:off x="6854825" y="2674938"/>
              <a:ext cx="95250" cy="222250"/>
            </a:xfrm>
            <a:custGeom>
              <a:avLst/>
              <a:gdLst>
                <a:gd name="T0" fmla="*/ 2147483646 w 68"/>
                <a:gd name="T1" fmla="*/ 2147483646 h 159"/>
                <a:gd name="T2" fmla="*/ 2147483646 w 68"/>
                <a:gd name="T3" fmla="*/ 2147483646 h 159"/>
                <a:gd name="T4" fmla="*/ 2147483646 w 68"/>
                <a:gd name="T5" fmla="*/ 2147483646 h 159"/>
                <a:gd name="T6" fmla="*/ 2147483646 w 68"/>
                <a:gd name="T7" fmla="*/ 2147483646 h 159"/>
                <a:gd name="T8" fmla="*/ 2147483646 w 68"/>
                <a:gd name="T9" fmla="*/ 2147483646 h 159"/>
                <a:gd name="T10" fmla="*/ 2147483646 w 68"/>
                <a:gd name="T11" fmla="*/ 2147483646 h 159"/>
                <a:gd name="T12" fmla="*/ 2147483646 w 68"/>
                <a:gd name="T13" fmla="*/ 2147483646 h 159"/>
                <a:gd name="T14" fmla="*/ 2147483646 w 68"/>
                <a:gd name="T15" fmla="*/ 2147483646 h 159"/>
                <a:gd name="T16" fmla="*/ 2147483646 w 68"/>
                <a:gd name="T17" fmla="*/ 2147483646 h 159"/>
                <a:gd name="T18" fmla="*/ 2147483646 w 68"/>
                <a:gd name="T19" fmla="*/ 2147483646 h 15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
                <a:gd name="T31" fmla="*/ 0 h 159"/>
                <a:gd name="T32" fmla="*/ 68 w 68"/>
                <a:gd name="T33" fmla="*/ 159 h 15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 h="159">
                  <a:moveTo>
                    <a:pt x="59" y="159"/>
                  </a:moveTo>
                  <a:cubicBezTo>
                    <a:pt x="54" y="159"/>
                    <a:pt x="50" y="155"/>
                    <a:pt x="50" y="150"/>
                  </a:cubicBezTo>
                  <a:cubicBezTo>
                    <a:pt x="50" y="30"/>
                    <a:pt x="50" y="30"/>
                    <a:pt x="50" y="30"/>
                  </a:cubicBezTo>
                  <a:cubicBezTo>
                    <a:pt x="8" y="18"/>
                    <a:pt x="8" y="18"/>
                    <a:pt x="8" y="18"/>
                  </a:cubicBezTo>
                  <a:cubicBezTo>
                    <a:pt x="3" y="17"/>
                    <a:pt x="0" y="12"/>
                    <a:pt x="1" y="7"/>
                  </a:cubicBezTo>
                  <a:cubicBezTo>
                    <a:pt x="3" y="2"/>
                    <a:pt x="8" y="0"/>
                    <a:pt x="12" y="1"/>
                  </a:cubicBezTo>
                  <a:cubicBezTo>
                    <a:pt x="61" y="15"/>
                    <a:pt x="61" y="15"/>
                    <a:pt x="61" y="15"/>
                  </a:cubicBezTo>
                  <a:cubicBezTo>
                    <a:pt x="65" y="16"/>
                    <a:pt x="68" y="20"/>
                    <a:pt x="68" y="24"/>
                  </a:cubicBezTo>
                  <a:cubicBezTo>
                    <a:pt x="68" y="150"/>
                    <a:pt x="68" y="150"/>
                    <a:pt x="68" y="150"/>
                  </a:cubicBezTo>
                  <a:cubicBezTo>
                    <a:pt x="68" y="155"/>
                    <a:pt x="64" y="159"/>
                    <a:pt x="59" y="15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400" dirty="0">
                <a:latin typeface="Huawei Sans" panose="020C0503030203020204" pitchFamily="34" charset="0"/>
              </a:endParaRPr>
            </a:p>
          </p:txBody>
        </p:sp>
        <p:sp>
          <p:nvSpPr>
            <p:cNvPr id="84" name="Freeform 320">
              <a:extLst>
                <a:ext uri="{FF2B5EF4-FFF2-40B4-BE49-F238E27FC236}">
                  <a16:creationId xmlns:a16="http://schemas.microsoft.com/office/drawing/2014/main" id="{61A34223-D0A9-4132-B226-2F4077E51E63}"/>
                </a:ext>
              </a:extLst>
            </p:cNvPr>
            <p:cNvSpPr>
              <a:spLocks/>
            </p:cNvSpPr>
            <p:nvPr/>
          </p:nvSpPr>
          <p:spPr bwMode="gray">
            <a:xfrm>
              <a:off x="6596063" y="2689226"/>
              <a:ext cx="101600" cy="233363"/>
            </a:xfrm>
            <a:custGeom>
              <a:avLst/>
              <a:gdLst>
                <a:gd name="T0" fmla="*/ 2147483646 w 72"/>
                <a:gd name="T1" fmla="*/ 2147483646 h 167"/>
                <a:gd name="T2" fmla="*/ 2147483646 w 72"/>
                <a:gd name="T3" fmla="*/ 2147483646 h 167"/>
                <a:gd name="T4" fmla="*/ 2147483646 w 72"/>
                <a:gd name="T5" fmla="*/ 2147483646 h 167"/>
                <a:gd name="T6" fmla="*/ 2147483646 w 72"/>
                <a:gd name="T7" fmla="*/ 2147483646 h 167"/>
                <a:gd name="T8" fmla="*/ 2147483646 w 72"/>
                <a:gd name="T9" fmla="*/ 2147483646 h 167"/>
                <a:gd name="T10" fmla="*/ 2147483646 w 72"/>
                <a:gd name="T11" fmla="*/ 2147483646 h 167"/>
                <a:gd name="T12" fmla="*/ 2147483646 w 72"/>
                <a:gd name="T13" fmla="*/ 2147483646 h 167"/>
                <a:gd name="T14" fmla="*/ 2147483646 w 72"/>
                <a:gd name="T15" fmla="*/ 2147483646 h 167"/>
                <a:gd name="T16" fmla="*/ 0 60000 65536"/>
                <a:gd name="T17" fmla="*/ 0 60000 65536"/>
                <a:gd name="T18" fmla="*/ 0 60000 65536"/>
                <a:gd name="T19" fmla="*/ 0 60000 65536"/>
                <a:gd name="T20" fmla="*/ 0 60000 65536"/>
                <a:gd name="T21" fmla="*/ 0 60000 65536"/>
                <a:gd name="T22" fmla="*/ 0 60000 65536"/>
                <a:gd name="T23" fmla="*/ 0 60000 65536"/>
                <a:gd name="T24" fmla="*/ 0 w 72"/>
                <a:gd name="T25" fmla="*/ 0 h 167"/>
                <a:gd name="T26" fmla="*/ 72 w 72"/>
                <a:gd name="T27" fmla="*/ 167 h 1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 h="167">
                  <a:moveTo>
                    <a:pt x="18" y="167"/>
                  </a:moveTo>
                  <a:cubicBezTo>
                    <a:pt x="14" y="167"/>
                    <a:pt x="10" y="163"/>
                    <a:pt x="9" y="158"/>
                  </a:cubicBezTo>
                  <a:cubicBezTo>
                    <a:pt x="9" y="153"/>
                    <a:pt x="0" y="28"/>
                    <a:pt x="58" y="2"/>
                  </a:cubicBezTo>
                  <a:cubicBezTo>
                    <a:pt x="62" y="0"/>
                    <a:pt x="68" y="2"/>
                    <a:pt x="70" y="7"/>
                  </a:cubicBezTo>
                  <a:cubicBezTo>
                    <a:pt x="72" y="11"/>
                    <a:pt x="70" y="17"/>
                    <a:pt x="65" y="19"/>
                  </a:cubicBezTo>
                  <a:cubicBezTo>
                    <a:pt x="27" y="35"/>
                    <a:pt x="25" y="124"/>
                    <a:pt x="27" y="157"/>
                  </a:cubicBezTo>
                  <a:cubicBezTo>
                    <a:pt x="28" y="162"/>
                    <a:pt x="24" y="166"/>
                    <a:pt x="19" y="167"/>
                  </a:cubicBezTo>
                  <a:cubicBezTo>
                    <a:pt x="19" y="167"/>
                    <a:pt x="19" y="167"/>
                    <a:pt x="18" y="16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400" dirty="0">
                <a:latin typeface="Huawei Sans" panose="020C0503030203020204" pitchFamily="34" charset="0"/>
              </a:endParaRPr>
            </a:p>
          </p:txBody>
        </p:sp>
      </p:grpSp>
      <p:pic>
        <p:nvPicPr>
          <p:cNvPr id="87" name="Picture 12" descr="E:\2016.01\1.12 扁平化图标\蓝色\AR-蓝色最新-40.png">
            <a:extLst>
              <a:ext uri="{FF2B5EF4-FFF2-40B4-BE49-F238E27FC236}">
                <a16:creationId xmlns:a16="http://schemas.microsoft.com/office/drawing/2014/main" id="{58B64B93-0FE9-4C7F-8023-2FD5F1828622}"/>
              </a:ext>
            </a:extLst>
          </p:cNvPr>
          <p:cNvPicPr>
            <a:picLocks noChangeAspect="1" noChangeArrowheads="1"/>
          </p:cNvPicPr>
          <p:nvPr/>
        </p:nvPicPr>
        <p:blipFill>
          <a:blip r:embed="rId3" cstate="print"/>
          <a:srcRect/>
          <a:stretch>
            <a:fillRect/>
          </a:stretch>
        </p:blipFill>
        <p:spPr bwMode="gray">
          <a:xfrm>
            <a:off x="6685755" y="3844261"/>
            <a:ext cx="344148" cy="281576"/>
          </a:xfrm>
          <a:prstGeom prst="rect">
            <a:avLst/>
          </a:prstGeom>
          <a:noFill/>
        </p:spPr>
      </p:pic>
      <p:pic>
        <p:nvPicPr>
          <p:cNvPr id="88" name="图片 24">
            <a:extLst>
              <a:ext uri="{FF2B5EF4-FFF2-40B4-BE49-F238E27FC236}">
                <a16:creationId xmlns:a16="http://schemas.microsoft.com/office/drawing/2014/main" id="{011620B1-6E13-44B0-8B00-1203FC8DCBB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6826809" y="1278820"/>
            <a:ext cx="1706307" cy="314688"/>
          </a:xfrm>
          <a:prstGeom prst="rect">
            <a:avLst/>
          </a:prstGeom>
        </p:spPr>
      </p:pic>
      <p:sp>
        <p:nvSpPr>
          <p:cNvPr id="92" name="TextBox 91">
            <a:extLst>
              <a:ext uri="{FF2B5EF4-FFF2-40B4-BE49-F238E27FC236}">
                <a16:creationId xmlns:a16="http://schemas.microsoft.com/office/drawing/2014/main" id="{A7A0A8D9-00F1-42EB-A110-69007B4F4003}"/>
              </a:ext>
            </a:extLst>
          </p:cNvPr>
          <p:cNvSpPr txBox="1"/>
          <p:nvPr/>
        </p:nvSpPr>
        <p:spPr bwMode="gray">
          <a:xfrm>
            <a:off x="6645032" y="4106787"/>
            <a:ext cx="460382" cy="276999"/>
          </a:xfrm>
          <a:prstGeom prst="rect">
            <a:avLst/>
          </a:prstGeom>
          <a:noFill/>
        </p:spPr>
        <p:txBody>
          <a:bodyPr wrap="none" rtlCol="0">
            <a:spAutoFit/>
          </a:bodyPr>
          <a:lstStyle/>
          <a:p>
            <a:pPr fontAlgn="ctr"/>
            <a:r>
              <a:rPr lang="en-US" sz="1200" b="1" dirty="0">
                <a:solidFill>
                  <a:sysClr val="windowText" lastClr="000000"/>
                </a:solidFill>
                <a:latin typeface="Huawei Sans" panose="020C0503030203020204" pitchFamily="34" charset="0"/>
              </a:rPr>
              <a:t>CPE</a:t>
            </a:r>
            <a:endParaRPr lang="en-US" altLang="zh-CN" sz="1200" b="1" dirty="0">
              <a:solidFill>
                <a:sysClr val="windowText" lastClr="000000"/>
              </a:solidFill>
              <a:latin typeface="Huawei Sans" panose="020C0503030203020204" pitchFamily="34" charset="0"/>
            </a:endParaRPr>
          </a:p>
        </p:txBody>
      </p:sp>
      <p:sp>
        <p:nvSpPr>
          <p:cNvPr id="93" name="TextBox 92">
            <a:extLst>
              <a:ext uri="{FF2B5EF4-FFF2-40B4-BE49-F238E27FC236}">
                <a16:creationId xmlns:a16="http://schemas.microsoft.com/office/drawing/2014/main" id="{6465C34E-91D2-47BD-A4FC-F27BAFD12E36}"/>
              </a:ext>
            </a:extLst>
          </p:cNvPr>
          <p:cNvSpPr txBox="1"/>
          <p:nvPr/>
        </p:nvSpPr>
        <p:spPr bwMode="gray">
          <a:xfrm>
            <a:off x="6808674" y="5562604"/>
            <a:ext cx="460382" cy="276999"/>
          </a:xfrm>
          <a:prstGeom prst="rect">
            <a:avLst/>
          </a:prstGeom>
          <a:noFill/>
        </p:spPr>
        <p:txBody>
          <a:bodyPr wrap="none" rtlCol="0">
            <a:spAutoFit/>
          </a:bodyPr>
          <a:lstStyle/>
          <a:p>
            <a:pPr fontAlgn="ctr"/>
            <a:r>
              <a:rPr lang="en-US" sz="1200" b="1" dirty="0">
                <a:solidFill>
                  <a:sysClr val="windowText" lastClr="000000"/>
                </a:solidFill>
                <a:latin typeface="Huawei Sans" panose="020C0503030203020204" pitchFamily="34" charset="0"/>
              </a:rPr>
              <a:t>CPE</a:t>
            </a:r>
            <a:endParaRPr lang="en-US" altLang="zh-CN" sz="1200" b="1" dirty="0">
              <a:solidFill>
                <a:sysClr val="windowText" lastClr="000000"/>
              </a:solidFill>
              <a:latin typeface="Huawei Sans" panose="020C0503030203020204" pitchFamily="34" charset="0"/>
            </a:endParaRPr>
          </a:p>
        </p:txBody>
      </p:sp>
      <p:sp>
        <p:nvSpPr>
          <p:cNvPr id="94" name="TextBox 93">
            <a:extLst>
              <a:ext uri="{FF2B5EF4-FFF2-40B4-BE49-F238E27FC236}">
                <a16:creationId xmlns:a16="http://schemas.microsoft.com/office/drawing/2014/main" id="{22CBF684-A5F1-4953-B45D-FE686E4F48A5}"/>
              </a:ext>
            </a:extLst>
          </p:cNvPr>
          <p:cNvSpPr txBox="1"/>
          <p:nvPr/>
        </p:nvSpPr>
        <p:spPr bwMode="gray">
          <a:xfrm>
            <a:off x="8599119" y="3470655"/>
            <a:ext cx="460382" cy="276999"/>
          </a:xfrm>
          <a:prstGeom prst="rect">
            <a:avLst/>
          </a:prstGeom>
          <a:noFill/>
        </p:spPr>
        <p:txBody>
          <a:bodyPr wrap="none" rtlCol="0">
            <a:spAutoFit/>
          </a:bodyPr>
          <a:lstStyle/>
          <a:p>
            <a:pPr fontAlgn="ctr"/>
            <a:r>
              <a:rPr lang="en-US" sz="1200" b="1" dirty="0">
                <a:solidFill>
                  <a:sysClr val="windowText" lastClr="000000"/>
                </a:solidFill>
                <a:latin typeface="Huawei Sans" panose="020C0503030203020204" pitchFamily="34" charset="0"/>
              </a:rPr>
              <a:t>CPE</a:t>
            </a:r>
            <a:endParaRPr lang="en-US" altLang="zh-CN" sz="1200" b="1" dirty="0">
              <a:solidFill>
                <a:sysClr val="windowText" lastClr="000000"/>
              </a:solidFill>
              <a:latin typeface="Huawei Sans" panose="020C0503030203020204" pitchFamily="34" charset="0"/>
            </a:endParaRPr>
          </a:p>
        </p:txBody>
      </p:sp>
      <p:sp>
        <p:nvSpPr>
          <p:cNvPr id="95" name="TextBox 94">
            <a:extLst>
              <a:ext uri="{FF2B5EF4-FFF2-40B4-BE49-F238E27FC236}">
                <a16:creationId xmlns:a16="http://schemas.microsoft.com/office/drawing/2014/main" id="{997C68F0-6B7A-4656-B1AD-B0C96808455D}"/>
              </a:ext>
            </a:extLst>
          </p:cNvPr>
          <p:cNvSpPr txBox="1"/>
          <p:nvPr/>
        </p:nvSpPr>
        <p:spPr bwMode="gray">
          <a:xfrm>
            <a:off x="7891672" y="5553329"/>
            <a:ext cx="460382" cy="276999"/>
          </a:xfrm>
          <a:prstGeom prst="rect">
            <a:avLst/>
          </a:prstGeom>
          <a:noFill/>
        </p:spPr>
        <p:txBody>
          <a:bodyPr wrap="none" rtlCol="0">
            <a:spAutoFit/>
          </a:bodyPr>
          <a:lstStyle/>
          <a:p>
            <a:pPr fontAlgn="ctr"/>
            <a:r>
              <a:rPr lang="en-US" sz="1200" b="1" dirty="0">
                <a:solidFill>
                  <a:sysClr val="windowText" lastClr="000000"/>
                </a:solidFill>
                <a:latin typeface="Huawei Sans" panose="020C0503030203020204" pitchFamily="34" charset="0"/>
              </a:rPr>
              <a:t>CPE</a:t>
            </a:r>
            <a:endParaRPr lang="en-US" altLang="zh-CN" sz="1200" b="1" dirty="0">
              <a:solidFill>
                <a:sysClr val="windowText" lastClr="000000"/>
              </a:solidFill>
              <a:latin typeface="Huawei Sans" panose="020C0503030203020204" pitchFamily="34" charset="0"/>
            </a:endParaRPr>
          </a:p>
        </p:txBody>
      </p:sp>
      <p:sp>
        <p:nvSpPr>
          <p:cNvPr id="96" name="TextBox 95">
            <a:extLst>
              <a:ext uri="{FF2B5EF4-FFF2-40B4-BE49-F238E27FC236}">
                <a16:creationId xmlns:a16="http://schemas.microsoft.com/office/drawing/2014/main" id="{B409259C-DAA7-405A-8D28-88C31016A7EE}"/>
              </a:ext>
            </a:extLst>
          </p:cNvPr>
          <p:cNvSpPr txBox="1"/>
          <p:nvPr/>
        </p:nvSpPr>
        <p:spPr bwMode="gray">
          <a:xfrm>
            <a:off x="8482711" y="5582009"/>
            <a:ext cx="460382" cy="276999"/>
          </a:xfrm>
          <a:prstGeom prst="rect">
            <a:avLst/>
          </a:prstGeom>
          <a:noFill/>
        </p:spPr>
        <p:txBody>
          <a:bodyPr wrap="none" rtlCol="0">
            <a:spAutoFit/>
          </a:bodyPr>
          <a:lstStyle/>
          <a:p>
            <a:pPr fontAlgn="ctr"/>
            <a:r>
              <a:rPr lang="en-US" sz="1200" b="1" dirty="0">
                <a:solidFill>
                  <a:sysClr val="windowText" lastClr="000000"/>
                </a:solidFill>
                <a:latin typeface="Huawei Sans" panose="020C0503030203020204" pitchFamily="34" charset="0"/>
              </a:rPr>
              <a:t>CPE</a:t>
            </a:r>
            <a:endParaRPr lang="en-US" altLang="zh-CN" sz="1200" b="1" dirty="0">
              <a:solidFill>
                <a:sysClr val="windowText" lastClr="000000"/>
              </a:solidFill>
              <a:latin typeface="Huawei Sans" panose="020C0503030203020204" pitchFamily="34" charset="0"/>
            </a:endParaRPr>
          </a:p>
        </p:txBody>
      </p:sp>
      <p:sp>
        <p:nvSpPr>
          <p:cNvPr id="97" name="TextBox 96">
            <a:extLst>
              <a:ext uri="{FF2B5EF4-FFF2-40B4-BE49-F238E27FC236}">
                <a16:creationId xmlns:a16="http://schemas.microsoft.com/office/drawing/2014/main" id="{428C5133-569F-45A0-BDF9-E334A83379DB}"/>
              </a:ext>
            </a:extLst>
          </p:cNvPr>
          <p:cNvSpPr txBox="1"/>
          <p:nvPr/>
        </p:nvSpPr>
        <p:spPr bwMode="gray">
          <a:xfrm>
            <a:off x="9485374" y="1631970"/>
            <a:ext cx="460382" cy="276999"/>
          </a:xfrm>
          <a:prstGeom prst="rect">
            <a:avLst/>
          </a:prstGeom>
          <a:noFill/>
        </p:spPr>
        <p:txBody>
          <a:bodyPr wrap="none" rtlCol="0">
            <a:spAutoFit/>
          </a:bodyPr>
          <a:lstStyle/>
          <a:p>
            <a:pPr fontAlgn="ctr"/>
            <a:r>
              <a:rPr lang="en-US" sz="1200" b="1" dirty="0">
                <a:solidFill>
                  <a:sysClr val="windowText" lastClr="000000"/>
                </a:solidFill>
                <a:latin typeface="Huawei Sans" panose="020C0503030203020204" pitchFamily="34" charset="0"/>
              </a:rPr>
              <a:t>CPE</a:t>
            </a:r>
            <a:endParaRPr lang="en-US" altLang="zh-CN" sz="1200" b="1" dirty="0">
              <a:solidFill>
                <a:sysClr val="windowText" lastClr="000000"/>
              </a:solidFill>
              <a:latin typeface="Huawei Sans" panose="020C0503030203020204" pitchFamily="34" charset="0"/>
            </a:endParaRPr>
          </a:p>
        </p:txBody>
      </p:sp>
      <p:sp>
        <p:nvSpPr>
          <p:cNvPr id="98" name="TextBox 97">
            <a:extLst>
              <a:ext uri="{FF2B5EF4-FFF2-40B4-BE49-F238E27FC236}">
                <a16:creationId xmlns:a16="http://schemas.microsoft.com/office/drawing/2014/main" id="{A74F1C00-14FE-4C22-984A-AEF57F890852}"/>
              </a:ext>
            </a:extLst>
          </p:cNvPr>
          <p:cNvSpPr txBox="1"/>
          <p:nvPr/>
        </p:nvSpPr>
        <p:spPr bwMode="gray">
          <a:xfrm>
            <a:off x="8364829" y="1624524"/>
            <a:ext cx="460382" cy="276999"/>
          </a:xfrm>
          <a:prstGeom prst="rect">
            <a:avLst/>
          </a:prstGeom>
          <a:noFill/>
        </p:spPr>
        <p:txBody>
          <a:bodyPr wrap="none" rtlCol="0">
            <a:spAutoFit/>
          </a:bodyPr>
          <a:lstStyle/>
          <a:p>
            <a:pPr fontAlgn="ctr"/>
            <a:r>
              <a:rPr lang="en-US" sz="1200" b="1" dirty="0">
                <a:solidFill>
                  <a:sysClr val="windowText" lastClr="000000"/>
                </a:solidFill>
                <a:latin typeface="Huawei Sans" panose="020C0503030203020204" pitchFamily="34" charset="0"/>
              </a:rPr>
              <a:t>CPE</a:t>
            </a:r>
            <a:endParaRPr lang="en-US" altLang="zh-CN" sz="1200" b="1" dirty="0">
              <a:solidFill>
                <a:sysClr val="windowText" lastClr="000000"/>
              </a:solidFill>
              <a:latin typeface="Huawei Sans" panose="020C0503030203020204" pitchFamily="34" charset="0"/>
            </a:endParaRPr>
          </a:p>
        </p:txBody>
      </p:sp>
      <p:sp>
        <p:nvSpPr>
          <p:cNvPr id="99" name="TextBox 98">
            <a:extLst>
              <a:ext uri="{FF2B5EF4-FFF2-40B4-BE49-F238E27FC236}">
                <a16:creationId xmlns:a16="http://schemas.microsoft.com/office/drawing/2014/main" id="{885CC8F7-480E-4FA9-BE07-E2E81B25F70B}"/>
              </a:ext>
            </a:extLst>
          </p:cNvPr>
          <p:cNvSpPr txBox="1"/>
          <p:nvPr/>
        </p:nvSpPr>
        <p:spPr bwMode="gray">
          <a:xfrm>
            <a:off x="7538578" y="3459955"/>
            <a:ext cx="460382" cy="276999"/>
          </a:xfrm>
          <a:prstGeom prst="rect">
            <a:avLst/>
          </a:prstGeom>
          <a:noFill/>
        </p:spPr>
        <p:txBody>
          <a:bodyPr wrap="none" rtlCol="0">
            <a:spAutoFit/>
          </a:bodyPr>
          <a:lstStyle/>
          <a:p>
            <a:pPr fontAlgn="ctr"/>
            <a:r>
              <a:rPr lang="en-US" sz="1200" b="1" dirty="0">
                <a:solidFill>
                  <a:sysClr val="windowText" lastClr="000000"/>
                </a:solidFill>
                <a:latin typeface="Huawei Sans" panose="020C0503030203020204" pitchFamily="34" charset="0"/>
              </a:rPr>
              <a:t>CPE</a:t>
            </a:r>
            <a:endParaRPr lang="en-US" altLang="zh-CN" sz="1200" b="1" dirty="0">
              <a:solidFill>
                <a:sysClr val="windowText" lastClr="000000"/>
              </a:solidFill>
              <a:latin typeface="Huawei Sans" panose="020C0503030203020204" pitchFamily="34" charset="0"/>
            </a:endParaRPr>
          </a:p>
        </p:txBody>
      </p:sp>
      <p:sp>
        <p:nvSpPr>
          <p:cNvPr id="100" name="Rectangular Callout 75">
            <a:extLst>
              <a:ext uri="{FF2B5EF4-FFF2-40B4-BE49-F238E27FC236}">
                <a16:creationId xmlns:a16="http://schemas.microsoft.com/office/drawing/2014/main" id="{3817BD8A-DFB3-4DA0-B759-D36F00A00F49}"/>
              </a:ext>
            </a:extLst>
          </p:cNvPr>
          <p:cNvSpPr/>
          <p:nvPr/>
        </p:nvSpPr>
        <p:spPr bwMode="gray">
          <a:xfrm>
            <a:off x="10182131" y="1850045"/>
            <a:ext cx="1577242" cy="558618"/>
          </a:xfrm>
          <a:prstGeom prst="wedgeRectCallout">
            <a:avLst>
              <a:gd name="adj1" fmla="val -42028"/>
              <a:gd name="adj2" fmla="val -8047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00" b="1" dirty="0">
                <a:solidFill>
                  <a:srgbClr val="C7000B"/>
                </a:solidFill>
                <a:latin typeface="Huawei Sans" panose="020C0503030203020204" pitchFamily="34" charset="0"/>
                <a:ea typeface="方正兰亭黑简体" panose="02000000000000000000" pitchFamily="2" charset="-122"/>
              </a:rPr>
              <a:t>Deploying </a:t>
            </a:r>
            <a:r>
              <a:rPr lang="en-US" sz="1000" b="1" dirty="0" err="1">
                <a:solidFill>
                  <a:srgbClr val="C7000B"/>
                </a:solidFill>
                <a:latin typeface="Huawei Sans" panose="020C0503030203020204" pitchFamily="34" charset="0"/>
                <a:ea typeface="方正兰亭黑简体" panose="02000000000000000000" pitchFamily="2" charset="-122"/>
              </a:rPr>
              <a:t>iMaster</a:t>
            </a:r>
            <a:r>
              <a:rPr lang="en-US" sz="1000" b="1" dirty="0">
                <a:solidFill>
                  <a:srgbClr val="C7000B"/>
                </a:solidFill>
                <a:latin typeface="Huawei Sans" panose="020C0503030203020204" pitchFamily="34" charset="0"/>
                <a:ea typeface="方正兰亭黑简体" panose="02000000000000000000" pitchFamily="2" charset="-122"/>
              </a:rPr>
              <a:t> NCE-WAN </a:t>
            </a:r>
            <a:r>
              <a:rPr lang="en-US" sz="1000" dirty="0">
                <a:solidFill>
                  <a:schemeClr val="tx1"/>
                </a:solidFill>
                <a:latin typeface="Huawei Sans" panose="020C0503030203020204" pitchFamily="34" charset="0"/>
              </a:rPr>
              <a:t>in the </a:t>
            </a:r>
            <a:r>
              <a:rPr lang="en-US" sz="1000" b="1" dirty="0">
                <a:solidFill>
                  <a:srgbClr val="C7000B"/>
                </a:solidFill>
                <a:latin typeface="Huawei Sans" panose="020C0503030203020204" pitchFamily="34" charset="0"/>
                <a:ea typeface="方正兰亭黑简体" panose="02000000000000000000" pitchFamily="2" charset="-122"/>
              </a:rPr>
              <a:t>HQ</a:t>
            </a:r>
            <a:r>
              <a:rPr lang="en-US" sz="1000" dirty="0">
                <a:solidFill>
                  <a:schemeClr val="tx1"/>
                </a:solidFill>
                <a:latin typeface="Huawei Sans" panose="020C0503030203020204" pitchFamily="34" charset="0"/>
              </a:rPr>
              <a:t> DC to </a:t>
            </a:r>
            <a:r>
              <a:rPr lang="en-US" sz="1000" b="1" dirty="0">
                <a:solidFill>
                  <a:srgbClr val="C7000B"/>
                </a:solidFill>
                <a:latin typeface="Huawei Sans" panose="020C0503030203020204" pitchFamily="34" charset="0"/>
                <a:ea typeface="方正兰亭黑简体" panose="02000000000000000000" pitchFamily="2" charset="-122"/>
              </a:rPr>
              <a:t>control all CPEs</a:t>
            </a:r>
            <a:endParaRPr lang="en-US" altLang="zh-CN" sz="10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Freeform 122">
            <a:extLst>
              <a:ext uri="{FF2B5EF4-FFF2-40B4-BE49-F238E27FC236}">
                <a16:creationId xmlns:a16="http://schemas.microsoft.com/office/drawing/2014/main" id="{7FF95524-C128-4F59-A952-F936326B3E54}"/>
              </a:ext>
            </a:extLst>
          </p:cNvPr>
          <p:cNvSpPr/>
          <p:nvPr/>
        </p:nvSpPr>
        <p:spPr bwMode="gray">
          <a:xfrm>
            <a:off x="8602540" y="1778012"/>
            <a:ext cx="916950" cy="3712028"/>
          </a:xfrm>
          <a:custGeom>
            <a:avLst/>
            <a:gdLst>
              <a:gd name="connsiteX0" fmla="*/ 459750 w 916950"/>
              <a:gd name="connsiteY0" fmla="*/ 3712028 h 3712028"/>
              <a:gd name="connsiteX1" fmla="*/ 13436 w 916950"/>
              <a:gd name="connsiteY1" fmla="*/ 1915885 h 3712028"/>
              <a:gd name="connsiteX2" fmla="*/ 916950 w 916950"/>
              <a:gd name="connsiteY2" fmla="*/ 0 h 3712028"/>
            </a:gdLst>
            <a:ahLst/>
            <a:cxnLst>
              <a:cxn ang="0">
                <a:pos x="connsiteX0" y="connsiteY0"/>
              </a:cxn>
              <a:cxn ang="0">
                <a:pos x="connsiteX1" y="connsiteY1"/>
              </a:cxn>
              <a:cxn ang="0">
                <a:pos x="connsiteX2" y="connsiteY2"/>
              </a:cxn>
            </a:cxnLst>
            <a:rect l="l" t="t" r="r" b="b"/>
            <a:pathLst>
              <a:path w="916950" h="3712028">
                <a:moveTo>
                  <a:pt x="459750" y="3712028"/>
                </a:moveTo>
                <a:cubicBezTo>
                  <a:pt x="198493" y="3123292"/>
                  <a:pt x="-62764" y="2534556"/>
                  <a:pt x="13436" y="1915885"/>
                </a:cubicBezTo>
                <a:cubicBezTo>
                  <a:pt x="89636" y="1297214"/>
                  <a:pt x="766364" y="321128"/>
                  <a:pt x="916950" y="0"/>
                </a:cubicBezTo>
              </a:path>
            </a:pathLst>
          </a:cu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2" name="Rectangular Callout 75">
            <a:extLst>
              <a:ext uri="{FF2B5EF4-FFF2-40B4-BE49-F238E27FC236}">
                <a16:creationId xmlns:a16="http://schemas.microsoft.com/office/drawing/2014/main" id="{095B1EB8-0B5C-4027-A047-59EAEB03A14F}"/>
              </a:ext>
            </a:extLst>
          </p:cNvPr>
          <p:cNvSpPr/>
          <p:nvPr/>
        </p:nvSpPr>
        <p:spPr bwMode="gray">
          <a:xfrm>
            <a:off x="9480483" y="2626826"/>
            <a:ext cx="2196000" cy="688838"/>
          </a:xfrm>
          <a:prstGeom prst="wedgeRectCallout">
            <a:avLst>
              <a:gd name="adj1" fmla="val -69294"/>
              <a:gd name="adj2" fmla="val -3037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00" b="1" dirty="0">
                <a:solidFill>
                  <a:srgbClr val="C7000B"/>
                </a:solidFill>
                <a:latin typeface="Huawei Sans" panose="020C0503030203020204" pitchFamily="34" charset="0"/>
                <a:ea typeface="方正兰亭黑简体" panose="02000000000000000000" pitchFamily="2" charset="-122"/>
              </a:rPr>
              <a:t>Establishing IP overlay tunnels </a:t>
            </a:r>
            <a:r>
              <a:rPr lang="en-US" sz="1000" dirty="0">
                <a:solidFill>
                  <a:schemeClr val="tx1"/>
                </a:solidFill>
                <a:latin typeface="Huawei Sans" panose="020C0503030203020204" pitchFamily="34" charset="0"/>
              </a:rPr>
              <a:t>to enable one-hop service connection to the cloud, </a:t>
            </a:r>
            <a:r>
              <a:rPr lang="en-US" sz="1000" b="1" dirty="0">
                <a:solidFill>
                  <a:srgbClr val="C7000B"/>
                </a:solidFill>
                <a:latin typeface="Huawei Sans" panose="020C0503030203020204" pitchFamily="34" charset="0"/>
                <a:ea typeface="方正兰亭黑简体" panose="02000000000000000000" pitchFamily="2" charset="-122"/>
              </a:rPr>
              <a:t>flattening the network structure</a:t>
            </a:r>
            <a:endParaRPr lang="en-US" sz="1000" dirty="0">
              <a:solidFill>
                <a:srgbClr val="C7000B"/>
              </a:solidFill>
              <a:latin typeface="Huawei Sans" panose="020C0503030203020204" pitchFamily="34" charset="0"/>
            </a:endParaRPr>
          </a:p>
        </p:txBody>
      </p:sp>
      <p:sp>
        <p:nvSpPr>
          <p:cNvPr id="103" name="Rectangular Callout 75">
            <a:extLst>
              <a:ext uri="{FF2B5EF4-FFF2-40B4-BE49-F238E27FC236}">
                <a16:creationId xmlns:a16="http://schemas.microsoft.com/office/drawing/2014/main" id="{5CFADB28-8B54-4530-B3F9-363C4B4C9B0B}"/>
              </a:ext>
            </a:extLst>
          </p:cNvPr>
          <p:cNvSpPr/>
          <p:nvPr/>
        </p:nvSpPr>
        <p:spPr bwMode="gray">
          <a:xfrm>
            <a:off x="5160695" y="2826424"/>
            <a:ext cx="1777443" cy="647476"/>
          </a:xfrm>
          <a:prstGeom prst="wedgeRectCallout">
            <a:avLst>
              <a:gd name="adj1" fmla="val 24656"/>
              <a:gd name="adj2" fmla="val 9953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00" dirty="0">
                <a:solidFill>
                  <a:schemeClr val="tx1"/>
                </a:solidFill>
                <a:latin typeface="Huawei Sans" panose="020C0503030203020204" pitchFamily="34" charset="0"/>
              </a:rPr>
              <a:t>Using technologies such as </a:t>
            </a:r>
            <a:r>
              <a:rPr lang="en-US" sz="1000" b="1" dirty="0">
                <a:solidFill>
                  <a:srgbClr val="C7000B"/>
                </a:solidFill>
                <a:latin typeface="Huawei Sans" panose="020C0503030203020204" pitchFamily="34" charset="0"/>
                <a:ea typeface="方正兰亭黑简体" panose="02000000000000000000" pitchFamily="2" charset="-122"/>
              </a:rPr>
              <a:t>IPsec, firewall, and IPS </a:t>
            </a:r>
            <a:r>
              <a:rPr lang="en-US" sz="1000" dirty="0">
                <a:solidFill>
                  <a:schemeClr val="tx1"/>
                </a:solidFill>
                <a:latin typeface="Huawei Sans" panose="020C0503030203020204" pitchFamily="34" charset="0"/>
              </a:rPr>
              <a:t>to ensure </a:t>
            </a:r>
            <a:r>
              <a:rPr lang="en-US" sz="1000" b="1" dirty="0">
                <a:solidFill>
                  <a:srgbClr val="C7000B"/>
                </a:solidFill>
                <a:latin typeface="Huawei Sans" panose="020C0503030203020204" pitchFamily="34" charset="0"/>
                <a:ea typeface="方正兰亭黑简体" panose="02000000000000000000" pitchFamily="2" charset="-122"/>
              </a:rPr>
              <a:t>service security </a:t>
            </a:r>
            <a:r>
              <a:rPr lang="en-US" sz="1000" dirty="0">
                <a:solidFill>
                  <a:schemeClr val="tx1"/>
                </a:solidFill>
                <a:latin typeface="Huawei Sans" panose="020C0503030203020204" pitchFamily="34" charset="0"/>
              </a:rPr>
              <a:t>of unattended sites</a:t>
            </a:r>
          </a:p>
        </p:txBody>
      </p:sp>
      <p:sp>
        <p:nvSpPr>
          <p:cNvPr id="104" name="Rectangular Callout 75">
            <a:extLst>
              <a:ext uri="{FF2B5EF4-FFF2-40B4-BE49-F238E27FC236}">
                <a16:creationId xmlns:a16="http://schemas.microsoft.com/office/drawing/2014/main" id="{4DC1E713-965E-41CF-9A66-1770FA33F9EA}"/>
              </a:ext>
            </a:extLst>
          </p:cNvPr>
          <p:cNvSpPr/>
          <p:nvPr/>
        </p:nvSpPr>
        <p:spPr bwMode="gray">
          <a:xfrm>
            <a:off x="9772514" y="4087445"/>
            <a:ext cx="1404000" cy="647476"/>
          </a:xfrm>
          <a:prstGeom prst="wedgeRectCallout">
            <a:avLst>
              <a:gd name="adj1" fmla="val -28537"/>
              <a:gd name="adj2" fmla="val 6664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00" b="1" dirty="0">
                <a:solidFill>
                  <a:srgbClr val="C7000B"/>
                </a:solidFill>
                <a:latin typeface="Huawei Sans" panose="020C0503030203020204" pitchFamily="34" charset="0"/>
                <a:ea typeface="方正兰亭黑简体" panose="02000000000000000000" pitchFamily="2" charset="-122"/>
              </a:rPr>
              <a:t>VPN-based service isolation, </a:t>
            </a:r>
            <a:r>
              <a:rPr lang="en-US" sz="1000" dirty="0">
                <a:solidFill>
                  <a:schemeClr val="tx1"/>
                </a:solidFill>
                <a:latin typeface="Huawei Sans" panose="020C0503030203020204" pitchFamily="34" charset="0"/>
              </a:rPr>
              <a:t>and application-based </a:t>
            </a:r>
            <a:r>
              <a:rPr lang="en-US" sz="1000" b="1" dirty="0">
                <a:solidFill>
                  <a:srgbClr val="C7000B"/>
                </a:solidFill>
                <a:latin typeface="Huawei Sans" panose="020C0503030203020204" pitchFamily="34" charset="0"/>
                <a:ea typeface="方正兰亭黑简体" panose="02000000000000000000" pitchFamily="2" charset="-122"/>
              </a:rPr>
              <a:t>traffic optimization</a:t>
            </a:r>
          </a:p>
        </p:txBody>
      </p:sp>
      <p:sp>
        <p:nvSpPr>
          <p:cNvPr id="105" name="Rectangular Callout 75">
            <a:extLst>
              <a:ext uri="{FF2B5EF4-FFF2-40B4-BE49-F238E27FC236}">
                <a16:creationId xmlns:a16="http://schemas.microsoft.com/office/drawing/2014/main" id="{657C2CC2-A665-4A9F-A7E5-A07C7BA92483}"/>
              </a:ext>
            </a:extLst>
          </p:cNvPr>
          <p:cNvSpPr/>
          <p:nvPr/>
        </p:nvSpPr>
        <p:spPr bwMode="gray">
          <a:xfrm>
            <a:off x="6009419" y="1978155"/>
            <a:ext cx="1464837" cy="733180"/>
          </a:xfrm>
          <a:prstGeom prst="wedgeRectCallout">
            <a:avLst>
              <a:gd name="adj1" fmla="val 24045"/>
              <a:gd name="adj2" fmla="val -9235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00" dirty="0">
                <a:solidFill>
                  <a:schemeClr val="tx1"/>
                </a:solidFill>
                <a:latin typeface="Huawei Sans" panose="020C0503030203020204" pitchFamily="34" charset="0"/>
              </a:rPr>
              <a:t>Service provisioning through </a:t>
            </a:r>
            <a:r>
              <a:rPr lang="en-US" sz="1000" b="1" dirty="0" err="1">
                <a:solidFill>
                  <a:srgbClr val="C7000B"/>
                </a:solidFill>
                <a:latin typeface="Huawei Sans" panose="020C0503030203020204" pitchFamily="34" charset="0"/>
                <a:ea typeface="方正兰亭黑简体" panose="02000000000000000000" pitchFamily="2" charset="-122"/>
              </a:rPr>
              <a:t>iMaster</a:t>
            </a:r>
            <a:r>
              <a:rPr lang="en-US" sz="1000" b="1" dirty="0">
                <a:solidFill>
                  <a:srgbClr val="C7000B"/>
                </a:solidFill>
                <a:latin typeface="Huawei Sans" panose="020C0503030203020204" pitchFamily="34" charset="0"/>
                <a:ea typeface="方正兰亭黑简体" panose="02000000000000000000" pitchFamily="2" charset="-122"/>
              </a:rPr>
              <a:t> NCE-WAN, reducing O&amp;M costs</a:t>
            </a:r>
          </a:p>
        </p:txBody>
      </p:sp>
    </p:spTree>
    <p:extLst>
      <p:ext uri="{BB962C8B-B14F-4D97-AF65-F5344CB8AC3E}">
        <p14:creationId xmlns:p14="http://schemas.microsoft.com/office/powerpoint/2010/main" val="40439410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latin typeface="Huawei Sans" panose="020C0503030203020204" pitchFamily="34" charset="0"/>
              </a:rPr>
              <a:t>FSI Background</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Overall SD-WAN Design</a:t>
            </a:r>
          </a:p>
          <a:p>
            <a:pPr marL="813816" lvl="1" indent="-338328">
              <a:buSzPct val="60000"/>
              <a:buFont typeface="Wingdings" panose="05000000000000000000" pitchFamily="2" charset="2"/>
              <a:buChar char="n"/>
            </a:pPr>
            <a:r>
              <a:rPr lang="en-US" altLang="zh-CN" dirty="0"/>
              <a:t>SD-WAN Design Roadmap</a:t>
            </a:r>
          </a:p>
          <a:p>
            <a:pPr marL="809625" lvl="1" indent="-334963"/>
            <a:r>
              <a:rPr lang="en-US" altLang="zh-CN" sz="2000" dirty="0">
                <a:solidFill>
                  <a:schemeClr val="bg1">
                    <a:lumMod val="50000"/>
                  </a:schemeClr>
                </a:solidFill>
                <a:latin typeface="Huawei Sans" panose="020C0503030203020204" pitchFamily="34" charset="0"/>
                <a:cs typeface="Huawei Sans" panose="020C0503030203020204" pitchFamily="34" charset="0"/>
              </a:rPr>
              <a:t>Underlay Network Design</a:t>
            </a:r>
          </a:p>
          <a:p>
            <a:pPr marL="809625" lvl="1" indent="-334963"/>
            <a:r>
              <a:rPr lang="en-US" altLang="zh-CN" sz="2000" dirty="0">
                <a:solidFill>
                  <a:schemeClr val="bg1">
                    <a:lumMod val="50000"/>
                  </a:schemeClr>
                </a:solidFill>
                <a:latin typeface="Huawei Sans" panose="020C0503030203020204" pitchFamily="34" charset="0"/>
                <a:cs typeface="Huawei Sans" panose="020C0503030203020204" pitchFamily="34" charset="0"/>
              </a:rPr>
              <a:t>Overlay Network Design</a:t>
            </a:r>
          </a:p>
          <a:p>
            <a:pPr marL="809625" lvl="1" indent="-334963"/>
            <a:r>
              <a:rPr lang="en-US" altLang="zh-CN" sz="2000" dirty="0">
                <a:solidFill>
                  <a:schemeClr val="bg1">
                    <a:lumMod val="50000"/>
                  </a:schemeClr>
                </a:solidFill>
                <a:cs typeface="Huawei Sans" panose="020C0503030203020204" pitchFamily="34" charset="0"/>
              </a:rPr>
              <a:t>Service Transport Design</a:t>
            </a:r>
          </a:p>
          <a:p>
            <a:r>
              <a:rPr lang="en-US" dirty="0">
                <a:solidFill>
                  <a:schemeClr val="bg1">
                    <a:lumMod val="50000"/>
                  </a:schemeClr>
                </a:solidFill>
                <a:latin typeface="Huawei Sans" panose="020C0503030203020204" pitchFamily="34" charset="0"/>
              </a:rPr>
              <a:t>SD-WAN Design Cases</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24261754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p:nvPr>
        </p:nvSpPr>
        <p:spPr bwMode="gray">
          <a:prstGeom prst="rect">
            <a:avLst/>
          </a:prstGeom>
        </p:spPr>
        <p:txBody>
          <a:bodyPr>
            <a:noAutofit/>
          </a:bodyPr>
          <a:lstStyle/>
          <a:p>
            <a:pPr fontAlgn="ctr"/>
            <a:r>
              <a:rPr lang="en-US" dirty="0">
                <a:latin typeface="Huawei Sans" panose="020C0503030203020204" pitchFamily="34" charset="0"/>
              </a:rPr>
              <a:t>SD-WAN Design Practice (FSI Scenarios)</a:t>
            </a:r>
          </a:p>
        </p:txBody>
      </p:sp>
      <p:sp>
        <p:nvSpPr>
          <p:cNvPr id="2" name="文本占位符 1"/>
          <p:cNvSpPr>
            <a:spLocks noGrp="1"/>
          </p:cNvSpPr>
          <p:nvPr>
            <p:ph type="body" sz="quarter" idx="10"/>
          </p:nvPr>
        </p:nvSpPr>
        <p:spPr bwMode="gray"/>
        <p:txBody>
          <a:bodyPr/>
          <a:lstStyle/>
          <a:p>
            <a:endParaRPr lang="zh-CN" altLang="en-US"/>
          </a:p>
        </p:txBody>
      </p:sp>
    </p:spTree>
    <p:extLst>
      <p:ext uri="{BB962C8B-B14F-4D97-AF65-F5344CB8AC3E}">
        <p14:creationId xmlns:p14="http://schemas.microsoft.com/office/powerpoint/2010/main" val="20802848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defTabSz="914090" fontAlgn="ctr"/>
            <a:r>
              <a:rPr lang="en-US" sz="3200" dirty="0">
                <a:latin typeface="Huawei Sans" panose="020C0503030203020204" pitchFamily="34" charset="0"/>
              </a:rPr>
              <a:t>Key Components of the SD-WAN Solution</a:t>
            </a:r>
            <a:endParaRPr lang="en-US" altLang="zh-CN" sz="3200" dirty="0">
              <a:latin typeface="Huawei Sans" panose="020C0503030203020204" pitchFamily="34" charset="0"/>
              <a:ea typeface="Microsoft YaHei" panose="020B0503020204020204" pitchFamily="34" charset="-122"/>
            </a:endParaRPr>
          </a:p>
        </p:txBody>
      </p:sp>
      <p:sp>
        <p:nvSpPr>
          <p:cNvPr id="86" name="Freeform 159">
            <a:extLst>
              <a:ext uri="{FF2B5EF4-FFF2-40B4-BE49-F238E27FC236}">
                <a16:creationId xmlns:a16="http://schemas.microsoft.com/office/drawing/2014/main" id="{138B76F9-4E87-4FE5-84FD-B7B48D647B79}"/>
              </a:ext>
            </a:extLst>
          </p:cNvPr>
          <p:cNvSpPr/>
          <p:nvPr/>
        </p:nvSpPr>
        <p:spPr bwMode="gray">
          <a:xfrm flipH="1">
            <a:off x="4505653" y="4214195"/>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rgbClr val="000000"/>
                </a:solidFill>
                <a:latin typeface="Huawei Sans" panose="020C0503030203020204" pitchFamily="34" charset="0"/>
              </a:rPr>
              <a:t>Public cloud site</a:t>
            </a:r>
          </a:p>
        </p:txBody>
      </p:sp>
      <p:sp>
        <p:nvSpPr>
          <p:cNvPr id="87" name="Freeform 159">
            <a:extLst>
              <a:ext uri="{FF2B5EF4-FFF2-40B4-BE49-F238E27FC236}">
                <a16:creationId xmlns:a16="http://schemas.microsoft.com/office/drawing/2014/main" id="{510E6033-A7B4-4BAA-A678-581BC7333809}"/>
              </a:ext>
            </a:extLst>
          </p:cNvPr>
          <p:cNvSpPr/>
          <p:nvPr/>
        </p:nvSpPr>
        <p:spPr bwMode="gray">
          <a:xfrm flipH="1">
            <a:off x="4494607" y="4890987"/>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rgbClr val="000000"/>
                </a:solidFill>
                <a:latin typeface="Huawei Sans" panose="020C0503030203020204" pitchFamily="34" charset="0"/>
              </a:rPr>
              <a:t>HQ/</a:t>
            </a:r>
          </a:p>
          <a:p>
            <a:pPr algn="ctr" fontAlgn="ctr"/>
            <a:r>
              <a:rPr lang="en-US" sz="1200" dirty="0">
                <a:solidFill>
                  <a:srgbClr val="000000"/>
                </a:solidFill>
                <a:latin typeface="Huawei Sans" panose="020C0503030203020204" pitchFamily="34" charset="0"/>
              </a:rPr>
              <a:t>DC site</a:t>
            </a:r>
          </a:p>
        </p:txBody>
      </p:sp>
      <p:sp>
        <p:nvSpPr>
          <p:cNvPr id="88" name="Freeform 159">
            <a:extLst>
              <a:ext uri="{FF2B5EF4-FFF2-40B4-BE49-F238E27FC236}">
                <a16:creationId xmlns:a16="http://schemas.microsoft.com/office/drawing/2014/main" id="{76694763-74CF-4185-97A9-F4789E9A8A83}"/>
              </a:ext>
            </a:extLst>
          </p:cNvPr>
          <p:cNvSpPr/>
          <p:nvPr/>
        </p:nvSpPr>
        <p:spPr bwMode="gray">
          <a:xfrm flipH="1">
            <a:off x="4497712" y="5471920"/>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108000" rIns="0" rtlCol="0" anchor="ctr">
            <a:noAutofit/>
          </a:bodyPr>
          <a:lstStyle/>
          <a:p>
            <a:pPr algn="ctr" fontAlgn="ctr"/>
            <a:r>
              <a:rPr lang="en-US" sz="1200" dirty="0">
                <a:solidFill>
                  <a:srgbClr val="000000"/>
                </a:solidFill>
                <a:latin typeface="Huawei Sans" panose="020C0503030203020204" pitchFamily="34" charset="0"/>
              </a:rPr>
              <a:t>Legacy MPLS site</a:t>
            </a:r>
          </a:p>
        </p:txBody>
      </p:sp>
      <p:sp>
        <p:nvSpPr>
          <p:cNvPr id="89" name="Freeform 159">
            <a:extLst>
              <a:ext uri="{FF2B5EF4-FFF2-40B4-BE49-F238E27FC236}">
                <a16:creationId xmlns:a16="http://schemas.microsoft.com/office/drawing/2014/main" id="{1EBCC75D-EABD-44E7-B687-AE9AB53AA636}"/>
              </a:ext>
            </a:extLst>
          </p:cNvPr>
          <p:cNvSpPr/>
          <p:nvPr/>
        </p:nvSpPr>
        <p:spPr bwMode="gray">
          <a:xfrm flipH="1">
            <a:off x="878634" y="5122510"/>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rgbClr val="000000"/>
                </a:solidFill>
                <a:latin typeface="Huawei Sans" panose="020C0503030203020204" pitchFamily="34" charset="0"/>
              </a:rPr>
              <a:t>Branch site</a:t>
            </a:r>
          </a:p>
        </p:txBody>
      </p:sp>
      <p:sp>
        <p:nvSpPr>
          <p:cNvPr id="92" name="Freeform 159">
            <a:extLst>
              <a:ext uri="{FF2B5EF4-FFF2-40B4-BE49-F238E27FC236}">
                <a16:creationId xmlns:a16="http://schemas.microsoft.com/office/drawing/2014/main" id="{44869C2C-DB70-4B4E-8489-B6A383357964}"/>
              </a:ext>
            </a:extLst>
          </p:cNvPr>
          <p:cNvSpPr/>
          <p:nvPr/>
        </p:nvSpPr>
        <p:spPr bwMode="gray">
          <a:xfrm flipH="1">
            <a:off x="882608" y="4527028"/>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94" name="图片 130">
            <a:extLst>
              <a:ext uri="{FF2B5EF4-FFF2-40B4-BE49-F238E27FC236}">
                <a16:creationId xmlns:a16="http://schemas.microsoft.com/office/drawing/2014/main" id="{78C1BBD1-65F7-490A-9D3C-B0DB11D9F979}"/>
              </a:ext>
            </a:extLst>
          </p:cNvPr>
          <p:cNvPicPr>
            <a:picLocks noChangeAspect="1"/>
          </p:cNvPicPr>
          <p:nvPr/>
        </p:nvPicPr>
        <p:blipFill>
          <a:blip r:embed="rId3"/>
          <a:stretch>
            <a:fillRect/>
          </a:stretch>
        </p:blipFill>
        <p:spPr bwMode="gray">
          <a:xfrm>
            <a:off x="582388" y="4696858"/>
            <a:ext cx="439741" cy="357993"/>
          </a:xfrm>
          <a:prstGeom prst="rect">
            <a:avLst/>
          </a:prstGeom>
        </p:spPr>
      </p:pic>
      <p:sp>
        <p:nvSpPr>
          <p:cNvPr id="95" name="圆角矩形 100">
            <a:extLst>
              <a:ext uri="{FF2B5EF4-FFF2-40B4-BE49-F238E27FC236}">
                <a16:creationId xmlns:a16="http://schemas.microsoft.com/office/drawing/2014/main" id="{FD5DF58F-3715-4FF7-B2B8-A8F1A9912891}"/>
              </a:ext>
            </a:extLst>
          </p:cNvPr>
          <p:cNvSpPr/>
          <p:nvPr/>
        </p:nvSpPr>
        <p:spPr bwMode="gray">
          <a:xfrm>
            <a:off x="1382259" y="2036142"/>
            <a:ext cx="3744120" cy="1203325"/>
          </a:xfrm>
          <a:prstGeom prst="roundRect">
            <a:avLst>
              <a:gd name="adj" fmla="val 4298"/>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文本框 18">
            <a:extLst>
              <a:ext uri="{FF2B5EF4-FFF2-40B4-BE49-F238E27FC236}">
                <a16:creationId xmlns:a16="http://schemas.microsoft.com/office/drawing/2014/main" id="{49A29C72-21FF-4C68-821F-3DA1DE35AAB9}"/>
              </a:ext>
            </a:extLst>
          </p:cNvPr>
          <p:cNvSpPr txBox="1"/>
          <p:nvPr/>
        </p:nvSpPr>
        <p:spPr bwMode="gray">
          <a:xfrm>
            <a:off x="1683033" y="5480099"/>
            <a:ext cx="4559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CPE</a:t>
            </a:r>
            <a:endParaRPr lang="en-US" altLang="zh-CN" sz="1067"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7" name="直接连接符 25">
            <a:extLst>
              <a:ext uri="{FF2B5EF4-FFF2-40B4-BE49-F238E27FC236}">
                <a16:creationId xmlns:a16="http://schemas.microsoft.com/office/drawing/2014/main" id="{D39FE656-FDBD-4B5A-A5F9-E201B02C7F94}"/>
              </a:ext>
            </a:extLst>
          </p:cNvPr>
          <p:cNvCxnSpPr>
            <a:cxnSpLocks/>
            <a:stCxn id="136" idx="3"/>
            <a:endCxn id="147" idx="21"/>
          </p:cNvCxnSpPr>
          <p:nvPr/>
        </p:nvCxnSpPr>
        <p:spPr bwMode="gray">
          <a:xfrm flipV="1">
            <a:off x="2127245" y="4806645"/>
            <a:ext cx="543178" cy="1759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26">
            <a:extLst>
              <a:ext uri="{FF2B5EF4-FFF2-40B4-BE49-F238E27FC236}">
                <a16:creationId xmlns:a16="http://schemas.microsoft.com/office/drawing/2014/main" id="{D68C58F4-44F8-4CC4-BE0E-FF5C4B58FA66}"/>
              </a:ext>
            </a:extLst>
          </p:cNvPr>
          <p:cNvCxnSpPr>
            <a:cxnSpLocks/>
            <a:stCxn id="136" idx="3"/>
            <a:endCxn id="146" idx="21"/>
          </p:cNvCxnSpPr>
          <p:nvPr/>
        </p:nvCxnSpPr>
        <p:spPr bwMode="gray">
          <a:xfrm>
            <a:off x="2127245" y="4824237"/>
            <a:ext cx="540466" cy="68251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30">
            <a:extLst>
              <a:ext uri="{FF2B5EF4-FFF2-40B4-BE49-F238E27FC236}">
                <a16:creationId xmlns:a16="http://schemas.microsoft.com/office/drawing/2014/main" id="{55DD6FAF-00F9-46C8-8079-04FA9B309ED0}"/>
              </a:ext>
            </a:extLst>
          </p:cNvPr>
          <p:cNvCxnSpPr>
            <a:cxnSpLocks/>
            <a:stCxn id="144" idx="3"/>
            <a:endCxn id="147" idx="21"/>
          </p:cNvCxnSpPr>
          <p:nvPr/>
        </p:nvCxnSpPr>
        <p:spPr bwMode="gray">
          <a:xfrm flipV="1">
            <a:off x="2102130" y="4806645"/>
            <a:ext cx="568293" cy="56970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31">
            <a:extLst>
              <a:ext uri="{FF2B5EF4-FFF2-40B4-BE49-F238E27FC236}">
                <a16:creationId xmlns:a16="http://schemas.microsoft.com/office/drawing/2014/main" id="{8A16B22B-59E4-4A1A-BA0C-A7C203F436DF}"/>
              </a:ext>
            </a:extLst>
          </p:cNvPr>
          <p:cNvCxnSpPr>
            <a:cxnSpLocks/>
            <a:stCxn id="144" idx="3"/>
            <a:endCxn id="146" idx="21"/>
          </p:cNvCxnSpPr>
          <p:nvPr/>
        </p:nvCxnSpPr>
        <p:spPr bwMode="gray">
          <a:xfrm>
            <a:off x="2102130" y="5376351"/>
            <a:ext cx="565581" cy="1304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35">
            <a:extLst>
              <a:ext uri="{FF2B5EF4-FFF2-40B4-BE49-F238E27FC236}">
                <a16:creationId xmlns:a16="http://schemas.microsoft.com/office/drawing/2014/main" id="{62CDF24F-62CB-4662-81DA-287194EC8854}"/>
              </a:ext>
            </a:extLst>
          </p:cNvPr>
          <p:cNvCxnSpPr>
            <a:cxnSpLocks/>
            <a:stCxn id="95" idx="0"/>
            <a:endCxn id="102" idx="2"/>
          </p:cNvCxnSpPr>
          <p:nvPr/>
        </p:nvCxnSpPr>
        <p:spPr bwMode="gray">
          <a:xfrm flipV="1">
            <a:off x="3254319" y="1639127"/>
            <a:ext cx="0" cy="397015"/>
          </a:xfrm>
          <a:prstGeom prst="line">
            <a:avLst/>
          </a:prstGeom>
          <a:solidFill>
            <a:srgbClr val="55379B"/>
          </a:solidFill>
          <a:ln w="19050" cap="flat" cmpd="sng" algn="ctr">
            <a:solidFill>
              <a:srgbClr val="56C4D2"/>
            </a:solidFill>
            <a:prstDash val="solid"/>
            <a:round/>
            <a:headEnd type="none" w="med" len="med"/>
            <a:tailEnd type="none" w="med" len="med"/>
          </a:ln>
          <a:effectLst/>
          <a:extLst>
            <a:ext uri="{AF507438-7753-43e0-B8FC-AC1667EBCBE1}">
              <a14:hiddenEffects xmlns:w="http://schemas.openxmlformats.org/wordprocessingml/2006/main" xmlns:w10="urn:schemas-microsoft-com:office:word" xmlns:v="urn:schemas-microsoft-com:vml" xmlns:o="urn:schemas-microsoft-com:office:office" xmlns:ve="http://schemas.openxmlformats.org/markup-compatibility/2006"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mc="http://schemas.openxmlformats.org/markup-compatibility/2006" xmlns:wpc="http://schemas.microsoft.com/office/word/2010/wordprocessingCanvas" xmlns:lc="http://schemas.openxmlformats.org/drawingml/2006/lockedCanvas" xmlns:a14="http://schemas.microsoft.com/office/drawing/2010/main" xmlns="">
                <a:effectLst>
                  <a:outerShdw blurRad="63500" dist="38099" dir="2700000" algn="ctr" rotWithShape="0">
                    <a:schemeClr val="bg2">
                      <a:alpha val="74998"/>
                    </a:schemeClr>
                  </a:outerShdw>
                </a:effectLst>
              </a14:hiddenEffects>
            </a:ext>
          </a:extLst>
        </p:spPr>
      </p:cxnSp>
      <p:sp>
        <p:nvSpPr>
          <p:cNvPr id="102" name="圆角矩形 36">
            <a:extLst>
              <a:ext uri="{FF2B5EF4-FFF2-40B4-BE49-F238E27FC236}">
                <a16:creationId xmlns:a16="http://schemas.microsoft.com/office/drawing/2014/main" id="{61589F49-3CBF-46B4-8747-27B0A5D4D8D2}"/>
              </a:ext>
            </a:extLst>
          </p:cNvPr>
          <p:cNvSpPr/>
          <p:nvPr/>
        </p:nvSpPr>
        <p:spPr bwMode="gray">
          <a:xfrm>
            <a:off x="1382259" y="1377566"/>
            <a:ext cx="3744120" cy="261561"/>
          </a:xfrm>
          <a:prstGeom prst="roundRect">
            <a:avLst/>
          </a:prstGeom>
          <a:noFill/>
          <a:ln w="19050">
            <a:solidFill>
              <a:srgbClr val="30B5C5"/>
            </a:solidFill>
            <a:prstDash val="dash"/>
          </a:ln>
          <a:effectLst/>
        </p:spPr>
        <p:txBody>
          <a:bodyPr vert="horz" wrap="square" lIns="36000" tIns="36000" rIns="36000" bIns="36000" numCol="1" rtlCol="0" anchor="ctr" anchorCtr="0" compatLnSpc="1">
            <a:prstTxWarp prst="textNoShape">
              <a:avLst/>
            </a:prstTxWarp>
          </a:bodyPr>
          <a:lstStyle/>
          <a:p>
            <a:pPr algn="ctr" fontAlgn="ctr"/>
            <a:r>
              <a:rPr lang="en-US" sz="1200" dirty="0">
                <a:latin typeface="Huawei Sans" panose="020C0503030203020204" pitchFamily="34" charset="0"/>
              </a:rPr>
              <a:t>Portals for tenants/carriers</a:t>
            </a:r>
            <a:endParaRPr lang="en-US" altLang="zh-CN" sz="1200" dirty="0">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03" name="TextBox 75">
            <a:extLst>
              <a:ext uri="{FF2B5EF4-FFF2-40B4-BE49-F238E27FC236}">
                <a16:creationId xmlns:a16="http://schemas.microsoft.com/office/drawing/2014/main" id="{B649C4D3-6D89-40B8-AC1B-AFCD191261B0}"/>
              </a:ext>
            </a:extLst>
          </p:cNvPr>
          <p:cNvSpPr txBox="1"/>
          <p:nvPr/>
        </p:nvSpPr>
        <p:spPr bwMode="gray">
          <a:xfrm>
            <a:off x="3140434" y="1701858"/>
            <a:ext cx="968359" cy="241980"/>
          </a:xfrm>
          <a:prstGeom prst="rect">
            <a:avLst/>
          </a:prstGeom>
          <a:noFill/>
        </p:spPr>
        <p:txBody>
          <a:bodyPr wrap="square" lIns="36000" tIns="36000" rIns="36000" bIns="36000" rtlCol="0" anchor="ctr">
            <a:spAutoFit/>
          </a:bodyPr>
          <a:lstStyle>
            <a:defPPr>
              <a:defRPr lang="zh-CN"/>
            </a:defPPr>
            <a:lvl1pPr algn="l" rtl="0" fontAlgn="base">
              <a:spcBef>
                <a:spcPct val="0"/>
              </a:spcBef>
              <a:spcAft>
                <a:spcPct val="0"/>
              </a:spcAft>
              <a:defRPr kern="1200">
                <a:solidFill>
                  <a:schemeClr val="tx1"/>
                </a:solidFill>
                <a:latin typeface="Arial" pitchFamily="34" charset="0"/>
                <a:ea typeface="宋体" charset="-122"/>
                <a:cs typeface="+mn-cs"/>
              </a:defRPr>
            </a:lvl1pPr>
            <a:lvl2pPr marL="457200" algn="l" rtl="0" fontAlgn="base">
              <a:spcBef>
                <a:spcPct val="0"/>
              </a:spcBef>
              <a:spcAft>
                <a:spcPct val="0"/>
              </a:spcAft>
              <a:defRPr kern="1200">
                <a:solidFill>
                  <a:schemeClr val="tx1"/>
                </a:solidFill>
                <a:latin typeface="Arial" pitchFamily="34" charset="0"/>
                <a:ea typeface="宋体" charset="-122"/>
                <a:cs typeface="+mn-cs"/>
              </a:defRPr>
            </a:lvl2pPr>
            <a:lvl3pPr marL="914400" algn="l" rtl="0" fontAlgn="base">
              <a:spcBef>
                <a:spcPct val="0"/>
              </a:spcBef>
              <a:spcAft>
                <a:spcPct val="0"/>
              </a:spcAft>
              <a:defRPr kern="1200">
                <a:solidFill>
                  <a:schemeClr val="tx1"/>
                </a:solidFill>
                <a:latin typeface="Arial" pitchFamily="34" charset="0"/>
                <a:ea typeface="宋体" charset="-122"/>
                <a:cs typeface="+mn-cs"/>
              </a:defRPr>
            </a:lvl3pPr>
            <a:lvl4pPr marL="1371600" algn="l" rtl="0" fontAlgn="base">
              <a:spcBef>
                <a:spcPct val="0"/>
              </a:spcBef>
              <a:spcAft>
                <a:spcPct val="0"/>
              </a:spcAft>
              <a:defRPr kern="1200">
                <a:solidFill>
                  <a:schemeClr val="tx1"/>
                </a:solidFill>
                <a:latin typeface="Arial" pitchFamily="34" charset="0"/>
                <a:ea typeface="宋体" charset="-122"/>
                <a:cs typeface="+mn-cs"/>
              </a:defRPr>
            </a:lvl4pPr>
            <a:lvl5pPr marL="1828800" algn="l" rtl="0" fontAlgn="base">
              <a:spcBef>
                <a:spcPct val="0"/>
              </a:spcBef>
              <a:spcAft>
                <a:spcPct val="0"/>
              </a:spcAft>
              <a:defRPr kern="1200">
                <a:solidFill>
                  <a:schemeClr val="tx1"/>
                </a:solidFill>
                <a:latin typeface="Arial" pitchFamily="34" charset="0"/>
                <a:ea typeface="宋体" charset="-122"/>
                <a:cs typeface="+mn-cs"/>
              </a:defRPr>
            </a:lvl5pPr>
            <a:lvl6pPr marL="2286000" algn="l" defTabSz="914400" rtl="0" eaLnBrk="1" latinLnBrk="0" hangingPunct="1">
              <a:defRPr kern="1200">
                <a:solidFill>
                  <a:schemeClr val="tx1"/>
                </a:solidFill>
                <a:latin typeface="Arial" pitchFamily="34" charset="0"/>
                <a:ea typeface="宋体" charset="-122"/>
                <a:cs typeface="+mn-cs"/>
              </a:defRPr>
            </a:lvl6pPr>
            <a:lvl7pPr marL="2743200" algn="l" defTabSz="914400" rtl="0" eaLnBrk="1" latinLnBrk="0" hangingPunct="1">
              <a:defRPr kern="1200">
                <a:solidFill>
                  <a:schemeClr val="tx1"/>
                </a:solidFill>
                <a:latin typeface="Arial" pitchFamily="34" charset="0"/>
                <a:ea typeface="宋体" charset="-122"/>
                <a:cs typeface="+mn-cs"/>
              </a:defRPr>
            </a:lvl7pPr>
            <a:lvl8pPr marL="3200400" algn="l" defTabSz="914400" rtl="0" eaLnBrk="1" latinLnBrk="0" hangingPunct="1">
              <a:defRPr kern="1200">
                <a:solidFill>
                  <a:schemeClr val="tx1"/>
                </a:solidFill>
                <a:latin typeface="Arial" pitchFamily="34" charset="0"/>
                <a:ea typeface="宋体" charset="-122"/>
                <a:cs typeface="+mn-cs"/>
              </a:defRPr>
            </a:lvl8pPr>
            <a:lvl9pPr marL="3657600" algn="l" defTabSz="914400" rtl="0" eaLnBrk="1" latinLnBrk="0" hangingPunct="1">
              <a:defRPr kern="1200">
                <a:solidFill>
                  <a:schemeClr val="tx1"/>
                </a:solidFill>
                <a:latin typeface="Arial" pitchFamily="34" charset="0"/>
                <a:ea typeface="宋体" charset="-122"/>
                <a:cs typeface="+mn-cs"/>
              </a:defRPr>
            </a:lvl9pPr>
          </a:lstStyle>
          <a:p>
            <a:pPr algn="ctr" fontAlgn="ctr"/>
            <a:r>
              <a:rPr lang="en-US" sz="1100" dirty="0">
                <a:latin typeface="Huawei Sans" panose="020C0503030203020204" pitchFamily="34" charset="0"/>
              </a:rPr>
              <a:t>RESTful</a:t>
            </a:r>
            <a:endParaRPr lang="en-US" altLang="zh-CN" sz="1100" dirty="0">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04" name="圆角矩形 40">
            <a:extLst>
              <a:ext uri="{FF2B5EF4-FFF2-40B4-BE49-F238E27FC236}">
                <a16:creationId xmlns:a16="http://schemas.microsoft.com/office/drawing/2014/main" id="{C1736A8E-5689-401B-BEE0-974AA88ED3D0}"/>
              </a:ext>
            </a:extLst>
          </p:cNvPr>
          <p:cNvSpPr/>
          <p:nvPr/>
        </p:nvSpPr>
        <p:spPr bwMode="gray">
          <a:xfrm>
            <a:off x="1458352" y="2937672"/>
            <a:ext cx="3545978" cy="246245"/>
          </a:xfrm>
          <a:prstGeom prst="roundRect">
            <a:avLst/>
          </a:prstGeom>
          <a:solidFill>
            <a:srgbClr val="AFD89C"/>
          </a:solidFill>
          <a:ln w="3175">
            <a:solidFill>
              <a:srgbClr val="AFD89C"/>
            </a:solidFill>
            <a:prstDash val="solid"/>
          </a:ln>
          <a:effectLst/>
        </p:spPr>
        <p:txBody>
          <a:bodyPr vert="horz" wrap="square" lIns="36000" tIns="36000" rIns="36000" bIns="36000" numCol="1" rtlCol="0" anchor="ctr" anchorCtr="0" compatLnSpc="1">
            <a:prstTxWarp prst="textNoShape">
              <a:avLst/>
            </a:prstTxWarp>
          </a:bodyPr>
          <a:lstStyle/>
          <a:p>
            <a:pPr algn="ctr" fontAlgn="ctr">
              <a:spcBef>
                <a:spcPct val="0"/>
              </a:spcBef>
              <a:spcAft>
                <a:spcPct val="0"/>
              </a:spcAft>
              <a:defRPr/>
            </a:pPr>
            <a:r>
              <a:rPr lang="en-US" sz="1100" dirty="0">
                <a:latin typeface="Huawei Sans" panose="020C0503030203020204" pitchFamily="34" charset="0"/>
              </a:rPr>
              <a:t>Southbound NE layer</a:t>
            </a:r>
          </a:p>
        </p:txBody>
      </p:sp>
      <p:cxnSp>
        <p:nvCxnSpPr>
          <p:cNvPr id="105" name="直接连接符 41">
            <a:extLst>
              <a:ext uri="{FF2B5EF4-FFF2-40B4-BE49-F238E27FC236}">
                <a16:creationId xmlns:a16="http://schemas.microsoft.com/office/drawing/2014/main" id="{A994F0D5-5D6D-46C0-A6A1-1A4C9F1BA724}"/>
              </a:ext>
            </a:extLst>
          </p:cNvPr>
          <p:cNvCxnSpPr/>
          <p:nvPr/>
        </p:nvCxnSpPr>
        <p:spPr bwMode="gray">
          <a:xfrm>
            <a:off x="2415215" y="2369354"/>
            <a:ext cx="1" cy="553977"/>
          </a:xfrm>
          <a:prstGeom prst="line">
            <a:avLst/>
          </a:prstGeom>
          <a:solidFill>
            <a:srgbClr val="55379B"/>
          </a:solidFill>
          <a:ln w="19050" cap="flat" cmpd="sng" algn="ctr">
            <a:solidFill>
              <a:srgbClr val="56C4D2"/>
            </a:solidFill>
            <a:prstDash val="sysDash"/>
            <a:round/>
            <a:headEnd type="none" w="med" len="med"/>
            <a:tailEnd type="triangle" w="med" len="med"/>
          </a:ln>
          <a:effectLst/>
          <a:extLst>
            <a:ext uri="{AF507438-7753-43e0-B8FC-AC1667EBCBE1}">
              <a14:hiddenEffects xmlns:w="http://schemas.openxmlformats.org/wordprocessingml/2006/main" xmlns:w10="urn:schemas-microsoft-com:office:word" xmlns:v="urn:schemas-microsoft-com:vml" xmlns:o="urn:schemas-microsoft-com:office:office" xmlns:ve="http://schemas.openxmlformats.org/markup-compatibility/2006"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mc="http://schemas.openxmlformats.org/markup-compatibility/2006" xmlns:wpc="http://schemas.microsoft.com/office/word/2010/wordprocessingCanvas" xmlns:lc="http://schemas.openxmlformats.org/drawingml/2006/lockedCanvas" xmlns:a14="http://schemas.microsoft.com/office/drawing/2010/main" xmlns="">
                <a:effectLst>
                  <a:outerShdw blurRad="63500" dist="38099" dir="2700000" algn="ctr" rotWithShape="0">
                    <a:schemeClr val="bg2">
                      <a:alpha val="74998"/>
                    </a:schemeClr>
                  </a:outerShdw>
                </a:effectLst>
              </a14:hiddenEffects>
            </a:ext>
          </a:extLst>
        </p:spPr>
      </p:cxnSp>
      <p:cxnSp>
        <p:nvCxnSpPr>
          <p:cNvPr id="106" name="直接连接符 42">
            <a:extLst>
              <a:ext uri="{FF2B5EF4-FFF2-40B4-BE49-F238E27FC236}">
                <a16:creationId xmlns:a16="http://schemas.microsoft.com/office/drawing/2014/main" id="{27D8A12D-0839-4FF2-B005-E8B7381ADD1D}"/>
              </a:ext>
            </a:extLst>
          </p:cNvPr>
          <p:cNvCxnSpPr/>
          <p:nvPr/>
        </p:nvCxnSpPr>
        <p:spPr bwMode="gray">
          <a:xfrm>
            <a:off x="4641164" y="2358456"/>
            <a:ext cx="1" cy="558340"/>
          </a:xfrm>
          <a:prstGeom prst="line">
            <a:avLst/>
          </a:prstGeom>
          <a:solidFill>
            <a:srgbClr val="55379B"/>
          </a:solidFill>
          <a:ln w="19050" cap="flat" cmpd="sng" algn="ctr">
            <a:solidFill>
              <a:srgbClr val="56C4D2"/>
            </a:solidFill>
            <a:prstDash val="sysDash"/>
            <a:round/>
            <a:headEnd type="none" w="med" len="med"/>
            <a:tailEnd type="triangle" w="med" len="med"/>
          </a:ln>
          <a:effectLst/>
          <a:extLst>
            <a:ext uri="{AF507438-7753-43e0-B8FC-AC1667EBCBE1}">
              <a14:hiddenEffects xmlns:w="http://schemas.openxmlformats.org/wordprocessingml/2006/main" xmlns:w10="urn:schemas-microsoft-com:office:word" xmlns:v="urn:schemas-microsoft-com:vml" xmlns:o="urn:schemas-microsoft-com:office:office" xmlns:ve="http://schemas.openxmlformats.org/markup-compatibility/2006"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mc="http://schemas.openxmlformats.org/markup-compatibility/2006" xmlns:wpc="http://schemas.microsoft.com/office/word/2010/wordprocessingCanvas" xmlns:lc="http://schemas.openxmlformats.org/drawingml/2006/lockedCanvas" xmlns:a14="http://schemas.microsoft.com/office/drawing/2010/main" xmlns="">
                <a:effectLst>
                  <a:outerShdw blurRad="63500" dist="38099" dir="2700000" algn="ctr" rotWithShape="0">
                    <a:schemeClr val="bg2">
                      <a:alpha val="74998"/>
                    </a:schemeClr>
                  </a:outerShdw>
                </a:effectLst>
              </a14:hiddenEffects>
            </a:ext>
          </a:extLst>
        </p:spPr>
      </p:cxnSp>
      <p:cxnSp>
        <p:nvCxnSpPr>
          <p:cNvPr id="107" name="直接连接符 43">
            <a:extLst>
              <a:ext uri="{FF2B5EF4-FFF2-40B4-BE49-F238E27FC236}">
                <a16:creationId xmlns:a16="http://schemas.microsoft.com/office/drawing/2014/main" id="{85DE2E75-365F-4526-A201-EEA0306DC2DA}"/>
              </a:ext>
            </a:extLst>
          </p:cNvPr>
          <p:cNvCxnSpPr/>
          <p:nvPr/>
        </p:nvCxnSpPr>
        <p:spPr bwMode="gray">
          <a:xfrm>
            <a:off x="3869429" y="2347880"/>
            <a:ext cx="0" cy="561622"/>
          </a:xfrm>
          <a:prstGeom prst="line">
            <a:avLst/>
          </a:prstGeom>
          <a:solidFill>
            <a:srgbClr val="55379B"/>
          </a:solidFill>
          <a:ln w="19050" cap="flat" cmpd="sng" algn="ctr">
            <a:solidFill>
              <a:srgbClr val="56C4D2"/>
            </a:solidFill>
            <a:prstDash val="sysDash"/>
            <a:round/>
            <a:headEnd type="none" w="med" len="med"/>
            <a:tailEnd type="triangle" w="med" len="med"/>
          </a:ln>
          <a:effectLst/>
          <a:extLst>
            <a:ext uri="{AF507438-7753-43e0-B8FC-AC1667EBCBE1}">
              <a14:hiddenEffects xmlns:w="http://schemas.openxmlformats.org/wordprocessingml/2006/main" xmlns:w10="urn:schemas-microsoft-com:office:word" xmlns:v="urn:schemas-microsoft-com:vml" xmlns:o="urn:schemas-microsoft-com:office:office" xmlns:ve="http://schemas.openxmlformats.org/markup-compatibility/2006"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mc="http://schemas.openxmlformats.org/markup-compatibility/2006" xmlns:wpc="http://schemas.microsoft.com/office/word/2010/wordprocessingCanvas" xmlns:lc="http://schemas.openxmlformats.org/drawingml/2006/lockedCanvas" xmlns:a14="http://schemas.microsoft.com/office/drawing/2010/main" xmlns="">
                <a:effectLst>
                  <a:outerShdw blurRad="63500" dist="38099" dir="2700000" algn="ctr" rotWithShape="0">
                    <a:schemeClr val="bg2">
                      <a:alpha val="74998"/>
                    </a:schemeClr>
                  </a:outerShdw>
                </a:effectLst>
              </a14:hiddenEffects>
            </a:ext>
          </a:extLst>
        </p:spPr>
      </p:cxnSp>
      <p:sp>
        <p:nvSpPr>
          <p:cNvPr id="108" name="圆角矩形 45">
            <a:extLst>
              <a:ext uri="{FF2B5EF4-FFF2-40B4-BE49-F238E27FC236}">
                <a16:creationId xmlns:a16="http://schemas.microsoft.com/office/drawing/2014/main" id="{1F1A2028-FDE9-4FA2-A496-9DC5C3423B45}"/>
              </a:ext>
            </a:extLst>
          </p:cNvPr>
          <p:cNvSpPr/>
          <p:nvPr/>
        </p:nvSpPr>
        <p:spPr bwMode="gray">
          <a:xfrm>
            <a:off x="1451484" y="2112362"/>
            <a:ext cx="3552846" cy="246245"/>
          </a:xfrm>
          <a:prstGeom prst="roundRect">
            <a:avLst/>
          </a:prstGeom>
          <a:solidFill>
            <a:srgbClr val="AFD89C"/>
          </a:solidFill>
          <a:ln w="3175">
            <a:solidFill>
              <a:srgbClr val="AFD89C"/>
            </a:solidFill>
            <a:prstDash val="solid"/>
          </a:ln>
          <a:effectLst/>
        </p:spPr>
        <p:txBody>
          <a:bodyPr vert="horz" wrap="square" lIns="36000" tIns="36000" rIns="36000" bIns="36000" numCol="1" rtlCol="0" anchor="ctr" anchorCtr="0" compatLnSpc="1">
            <a:prstTxWarp prst="textNoShape">
              <a:avLst/>
            </a:prstTxWarp>
          </a:bodyPr>
          <a:lstStyle/>
          <a:p>
            <a:pPr algn="ctr" fontAlgn="ctr"/>
            <a:r>
              <a:rPr lang="en-US" sz="1100" dirty="0">
                <a:latin typeface="Huawei Sans" panose="020C0503030203020204" pitchFamily="34" charset="0"/>
              </a:rPr>
              <a:t>Northbound network service layer</a:t>
            </a:r>
          </a:p>
        </p:txBody>
      </p:sp>
      <p:sp>
        <p:nvSpPr>
          <p:cNvPr id="109" name="圆角矩形 46">
            <a:extLst>
              <a:ext uri="{FF2B5EF4-FFF2-40B4-BE49-F238E27FC236}">
                <a16:creationId xmlns:a16="http://schemas.microsoft.com/office/drawing/2014/main" id="{8B9B3C3D-7102-418C-B840-8DAA81D9615C}"/>
              </a:ext>
            </a:extLst>
          </p:cNvPr>
          <p:cNvSpPr/>
          <p:nvPr/>
        </p:nvSpPr>
        <p:spPr bwMode="gray">
          <a:xfrm>
            <a:off x="1480059" y="2468029"/>
            <a:ext cx="1845517" cy="324000"/>
          </a:xfrm>
          <a:prstGeom prst="roundRect">
            <a:avLst/>
          </a:prstGeom>
          <a:solidFill>
            <a:srgbClr val="AFD89C"/>
          </a:solidFill>
          <a:ln w="3175">
            <a:solidFill>
              <a:srgbClr val="AFD89C"/>
            </a:solidFill>
            <a:prstDash val="solid"/>
          </a:ln>
          <a:effectLst/>
        </p:spPr>
        <p:txBody>
          <a:bodyPr vert="horz" wrap="square" lIns="36000" tIns="36000" rIns="36000" bIns="36000" numCol="1" rtlCol="0" anchor="ctr"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charset="-122"/>
                <a:cs typeface="+mn-cs"/>
              </a:defRPr>
            </a:lvl1pPr>
            <a:lvl2pPr marL="457200" algn="l" rtl="0" fontAlgn="base">
              <a:spcBef>
                <a:spcPct val="0"/>
              </a:spcBef>
              <a:spcAft>
                <a:spcPct val="0"/>
              </a:spcAft>
              <a:defRPr kern="1200">
                <a:solidFill>
                  <a:schemeClr val="tx1"/>
                </a:solidFill>
                <a:latin typeface="Arial" pitchFamily="34" charset="0"/>
                <a:ea typeface="宋体" charset="-122"/>
                <a:cs typeface="+mn-cs"/>
              </a:defRPr>
            </a:lvl2pPr>
            <a:lvl3pPr marL="914400" algn="l" rtl="0" fontAlgn="base">
              <a:spcBef>
                <a:spcPct val="0"/>
              </a:spcBef>
              <a:spcAft>
                <a:spcPct val="0"/>
              </a:spcAft>
              <a:defRPr kern="1200">
                <a:solidFill>
                  <a:schemeClr val="tx1"/>
                </a:solidFill>
                <a:latin typeface="Arial" pitchFamily="34" charset="0"/>
                <a:ea typeface="宋体" charset="-122"/>
                <a:cs typeface="+mn-cs"/>
              </a:defRPr>
            </a:lvl3pPr>
            <a:lvl4pPr marL="1371600" algn="l" rtl="0" fontAlgn="base">
              <a:spcBef>
                <a:spcPct val="0"/>
              </a:spcBef>
              <a:spcAft>
                <a:spcPct val="0"/>
              </a:spcAft>
              <a:defRPr kern="1200">
                <a:solidFill>
                  <a:schemeClr val="tx1"/>
                </a:solidFill>
                <a:latin typeface="Arial" pitchFamily="34" charset="0"/>
                <a:ea typeface="宋体" charset="-122"/>
                <a:cs typeface="+mn-cs"/>
              </a:defRPr>
            </a:lvl4pPr>
            <a:lvl5pPr marL="1828800" algn="l" rtl="0" fontAlgn="base">
              <a:spcBef>
                <a:spcPct val="0"/>
              </a:spcBef>
              <a:spcAft>
                <a:spcPct val="0"/>
              </a:spcAft>
              <a:defRPr kern="1200">
                <a:solidFill>
                  <a:schemeClr val="tx1"/>
                </a:solidFill>
                <a:latin typeface="Arial" pitchFamily="34" charset="0"/>
                <a:ea typeface="宋体" charset="-122"/>
                <a:cs typeface="+mn-cs"/>
              </a:defRPr>
            </a:lvl5pPr>
            <a:lvl6pPr marL="2286000" algn="l" defTabSz="914400" rtl="0" eaLnBrk="1" latinLnBrk="0" hangingPunct="1">
              <a:defRPr kern="1200">
                <a:solidFill>
                  <a:schemeClr val="tx1"/>
                </a:solidFill>
                <a:latin typeface="Arial" pitchFamily="34" charset="0"/>
                <a:ea typeface="宋体" charset="-122"/>
                <a:cs typeface="+mn-cs"/>
              </a:defRPr>
            </a:lvl6pPr>
            <a:lvl7pPr marL="2743200" algn="l" defTabSz="914400" rtl="0" eaLnBrk="1" latinLnBrk="0" hangingPunct="1">
              <a:defRPr kern="1200">
                <a:solidFill>
                  <a:schemeClr val="tx1"/>
                </a:solidFill>
                <a:latin typeface="Arial" pitchFamily="34" charset="0"/>
                <a:ea typeface="宋体" charset="-122"/>
                <a:cs typeface="+mn-cs"/>
              </a:defRPr>
            </a:lvl7pPr>
            <a:lvl8pPr marL="3200400" algn="l" defTabSz="914400" rtl="0" eaLnBrk="1" latinLnBrk="0" hangingPunct="1">
              <a:defRPr kern="1200">
                <a:solidFill>
                  <a:schemeClr val="tx1"/>
                </a:solidFill>
                <a:latin typeface="Arial" pitchFamily="34" charset="0"/>
                <a:ea typeface="宋体" charset="-122"/>
                <a:cs typeface="+mn-cs"/>
              </a:defRPr>
            </a:lvl8pPr>
            <a:lvl9pPr marL="3657600" algn="l" defTabSz="914400" rtl="0" eaLnBrk="1" latinLnBrk="0" hangingPunct="1">
              <a:defRPr kern="1200">
                <a:solidFill>
                  <a:schemeClr val="tx1"/>
                </a:solidFill>
                <a:latin typeface="Arial" pitchFamily="34" charset="0"/>
                <a:ea typeface="宋体" charset="-122"/>
                <a:cs typeface="+mn-cs"/>
              </a:defRPr>
            </a:lvl9pPr>
          </a:lstStyle>
          <a:p>
            <a:pPr algn="ctr" fontAlgn="ctr">
              <a:lnSpc>
                <a:spcPct val="90000"/>
              </a:lnSpc>
              <a:defRPr/>
            </a:pPr>
            <a:r>
              <a:rPr lang="en-US" sz="1100" dirty="0">
                <a:latin typeface="Huawei Sans" panose="020C0503030203020204" pitchFamily="34" charset="0"/>
              </a:rPr>
              <a:t>VPN/Traffic steering/</a:t>
            </a:r>
          </a:p>
          <a:p>
            <a:pPr algn="ctr" fontAlgn="ctr">
              <a:lnSpc>
                <a:spcPct val="90000"/>
              </a:lnSpc>
              <a:defRPr/>
            </a:pPr>
            <a:r>
              <a:rPr lang="en-US" sz="1100" dirty="0" err="1">
                <a:latin typeface="Huawei Sans" panose="020C0503030203020204" pitchFamily="34" charset="0"/>
              </a:rPr>
              <a:t>QoS</a:t>
            </a:r>
            <a:r>
              <a:rPr lang="en-US" sz="1100" dirty="0">
                <a:latin typeface="Huawei Sans" panose="020C0503030203020204" pitchFamily="34" charset="0"/>
              </a:rPr>
              <a:t>/Security/WOC</a:t>
            </a:r>
            <a:endParaRPr lang="en-US" altLang="zh-CN" sz="1100" dirty="0">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10" name="圆角矩形 47">
            <a:extLst>
              <a:ext uri="{FF2B5EF4-FFF2-40B4-BE49-F238E27FC236}">
                <a16:creationId xmlns:a16="http://schemas.microsoft.com/office/drawing/2014/main" id="{FEACEAA3-3A9B-426C-A480-E88257422F1D}"/>
              </a:ext>
            </a:extLst>
          </p:cNvPr>
          <p:cNvSpPr/>
          <p:nvPr/>
        </p:nvSpPr>
        <p:spPr bwMode="gray">
          <a:xfrm>
            <a:off x="4426734" y="2480134"/>
            <a:ext cx="540000" cy="324000"/>
          </a:xfrm>
          <a:prstGeom prst="roundRect">
            <a:avLst/>
          </a:prstGeom>
          <a:solidFill>
            <a:srgbClr val="AFD89C"/>
          </a:solidFill>
          <a:ln>
            <a:solidFill>
              <a:srgbClr val="AFD89C"/>
            </a:solidFill>
          </a:ln>
          <a:effectLst/>
        </p:spPr>
        <p:txBody>
          <a:bodyPr vert="horz" wrap="square" lIns="36000" tIns="36000" rIns="36000" bIns="36000" numCol="1" rtlCol="0" anchor="ctr"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charset="-122"/>
                <a:cs typeface="+mn-cs"/>
              </a:defRPr>
            </a:lvl1pPr>
            <a:lvl2pPr marL="457200" algn="l" rtl="0" fontAlgn="base">
              <a:spcBef>
                <a:spcPct val="0"/>
              </a:spcBef>
              <a:spcAft>
                <a:spcPct val="0"/>
              </a:spcAft>
              <a:defRPr kern="1200">
                <a:solidFill>
                  <a:schemeClr val="tx1"/>
                </a:solidFill>
                <a:latin typeface="Arial" pitchFamily="34" charset="0"/>
                <a:ea typeface="宋体" charset="-122"/>
                <a:cs typeface="+mn-cs"/>
              </a:defRPr>
            </a:lvl2pPr>
            <a:lvl3pPr marL="914400" algn="l" rtl="0" fontAlgn="base">
              <a:spcBef>
                <a:spcPct val="0"/>
              </a:spcBef>
              <a:spcAft>
                <a:spcPct val="0"/>
              </a:spcAft>
              <a:defRPr kern="1200">
                <a:solidFill>
                  <a:schemeClr val="tx1"/>
                </a:solidFill>
                <a:latin typeface="Arial" pitchFamily="34" charset="0"/>
                <a:ea typeface="宋体" charset="-122"/>
                <a:cs typeface="+mn-cs"/>
              </a:defRPr>
            </a:lvl3pPr>
            <a:lvl4pPr marL="1371600" algn="l" rtl="0" fontAlgn="base">
              <a:spcBef>
                <a:spcPct val="0"/>
              </a:spcBef>
              <a:spcAft>
                <a:spcPct val="0"/>
              </a:spcAft>
              <a:defRPr kern="1200">
                <a:solidFill>
                  <a:schemeClr val="tx1"/>
                </a:solidFill>
                <a:latin typeface="Arial" pitchFamily="34" charset="0"/>
                <a:ea typeface="宋体" charset="-122"/>
                <a:cs typeface="+mn-cs"/>
              </a:defRPr>
            </a:lvl4pPr>
            <a:lvl5pPr marL="1828800" algn="l" rtl="0" fontAlgn="base">
              <a:spcBef>
                <a:spcPct val="0"/>
              </a:spcBef>
              <a:spcAft>
                <a:spcPct val="0"/>
              </a:spcAft>
              <a:defRPr kern="1200">
                <a:solidFill>
                  <a:schemeClr val="tx1"/>
                </a:solidFill>
                <a:latin typeface="Arial" pitchFamily="34" charset="0"/>
                <a:ea typeface="宋体" charset="-122"/>
                <a:cs typeface="+mn-cs"/>
              </a:defRPr>
            </a:lvl5pPr>
            <a:lvl6pPr marL="2286000" algn="l" defTabSz="914400" rtl="0" eaLnBrk="1" latinLnBrk="0" hangingPunct="1">
              <a:defRPr kern="1200">
                <a:solidFill>
                  <a:schemeClr val="tx1"/>
                </a:solidFill>
                <a:latin typeface="Arial" pitchFamily="34" charset="0"/>
                <a:ea typeface="宋体" charset="-122"/>
                <a:cs typeface="+mn-cs"/>
              </a:defRPr>
            </a:lvl6pPr>
            <a:lvl7pPr marL="2743200" algn="l" defTabSz="914400" rtl="0" eaLnBrk="1" latinLnBrk="0" hangingPunct="1">
              <a:defRPr kern="1200">
                <a:solidFill>
                  <a:schemeClr val="tx1"/>
                </a:solidFill>
                <a:latin typeface="Arial" pitchFamily="34" charset="0"/>
                <a:ea typeface="宋体" charset="-122"/>
                <a:cs typeface="+mn-cs"/>
              </a:defRPr>
            </a:lvl7pPr>
            <a:lvl8pPr marL="3200400" algn="l" defTabSz="914400" rtl="0" eaLnBrk="1" latinLnBrk="0" hangingPunct="1">
              <a:defRPr kern="1200">
                <a:solidFill>
                  <a:schemeClr val="tx1"/>
                </a:solidFill>
                <a:latin typeface="Arial" pitchFamily="34" charset="0"/>
                <a:ea typeface="宋体" charset="-122"/>
                <a:cs typeface="+mn-cs"/>
              </a:defRPr>
            </a:lvl8pPr>
            <a:lvl9pPr marL="3657600" algn="l" defTabSz="914400" rtl="0" eaLnBrk="1" latinLnBrk="0" hangingPunct="1">
              <a:defRPr kern="1200">
                <a:solidFill>
                  <a:schemeClr val="tx1"/>
                </a:solidFill>
                <a:latin typeface="Arial" pitchFamily="34" charset="0"/>
                <a:ea typeface="宋体" charset="-122"/>
                <a:cs typeface="+mn-cs"/>
              </a:defRPr>
            </a:lvl9pPr>
          </a:lstStyle>
          <a:p>
            <a:pPr algn="ctr" fontAlgn="ctr">
              <a:lnSpc>
                <a:spcPct val="90000"/>
              </a:lnSpc>
              <a:defRPr/>
            </a:pPr>
            <a:r>
              <a:rPr lang="en-US" sz="1050" dirty="0">
                <a:latin typeface="Huawei Sans" panose="020C0503030203020204" pitchFamily="34" charset="0"/>
              </a:rPr>
              <a:t>O&amp;M</a:t>
            </a:r>
          </a:p>
        </p:txBody>
      </p:sp>
      <p:sp>
        <p:nvSpPr>
          <p:cNvPr id="111" name="圆角矩形 48">
            <a:extLst>
              <a:ext uri="{FF2B5EF4-FFF2-40B4-BE49-F238E27FC236}">
                <a16:creationId xmlns:a16="http://schemas.microsoft.com/office/drawing/2014/main" id="{8AB4A3A9-22D1-4B0E-9337-6635CD346589}"/>
              </a:ext>
            </a:extLst>
          </p:cNvPr>
          <p:cNvSpPr/>
          <p:nvPr/>
        </p:nvSpPr>
        <p:spPr bwMode="gray">
          <a:xfrm>
            <a:off x="3439122" y="2471996"/>
            <a:ext cx="873955" cy="324000"/>
          </a:xfrm>
          <a:prstGeom prst="roundRect">
            <a:avLst/>
          </a:prstGeom>
          <a:solidFill>
            <a:srgbClr val="AFD89C"/>
          </a:solidFill>
          <a:ln>
            <a:solidFill>
              <a:srgbClr val="AFD89C"/>
            </a:solidFill>
          </a:ln>
          <a:effectLst/>
        </p:spPr>
        <p:txBody>
          <a:bodyPr vert="horz" wrap="square" lIns="36000" tIns="36000" rIns="36000" bIns="36000" numCol="1" rtlCol="0" anchor="ctr" anchorCtr="0" compatLnSpc="1">
            <a:prstTxWarp prst="textNoShape">
              <a:avLst/>
            </a:prstTxWarp>
          </a:bodyPr>
          <a:lstStyle/>
          <a:p>
            <a:pPr algn="ctr" fontAlgn="ctr">
              <a:lnSpc>
                <a:spcPct val="90000"/>
              </a:lnSpc>
              <a:spcBef>
                <a:spcPct val="0"/>
              </a:spcBef>
              <a:spcAft>
                <a:spcPct val="0"/>
              </a:spcAft>
              <a:defRPr/>
            </a:pPr>
            <a:r>
              <a:rPr lang="en-US" sz="1050" dirty="0">
                <a:latin typeface="Huawei Sans" panose="020C0503030203020204" pitchFamily="34" charset="0"/>
              </a:rPr>
              <a:t>CPE-VIM</a:t>
            </a:r>
            <a:endParaRPr lang="en-US" altLang="zh-CN" sz="1050" dirty="0">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cxnSp>
        <p:nvCxnSpPr>
          <p:cNvPr id="112" name="直接连接符 51">
            <a:extLst>
              <a:ext uri="{FF2B5EF4-FFF2-40B4-BE49-F238E27FC236}">
                <a16:creationId xmlns:a16="http://schemas.microsoft.com/office/drawing/2014/main" id="{8345195E-1A28-4AE0-B7BE-D4805A6686A2}"/>
              </a:ext>
            </a:extLst>
          </p:cNvPr>
          <p:cNvCxnSpPr>
            <a:cxnSpLocks/>
            <a:stCxn id="129" idx="1"/>
            <a:endCxn id="146" idx="8"/>
          </p:cNvCxnSpPr>
          <p:nvPr/>
        </p:nvCxnSpPr>
        <p:spPr bwMode="gray">
          <a:xfrm flipH="1">
            <a:off x="3719992" y="4535266"/>
            <a:ext cx="541202" cy="9614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52">
            <a:extLst>
              <a:ext uri="{FF2B5EF4-FFF2-40B4-BE49-F238E27FC236}">
                <a16:creationId xmlns:a16="http://schemas.microsoft.com/office/drawing/2014/main" id="{2BC4397E-8423-4E15-963D-2D6806BD362D}"/>
              </a:ext>
            </a:extLst>
          </p:cNvPr>
          <p:cNvCxnSpPr>
            <a:cxnSpLocks/>
            <a:stCxn id="129" idx="1"/>
            <a:endCxn id="147" idx="8"/>
          </p:cNvCxnSpPr>
          <p:nvPr/>
        </p:nvCxnSpPr>
        <p:spPr bwMode="gray">
          <a:xfrm flipH="1">
            <a:off x="3722704" y="4535266"/>
            <a:ext cx="538490" cy="2613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75">
            <a:extLst>
              <a:ext uri="{FF2B5EF4-FFF2-40B4-BE49-F238E27FC236}">
                <a16:creationId xmlns:a16="http://schemas.microsoft.com/office/drawing/2014/main" id="{128D25C2-FE3C-453D-B350-AA0B55A3CF9E}"/>
              </a:ext>
            </a:extLst>
          </p:cNvPr>
          <p:cNvCxnSpPr>
            <a:cxnSpLocks/>
            <a:stCxn id="131" idx="1"/>
            <a:endCxn id="147" idx="8"/>
          </p:cNvCxnSpPr>
          <p:nvPr/>
        </p:nvCxnSpPr>
        <p:spPr bwMode="gray">
          <a:xfrm flipH="1" flipV="1">
            <a:off x="3722704" y="4796633"/>
            <a:ext cx="536415" cy="37763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76">
            <a:extLst>
              <a:ext uri="{FF2B5EF4-FFF2-40B4-BE49-F238E27FC236}">
                <a16:creationId xmlns:a16="http://schemas.microsoft.com/office/drawing/2014/main" id="{7A6577E0-4251-4BEE-B50F-B6AE06E75D25}"/>
              </a:ext>
            </a:extLst>
          </p:cNvPr>
          <p:cNvCxnSpPr>
            <a:cxnSpLocks/>
            <a:stCxn id="131" idx="1"/>
            <a:endCxn id="146" idx="8"/>
          </p:cNvCxnSpPr>
          <p:nvPr/>
        </p:nvCxnSpPr>
        <p:spPr bwMode="gray">
          <a:xfrm flipH="1">
            <a:off x="3719992" y="5174272"/>
            <a:ext cx="539127" cy="32246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16" name="组合 79">
            <a:extLst>
              <a:ext uri="{FF2B5EF4-FFF2-40B4-BE49-F238E27FC236}">
                <a16:creationId xmlns:a16="http://schemas.microsoft.com/office/drawing/2014/main" id="{EB6E1DBD-839D-49F7-BBFE-5A6A656DAE97}"/>
              </a:ext>
            </a:extLst>
          </p:cNvPr>
          <p:cNvGrpSpPr/>
          <p:nvPr/>
        </p:nvGrpSpPr>
        <p:grpSpPr bwMode="gray">
          <a:xfrm>
            <a:off x="2889124" y="3683926"/>
            <a:ext cx="1362220" cy="338554"/>
            <a:chOff x="2826454" y="2848988"/>
            <a:chExt cx="866112" cy="220478"/>
          </a:xfrm>
        </p:grpSpPr>
        <p:sp>
          <p:nvSpPr>
            <p:cNvPr id="117" name="TextBox 139">
              <a:extLst>
                <a:ext uri="{FF2B5EF4-FFF2-40B4-BE49-F238E27FC236}">
                  <a16:creationId xmlns:a16="http://schemas.microsoft.com/office/drawing/2014/main" id="{3FA3AF26-407B-48A6-B0BD-CF0DBB2269BB}"/>
                </a:ext>
              </a:extLst>
            </p:cNvPr>
            <p:cNvSpPr txBox="1"/>
            <p:nvPr/>
          </p:nvSpPr>
          <p:spPr bwMode="gray">
            <a:xfrm>
              <a:off x="3126327" y="2848988"/>
              <a:ext cx="566239" cy="220478"/>
            </a:xfrm>
            <a:prstGeom prst="rect">
              <a:avLst/>
            </a:prstGeom>
            <a:noFill/>
          </p:spPr>
          <p:txBody>
            <a:bodyPr wrap="square" rtlCol="0">
              <a:spAutoFit/>
            </a:bodyPr>
            <a:lstStyle/>
            <a:p>
              <a:pPr algn="ctr" defTabSz="342800" eaLnBrk="0" fontAlgn="ctr" hangingPunct="0"/>
              <a:r>
                <a:rPr lang="en-US" sz="1600" b="1" dirty="0">
                  <a:latin typeface="Huawei Sans" panose="020C0503030203020204" pitchFamily="34" charset="0"/>
                </a:rPr>
                <a:t>RR</a:t>
              </a:r>
              <a:endParaRPr lang="en-US" sz="1600" b="1" dirty="0">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18" name="矩形 81">
              <a:extLst>
                <a:ext uri="{FF2B5EF4-FFF2-40B4-BE49-F238E27FC236}">
                  <a16:creationId xmlns:a16="http://schemas.microsoft.com/office/drawing/2014/main" id="{DF8828B4-C81A-4168-B738-C008C0C8505A}"/>
                </a:ext>
              </a:extLst>
            </p:cNvPr>
            <p:cNvSpPr/>
            <p:nvPr/>
          </p:nvSpPr>
          <p:spPr bwMode="gray">
            <a:xfrm>
              <a:off x="2826454" y="2854744"/>
              <a:ext cx="455694" cy="209474"/>
            </a:xfrm>
            <a:prstGeom prst="rect">
              <a:avLst/>
            </a:prstGeom>
            <a:noFill/>
            <a:ln w="95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9" name="Picture 2" descr="G:\做的项目\公共\扁平图标切换\更新2015_01_21\oss扁平图标库2015_01_21更新-04.png">
              <a:extLst>
                <a:ext uri="{FF2B5EF4-FFF2-40B4-BE49-F238E27FC236}">
                  <a16:creationId xmlns:a16="http://schemas.microsoft.com/office/drawing/2014/main" id="{F80319C7-FC8E-4C02-9513-86F0762F80DA}"/>
                </a:ext>
              </a:extLst>
            </p:cNvPr>
            <p:cNvPicPr>
              <a:picLocks noChangeAspect="1" noChangeArrowheads="1"/>
            </p:cNvPicPr>
            <p:nvPr/>
          </p:nvPicPr>
          <p:blipFill>
            <a:blip r:embed="rId4" cstate="print"/>
            <a:srcRect/>
            <a:stretch>
              <a:fillRect/>
            </a:stretch>
          </p:blipFill>
          <p:spPr bwMode="gray">
            <a:xfrm>
              <a:off x="3077081" y="2887490"/>
              <a:ext cx="173707" cy="148268"/>
            </a:xfrm>
            <a:prstGeom prst="rect">
              <a:avLst/>
            </a:prstGeom>
            <a:noFill/>
          </p:spPr>
        </p:pic>
        <p:pic>
          <p:nvPicPr>
            <p:cNvPr id="120" name="Picture 2" descr="G:\做的项目\公共\扁平图标切换\更新2015_01_21\oss扁平图标库2015_01_21更新-04.png">
              <a:extLst>
                <a:ext uri="{FF2B5EF4-FFF2-40B4-BE49-F238E27FC236}">
                  <a16:creationId xmlns:a16="http://schemas.microsoft.com/office/drawing/2014/main" id="{4BE81D5E-ADC4-4652-ABC5-4D336DEF662F}"/>
                </a:ext>
              </a:extLst>
            </p:cNvPr>
            <p:cNvPicPr>
              <a:picLocks noChangeAspect="1" noChangeArrowheads="1"/>
            </p:cNvPicPr>
            <p:nvPr/>
          </p:nvPicPr>
          <p:blipFill>
            <a:blip r:embed="rId4" cstate="print"/>
            <a:srcRect/>
            <a:stretch>
              <a:fillRect/>
            </a:stretch>
          </p:blipFill>
          <p:spPr bwMode="gray">
            <a:xfrm>
              <a:off x="2863555" y="2886237"/>
              <a:ext cx="173707" cy="148268"/>
            </a:xfrm>
            <a:prstGeom prst="rect">
              <a:avLst/>
            </a:prstGeom>
            <a:noFill/>
          </p:spPr>
        </p:pic>
      </p:grpSp>
      <p:cxnSp>
        <p:nvCxnSpPr>
          <p:cNvPr id="121" name="直接箭头连接符 84">
            <a:extLst>
              <a:ext uri="{FF2B5EF4-FFF2-40B4-BE49-F238E27FC236}">
                <a16:creationId xmlns:a16="http://schemas.microsoft.com/office/drawing/2014/main" id="{974AA3E9-B46A-40AA-ADB6-D586868D6DA6}"/>
              </a:ext>
            </a:extLst>
          </p:cNvPr>
          <p:cNvCxnSpPr>
            <a:cxnSpLocks/>
            <a:stCxn id="95" idx="2"/>
          </p:cNvCxnSpPr>
          <p:nvPr/>
        </p:nvCxnSpPr>
        <p:spPr bwMode="gray">
          <a:xfrm>
            <a:off x="3254319" y="3239467"/>
            <a:ext cx="0" cy="324661"/>
          </a:xfrm>
          <a:prstGeom prst="straightConnector1">
            <a:avLst/>
          </a:prstGeom>
          <a:ln w="28575" cap="flat" cmpd="sng" algn="ctr">
            <a:solidFill>
              <a:srgbClr val="56C4D2"/>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22" name="直接箭头连接符 85">
            <a:extLst>
              <a:ext uri="{FF2B5EF4-FFF2-40B4-BE49-F238E27FC236}">
                <a16:creationId xmlns:a16="http://schemas.microsoft.com/office/drawing/2014/main" id="{F7655646-6094-45AA-88BC-6A56CB7C1BFA}"/>
              </a:ext>
            </a:extLst>
          </p:cNvPr>
          <p:cNvCxnSpPr>
            <a:cxnSpLocks/>
            <a:stCxn id="118" idx="2"/>
            <a:endCxn id="136" idx="3"/>
          </p:cNvCxnSpPr>
          <p:nvPr/>
        </p:nvCxnSpPr>
        <p:spPr bwMode="gray">
          <a:xfrm flipH="1">
            <a:off x="2127245" y="4014422"/>
            <a:ext cx="1120237" cy="809815"/>
          </a:xfrm>
          <a:prstGeom prst="straightConnector1">
            <a:avLst/>
          </a:prstGeom>
          <a:ln w="3175">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23" name="直接箭头连接符 86">
            <a:extLst>
              <a:ext uri="{FF2B5EF4-FFF2-40B4-BE49-F238E27FC236}">
                <a16:creationId xmlns:a16="http://schemas.microsoft.com/office/drawing/2014/main" id="{BC02CE09-FF17-4AE3-8001-518595D7F3A5}"/>
              </a:ext>
            </a:extLst>
          </p:cNvPr>
          <p:cNvCxnSpPr>
            <a:cxnSpLocks/>
            <a:stCxn id="118" idx="2"/>
            <a:endCxn id="144" idx="3"/>
          </p:cNvCxnSpPr>
          <p:nvPr/>
        </p:nvCxnSpPr>
        <p:spPr bwMode="gray">
          <a:xfrm flipH="1">
            <a:off x="2102130" y="4014422"/>
            <a:ext cx="1145352" cy="1361929"/>
          </a:xfrm>
          <a:prstGeom prst="straightConnector1">
            <a:avLst/>
          </a:prstGeom>
          <a:ln w="3175">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24" name="直接箭头连接符 87">
            <a:extLst>
              <a:ext uri="{FF2B5EF4-FFF2-40B4-BE49-F238E27FC236}">
                <a16:creationId xmlns:a16="http://schemas.microsoft.com/office/drawing/2014/main" id="{325B4FC1-E670-4919-90D1-8924C4583BB5}"/>
              </a:ext>
            </a:extLst>
          </p:cNvPr>
          <p:cNvCxnSpPr>
            <a:cxnSpLocks/>
            <a:stCxn id="118" idx="2"/>
            <a:endCxn id="131" idx="1"/>
          </p:cNvCxnSpPr>
          <p:nvPr/>
        </p:nvCxnSpPr>
        <p:spPr bwMode="gray">
          <a:xfrm>
            <a:off x="3247482" y="4014422"/>
            <a:ext cx="1011637" cy="1159850"/>
          </a:xfrm>
          <a:prstGeom prst="straightConnector1">
            <a:avLst/>
          </a:prstGeom>
          <a:ln w="3175">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25" name="直接箭头连接符 88">
            <a:extLst>
              <a:ext uri="{FF2B5EF4-FFF2-40B4-BE49-F238E27FC236}">
                <a16:creationId xmlns:a16="http://schemas.microsoft.com/office/drawing/2014/main" id="{1CCDD142-9C69-4DAA-BA80-2AEA98F657E7}"/>
              </a:ext>
            </a:extLst>
          </p:cNvPr>
          <p:cNvCxnSpPr>
            <a:cxnSpLocks/>
            <a:stCxn id="118" idx="2"/>
            <a:endCxn id="129" idx="1"/>
          </p:cNvCxnSpPr>
          <p:nvPr/>
        </p:nvCxnSpPr>
        <p:spPr bwMode="gray">
          <a:xfrm>
            <a:off x="3247482" y="4014422"/>
            <a:ext cx="1013712" cy="520844"/>
          </a:xfrm>
          <a:prstGeom prst="straightConnector1">
            <a:avLst/>
          </a:prstGeom>
          <a:ln w="3175">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26" name="直接箭头连接符 92">
            <a:extLst>
              <a:ext uri="{FF2B5EF4-FFF2-40B4-BE49-F238E27FC236}">
                <a16:creationId xmlns:a16="http://schemas.microsoft.com/office/drawing/2014/main" id="{338A274D-5ABF-4A63-8E6B-C9D37CB5A687}"/>
              </a:ext>
            </a:extLst>
          </p:cNvPr>
          <p:cNvCxnSpPr>
            <a:cxnSpLocks/>
            <a:stCxn id="118" idx="2"/>
            <a:endCxn id="133" idx="1"/>
          </p:cNvCxnSpPr>
          <p:nvPr/>
        </p:nvCxnSpPr>
        <p:spPr bwMode="gray">
          <a:xfrm>
            <a:off x="3247482" y="4014422"/>
            <a:ext cx="1034725" cy="1688181"/>
          </a:xfrm>
          <a:prstGeom prst="straightConnector1">
            <a:avLst/>
          </a:prstGeom>
          <a:ln w="3175">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27" name="直接连接符 94">
            <a:extLst>
              <a:ext uri="{FF2B5EF4-FFF2-40B4-BE49-F238E27FC236}">
                <a16:creationId xmlns:a16="http://schemas.microsoft.com/office/drawing/2014/main" id="{42B0D8BC-E8F1-4328-B5B2-48913CA67193}"/>
              </a:ext>
            </a:extLst>
          </p:cNvPr>
          <p:cNvCxnSpPr>
            <a:cxnSpLocks/>
            <a:stCxn id="133" idx="1"/>
            <a:endCxn id="146" idx="8"/>
          </p:cNvCxnSpPr>
          <p:nvPr/>
        </p:nvCxnSpPr>
        <p:spPr bwMode="gray">
          <a:xfrm flipH="1" flipV="1">
            <a:off x="3719992" y="5496740"/>
            <a:ext cx="562215" cy="2058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95">
            <a:extLst>
              <a:ext uri="{FF2B5EF4-FFF2-40B4-BE49-F238E27FC236}">
                <a16:creationId xmlns:a16="http://schemas.microsoft.com/office/drawing/2014/main" id="{92BCB9DA-A754-4C8B-BCC2-4FD73BB12338}"/>
              </a:ext>
            </a:extLst>
          </p:cNvPr>
          <p:cNvCxnSpPr>
            <a:cxnSpLocks/>
            <a:stCxn id="133" idx="1"/>
            <a:endCxn id="147" idx="8"/>
          </p:cNvCxnSpPr>
          <p:nvPr/>
        </p:nvCxnSpPr>
        <p:spPr bwMode="gray">
          <a:xfrm flipH="1" flipV="1">
            <a:off x="3722704" y="4796633"/>
            <a:ext cx="559503" cy="90597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29" name="图片 110">
            <a:extLst>
              <a:ext uri="{FF2B5EF4-FFF2-40B4-BE49-F238E27FC236}">
                <a16:creationId xmlns:a16="http://schemas.microsoft.com/office/drawing/2014/main" id="{B41056E7-45F8-41AA-9163-FFFC62CD211A}"/>
              </a:ext>
            </a:extLst>
          </p:cNvPr>
          <p:cNvPicPr>
            <a:picLocks noChangeAspect="1"/>
          </p:cNvPicPr>
          <p:nvPr/>
        </p:nvPicPr>
        <p:blipFill>
          <a:blip r:embed="rId5"/>
          <a:stretch>
            <a:fillRect/>
          </a:stretch>
        </p:blipFill>
        <p:spPr bwMode="gray">
          <a:xfrm>
            <a:off x="4261194" y="4378863"/>
            <a:ext cx="374964" cy="312805"/>
          </a:xfrm>
          <a:prstGeom prst="rect">
            <a:avLst/>
          </a:prstGeom>
        </p:spPr>
      </p:pic>
      <p:sp>
        <p:nvSpPr>
          <p:cNvPr id="130" name="文本框 111">
            <a:extLst>
              <a:ext uri="{FF2B5EF4-FFF2-40B4-BE49-F238E27FC236}">
                <a16:creationId xmlns:a16="http://schemas.microsoft.com/office/drawing/2014/main" id="{37E010E5-E536-4B52-8A85-F54848E9B3CF}"/>
              </a:ext>
            </a:extLst>
          </p:cNvPr>
          <p:cNvSpPr txBox="1"/>
          <p:nvPr/>
        </p:nvSpPr>
        <p:spPr bwMode="gray">
          <a:xfrm>
            <a:off x="4026497" y="4632960"/>
            <a:ext cx="846327"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CPE</a:t>
            </a:r>
            <a:endParaRPr lang="en-US" altLang="zh-CN" sz="1067"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1" name="图片 113">
            <a:extLst>
              <a:ext uri="{FF2B5EF4-FFF2-40B4-BE49-F238E27FC236}">
                <a16:creationId xmlns:a16="http://schemas.microsoft.com/office/drawing/2014/main" id="{D8D3C3DB-CBA3-4F4F-A65D-F11D4EF1273A}"/>
              </a:ext>
            </a:extLst>
          </p:cNvPr>
          <p:cNvPicPr>
            <a:picLocks noChangeAspect="1"/>
          </p:cNvPicPr>
          <p:nvPr/>
        </p:nvPicPr>
        <p:blipFill>
          <a:blip r:embed="rId6"/>
          <a:stretch>
            <a:fillRect/>
          </a:stretch>
        </p:blipFill>
        <p:spPr bwMode="gray">
          <a:xfrm>
            <a:off x="4259119" y="5021160"/>
            <a:ext cx="367073" cy="306223"/>
          </a:xfrm>
          <a:prstGeom prst="rect">
            <a:avLst/>
          </a:prstGeom>
        </p:spPr>
      </p:pic>
      <p:pic>
        <p:nvPicPr>
          <p:cNvPr id="132" name="图片 115">
            <a:extLst>
              <a:ext uri="{FF2B5EF4-FFF2-40B4-BE49-F238E27FC236}">
                <a16:creationId xmlns:a16="http://schemas.microsoft.com/office/drawing/2014/main" id="{AF001997-27A1-42FE-939D-F8121E017665}"/>
              </a:ext>
            </a:extLst>
          </p:cNvPr>
          <p:cNvPicPr>
            <a:picLocks noChangeAspect="1"/>
          </p:cNvPicPr>
          <p:nvPr/>
        </p:nvPicPr>
        <p:blipFill>
          <a:blip r:embed="rId3"/>
          <a:stretch>
            <a:fillRect/>
          </a:stretch>
        </p:blipFill>
        <p:spPr bwMode="gray">
          <a:xfrm>
            <a:off x="5279220" y="4967324"/>
            <a:ext cx="439741" cy="366845"/>
          </a:xfrm>
          <a:prstGeom prst="rect">
            <a:avLst/>
          </a:prstGeom>
        </p:spPr>
      </p:pic>
      <p:pic>
        <p:nvPicPr>
          <p:cNvPr id="133" name="图片 118">
            <a:extLst>
              <a:ext uri="{FF2B5EF4-FFF2-40B4-BE49-F238E27FC236}">
                <a16:creationId xmlns:a16="http://schemas.microsoft.com/office/drawing/2014/main" id="{41B767FF-F4A7-436E-AED8-CFD8C55A5104}"/>
              </a:ext>
            </a:extLst>
          </p:cNvPr>
          <p:cNvPicPr>
            <a:picLocks noChangeAspect="1"/>
          </p:cNvPicPr>
          <p:nvPr/>
        </p:nvPicPr>
        <p:blipFill>
          <a:blip r:embed="rId7"/>
          <a:stretch>
            <a:fillRect/>
          </a:stretch>
        </p:blipFill>
        <p:spPr bwMode="gray">
          <a:xfrm>
            <a:off x="4282207" y="5559133"/>
            <a:ext cx="343955" cy="286940"/>
          </a:xfrm>
          <a:prstGeom prst="rect">
            <a:avLst/>
          </a:prstGeom>
        </p:spPr>
      </p:pic>
      <p:sp>
        <p:nvSpPr>
          <p:cNvPr id="134" name="文本框 119">
            <a:extLst>
              <a:ext uri="{FF2B5EF4-FFF2-40B4-BE49-F238E27FC236}">
                <a16:creationId xmlns:a16="http://schemas.microsoft.com/office/drawing/2014/main" id="{E8E91B95-9C4E-4D32-B0E8-B6FD9B372B7B}"/>
              </a:ext>
            </a:extLst>
          </p:cNvPr>
          <p:cNvSpPr txBox="1"/>
          <p:nvPr/>
        </p:nvSpPr>
        <p:spPr bwMode="gray">
          <a:xfrm>
            <a:off x="3859904" y="5808192"/>
            <a:ext cx="835421"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Gateway</a:t>
            </a:r>
            <a:endParaRPr lang="en-US" altLang="zh-CN" sz="1067"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5" name="图片 125">
            <a:extLst>
              <a:ext uri="{FF2B5EF4-FFF2-40B4-BE49-F238E27FC236}">
                <a16:creationId xmlns:a16="http://schemas.microsoft.com/office/drawing/2014/main" id="{A37C632D-0625-4951-8534-F0BD0290459F}"/>
              </a:ext>
            </a:extLst>
          </p:cNvPr>
          <p:cNvPicPr>
            <a:picLocks noChangeAspect="1"/>
          </p:cNvPicPr>
          <p:nvPr/>
        </p:nvPicPr>
        <p:blipFill>
          <a:blip r:embed="rId3"/>
          <a:stretch>
            <a:fillRect/>
          </a:stretch>
        </p:blipFill>
        <p:spPr bwMode="gray">
          <a:xfrm>
            <a:off x="576221" y="5345413"/>
            <a:ext cx="439741" cy="357993"/>
          </a:xfrm>
          <a:prstGeom prst="rect">
            <a:avLst/>
          </a:prstGeom>
        </p:spPr>
      </p:pic>
      <p:pic>
        <p:nvPicPr>
          <p:cNvPr id="136" name="图片 127">
            <a:extLst>
              <a:ext uri="{FF2B5EF4-FFF2-40B4-BE49-F238E27FC236}">
                <a16:creationId xmlns:a16="http://schemas.microsoft.com/office/drawing/2014/main" id="{DE4A68B8-AB72-4A2F-91BA-971DDCAAF9E6}"/>
              </a:ext>
            </a:extLst>
          </p:cNvPr>
          <p:cNvPicPr>
            <a:picLocks noChangeAspect="1"/>
          </p:cNvPicPr>
          <p:nvPr/>
        </p:nvPicPr>
        <p:blipFill>
          <a:blip r:embed="rId6"/>
          <a:stretch>
            <a:fillRect/>
          </a:stretch>
        </p:blipFill>
        <p:spPr bwMode="gray">
          <a:xfrm>
            <a:off x="1763920" y="4672689"/>
            <a:ext cx="363325" cy="303096"/>
          </a:xfrm>
          <a:prstGeom prst="rect">
            <a:avLst/>
          </a:prstGeom>
        </p:spPr>
      </p:pic>
      <p:sp>
        <p:nvSpPr>
          <p:cNvPr id="137" name="文本框 128">
            <a:extLst>
              <a:ext uri="{FF2B5EF4-FFF2-40B4-BE49-F238E27FC236}">
                <a16:creationId xmlns:a16="http://schemas.microsoft.com/office/drawing/2014/main" id="{B561AB77-A447-4286-8E64-7D5FE187D9E7}"/>
              </a:ext>
            </a:extLst>
          </p:cNvPr>
          <p:cNvSpPr txBox="1"/>
          <p:nvPr/>
        </p:nvSpPr>
        <p:spPr bwMode="gray">
          <a:xfrm>
            <a:off x="1683033" y="4899489"/>
            <a:ext cx="479760"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CPE</a:t>
            </a:r>
            <a:endParaRPr lang="en-US" altLang="zh-CN" sz="1067"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38" name="表格 132">
            <a:extLst>
              <a:ext uri="{FF2B5EF4-FFF2-40B4-BE49-F238E27FC236}">
                <a16:creationId xmlns:a16="http://schemas.microsoft.com/office/drawing/2014/main" id="{891CAEE9-B622-43A7-99FC-586229CDEC7A}"/>
              </a:ext>
            </a:extLst>
          </p:cNvPr>
          <p:cNvGraphicFramePr>
            <a:graphicFrameLocks noGrp="1"/>
          </p:cNvGraphicFramePr>
          <p:nvPr>
            <p:extLst>
              <p:ext uri="{D42A27DB-BD31-4B8C-83A1-F6EECF244321}">
                <p14:modId xmlns:p14="http://schemas.microsoft.com/office/powerpoint/2010/main" val="1924828917"/>
              </p:ext>
            </p:extLst>
          </p:nvPr>
        </p:nvGraphicFramePr>
        <p:xfrm>
          <a:off x="5965177" y="1337790"/>
          <a:ext cx="5671938" cy="4709949"/>
        </p:xfrm>
        <a:graphic>
          <a:graphicData uri="http://schemas.openxmlformats.org/drawingml/2006/table">
            <a:tbl>
              <a:tblPr/>
              <a:tblGrid>
                <a:gridCol w="525369">
                  <a:extLst>
                    <a:ext uri="{9D8B030D-6E8A-4147-A177-3AD203B41FA5}">
                      <a16:colId xmlns:a16="http://schemas.microsoft.com/office/drawing/2014/main" val="20000"/>
                    </a:ext>
                  </a:extLst>
                </a:gridCol>
                <a:gridCol w="1532580">
                  <a:extLst>
                    <a:ext uri="{9D8B030D-6E8A-4147-A177-3AD203B41FA5}">
                      <a16:colId xmlns:a16="http://schemas.microsoft.com/office/drawing/2014/main" val="20001"/>
                    </a:ext>
                  </a:extLst>
                </a:gridCol>
                <a:gridCol w="3613989">
                  <a:extLst>
                    <a:ext uri="{9D8B030D-6E8A-4147-A177-3AD203B41FA5}">
                      <a16:colId xmlns:a16="http://schemas.microsoft.com/office/drawing/2014/main" val="20002"/>
                    </a:ext>
                  </a:extLst>
                </a:gridCol>
              </a:tblGrid>
              <a:tr h="424844">
                <a:tc>
                  <a:txBody>
                    <a:bodyPr/>
                    <a:lstStyle/>
                    <a:p>
                      <a:pPr algn="ctr" fontAlgn="ctr"/>
                      <a:r>
                        <a:rPr lang="en-US" sz="1600" b="1" dirty="0">
                          <a:solidFill>
                            <a:sysClr val="windowText" lastClr="000000"/>
                          </a:solidFill>
                          <a:latin typeface="Huawei Sans" panose="020C0503030203020204" pitchFamily="34" charset="0"/>
                        </a:rPr>
                        <a:t>No.</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600" b="1" dirty="0">
                          <a:solidFill>
                            <a:sysClr val="windowText" lastClr="000000"/>
                          </a:solidFill>
                          <a:latin typeface="Huawei Sans" panose="020C0503030203020204" pitchFamily="34" charset="0"/>
                        </a:rPr>
                        <a:t>Component</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600" b="1" dirty="0">
                          <a:solidFill>
                            <a:sysClr val="windowText" lastClr="000000"/>
                          </a:solidFill>
                          <a:latin typeface="Huawei Sans" panose="020C0503030203020204" pitchFamily="34" charset="0"/>
                        </a:rPr>
                        <a:t>Functions</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582661">
                <a:tc>
                  <a:txBody>
                    <a:bodyPr/>
                    <a:lstStyle/>
                    <a:p>
                      <a:pPr marL="0" algn="ctr" defTabSz="914478" rtl="0" eaLnBrk="1" fontAlgn="ctr" latinLnBrk="0" hangingPunct="1"/>
                      <a:r>
                        <a:rPr lang="en-US" sz="1400" b="1" dirty="0">
                          <a:solidFill>
                            <a:schemeClr val="tx1"/>
                          </a:solidFill>
                          <a:latin typeface="Huawei Sans" panose="020C0503030203020204" pitchFamily="34" charset="0"/>
                        </a:rPr>
                        <a:t>1</a:t>
                      </a:r>
                      <a:endParaRPr lang="en-US" altLang="zh-CN" sz="1400" b="1"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78" rtl="0" eaLnBrk="1" fontAlgn="ctr" latinLnBrk="0" hangingPunct="1"/>
                      <a:r>
                        <a:rPr lang="en-US" sz="1400" b="0" dirty="0" err="1">
                          <a:solidFill>
                            <a:schemeClr val="tx1"/>
                          </a:solidFill>
                          <a:latin typeface="Huawei Sans" panose="020C0503030203020204" pitchFamily="34" charset="0"/>
                        </a:rPr>
                        <a:t>iMaster</a:t>
                      </a:r>
                      <a:r>
                        <a:rPr lang="en-US" sz="1400" b="0" dirty="0">
                          <a:solidFill>
                            <a:schemeClr val="tx1"/>
                          </a:solidFill>
                          <a:latin typeface="Huawei Sans" panose="020C0503030203020204" pitchFamily="34" charset="0"/>
                        </a:rPr>
                        <a:t> NCE-WAN</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65113" indent="-265113" algn="l" defTabSz="914478" rtl="0" eaLnBrk="1" fontAlgn="ctr" latinLnBrk="0" hangingPunct="1">
                        <a:buFont typeface="+mj-lt"/>
                        <a:buAutoNum type="arabicPeriod"/>
                      </a:pPr>
                      <a:r>
                        <a:rPr lang="en-US" sz="1400" b="0" dirty="0">
                          <a:solidFill>
                            <a:schemeClr val="tx1"/>
                          </a:solidFill>
                          <a:latin typeface="Huawei Sans" panose="020C0503030203020204" pitchFamily="34" charset="0"/>
                        </a:rPr>
                        <a:t>Network service orchestration</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p>
                      <a:pPr marL="265113" indent="-265113" algn="l" defTabSz="914478" rtl="0" eaLnBrk="1" fontAlgn="ctr" latinLnBrk="0" hangingPunct="1">
                        <a:buFont typeface="+mj-lt"/>
                        <a:buAutoNum type="arabicPeriod"/>
                      </a:pPr>
                      <a:r>
                        <a:rPr lang="en-US" sz="1400" b="0" dirty="0">
                          <a:solidFill>
                            <a:schemeClr val="tx1"/>
                          </a:solidFill>
                          <a:latin typeface="Huawei Sans" panose="020C0503030203020204" pitchFamily="34" charset="0"/>
                        </a:rPr>
                        <a:t>NE control</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p>
                      <a:pPr marL="265113" indent="-265113" algn="l" defTabSz="914478" rtl="0" eaLnBrk="1" fontAlgn="ctr" latinLnBrk="0" hangingPunct="1">
                        <a:buFont typeface="+mj-lt"/>
                        <a:buAutoNum type="arabicPeriod"/>
                      </a:pPr>
                      <a:r>
                        <a:rPr lang="en-US" sz="1400" b="0" dirty="0">
                          <a:solidFill>
                            <a:schemeClr val="tx1"/>
                          </a:solidFill>
                          <a:latin typeface="Huawei Sans" panose="020C0503030203020204" pitchFamily="34" charset="0"/>
                        </a:rPr>
                        <a:t>Basic network O&amp;M</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p>
                      <a:pPr marL="265113" marR="0" indent="-265113" algn="l" defTabSz="914478" rtl="0" eaLnBrk="1" fontAlgn="ctr" latinLnBrk="0" hangingPunct="1">
                        <a:lnSpc>
                          <a:spcPct val="100000"/>
                        </a:lnSpc>
                        <a:spcBef>
                          <a:spcPts val="0"/>
                        </a:spcBef>
                        <a:spcAft>
                          <a:spcPts val="0"/>
                        </a:spcAft>
                        <a:buClrTx/>
                        <a:buSzTx/>
                        <a:buFont typeface="+mj-lt"/>
                        <a:buAutoNum type="arabicPeriod"/>
                        <a:tabLst/>
                        <a:defRPr/>
                      </a:pPr>
                      <a:r>
                        <a:rPr lang="en-US" sz="1400" b="0" dirty="0">
                          <a:solidFill>
                            <a:schemeClr val="tx1"/>
                          </a:solidFill>
                          <a:latin typeface="Huawei Sans" panose="020C0503030203020204" pitchFamily="34" charset="0"/>
                        </a:rPr>
                        <a:t>CPE orchestration and management</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p>
                      <a:pPr marL="265113" indent="-265113" algn="l" defTabSz="914478" rtl="0" eaLnBrk="1" fontAlgn="ctr" latinLnBrk="0" hangingPunct="1">
                        <a:buFont typeface="+mj-lt"/>
                        <a:buAutoNum type="arabicPeriod"/>
                      </a:pPr>
                      <a:r>
                        <a:rPr lang="en-US" sz="1400" b="0" dirty="0">
                          <a:solidFill>
                            <a:schemeClr val="tx1"/>
                          </a:solidFill>
                          <a:latin typeface="Huawei Sans" panose="020C0503030203020204" pitchFamily="34" charset="0"/>
                        </a:rPr>
                        <a:t>Basic performance monitoring (providing link quality information, application quality information, and traffic information, as well as statistics from dimensions such as intra-site and inter-site statistics)</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757675">
                <a:tc>
                  <a:txBody>
                    <a:bodyPr/>
                    <a:lstStyle/>
                    <a:p>
                      <a:pPr marL="0" algn="ctr" defTabSz="914478" rtl="0" eaLnBrk="1" fontAlgn="ctr" latinLnBrk="0" hangingPunct="1"/>
                      <a:r>
                        <a:rPr lang="en-US" sz="1400" b="1" dirty="0">
                          <a:solidFill>
                            <a:schemeClr val="tx1"/>
                          </a:solidFill>
                          <a:latin typeface="Huawei Sans" panose="020C0503030203020204" pitchFamily="34" charset="0"/>
                        </a:rPr>
                        <a:t>2</a:t>
                      </a:r>
                      <a:endParaRPr lang="en-US" altLang="zh-CN" sz="1400" b="1"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78" rtl="0" eaLnBrk="1" fontAlgn="ctr" latinLnBrk="0" hangingPunct="1"/>
                      <a:r>
                        <a:rPr lang="en-US" sz="1400" b="0" dirty="0">
                          <a:solidFill>
                            <a:schemeClr val="tx1"/>
                          </a:solidFill>
                          <a:latin typeface="Huawei Sans" panose="020C0503030203020204" pitchFamily="34" charset="0"/>
                        </a:rPr>
                        <a:t>RR</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78" rtl="0" eaLnBrk="1" fontAlgn="ctr" latinLnBrk="0" hangingPunct="1">
                        <a:lnSpc>
                          <a:spcPct val="100000"/>
                        </a:lnSpc>
                        <a:spcBef>
                          <a:spcPts val="0"/>
                        </a:spcBef>
                        <a:spcAft>
                          <a:spcPts val="0"/>
                        </a:spcAft>
                        <a:buClrTx/>
                        <a:buSzTx/>
                        <a:buFontTx/>
                        <a:buNone/>
                        <a:tabLst/>
                        <a:defRPr/>
                      </a:pPr>
                      <a:r>
                        <a:rPr lang="en-US" sz="1400" b="0" dirty="0">
                          <a:solidFill>
                            <a:schemeClr val="tx1"/>
                          </a:solidFill>
                          <a:latin typeface="Huawei Sans" panose="020C0503030203020204" pitchFamily="34" charset="0"/>
                        </a:rPr>
                        <a:t>Distributes VPN routes and tunnel information between CPEs based on VPN topology policies.</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15217">
                <a:tc>
                  <a:txBody>
                    <a:bodyPr/>
                    <a:lstStyle/>
                    <a:p>
                      <a:pPr marL="0" algn="ctr" defTabSz="914478" rtl="0" eaLnBrk="1" fontAlgn="ctr" latinLnBrk="0" hangingPunct="1"/>
                      <a:r>
                        <a:rPr lang="en-US" sz="1400" b="1" dirty="0">
                          <a:solidFill>
                            <a:schemeClr val="tx1"/>
                          </a:solidFill>
                          <a:latin typeface="Huawei Sans" panose="020C0503030203020204" pitchFamily="34" charset="0"/>
                        </a:rPr>
                        <a:t>3</a:t>
                      </a:r>
                      <a:endParaRPr lang="en-US" altLang="zh-CN" sz="1400" b="1"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78" rtl="0" eaLnBrk="1" fontAlgn="ctr" latinLnBrk="0" hangingPunct="1"/>
                      <a:r>
                        <a:rPr lang="en-US" sz="1400" b="0" dirty="0">
                          <a:solidFill>
                            <a:schemeClr val="tx1"/>
                          </a:solidFill>
                          <a:latin typeface="Huawei Sans" panose="020C0503030203020204" pitchFamily="34" charset="0"/>
                        </a:rPr>
                        <a:t>CPE</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78" rtl="0" eaLnBrk="1" fontAlgn="ctr" latinLnBrk="0" hangingPunct="1"/>
                      <a:r>
                        <a:rPr lang="en-US" sz="1400" b="0" dirty="0">
                          <a:solidFill>
                            <a:schemeClr val="tx1"/>
                          </a:solidFill>
                          <a:latin typeface="Huawei Sans" panose="020C0503030203020204" pitchFamily="34" charset="0"/>
                        </a:rPr>
                        <a:t>F</a:t>
                      </a:r>
                      <a:r>
                        <a:rPr lang="en-US" altLang="zh-CN" sz="1400" b="0" dirty="0">
                          <a:solidFill>
                            <a:schemeClr val="tx1"/>
                          </a:solidFill>
                          <a:latin typeface="Huawei Sans" panose="020C0503030203020204" pitchFamily="34" charset="0"/>
                        </a:rPr>
                        <a:t>unctions as the e</a:t>
                      </a:r>
                      <a:r>
                        <a:rPr lang="en-US" sz="1400" b="0" dirty="0">
                          <a:solidFill>
                            <a:schemeClr val="tx1"/>
                          </a:solidFill>
                          <a:latin typeface="Huawei Sans" panose="020C0503030203020204" pitchFamily="34" charset="0"/>
                        </a:rPr>
                        <a:t>gress device of a site.</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29552">
                <a:tc>
                  <a:txBody>
                    <a:bodyPr/>
                    <a:lstStyle/>
                    <a:p>
                      <a:pPr marL="0" algn="ctr" defTabSz="914478" rtl="0" eaLnBrk="1" fontAlgn="ctr" latinLnBrk="0" hangingPunct="1"/>
                      <a:r>
                        <a:rPr lang="en-US" sz="1400" b="1" dirty="0">
                          <a:solidFill>
                            <a:schemeClr val="tx1"/>
                          </a:solidFill>
                          <a:latin typeface="Huawei Sans" panose="020C0503030203020204" pitchFamily="34" charset="0"/>
                        </a:rPr>
                        <a:t>4</a:t>
                      </a:r>
                      <a:endParaRPr lang="en-US" altLang="zh-CN" sz="1400" b="1"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478" rtl="0" eaLnBrk="1" fontAlgn="ctr" latinLnBrk="0" hangingPunct="1"/>
                      <a:r>
                        <a:rPr lang="en-US" sz="1400" b="0" dirty="0">
                          <a:solidFill>
                            <a:schemeClr val="tx1"/>
                          </a:solidFill>
                          <a:latin typeface="Huawei Sans" panose="020C0503030203020204" pitchFamily="34" charset="0"/>
                        </a:rPr>
                        <a:t>Gateway</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914478" rtl="0" eaLnBrk="1" fontAlgn="ctr" latinLnBrk="0" hangingPunct="1"/>
                      <a:r>
                        <a:rPr lang="en-US" sz="1400" b="0" dirty="0">
                          <a:solidFill>
                            <a:schemeClr val="tx1"/>
                          </a:solidFill>
                          <a:latin typeface="Huawei Sans" panose="020C0503030203020204" pitchFamily="34" charset="0"/>
                        </a:rPr>
                        <a:t>Connects an SD-WAN network to a non-SD-WAN network.</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39" name="Oval 138">
            <a:extLst>
              <a:ext uri="{FF2B5EF4-FFF2-40B4-BE49-F238E27FC236}">
                <a16:creationId xmlns:a16="http://schemas.microsoft.com/office/drawing/2014/main" id="{D71F4C9B-2474-4A24-A5A5-97C63F32283B}"/>
              </a:ext>
            </a:extLst>
          </p:cNvPr>
          <p:cNvSpPr>
            <a:spLocks noChangeAspect="1"/>
          </p:cNvSpPr>
          <p:nvPr/>
        </p:nvSpPr>
        <p:spPr bwMode="gray">
          <a:xfrm>
            <a:off x="677905" y="2149909"/>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rPr>
              <a:t>1</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Oval 139">
            <a:extLst>
              <a:ext uri="{FF2B5EF4-FFF2-40B4-BE49-F238E27FC236}">
                <a16:creationId xmlns:a16="http://schemas.microsoft.com/office/drawing/2014/main" id="{BCE4291A-BFF2-4155-893A-8F635A000204}"/>
              </a:ext>
            </a:extLst>
          </p:cNvPr>
          <p:cNvSpPr>
            <a:spLocks noChangeAspect="1"/>
          </p:cNvSpPr>
          <p:nvPr/>
        </p:nvSpPr>
        <p:spPr bwMode="gray">
          <a:xfrm>
            <a:off x="2783997" y="3622713"/>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rPr>
              <a:t>2</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Oval 140">
            <a:extLst>
              <a:ext uri="{FF2B5EF4-FFF2-40B4-BE49-F238E27FC236}">
                <a16:creationId xmlns:a16="http://schemas.microsoft.com/office/drawing/2014/main" id="{00FA3F72-CA45-4782-AC15-4215DFDFCFE2}"/>
              </a:ext>
            </a:extLst>
          </p:cNvPr>
          <p:cNvSpPr>
            <a:spLocks noChangeAspect="1"/>
          </p:cNvSpPr>
          <p:nvPr/>
        </p:nvSpPr>
        <p:spPr bwMode="gray">
          <a:xfrm>
            <a:off x="4460635" y="4300576"/>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rPr>
              <a:t>3</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Oval 141">
            <a:extLst>
              <a:ext uri="{FF2B5EF4-FFF2-40B4-BE49-F238E27FC236}">
                <a16:creationId xmlns:a16="http://schemas.microsoft.com/office/drawing/2014/main" id="{EE42C957-BD90-42AF-960A-E52555F4EA57}"/>
              </a:ext>
            </a:extLst>
          </p:cNvPr>
          <p:cNvSpPr>
            <a:spLocks noChangeAspect="1"/>
          </p:cNvSpPr>
          <p:nvPr/>
        </p:nvSpPr>
        <p:spPr bwMode="gray">
          <a:xfrm>
            <a:off x="4465842" y="5496740"/>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rPr>
              <a:t>4</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Oval 142">
            <a:extLst>
              <a:ext uri="{FF2B5EF4-FFF2-40B4-BE49-F238E27FC236}">
                <a16:creationId xmlns:a16="http://schemas.microsoft.com/office/drawing/2014/main" id="{A2F84851-7B41-44D2-B3EF-E5D4E302002C}"/>
              </a:ext>
            </a:extLst>
          </p:cNvPr>
          <p:cNvSpPr>
            <a:spLocks noChangeAspect="1"/>
          </p:cNvSpPr>
          <p:nvPr/>
        </p:nvSpPr>
        <p:spPr bwMode="gray">
          <a:xfrm>
            <a:off x="1715941" y="4605916"/>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rPr>
              <a:t>3</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4" name="图片 107">
            <a:extLst>
              <a:ext uri="{FF2B5EF4-FFF2-40B4-BE49-F238E27FC236}">
                <a16:creationId xmlns:a16="http://schemas.microsoft.com/office/drawing/2014/main" id="{15B40A6E-FFE7-476E-BB38-9D6D97CEAC82}"/>
              </a:ext>
            </a:extLst>
          </p:cNvPr>
          <p:cNvPicPr>
            <a:picLocks noChangeAspect="1"/>
          </p:cNvPicPr>
          <p:nvPr/>
        </p:nvPicPr>
        <p:blipFill>
          <a:blip r:embed="rId6"/>
          <a:stretch>
            <a:fillRect/>
          </a:stretch>
        </p:blipFill>
        <p:spPr bwMode="gray">
          <a:xfrm>
            <a:off x="1747170" y="5228292"/>
            <a:ext cx="354960" cy="296118"/>
          </a:xfrm>
          <a:prstGeom prst="rect">
            <a:avLst/>
          </a:prstGeom>
        </p:spPr>
      </p:pic>
      <p:sp>
        <p:nvSpPr>
          <p:cNvPr id="145" name="文本框 18">
            <a:extLst>
              <a:ext uri="{FF2B5EF4-FFF2-40B4-BE49-F238E27FC236}">
                <a16:creationId xmlns:a16="http://schemas.microsoft.com/office/drawing/2014/main" id="{331ECDA0-3839-4AD2-90D5-E1BA25D48B88}"/>
              </a:ext>
            </a:extLst>
          </p:cNvPr>
          <p:cNvSpPr txBox="1"/>
          <p:nvPr/>
        </p:nvSpPr>
        <p:spPr bwMode="gray">
          <a:xfrm>
            <a:off x="4136547" y="5267864"/>
            <a:ext cx="556621"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CPE</a:t>
            </a:r>
            <a:endParaRPr lang="en-US" altLang="zh-CN" sz="1067"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Freeform 159">
            <a:extLst>
              <a:ext uri="{FF2B5EF4-FFF2-40B4-BE49-F238E27FC236}">
                <a16:creationId xmlns:a16="http://schemas.microsoft.com/office/drawing/2014/main" id="{725E44AE-7917-4621-9254-01B2095B818E}"/>
              </a:ext>
            </a:extLst>
          </p:cNvPr>
          <p:cNvSpPr/>
          <p:nvPr/>
        </p:nvSpPr>
        <p:spPr bwMode="gray">
          <a:xfrm flipH="1">
            <a:off x="2667711" y="5121108"/>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tx1"/>
                </a:solidFill>
                <a:latin typeface="Huawei Sans" panose="020C0503030203020204" pitchFamily="34" charset="0"/>
              </a:rPr>
              <a:t>MPLS</a:t>
            </a:r>
            <a:endPar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Freeform 159">
            <a:extLst>
              <a:ext uri="{FF2B5EF4-FFF2-40B4-BE49-F238E27FC236}">
                <a16:creationId xmlns:a16="http://schemas.microsoft.com/office/drawing/2014/main" id="{304FE0DC-81AF-4E04-BA7F-7F2582C723DD}"/>
              </a:ext>
            </a:extLst>
          </p:cNvPr>
          <p:cNvSpPr/>
          <p:nvPr/>
        </p:nvSpPr>
        <p:spPr bwMode="gray">
          <a:xfrm flipH="1">
            <a:off x="2670423" y="4421001"/>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rPr>
              <a:t>Internet</a:t>
            </a:r>
            <a:endPar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Oval 147">
            <a:extLst>
              <a:ext uri="{FF2B5EF4-FFF2-40B4-BE49-F238E27FC236}">
                <a16:creationId xmlns:a16="http://schemas.microsoft.com/office/drawing/2014/main" id="{BE6CDE57-E188-4F12-9D8F-137C340AC1FE}"/>
              </a:ext>
            </a:extLst>
          </p:cNvPr>
          <p:cNvSpPr>
            <a:spLocks noChangeAspect="1"/>
          </p:cNvSpPr>
          <p:nvPr/>
        </p:nvSpPr>
        <p:spPr bwMode="gray">
          <a:xfrm>
            <a:off x="4451878" y="4941040"/>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rPr>
              <a:t>3</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9" name="图片 24">
            <a:extLst>
              <a:ext uri="{FF2B5EF4-FFF2-40B4-BE49-F238E27FC236}">
                <a16:creationId xmlns:a16="http://schemas.microsoft.com/office/drawing/2014/main" id="{9E8764D1-FB01-4CEB-8F30-F848D2AC0D9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rot="16200000">
            <a:off x="72272" y="1967564"/>
            <a:ext cx="1977415" cy="364688"/>
          </a:xfrm>
          <a:prstGeom prst="rect">
            <a:avLst/>
          </a:prstGeom>
        </p:spPr>
      </p:pic>
      <p:sp>
        <p:nvSpPr>
          <p:cNvPr id="150" name="矩形 1038">
            <a:extLst>
              <a:ext uri="{FF2B5EF4-FFF2-40B4-BE49-F238E27FC236}">
                <a16:creationId xmlns:a16="http://schemas.microsoft.com/office/drawing/2014/main" id="{41B5989D-AC26-4B62-876A-A190C8FA820B}"/>
              </a:ext>
            </a:extLst>
          </p:cNvPr>
          <p:cNvSpPr/>
          <p:nvPr/>
        </p:nvSpPr>
        <p:spPr bwMode="gray">
          <a:xfrm>
            <a:off x="537537" y="3564128"/>
            <a:ext cx="5190949" cy="2624036"/>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矩形 1039">
            <a:extLst>
              <a:ext uri="{FF2B5EF4-FFF2-40B4-BE49-F238E27FC236}">
                <a16:creationId xmlns:a16="http://schemas.microsoft.com/office/drawing/2014/main" id="{273172B0-77F6-4690-84B6-D58827037DA0}"/>
              </a:ext>
            </a:extLst>
          </p:cNvPr>
          <p:cNvSpPr/>
          <p:nvPr/>
        </p:nvSpPr>
        <p:spPr bwMode="gray">
          <a:xfrm>
            <a:off x="528012" y="3318977"/>
            <a:ext cx="1574118" cy="245151"/>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latin typeface="Huawei Sans" panose="020C0503030203020204" pitchFamily="34" charset="0"/>
              </a:rPr>
              <a:t>Network layer</a:t>
            </a:r>
          </a:p>
        </p:txBody>
      </p:sp>
      <p:sp>
        <p:nvSpPr>
          <p:cNvPr id="152" name="Oval 151">
            <a:extLst>
              <a:ext uri="{FF2B5EF4-FFF2-40B4-BE49-F238E27FC236}">
                <a16:creationId xmlns:a16="http://schemas.microsoft.com/office/drawing/2014/main" id="{F2CDF109-6543-462F-B020-BF689ACA4C4F}"/>
              </a:ext>
            </a:extLst>
          </p:cNvPr>
          <p:cNvSpPr>
            <a:spLocks noChangeAspect="1"/>
          </p:cNvSpPr>
          <p:nvPr/>
        </p:nvSpPr>
        <p:spPr bwMode="gray">
          <a:xfrm>
            <a:off x="1671430" y="5135135"/>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rPr>
              <a:t>3</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矩形 1039">
            <a:extLst>
              <a:ext uri="{FF2B5EF4-FFF2-40B4-BE49-F238E27FC236}">
                <a16:creationId xmlns:a16="http://schemas.microsoft.com/office/drawing/2014/main" id="{18584E92-78EB-4A78-9504-473E97AD7B22}"/>
              </a:ext>
            </a:extLst>
          </p:cNvPr>
          <p:cNvSpPr/>
          <p:nvPr/>
        </p:nvSpPr>
        <p:spPr bwMode="gray">
          <a:xfrm>
            <a:off x="1382479" y="1792722"/>
            <a:ext cx="1620000" cy="248336"/>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b="1" dirty="0">
                <a:latin typeface="Huawei Sans" panose="020C0503030203020204" pitchFamily="34" charset="0"/>
              </a:rPr>
              <a:t>Control layer</a:t>
            </a:r>
          </a:p>
        </p:txBody>
      </p:sp>
      <p:sp>
        <p:nvSpPr>
          <p:cNvPr id="213" name="矩形 1039">
            <a:extLst>
              <a:ext uri="{FF2B5EF4-FFF2-40B4-BE49-F238E27FC236}">
                <a16:creationId xmlns:a16="http://schemas.microsoft.com/office/drawing/2014/main" id="{BC95E1B6-F2E3-454D-A65D-71BE43A6F6B2}"/>
              </a:ext>
            </a:extLst>
          </p:cNvPr>
          <p:cNvSpPr/>
          <p:nvPr/>
        </p:nvSpPr>
        <p:spPr bwMode="gray">
          <a:xfrm>
            <a:off x="1382259" y="1133964"/>
            <a:ext cx="2487170" cy="248336"/>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b="1" dirty="0">
                <a:latin typeface="Huawei Sans" panose="020C0503030203020204" pitchFamily="34" charset="0"/>
              </a:rPr>
              <a:t>Service presentation layer</a:t>
            </a:r>
          </a:p>
        </p:txBody>
      </p:sp>
    </p:spTree>
    <p:extLst>
      <p:ext uri="{BB962C8B-B14F-4D97-AF65-F5344CB8AC3E}">
        <p14:creationId xmlns:p14="http://schemas.microsoft.com/office/powerpoint/2010/main" val="21447005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defTabSz="914090" fontAlgn="ctr"/>
            <a:r>
              <a:rPr lang="en-US" dirty="0">
                <a:latin typeface="Huawei Sans" panose="020C0503030203020204" pitchFamily="34" charset="0"/>
              </a:rPr>
              <a:t>Overall Design Roadmap of a Financial SD-WAN Network</a:t>
            </a:r>
            <a:endParaRPr lang="en-US" altLang="zh-CN" dirty="0">
              <a:latin typeface="Huawei Sans" panose="020C0503030203020204" pitchFamily="34" charset="0"/>
              <a:ea typeface="Microsoft YaHei" panose="020B0503020204020204" pitchFamily="34" charset="-122"/>
            </a:endParaRPr>
          </a:p>
        </p:txBody>
      </p:sp>
      <p:sp>
        <p:nvSpPr>
          <p:cNvPr id="198" name="梯形 41">
            <a:extLst>
              <a:ext uri="{FF2B5EF4-FFF2-40B4-BE49-F238E27FC236}">
                <a16:creationId xmlns:a16="http://schemas.microsoft.com/office/drawing/2014/main" id="{967A7F12-DA97-4C1F-A936-1C8A3C6CE4AF}"/>
              </a:ext>
            </a:extLst>
          </p:cNvPr>
          <p:cNvSpPr/>
          <p:nvPr/>
        </p:nvSpPr>
        <p:spPr bwMode="gray">
          <a:xfrm>
            <a:off x="2846547" y="3468145"/>
            <a:ext cx="8563973"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9" name="图片 31">
            <a:extLst>
              <a:ext uri="{FF2B5EF4-FFF2-40B4-BE49-F238E27FC236}">
                <a16:creationId xmlns:a16="http://schemas.microsoft.com/office/drawing/2014/main" id="{818E43A1-32FE-4938-9277-76C9BF0384B3}"/>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5194768" y="4264484"/>
            <a:ext cx="466668" cy="389308"/>
          </a:xfrm>
          <a:prstGeom prst="rect">
            <a:avLst/>
          </a:prstGeom>
        </p:spPr>
      </p:pic>
      <p:pic>
        <p:nvPicPr>
          <p:cNvPr id="200" name="图片 31">
            <a:extLst>
              <a:ext uri="{FF2B5EF4-FFF2-40B4-BE49-F238E27FC236}">
                <a16:creationId xmlns:a16="http://schemas.microsoft.com/office/drawing/2014/main" id="{F389AC2D-7222-4FCD-9F4C-D04CBB3F8310}"/>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4447851" y="5124495"/>
            <a:ext cx="466668" cy="389308"/>
          </a:xfrm>
          <a:prstGeom prst="rect">
            <a:avLst/>
          </a:prstGeom>
        </p:spPr>
      </p:pic>
      <p:pic>
        <p:nvPicPr>
          <p:cNvPr id="201" name="图片 25">
            <a:extLst>
              <a:ext uri="{FF2B5EF4-FFF2-40B4-BE49-F238E27FC236}">
                <a16:creationId xmlns:a16="http://schemas.microsoft.com/office/drawing/2014/main" id="{AE8E9C3F-1387-42FC-86E9-D2920E2864DC}"/>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8702941" y="5142665"/>
            <a:ext cx="466668" cy="389308"/>
          </a:xfrm>
          <a:prstGeom prst="rect">
            <a:avLst/>
          </a:prstGeom>
        </p:spPr>
      </p:pic>
      <p:pic>
        <p:nvPicPr>
          <p:cNvPr id="202" name="图片 31">
            <a:extLst>
              <a:ext uri="{FF2B5EF4-FFF2-40B4-BE49-F238E27FC236}">
                <a16:creationId xmlns:a16="http://schemas.microsoft.com/office/drawing/2014/main" id="{FB1E0E28-E3FE-4B21-B32D-9F123F437620}"/>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8043827" y="4261764"/>
            <a:ext cx="466668" cy="389308"/>
          </a:xfrm>
          <a:prstGeom prst="rect">
            <a:avLst/>
          </a:prstGeom>
        </p:spPr>
      </p:pic>
      <p:sp>
        <p:nvSpPr>
          <p:cNvPr id="203" name="Freeform 159">
            <a:extLst>
              <a:ext uri="{FF2B5EF4-FFF2-40B4-BE49-F238E27FC236}">
                <a16:creationId xmlns:a16="http://schemas.microsoft.com/office/drawing/2014/main" id="{7DA6E9EE-1E70-4339-B73D-402A0F2F9596}"/>
              </a:ext>
            </a:extLst>
          </p:cNvPr>
          <p:cNvSpPr/>
          <p:nvPr/>
        </p:nvSpPr>
        <p:spPr bwMode="gray">
          <a:xfrm flipH="1">
            <a:off x="5929143" y="4476224"/>
            <a:ext cx="1914727" cy="10008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rPr>
              <a:t>Carrier network/</a:t>
            </a:r>
          </a:p>
          <a:p>
            <a:pPr algn="ctr" fontAlgn="ctr"/>
            <a:r>
              <a:rPr lang="en-US" sz="1200" dirty="0">
                <a:solidFill>
                  <a:schemeClr val="bg1">
                    <a:lumMod val="50000"/>
                  </a:schemeClr>
                </a:solidFill>
                <a:latin typeface="Huawei Sans" panose="020C0503030203020204" pitchFamily="34" charset="0"/>
              </a:rPr>
              <a:t>Self-built network</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4" name="图片 86">
            <a:extLst>
              <a:ext uri="{FF2B5EF4-FFF2-40B4-BE49-F238E27FC236}">
                <a16:creationId xmlns:a16="http://schemas.microsoft.com/office/drawing/2014/main" id="{3CE5E23F-011C-4BA4-92DB-1DCE524D88BB}"/>
              </a:ext>
            </a:extLst>
          </p:cNvPr>
          <p:cNvPicPr>
            <a:picLocks/>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437428" y="4490046"/>
            <a:ext cx="391752" cy="321237"/>
          </a:xfrm>
          <a:prstGeom prst="rect">
            <a:avLst/>
          </a:prstGeom>
        </p:spPr>
      </p:pic>
      <p:pic>
        <p:nvPicPr>
          <p:cNvPr id="205" name="Picture 12" descr="E:\2016.01\1.12 扁平化图标\蓝色\AR-蓝色最新-40.png">
            <a:extLst>
              <a:ext uri="{FF2B5EF4-FFF2-40B4-BE49-F238E27FC236}">
                <a16:creationId xmlns:a16="http://schemas.microsoft.com/office/drawing/2014/main" id="{6F592543-83AA-4BE7-A8EC-ED0326A00A87}"/>
              </a:ext>
            </a:extLst>
          </p:cNvPr>
          <p:cNvPicPr>
            <a:picLocks noChangeAspect="1" noChangeArrowheads="1"/>
          </p:cNvPicPr>
          <p:nvPr/>
        </p:nvPicPr>
        <p:blipFill>
          <a:blip r:embed="rId5" cstate="print">
            <a:duotone>
              <a:schemeClr val="bg2">
                <a:shade val="45000"/>
                <a:satMod val="135000"/>
              </a:schemeClr>
              <a:prstClr val="white"/>
            </a:duotone>
          </a:blip>
          <a:srcRect/>
          <a:stretch>
            <a:fillRect/>
          </a:stretch>
        </p:blipFill>
        <p:spPr bwMode="gray">
          <a:xfrm>
            <a:off x="6657728" y="5184374"/>
            <a:ext cx="392039" cy="320760"/>
          </a:xfrm>
          <a:prstGeom prst="rect">
            <a:avLst/>
          </a:prstGeom>
          <a:noFill/>
        </p:spPr>
      </p:pic>
      <p:pic>
        <p:nvPicPr>
          <p:cNvPr id="206" name="图片 8" descr="DSLAM-蓝.png">
            <a:extLst>
              <a:ext uri="{FF2B5EF4-FFF2-40B4-BE49-F238E27FC236}">
                <a16:creationId xmlns:a16="http://schemas.microsoft.com/office/drawing/2014/main" id="{3321EFE7-D7AB-41BE-BDB7-A66C70085D76}"/>
              </a:ext>
            </a:extLst>
          </p:cNvPr>
          <p:cNvPicPr>
            <a:picLocks noChangeAspect="1"/>
          </p:cNvPicPr>
          <p:nvPr/>
        </p:nvPicPr>
        <p:blipFill>
          <a:blip r:embed="rId6" cstate="print">
            <a:duotone>
              <a:schemeClr val="bg2">
                <a:shade val="45000"/>
                <a:satMod val="135000"/>
              </a:schemeClr>
              <a:prstClr val="white"/>
            </a:duotone>
          </a:blip>
          <a:stretch>
            <a:fillRect/>
          </a:stretch>
        </p:blipFill>
        <p:spPr bwMode="gray">
          <a:xfrm>
            <a:off x="6054489" y="5184374"/>
            <a:ext cx="392042" cy="320760"/>
          </a:xfrm>
          <a:prstGeom prst="rect">
            <a:avLst/>
          </a:prstGeom>
        </p:spPr>
      </p:pic>
      <p:pic>
        <p:nvPicPr>
          <p:cNvPr id="207" name="图片 1118">
            <a:extLst>
              <a:ext uri="{FF2B5EF4-FFF2-40B4-BE49-F238E27FC236}">
                <a16:creationId xmlns:a16="http://schemas.microsoft.com/office/drawing/2014/main" id="{76665A81-617C-45F2-ACE8-4D63F96EB21F}"/>
              </a:ext>
            </a:extLst>
          </p:cNvPr>
          <p:cNvPicPr>
            <a:picLocks noChangeAspect="1"/>
          </p:cNvPicPr>
          <p:nvPr/>
        </p:nvPicPr>
        <p:blipFill>
          <a:blip r:embed="rId7">
            <a:duotone>
              <a:schemeClr val="accent3">
                <a:shade val="45000"/>
                <a:satMod val="135000"/>
              </a:schemeClr>
              <a:prstClr val="white"/>
            </a:duotone>
          </a:blip>
          <a:stretch>
            <a:fillRect/>
          </a:stretch>
        </p:blipFill>
        <p:spPr bwMode="gray">
          <a:xfrm>
            <a:off x="7282502" y="5163882"/>
            <a:ext cx="450745" cy="361743"/>
          </a:xfrm>
          <a:prstGeom prst="rect">
            <a:avLst/>
          </a:prstGeom>
        </p:spPr>
      </p:pic>
      <p:cxnSp>
        <p:nvCxnSpPr>
          <p:cNvPr id="208" name="直接连接符 133">
            <a:extLst>
              <a:ext uri="{FF2B5EF4-FFF2-40B4-BE49-F238E27FC236}">
                <a16:creationId xmlns:a16="http://schemas.microsoft.com/office/drawing/2014/main" id="{9154D302-4BD0-48C1-A6BF-F294A6E6DB5F}"/>
              </a:ext>
            </a:extLst>
          </p:cNvPr>
          <p:cNvCxnSpPr>
            <a:stCxn id="200" idx="3"/>
            <a:endCxn id="203" idx="21"/>
          </p:cNvCxnSpPr>
          <p:nvPr/>
        </p:nvCxnSpPr>
        <p:spPr bwMode="gray">
          <a:xfrm flipV="1">
            <a:off x="4914519" y="5177940"/>
            <a:ext cx="1014624" cy="141209"/>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209" name="直接连接符 133">
            <a:extLst>
              <a:ext uri="{FF2B5EF4-FFF2-40B4-BE49-F238E27FC236}">
                <a16:creationId xmlns:a16="http://schemas.microsoft.com/office/drawing/2014/main" id="{B473A703-F222-4555-9F13-26BDBD45B3BF}"/>
              </a:ext>
            </a:extLst>
          </p:cNvPr>
          <p:cNvCxnSpPr>
            <a:stCxn id="199" idx="3"/>
            <a:endCxn id="203" idx="24"/>
          </p:cNvCxnSpPr>
          <p:nvPr/>
        </p:nvCxnSpPr>
        <p:spPr bwMode="gray">
          <a:xfrm>
            <a:off x="5661436" y="4459138"/>
            <a:ext cx="554096" cy="398904"/>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210" name="直接连接符 133">
            <a:extLst>
              <a:ext uri="{FF2B5EF4-FFF2-40B4-BE49-F238E27FC236}">
                <a16:creationId xmlns:a16="http://schemas.microsoft.com/office/drawing/2014/main" id="{50D91E60-4C1A-4A78-8B35-F15C8E6A1B97}"/>
              </a:ext>
            </a:extLst>
          </p:cNvPr>
          <p:cNvCxnSpPr>
            <a:cxnSpLocks/>
            <a:stCxn id="202" idx="1"/>
            <a:endCxn id="211" idx="3"/>
          </p:cNvCxnSpPr>
          <p:nvPr/>
        </p:nvCxnSpPr>
        <p:spPr bwMode="gray">
          <a:xfrm flipH="1">
            <a:off x="7434431" y="4456418"/>
            <a:ext cx="609396" cy="190406"/>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pic>
        <p:nvPicPr>
          <p:cNvPr id="211" name="图片 13" descr="开放网络-蓝.png">
            <a:extLst>
              <a:ext uri="{FF2B5EF4-FFF2-40B4-BE49-F238E27FC236}">
                <a16:creationId xmlns:a16="http://schemas.microsoft.com/office/drawing/2014/main" id="{3907957B-290D-4AF9-B688-495102455C70}"/>
              </a:ext>
            </a:extLst>
          </p:cNvPr>
          <p:cNvPicPr>
            <a:picLocks noChangeAspect="1"/>
          </p:cNvPicPr>
          <p:nvPr/>
        </p:nvPicPr>
        <p:blipFill>
          <a:blip r:embed="rId8" cstate="print">
            <a:duotone>
              <a:schemeClr val="bg2">
                <a:shade val="45000"/>
                <a:satMod val="135000"/>
              </a:schemeClr>
              <a:prstClr val="white"/>
            </a:duotone>
          </a:blip>
          <a:stretch>
            <a:fillRect/>
          </a:stretch>
        </p:blipFill>
        <p:spPr bwMode="gray">
          <a:xfrm>
            <a:off x="7042679" y="4486444"/>
            <a:ext cx="391752" cy="320760"/>
          </a:xfrm>
          <a:prstGeom prst="rect">
            <a:avLst/>
          </a:prstGeom>
        </p:spPr>
      </p:pic>
      <p:cxnSp>
        <p:nvCxnSpPr>
          <p:cNvPr id="212" name="直接连接符 133">
            <a:extLst>
              <a:ext uri="{FF2B5EF4-FFF2-40B4-BE49-F238E27FC236}">
                <a16:creationId xmlns:a16="http://schemas.microsoft.com/office/drawing/2014/main" id="{C15245AF-002F-4485-BF62-012192D0F857}"/>
              </a:ext>
            </a:extLst>
          </p:cNvPr>
          <p:cNvCxnSpPr>
            <a:cxnSpLocks/>
            <a:stCxn id="201" idx="1"/>
            <a:endCxn id="203" idx="8"/>
          </p:cNvCxnSpPr>
          <p:nvPr/>
        </p:nvCxnSpPr>
        <p:spPr bwMode="gray">
          <a:xfrm flipH="1" flipV="1">
            <a:off x="7843870" y="5159723"/>
            <a:ext cx="859071" cy="177596"/>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213" name="直接连接符 133">
            <a:extLst>
              <a:ext uri="{FF2B5EF4-FFF2-40B4-BE49-F238E27FC236}">
                <a16:creationId xmlns:a16="http://schemas.microsoft.com/office/drawing/2014/main" id="{F11AF12D-A24E-4993-AFDE-B2294D7E233A}"/>
              </a:ext>
            </a:extLst>
          </p:cNvPr>
          <p:cNvCxnSpPr>
            <a:cxnSpLocks/>
            <a:stCxn id="200" idx="0"/>
            <a:endCxn id="222" idx="2"/>
          </p:cNvCxnSpPr>
          <p:nvPr/>
        </p:nvCxnSpPr>
        <p:spPr bwMode="gray">
          <a:xfrm flipV="1">
            <a:off x="4681185" y="4316605"/>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14" name="直接连接符 133">
            <a:extLst>
              <a:ext uri="{FF2B5EF4-FFF2-40B4-BE49-F238E27FC236}">
                <a16:creationId xmlns:a16="http://schemas.microsoft.com/office/drawing/2014/main" id="{929E5CBB-582D-4820-809A-FAB1A320A619}"/>
              </a:ext>
            </a:extLst>
          </p:cNvPr>
          <p:cNvCxnSpPr>
            <a:stCxn id="199" idx="0"/>
            <a:endCxn id="219" idx="2"/>
          </p:cNvCxnSpPr>
          <p:nvPr/>
        </p:nvCxnSpPr>
        <p:spPr bwMode="gray">
          <a:xfrm flipV="1">
            <a:off x="5428102" y="3456594"/>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15" name="直接连接符 133">
            <a:extLst>
              <a:ext uri="{FF2B5EF4-FFF2-40B4-BE49-F238E27FC236}">
                <a16:creationId xmlns:a16="http://schemas.microsoft.com/office/drawing/2014/main" id="{9AFBD6DE-FB10-4AC5-83AE-37ADF2E5E811}"/>
              </a:ext>
            </a:extLst>
          </p:cNvPr>
          <p:cNvCxnSpPr>
            <a:stCxn id="202" idx="0"/>
            <a:endCxn id="228" idx="2"/>
          </p:cNvCxnSpPr>
          <p:nvPr/>
        </p:nvCxnSpPr>
        <p:spPr bwMode="gray">
          <a:xfrm flipV="1">
            <a:off x="8277161" y="3453874"/>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16" name="直接连接符 133">
            <a:extLst>
              <a:ext uri="{FF2B5EF4-FFF2-40B4-BE49-F238E27FC236}">
                <a16:creationId xmlns:a16="http://schemas.microsoft.com/office/drawing/2014/main" id="{161F0A76-B5D8-4E5C-BE2C-FC329B2E6A22}"/>
              </a:ext>
            </a:extLst>
          </p:cNvPr>
          <p:cNvCxnSpPr>
            <a:stCxn id="201" idx="0"/>
            <a:endCxn id="225" idx="2"/>
          </p:cNvCxnSpPr>
          <p:nvPr/>
        </p:nvCxnSpPr>
        <p:spPr bwMode="gray">
          <a:xfrm flipV="1">
            <a:off x="8936275" y="4334775"/>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sp>
        <p:nvSpPr>
          <p:cNvPr id="217" name="梯形 41">
            <a:extLst>
              <a:ext uri="{FF2B5EF4-FFF2-40B4-BE49-F238E27FC236}">
                <a16:creationId xmlns:a16="http://schemas.microsoft.com/office/drawing/2014/main" id="{9CA39EBE-68B8-40E3-85DF-48971C7A97F2}"/>
              </a:ext>
            </a:extLst>
          </p:cNvPr>
          <p:cNvSpPr/>
          <p:nvPr/>
        </p:nvSpPr>
        <p:spPr bwMode="gray">
          <a:xfrm>
            <a:off x="2753716" y="2473286"/>
            <a:ext cx="8563973"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8" name="Freeform 159">
            <a:extLst>
              <a:ext uri="{FF2B5EF4-FFF2-40B4-BE49-F238E27FC236}">
                <a16:creationId xmlns:a16="http://schemas.microsoft.com/office/drawing/2014/main" id="{2BE31BA5-52BC-4123-B876-AC458E943DBB}"/>
              </a:ext>
            </a:extLst>
          </p:cNvPr>
          <p:cNvSpPr/>
          <p:nvPr/>
        </p:nvSpPr>
        <p:spPr bwMode="gray">
          <a:xfrm flipH="1">
            <a:off x="4444942" y="2944042"/>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219" name="图片 31">
            <a:extLst>
              <a:ext uri="{FF2B5EF4-FFF2-40B4-BE49-F238E27FC236}">
                <a16:creationId xmlns:a16="http://schemas.microsoft.com/office/drawing/2014/main" id="{26672EB5-266A-434A-8839-911E38A0F218}"/>
              </a:ext>
            </a:extLst>
          </p:cNvPr>
          <p:cNvPicPr>
            <a:picLocks noChangeAspect="1"/>
          </p:cNvPicPr>
          <p:nvPr/>
        </p:nvPicPr>
        <p:blipFill>
          <a:blip r:embed="rId3"/>
          <a:stretch>
            <a:fillRect/>
          </a:stretch>
        </p:blipFill>
        <p:spPr bwMode="gray">
          <a:xfrm>
            <a:off x="5194768" y="3067286"/>
            <a:ext cx="466668" cy="389308"/>
          </a:xfrm>
          <a:prstGeom prst="rect">
            <a:avLst/>
          </a:prstGeom>
        </p:spPr>
      </p:pic>
      <p:pic>
        <p:nvPicPr>
          <p:cNvPr id="220" name="图片 51" descr="交换机.png">
            <a:extLst>
              <a:ext uri="{FF2B5EF4-FFF2-40B4-BE49-F238E27FC236}">
                <a16:creationId xmlns:a16="http://schemas.microsoft.com/office/drawing/2014/main" id="{55D8D2B4-B37F-434F-9770-9EC2869413A0}"/>
              </a:ext>
            </a:extLst>
          </p:cNvPr>
          <p:cNvPicPr>
            <a:picLocks noChangeAspect="1"/>
          </p:cNvPicPr>
          <p:nvPr/>
        </p:nvPicPr>
        <p:blipFill>
          <a:blip r:embed="rId9" cstate="print"/>
          <a:stretch>
            <a:fillRect/>
          </a:stretch>
        </p:blipFill>
        <p:spPr bwMode="gray">
          <a:xfrm>
            <a:off x="4689829" y="2699984"/>
            <a:ext cx="417163" cy="341314"/>
          </a:xfrm>
          <a:prstGeom prst="rect">
            <a:avLst/>
          </a:prstGeom>
        </p:spPr>
      </p:pic>
      <p:sp>
        <p:nvSpPr>
          <p:cNvPr id="221" name="Freeform 159">
            <a:extLst>
              <a:ext uri="{FF2B5EF4-FFF2-40B4-BE49-F238E27FC236}">
                <a16:creationId xmlns:a16="http://schemas.microsoft.com/office/drawing/2014/main" id="{C5B1CA5F-2138-4462-963D-454A836A8D08}"/>
              </a:ext>
            </a:extLst>
          </p:cNvPr>
          <p:cNvSpPr/>
          <p:nvPr/>
        </p:nvSpPr>
        <p:spPr bwMode="gray">
          <a:xfrm flipH="1">
            <a:off x="3698025" y="380405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222" name="图片 31">
            <a:extLst>
              <a:ext uri="{FF2B5EF4-FFF2-40B4-BE49-F238E27FC236}">
                <a16:creationId xmlns:a16="http://schemas.microsoft.com/office/drawing/2014/main" id="{76BB75C7-1FEC-44AD-8771-84D511C76FFD}"/>
              </a:ext>
            </a:extLst>
          </p:cNvPr>
          <p:cNvPicPr>
            <a:picLocks noChangeAspect="1"/>
          </p:cNvPicPr>
          <p:nvPr/>
        </p:nvPicPr>
        <p:blipFill>
          <a:blip r:embed="rId3"/>
          <a:stretch>
            <a:fillRect/>
          </a:stretch>
        </p:blipFill>
        <p:spPr bwMode="gray">
          <a:xfrm>
            <a:off x="4447851" y="3927297"/>
            <a:ext cx="466668" cy="389308"/>
          </a:xfrm>
          <a:prstGeom prst="rect">
            <a:avLst/>
          </a:prstGeom>
        </p:spPr>
      </p:pic>
      <p:pic>
        <p:nvPicPr>
          <p:cNvPr id="223" name="图片 51" descr="交换机.png">
            <a:extLst>
              <a:ext uri="{FF2B5EF4-FFF2-40B4-BE49-F238E27FC236}">
                <a16:creationId xmlns:a16="http://schemas.microsoft.com/office/drawing/2014/main" id="{C434DDA8-B663-412B-B1DE-36921CBC109A}"/>
              </a:ext>
            </a:extLst>
          </p:cNvPr>
          <p:cNvPicPr>
            <a:picLocks noChangeAspect="1"/>
          </p:cNvPicPr>
          <p:nvPr/>
        </p:nvPicPr>
        <p:blipFill>
          <a:blip r:embed="rId9" cstate="print"/>
          <a:stretch>
            <a:fillRect/>
          </a:stretch>
        </p:blipFill>
        <p:spPr bwMode="gray">
          <a:xfrm>
            <a:off x="3942912" y="3570882"/>
            <a:ext cx="417163" cy="341314"/>
          </a:xfrm>
          <a:prstGeom prst="rect">
            <a:avLst/>
          </a:prstGeom>
        </p:spPr>
      </p:pic>
      <p:sp>
        <p:nvSpPr>
          <p:cNvPr id="224" name="Freeform 159">
            <a:extLst>
              <a:ext uri="{FF2B5EF4-FFF2-40B4-BE49-F238E27FC236}">
                <a16:creationId xmlns:a16="http://schemas.microsoft.com/office/drawing/2014/main" id="{C9A9E9D8-038B-4DB5-8E58-BCD2DF9FAB5B}"/>
              </a:ext>
            </a:extLst>
          </p:cNvPr>
          <p:cNvSpPr/>
          <p:nvPr/>
        </p:nvSpPr>
        <p:spPr bwMode="gray">
          <a:xfrm flipH="1">
            <a:off x="9018993" y="3825381"/>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Active DC</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5" name="图片 25">
            <a:extLst>
              <a:ext uri="{FF2B5EF4-FFF2-40B4-BE49-F238E27FC236}">
                <a16:creationId xmlns:a16="http://schemas.microsoft.com/office/drawing/2014/main" id="{B519AEBD-35C5-4976-99BA-A992C26F2732}"/>
              </a:ext>
            </a:extLst>
          </p:cNvPr>
          <p:cNvPicPr>
            <a:picLocks noChangeAspect="1"/>
          </p:cNvPicPr>
          <p:nvPr/>
        </p:nvPicPr>
        <p:blipFill>
          <a:blip r:embed="rId3"/>
          <a:stretch>
            <a:fillRect/>
          </a:stretch>
        </p:blipFill>
        <p:spPr bwMode="gray">
          <a:xfrm>
            <a:off x="8702941" y="3945467"/>
            <a:ext cx="466668" cy="389308"/>
          </a:xfrm>
          <a:prstGeom prst="rect">
            <a:avLst/>
          </a:prstGeom>
        </p:spPr>
      </p:pic>
      <p:pic>
        <p:nvPicPr>
          <p:cNvPr id="226" name="图片 14" descr="交换机.png">
            <a:extLst>
              <a:ext uri="{FF2B5EF4-FFF2-40B4-BE49-F238E27FC236}">
                <a16:creationId xmlns:a16="http://schemas.microsoft.com/office/drawing/2014/main" id="{5CE3DB13-0763-4EFB-A391-F09D42D955D8}"/>
              </a:ext>
            </a:extLst>
          </p:cNvPr>
          <p:cNvPicPr>
            <a:picLocks noChangeAspect="1"/>
          </p:cNvPicPr>
          <p:nvPr/>
        </p:nvPicPr>
        <p:blipFill>
          <a:blip r:embed="rId10" cstate="print"/>
          <a:stretch>
            <a:fillRect/>
          </a:stretch>
        </p:blipFill>
        <p:spPr bwMode="gray">
          <a:xfrm>
            <a:off x="9328790" y="3670151"/>
            <a:ext cx="420077" cy="343698"/>
          </a:xfrm>
          <a:prstGeom prst="rect">
            <a:avLst/>
          </a:prstGeom>
        </p:spPr>
      </p:pic>
      <p:sp>
        <p:nvSpPr>
          <p:cNvPr id="227" name="Freeform 159">
            <a:extLst>
              <a:ext uri="{FF2B5EF4-FFF2-40B4-BE49-F238E27FC236}">
                <a16:creationId xmlns:a16="http://schemas.microsoft.com/office/drawing/2014/main" id="{34D9DB41-E1C9-402A-A236-F1366D69ED6C}"/>
              </a:ext>
            </a:extLst>
          </p:cNvPr>
          <p:cNvSpPr/>
          <p:nvPr/>
        </p:nvSpPr>
        <p:spPr bwMode="gray">
          <a:xfrm flipH="1">
            <a:off x="8392037" y="2910305"/>
            <a:ext cx="946333" cy="4946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rgbClr val="000000"/>
                </a:solidFill>
                <a:latin typeface="Huawei Sans" panose="020C0503030203020204" pitchFamily="34" charset="0"/>
              </a:rPr>
              <a:t>Standby DC</a:t>
            </a:r>
          </a:p>
        </p:txBody>
      </p:sp>
      <p:pic>
        <p:nvPicPr>
          <p:cNvPr id="228" name="图片 31">
            <a:extLst>
              <a:ext uri="{FF2B5EF4-FFF2-40B4-BE49-F238E27FC236}">
                <a16:creationId xmlns:a16="http://schemas.microsoft.com/office/drawing/2014/main" id="{9F488EFF-9224-444B-88E5-0AFEF55669AD}"/>
              </a:ext>
            </a:extLst>
          </p:cNvPr>
          <p:cNvPicPr>
            <a:picLocks noChangeAspect="1"/>
          </p:cNvPicPr>
          <p:nvPr/>
        </p:nvPicPr>
        <p:blipFill>
          <a:blip r:embed="rId3"/>
          <a:stretch>
            <a:fillRect/>
          </a:stretch>
        </p:blipFill>
        <p:spPr bwMode="gray">
          <a:xfrm>
            <a:off x="8043827" y="3064566"/>
            <a:ext cx="466668" cy="389308"/>
          </a:xfrm>
          <a:prstGeom prst="rect">
            <a:avLst/>
          </a:prstGeom>
        </p:spPr>
      </p:pic>
      <p:cxnSp>
        <p:nvCxnSpPr>
          <p:cNvPr id="229" name="直接连接符 133">
            <a:extLst>
              <a:ext uri="{FF2B5EF4-FFF2-40B4-BE49-F238E27FC236}">
                <a16:creationId xmlns:a16="http://schemas.microsoft.com/office/drawing/2014/main" id="{AC54ED7B-6C01-43EF-94EF-66A91AB9DF2A}"/>
              </a:ext>
            </a:extLst>
          </p:cNvPr>
          <p:cNvCxnSpPr>
            <a:cxnSpLocks/>
            <a:stCxn id="222" idx="3"/>
            <a:endCxn id="225" idx="1"/>
          </p:cNvCxnSpPr>
          <p:nvPr/>
        </p:nvCxnSpPr>
        <p:spPr bwMode="gray">
          <a:xfrm>
            <a:off x="4914519" y="4121951"/>
            <a:ext cx="3788422" cy="18170"/>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230" name="直接连接符 133">
            <a:extLst>
              <a:ext uri="{FF2B5EF4-FFF2-40B4-BE49-F238E27FC236}">
                <a16:creationId xmlns:a16="http://schemas.microsoft.com/office/drawing/2014/main" id="{6A3E154C-A647-49FC-89B2-3C2B8675A04C}"/>
              </a:ext>
            </a:extLst>
          </p:cNvPr>
          <p:cNvCxnSpPr>
            <a:stCxn id="219" idx="3"/>
            <a:endCxn id="225" idx="1"/>
          </p:cNvCxnSpPr>
          <p:nvPr/>
        </p:nvCxnSpPr>
        <p:spPr bwMode="gray">
          <a:xfrm>
            <a:off x="5661436" y="3261940"/>
            <a:ext cx="3041505" cy="878181"/>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231" name="直接连接符 133">
            <a:extLst>
              <a:ext uri="{FF2B5EF4-FFF2-40B4-BE49-F238E27FC236}">
                <a16:creationId xmlns:a16="http://schemas.microsoft.com/office/drawing/2014/main" id="{784E543C-FC54-48A0-BF52-19D5B1EDFCA8}"/>
              </a:ext>
            </a:extLst>
          </p:cNvPr>
          <p:cNvCxnSpPr>
            <a:cxnSpLocks/>
            <a:stCxn id="228" idx="1"/>
            <a:endCxn id="219" idx="3"/>
          </p:cNvCxnSpPr>
          <p:nvPr/>
        </p:nvCxnSpPr>
        <p:spPr bwMode="gray">
          <a:xfrm flipH="1">
            <a:off x="5661436" y="3259220"/>
            <a:ext cx="2382391" cy="2720"/>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sp>
        <p:nvSpPr>
          <p:cNvPr id="232" name="TextBox 231">
            <a:extLst>
              <a:ext uri="{FF2B5EF4-FFF2-40B4-BE49-F238E27FC236}">
                <a16:creationId xmlns:a16="http://schemas.microsoft.com/office/drawing/2014/main" id="{1DA4500F-DCBE-426D-BD12-DD3CEE061E4A}"/>
              </a:ext>
            </a:extLst>
          </p:cNvPr>
          <p:cNvSpPr txBox="1"/>
          <p:nvPr/>
        </p:nvSpPr>
        <p:spPr bwMode="gray">
          <a:xfrm>
            <a:off x="10069750" y="4097052"/>
            <a:ext cx="1011815" cy="584775"/>
          </a:xfrm>
          <a:prstGeom prst="rect">
            <a:avLst/>
          </a:prstGeom>
          <a:noFill/>
        </p:spPr>
        <p:txBody>
          <a:bodyPr wrap="none" rtlCol="0">
            <a:spAutoFit/>
          </a:bodyPr>
          <a:lstStyle/>
          <a:p>
            <a:pPr algn="ctr" fontAlgn="ctr"/>
            <a:r>
              <a:rPr lang="en-US" sz="1600" b="1" dirty="0">
                <a:latin typeface="Huawei Sans" panose="020C0503030203020204" pitchFamily="34" charset="0"/>
              </a:rPr>
              <a:t>Overlay</a:t>
            </a:r>
          </a:p>
          <a:p>
            <a:pPr algn="ctr" fontAlgn="ctr"/>
            <a:r>
              <a:rPr lang="en-US" sz="1600" b="1" dirty="0">
                <a:latin typeface="Huawei Sans" panose="020C0503030203020204" pitchFamily="34" charset="0"/>
              </a:rPr>
              <a:t>network</a:t>
            </a:r>
          </a:p>
        </p:txBody>
      </p:sp>
      <p:sp>
        <p:nvSpPr>
          <p:cNvPr id="233" name="TextBox 232">
            <a:extLst>
              <a:ext uri="{FF2B5EF4-FFF2-40B4-BE49-F238E27FC236}">
                <a16:creationId xmlns:a16="http://schemas.microsoft.com/office/drawing/2014/main" id="{CD405375-E16E-4F68-8CF8-88C04202840A}"/>
              </a:ext>
            </a:extLst>
          </p:cNvPr>
          <p:cNvSpPr txBox="1"/>
          <p:nvPr/>
        </p:nvSpPr>
        <p:spPr bwMode="gray">
          <a:xfrm>
            <a:off x="10011516" y="5052570"/>
            <a:ext cx="1082348" cy="584775"/>
          </a:xfrm>
          <a:prstGeom prst="rect">
            <a:avLst/>
          </a:prstGeom>
          <a:noFill/>
        </p:spPr>
        <p:txBody>
          <a:bodyPr wrap="none" rtlCol="0">
            <a:spAutoFit/>
          </a:bodyPr>
          <a:lstStyle/>
          <a:p>
            <a:pPr algn="ctr" fontAlgn="ctr"/>
            <a:r>
              <a:rPr lang="en-US" sz="1600" b="1" dirty="0">
                <a:latin typeface="Huawei Sans" panose="020C0503030203020204" pitchFamily="34" charset="0"/>
              </a:rPr>
              <a:t>Underlay</a:t>
            </a:r>
          </a:p>
          <a:p>
            <a:pPr algn="ctr" fontAlgn="ctr"/>
            <a:r>
              <a:rPr lang="en-US" sz="1600" b="1" dirty="0">
                <a:latin typeface="Huawei Sans" panose="020C0503030203020204" pitchFamily="34" charset="0"/>
              </a:rPr>
              <a:t>network</a:t>
            </a:r>
          </a:p>
        </p:txBody>
      </p:sp>
      <p:sp>
        <p:nvSpPr>
          <p:cNvPr id="234" name="文本框 18">
            <a:extLst>
              <a:ext uri="{FF2B5EF4-FFF2-40B4-BE49-F238E27FC236}">
                <a16:creationId xmlns:a16="http://schemas.microsoft.com/office/drawing/2014/main" id="{2737A01D-5D7B-4BD6-9D2F-3CA45BF63BAA}"/>
              </a:ext>
            </a:extLst>
          </p:cNvPr>
          <p:cNvSpPr txBox="1"/>
          <p:nvPr/>
        </p:nvSpPr>
        <p:spPr bwMode="gray">
          <a:xfrm>
            <a:off x="4394089" y="3718054"/>
            <a:ext cx="529402"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CPE</a:t>
            </a:r>
            <a:endParaRPr lang="en-US" altLang="zh-CN" sz="1067"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5" name="文本框 18">
            <a:extLst>
              <a:ext uri="{FF2B5EF4-FFF2-40B4-BE49-F238E27FC236}">
                <a16:creationId xmlns:a16="http://schemas.microsoft.com/office/drawing/2014/main" id="{FA5FC1DA-FA62-445B-B937-AB4B567E8407}"/>
              </a:ext>
            </a:extLst>
          </p:cNvPr>
          <p:cNvSpPr txBox="1"/>
          <p:nvPr/>
        </p:nvSpPr>
        <p:spPr bwMode="gray">
          <a:xfrm>
            <a:off x="5147391" y="2868790"/>
            <a:ext cx="529402"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CPE</a:t>
            </a:r>
            <a:endParaRPr lang="en-US" altLang="zh-CN" sz="1067"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6" name="文本框 18">
            <a:extLst>
              <a:ext uri="{FF2B5EF4-FFF2-40B4-BE49-F238E27FC236}">
                <a16:creationId xmlns:a16="http://schemas.microsoft.com/office/drawing/2014/main" id="{1AB21FDF-ADE0-47DD-AC9D-3B7A0DA83DBD}"/>
              </a:ext>
            </a:extLst>
          </p:cNvPr>
          <p:cNvSpPr txBox="1"/>
          <p:nvPr/>
        </p:nvSpPr>
        <p:spPr bwMode="gray">
          <a:xfrm>
            <a:off x="7876238" y="2843158"/>
            <a:ext cx="768872"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CPE/RR</a:t>
            </a:r>
            <a:endParaRPr lang="en-US" altLang="zh-CN" sz="1067"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7" name="文本框 18">
            <a:extLst>
              <a:ext uri="{FF2B5EF4-FFF2-40B4-BE49-F238E27FC236}">
                <a16:creationId xmlns:a16="http://schemas.microsoft.com/office/drawing/2014/main" id="{8D47DA68-3FE5-4B8D-819E-16F5E69B4226}"/>
              </a:ext>
            </a:extLst>
          </p:cNvPr>
          <p:cNvSpPr txBox="1"/>
          <p:nvPr/>
        </p:nvSpPr>
        <p:spPr bwMode="gray">
          <a:xfrm>
            <a:off x="8510495" y="3724947"/>
            <a:ext cx="770983" cy="256545"/>
          </a:xfrm>
          <a:prstGeom prst="rect">
            <a:avLst/>
          </a:prstGeom>
          <a:noFill/>
        </p:spPr>
        <p:txBody>
          <a:bodyPr wrap="square" rtlCol="0">
            <a:spAutoFit/>
          </a:bodyPr>
          <a:lstStyle/>
          <a:p>
            <a:pPr algn="ctr" fontAlgn="ctr"/>
            <a:r>
              <a:rPr lang="en-US" sz="1067" b="1" dirty="0">
                <a:solidFill>
                  <a:srgbClr val="000000"/>
                </a:solidFill>
                <a:latin typeface="Huawei Sans" panose="020C0503030203020204" pitchFamily="34" charset="0"/>
              </a:rPr>
              <a:t>CPE/RR</a:t>
            </a:r>
            <a:endParaRPr lang="en-US" altLang="zh-CN" sz="1067"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38" name="图片 14" descr="交换机.png">
            <a:extLst>
              <a:ext uri="{FF2B5EF4-FFF2-40B4-BE49-F238E27FC236}">
                <a16:creationId xmlns:a16="http://schemas.microsoft.com/office/drawing/2014/main" id="{51309F8C-E2D5-4DCC-8237-76792A039F8D}"/>
              </a:ext>
            </a:extLst>
          </p:cNvPr>
          <p:cNvPicPr>
            <a:picLocks noChangeAspect="1"/>
          </p:cNvPicPr>
          <p:nvPr/>
        </p:nvPicPr>
        <p:blipFill>
          <a:blip r:embed="rId10" cstate="print"/>
          <a:stretch>
            <a:fillRect/>
          </a:stretch>
        </p:blipFill>
        <p:spPr bwMode="gray">
          <a:xfrm>
            <a:off x="8673448" y="2656655"/>
            <a:ext cx="420077" cy="343698"/>
          </a:xfrm>
          <a:prstGeom prst="rect">
            <a:avLst/>
          </a:prstGeom>
        </p:spPr>
      </p:pic>
      <p:cxnSp>
        <p:nvCxnSpPr>
          <p:cNvPr id="239" name="直接连接符 133">
            <a:extLst>
              <a:ext uri="{FF2B5EF4-FFF2-40B4-BE49-F238E27FC236}">
                <a16:creationId xmlns:a16="http://schemas.microsoft.com/office/drawing/2014/main" id="{AC5E342A-FC72-4204-8E4F-241B7D230350}"/>
              </a:ext>
            </a:extLst>
          </p:cNvPr>
          <p:cNvCxnSpPr>
            <a:cxnSpLocks/>
            <a:stCxn id="222" idx="3"/>
            <a:endCxn id="228" idx="1"/>
          </p:cNvCxnSpPr>
          <p:nvPr/>
        </p:nvCxnSpPr>
        <p:spPr bwMode="gray">
          <a:xfrm flipV="1">
            <a:off x="4914519" y="3259220"/>
            <a:ext cx="3129308" cy="862731"/>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sp>
        <p:nvSpPr>
          <p:cNvPr id="283" name="圆角矩形 75">
            <a:extLst>
              <a:ext uri="{FF2B5EF4-FFF2-40B4-BE49-F238E27FC236}">
                <a16:creationId xmlns:a16="http://schemas.microsoft.com/office/drawing/2014/main" id="{629A2761-D155-4A80-9BE4-5B4A08268D6D}"/>
              </a:ext>
            </a:extLst>
          </p:cNvPr>
          <p:cNvSpPr/>
          <p:nvPr/>
        </p:nvSpPr>
        <p:spPr bwMode="gray">
          <a:xfrm>
            <a:off x="1334942" y="4947925"/>
            <a:ext cx="1784826" cy="39600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a:solidFill>
                  <a:sysClr val="windowText" lastClr="000000"/>
                </a:solidFill>
                <a:latin typeface="Huawei Sans" panose="020C0503030203020204" pitchFamily="34" charset="0"/>
              </a:rPr>
              <a:t>Underlay network design</a:t>
            </a:r>
          </a:p>
        </p:txBody>
      </p:sp>
      <p:sp>
        <p:nvSpPr>
          <p:cNvPr id="285" name="圆角矩形 75">
            <a:extLst>
              <a:ext uri="{FF2B5EF4-FFF2-40B4-BE49-F238E27FC236}">
                <a16:creationId xmlns:a16="http://schemas.microsoft.com/office/drawing/2014/main" id="{CDF37429-C464-4F2A-A61E-E537A9C15126}"/>
              </a:ext>
            </a:extLst>
          </p:cNvPr>
          <p:cNvSpPr/>
          <p:nvPr/>
        </p:nvSpPr>
        <p:spPr bwMode="gray">
          <a:xfrm>
            <a:off x="1334942" y="3410038"/>
            <a:ext cx="1784826" cy="39600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a:solidFill>
                  <a:sysClr val="windowText" lastClr="000000"/>
                </a:solidFill>
                <a:latin typeface="Huawei Sans" panose="020C0503030203020204" pitchFamily="34" charset="0"/>
              </a:rPr>
              <a:t>Overlay network design</a:t>
            </a:r>
          </a:p>
        </p:txBody>
      </p:sp>
      <p:sp>
        <p:nvSpPr>
          <p:cNvPr id="287" name="圆角矩形 75">
            <a:extLst>
              <a:ext uri="{FF2B5EF4-FFF2-40B4-BE49-F238E27FC236}">
                <a16:creationId xmlns:a16="http://schemas.microsoft.com/office/drawing/2014/main" id="{97029F2D-A073-447B-A6D4-5A3D3CF505B5}"/>
              </a:ext>
            </a:extLst>
          </p:cNvPr>
          <p:cNvSpPr/>
          <p:nvPr/>
        </p:nvSpPr>
        <p:spPr bwMode="gray">
          <a:xfrm>
            <a:off x="1334942" y="1872151"/>
            <a:ext cx="1784826" cy="39600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a:solidFill>
                  <a:sysClr val="windowText" lastClr="000000"/>
                </a:solidFill>
                <a:latin typeface="Huawei Sans" panose="020C0503030203020204" pitchFamily="34" charset="0"/>
              </a:rPr>
              <a:t>Service transport design</a:t>
            </a:r>
          </a:p>
        </p:txBody>
      </p:sp>
      <p:sp>
        <p:nvSpPr>
          <p:cNvPr id="289" name="圆角矩形 75">
            <a:extLst>
              <a:ext uri="{FF2B5EF4-FFF2-40B4-BE49-F238E27FC236}">
                <a16:creationId xmlns:a16="http://schemas.microsoft.com/office/drawing/2014/main" id="{99DAD346-AC05-49AC-BFA6-61E221C66497}"/>
              </a:ext>
            </a:extLst>
          </p:cNvPr>
          <p:cNvSpPr/>
          <p:nvPr/>
        </p:nvSpPr>
        <p:spPr bwMode="gray">
          <a:xfrm rot="16200000">
            <a:off x="178286" y="4202966"/>
            <a:ext cx="1872706" cy="39600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a:solidFill>
                  <a:sysClr val="windowText" lastClr="000000"/>
                </a:solidFill>
                <a:latin typeface="Huawei Sans" panose="020C0503030203020204" pitchFamily="34" charset="0"/>
              </a:rPr>
              <a:t>Reliability design</a:t>
            </a:r>
          </a:p>
        </p:txBody>
      </p:sp>
      <p:cxnSp>
        <p:nvCxnSpPr>
          <p:cNvPr id="290" name="直接连接符 133">
            <a:extLst>
              <a:ext uri="{FF2B5EF4-FFF2-40B4-BE49-F238E27FC236}">
                <a16:creationId xmlns:a16="http://schemas.microsoft.com/office/drawing/2014/main" id="{CF7DD835-B545-4379-B82F-6DFEF2EFD23D}"/>
              </a:ext>
            </a:extLst>
          </p:cNvPr>
          <p:cNvCxnSpPr>
            <a:cxnSpLocks/>
            <a:stCxn id="222" idx="0"/>
          </p:cNvCxnSpPr>
          <p:nvPr/>
        </p:nvCxnSpPr>
        <p:spPr bwMode="gray">
          <a:xfrm flipV="1">
            <a:off x="4681185" y="1590632"/>
            <a:ext cx="0" cy="2336665"/>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91" name="直接连接符 133">
            <a:extLst>
              <a:ext uri="{FF2B5EF4-FFF2-40B4-BE49-F238E27FC236}">
                <a16:creationId xmlns:a16="http://schemas.microsoft.com/office/drawing/2014/main" id="{F7DC1E4A-85A7-40BD-BC0E-314E5E97CD4B}"/>
              </a:ext>
            </a:extLst>
          </p:cNvPr>
          <p:cNvCxnSpPr>
            <a:cxnSpLocks/>
          </p:cNvCxnSpPr>
          <p:nvPr/>
        </p:nvCxnSpPr>
        <p:spPr bwMode="gray">
          <a:xfrm flipV="1">
            <a:off x="8936275" y="1636890"/>
            <a:ext cx="0" cy="2347905"/>
          </a:xfrm>
          <a:prstGeom prst="line">
            <a:avLst/>
          </a:prstGeom>
          <a:ln w="12700">
            <a:prstDash val="dash"/>
          </a:ln>
        </p:spPr>
        <p:style>
          <a:lnRef idx="3">
            <a:schemeClr val="dk1"/>
          </a:lnRef>
          <a:fillRef idx="0">
            <a:schemeClr val="dk1"/>
          </a:fillRef>
          <a:effectRef idx="2">
            <a:schemeClr val="dk1"/>
          </a:effectRef>
          <a:fontRef idx="minor">
            <a:schemeClr val="tx1"/>
          </a:fontRef>
        </p:style>
      </p:cxnSp>
      <p:sp>
        <p:nvSpPr>
          <p:cNvPr id="294" name="Rectangle: Rounded Corners 293">
            <a:extLst>
              <a:ext uri="{FF2B5EF4-FFF2-40B4-BE49-F238E27FC236}">
                <a16:creationId xmlns:a16="http://schemas.microsoft.com/office/drawing/2014/main" id="{C529A855-6DC4-4C7A-9C68-BEC19E8E5459}"/>
              </a:ext>
            </a:extLst>
          </p:cNvPr>
          <p:cNvSpPr/>
          <p:nvPr/>
        </p:nvSpPr>
        <p:spPr bwMode="gray">
          <a:xfrm rot="21583743">
            <a:off x="3612698" y="1596157"/>
            <a:ext cx="899637" cy="396000"/>
          </a:xfrm>
          <a:prstGeom prst="roundRect">
            <a:avLst>
              <a:gd name="adj" fmla="val 5419"/>
            </a:avLst>
          </a:prstGeom>
          <a:solidFill>
            <a:srgbClr val="56C4D2"/>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Service 1</a:t>
            </a:r>
          </a:p>
        </p:txBody>
      </p:sp>
      <p:sp>
        <p:nvSpPr>
          <p:cNvPr id="295" name="Rectangle: Rounded Corners 294">
            <a:extLst>
              <a:ext uri="{FF2B5EF4-FFF2-40B4-BE49-F238E27FC236}">
                <a16:creationId xmlns:a16="http://schemas.microsoft.com/office/drawing/2014/main" id="{B4C959BB-9625-404F-AB9D-09935AE4702F}"/>
              </a:ext>
            </a:extLst>
          </p:cNvPr>
          <p:cNvSpPr/>
          <p:nvPr/>
        </p:nvSpPr>
        <p:spPr bwMode="gray">
          <a:xfrm rot="21583743">
            <a:off x="3612697" y="2032694"/>
            <a:ext cx="899637" cy="396000"/>
          </a:xfrm>
          <a:prstGeom prst="roundRect">
            <a:avLst>
              <a:gd name="adj" fmla="val 5419"/>
            </a:avLst>
          </a:prstGeom>
          <a:solidFill>
            <a:srgbClr val="E28189"/>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Service 2</a:t>
            </a:r>
          </a:p>
        </p:txBody>
      </p:sp>
      <p:sp>
        <p:nvSpPr>
          <p:cNvPr id="296" name="Rectangle: Rounded Corners 295">
            <a:extLst>
              <a:ext uri="{FF2B5EF4-FFF2-40B4-BE49-F238E27FC236}">
                <a16:creationId xmlns:a16="http://schemas.microsoft.com/office/drawing/2014/main" id="{6644F923-2323-4819-BFE8-45593F08594F}"/>
              </a:ext>
            </a:extLst>
          </p:cNvPr>
          <p:cNvSpPr/>
          <p:nvPr/>
        </p:nvSpPr>
        <p:spPr bwMode="gray">
          <a:xfrm rot="21583743">
            <a:off x="9092886" y="1596157"/>
            <a:ext cx="899637" cy="396000"/>
          </a:xfrm>
          <a:prstGeom prst="roundRect">
            <a:avLst>
              <a:gd name="adj" fmla="val 5419"/>
            </a:avLst>
          </a:prstGeom>
          <a:solidFill>
            <a:srgbClr val="56C4D2"/>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Service 1</a:t>
            </a:r>
          </a:p>
        </p:txBody>
      </p:sp>
      <p:sp>
        <p:nvSpPr>
          <p:cNvPr id="297" name="Rectangle: Rounded Corners 296">
            <a:extLst>
              <a:ext uri="{FF2B5EF4-FFF2-40B4-BE49-F238E27FC236}">
                <a16:creationId xmlns:a16="http://schemas.microsoft.com/office/drawing/2014/main" id="{02E0D351-985B-4FED-9FED-0423446F9456}"/>
              </a:ext>
            </a:extLst>
          </p:cNvPr>
          <p:cNvSpPr/>
          <p:nvPr/>
        </p:nvSpPr>
        <p:spPr bwMode="gray">
          <a:xfrm rot="21583743">
            <a:off x="9092885" y="2032694"/>
            <a:ext cx="899637" cy="396000"/>
          </a:xfrm>
          <a:prstGeom prst="roundRect">
            <a:avLst>
              <a:gd name="adj" fmla="val 5419"/>
            </a:avLst>
          </a:prstGeom>
          <a:solidFill>
            <a:srgbClr val="E28189"/>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Service 2</a:t>
            </a:r>
          </a:p>
        </p:txBody>
      </p:sp>
      <p:sp>
        <p:nvSpPr>
          <p:cNvPr id="299" name="Can 225">
            <a:extLst>
              <a:ext uri="{FF2B5EF4-FFF2-40B4-BE49-F238E27FC236}">
                <a16:creationId xmlns:a16="http://schemas.microsoft.com/office/drawing/2014/main" id="{EE34907A-A4D1-4604-A47C-FD840C172A1C}"/>
              </a:ext>
            </a:extLst>
          </p:cNvPr>
          <p:cNvSpPr/>
          <p:nvPr/>
        </p:nvSpPr>
        <p:spPr bwMode="gray">
          <a:xfrm rot="5400000">
            <a:off x="6702151" y="2257292"/>
            <a:ext cx="193925" cy="3807652"/>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1" name="Can 225">
            <a:extLst>
              <a:ext uri="{FF2B5EF4-FFF2-40B4-BE49-F238E27FC236}">
                <a16:creationId xmlns:a16="http://schemas.microsoft.com/office/drawing/2014/main" id="{7FA14654-C38B-4406-B9C9-CC9A3DDD385A}"/>
              </a:ext>
            </a:extLst>
          </p:cNvPr>
          <p:cNvSpPr/>
          <p:nvPr/>
        </p:nvSpPr>
        <p:spPr bwMode="gray">
          <a:xfrm rot="6352182">
            <a:off x="7045186" y="2115784"/>
            <a:ext cx="193925" cy="3150052"/>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2" name="Can 225">
            <a:extLst>
              <a:ext uri="{FF2B5EF4-FFF2-40B4-BE49-F238E27FC236}">
                <a16:creationId xmlns:a16="http://schemas.microsoft.com/office/drawing/2014/main" id="{26864791-F71D-491C-A580-AD506815465A}"/>
              </a:ext>
            </a:extLst>
          </p:cNvPr>
          <p:cNvSpPr/>
          <p:nvPr/>
        </p:nvSpPr>
        <p:spPr bwMode="gray">
          <a:xfrm rot="5400000">
            <a:off x="6747762" y="2044525"/>
            <a:ext cx="193925" cy="2429120"/>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9" name="Group 8">
            <a:extLst>
              <a:ext uri="{FF2B5EF4-FFF2-40B4-BE49-F238E27FC236}">
                <a16:creationId xmlns:a16="http://schemas.microsoft.com/office/drawing/2014/main" id="{C60A5F89-CBDC-4DAE-85BB-FD911100DCEF}"/>
              </a:ext>
            </a:extLst>
          </p:cNvPr>
          <p:cNvGrpSpPr/>
          <p:nvPr/>
        </p:nvGrpSpPr>
        <p:grpSpPr bwMode="gray">
          <a:xfrm rot="20672476">
            <a:off x="4819180" y="3584307"/>
            <a:ext cx="3319613" cy="276999"/>
            <a:chOff x="4871816" y="4194441"/>
            <a:chExt cx="3319613" cy="276999"/>
          </a:xfrm>
        </p:grpSpPr>
        <p:sp>
          <p:nvSpPr>
            <p:cNvPr id="292" name="Can 225">
              <a:extLst>
                <a:ext uri="{FF2B5EF4-FFF2-40B4-BE49-F238E27FC236}">
                  <a16:creationId xmlns:a16="http://schemas.microsoft.com/office/drawing/2014/main" id="{45F924F0-B122-4B6A-8050-99BA58958306}"/>
                </a:ext>
              </a:extLst>
            </p:cNvPr>
            <p:cNvSpPr/>
            <p:nvPr/>
          </p:nvSpPr>
          <p:spPr bwMode="gray">
            <a:xfrm rot="5400000">
              <a:off x="6434660" y="2674421"/>
              <a:ext cx="193925" cy="3319613"/>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3" name="文本框 60">
              <a:extLst>
                <a:ext uri="{FF2B5EF4-FFF2-40B4-BE49-F238E27FC236}">
                  <a16:creationId xmlns:a16="http://schemas.microsoft.com/office/drawing/2014/main" id="{71D83756-D6AA-49BC-BE7B-7E0B067D1A9B}"/>
                </a:ext>
              </a:extLst>
            </p:cNvPr>
            <p:cNvSpPr txBox="1"/>
            <p:nvPr/>
          </p:nvSpPr>
          <p:spPr bwMode="gray">
            <a:xfrm>
              <a:off x="4932823" y="4194441"/>
              <a:ext cx="3008603"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GRE or GRE over IPsec (data channel)</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303" name="TextBox 153">
            <a:extLst>
              <a:ext uri="{FF2B5EF4-FFF2-40B4-BE49-F238E27FC236}">
                <a16:creationId xmlns:a16="http://schemas.microsoft.com/office/drawing/2014/main" id="{804860F0-8125-4F76-B997-17BF17E49059}"/>
              </a:ext>
            </a:extLst>
          </p:cNvPr>
          <p:cNvSpPr txBox="1"/>
          <p:nvPr/>
        </p:nvSpPr>
        <p:spPr bwMode="gray">
          <a:xfrm>
            <a:off x="4803607" y="2030569"/>
            <a:ext cx="4028444" cy="396000"/>
          </a:xfrm>
          <a:prstGeom prst="rect">
            <a:avLst/>
          </a:prstGeom>
          <a:solidFill>
            <a:srgbClr val="E28189"/>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defPPr>
              <a:defRPr lang="en-US"/>
            </a:defPPr>
            <a:lvl1pPr algn="ctr">
              <a:defRPr sz="12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dirty="0">
                <a:latin typeface="Huawei Sans" panose="020C0503030203020204" pitchFamily="34" charset="0"/>
              </a:rPr>
              <a:t>SLA requirements of service 2: </a:t>
            </a:r>
          </a:p>
          <a:p>
            <a:pPr fontAlgn="ctr"/>
            <a:r>
              <a:rPr lang="en-US" dirty="0">
                <a:latin typeface="Huawei Sans" panose="020C0503030203020204" pitchFamily="34" charset="0"/>
              </a:rPr>
              <a:t>150 </a:t>
            </a:r>
            <a:r>
              <a:rPr lang="en-US" dirty="0" err="1">
                <a:latin typeface="Huawei Sans" panose="020C0503030203020204" pitchFamily="34" charset="0"/>
              </a:rPr>
              <a:t>ms</a:t>
            </a:r>
            <a:r>
              <a:rPr lang="en-US" dirty="0">
                <a:latin typeface="Huawei Sans" panose="020C0503030203020204" pitchFamily="34" charset="0"/>
              </a:rPr>
              <a:t> delay, 10% jitter, 10% packet loss rate</a:t>
            </a:r>
            <a:endParaRPr lang="en-US" altLang="zh-CN" dirty="0">
              <a:latin typeface="Huawei Sans" panose="020C0503030203020204" pitchFamily="34" charset="0"/>
              <a:sym typeface="微软雅黑" panose="020B0503020204020204" pitchFamily="34" charset="-122"/>
            </a:endParaRPr>
          </a:p>
        </p:txBody>
      </p:sp>
      <p:sp>
        <p:nvSpPr>
          <p:cNvPr id="304" name="TextBox 153">
            <a:extLst>
              <a:ext uri="{FF2B5EF4-FFF2-40B4-BE49-F238E27FC236}">
                <a16:creationId xmlns:a16="http://schemas.microsoft.com/office/drawing/2014/main" id="{4E59D990-76C6-4F3C-93B8-66A3C361AFDF}"/>
              </a:ext>
            </a:extLst>
          </p:cNvPr>
          <p:cNvSpPr txBox="1"/>
          <p:nvPr/>
        </p:nvSpPr>
        <p:spPr bwMode="gray">
          <a:xfrm>
            <a:off x="4819829" y="1596157"/>
            <a:ext cx="3996000" cy="396000"/>
          </a:xfrm>
          <a:prstGeom prst="rect">
            <a:avLst/>
          </a:prstGeom>
          <a:solidFill>
            <a:srgbClr val="56C4D2"/>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defPPr>
              <a:defRPr lang="en-US"/>
            </a:defPPr>
            <a:lvl1pPr algn="ctr">
              <a:defRPr sz="12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dirty="0">
                <a:latin typeface="Huawei Sans" panose="020C0503030203020204" pitchFamily="34" charset="0"/>
              </a:rPr>
              <a:t>SLA requirements of service 1: </a:t>
            </a:r>
          </a:p>
          <a:p>
            <a:pPr fontAlgn="ctr"/>
            <a:r>
              <a:rPr lang="en-US" dirty="0">
                <a:latin typeface="Huawei Sans" panose="020C0503030203020204" pitchFamily="34" charset="0"/>
              </a:rPr>
              <a:t>50 </a:t>
            </a:r>
            <a:r>
              <a:rPr lang="en-US" dirty="0" err="1">
                <a:latin typeface="Huawei Sans" panose="020C0503030203020204" pitchFamily="34" charset="0"/>
              </a:rPr>
              <a:t>ms</a:t>
            </a:r>
            <a:r>
              <a:rPr lang="en-US" dirty="0">
                <a:latin typeface="Huawei Sans" panose="020C0503030203020204" pitchFamily="34" charset="0"/>
              </a:rPr>
              <a:t> delay, 5% jitter, 5% packet loss rate</a:t>
            </a:r>
            <a:endParaRPr lang="en-US" altLang="zh-CN" dirty="0">
              <a:latin typeface="Huawei Sans" panose="020C0503030203020204" pitchFamily="34" charset="0"/>
              <a:sym typeface="微软雅黑" panose="020B0503020204020204" pitchFamily="34" charset="-122"/>
            </a:endParaRPr>
          </a:p>
        </p:txBody>
      </p:sp>
    </p:spTree>
    <p:extLst>
      <p:ext uri="{BB962C8B-B14F-4D97-AF65-F5344CB8AC3E}">
        <p14:creationId xmlns:p14="http://schemas.microsoft.com/office/powerpoint/2010/main" val="41171196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latin typeface="Huawei Sans" panose="020C0503030203020204" pitchFamily="34" charset="0"/>
              </a:rPr>
              <a:t>FSI Background</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Overall SD-WAN Design</a:t>
            </a:r>
          </a:p>
          <a:p>
            <a:pPr marL="809625" lvl="1" indent="-334963"/>
            <a:r>
              <a:rPr lang="en-US" altLang="zh-CN" sz="2000" dirty="0">
                <a:solidFill>
                  <a:schemeClr val="bg1">
                    <a:lumMod val="50000"/>
                  </a:schemeClr>
                </a:solidFill>
                <a:latin typeface="Huawei Sans" panose="020C0503030203020204" pitchFamily="34" charset="0"/>
                <a:cs typeface="Huawei Sans" panose="020C0503030203020204" pitchFamily="34" charset="0"/>
              </a:rPr>
              <a:t>SD-WAN Design Roadmap</a:t>
            </a:r>
          </a:p>
          <a:p>
            <a:pPr marL="813816" lvl="1" indent="-338328">
              <a:buSzPct val="60000"/>
              <a:buFont typeface="Wingdings" panose="05000000000000000000" pitchFamily="2" charset="2"/>
              <a:buChar char="n"/>
            </a:pPr>
            <a:r>
              <a:rPr lang="en-US" altLang="zh-CN" dirty="0"/>
              <a:t>Underlay Network Design</a:t>
            </a:r>
          </a:p>
          <a:p>
            <a:pPr marL="809625" lvl="1" indent="-334963"/>
            <a:r>
              <a:rPr lang="en-US" altLang="zh-CN" sz="2000" dirty="0">
                <a:solidFill>
                  <a:schemeClr val="bg1">
                    <a:lumMod val="50000"/>
                  </a:schemeClr>
                </a:solidFill>
                <a:latin typeface="Huawei Sans" panose="020C0503030203020204" pitchFamily="34" charset="0"/>
                <a:cs typeface="Huawei Sans" panose="020C0503030203020204" pitchFamily="34" charset="0"/>
              </a:rPr>
              <a:t>Overlay Network Design</a:t>
            </a:r>
          </a:p>
          <a:p>
            <a:pPr marL="809625" lvl="1" indent="-334963"/>
            <a:r>
              <a:rPr lang="en-US" altLang="zh-CN" sz="2000" dirty="0">
                <a:solidFill>
                  <a:schemeClr val="bg1">
                    <a:lumMod val="50000"/>
                  </a:schemeClr>
                </a:solidFill>
                <a:cs typeface="Huawei Sans" panose="020C0503030203020204" pitchFamily="34" charset="0"/>
              </a:rPr>
              <a:t>Service Transport Design</a:t>
            </a:r>
          </a:p>
          <a:p>
            <a:r>
              <a:rPr lang="en-US" dirty="0">
                <a:solidFill>
                  <a:schemeClr val="bg1">
                    <a:lumMod val="50000"/>
                  </a:schemeClr>
                </a:solidFill>
                <a:latin typeface="Huawei Sans" panose="020C0503030203020204" pitchFamily="34" charset="0"/>
              </a:rPr>
              <a:t>SD-WAN Design Cases</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25054931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defTabSz="914090" fontAlgn="ctr"/>
            <a:r>
              <a:rPr lang="en-US" sz="3200" dirty="0">
                <a:latin typeface="Huawei Sans" panose="020C0503030203020204" pitchFamily="34" charset="0"/>
              </a:rPr>
              <a:t>Typical Underlay Networking (1)</a:t>
            </a:r>
            <a:endParaRPr lang="en-US" altLang="zh-CN" sz="3200" dirty="0">
              <a:latin typeface="Huawei Sans" panose="020C0503030203020204" pitchFamily="34" charset="0"/>
              <a:ea typeface="Microsoft YaHei" panose="020B0503020204020204" pitchFamily="34" charset="-122"/>
            </a:endParaRPr>
          </a:p>
        </p:txBody>
      </p:sp>
      <p:pic>
        <p:nvPicPr>
          <p:cNvPr id="125" name="Picture 12" descr="E:\2016.01\1.12 扁平化图标\蓝色\AR-蓝色最新-40.png">
            <a:extLst>
              <a:ext uri="{FF2B5EF4-FFF2-40B4-BE49-F238E27FC236}">
                <a16:creationId xmlns:a16="http://schemas.microsoft.com/office/drawing/2014/main" id="{61FF2AC8-5A76-4EB7-B78A-E529F84C42B6}"/>
              </a:ext>
            </a:extLst>
          </p:cNvPr>
          <p:cNvPicPr>
            <a:picLocks noChangeAspect="1" noChangeArrowheads="1"/>
          </p:cNvPicPr>
          <p:nvPr/>
        </p:nvPicPr>
        <p:blipFill>
          <a:blip r:embed="rId3" cstate="print"/>
          <a:srcRect/>
          <a:stretch>
            <a:fillRect/>
          </a:stretch>
        </p:blipFill>
        <p:spPr bwMode="gray">
          <a:xfrm>
            <a:off x="2422705" y="5200899"/>
            <a:ext cx="344148" cy="281576"/>
          </a:xfrm>
          <a:prstGeom prst="rect">
            <a:avLst/>
          </a:prstGeom>
          <a:noFill/>
        </p:spPr>
      </p:pic>
      <p:pic>
        <p:nvPicPr>
          <p:cNvPr id="126" name="Picture 12" descr="E:\2016.01\1.12 扁平化图标\蓝色\AR-蓝色最新-40.png">
            <a:extLst>
              <a:ext uri="{FF2B5EF4-FFF2-40B4-BE49-F238E27FC236}">
                <a16:creationId xmlns:a16="http://schemas.microsoft.com/office/drawing/2014/main" id="{C6CF780C-459F-430F-9691-D2F12A7EBA1C}"/>
              </a:ext>
            </a:extLst>
          </p:cNvPr>
          <p:cNvPicPr>
            <a:picLocks noChangeAspect="1" noChangeArrowheads="1"/>
          </p:cNvPicPr>
          <p:nvPr/>
        </p:nvPicPr>
        <p:blipFill>
          <a:blip r:embed="rId3" cstate="print"/>
          <a:srcRect/>
          <a:stretch>
            <a:fillRect/>
          </a:stretch>
        </p:blipFill>
        <p:spPr bwMode="gray">
          <a:xfrm>
            <a:off x="1940644" y="2823295"/>
            <a:ext cx="344148" cy="281576"/>
          </a:xfrm>
          <a:prstGeom prst="rect">
            <a:avLst/>
          </a:prstGeom>
          <a:noFill/>
        </p:spPr>
      </p:pic>
      <p:pic>
        <p:nvPicPr>
          <p:cNvPr id="127" name="Picture 126" descr="E:\2016.01\1.12 扁平化图标\蓝色\AR-蓝色最新-40.png">
            <a:extLst>
              <a:ext uri="{FF2B5EF4-FFF2-40B4-BE49-F238E27FC236}">
                <a16:creationId xmlns:a16="http://schemas.microsoft.com/office/drawing/2014/main" id="{8D7156D2-369C-4557-AE74-E32DD855D205}"/>
              </a:ext>
            </a:extLst>
          </p:cNvPr>
          <p:cNvPicPr>
            <a:picLocks noChangeAspect="1" noChangeArrowheads="1"/>
          </p:cNvPicPr>
          <p:nvPr/>
        </p:nvPicPr>
        <p:blipFill>
          <a:blip r:embed="rId3" cstate="print"/>
          <a:srcRect/>
          <a:stretch>
            <a:fillRect/>
          </a:stretch>
        </p:blipFill>
        <p:spPr bwMode="gray">
          <a:xfrm>
            <a:off x="1934455" y="3905152"/>
            <a:ext cx="344148" cy="281576"/>
          </a:xfrm>
          <a:prstGeom prst="rect">
            <a:avLst/>
          </a:prstGeom>
          <a:noFill/>
        </p:spPr>
      </p:pic>
      <p:pic>
        <p:nvPicPr>
          <p:cNvPr id="128" name="Picture 12" descr="E:\2016.01\1.12 扁平化图标\蓝色\AR-蓝色最新-40.png">
            <a:extLst>
              <a:ext uri="{FF2B5EF4-FFF2-40B4-BE49-F238E27FC236}">
                <a16:creationId xmlns:a16="http://schemas.microsoft.com/office/drawing/2014/main" id="{B419F93C-FD7C-4F38-9428-7136EE3FE799}"/>
              </a:ext>
            </a:extLst>
          </p:cNvPr>
          <p:cNvPicPr>
            <a:picLocks noChangeAspect="1" noChangeArrowheads="1"/>
          </p:cNvPicPr>
          <p:nvPr/>
        </p:nvPicPr>
        <p:blipFill>
          <a:blip r:embed="rId3" cstate="print"/>
          <a:srcRect/>
          <a:stretch>
            <a:fillRect/>
          </a:stretch>
        </p:blipFill>
        <p:spPr bwMode="gray">
          <a:xfrm>
            <a:off x="3038559" y="3907055"/>
            <a:ext cx="344148" cy="281576"/>
          </a:xfrm>
          <a:prstGeom prst="rect">
            <a:avLst/>
          </a:prstGeom>
          <a:noFill/>
        </p:spPr>
      </p:pic>
      <p:cxnSp>
        <p:nvCxnSpPr>
          <p:cNvPr id="136" name="Straight Connector 135">
            <a:extLst>
              <a:ext uri="{FF2B5EF4-FFF2-40B4-BE49-F238E27FC236}">
                <a16:creationId xmlns:a16="http://schemas.microsoft.com/office/drawing/2014/main" id="{970CCE77-098E-4DB2-B306-FA900DAAED13}"/>
              </a:ext>
            </a:extLst>
          </p:cNvPr>
          <p:cNvCxnSpPr>
            <a:cxnSpLocks/>
            <a:stCxn id="192" idx="14"/>
            <a:endCxn id="125" idx="0"/>
          </p:cNvCxnSpPr>
          <p:nvPr/>
        </p:nvCxnSpPr>
        <p:spPr bwMode="gray">
          <a:xfrm>
            <a:off x="2306994" y="4903627"/>
            <a:ext cx="287785" cy="29727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3823A442-0CD4-4A3F-AFD7-1AA7E4A630E5}"/>
              </a:ext>
            </a:extLst>
          </p:cNvPr>
          <p:cNvCxnSpPr>
            <a:cxnSpLocks/>
            <a:stCxn id="201" idx="15"/>
            <a:endCxn id="125" idx="0"/>
          </p:cNvCxnSpPr>
          <p:nvPr/>
        </p:nvCxnSpPr>
        <p:spPr bwMode="gray">
          <a:xfrm flipH="1">
            <a:off x="2594779" y="4903627"/>
            <a:ext cx="308102" cy="29727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D0C55FE5-08EC-4CA7-9E13-3F8067485CF5}"/>
              </a:ext>
            </a:extLst>
          </p:cNvPr>
          <p:cNvCxnSpPr>
            <a:cxnSpLocks/>
            <a:stCxn id="192" idx="1"/>
            <a:endCxn id="127" idx="2"/>
          </p:cNvCxnSpPr>
          <p:nvPr/>
        </p:nvCxnSpPr>
        <p:spPr bwMode="gray">
          <a:xfrm flipV="1">
            <a:off x="2106529" y="4186728"/>
            <a:ext cx="0" cy="36951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B06C89BD-8E50-4617-B85D-FEB387678FDA}"/>
              </a:ext>
            </a:extLst>
          </p:cNvPr>
          <p:cNvCxnSpPr>
            <a:cxnSpLocks/>
            <a:stCxn id="201" idx="1"/>
            <a:endCxn id="128" idx="2"/>
          </p:cNvCxnSpPr>
          <p:nvPr/>
        </p:nvCxnSpPr>
        <p:spPr bwMode="gray">
          <a:xfrm flipV="1">
            <a:off x="3210633" y="4188631"/>
            <a:ext cx="0" cy="367614"/>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41" name="Picture 12" descr="E:\2016.01\1.12 扁平化图标\蓝色\AR-蓝色最新-40.png">
            <a:extLst>
              <a:ext uri="{FF2B5EF4-FFF2-40B4-BE49-F238E27FC236}">
                <a16:creationId xmlns:a16="http://schemas.microsoft.com/office/drawing/2014/main" id="{8EC36FB7-A83B-4D20-BCE9-C1CB38ED6744}"/>
              </a:ext>
            </a:extLst>
          </p:cNvPr>
          <p:cNvPicPr>
            <a:picLocks noChangeAspect="1" noChangeArrowheads="1"/>
          </p:cNvPicPr>
          <p:nvPr/>
        </p:nvPicPr>
        <p:blipFill>
          <a:blip r:embed="rId3" cstate="print"/>
          <a:srcRect/>
          <a:stretch>
            <a:fillRect/>
          </a:stretch>
        </p:blipFill>
        <p:spPr bwMode="gray">
          <a:xfrm>
            <a:off x="3038559" y="2823295"/>
            <a:ext cx="344148" cy="281576"/>
          </a:xfrm>
          <a:prstGeom prst="rect">
            <a:avLst/>
          </a:prstGeom>
          <a:noFill/>
        </p:spPr>
      </p:pic>
      <p:cxnSp>
        <p:nvCxnSpPr>
          <p:cNvPr id="142" name="Straight Connector 141">
            <a:extLst>
              <a:ext uri="{FF2B5EF4-FFF2-40B4-BE49-F238E27FC236}">
                <a16:creationId xmlns:a16="http://schemas.microsoft.com/office/drawing/2014/main" id="{51E23EAF-ACF0-487C-8B99-53CF1392518E}"/>
              </a:ext>
            </a:extLst>
          </p:cNvPr>
          <p:cNvCxnSpPr>
            <a:stCxn id="127" idx="0"/>
            <a:endCxn id="126" idx="2"/>
          </p:cNvCxnSpPr>
          <p:nvPr/>
        </p:nvCxnSpPr>
        <p:spPr bwMode="gray">
          <a:xfrm flipV="1">
            <a:off x="2106529" y="3104871"/>
            <a:ext cx="6189" cy="80028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1B6A8A3F-A0B2-45D7-A2BB-714A1F951758}"/>
              </a:ext>
            </a:extLst>
          </p:cNvPr>
          <p:cNvCxnSpPr>
            <a:stCxn id="128" idx="0"/>
            <a:endCxn id="141" idx="2"/>
          </p:cNvCxnSpPr>
          <p:nvPr/>
        </p:nvCxnSpPr>
        <p:spPr bwMode="gray">
          <a:xfrm flipV="1">
            <a:off x="3210633" y="3104871"/>
            <a:ext cx="0" cy="80218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5" name="TextBox 144">
            <a:extLst>
              <a:ext uri="{FF2B5EF4-FFF2-40B4-BE49-F238E27FC236}">
                <a16:creationId xmlns:a16="http://schemas.microsoft.com/office/drawing/2014/main" id="{8F54826E-A347-4309-B85E-F8302A335A18}"/>
              </a:ext>
            </a:extLst>
          </p:cNvPr>
          <p:cNvSpPr txBox="1"/>
          <p:nvPr/>
        </p:nvSpPr>
        <p:spPr bwMode="gray">
          <a:xfrm>
            <a:off x="1898313" y="5473323"/>
            <a:ext cx="1491114" cy="276999"/>
          </a:xfrm>
          <a:prstGeom prst="rect">
            <a:avLst/>
          </a:prstGeom>
          <a:noFill/>
        </p:spPr>
        <p:txBody>
          <a:bodyPr wrap="none" rtlCol="0">
            <a:spAutoFit/>
          </a:bodyPr>
          <a:lstStyle/>
          <a:p>
            <a:pPr fontAlgn="ctr"/>
            <a:r>
              <a:rPr lang="en-US" sz="1200" dirty="0">
                <a:latin typeface="Huawei Sans" panose="020C0503030203020204" pitchFamily="34" charset="0"/>
              </a:rPr>
              <a:t>Sub-branch/Outlet</a:t>
            </a:r>
          </a:p>
        </p:txBody>
      </p:sp>
      <p:sp>
        <p:nvSpPr>
          <p:cNvPr id="146" name="TextBox 145">
            <a:extLst>
              <a:ext uri="{FF2B5EF4-FFF2-40B4-BE49-F238E27FC236}">
                <a16:creationId xmlns:a16="http://schemas.microsoft.com/office/drawing/2014/main" id="{B0AF6515-E4FE-4CDF-80DF-D2E88D214CA0}"/>
              </a:ext>
            </a:extLst>
          </p:cNvPr>
          <p:cNvSpPr txBox="1"/>
          <p:nvPr/>
        </p:nvSpPr>
        <p:spPr bwMode="gray">
          <a:xfrm>
            <a:off x="1180689" y="3834113"/>
            <a:ext cx="798468" cy="461665"/>
          </a:xfrm>
          <a:prstGeom prst="rect">
            <a:avLst/>
          </a:prstGeom>
          <a:noFill/>
        </p:spPr>
        <p:txBody>
          <a:bodyPr wrap="square" rtlCol="0">
            <a:spAutoFit/>
          </a:bodyPr>
          <a:lstStyle/>
          <a:p>
            <a:pPr fontAlgn="ctr"/>
            <a:r>
              <a:rPr lang="en-US" sz="1200" dirty="0">
                <a:latin typeface="Huawei Sans" panose="020C0503030203020204" pitchFamily="34" charset="0"/>
              </a:rPr>
              <a:t>Level-2 branch</a:t>
            </a:r>
          </a:p>
        </p:txBody>
      </p:sp>
      <p:sp>
        <p:nvSpPr>
          <p:cNvPr id="147" name="TextBox 146">
            <a:extLst>
              <a:ext uri="{FF2B5EF4-FFF2-40B4-BE49-F238E27FC236}">
                <a16:creationId xmlns:a16="http://schemas.microsoft.com/office/drawing/2014/main" id="{DC116CE7-DE98-492F-8559-2FAF6703A251}"/>
              </a:ext>
            </a:extLst>
          </p:cNvPr>
          <p:cNvSpPr txBox="1"/>
          <p:nvPr/>
        </p:nvSpPr>
        <p:spPr bwMode="gray">
          <a:xfrm>
            <a:off x="1134237" y="2763629"/>
            <a:ext cx="734694" cy="461665"/>
          </a:xfrm>
          <a:prstGeom prst="rect">
            <a:avLst/>
          </a:prstGeom>
          <a:noFill/>
        </p:spPr>
        <p:txBody>
          <a:bodyPr wrap="square" rtlCol="0">
            <a:spAutoFit/>
          </a:bodyPr>
          <a:lstStyle/>
          <a:p>
            <a:pPr fontAlgn="ctr"/>
            <a:r>
              <a:rPr lang="en-US" sz="1200" dirty="0">
                <a:latin typeface="Huawei Sans" panose="020C0503030203020204" pitchFamily="34" charset="0"/>
              </a:rPr>
              <a:t>Level-1 branch</a:t>
            </a:r>
          </a:p>
        </p:txBody>
      </p:sp>
      <p:sp>
        <p:nvSpPr>
          <p:cNvPr id="192" name="Freeform 159">
            <a:extLst>
              <a:ext uri="{FF2B5EF4-FFF2-40B4-BE49-F238E27FC236}">
                <a16:creationId xmlns:a16="http://schemas.microsoft.com/office/drawing/2014/main" id="{F3396239-9B4D-4459-A026-1ED22E74C81F}"/>
              </a:ext>
            </a:extLst>
          </p:cNvPr>
          <p:cNvSpPr/>
          <p:nvPr/>
        </p:nvSpPr>
        <p:spPr bwMode="gray">
          <a:xfrm flipH="1">
            <a:off x="1683162" y="4499725"/>
            <a:ext cx="746488" cy="40390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MTSP1</a:t>
            </a:r>
          </a:p>
        </p:txBody>
      </p:sp>
      <p:sp>
        <p:nvSpPr>
          <p:cNvPr id="201" name="Freeform 159">
            <a:extLst>
              <a:ext uri="{FF2B5EF4-FFF2-40B4-BE49-F238E27FC236}">
                <a16:creationId xmlns:a16="http://schemas.microsoft.com/office/drawing/2014/main" id="{896F3F93-2443-40E1-AC2F-453A33FD236A}"/>
              </a:ext>
            </a:extLst>
          </p:cNvPr>
          <p:cNvSpPr/>
          <p:nvPr/>
        </p:nvSpPr>
        <p:spPr bwMode="gray">
          <a:xfrm flipH="1">
            <a:off x="2787266" y="4499725"/>
            <a:ext cx="746488" cy="40390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MTSP2</a:t>
            </a:r>
          </a:p>
        </p:txBody>
      </p:sp>
      <p:sp>
        <p:nvSpPr>
          <p:cNvPr id="215" name="Freeform 159">
            <a:extLst>
              <a:ext uri="{FF2B5EF4-FFF2-40B4-BE49-F238E27FC236}">
                <a16:creationId xmlns:a16="http://schemas.microsoft.com/office/drawing/2014/main" id="{90C2AA1F-690B-4F3D-AC24-AB4F282023E7}"/>
              </a:ext>
            </a:extLst>
          </p:cNvPr>
          <p:cNvSpPr/>
          <p:nvPr/>
        </p:nvSpPr>
        <p:spPr bwMode="gray">
          <a:xfrm flipH="1">
            <a:off x="1733285" y="3326685"/>
            <a:ext cx="746488" cy="40390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MTSP1</a:t>
            </a:r>
          </a:p>
        </p:txBody>
      </p:sp>
      <p:sp>
        <p:nvSpPr>
          <p:cNvPr id="216" name="Freeform 159">
            <a:extLst>
              <a:ext uri="{FF2B5EF4-FFF2-40B4-BE49-F238E27FC236}">
                <a16:creationId xmlns:a16="http://schemas.microsoft.com/office/drawing/2014/main" id="{155BB189-D5E3-442B-8A3F-6FB0D777A1C9}"/>
              </a:ext>
            </a:extLst>
          </p:cNvPr>
          <p:cNvSpPr/>
          <p:nvPr/>
        </p:nvSpPr>
        <p:spPr bwMode="gray">
          <a:xfrm flipH="1">
            <a:off x="2837389" y="3326685"/>
            <a:ext cx="746488" cy="40390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MTSP2</a:t>
            </a:r>
          </a:p>
        </p:txBody>
      </p:sp>
      <p:sp>
        <p:nvSpPr>
          <p:cNvPr id="219" name="signal_91908">
            <a:extLst>
              <a:ext uri="{FF2B5EF4-FFF2-40B4-BE49-F238E27FC236}">
                <a16:creationId xmlns:a16="http://schemas.microsoft.com/office/drawing/2014/main" id="{E3263DEA-38A8-4C41-8BDE-B0B1A4FCB564}"/>
              </a:ext>
            </a:extLst>
          </p:cNvPr>
          <p:cNvSpPr>
            <a:spLocks noChangeAspect="1"/>
          </p:cNvSpPr>
          <p:nvPr/>
        </p:nvSpPr>
        <p:spPr bwMode="gray">
          <a:xfrm>
            <a:off x="3759791" y="4225347"/>
            <a:ext cx="320558" cy="466172"/>
          </a:xfrm>
          <a:custGeom>
            <a:avLst/>
            <a:gdLst>
              <a:gd name="T0" fmla="*/ 1908 w 2631"/>
              <a:gd name="T1" fmla="*/ 2490 h 3832"/>
              <a:gd name="T2" fmla="*/ 2631 w 2631"/>
              <a:gd name="T3" fmla="*/ 1316 h 3832"/>
              <a:gd name="T4" fmla="*/ 1316 w 2631"/>
              <a:gd name="T5" fmla="*/ 0 h 3832"/>
              <a:gd name="T6" fmla="*/ 0 w 2631"/>
              <a:gd name="T7" fmla="*/ 1316 h 3832"/>
              <a:gd name="T8" fmla="*/ 717 w 2631"/>
              <a:gd name="T9" fmla="*/ 2487 h 3832"/>
              <a:gd name="T10" fmla="*/ 163 w 2631"/>
              <a:gd name="T11" fmla="*/ 3669 h 3832"/>
              <a:gd name="T12" fmla="*/ 169 w 2631"/>
              <a:gd name="T13" fmla="*/ 3766 h 3832"/>
              <a:gd name="T14" fmla="*/ 255 w 2631"/>
              <a:gd name="T15" fmla="*/ 3812 h 3832"/>
              <a:gd name="T16" fmla="*/ 560 w 2631"/>
              <a:gd name="T17" fmla="*/ 3807 h 3832"/>
              <a:gd name="T18" fmla="*/ 658 w 2631"/>
              <a:gd name="T19" fmla="*/ 3707 h 3832"/>
              <a:gd name="T20" fmla="*/ 742 w 2631"/>
              <a:gd name="T21" fmla="*/ 3456 h 3832"/>
              <a:gd name="T22" fmla="*/ 1315 w 2631"/>
              <a:gd name="T23" fmla="*/ 3211 h 3832"/>
              <a:gd name="T24" fmla="*/ 1885 w 2631"/>
              <a:gd name="T25" fmla="*/ 3466 h 3832"/>
              <a:gd name="T26" fmla="*/ 1968 w 2631"/>
              <a:gd name="T27" fmla="*/ 3731 h 3832"/>
              <a:gd name="T28" fmla="*/ 1997 w 2631"/>
              <a:gd name="T29" fmla="*/ 3802 h 3832"/>
              <a:gd name="T30" fmla="*/ 2068 w 2631"/>
              <a:gd name="T31" fmla="*/ 3832 h 3832"/>
              <a:gd name="T32" fmla="*/ 2375 w 2631"/>
              <a:gd name="T33" fmla="*/ 3832 h 3832"/>
              <a:gd name="T34" fmla="*/ 2459 w 2631"/>
              <a:gd name="T35" fmla="*/ 3785 h 3832"/>
              <a:gd name="T36" fmla="*/ 2466 w 2631"/>
              <a:gd name="T37" fmla="*/ 3689 h 3832"/>
              <a:gd name="T38" fmla="*/ 1908 w 2631"/>
              <a:gd name="T39" fmla="*/ 2490 h 3832"/>
              <a:gd name="T40" fmla="*/ 1427 w 2631"/>
              <a:gd name="T41" fmla="*/ 2426 h 3832"/>
              <a:gd name="T42" fmla="*/ 1316 w 2631"/>
              <a:gd name="T43" fmla="*/ 2431 h 3832"/>
              <a:gd name="T44" fmla="*/ 1195 w 2631"/>
              <a:gd name="T45" fmla="*/ 2425 h 3832"/>
              <a:gd name="T46" fmla="*/ 1311 w 2631"/>
              <a:gd name="T47" fmla="*/ 2149 h 3832"/>
              <a:gd name="T48" fmla="*/ 1427 w 2631"/>
              <a:gd name="T49" fmla="*/ 2426 h 3832"/>
              <a:gd name="T50" fmla="*/ 1581 w 2631"/>
              <a:gd name="T51" fmla="*/ 2791 h 3832"/>
              <a:gd name="T52" fmla="*/ 1041 w 2631"/>
              <a:gd name="T53" fmla="*/ 2791 h 3832"/>
              <a:gd name="T54" fmla="*/ 1114 w 2631"/>
              <a:gd name="T55" fmla="*/ 2616 h 3832"/>
              <a:gd name="T56" fmla="*/ 1316 w 2631"/>
              <a:gd name="T57" fmla="*/ 2631 h 3832"/>
              <a:gd name="T58" fmla="*/ 1507 w 2631"/>
              <a:gd name="T59" fmla="*/ 2617 h 3832"/>
              <a:gd name="T60" fmla="*/ 1581 w 2631"/>
              <a:gd name="T61" fmla="*/ 2791 h 3832"/>
              <a:gd name="T62" fmla="*/ 1491 w 2631"/>
              <a:gd name="T63" fmla="*/ 1591 h 3832"/>
              <a:gd name="T64" fmla="*/ 1642 w 2631"/>
              <a:gd name="T65" fmla="*/ 1316 h 3832"/>
              <a:gd name="T66" fmla="*/ 1316 w 2631"/>
              <a:gd name="T67" fmla="*/ 990 h 3832"/>
              <a:gd name="T68" fmla="*/ 990 w 2631"/>
              <a:gd name="T69" fmla="*/ 1316 h 3832"/>
              <a:gd name="T70" fmla="*/ 1138 w 2631"/>
              <a:gd name="T71" fmla="*/ 1588 h 3832"/>
              <a:gd name="T72" fmla="*/ 1030 w 2631"/>
              <a:gd name="T73" fmla="*/ 1818 h 3832"/>
              <a:gd name="T74" fmla="*/ 738 w 2631"/>
              <a:gd name="T75" fmla="*/ 1316 h 3832"/>
              <a:gd name="T76" fmla="*/ 1316 w 2631"/>
              <a:gd name="T77" fmla="*/ 738 h 3832"/>
              <a:gd name="T78" fmla="*/ 1893 w 2631"/>
              <a:gd name="T79" fmla="*/ 1316 h 3832"/>
              <a:gd name="T80" fmla="*/ 1597 w 2631"/>
              <a:gd name="T81" fmla="*/ 1820 h 3832"/>
              <a:gd name="T82" fmla="*/ 1491 w 2631"/>
              <a:gd name="T83" fmla="*/ 1591 h 3832"/>
              <a:gd name="T84" fmla="*/ 200 w 2631"/>
              <a:gd name="T85" fmla="*/ 1316 h 3832"/>
              <a:gd name="T86" fmla="*/ 1316 w 2631"/>
              <a:gd name="T87" fmla="*/ 200 h 3832"/>
              <a:gd name="T88" fmla="*/ 2431 w 2631"/>
              <a:gd name="T89" fmla="*/ 1316 h 3832"/>
              <a:gd name="T90" fmla="*/ 1824 w 2631"/>
              <a:gd name="T91" fmla="*/ 2308 h 3832"/>
              <a:gd name="T92" fmla="*/ 1682 w 2631"/>
              <a:gd name="T93" fmla="*/ 2002 h 3832"/>
              <a:gd name="T94" fmla="*/ 2094 w 2631"/>
              <a:gd name="T95" fmla="*/ 1316 h 3832"/>
              <a:gd name="T96" fmla="*/ 1316 w 2631"/>
              <a:gd name="T97" fmla="*/ 538 h 3832"/>
              <a:gd name="T98" fmla="*/ 538 w 2631"/>
              <a:gd name="T99" fmla="*/ 1316 h 3832"/>
              <a:gd name="T100" fmla="*/ 945 w 2631"/>
              <a:gd name="T101" fmla="*/ 1999 h 3832"/>
              <a:gd name="T102" fmla="*/ 802 w 2631"/>
              <a:gd name="T103" fmla="*/ 2305 h 3832"/>
              <a:gd name="T104" fmla="*/ 200 w 2631"/>
              <a:gd name="T105" fmla="*/ 1316 h 3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31" h="3832">
                <a:moveTo>
                  <a:pt x="1908" y="2490"/>
                </a:moveTo>
                <a:cubicBezTo>
                  <a:pt x="2337" y="2273"/>
                  <a:pt x="2631" y="1828"/>
                  <a:pt x="2631" y="1316"/>
                </a:cubicBezTo>
                <a:cubicBezTo>
                  <a:pt x="2631" y="590"/>
                  <a:pt x="2041" y="0"/>
                  <a:pt x="1316" y="0"/>
                </a:cubicBezTo>
                <a:cubicBezTo>
                  <a:pt x="590" y="0"/>
                  <a:pt x="0" y="590"/>
                  <a:pt x="0" y="1316"/>
                </a:cubicBezTo>
                <a:cubicBezTo>
                  <a:pt x="0" y="1826"/>
                  <a:pt x="292" y="2269"/>
                  <a:pt x="717" y="2487"/>
                </a:cubicBezTo>
                <a:lnTo>
                  <a:pt x="163" y="3669"/>
                </a:lnTo>
                <a:cubicBezTo>
                  <a:pt x="148" y="3701"/>
                  <a:pt x="150" y="3737"/>
                  <a:pt x="169" y="3766"/>
                </a:cubicBezTo>
                <a:cubicBezTo>
                  <a:pt x="188" y="3795"/>
                  <a:pt x="220" y="3813"/>
                  <a:pt x="255" y="3812"/>
                </a:cubicBezTo>
                <a:lnTo>
                  <a:pt x="560" y="3807"/>
                </a:lnTo>
                <a:cubicBezTo>
                  <a:pt x="614" y="3806"/>
                  <a:pt x="658" y="3761"/>
                  <a:pt x="658" y="3707"/>
                </a:cubicBezTo>
                <a:cubicBezTo>
                  <a:pt x="658" y="3706"/>
                  <a:pt x="661" y="3578"/>
                  <a:pt x="742" y="3456"/>
                </a:cubicBezTo>
                <a:cubicBezTo>
                  <a:pt x="849" y="3293"/>
                  <a:pt x="1042" y="3211"/>
                  <a:pt x="1315" y="3211"/>
                </a:cubicBezTo>
                <a:cubicBezTo>
                  <a:pt x="1588" y="3211"/>
                  <a:pt x="1780" y="3297"/>
                  <a:pt x="1885" y="3466"/>
                </a:cubicBezTo>
                <a:cubicBezTo>
                  <a:pt x="1966" y="3596"/>
                  <a:pt x="1968" y="3730"/>
                  <a:pt x="1968" y="3731"/>
                </a:cubicBezTo>
                <a:cubicBezTo>
                  <a:pt x="1967" y="3757"/>
                  <a:pt x="1978" y="3783"/>
                  <a:pt x="1997" y="3802"/>
                </a:cubicBezTo>
                <a:cubicBezTo>
                  <a:pt x="2015" y="3821"/>
                  <a:pt x="2041" y="3832"/>
                  <a:pt x="2068" y="3832"/>
                </a:cubicBezTo>
                <a:lnTo>
                  <a:pt x="2375" y="3832"/>
                </a:lnTo>
                <a:cubicBezTo>
                  <a:pt x="2409" y="3832"/>
                  <a:pt x="2441" y="3814"/>
                  <a:pt x="2459" y="3785"/>
                </a:cubicBezTo>
                <a:cubicBezTo>
                  <a:pt x="2478" y="3757"/>
                  <a:pt x="2480" y="3720"/>
                  <a:pt x="2466" y="3689"/>
                </a:cubicBezTo>
                <a:lnTo>
                  <a:pt x="1908" y="2490"/>
                </a:lnTo>
                <a:close/>
                <a:moveTo>
                  <a:pt x="1427" y="2426"/>
                </a:moveTo>
                <a:cubicBezTo>
                  <a:pt x="1390" y="2429"/>
                  <a:pt x="1353" y="2431"/>
                  <a:pt x="1316" y="2431"/>
                </a:cubicBezTo>
                <a:cubicBezTo>
                  <a:pt x="1275" y="2431"/>
                  <a:pt x="1235" y="2429"/>
                  <a:pt x="1195" y="2425"/>
                </a:cubicBezTo>
                <a:lnTo>
                  <a:pt x="1311" y="2149"/>
                </a:lnTo>
                <a:lnTo>
                  <a:pt x="1427" y="2426"/>
                </a:lnTo>
                <a:close/>
                <a:moveTo>
                  <a:pt x="1581" y="2791"/>
                </a:moveTo>
                <a:lnTo>
                  <a:pt x="1041" y="2791"/>
                </a:lnTo>
                <a:lnTo>
                  <a:pt x="1114" y="2616"/>
                </a:lnTo>
                <a:cubicBezTo>
                  <a:pt x="1180" y="2626"/>
                  <a:pt x="1247" y="2631"/>
                  <a:pt x="1316" y="2631"/>
                </a:cubicBezTo>
                <a:cubicBezTo>
                  <a:pt x="1381" y="2631"/>
                  <a:pt x="1445" y="2627"/>
                  <a:pt x="1507" y="2617"/>
                </a:cubicBezTo>
                <a:lnTo>
                  <a:pt x="1581" y="2791"/>
                </a:lnTo>
                <a:close/>
                <a:moveTo>
                  <a:pt x="1491" y="1591"/>
                </a:moveTo>
                <a:cubicBezTo>
                  <a:pt x="1581" y="1533"/>
                  <a:pt x="1642" y="1431"/>
                  <a:pt x="1642" y="1316"/>
                </a:cubicBezTo>
                <a:cubicBezTo>
                  <a:pt x="1642" y="1136"/>
                  <a:pt x="1495" y="990"/>
                  <a:pt x="1316" y="990"/>
                </a:cubicBezTo>
                <a:cubicBezTo>
                  <a:pt x="1136" y="990"/>
                  <a:pt x="990" y="1136"/>
                  <a:pt x="990" y="1316"/>
                </a:cubicBezTo>
                <a:cubicBezTo>
                  <a:pt x="990" y="1430"/>
                  <a:pt x="1049" y="1530"/>
                  <a:pt x="1138" y="1588"/>
                </a:cubicBezTo>
                <a:lnTo>
                  <a:pt x="1030" y="1818"/>
                </a:lnTo>
                <a:cubicBezTo>
                  <a:pt x="856" y="1718"/>
                  <a:pt x="738" y="1530"/>
                  <a:pt x="738" y="1316"/>
                </a:cubicBezTo>
                <a:cubicBezTo>
                  <a:pt x="738" y="997"/>
                  <a:pt x="997" y="738"/>
                  <a:pt x="1316" y="738"/>
                </a:cubicBezTo>
                <a:cubicBezTo>
                  <a:pt x="1634" y="738"/>
                  <a:pt x="1893" y="997"/>
                  <a:pt x="1893" y="1316"/>
                </a:cubicBezTo>
                <a:cubicBezTo>
                  <a:pt x="1893" y="1532"/>
                  <a:pt x="1774" y="1721"/>
                  <a:pt x="1597" y="1820"/>
                </a:cubicBezTo>
                <a:lnTo>
                  <a:pt x="1491" y="1591"/>
                </a:lnTo>
                <a:close/>
                <a:moveTo>
                  <a:pt x="200" y="1316"/>
                </a:moveTo>
                <a:cubicBezTo>
                  <a:pt x="200" y="701"/>
                  <a:pt x="701" y="200"/>
                  <a:pt x="1316" y="200"/>
                </a:cubicBezTo>
                <a:cubicBezTo>
                  <a:pt x="1931" y="200"/>
                  <a:pt x="2431" y="701"/>
                  <a:pt x="2431" y="1316"/>
                </a:cubicBezTo>
                <a:cubicBezTo>
                  <a:pt x="2431" y="1748"/>
                  <a:pt x="2184" y="2123"/>
                  <a:pt x="1824" y="2308"/>
                </a:cubicBezTo>
                <a:lnTo>
                  <a:pt x="1682" y="2002"/>
                </a:lnTo>
                <a:cubicBezTo>
                  <a:pt x="1927" y="1871"/>
                  <a:pt x="2094" y="1612"/>
                  <a:pt x="2094" y="1316"/>
                </a:cubicBezTo>
                <a:cubicBezTo>
                  <a:pt x="2094" y="887"/>
                  <a:pt x="1745" y="538"/>
                  <a:pt x="1316" y="538"/>
                </a:cubicBezTo>
                <a:cubicBezTo>
                  <a:pt x="887" y="538"/>
                  <a:pt x="538" y="887"/>
                  <a:pt x="538" y="1316"/>
                </a:cubicBezTo>
                <a:cubicBezTo>
                  <a:pt x="538" y="1610"/>
                  <a:pt x="703" y="1867"/>
                  <a:pt x="945" y="1999"/>
                </a:cubicBezTo>
                <a:lnTo>
                  <a:pt x="802" y="2305"/>
                </a:lnTo>
                <a:cubicBezTo>
                  <a:pt x="445" y="2119"/>
                  <a:pt x="200" y="1746"/>
                  <a:pt x="200" y="1316"/>
                </a:cubicBezTo>
                <a:close/>
              </a:path>
            </a:pathLst>
          </a:custGeom>
          <a:solidFill>
            <a:schemeClr val="accent1"/>
          </a:solidFill>
          <a:ln>
            <a:noFill/>
          </a:ln>
        </p:spPr>
        <p:txBody>
          <a:bodyPr/>
          <a:lstStyle/>
          <a:p>
            <a:pPr fontAlgn="ctr"/>
            <a:endParaRPr lang="en-US" dirty="0">
              <a:latin typeface="Huawei Sans" panose="020C0503030203020204" pitchFamily="34" charset="0"/>
            </a:endParaRPr>
          </a:p>
        </p:txBody>
      </p:sp>
      <p:pic>
        <p:nvPicPr>
          <p:cNvPr id="220" name="Picture 10" descr="E:\2016.01\1.12 扁平化图标\蓝色\AR-蓝色最新-38.png">
            <a:extLst>
              <a:ext uri="{FF2B5EF4-FFF2-40B4-BE49-F238E27FC236}">
                <a16:creationId xmlns:a16="http://schemas.microsoft.com/office/drawing/2014/main" id="{7C3948B0-9E11-432A-BACC-B285B792E238}"/>
              </a:ext>
            </a:extLst>
          </p:cNvPr>
          <p:cNvPicPr>
            <a:picLocks noChangeAspect="1" noChangeArrowheads="1"/>
          </p:cNvPicPr>
          <p:nvPr/>
        </p:nvPicPr>
        <p:blipFill>
          <a:blip r:embed="rId4" cstate="print"/>
          <a:srcRect/>
          <a:stretch>
            <a:fillRect/>
          </a:stretch>
        </p:blipFill>
        <p:spPr bwMode="gray">
          <a:xfrm rot="2872801">
            <a:off x="3053676" y="4394941"/>
            <a:ext cx="662626" cy="1411529"/>
          </a:xfrm>
          <a:prstGeom prst="rect">
            <a:avLst/>
          </a:prstGeom>
          <a:noFill/>
        </p:spPr>
      </p:pic>
      <p:sp>
        <p:nvSpPr>
          <p:cNvPr id="221" name="TextBox 220">
            <a:extLst>
              <a:ext uri="{FF2B5EF4-FFF2-40B4-BE49-F238E27FC236}">
                <a16:creationId xmlns:a16="http://schemas.microsoft.com/office/drawing/2014/main" id="{ECBD5D4A-D564-44F9-98C2-F669812DE7FF}"/>
              </a:ext>
            </a:extLst>
          </p:cNvPr>
          <p:cNvSpPr txBox="1"/>
          <p:nvPr/>
        </p:nvSpPr>
        <p:spPr bwMode="gray">
          <a:xfrm>
            <a:off x="3604432" y="4003818"/>
            <a:ext cx="635110" cy="276999"/>
          </a:xfrm>
          <a:prstGeom prst="rect">
            <a:avLst/>
          </a:prstGeom>
          <a:noFill/>
        </p:spPr>
        <p:txBody>
          <a:bodyPr wrap="none" rtlCol="0">
            <a:spAutoFit/>
          </a:bodyPr>
          <a:lstStyle/>
          <a:p>
            <a:pPr fontAlgn="ctr"/>
            <a:r>
              <a:rPr lang="en-US" sz="1200" dirty="0">
                <a:latin typeface="Huawei Sans" panose="020C0503030203020204" pitchFamily="34" charset="0"/>
              </a:rPr>
              <a:t>4G/5G</a:t>
            </a:r>
            <a:endParaRPr lang="en-US" altLang="zh-CN" sz="1200" dirty="0">
              <a:latin typeface="Huawei Sans" panose="020C0503030203020204" pitchFamily="34" charset="0"/>
            </a:endParaRPr>
          </a:p>
        </p:txBody>
      </p:sp>
      <p:pic>
        <p:nvPicPr>
          <p:cNvPr id="222" name="Picture 10" descr="E:\2016.01\1.12 扁平化图标\蓝色\AR-蓝色最新-38.png">
            <a:extLst>
              <a:ext uri="{FF2B5EF4-FFF2-40B4-BE49-F238E27FC236}">
                <a16:creationId xmlns:a16="http://schemas.microsoft.com/office/drawing/2014/main" id="{51EAE672-46ED-40C5-8D27-01101DEAC234}"/>
              </a:ext>
            </a:extLst>
          </p:cNvPr>
          <p:cNvPicPr>
            <a:picLocks noChangeAspect="1" noChangeArrowheads="1"/>
          </p:cNvPicPr>
          <p:nvPr/>
        </p:nvPicPr>
        <p:blipFill>
          <a:blip r:embed="rId4" cstate="print"/>
          <a:srcRect/>
          <a:stretch>
            <a:fillRect/>
          </a:stretch>
        </p:blipFill>
        <p:spPr bwMode="gray">
          <a:xfrm rot="19474867">
            <a:off x="3420259" y="2976960"/>
            <a:ext cx="540000" cy="1152305"/>
          </a:xfrm>
          <a:prstGeom prst="rect">
            <a:avLst/>
          </a:prstGeom>
          <a:noFill/>
        </p:spPr>
      </p:pic>
      <p:sp>
        <p:nvSpPr>
          <p:cNvPr id="223" name="Freeform 159">
            <a:extLst>
              <a:ext uri="{FF2B5EF4-FFF2-40B4-BE49-F238E27FC236}">
                <a16:creationId xmlns:a16="http://schemas.microsoft.com/office/drawing/2014/main" id="{F3B3D3D8-7D10-4467-A0E9-9152F429D77E}"/>
              </a:ext>
            </a:extLst>
          </p:cNvPr>
          <p:cNvSpPr/>
          <p:nvPr/>
        </p:nvSpPr>
        <p:spPr bwMode="gray">
          <a:xfrm flipH="1">
            <a:off x="1969132" y="1773648"/>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224" name="Straight Connector 223">
            <a:extLst>
              <a:ext uri="{FF2B5EF4-FFF2-40B4-BE49-F238E27FC236}">
                <a16:creationId xmlns:a16="http://schemas.microsoft.com/office/drawing/2014/main" id="{610F7163-6572-4B38-80A4-A391FC0A2308}"/>
              </a:ext>
            </a:extLst>
          </p:cNvPr>
          <p:cNvCxnSpPr>
            <a:cxnSpLocks/>
            <a:stCxn id="227" idx="2"/>
            <a:endCxn id="141" idx="0"/>
          </p:cNvCxnSpPr>
          <p:nvPr/>
        </p:nvCxnSpPr>
        <p:spPr bwMode="gray">
          <a:xfrm>
            <a:off x="2973667" y="2427550"/>
            <a:ext cx="236966" cy="39574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25" name="Straight Connector 224">
            <a:extLst>
              <a:ext uri="{FF2B5EF4-FFF2-40B4-BE49-F238E27FC236}">
                <a16:creationId xmlns:a16="http://schemas.microsoft.com/office/drawing/2014/main" id="{007BBF62-597A-41A0-ABA0-F646BB3C8D79}"/>
              </a:ext>
            </a:extLst>
          </p:cNvPr>
          <p:cNvCxnSpPr>
            <a:cxnSpLocks/>
            <a:stCxn id="226" idx="2"/>
            <a:endCxn id="126" idx="0"/>
          </p:cNvCxnSpPr>
          <p:nvPr/>
        </p:nvCxnSpPr>
        <p:spPr bwMode="gray">
          <a:xfrm flipH="1">
            <a:off x="2112718" y="2428318"/>
            <a:ext cx="263781" cy="394977"/>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26" name="Picture 12" descr="E:\2016.01\1.12 扁平化图标\蓝色\AR-蓝色最新-40.png">
            <a:extLst>
              <a:ext uri="{FF2B5EF4-FFF2-40B4-BE49-F238E27FC236}">
                <a16:creationId xmlns:a16="http://schemas.microsoft.com/office/drawing/2014/main" id="{8B7D7B49-7A14-4D5F-A7CE-F3514DACDE5A}"/>
              </a:ext>
            </a:extLst>
          </p:cNvPr>
          <p:cNvPicPr>
            <a:picLocks noChangeAspect="1" noChangeArrowheads="1"/>
          </p:cNvPicPr>
          <p:nvPr/>
        </p:nvPicPr>
        <p:blipFill>
          <a:blip r:embed="rId3" cstate="print"/>
          <a:srcRect/>
          <a:stretch>
            <a:fillRect/>
          </a:stretch>
        </p:blipFill>
        <p:spPr bwMode="gray">
          <a:xfrm>
            <a:off x="2204425" y="2146742"/>
            <a:ext cx="344148" cy="281576"/>
          </a:xfrm>
          <a:prstGeom prst="rect">
            <a:avLst/>
          </a:prstGeom>
          <a:noFill/>
        </p:spPr>
      </p:pic>
      <p:pic>
        <p:nvPicPr>
          <p:cNvPr id="227" name="Picture 12" descr="E:\2016.01\1.12 扁平化图标\蓝色\AR-蓝色最新-40.png">
            <a:extLst>
              <a:ext uri="{FF2B5EF4-FFF2-40B4-BE49-F238E27FC236}">
                <a16:creationId xmlns:a16="http://schemas.microsoft.com/office/drawing/2014/main" id="{D0910832-1D52-4C8C-9D3A-2E2BD3597124}"/>
              </a:ext>
            </a:extLst>
          </p:cNvPr>
          <p:cNvPicPr>
            <a:picLocks noChangeAspect="1" noChangeArrowheads="1"/>
          </p:cNvPicPr>
          <p:nvPr/>
        </p:nvPicPr>
        <p:blipFill>
          <a:blip r:embed="rId3" cstate="print"/>
          <a:srcRect/>
          <a:stretch>
            <a:fillRect/>
          </a:stretch>
        </p:blipFill>
        <p:spPr bwMode="gray">
          <a:xfrm>
            <a:off x="2801593" y="2145974"/>
            <a:ext cx="344148" cy="281576"/>
          </a:xfrm>
          <a:prstGeom prst="rect">
            <a:avLst/>
          </a:prstGeom>
          <a:noFill/>
        </p:spPr>
      </p:pic>
      <p:sp>
        <p:nvSpPr>
          <p:cNvPr id="229" name="TextBox 228">
            <a:extLst>
              <a:ext uri="{FF2B5EF4-FFF2-40B4-BE49-F238E27FC236}">
                <a16:creationId xmlns:a16="http://schemas.microsoft.com/office/drawing/2014/main" id="{7BC94912-61C7-4555-A30B-BBA57CD86EFE}"/>
              </a:ext>
            </a:extLst>
          </p:cNvPr>
          <p:cNvSpPr txBox="1"/>
          <p:nvPr/>
        </p:nvSpPr>
        <p:spPr bwMode="gray">
          <a:xfrm>
            <a:off x="3113036" y="2158226"/>
            <a:ext cx="595550" cy="307777"/>
          </a:xfrm>
          <a:prstGeom prst="rect">
            <a:avLst/>
          </a:prstGeom>
          <a:noFill/>
        </p:spPr>
        <p:txBody>
          <a:bodyPr wrap="square" rtlCol="0">
            <a:spAutoFit/>
          </a:bodyPr>
          <a:lstStyle/>
          <a:p>
            <a:pPr fontAlgn="ctr"/>
            <a:r>
              <a:rPr lang="en-US" sz="1400" dirty="0">
                <a:latin typeface="Huawei Sans" panose="020C0503030203020204" pitchFamily="34" charset="0"/>
              </a:rPr>
              <a:t>HQ</a:t>
            </a:r>
            <a:endParaRPr lang="en-US" altLang="zh-CN" sz="1600" dirty="0">
              <a:latin typeface="Huawei Sans" panose="020C0503030203020204" pitchFamily="34" charset="0"/>
            </a:endParaRPr>
          </a:p>
        </p:txBody>
      </p:sp>
      <p:pic>
        <p:nvPicPr>
          <p:cNvPr id="230" name="图片 14" descr="交换机.png">
            <a:extLst>
              <a:ext uri="{FF2B5EF4-FFF2-40B4-BE49-F238E27FC236}">
                <a16:creationId xmlns:a16="http://schemas.microsoft.com/office/drawing/2014/main" id="{BA8839F2-8C27-41D4-8E84-680D25964D6B}"/>
              </a:ext>
            </a:extLst>
          </p:cNvPr>
          <p:cNvPicPr>
            <a:picLocks noChangeAspect="1"/>
          </p:cNvPicPr>
          <p:nvPr/>
        </p:nvPicPr>
        <p:blipFill>
          <a:blip r:embed="rId5" cstate="print"/>
          <a:stretch>
            <a:fillRect/>
          </a:stretch>
        </p:blipFill>
        <p:spPr bwMode="gray">
          <a:xfrm>
            <a:off x="2222044" y="1832536"/>
            <a:ext cx="332221" cy="271816"/>
          </a:xfrm>
          <a:prstGeom prst="rect">
            <a:avLst/>
          </a:prstGeom>
        </p:spPr>
      </p:pic>
      <p:pic>
        <p:nvPicPr>
          <p:cNvPr id="231" name="图片 37" descr="存储阵列-蓝.png">
            <a:extLst>
              <a:ext uri="{FF2B5EF4-FFF2-40B4-BE49-F238E27FC236}">
                <a16:creationId xmlns:a16="http://schemas.microsoft.com/office/drawing/2014/main" id="{6700CF08-CCF7-41AE-9119-8F39EA840A11}"/>
              </a:ext>
            </a:extLst>
          </p:cNvPr>
          <p:cNvPicPr>
            <a:picLocks noChangeAspect="1"/>
          </p:cNvPicPr>
          <p:nvPr/>
        </p:nvPicPr>
        <p:blipFill>
          <a:blip r:embed="rId6" cstate="print"/>
          <a:stretch>
            <a:fillRect/>
          </a:stretch>
        </p:blipFill>
        <p:spPr bwMode="gray">
          <a:xfrm>
            <a:off x="2807177" y="1830367"/>
            <a:ext cx="347068" cy="283964"/>
          </a:xfrm>
          <a:prstGeom prst="rect">
            <a:avLst/>
          </a:prstGeom>
        </p:spPr>
      </p:pic>
      <p:sp>
        <p:nvSpPr>
          <p:cNvPr id="237" name="圆角矩形 75">
            <a:extLst>
              <a:ext uri="{FF2B5EF4-FFF2-40B4-BE49-F238E27FC236}">
                <a16:creationId xmlns:a16="http://schemas.microsoft.com/office/drawing/2014/main" id="{56854604-0B27-4E46-BBF6-D201BA46BC14}"/>
              </a:ext>
            </a:extLst>
          </p:cNvPr>
          <p:cNvSpPr/>
          <p:nvPr/>
        </p:nvSpPr>
        <p:spPr bwMode="gray">
          <a:xfrm>
            <a:off x="1040282" y="1160206"/>
            <a:ext cx="3208031" cy="506233"/>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Dual-homed networking with dual private line networks</a:t>
            </a:r>
          </a:p>
        </p:txBody>
      </p:sp>
      <p:sp>
        <p:nvSpPr>
          <p:cNvPr id="238" name="圆角矩形 75">
            <a:extLst>
              <a:ext uri="{FF2B5EF4-FFF2-40B4-BE49-F238E27FC236}">
                <a16:creationId xmlns:a16="http://schemas.microsoft.com/office/drawing/2014/main" id="{2C5FEFDA-747B-4F55-A34F-A3A9F03B9048}"/>
              </a:ext>
            </a:extLst>
          </p:cNvPr>
          <p:cNvSpPr/>
          <p:nvPr/>
        </p:nvSpPr>
        <p:spPr bwMode="gray">
          <a:xfrm>
            <a:off x="1040282" y="1718848"/>
            <a:ext cx="3208031" cy="4114788"/>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cs typeface="Arial" panose="020B0604020202020204" pitchFamily="34" charset="0"/>
            </a:endParaRPr>
          </a:p>
        </p:txBody>
      </p:sp>
      <p:cxnSp>
        <p:nvCxnSpPr>
          <p:cNvPr id="239" name="Straight Connector 238">
            <a:extLst>
              <a:ext uri="{FF2B5EF4-FFF2-40B4-BE49-F238E27FC236}">
                <a16:creationId xmlns:a16="http://schemas.microsoft.com/office/drawing/2014/main" id="{2E801AE0-CE7D-4987-AE9A-5F4CDEFC024B}"/>
              </a:ext>
            </a:extLst>
          </p:cNvPr>
          <p:cNvCxnSpPr>
            <a:cxnSpLocks/>
            <a:stCxn id="215" idx="3"/>
            <a:endCxn id="141" idx="2"/>
          </p:cNvCxnSpPr>
          <p:nvPr/>
        </p:nvCxnSpPr>
        <p:spPr bwMode="gray">
          <a:xfrm flipV="1">
            <a:off x="2173945" y="3104871"/>
            <a:ext cx="1036688" cy="28501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42" name="Straight Connector 241">
            <a:extLst>
              <a:ext uri="{FF2B5EF4-FFF2-40B4-BE49-F238E27FC236}">
                <a16:creationId xmlns:a16="http://schemas.microsoft.com/office/drawing/2014/main" id="{4724E94B-0697-4088-AC43-9A0E498EF273}"/>
              </a:ext>
            </a:extLst>
          </p:cNvPr>
          <p:cNvCxnSpPr>
            <a:cxnSpLocks/>
            <a:stCxn id="126" idx="2"/>
            <a:endCxn id="216" idx="1"/>
          </p:cNvCxnSpPr>
          <p:nvPr/>
        </p:nvCxnSpPr>
        <p:spPr bwMode="gray">
          <a:xfrm>
            <a:off x="2112718" y="3104871"/>
            <a:ext cx="1148038" cy="278334"/>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45" name="Picture 12" descr="E:\2016.01\1.12 扁平化图标\蓝色\AR-蓝色最新-40.png">
            <a:extLst>
              <a:ext uri="{FF2B5EF4-FFF2-40B4-BE49-F238E27FC236}">
                <a16:creationId xmlns:a16="http://schemas.microsoft.com/office/drawing/2014/main" id="{BBBAE7EF-6DDA-4B90-8C9C-F206AFD093C9}"/>
              </a:ext>
            </a:extLst>
          </p:cNvPr>
          <p:cNvPicPr>
            <a:picLocks noChangeAspect="1" noChangeArrowheads="1"/>
          </p:cNvPicPr>
          <p:nvPr/>
        </p:nvPicPr>
        <p:blipFill>
          <a:blip r:embed="rId3" cstate="print"/>
          <a:srcRect/>
          <a:stretch>
            <a:fillRect/>
          </a:stretch>
        </p:blipFill>
        <p:spPr bwMode="gray">
          <a:xfrm>
            <a:off x="5868835" y="5200899"/>
            <a:ext cx="344148" cy="281576"/>
          </a:xfrm>
          <a:prstGeom prst="rect">
            <a:avLst/>
          </a:prstGeom>
          <a:noFill/>
        </p:spPr>
      </p:pic>
      <p:pic>
        <p:nvPicPr>
          <p:cNvPr id="246" name="Picture 12" descr="E:\2016.01\1.12 扁平化图标\蓝色\AR-蓝色最新-40.png">
            <a:extLst>
              <a:ext uri="{FF2B5EF4-FFF2-40B4-BE49-F238E27FC236}">
                <a16:creationId xmlns:a16="http://schemas.microsoft.com/office/drawing/2014/main" id="{0AC27785-5F98-42F7-822C-583E478EB612}"/>
              </a:ext>
            </a:extLst>
          </p:cNvPr>
          <p:cNvPicPr>
            <a:picLocks noChangeAspect="1" noChangeArrowheads="1"/>
          </p:cNvPicPr>
          <p:nvPr/>
        </p:nvPicPr>
        <p:blipFill>
          <a:blip r:embed="rId3" cstate="print"/>
          <a:srcRect/>
          <a:stretch>
            <a:fillRect/>
          </a:stretch>
        </p:blipFill>
        <p:spPr bwMode="gray">
          <a:xfrm>
            <a:off x="5386774" y="2823295"/>
            <a:ext cx="344148" cy="281576"/>
          </a:xfrm>
          <a:prstGeom prst="rect">
            <a:avLst/>
          </a:prstGeom>
          <a:noFill/>
        </p:spPr>
      </p:pic>
      <p:pic>
        <p:nvPicPr>
          <p:cNvPr id="247" name="Picture 246" descr="E:\2016.01\1.12 扁平化图标\蓝色\AR-蓝色最新-40.png">
            <a:extLst>
              <a:ext uri="{FF2B5EF4-FFF2-40B4-BE49-F238E27FC236}">
                <a16:creationId xmlns:a16="http://schemas.microsoft.com/office/drawing/2014/main" id="{6F8479C8-48C3-4B33-A39B-ECE18BD03F3B}"/>
              </a:ext>
            </a:extLst>
          </p:cNvPr>
          <p:cNvPicPr>
            <a:picLocks noChangeAspect="1" noChangeArrowheads="1"/>
          </p:cNvPicPr>
          <p:nvPr/>
        </p:nvPicPr>
        <p:blipFill>
          <a:blip r:embed="rId3" cstate="print"/>
          <a:srcRect/>
          <a:stretch>
            <a:fillRect/>
          </a:stretch>
        </p:blipFill>
        <p:spPr bwMode="gray">
          <a:xfrm>
            <a:off x="5380585" y="3905152"/>
            <a:ext cx="344148" cy="281576"/>
          </a:xfrm>
          <a:prstGeom prst="rect">
            <a:avLst/>
          </a:prstGeom>
          <a:noFill/>
        </p:spPr>
      </p:pic>
      <p:pic>
        <p:nvPicPr>
          <p:cNvPr id="248" name="Picture 12" descr="E:\2016.01\1.12 扁平化图标\蓝色\AR-蓝色最新-40.png">
            <a:extLst>
              <a:ext uri="{FF2B5EF4-FFF2-40B4-BE49-F238E27FC236}">
                <a16:creationId xmlns:a16="http://schemas.microsoft.com/office/drawing/2014/main" id="{BCA94135-4115-4BD7-A0E4-A9F965CD23FD}"/>
              </a:ext>
            </a:extLst>
          </p:cNvPr>
          <p:cNvPicPr>
            <a:picLocks noChangeAspect="1" noChangeArrowheads="1"/>
          </p:cNvPicPr>
          <p:nvPr/>
        </p:nvPicPr>
        <p:blipFill>
          <a:blip r:embed="rId3" cstate="print"/>
          <a:srcRect/>
          <a:stretch>
            <a:fillRect/>
          </a:stretch>
        </p:blipFill>
        <p:spPr bwMode="gray">
          <a:xfrm>
            <a:off x="6484689" y="3907055"/>
            <a:ext cx="344148" cy="281576"/>
          </a:xfrm>
          <a:prstGeom prst="rect">
            <a:avLst/>
          </a:prstGeom>
          <a:noFill/>
        </p:spPr>
      </p:pic>
      <p:cxnSp>
        <p:nvCxnSpPr>
          <p:cNvPr id="249" name="Straight Connector 248">
            <a:extLst>
              <a:ext uri="{FF2B5EF4-FFF2-40B4-BE49-F238E27FC236}">
                <a16:creationId xmlns:a16="http://schemas.microsoft.com/office/drawing/2014/main" id="{EFC63FD6-42EE-4518-B721-59AE1B74FC0A}"/>
              </a:ext>
            </a:extLst>
          </p:cNvPr>
          <p:cNvCxnSpPr>
            <a:cxnSpLocks/>
            <a:stCxn id="259" idx="14"/>
            <a:endCxn id="245" idx="0"/>
          </p:cNvCxnSpPr>
          <p:nvPr/>
        </p:nvCxnSpPr>
        <p:spPr bwMode="gray">
          <a:xfrm>
            <a:off x="5753124" y="4903627"/>
            <a:ext cx="287785" cy="29727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50" name="Straight Connector 249">
            <a:extLst>
              <a:ext uri="{FF2B5EF4-FFF2-40B4-BE49-F238E27FC236}">
                <a16:creationId xmlns:a16="http://schemas.microsoft.com/office/drawing/2014/main" id="{10B62095-1930-4E50-9552-A4911F1CFB95}"/>
              </a:ext>
            </a:extLst>
          </p:cNvPr>
          <p:cNvCxnSpPr>
            <a:cxnSpLocks/>
            <a:stCxn id="260" idx="15"/>
            <a:endCxn id="245" idx="0"/>
          </p:cNvCxnSpPr>
          <p:nvPr/>
        </p:nvCxnSpPr>
        <p:spPr bwMode="gray">
          <a:xfrm flipH="1">
            <a:off x="6040909" y="4903627"/>
            <a:ext cx="308102" cy="29727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51" name="Straight Connector 250">
            <a:extLst>
              <a:ext uri="{FF2B5EF4-FFF2-40B4-BE49-F238E27FC236}">
                <a16:creationId xmlns:a16="http://schemas.microsoft.com/office/drawing/2014/main" id="{E88FAA1C-3EC2-42E1-BF41-CD5C38598E45}"/>
              </a:ext>
            </a:extLst>
          </p:cNvPr>
          <p:cNvCxnSpPr>
            <a:cxnSpLocks/>
            <a:stCxn id="259" idx="1"/>
            <a:endCxn id="247" idx="2"/>
          </p:cNvCxnSpPr>
          <p:nvPr/>
        </p:nvCxnSpPr>
        <p:spPr bwMode="gray">
          <a:xfrm flipV="1">
            <a:off x="5552659" y="4186728"/>
            <a:ext cx="0" cy="36951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52" name="Straight Connector 251">
            <a:extLst>
              <a:ext uri="{FF2B5EF4-FFF2-40B4-BE49-F238E27FC236}">
                <a16:creationId xmlns:a16="http://schemas.microsoft.com/office/drawing/2014/main" id="{52FC13FB-506D-465C-B9D1-251A9D44F539}"/>
              </a:ext>
            </a:extLst>
          </p:cNvPr>
          <p:cNvCxnSpPr>
            <a:cxnSpLocks/>
            <a:stCxn id="260" idx="1"/>
            <a:endCxn id="248" idx="2"/>
          </p:cNvCxnSpPr>
          <p:nvPr/>
        </p:nvCxnSpPr>
        <p:spPr bwMode="gray">
          <a:xfrm flipV="1">
            <a:off x="6656763" y="4188631"/>
            <a:ext cx="0" cy="367614"/>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53" name="Picture 12" descr="E:\2016.01\1.12 扁平化图标\蓝色\AR-蓝色最新-40.png">
            <a:extLst>
              <a:ext uri="{FF2B5EF4-FFF2-40B4-BE49-F238E27FC236}">
                <a16:creationId xmlns:a16="http://schemas.microsoft.com/office/drawing/2014/main" id="{B0DDCFF0-DC8A-493A-A250-0C9526AF87F3}"/>
              </a:ext>
            </a:extLst>
          </p:cNvPr>
          <p:cNvPicPr>
            <a:picLocks noChangeAspect="1" noChangeArrowheads="1"/>
          </p:cNvPicPr>
          <p:nvPr/>
        </p:nvPicPr>
        <p:blipFill>
          <a:blip r:embed="rId3" cstate="print"/>
          <a:srcRect/>
          <a:stretch>
            <a:fillRect/>
          </a:stretch>
        </p:blipFill>
        <p:spPr bwMode="gray">
          <a:xfrm>
            <a:off x="6484689" y="2823295"/>
            <a:ext cx="344148" cy="281576"/>
          </a:xfrm>
          <a:prstGeom prst="rect">
            <a:avLst/>
          </a:prstGeom>
          <a:noFill/>
        </p:spPr>
      </p:pic>
      <p:cxnSp>
        <p:nvCxnSpPr>
          <p:cNvPr id="254" name="Straight Connector 253">
            <a:extLst>
              <a:ext uri="{FF2B5EF4-FFF2-40B4-BE49-F238E27FC236}">
                <a16:creationId xmlns:a16="http://schemas.microsoft.com/office/drawing/2014/main" id="{51E83F45-0AA4-4A76-98CB-B5ED87E38B97}"/>
              </a:ext>
            </a:extLst>
          </p:cNvPr>
          <p:cNvCxnSpPr>
            <a:stCxn id="247" idx="0"/>
            <a:endCxn id="246" idx="2"/>
          </p:cNvCxnSpPr>
          <p:nvPr/>
        </p:nvCxnSpPr>
        <p:spPr bwMode="gray">
          <a:xfrm flipV="1">
            <a:off x="5552659" y="3104871"/>
            <a:ext cx="6189" cy="80028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55" name="Straight Connector 254">
            <a:extLst>
              <a:ext uri="{FF2B5EF4-FFF2-40B4-BE49-F238E27FC236}">
                <a16:creationId xmlns:a16="http://schemas.microsoft.com/office/drawing/2014/main" id="{1E6E1BCB-614F-4AA3-811D-654A30636457}"/>
              </a:ext>
            </a:extLst>
          </p:cNvPr>
          <p:cNvCxnSpPr>
            <a:stCxn id="248" idx="0"/>
            <a:endCxn id="253" idx="2"/>
          </p:cNvCxnSpPr>
          <p:nvPr/>
        </p:nvCxnSpPr>
        <p:spPr bwMode="gray">
          <a:xfrm flipV="1">
            <a:off x="6656763" y="3104871"/>
            <a:ext cx="0" cy="80218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6" name="TextBox 255">
            <a:extLst>
              <a:ext uri="{FF2B5EF4-FFF2-40B4-BE49-F238E27FC236}">
                <a16:creationId xmlns:a16="http://schemas.microsoft.com/office/drawing/2014/main" id="{4969107D-2CA5-4541-A539-4FF0F9FC9712}"/>
              </a:ext>
            </a:extLst>
          </p:cNvPr>
          <p:cNvSpPr txBox="1"/>
          <p:nvPr/>
        </p:nvSpPr>
        <p:spPr bwMode="gray">
          <a:xfrm>
            <a:off x="5344443" y="5473323"/>
            <a:ext cx="1491114" cy="276999"/>
          </a:xfrm>
          <a:prstGeom prst="rect">
            <a:avLst/>
          </a:prstGeom>
          <a:noFill/>
        </p:spPr>
        <p:txBody>
          <a:bodyPr wrap="none" rtlCol="0">
            <a:spAutoFit/>
          </a:bodyPr>
          <a:lstStyle/>
          <a:p>
            <a:pPr fontAlgn="ctr"/>
            <a:r>
              <a:rPr lang="en-US" sz="1200" dirty="0">
                <a:latin typeface="Huawei Sans" panose="020C0503030203020204" pitchFamily="34" charset="0"/>
              </a:rPr>
              <a:t>Sub-branch/Outlet</a:t>
            </a:r>
          </a:p>
        </p:txBody>
      </p:sp>
      <p:sp>
        <p:nvSpPr>
          <p:cNvPr id="257" name="TextBox 256">
            <a:extLst>
              <a:ext uri="{FF2B5EF4-FFF2-40B4-BE49-F238E27FC236}">
                <a16:creationId xmlns:a16="http://schemas.microsoft.com/office/drawing/2014/main" id="{EA4022E0-95BC-45FF-A949-1B3D2D393264}"/>
              </a:ext>
            </a:extLst>
          </p:cNvPr>
          <p:cNvSpPr txBox="1"/>
          <p:nvPr/>
        </p:nvSpPr>
        <p:spPr bwMode="gray">
          <a:xfrm>
            <a:off x="4580367" y="3834113"/>
            <a:ext cx="798468" cy="461665"/>
          </a:xfrm>
          <a:prstGeom prst="rect">
            <a:avLst/>
          </a:prstGeom>
          <a:noFill/>
        </p:spPr>
        <p:txBody>
          <a:bodyPr wrap="square" rtlCol="0">
            <a:spAutoFit/>
          </a:bodyPr>
          <a:lstStyle/>
          <a:p>
            <a:pPr fontAlgn="ctr"/>
            <a:r>
              <a:rPr lang="en-US" sz="1200" dirty="0">
                <a:latin typeface="Huawei Sans" panose="020C0503030203020204" pitchFamily="34" charset="0"/>
              </a:rPr>
              <a:t>Level-2 branch</a:t>
            </a:r>
          </a:p>
        </p:txBody>
      </p:sp>
      <p:sp>
        <p:nvSpPr>
          <p:cNvPr id="258" name="TextBox 257">
            <a:extLst>
              <a:ext uri="{FF2B5EF4-FFF2-40B4-BE49-F238E27FC236}">
                <a16:creationId xmlns:a16="http://schemas.microsoft.com/office/drawing/2014/main" id="{8F65D7B7-472A-42AB-88DB-4112ED4515EF}"/>
              </a:ext>
            </a:extLst>
          </p:cNvPr>
          <p:cNvSpPr txBox="1"/>
          <p:nvPr/>
        </p:nvSpPr>
        <p:spPr bwMode="gray">
          <a:xfrm>
            <a:off x="4580367" y="2763629"/>
            <a:ext cx="734694" cy="461665"/>
          </a:xfrm>
          <a:prstGeom prst="rect">
            <a:avLst/>
          </a:prstGeom>
          <a:noFill/>
        </p:spPr>
        <p:txBody>
          <a:bodyPr wrap="square" rtlCol="0">
            <a:spAutoFit/>
          </a:bodyPr>
          <a:lstStyle/>
          <a:p>
            <a:pPr fontAlgn="ctr"/>
            <a:r>
              <a:rPr lang="en-US" sz="1200" dirty="0">
                <a:latin typeface="Huawei Sans" panose="020C0503030203020204" pitchFamily="34" charset="0"/>
              </a:rPr>
              <a:t>Level-1 branch</a:t>
            </a:r>
          </a:p>
        </p:txBody>
      </p:sp>
      <p:sp>
        <p:nvSpPr>
          <p:cNvPr id="259" name="Freeform 159">
            <a:extLst>
              <a:ext uri="{FF2B5EF4-FFF2-40B4-BE49-F238E27FC236}">
                <a16:creationId xmlns:a16="http://schemas.microsoft.com/office/drawing/2014/main" id="{790EFCDF-8FB9-44AF-98BA-C86535A530A1}"/>
              </a:ext>
            </a:extLst>
          </p:cNvPr>
          <p:cNvSpPr/>
          <p:nvPr/>
        </p:nvSpPr>
        <p:spPr bwMode="gray">
          <a:xfrm flipH="1">
            <a:off x="5129292" y="4499725"/>
            <a:ext cx="746488" cy="40390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MTSP1</a:t>
            </a:r>
          </a:p>
        </p:txBody>
      </p:sp>
      <p:sp>
        <p:nvSpPr>
          <p:cNvPr id="260" name="Freeform 159">
            <a:extLst>
              <a:ext uri="{FF2B5EF4-FFF2-40B4-BE49-F238E27FC236}">
                <a16:creationId xmlns:a16="http://schemas.microsoft.com/office/drawing/2014/main" id="{653AF042-9466-4F81-AE5F-0FBAA559671D}"/>
              </a:ext>
            </a:extLst>
          </p:cNvPr>
          <p:cNvSpPr/>
          <p:nvPr/>
        </p:nvSpPr>
        <p:spPr bwMode="gray">
          <a:xfrm flipH="1">
            <a:off x="6233396" y="4499725"/>
            <a:ext cx="746488" cy="40390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MTSP2</a:t>
            </a:r>
          </a:p>
        </p:txBody>
      </p:sp>
      <p:sp>
        <p:nvSpPr>
          <p:cNvPr id="261" name="Freeform 159">
            <a:extLst>
              <a:ext uri="{FF2B5EF4-FFF2-40B4-BE49-F238E27FC236}">
                <a16:creationId xmlns:a16="http://schemas.microsoft.com/office/drawing/2014/main" id="{CFC7A33D-B14E-4B03-A35D-680BC926C385}"/>
              </a:ext>
            </a:extLst>
          </p:cNvPr>
          <p:cNvSpPr/>
          <p:nvPr/>
        </p:nvSpPr>
        <p:spPr bwMode="gray">
          <a:xfrm flipH="1">
            <a:off x="5179415" y="3326685"/>
            <a:ext cx="746488" cy="40390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MTSP1</a:t>
            </a:r>
          </a:p>
        </p:txBody>
      </p:sp>
      <p:sp>
        <p:nvSpPr>
          <p:cNvPr id="262" name="Freeform 159">
            <a:extLst>
              <a:ext uri="{FF2B5EF4-FFF2-40B4-BE49-F238E27FC236}">
                <a16:creationId xmlns:a16="http://schemas.microsoft.com/office/drawing/2014/main" id="{96B156D3-E3EF-44AD-9099-D6463D6F9850}"/>
              </a:ext>
            </a:extLst>
          </p:cNvPr>
          <p:cNvSpPr/>
          <p:nvPr/>
        </p:nvSpPr>
        <p:spPr bwMode="gray">
          <a:xfrm flipH="1">
            <a:off x="6283519" y="3326685"/>
            <a:ext cx="746488" cy="40390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MTSP2</a:t>
            </a:r>
          </a:p>
        </p:txBody>
      </p:sp>
      <p:sp>
        <p:nvSpPr>
          <p:cNvPr id="267" name="Freeform 159">
            <a:extLst>
              <a:ext uri="{FF2B5EF4-FFF2-40B4-BE49-F238E27FC236}">
                <a16:creationId xmlns:a16="http://schemas.microsoft.com/office/drawing/2014/main" id="{57889C4F-05A6-44C9-BCF0-77321CF89529}"/>
              </a:ext>
            </a:extLst>
          </p:cNvPr>
          <p:cNvSpPr/>
          <p:nvPr/>
        </p:nvSpPr>
        <p:spPr bwMode="gray">
          <a:xfrm flipH="1">
            <a:off x="5415262" y="1773648"/>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268" name="Straight Connector 267">
            <a:extLst>
              <a:ext uri="{FF2B5EF4-FFF2-40B4-BE49-F238E27FC236}">
                <a16:creationId xmlns:a16="http://schemas.microsoft.com/office/drawing/2014/main" id="{B83B93E2-B146-40E2-B178-C03A1ED0CB65}"/>
              </a:ext>
            </a:extLst>
          </p:cNvPr>
          <p:cNvCxnSpPr>
            <a:cxnSpLocks/>
            <a:stCxn id="271" idx="2"/>
            <a:endCxn id="253" idx="0"/>
          </p:cNvCxnSpPr>
          <p:nvPr/>
        </p:nvCxnSpPr>
        <p:spPr bwMode="gray">
          <a:xfrm>
            <a:off x="6419797" y="2427550"/>
            <a:ext cx="236966" cy="39574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69" name="Straight Connector 268">
            <a:extLst>
              <a:ext uri="{FF2B5EF4-FFF2-40B4-BE49-F238E27FC236}">
                <a16:creationId xmlns:a16="http://schemas.microsoft.com/office/drawing/2014/main" id="{06AA7D87-B18B-4043-826E-7400EE9E62C7}"/>
              </a:ext>
            </a:extLst>
          </p:cNvPr>
          <p:cNvCxnSpPr>
            <a:cxnSpLocks/>
            <a:stCxn id="270" idx="2"/>
            <a:endCxn id="246" idx="0"/>
          </p:cNvCxnSpPr>
          <p:nvPr/>
        </p:nvCxnSpPr>
        <p:spPr bwMode="gray">
          <a:xfrm flipH="1">
            <a:off x="5558848" y="2428318"/>
            <a:ext cx="263781" cy="394977"/>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70" name="Picture 12" descr="E:\2016.01\1.12 扁平化图标\蓝色\AR-蓝色最新-40.png">
            <a:extLst>
              <a:ext uri="{FF2B5EF4-FFF2-40B4-BE49-F238E27FC236}">
                <a16:creationId xmlns:a16="http://schemas.microsoft.com/office/drawing/2014/main" id="{373585D0-9619-4095-834B-9C47DB30B0C3}"/>
              </a:ext>
            </a:extLst>
          </p:cNvPr>
          <p:cNvPicPr>
            <a:picLocks noChangeAspect="1" noChangeArrowheads="1"/>
          </p:cNvPicPr>
          <p:nvPr/>
        </p:nvPicPr>
        <p:blipFill>
          <a:blip r:embed="rId3" cstate="print"/>
          <a:srcRect/>
          <a:stretch>
            <a:fillRect/>
          </a:stretch>
        </p:blipFill>
        <p:spPr bwMode="gray">
          <a:xfrm>
            <a:off x="5650555" y="2146742"/>
            <a:ext cx="344148" cy="281576"/>
          </a:xfrm>
          <a:prstGeom prst="rect">
            <a:avLst/>
          </a:prstGeom>
          <a:noFill/>
        </p:spPr>
      </p:pic>
      <p:pic>
        <p:nvPicPr>
          <p:cNvPr id="271" name="Picture 12" descr="E:\2016.01\1.12 扁平化图标\蓝色\AR-蓝色最新-40.png">
            <a:extLst>
              <a:ext uri="{FF2B5EF4-FFF2-40B4-BE49-F238E27FC236}">
                <a16:creationId xmlns:a16="http://schemas.microsoft.com/office/drawing/2014/main" id="{A3C16648-6FD3-40C7-8E2A-B13058375BFC}"/>
              </a:ext>
            </a:extLst>
          </p:cNvPr>
          <p:cNvPicPr>
            <a:picLocks noChangeAspect="1" noChangeArrowheads="1"/>
          </p:cNvPicPr>
          <p:nvPr/>
        </p:nvPicPr>
        <p:blipFill>
          <a:blip r:embed="rId3" cstate="print"/>
          <a:srcRect/>
          <a:stretch>
            <a:fillRect/>
          </a:stretch>
        </p:blipFill>
        <p:spPr bwMode="gray">
          <a:xfrm>
            <a:off x="6247723" y="2145974"/>
            <a:ext cx="344148" cy="281576"/>
          </a:xfrm>
          <a:prstGeom prst="rect">
            <a:avLst/>
          </a:prstGeom>
          <a:noFill/>
        </p:spPr>
      </p:pic>
      <p:sp>
        <p:nvSpPr>
          <p:cNvPr id="272" name="TextBox 271">
            <a:extLst>
              <a:ext uri="{FF2B5EF4-FFF2-40B4-BE49-F238E27FC236}">
                <a16:creationId xmlns:a16="http://schemas.microsoft.com/office/drawing/2014/main" id="{258F99C9-7741-4BC7-9B58-9DD535187FAB}"/>
              </a:ext>
            </a:extLst>
          </p:cNvPr>
          <p:cNvSpPr txBox="1"/>
          <p:nvPr/>
        </p:nvSpPr>
        <p:spPr bwMode="gray">
          <a:xfrm>
            <a:off x="6559166" y="2158226"/>
            <a:ext cx="595550" cy="307777"/>
          </a:xfrm>
          <a:prstGeom prst="rect">
            <a:avLst/>
          </a:prstGeom>
          <a:noFill/>
        </p:spPr>
        <p:txBody>
          <a:bodyPr wrap="square" rtlCol="0">
            <a:spAutoFit/>
          </a:bodyPr>
          <a:lstStyle/>
          <a:p>
            <a:pPr fontAlgn="ctr"/>
            <a:r>
              <a:rPr lang="en-US" sz="1400" dirty="0">
                <a:latin typeface="Huawei Sans" panose="020C0503030203020204" pitchFamily="34" charset="0"/>
              </a:rPr>
              <a:t>HQ</a:t>
            </a:r>
            <a:endParaRPr lang="en-US" altLang="zh-CN" sz="1600" dirty="0">
              <a:latin typeface="Huawei Sans" panose="020C0503030203020204" pitchFamily="34" charset="0"/>
            </a:endParaRPr>
          </a:p>
        </p:txBody>
      </p:sp>
      <p:pic>
        <p:nvPicPr>
          <p:cNvPr id="273" name="图片 14" descr="交换机.png">
            <a:extLst>
              <a:ext uri="{FF2B5EF4-FFF2-40B4-BE49-F238E27FC236}">
                <a16:creationId xmlns:a16="http://schemas.microsoft.com/office/drawing/2014/main" id="{7BE0F1AE-D6A6-4F1E-BE34-0B8417682AD1}"/>
              </a:ext>
            </a:extLst>
          </p:cNvPr>
          <p:cNvPicPr>
            <a:picLocks noChangeAspect="1"/>
          </p:cNvPicPr>
          <p:nvPr/>
        </p:nvPicPr>
        <p:blipFill>
          <a:blip r:embed="rId5" cstate="print"/>
          <a:stretch>
            <a:fillRect/>
          </a:stretch>
        </p:blipFill>
        <p:spPr bwMode="gray">
          <a:xfrm>
            <a:off x="5668174" y="1832536"/>
            <a:ext cx="332221" cy="271816"/>
          </a:xfrm>
          <a:prstGeom prst="rect">
            <a:avLst/>
          </a:prstGeom>
        </p:spPr>
      </p:pic>
      <p:pic>
        <p:nvPicPr>
          <p:cNvPr id="274" name="图片 37" descr="存储阵列-蓝.png">
            <a:extLst>
              <a:ext uri="{FF2B5EF4-FFF2-40B4-BE49-F238E27FC236}">
                <a16:creationId xmlns:a16="http://schemas.microsoft.com/office/drawing/2014/main" id="{FB19C06A-277C-402A-9264-EA9375ADA127}"/>
              </a:ext>
            </a:extLst>
          </p:cNvPr>
          <p:cNvPicPr>
            <a:picLocks noChangeAspect="1"/>
          </p:cNvPicPr>
          <p:nvPr/>
        </p:nvPicPr>
        <p:blipFill>
          <a:blip r:embed="rId6" cstate="print"/>
          <a:stretch>
            <a:fillRect/>
          </a:stretch>
        </p:blipFill>
        <p:spPr bwMode="gray">
          <a:xfrm>
            <a:off x="6253307" y="1830367"/>
            <a:ext cx="347068" cy="283964"/>
          </a:xfrm>
          <a:prstGeom prst="rect">
            <a:avLst/>
          </a:prstGeom>
        </p:spPr>
      </p:pic>
      <p:sp>
        <p:nvSpPr>
          <p:cNvPr id="275" name="圆角矩形 75">
            <a:extLst>
              <a:ext uri="{FF2B5EF4-FFF2-40B4-BE49-F238E27FC236}">
                <a16:creationId xmlns:a16="http://schemas.microsoft.com/office/drawing/2014/main" id="{28100869-4A59-4317-891A-858B4D26B5ED}"/>
              </a:ext>
            </a:extLst>
          </p:cNvPr>
          <p:cNvSpPr/>
          <p:nvPr/>
        </p:nvSpPr>
        <p:spPr bwMode="gray">
          <a:xfrm>
            <a:off x="4486412" y="1160206"/>
            <a:ext cx="3208031" cy="506233"/>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Square-looped networking with dual private line networks</a:t>
            </a:r>
          </a:p>
        </p:txBody>
      </p:sp>
      <p:sp>
        <p:nvSpPr>
          <p:cNvPr id="276" name="圆角矩形 75">
            <a:extLst>
              <a:ext uri="{FF2B5EF4-FFF2-40B4-BE49-F238E27FC236}">
                <a16:creationId xmlns:a16="http://schemas.microsoft.com/office/drawing/2014/main" id="{18E8C535-01EB-4792-9D0E-B9A7CA12299B}"/>
              </a:ext>
            </a:extLst>
          </p:cNvPr>
          <p:cNvSpPr/>
          <p:nvPr/>
        </p:nvSpPr>
        <p:spPr bwMode="gray">
          <a:xfrm>
            <a:off x="4486412" y="1718848"/>
            <a:ext cx="3208031" cy="4114788"/>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cs typeface="Arial" panose="020B0604020202020204" pitchFamily="34" charset="0"/>
            </a:endParaRPr>
          </a:p>
        </p:txBody>
      </p:sp>
      <p:sp>
        <p:nvSpPr>
          <p:cNvPr id="305" name="圆角矩形 75">
            <a:extLst>
              <a:ext uri="{FF2B5EF4-FFF2-40B4-BE49-F238E27FC236}">
                <a16:creationId xmlns:a16="http://schemas.microsoft.com/office/drawing/2014/main" id="{609E8B9A-0721-4999-875B-A7CA68F3961F}"/>
              </a:ext>
            </a:extLst>
          </p:cNvPr>
          <p:cNvSpPr/>
          <p:nvPr/>
        </p:nvSpPr>
        <p:spPr bwMode="gray">
          <a:xfrm>
            <a:off x="7962036" y="1160206"/>
            <a:ext cx="3208031" cy="506233"/>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Networking with both Internet and private line networks</a:t>
            </a:r>
          </a:p>
        </p:txBody>
      </p:sp>
      <p:sp>
        <p:nvSpPr>
          <p:cNvPr id="306" name="圆角矩形 75">
            <a:extLst>
              <a:ext uri="{FF2B5EF4-FFF2-40B4-BE49-F238E27FC236}">
                <a16:creationId xmlns:a16="http://schemas.microsoft.com/office/drawing/2014/main" id="{6E9F4ED9-AF1F-49F5-A575-4B41A6F02087}"/>
              </a:ext>
            </a:extLst>
          </p:cNvPr>
          <p:cNvSpPr/>
          <p:nvPr/>
        </p:nvSpPr>
        <p:spPr bwMode="gray">
          <a:xfrm>
            <a:off x="7962036" y="1718848"/>
            <a:ext cx="3208031" cy="4114788"/>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cs typeface="Arial" panose="020B0604020202020204" pitchFamily="34" charset="0"/>
            </a:endParaRPr>
          </a:p>
        </p:txBody>
      </p:sp>
      <p:pic>
        <p:nvPicPr>
          <p:cNvPr id="314" name="Picture 12" descr="E:\2016.01\1.12 扁平化图标\蓝色\AR-蓝色最新-40.png">
            <a:extLst>
              <a:ext uri="{FF2B5EF4-FFF2-40B4-BE49-F238E27FC236}">
                <a16:creationId xmlns:a16="http://schemas.microsoft.com/office/drawing/2014/main" id="{FDFA7FC9-4B52-4A2D-8317-899DE13BACB7}"/>
              </a:ext>
            </a:extLst>
          </p:cNvPr>
          <p:cNvPicPr>
            <a:picLocks noChangeAspect="1" noChangeArrowheads="1"/>
          </p:cNvPicPr>
          <p:nvPr/>
        </p:nvPicPr>
        <p:blipFill>
          <a:blip r:embed="rId3" cstate="print"/>
          <a:srcRect/>
          <a:stretch>
            <a:fillRect/>
          </a:stretch>
        </p:blipFill>
        <p:spPr bwMode="gray">
          <a:xfrm>
            <a:off x="9434940" y="5200899"/>
            <a:ext cx="344148" cy="281576"/>
          </a:xfrm>
          <a:prstGeom prst="rect">
            <a:avLst/>
          </a:prstGeom>
          <a:noFill/>
        </p:spPr>
      </p:pic>
      <p:pic>
        <p:nvPicPr>
          <p:cNvPr id="315" name="Picture 12" descr="E:\2016.01\1.12 扁平化图标\蓝色\AR-蓝色最新-40.png">
            <a:extLst>
              <a:ext uri="{FF2B5EF4-FFF2-40B4-BE49-F238E27FC236}">
                <a16:creationId xmlns:a16="http://schemas.microsoft.com/office/drawing/2014/main" id="{3F4B2FF0-0226-4141-8865-6FDFE4C994CE}"/>
              </a:ext>
            </a:extLst>
          </p:cNvPr>
          <p:cNvPicPr>
            <a:picLocks noChangeAspect="1" noChangeArrowheads="1"/>
          </p:cNvPicPr>
          <p:nvPr/>
        </p:nvPicPr>
        <p:blipFill>
          <a:blip r:embed="rId3" cstate="print"/>
          <a:srcRect/>
          <a:stretch>
            <a:fillRect/>
          </a:stretch>
        </p:blipFill>
        <p:spPr bwMode="gray">
          <a:xfrm>
            <a:off x="8952879" y="2823295"/>
            <a:ext cx="344148" cy="281576"/>
          </a:xfrm>
          <a:prstGeom prst="rect">
            <a:avLst/>
          </a:prstGeom>
          <a:noFill/>
        </p:spPr>
      </p:pic>
      <p:pic>
        <p:nvPicPr>
          <p:cNvPr id="316" name="Picture 315" descr="E:\2016.01\1.12 扁平化图标\蓝色\AR-蓝色最新-40.png">
            <a:extLst>
              <a:ext uri="{FF2B5EF4-FFF2-40B4-BE49-F238E27FC236}">
                <a16:creationId xmlns:a16="http://schemas.microsoft.com/office/drawing/2014/main" id="{E88E2265-DAAD-4FD9-BF9D-09360F499B3C}"/>
              </a:ext>
            </a:extLst>
          </p:cNvPr>
          <p:cNvPicPr>
            <a:picLocks noChangeAspect="1" noChangeArrowheads="1"/>
          </p:cNvPicPr>
          <p:nvPr/>
        </p:nvPicPr>
        <p:blipFill>
          <a:blip r:embed="rId3" cstate="print"/>
          <a:srcRect/>
          <a:stretch>
            <a:fillRect/>
          </a:stretch>
        </p:blipFill>
        <p:spPr bwMode="gray">
          <a:xfrm>
            <a:off x="8956902" y="4019452"/>
            <a:ext cx="344148" cy="281576"/>
          </a:xfrm>
          <a:prstGeom prst="rect">
            <a:avLst/>
          </a:prstGeom>
          <a:noFill/>
        </p:spPr>
      </p:pic>
      <p:pic>
        <p:nvPicPr>
          <p:cNvPr id="317" name="Picture 12" descr="E:\2016.01\1.12 扁平化图标\蓝色\AR-蓝色最新-40.png">
            <a:extLst>
              <a:ext uri="{FF2B5EF4-FFF2-40B4-BE49-F238E27FC236}">
                <a16:creationId xmlns:a16="http://schemas.microsoft.com/office/drawing/2014/main" id="{77BD3B91-2277-4F0F-88A7-BD8A5BA4EAFC}"/>
              </a:ext>
            </a:extLst>
          </p:cNvPr>
          <p:cNvPicPr>
            <a:picLocks noChangeAspect="1" noChangeArrowheads="1"/>
          </p:cNvPicPr>
          <p:nvPr/>
        </p:nvPicPr>
        <p:blipFill>
          <a:blip r:embed="rId3" cstate="print"/>
          <a:srcRect/>
          <a:stretch>
            <a:fillRect/>
          </a:stretch>
        </p:blipFill>
        <p:spPr bwMode="gray">
          <a:xfrm>
            <a:off x="10050794" y="4018976"/>
            <a:ext cx="344148" cy="281576"/>
          </a:xfrm>
          <a:prstGeom prst="rect">
            <a:avLst/>
          </a:prstGeom>
          <a:noFill/>
        </p:spPr>
      </p:pic>
      <p:cxnSp>
        <p:nvCxnSpPr>
          <p:cNvPr id="318" name="Straight Connector 317">
            <a:extLst>
              <a:ext uri="{FF2B5EF4-FFF2-40B4-BE49-F238E27FC236}">
                <a16:creationId xmlns:a16="http://schemas.microsoft.com/office/drawing/2014/main" id="{9FAF9EA7-4A73-48AC-B253-00BC9295E33A}"/>
              </a:ext>
            </a:extLst>
          </p:cNvPr>
          <p:cNvCxnSpPr>
            <a:cxnSpLocks/>
            <a:stCxn id="327" idx="14"/>
            <a:endCxn id="314" idx="0"/>
          </p:cNvCxnSpPr>
          <p:nvPr/>
        </p:nvCxnSpPr>
        <p:spPr bwMode="gray">
          <a:xfrm>
            <a:off x="9319229" y="4903627"/>
            <a:ext cx="287785" cy="29727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9" name="Straight Connector 318">
            <a:extLst>
              <a:ext uri="{FF2B5EF4-FFF2-40B4-BE49-F238E27FC236}">
                <a16:creationId xmlns:a16="http://schemas.microsoft.com/office/drawing/2014/main" id="{6964A139-9581-48BD-B9A8-1764AAB64A4F}"/>
              </a:ext>
            </a:extLst>
          </p:cNvPr>
          <p:cNvCxnSpPr>
            <a:cxnSpLocks/>
            <a:stCxn id="328" idx="15"/>
            <a:endCxn id="314" idx="0"/>
          </p:cNvCxnSpPr>
          <p:nvPr/>
        </p:nvCxnSpPr>
        <p:spPr bwMode="gray">
          <a:xfrm flipH="1">
            <a:off x="9607014" y="4903627"/>
            <a:ext cx="308102" cy="29727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0" name="Straight Connector 319">
            <a:extLst>
              <a:ext uri="{FF2B5EF4-FFF2-40B4-BE49-F238E27FC236}">
                <a16:creationId xmlns:a16="http://schemas.microsoft.com/office/drawing/2014/main" id="{1425B7FD-7443-42D1-9968-8F897062A000}"/>
              </a:ext>
            </a:extLst>
          </p:cNvPr>
          <p:cNvCxnSpPr>
            <a:cxnSpLocks/>
            <a:stCxn id="327" idx="1"/>
            <a:endCxn id="316" idx="2"/>
          </p:cNvCxnSpPr>
          <p:nvPr/>
        </p:nvCxnSpPr>
        <p:spPr bwMode="gray">
          <a:xfrm flipV="1">
            <a:off x="9118764" y="4301028"/>
            <a:ext cx="10212" cy="25521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Straight Connector 320">
            <a:extLst>
              <a:ext uri="{FF2B5EF4-FFF2-40B4-BE49-F238E27FC236}">
                <a16:creationId xmlns:a16="http://schemas.microsoft.com/office/drawing/2014/main" id="{135D3FFF-579A-41F3-AC8A-3E0A34D7F312}"/>
              </a:ext>
            </a:extLst>
          </p:cNvPr>
          <p:cNvCxnSpPr>
            <a:cxnSpLocks/>
            <a:stCxn id="328" idx="1"/>
            <a:endCxn id="317" idx="2"/>
          </p:cNvCxnSpPr>
          <p:nvPr/>
        </p:nvCxnSpPr>
        <p:spPr bwMode="gray">
          <a:xfrm flipV="1">
            <a:off x="10222868" y="4300552"/>
            <a:ext cx="0" cy="255693"/>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322" name="Picture 12" descr="E:\2016.01\1.12 扁平化图标\蓝色\AR-蓝色最新-40.png">
            <a:extLst>
              <a:ext uri="{FF2B5EF4-FFF2-40B4-BE49-F238E27FC236}">
                <a16:creationId xmlns:a16="http://schemas.microsoft.com/office/drawing/2014/main" id="{474D71F3-3C2E-48B1-B12E-87F2F789BAFD}"/>
              </a:ext>
            </a:extLst>
          </p:cNvPr>
          <p:cNvPicPr>
            <a:picLocks noChangeAspect="1" noChangeArrowheads="1"/>
          </p:cNvPicPr>
          <p:nvPr/>
        </p:nvPicPr>
        <p:blipFill>
          <a:blip r:embed="rId3" cstate="print"/>
          <a:srcRect/>
          <a:stretch>
            <a:fillRect/>
          </a:stretch>
        </p:blipFill>
        <p:spPr bwMode="gray">
          <a:xfrm>
            <a:off x="10050794" y="2823295"/>
            <a:ext cx="344148" cy="281576"/>
          </a:xfrm>
          <a:prstGeom prst="rect">
            <a:avLst/>
          </a:prstGeom>
          <a:noFill/>
        </p:spPr>
      </p:pic>
      <p:cxnSp>
        <p:nvCxnSpPr>
          <p:cNvPr id="323" name="Straight Connector 322">
            <a:extLst>
              <a:ext uri="{FF2B5EF4-FFF2-40B4-BE49-F238E27FC236}">
                <a16:creationId xmlns:a16="http://schemas.microsoft.com/office/drawing/2014/main" id="{DBB74326-7F58-4E4A-83EF-9314BA63B45C}"/>
              </a:ext>
            </a:extLst>
          </p:cNvPr>
          <p:cNvCxnSpPr>
            <a:stCxn id="316" idx="0"/>
            <a:endCxn id="315" idx="2"/>
          </p:cNvCxnSpPr>
          <p:nvPr/>
        </p:nvCxnSpPr>
        <p:spPr bwMode="gray">
          <a:xfrm flipH="1" flipV="1">
            <a:off x="9124953" y="3104871"/>
            <a:ext cx="4023" cy="91458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Straight Connector 323">
            <a:extLst>
              <a:ext uri="{FF2B5EF4-FFF2-40B4-BE49-F238E27FC236}">
                <a16:creationId xmlns:a16="http://schemas.microsoft.com/office/drawing/2014/main" id="{BD9BF13C-061B-46A5-BF95-C8553FA27069}"/>
              </a:ext>
            </a:extLst>
          </p:cNvPr>
          <p:cNvCxnSpPr>
            <a:stCxn id="317" idx="0"/>
            <a:endCxn id="322" idx="2"/>
          </p:cNvCxnSpPr>
          <p:nvPr/>
        </p:nvCxnSpPr>
        <p:spPr bwMode="gray">
          <a:xfrm flipV="1">
            <a:off x="10222868" y="3104871"/>
            <a:ext cx="0" cy="91410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25" name="TextBox 324">
            <a:extLst>
              <a:ext uri="{FF2B5EF4-FFF2-40B4-BE49-F238E27FC236}">
                <a16:creationId xmlns:a16="http://schemas.microsoft.com/office/drawing/2014/main" id="{712E448D-C98F-4FD8-8643-DF35CBF09186}"/>
              </a:ext>
            </a:extLst>
          </p:cNvPr>
          <p:cNvSpPr txBox="1"/>
          <p:nvPr/>
        </p:nvSpPr>
        <p:spPr bwMode="gray">
          <a:xfrm>
            <a:off x="8910548" y="5473323"/>
            <a:ext cx="1491114" cy="276999"/>
          </a:xfrm>
          <a:prstGeom prst="rect">
            <a:avLst/>
          </a:prstGeom>
          <a:noFill/>
        </p:spPr>
        <p:txBody>
          <a:bodyPr wrap="none" rtlCol="0">
            <a:spAutoFit/>
          </a:bodyPr>
          <a:lstStyle/>
          <a:p>
            <a:pPr fontAlgn="ctr"/>
            <a:r>
              <a:rPr lang="en-US" sz="1200" dirty="0">
                <a:latin typeface="Huawei Sans" panose="020C0503030203020204" pitchFamily="34" charset="0"/>
              </a:rPr>
              <a:t>Sub-branch/Outlet</a:t>
            </a:r>
          </a:p>
        </p:txBody>
      </p:sp>
      <p:sp>
        <p:nvSpPr>
          <p:cNvPr id="326" name="TextBox 325">
            <a:extLst>
              <a:ext uri="{FF2B5EF4-FFF2-40B4-BE49-F238E27FC236}">
                <a16:creationId xmlns:a16="http://schemas.microsoft.com/office/drawing/2014/main" id="{F2C067CA-E8D4-47D8-AC2B-CB1717324B95}"/>
              </a:ext>
            </a:extLst>
          </p:cNvPr>
          <p:cNvSpPr txBox="1"/>
          <p:nvPr/>
        </p:nvSpPr>
        <p:spPr bwMode="gray">
          <a:xfrm>
            <a:off x="8161202" y="3967490"/>
            <a:ext cx="798468" cy="461665"/>
          </a:xfrm>
          <a:prstGeom prst="rect">
            <a:avLst/>
          </a:prstGeom>
          <a:noFill/>
        </p:spPr>
        <p:txBody>
          <a:bodyPr wrap="square" rtlCol="0">
            <a:spAutoFit/>
          </a:bodyPr>
          <a:lstStyle/>
          <a:p>
            <a:pPr fontAlgn="ctr"/>
            <a:r>
              <a:rPr lang="en-US" sz="1200" dirty="0">
                <a:latin typeface="Huawei Sans" panose="020C0503030203020204" pitchFamily="34" charset="0"/>
              </a:rPr>
              <a:t>Level-2 branch</a:t>
            </a:r>
          </a:p>
        </p:txBody>
      </p:sp>
      <p:sp>
        <p:nvSpPr>
          <p:cNvPr id="327" name="Freeform 159">
            <a:extLst>
              <a:ext uri="{FF2B5EF4-FFF2-40B4-BE49-F238E27FC236}">
                <a16:creationId xmlns:a16="http://schemas.microsoft.com/office/drawing/2014/main" id="{EBA76EF0-15E0-45D4-B3DE-CF75BCDC7687}"/>
              </a:ext>
            </a:extLst>
          </p:cNvPr>
          <p:cNvSpPr/>
          <p:nvPr/>
        </p:nvSpPr>
        <p:spPr bwMode="gray">
          <a:xfrm flipH="1">
            <a:off x="8695397" y="4499725"/>
            <a:ext cx="746488" cy="40390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MTSP1</a:t>
            </a:r>
          </a:p>
        </p:txBody>
      </p:sp>
      <p:sp>
        <p:nvSpPr>
          <p:cNvPr id="328" name="Freeform 159">
            <a:extLst>
              <a:ext uri="{FF2B5EF4-FFF2-40B4-BE49-F238E27FC236}">
                <a16:creationId xmlns:a16="http://schemas.microsoft.com/office/drawing/2014/main" id="{44730849-4EE2-4A33-A299-A4B4F31B6288}"/>
              </a:ext>
            </a:extLst>
          </p:cNvPr>
          <p:cNvSpPr/>
          <p:nvPr/>
        </p:nvSpPr>
        <p:spPr bwMode="gray">
          <a:xfrm flipH="1">
            <a:off x="9799501" y="4499725"/>
            <a:ext cx="746488" cy="40390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MTSP2</a:t>
            </a:r>
          </a:p>
        </p:txBody>
      </p:sp>
      <p:sp>
        <p:nvSpPr>
          <p:cNvPr id="329" name="Freeform 159">
            <a:extLst>
              <a:ext uri="{FF2B5EF4-FFF2-40B4-BE49-F238E27FC236}">
                <a16:creationId xmlns:a16="http://schemas.microsoft.com/office/drawing/2014/main" id="{99DF9084-2BAE-484A-B6CD-40E390F7ACC7}"/>
              </a:ext>
            </a:extLst>
          </p:cNvPr>
          <p:cNvSpPr/>
          <p:nvPr/>
        </p:nvSpPr>
        <p:spPr bwMode="gray">
          <a:xfrm flipH="1">
            <a:off x="8745520" y="3326685"/>
            <a:ext cx="746488" cy="40390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MTSP1</a:t>
            </a:r>
          </a:p>
        </p:txBody>
      </p:sp>
      <p:sp>
        <p:nvSpPr>
          <p:cNvPr id="330" name="Freeform 159">
            <a:extLst>
              <a:ext uri="{FF2B5EF4-FFF2-40B4-BE49-F238E27FC236}">
                <a16:creationId xmlns:a16="http://schemas.microsoft.com/office/drawing/2014/main" id="{112410BB-36F3-4190-AAE6-E14D3DB872C8}"/>
              </a:ext>
            </a:extLst>
          </p:cNvPr>
          <p:cNvSpPr/>
          <p:nvPr/>
        </p:nvSpPr>
        <p:spPr bwMode="gray">
          <a:xfrm flipH="1">
            <a:off x="9749862" y="3352875"/>
            <a:ext cx="951724" cy="40390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Internet1</a:t>
            </a:r>
          </a:p>
        </p:txBody>
      </p:sp>
      <p:sp>
        <p:nvSpPr>
          <p:cNvPr id="331" name="Freeform 159">
            <a:extLst>
              <a:ext uri="{FF2B5EF4-FFF2-40B4-BE49-F238E27FC236}">
                <a16:creationId xmlns:a16="http://schemas.microsoft.com/office/drawing/2014/main" id="{87360D04-CC79-4586-BAA5-511EEB4571AF}"/>
              </a:ext>
            </a:extLst>
          </p:cNvPr>
          <p:cNvSpPr/>
          <p:nvPr/>
        </p:nvSpPr>
        <p:spPr bwMode="gray">
          <a:xfrm flipH="1">
            <a:off x="8981367" y="1773648"/>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332" name="Straight Connector 331">
            <a:extLst>
              <a:ext uri="{FF2B5EF4-FFF2-40B4-BE49-F238E27FC236}">
                <a16:creationId xmlns:a16="http://schemas.microsoft.com/office/drawing/2014/main" id="{A500FD50-36F2-4258-9D2F-FF8B7DF2DBC9}"/>
              </a:ext>
            </a:extLst>
          </p:cNvPr>
          <p:cNvCxnSpPr>
            <a:cxnSpLocks/>
            <a:stCxn id="335" idx="2"/>
            <a:endCxn id="322" idx="0"/>
          </p:cNvCxnSpPr>
          <p:nvPr/>
        </p:nvCxnSpPr>
        <p:spPr bwMode="gray">
          <a:xfrm>
            <a:off x="9985902" y="2427550"/>
            <a:ext cx="236966" cy="39574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33" name="Straight Connector 332">
            <a:extLst>
              <a:ext uri="{FF2B5EF4-FFF2-40B4-BE49-F238E27FC236}">
                <a16:creationId xmlns:a16="http://schemas.microsoft.com/office/drawing/2014/main" id="{CC7C450E-BC5C-44BC-9534-D48B0FDB77EB}"/>
              </a:ext>
            </a:extLst>
          </p:cNvPr>
          <p:cNvCxnSpPr>
            <a:cxnSpLocks/>
            <a:stCxn id="334" idx="2"/>
            <a:endCxn id="315" idx="0"/>
          </p:cNvCxnSpPr>
          <p:nvPr/>
        </p:nvCxnSpPr>
        <p:spPr bwMode="gray">
          <a:xfrm flipH="1">
            <a:off x="9124953" y="2428318"/>
            <a:ext cx="263781" cy="394977"/>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334" name="Picture 12" descr="E:\2016.01\1.12 扁平化图标\蓝色\AR-蓝色最新-40.png">
            <a:extLst>
              <a:ext uri="{FF2B5EF4-FFF2-40B4-BE49-F238E27FC236}">
                <a16:creationId xmlns:a16="http://schemas.microsoft.com/office/drawing/2014/main" id="{E7287524-96D0-4C33-9867-D87DDCB1D547}"/>
              </a:ext>
            </a:extLst>
          </p:cNvPr>
          <p:cNvPicPr>
            <a:picLocks noChangeAspect="1" noChangeArrowheads="1"/>
          </p:cNvPicPr>
          <p:nvPr/>
        </p:nvPicPr>
        <p:blipFill>
          <a:blip r:embed="rId3" cstate="print"/>
          <a:srcRect/>
          <a:stretch>
            <a:fillRect/>
          </a:stretch>
        </p:blipFill>
        <p:spPr bwMode="gray">
          <a:xfrm>
            <a:off x="9216660" y="2146742"/>
            <a:ext cx="344148" cy="281576"/>
          </a:xfrm>
          <a:prstGeom prst="rect">
            <a:avLst/>
          </a:prstGeom>
          <a:noFill/>
        </p:spPr>
      </p:pic>
      <p:pic>
        <p:nvPicPr>
          <p:cNvPr id="335" name="Picture 12" descr="E:\2016.01\1.12 扁平化图标\蓝色\AR-蓝色最新-40.png">
            <a:extLst>
              <a:ext uri="{FF2B5EF4-FFF2-40B4-BE49-F238E27FC236}">
                <a16:creationId xmlns:a16="http://schemas.microsoft.com/office/drawing/2014/main" id="{4E3602B2-AD37-47EA-8350-5821AE222F73}"/>
              </a:ext>
            </a:extLst>
          </p:cNvPr>
          <p:cNvPicPr>
            <a:picLocks noChangeAspect="1" noChangeArrowheads="1"/>
          </p:cNvPicPr>
          <p:nvPr/>
        </p:nvPicPr>
        <p:blipFill>
          <a:blip r:embed="rId3" cstate="print"/>
          <a:srcRect/>
          <a:stretch>
            <a:fillRect/>
          </a:stretch>
        </p:blipFill>
        <p:spPr bwMode="gray">
          <a:xfrm>
            <a:off x="9813828" y="2145974"/>
            <a:ext cx="344148" cy="281576"/>
          </a:xfrm>
          <a:prstGeom prst="rect">
            <a:avLst/>
          </a:prstGeom>
          <a:noFill/>
        </p:spPr>
      </p:pic>
      <p:sp>
        <p:nvSpPr>
          <p:cNvPr id="336" name="TextBox 335">
            <a:extLst>
              <a:ext uri="{FF2B5EF4-FFF2-40B4-BE49-F238E27FC236}">
                <a16:creationId xmlns:a16="http://schemas.microsoft.com/office/drawing/2014/main" id="{E634A46E-14BB-475F-BD1B-8C2B80E9D20B}"/>
              </a:ext>
            </a:extLst>
          </p:cNvPr>
          <p:cNvSpPr txBox="1"/>
          <p:nvPr/>
        </p:nvSpPr>
        <p:spPr bwMode="gray">
          <a:xfrm>
            <a:off x="10125271" y="2158226"/>
            <a:ext cx="595550" cy="307777"/>
          </a:xfrm>
          <a:prstGeom prst="rect">
            <a:avLst/>
          </a:prstGeom>
          <a:noFill/>
        </p:spPr>
        <p:txBody>
          <a:bodyPr wrap="square" rtlCol="0">
            <a:spAutoFit/>
          </a:bodyPr>
          <a:lstStyle/>
          <a:p>
            <a:pPr fontAlgn="ctr"/>
            <a:r>
              <a:rPr lang="en-US" sz="1400" dirty="0">
                <a:latin typeface="Huawei Sans" panose="020C0503030203020204" pitchFamily="34" charset="0"/>
              </a:rPr>
              <a:t>HQ</a:t>
            </a:r>
            <a:endParaRPr lang="en-US" altLang="zh-CN" sz="1600" dirty="0">
              <a:latin typeface="Huawei Sans" panose="020C0503030203020204" pitchFamily="34" charset="0"/>
            </a:endParaRPr>
          </a:p>
        </p:txBody>
      </p:sp>
      <p:pic>
        <p:nvPicPr>
          <p:cNvPr id="337" name="图片 14" descr="交换机.png">
            <a:extLst>
              <a:ext uri="{FF2B5EF4-FFF2-40B4-BE49-F238E27FC236}">
                <a16:creationId xmlns:a16="http://schemas.microsoft.com/office/drawing/2014/main" id="{F2DDE5E2-7CB8-42AA-8376-AF7D7A7607CB}"/>
              </a:ext>
            </a:extLst>
          </p:cNvPr>
          <p:cNvPicPr>
            <a:picLocks noChangeAspect="1"/>
          </p:cNvPicPr>
          <p:nvPr/>
        </p:nvPicPr>
        <p:blipFill>
          <a:blip r:embed="rId5" cstate="print"/>
          <a:stretch>
            <a:fillRect/>
          </a:stretch>
        </p:blipFill>
        <p:spPr bwMode="gray">
          <a:xfrm>
            <a:off x="9234279" y="1832536"/>
            <a:ext cx="332221" cy="271816"/>
          </a:xfrm>
          <a:prstGeom prst="rect">
            <a:avLst/>
          </a:prstGeom>
        </p:spPr>
      </p:pic>
      <p:pic>
        <p:nvPicPr>
          <p:cNvPr id="338" name="图片 37" descr="存储阵列-蓝.png">
            <a:extLst>
              <a:ext uri="{FF2B5EF4-FFF2-40B4-BE49-F238E27FC236}">
                <a16:creationId xmlns:a16="http://schemas.microsoft.com/office/drawing/2014/main" id="{4FBE9700-4BB3-48FC-9FAA-88BD367443CC}"/>
              </a:ext>
            </a:extLst>
          </p:cNvPr>
          <p:cNvPicPr>
            <a:picLocks noChangeAspect="1"/>
          </p:cNvPicPr>
          <p:nvPr/>
        </p:nvPicPr>
        <p:blipFill>
          <a:blip r:embed="rId6" cstate="print"/>
          <a:stretch>
            <a:fillRect/>
          </a:stretch>
        </p:blipFill>
        <p:spPr bwMode="gray">
          <a:xfrm>
            <a:off x="9819412" y="1830367"/>
            <a:ext cx="347068" cy="283964"/>
          </a:xfrm>
          <a:prstGeom prst="rect">
            <a:avLst/>
          </a:prstGeom>
        </p:spPr>
      </p:pic>
      <p:pic>
        <p:nvPicPr>
          <p:cNvPr id="339" name="图片 100">
            <a:extLst>
              <a:ext uri="{FF2B5EF4-FFF2-40B4-BE49-F238E27FC236}">
                <a16:creationId xmlns:a16="http://schemas.microsoft.com/office/drawing/2014/main" id="{1114E8EB-EFD9-449B-910F-470B20C1DC87}"/>
              </a:ext>
            </a:extLst>
          </p:cNvPr>
          <p:cNvPicPr>
            <a:picLocks/>
          </p:cNvPicPr>
          <p:nvPr/>
        </p:nvPicPr>
        <p:blipFill>
          <a:blip r:embed="rId7"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099623" y="3804745"/>
            <a:ext cx="247488" cy="202654"/>
          </a:xfrm>
          <a:prstGeom prst="rect">
            <a:avLst/>
          </a:prstGeom>
        </p:spPr>
      </p:pic>
      <p:pic>
        <p:nvPicPr>
          <p:cNvPr id="340" name="图片 100">
            <a:extLst>
              <a:ext uri="{FF2B5EF4-FFF2-40B4-BE49-F238E27FC236}">
                <a16:creationId xmlns:a16="http://schemas.microsoft.com/office/drawing/2014/main" id="{79B29B09-EC6A-49D2-A794-AAEAA9BF07A8}"/>
              </a:ext>
            </a:extLst>
          </p:cNvPr>
          <p:cNvPicPr>
            <a:picLocks/>
          </p:cNvPicPr>
          <p:nvPr/>
        </p:nvPicPr>
        <p:blipFill>
          <a:blip r:embed="rId7"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104385" y="3111846"/>
            <a:ext cx="247488" cy="202654"/>
          </a:xfrm>
          <a:prstGeom prst="rect">
            <a:avLst/>
          </a:prstGeom>
        </p:spPr>
      </p:pic>
      <p:cxnSp>
        <p:nvCxnSpPr>
          <p:cNvPr id="341" name="Straight Connector 340">
            <a:extLst>
              <a:ext uri="{FF2B5EF4-FFF2-40B4-BE49-F238E27FC236}">
                <a16:creationId xmlns:a16="http://schemas.microsoft.com/office/drawing/2014/main" id="{6777B927-E8E5-425F-BE9B-039913BBD235}"/>
              </a:ext>
            </a:extLst>
          </p:cNvPr>
          <p:cNvCxnSpPr>
            <a:cxnSpLocks/>
            <a:stCxn id="126" idx="3"/>
            <a:endCxn id="141" idx="1"/>
          </p:cNvCxnSpPr>
          <p:nvPr/>
        </p:nvCxnSpPr>
        <p:spPr bwMode="gray">
          <a:xfrm>
            <a:off x="2284792" y="2964083"/>
            <a:ext cx="75376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4" name="Straight Connector 343">
            <a:extLst>
              <a:ext uri="{FF2B5EF4-FFF2-40B4-BE49-F238E27FC236}">
                <a16:creationId xmlns:a16="http://schemas.microsoft.com/office/drawing/2014/main" id="{62E85124-A74A-4486-98B4-95C97FAD6307}"/>
              </a:ext>
            </a:extLst>
          </p:cNvPr>
          <p:cNvCxnSpPr>
            <a:cxnSpLocks/>
            <a:stCxn id="127" idx="3"/>
            <a:endCxn id="128" idx="1"/>
          </p:cNvCxnSpPr>
          <p:nvPr/>
        </p:nvCxnSpPr>
        <p:spPr bwMode="gray">
          <a:xfrm>
            <a:off x="2278603" y="4045940"/>
            <a:ext cx="759956" cy="190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7" name="Straight Connector 346">
            <a:extLst>
              <a:ext uri="{FF2B5EF4-FFF2-40B4-BE49-F238E27FC236}">
                <a16:creationId xmlns:a16="http://schemas.microsoft.com/office/drawing/2014/main" id="{67027C1E-E77C-4087-81B8-F63FDB62C25C}"/>
              </a:ext>
            </a:extLst>
          </p:cNvPr>
          <p:cNvCxnSpPr>
            <a:cxnSpLocks/>
            <a:stCxn id="246" idx="3"/>
            <a:endCxn id="253" idx="1"/>
          </p:cNvCxnSpPr>
          <p:nvPr/>
        </p:nvCxnSpPr>
        <p:spPr bwMode="gray">
          <a:xfrm>
            <a:off x="5730922" y="2964083"/>
            <a:ext cx="75376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50" name="Straight Connector 349">
            <a:extLst>
              <a:ext uri="{FF2B5EF4-FFF2-40B4-BE49-F238E27FC236}">
                <a16:creationId xmlns:a16="http://schemas.microsoft.com/office/drawing/2014/main" id="{FDC5A67E-3B60-464B-94CD-E34D5C7281F3}"/>
              </a:ext>
            </a:extLst>
          </p:cNvPr>
          <p:cNvCxnSpPr>
            <a:cxnSpLocks/>
            <a:stCxn id="247" idx="3"/>
            <a:endCxn id="248" idx="1"/>
          </p:cNvCxnSpPr>
          <p:nvPr/>
        </p:nvCxnSpPr>
        <p:spPr bwMode="gray">
          <a:xfrm>
            <a:off x="5724733" y="4045940"/>
            <a:ext cx="759956" cy="190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53" name="Straight Connector 352">
            <a:extLst>
              <a:ext uri="{FF2B5EF4-FFF2-40B4-BE49-F238E27FC236}">
                <a16:creationId xmlns:a16="http://schemas.microsoft.com/office/drawing/2014/main" id="{1D9FDD41-71B9-42F6-9C60-F3A37A9890A0}"/>
              </a:ext>
            </a:extLst>
          </p:cNvPr>
          <p:cNvCxnSpPr>
            <a:cxnSpLocks/>
            <a:stCxn id="316" idx="3"/>
            <a:endCxn id="317" idx="1"/>
          </p:cNvCxnSpPr>
          <p:nvPr/>
        </p:nvCxnSpPr>
        <p:spPr bwMode="gray">
          <a:xfrm flipV="1">
            <a:off x="9301050" y="4159764"/>
            <a:ext cx="749744" cy="47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56" name="Straight Connector 355">
            <a:extLst>
              <a:ext uri="{FF2B5EF4-FFF2-40B4-BE49-F238E27FC236}">
                <a16:creationId xmlns:a16="http://schemas.microsoft.com/office/drawing/2014/main" id="{D2CB4B57-5406-40D0-80AB-6269AEA5AB45}"/>
              </a:ext>
            </a:extLst>
          </p:cNvPr>
          <p:cNvCxnSpPr>
            <a:cxnSpLocks/>
            <a:stCxn id="315" idx="3"/>
            <a:endCxn id="322" idx="1"/>
          </p:cNvCxnSpPr>
          <p:nvPr/>
        </p:nvCxnSpPr>
        <p:spPr bwMode="gray">
          <a:xfrm>
            <a:off x="9297027" y="2964083"/>
            <a:ext cx="75376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82954630-286E-41EE-9068-DE6C0C0D1714}"/>
              </a:ext>
            </a:extLst>
          </p:cNvPr>
          <p:cNvCxnSpPr>
            <a:cxnSpLocks/>
          </p:cNvCxnSpPr>
          <p:nvPr/>
        </p:nvCxnSpPr>
        <p:spPr bwMode="gray">
          <a:xfrm>
            <a:off x="1339722" y="5352100"/>
            <a:ext cx="1062830"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1" name="TextBox 100">
            <a:extLst>
              <a:ext uri="{FF2B5EF4-FFF2-40B4-BE49-F238E27FC236}">
                <a16:creationId xmlns:a16="http://schemas.microsoft.com/office/drawing/2014/main" id="{C7D12D53-D0BF-4013-BCBC-ECB543405ECA}"/>
              </a:ext>
            </a:extLst>
          </p:cNvPr>
          <p:cNvSpPr txBox="1"/>
          <p:nvPr/>
        </p:nvSpPr>
        <p:spPr bwMode="gray">
          <a:xfrm>
            <a:off x="1391419" y="5062399"/>
            <a:ext cx="906017" cy="276999"/>
          </a:xfrm>
          <a:prstGeom prst="rect">
            <a:avLst/>
          </a:prstGeom>
          <a:noFill/>
        </p:spPr>
        <p:txBody>
          <a:bodyPr wrap="none" rtlCol="0">
            <a:spAutoFit/>
          </a:bodyPr>
          <a:lstStyle/>
          <a:p>
            <a:pPr fontAlgn="ctr"/>
            <a:r>
              <a:rPr lang="en-US" sz="1200" dirty="0">
                <a:latin typeface="Huawei Sans" panose="020C0503030203020204" pitchFamily="34" charset="0"/>
              </a:rPr>
              <a:t>BGP/OSPF</a:t>
            </a:r>
            <a:endParaRPr lang="en-US" altLang="zh-CN" sz="1200" dirty="0">
              <a:latin typeface="Huawei Sans" panose="020C0503030203020204" pitchFamily="34" charset="0"/>
            </a:endParaRPr>
          </a:p>
        </p:txBody>
      </p:sp>
      <p:cxnSp>
        <p:nvCxnSpPr>
          <p:cNvPr id="102" name="Straight Arrow Connector 101">
            <a:extLst>
              <a:ext uri="{FF2B5EF4-FFF2-40B4-BE49-F238E27FC236}">
                <a16:creationId xmlns:a16="http://schemas.microsoft.com/office/drawing/2014/main" id="{CADA6D74-F8B5-4011-A6EA-CE155B531263}"/>
              </a:ext>
            </a:extLst>
          </p:cNvPr>
          <p:cNvCxnSpPr>
            <a:cxnSpLocks/>
            <a:stCxn id="101" idx="0"/>
          </p:cNvCxnSpPr>
          <p:nvPr/>
        </p:nvCxnSpPr>
        <p:spPr bwMode="gray">
          <a:xfrm flipV="1">
            <a:off x="1844428" y="4781550"/>
            <a:ext cx="0" cy="28084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E810F526-8DA6-4FBF-B5E4-AA4A8CFA7603}"/>
              </a:ext>
            </a:extLst>
          </p:cNvPr>
          <p:cNvCxnSpPr>
            <a:cxnSpLocks/>
          </p:cNvCxnSpPr>
          <p:nvPr/>
        </p:nvCxnSpPr>
        <p:spPr bwMode="gray">
          <a:xfrm>
            <a:off x="4822426" y="5362580"/>
            <a:ext cx="1062830"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6" name="TextBox 105">
            <a:extLst>
              <a:ext uri="{FF2B5EF4-FFF2-40B4-BE49-F238E27FC236}">
                <a16:creationId xmlns:a16="http://schemas.microsoft.com/office/drawing/2014/main" id="{B4788398-9DC3-4F53-9BD5-C5AC47F83E67}"/>
              </a:ext>
            </a:extLst>
          </p:cNvPr>
          <p:cNvSpPr txBox="1"/>
          <p:nvPr/>
        </p:nvSpPr>
        <p:spPr bwMode="gray">
          <a:xfrm>
            <a:off x="4874123" y="5072879"/>
            <a:ext cx="906017" cy="276999"/>
          </a:xfrm>
          <a:prstGeom prst="rect">
            <a:avLst/>
          </a:prstGeom>
          <a:noFill/>
        </p:spPr>
        <p:txBody>
          <a:bodyPr wrap="none" rtlCol="0">
            <a:spAutoFit/>
          </a:bodyPr>
          <a:lstStyle/>
          <a:p>
            <a:pPr fontAlgn="ctr"/>
            <a:r>
              <a:rPr lang="en-US" sz="1200" dirty="0">
                <a:latin typeface="Huawei Sans" panose="020C0503030203020204" pitchFamily="34" charset="0"/>
              </a:rPr>
              <a:t>BGP/OSPF</a:t>
            </a:r>
            <a:endParaRPr lang="en-US" altLang="zh-CN" sz="1200" dirty="0">
              <a:latin typeface="Huawei Sans" panose="020C0503030203020204" pitchFamily="34" charset="0"/>
            </a:endParaRPr>
          </a:p>
        </p:txBody>
      </p:sp>
      <p:cxnSp>
        <p:nvCxnSpPr>
          <p:cNvPr id="107" name="Straight Arrow Connector 106">
            <a:extLst>
              <a:ext uri="{FF2B5EF4-FFF2-40B4-BE49-F238E27FC236}">
                <a16:creationId xmlns:a16="http://schemas.microsoft.com/office/drawing/2014/main" id="{6A3A4F11-DDAA-482F-A1C8-5405F7CFD7A3}"/>
              </a:ext>
            </a:extLst>
          </p:cNvPr>
          <p:cNvCxnSpPr>
            <a:cxnSpLocks/>
            <a:stCxn id="106" idx="0"/>
          </p:cNvCxnSpPr>
          <p:nvPr/>
        </p:nvCxnSpPr>
        <p:spPr bwMode="gray">
          <a:xfrm flipV="1">
            <a:off x="5327132" y="4792030"/>
            <a:ext cx="0" cy="28084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C479802F-3ADF-4766-9626-778C572C7FB8}"/>
              </a:ext>
            </a:extLst>
          </p:cNvPr>
          <p:cNvCxnSpPr>
            <a:cxnSpLocks/>
          </p:cNvCxnSpPr>
          <p:nvPr/>
        </p:nvCxnSpPr>
        <p:spPr bwMode="gray">
          <a:xfrm>
            <a:off x="8391189" y="5352100"/>
            <a:ext cx="1062830"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9" name="TextBox 108">
            <a:extLst>
              <a:ext uri="{FF2B5EF4-FFF2-40B4-BE49-F238E27FC236}">
                <a16:creationId xmlns:a16="http://schemas.microsoft.com/office/drawing/2014/main" id="{6BD883EB-9991-4031-B71C-ED5CDD70A79E}"/>
              </a:ext>
            </a:extLst>
          </p:cNvPr>
          <p:cNvSpPr txBox="1"/>
          <p:nvPr/>
        </p:nvSpPr>
        <p:spPr bwMode="gray">
          <a:xfrm>
            <a:off x="8442886" y="5062399"/>
            <a:ext cx="906017" cy="276999"/>
          </a:xfrm>
          <a:prstGeom prst="rect">
            <a:avLst/>
          </a:prstGeom>
          <a:noFill/>
        </p:spPr>
        <p:txBody>
          <a:bodyPr wrap="none" rtlCol="0">
            <a:spAutoFit/>
          </a:bodyPr>
          <a:lstStyle/>
          <a:p>
            <a:pPr fontAlgn="ctr"/>
            <a:r>
              <a:rPr lang="en-US" sz="1200" dirty="0">
                <a:latin typeface="Huawei Sans" panose="020C0503030203020204" pitchFamily="34" charset="0"/>
              </a:rPr>
              <a:t>BGP/OSPF</a:t>
            </a:r>
            <a:endParaRPr lang="en-US" altLang="zh-CN" sz="1200" dirty="0">
              <a:latin typeface="Huawei Sans" panose="020C0503030203020204" pitchFamily="34" charset="0"/>
            </a:endParaRPr>
          </a:p>
        </p:txBody>
      </p:sp>
      <p:cxnSp>
        <p:nvCxnSpPr>
          <p:cNvPr id="110" name="Straight Arrow Connector 109">
            <a:extLst>
              <a:ext uri="{FF2B5EF4-FFF2-40B4-BE49-F238E27FC236}">
                <a16:creationId xmlns:a16="http://schemas.microsoft.com/office/drawing/2014/main" id="{87180C25-F9B0-4D52-839F-1C5AAA3B599F}"/>
              </a:ext>
            </a:extLst>
          </p:cNvPr>
          <p:cNvCxnSpPr>
            <a:cxnSpLocks/>
            <a:stCxn id="109" idx="0"/>
          </p:cNvCxnSpPr>
          <p:nvPr/>
        </p:nvCxnSpPr>
        <p:spPr bwMode="gray">
          <a:xfrm flipV="1">
            <a:off x="8895895" y="4781550"/>
            <a:ext cx="0" cy="28084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4" name="TextBox 113">
            <a:extLst>
              <a:ext uri="{FF2B5EF4-FFF2-40B4-BE49-F238E27FC236}">
                <a16:creationId xmlns:a16="http://schemas.microsoft.com/office/drawing/2014/main" id="{0455C11F-7D51-4857-B0C8-C401673DF8E8}"/>
              </a:ext>
            </a:extLst>
          </p:cNvPr>
          <p:cNvSpPr txBox="1"/>
          <p:nvPr/>
        </p:nvSpPr>
        <p:spPr bwMode="gray">
          <a:xfrm>
            <a:off x="8161202" y="2769321"/>
            <a:ext cx="734694" cy="461665"/>
          </a:xfrm>
          <a:prstGeom prst="rect">
            <a:avLst/>
          </a:prstGeom>
          <a:noFill/>
        </p:spPr>
        <p:txBody>
          <a:bodyPr wrap="square" rtlCol="0">
            <a:spAutoFit/>
          </a:bodyPr>
          <a:lstStyle/>
          <a:p>
            <a:pPr fontAlgn="ctr"/>
            <a:r>
              <a:rPr lang="en-US" sz="1200" dirty="0">
                <a:latin typeface="Huawei Sans" panose="020C0503030203020204" pitchFamily="34" charset="0"/>
              </a:rPr>
              <a:t>Level-1 branch</a:t>
            </a:r>
          </a:p>
        </p:txBody>
      </p:sp>
      <p:sp>
        <p:nvSpPr>
          <p:cNvPr id="115" name="TextBox 114">
            <a:extLst>
              <a:ext uri="{FF2B5EF4-FFF2-40B4-BE49-F238E27FC236}">
                <a16:creationId xmlns:a16="http://schemas.microsoft.com/office/drawing/2014/main" id="{34689B14-78F4-47D1-9746-CFA8E7AB9775}"/>
              </a:ext>
            </a:extLst>
          </p:cNvPr>
          <p:cNvSpPr txBox="1"/>
          <p:nvPr/>
        </p:nvSpPr>
        <p:spPr bwMode="gray">
          <a:xfrm>
            <a:off x="10332667" y="3016894"/>
            <a:ext cx="999361" cy="430887"/>
          </a:xfrm>
          <a:prstGeom prst="rect">
            <a:avLst/>
          </a:prstGeom>
          <a:noFill/>
        </p:spPr>
        <p:txBody>
          <a:bodyPr wrap="square" rtlCol="0">
            <a:spAutoFit/>
          </a:bodyPr>
          <a:lstStyle/>
          <a:p>
            <a:pPr fontAlgn="ctr"/>
            <a:r>
              <a:rPr lang="en-US" sz="1100" dirty="0">
                <a:latin typeface="Huawei Sans" panose="020C0503030203020204" pitchFamily="34" charset="0"/>
              </a:rPr>
              <a:t>Firewall/</a:t>
            </a:r>
          </a:p>
          <a:p>
            <a:pPr fontAlgn="ctr"/>
            <a:r>
              <a:rPr lang="en-US" sz="1100" dirty="0">
                <a:latin typeface="Huawei Sans" panose="020C0503030203020204" pitchFamily="34" charset="0"/>
              </a:rPr>
              <a:t>NAT device</a:t>
            </a:r>
            <a:endParaRPr lang="en-US" altLang="zh-CN" sz="1100" dirty="0">
              <a:latin typeface="Huawei Sans" panose="020C0503030203020204" pitchFamily="34" charset="0"/>
            </a:endParaRPr>
          </a:p>
        </p:txBody>
      </p:sp>
    </p:spTree>
    <p:extLst>
      <p:ext uri="{BB962C8B-B14F-4D97-AF65-F5344CB8AC3E}">
        <p14:creationId xmlns:p14="http://schemas.microsoft.com/office/powerpoint/2010/main" val="41574945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B4A65-CB9E-4495-8A48-7936BB368CC8}"/>
              </a:ext>
            </a:extLst>
          </p:cNvPr>
          <p:cNvSpPr>
            <a:spLocks noGrp="1"/>
          </p:cNvSpPr>
          <p:nvPr>
            <p:ph type="title"/>
          </p:nvPr>
        </p:nvSpPr>
        <p:spPr bwMode="gray"/>
        <p:txBody>
          <a:bodyPr/>
          <a:lstStyle/>
          <a:p>
            <a:pPr fontAlgn="ctr"/>
            <a:r>
              <a:rPr lang="en-US" dirty="0">
                <a:latin typeface="Huawei Sans" panose="020C0503030203020204" pitchFamily="34" charset="0"/>
              </a:rPr>
              <a:t>Typical Underlay Networking (2)</a:t>
            </a:r>
          </a:p>
        </p:txBody>
      </p:sp>
      <p:pic>
        <p:nvPicPr>
          <p:cNvPr id="4" name="Picture 12" descr="E:\2016.01\1.12 扁平化图标\蓝色\AR-蓝色最新-40.png">
            <a:extLst>
              <a:ext uri="{FF2B5EF4-FFF2-40B4-BE49-F238E27FC236}">
                <a16:creationId xmlns:a16="http://schemas.microsoft.com/office/drawing/2014/main" id="{EA07DA46-2751-48B9-B7B3-879DBC7D77DC}"/>
              </a:ext>
            </a:extLst>
          </p:cNvPr>
          <p:cNvPicPr>
            <a:picLocks noChangeAspect="1" noChangeArrowheads="1"/>
          </p:cNvPicPr>
          <p:nvPr/>
        </p:nvPicPr>
        <p:blipFill>
          <a:blip r:embed="rId3" cstate="print"/>
          <a:srcRect/>
          <a:stretch>
            <a:fillRect/>
          </a:stretch>
        </p:blipFill>
        <p:spPr bwMode="gray">
          <a:xfrm>
            <a:off x="3304170" y="5159188"/>
            <a:ext cx="344148" cy="281576"/>
          </a:xfrm>
          <a:prstGeom prst="rect">
            <a:avLst/>
          </a:prstGeom>
          <a:noFill/>
        </p:spPr>
      </p:pic>
      <p:pic>
        <p:nvPicPr>
          <p:cNvPr id="5" name="Picture 12" descr="E:\2016.01\1.12 扁平化图标\蓝色\AR-蓝色最新-40.png">
            <a:extLst>
              <a:ext uri="{FF2B5EF4-FFF2-40B4-BE49-F238E27FC236}">
                <a16:creationId xmlns:a16="http://schemas.microsoft.com/office/drawing/2014/main" id="{77D6682A-FDB9-41FE-894B-6285190942DD}"/>
              </a:ext>
            </a:extLst>
          </p:cNvPr>
          <p:cNvPicPr>
            <a:picLocks noChangeAspect="1" noChangeArrowheads="1"/>
          </p:cNvPicPr>
          <p:nvPr/>
        </p:nvPicPr>
        <p:blipFill>
          <a:blip r:embed="rId3" cstate="print"/>
          <a:srcRect/>
          <a:stretch>
            <a:fillRect/>
          </a:stretch>
        </p:blipFill>
        <p:spPr bwMode="gray">
          <a:xfrm>
            <a:off x="2730669" y="2781584"/>
            <a:ext cx="344148" cy="281576"/>
          </a:xfrm>
          <a:prstGeom prst="rect">
            <a:avLst/>
          </a:prstGeom>
          <a:noFill/>
        </p:spPr>
      </p:pic>
      <p:cxnSp>
        <p:nvCxnSpPr>
          <p:cNvPr id="6" name="Straight Connector 5">
            <a:extLst>
              <a:ext uri="{FF2B5EF4-FFF2-40B4-BE49-F238E27FC236}">
                <a16:creationId xmlns:a16="http://schemas.microsoft.com/office/drawing/2014/main" id="{527794CD-23CF-4691-8A1F-F6BAF0CBDD5A}"/>
              </a:ext>
            </a:extLst>
          </p:cNvPr>
          <p:cNvCxnSpPr>
            <a:cxnSpLocks/>
            <a:endCxn id="4" idx="0"/>
          </p:cNvCxnSpPr>
          <p:nvPr/>
        </p:nvCxnSpPr>
        <p:spPr bwMode="gray">
          <a:xfrm>
            <a:off x="3030706" y="4199527"/>
            <a:ext cx="445538" cy="95966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F87771CE-A67D-47FC-A6B3-DF2DDD9F5854}"/>
              </a:ext>
            </a:extLst>
          </p:cNvPr>
          <p:cNvCxnSpPr>
            <a:cxnSpLocks/>
            <a:endCxn id="4" idx="0"/>
          </p:cNvCxnSpPr>
          <p:nvPr/>
        </p:nvCxnSpPr>
        <p:spPr bwMode="gray">
          <a:xfrm flipH="1">
            <a:off x="3476244" y="4218499"/>
            <a:ext cx="426817" cy="940689"/>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8" name="Picture 12" descr="E:\2016.01\1.12 扁平化图标\蓝色\AR-蓝色最新-40.png">
            <a:extLst>
              <a:ext uri="{FF2B5EF4-FFF2-40B4-BE49-F238E27FC236}">
                <a16:creationId xmlns:a16="http://schemas.microsoft.com/office/drawing/2014/main" id="{4B5837D3-6512-4D42-BCE2-0D56A42CD261}"/>
              </a:ext>
            </a:extLst>
          </p:cNvPr>
          <p:cNvPicPr>
            <a:picLocks noChangeAspect="1" noChangeArrowheads="1"/>
          </p:cNvPicPr>
          <p:nvPr/>
        </p:nvPicPr>
        <p:blipFill>
          <a:blip r:embed="rId3" cstate="print"/>
          <a:srcRect/>
          <a:stretch>
            <a:fillRect/>
          </a:stretch>
        </p:blipFill>
        <p:spPr bwMode="gray">
          <a:xfrm>
            <a:off x="3828584" y="2781584"/>
            <a:ext cx="344148" cy="281576"/>
          </a:xfrm>
          <a:prstGeom prst="rect">
            <a:avLst/>
          </a:prstGeom>
          <a:noFill/>
        </p:spPr>
      </p:pic>
      <p:cxnSp>
        <p:nvCxnSpPr>
          <p:cNvPr id="9" name="Straight Connector 8">
            <a:extLst>
              <a:ext uri="{FF2B5EF4-FFF2-40B4-BE49-F238E27FC236}">
                <a16:creationId xmlns:a16="http://schemas.microsoft.com/office/drawing/2014/main" id="{12840E9A-9E8D-43CC-964C-51BEAF038436}"/>
              </a:ext>
            </a:extLst>
          </p:cNvPr>
          <p:cNvCxnSpPr>
            <a:cxnSpLocks/>
            <a:stCxn id="13" idx="1"/>
            <a:endCxn id="5" idx="2"/>
          </p:cNvCxnSpPr>
          <p:nvPr/>
        </p:nvCxnSpPr>
        <p:spPr bwMode="gray">
          <a:xfrm flipV="1">
            <a:off x="2060463" y="3063160"/>
            <a:ext cx="842280" cy="80795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7BAD939-65BD-48C5-9E89-8A3EF940E5E1}"/>
              </a:ext>
            </a:extLst>
          </p:cNvPr>
          <p:cNvCxnSpPr>
            <a:cxnSpLocks/>
            <a:stCxn id="14" idx="1"/>
            <a:endCxn id="8" idx="2"/>
          </p:cNvCxnSpPr>
          <p:nvPr/>
        </p:nvCxnSpPr>
        <p:spPr bwMode="gray">
          <a:xfrm flipV="1">
            <a:off x="3927840" y="3063160"/>
            <a:ext cx="72818" cy="79624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001AA236-8FED-42E9-BFB8-63328F243F00}"/>
              </a:ext>
            </a:extLst>
          </p:cNvPr>
          <p:cNvSpPr txBox="1"/>
          <p:nvPr/>
        </p:nvSpPr>
        <p:spPr bwMode="gray">
          <a:xfrm>
            <a:off x="2789303" y="5431612"/>
            <a:ext cx="1491114" cy="276999"/>
          </a:xfrm>
          <a:prstGeom prst="rect">
            <a:avLst/>
          </a:prstGeom>
          <a:noFill/>
        </p:spPr>
        <p:txBody>
          <a:bodyPr wrap="none" rtlCol="0">
            <a:spAutoFit/>
          </a:bodyPr>
          <a:lstStyle/>
          <a:p>
            <a:pPr fontAlgn="ctr"/>
            <a:r>
              <a:rPr lang="en-US" sz="1200" dirty="0">
                <a:latin typeface="Huawei Sans" panose="020C0503030203020204" pitchFamily="34" charset="0"/>
              </a:rPr>
              <a:t>Sub-branch/Outlet</a:t>
            </a:r>
          </a:p>
        </p:txBody>
      </p:sp>
      <p:sp>
        <p:nvSpPr>
          <p:cNvPr id="12" name="TextBox 11">
            <a:extLst>
              <a:ext uri="{FF2B5EF4-FFF2-40B4-BE49-F238E27FC236}">
                <a16:creationId xmlns:a16="http://schemas.microsoft.com/office/drawing/2014/main" id="{CA531210-A534-40E6-AC9A-5A6DEC948167}"/>
              </a:ext>
            </a:extLst>
          </p:cNvPr>
          <p:cNvSpPr txBox="1"/>
          <p:nvPr/>
        </p:nvSpPr>
        <p:spPr bwMode="gray">
          <a:xfrm>
            <a:off x="1583365" y="2785581"/>
            <a:ext cx="1220206" cy="276999"/>
          </a:xfrm>
          <a:prstGeom prst="rect">
            <a:avLst/>
          </a:prstGeom>
          <a:noFill/>
        </p:spPr>
        <p:txBody>
          <a:bodyPr wrap="none" rtlCol="0">
            <a:spAutoFit/>
          </a:bodyPr>
          <a:lstStyle/>
          <a:p>
            <a:pPr fontAlgn="ctr"/>
            <a:r>
              <a:rPr lang="en-US" sz="1200" dirty="0">
                <a:latin typeface="Huawei Sans" panose="020C0503030203020204" pitchFamily="34" charset="0"/>
              </a:rPr>
              <a:t>Level-1 branch</a:t>
            </a:r>
          </a:p>
        </p:txBody>
      </p:sp>
      <p:sp>
        <p:nvSpPr>
          <p:cNvPr id="13" name="Freeform 159">
            <a:extLst>
              <a:ext uri="{FF2B5EF4-FFF2-40B4-BE49-F238E27FC236}">
                <a16:creationId xmlns:a16="http://schemas.microsoft.com/office/drawing/2014/main" id="{5CC4CFFA-B8C1-411F-94C0-E8E039FC6719}"/>
              </a:ext>
            </a:extLst>
          </p:cNvPr>
          <p:cNvSpPr/>
          <p:nvPr/>
        </p:nvSpPr>
        <p:spPr bwMode="gray">
          <a:xfrm flipH="1">
            <a:off x="1637096" y="3814597"/>
            <a:ext cx="746488" cy="40390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tx1"/>
                </a:solidFill>
                <a:latin typeface="Huawei Sans" panose="020C0503030203020204" pitchFamily="34" charset="0"/>
              </a:rPr>
              <a:t>ISP1</a:t>
            </a:r>
          </a:p>
        </p:txBody>
      </p:sp>
      <p:sp>
        <p:nvSpPr>
          <p:cNvPr id="14" name="Freeform 159">
            <a:extLst>
              <a:ext uri="{FF2B5EF4-FFF2-40B4-BE49-F238E27FC236}">
                <a16:creationId xmlns:a16="http://schemas.microsoft.com/office/drawing/2014/main" id="{FEDA2AFA-CADD-47E6-9DFA-D166114CA1FB}"/>
              </a:ext>
            </a:extLst>
          </p:cNvPr>
          <p:cNvSpPr/>
          <p:nvPr/>
        </p:nvSpPr>
        <p:spPr bwMode="gray">
          <a:xfrm flipH="1">
            <a:off x="3504473" y="3802886"/>
            <a:ext cx="746488" cy="40390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tx1"/>
                </a:solidFill>
                <a:latin typeface="Huawei Sans" panose="020C0503030203020204" pitchFamily="34" charset="0"/>
              </a:rPr>
              <a:t>ISP3</a:t>
            </a:r>
          </a:p>
        </p:txBody>
      </p:sp>
      <p:sp>
        <p:nvSpPr>
          <p:cNvPr id="15" name="Freeform 159">
            <a:extLst>
              <a:ext uri="{FF2B5EF4-FFF2-40B4-BE49-F238E27FC236}">
                <a16:creationId xmlns:a16="http://schemas.microsoft.com/office/drawing/2014/main" id="{510C7EFE-FF74-43D9-8997-FE9D7D7A74DE}"/>
              </a:ext>
            </a:extLst>
          </p:cNvPr>
          <p:cNvSpPr/>
          <p:nvPr/>
        </p:nvSpPr>
        <p:spPr bwMode="gray">
          <a:xfrm flipH="1">
            <a:off x="2759157" y="1731937"/>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16" name="Straight Connector 15">
            <a:extLst>
              <a:ext uri="{FF2B5EF4-FFF2-40B4-BE49-F238E27FC236}">
                <a16:creationId xmlns:a16="http://schemas.microsoft.com/office/drawing/2014/main" id="{34B9D880-559A-43C7-B872-C096B8256853}"/>
              </a:ext>
            </a:extLst>
          </p:cNvPr>
          <p:cNvCxnSpPr>
            <a:cxnSpLocks/>
            <a:stCxn id="19" idx="2"/>
            <a:endCxn id="8" idx="0"/>
          </p:cNvCxnSpPr>
          <p:nvPr/>
        </p:nvCxnSpPr>
        <p:spPr bwMode="gray">
          <a:xfrm>
            <a:off x="3763692" y="2385839"/>
            <a:ext cx="236966" cy="39574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5A86135-4C82-4A72-AC68-83B25739AE87}"/>
              </a:ext>
            </a:extLst>
          </p:cNvPr>
          <p:cNvCxnSpPr>
            <a:cxnSpLocks/>
            <a:stCxn id="18" idx="2"/>
            <a:endCxn id="5" idx="0"/>
          </p:cNvCxnSpPr>
          <p:nvPr/>
        </p:nvCxnSpPr>
        <p:spPr bwMode="gray">
          <a:xfrm flipH="1">
            <a:off x="2902743" y="2386607"/>
            <a:ext cx="263781" cy="394977"/>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8" name="Picture 12" descr="E:\2016.01\1.12 扁平化图标\蓝色\AR-蓝色最新-40.png">
            <a:extLst>
              <a:ext uri="{FF2B5EF4-FFF2-40B4-BE49-F238E27FC236}">
                <a16:creationId xmlns:a16="http://schemas.microsoft.com/office/drawing/2014/main" id="{58A58F02-C194-46C1-AFE1-C199FFE2E951}"/>
              </a:ext>
            </a:extLst>
          </p:cNvPr>
          <p:cNvPicPr>
            <a:picLocks noChangeAspect="1" noChangeArrowheads="1"/>
          </p:cNvPicPr>
          <p:nvPr/>
        </p:nvPicPr>
        <p:blipFill>
          <a:blip r:embed="rId3" cstate="print"/>
          <a:srcRect/>
          <a:stretch>
            <a:fillRect/>
          </a:stretch>
        </p:blipFill>
        <p:spPr bwMode="gray">
          <a:xfrm>
            <a:off x="2994450" y="2105031"/>
            <a:ext cx="344148" cy="281576"/>
          </a:xfrm>
          <a:prstGeom prst="rect">
            <a:avLst/>
          </a:prstGeom>
          <a:noFill/>
        </p:spPr>
      </p:pic>
      <p:pic>
        <p:nvPicPr>
          <p:cNvPr id="19" name="Picture 12" descr="E:\2016.01\1.12 扁平化图标\蓝色\AR-蓝色最新-40.png">
            <a:extLst>
              <a:ext uri="{FF2B5EF4-FFF2-40B4-BE49-F238E27FC236}">
                <a16:creationId xmlns:a16="http://schemas.microsoft.com/office/drawing/2014/main" id="{392B6210-8A5A-4D3A-8EA8-7D69ECA1F946}"/>
              </a:ext>
            </a:extLst>
          </p:cNvPr>
          <p:cNvPicPr>
            <a:picLocks noChangeAspect="1" noChangeArrowheads="1"/>
          </p:cNvPicPr>
          <p:nvPr/>
        </p:nvPicPr>
        <p:blipFill>
          <a:blip r:embed="rId3" cstate="print"/>
          <a:srcRect/>
          <a:stretch>
            <a:fillRect/>
          </a:stretch>
        </p:blipFill>
        <p:spPr bwMode="gray">
          <a:xfrm>
            <a:off x="3591618" y="2104263"/>
            <a:ext cx="344148" cy="281576"/>
          </a:xfrm>
          <a:prstGeom prst="rect">
            <a:avLst/>
          </a:prstGeom>
          <a:noFill/>
        </p:spPr>
      </p:pic>
      <p:sp>
        <p:nvSpPr>
          <p:cNvPr id="20" name="TextBox 19">
            <a:extLst>
              <a:ext uri="{FF2B5EF4-FFF2-40B4-BE49-F238E27FC236}">
                <a16:creationId xmlns:a16="http://schemas.microsoft.com/office/drawing/2014/main" id="{8F2EE6DF-86F5-41F8-B988-91C4BA6F16AC}"/>
              </a:ext>
            </a:extLst>
          </p:cNvPr>
          <p:cNvSpPr txBox="1"/>
          <p:nvPr/>
        </p:nvSpPr>
        <p:spPr bwMode="gray">
          <a:xfrm>
            <a:off x="3903061" y="2116515"/>
            <a:ext cx="595550" cy="307777"/>
          </a:xfrm>
          <a:prstGeom prst="rect">
            <a:avLst/>
          </a:prstGeom>
          <a:noFill/>
        </p:spPr>
        <p:txBody>
          <a:bodyPr wrap="square" rtlCol="0">
            <a:spAutoFit/>
          </a:bodyPr>
          <a:lstStyle/>
          <a:p>
            <a:pPr fontAlgn="ctr"/>
            <a:r>
              <a:rPr lang="en-US" sz="1400" dirty="0">
                <a:latin typeface="Huawei Sans" panose="020C0503030203020204" pitchFamily="34" charset="0"/>
              </a:rPr>
              <a:t>HQ</a:t>
            </a:r>
            <a:endParaRPr lang="en-US" altLang="zh-CN" sz="1600" dirty="0">
              <a:latin typeface="Huawei Sans" panose="020C0503030203020204" pitchFamily="34" charset="0"/>
            </a:endParaRPr>
          </a:p>
        </p:txBody>
      </p:sp>
      <p:pic>
        <p:nvPicPr>
          <p:cNvPr id="21" name="图片 14" descr="交换机.png">
            <a:extLst>
              <a:ext uri="{FF2B5EF4-FFF2-40B4-BE49-F238E27FC236}">
                <a16:creationId xmlns:a16="http://schemas.microsoft.com/office/drawing/2014/main" id="{78D510D1-ED47-432E-84F5-65D0E8CC77DC}"/>
              </a:ext>
            </a:extLst>
          </p:cNvPr>
          <p:cNvPicPr>
            <a:picLocks noChangeAspect="1"/>
          </p:cNvPicPr>
          <p:nvPr/>
        </p:nvPicPr>
        <p:blipFill>
          <a:blip r:embed="rId4" cstate="print"/>
          <a:stretch>
            <a:fillRect/>
          </a:stretch>
        </p:blipFill>
        <p:spPr bwMode="gray">
          <a:xfrm>
            <a:off x="3012069" y="1790825"/>
            <a:ext cx="332221" cy="271816"/>
          </a:xfrm>
          <a:prstGeom prst="rect">
            <a:avLst/>
          </a:prstGeom>
        </p:spPr>
      </p:pic>
      <p:pic>
        <p:nvPicPr>
          <p:cNvPr id="22" name="图片 37" descr="存储阵列-蓝.png">
            <a:extLst>
              <a:ext uri="{FF2B5EF4-FFF2-40B4-BE49-F238E27FC236}">
                <a16:creationId xmlns:a16="http://schemas.microsoft.com/office/drawing/2014/main" id="{C473B24D-1460-4913-92A8-DC7DCCBD0F69}"/>
              </a:ext>
            </a:extLst>
          </p:cNvPr>
          <p:cNvPicPr>
            <a:picLocks noChangeAspect="1"/>
          </p:cNvPicPr>
          <p:nvPr/>
        </p:nvPicPr>
        <p:blipFill>
          <a:blip r:embed="rId5" cstate="print"/>
          <a:stretch>
            <a:fillRect/>
          </a:stretch>
        </p:blipFill>
        <p:spPr bwMode="gray">
          <a:xfrm>
            <a:off x="3597202" y="1788656"/>
            <a:ext cx="347068" cy="283964"/>
          </a:xfrm>
          <a:prstGeom prst="rect">
            <a:avLst/>
          </a:prstGeom>
        </p:spPr>
      </p:pic>
      <p:sp>
        <p:nvSpPr>
          <p:cNvPr id="23" name="圆角矩形 75">
            <a:extLst>
              <a:ext uri="{FF2B5EF4-FFF2-40B4-BE49-F238E27FC236}">
                <a16:creationId xmlns:a16="http://schemas.microsoft.com/office/drawing/2014/main" id="{D3C2A0D0-D9A3-483B-8CE2-4DB2BADE55C3}"/>
              </a:ext>
            </a:extLst>
          </p:cNvPr>
          <p:cNvSpPr/>
          <p:nvPr/>
        </p:nvSpPr>
        <p:spPr bwMode="gray">
          <a:xfrm>
            <a:off x="1208811" y="1223586"/>
            <a:ext cx="4468089" cy="359539"/>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Multi-link flat networking</a:t>
            </a:r>
          </a:p>
        </p:txBody>
      </p:sp>
      <p:sp>
        <p:nvSpPr>
          <p:cNvPr id="24" name="圆角矩形 75">
            <a:extLst>
              <a:ext uri="{FF2B5EF4-FFF2-40B4-BE49-F238E27FC236}">
                <a16:creationId xmlns:a16="http://schemas.microsoft.com/office/drawing/2014/main" id="{296E74A6-CE06-49FC-A4DC-5D8420CA0091}"/>
              </a:ext>
            </a:extLst>
          </p:cNvPr>
          <p:cNvSpPr/>
          <p:nvPr/>
        </p:nvSpPr>
        <p:spPr bwMode="gray">
          <a:xfrm>
            <a:off x="1208811" y="1635534"/>
            <a:ext cx="4468089" cy="4114788"/>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cs typeface="Arial" panose="020B0604020202020204" pitchFamily="34" charset="0"/>
            </a:endParaRPr>
          </a:p>
        </p:txBody>
      </p:sp>
      <p:sp>
        <p:nvSpPr>
          <p:cNvPr id="25" name="Freeform 159">
            <a:extLst>
              <a:ext uri="{FF2B5EF4-FFF2-40B4-BE49-F238E27FC236}">
                <a16:creationId xmlns:a16="http://schemas.microsoft.com/office/drawing/2014/main" id="{EBC7293A-EBBB-4C0A-A4B9-9D29A2C1502C}"/>
              </a:ext>
            </a:extLst>
          </p:cNvPr>
          <p:cNvSpPr/>
          <p:nvPr/>
        </p:nvSpPr>
        <p:spPr bwMode="gray">
          <a:xfrm flipH="1">
            <a:off x="2566022" y="3805071"/>
            <a:ext cx="746488" cy="40390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tx1"/>
                </a:solidFill>
                <a:latin typeface="Huawei Sans" panose="020C0503030203020204" pitchFamily="34" charset="0"/>
              </a:rPr>
              <a:t>ISP2</a:t>
            </a:r>
          </a:p>
        </p:txBody>
      </p:sp>
      <p:sp>
        <p:nvSpPr>
          <p:cNvPr id="26" name="Freeform 159">
            <a:extLst>
              <a:ext uri="{FF2B5EF4-FFF2-40B4-BE49-F238E27FC236}">
                <a16:creationId xmlns:a16="http://schemas.microsoft.com/office/drawing/2014/main" id="{82C3A040-984D-4783-8BE3-C0F77E1CD436}"/>
              </a:ext>
            </a:extLst>
          </p:cNvPr>
          <p:cNvSpPr/>
          <p:nvPr/>
        </p:nvSpPr>
        <p:spPr bwMode="gray">
          <a:xfrm flipH="1">
            <a:off x="4433399" y="3795625"/>
            <a:ext cx="746488" cy="40390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tx1"/>
                </a:solidFill>
                <a:latin typeface="Huawei Sans" panose="020C0503030203020204" pitchFamily="34" charset="0"/>
              </a:rPr>
              <a:t>ISP4</a:t>
            </a:r>
          </a:p>
        </p:txBody>
      </p:sp>
      <p:cxnSp>
        <p:nvCxnSpPr>
          <p:cNvPr id="28" name="Straight Connector 27">
            <a:extLst>
              <a:ext uri="{FF2B5EF4-FFF2-40B4-BE49-F238E27FC236}">
                <a16:creationId xmlns:a16="http://schemas.microsoft.com/office/drawing/2014/main" id="{840CCD97-B34E-45B9-85CD-AB96E499929F}"/>
              </a:ext>
            </a:extLst>
          </p:cNvPr>
          <p:cNvCxnSpPr>
            <a:cxnSpLocks/>
            <a:stCxn id="25" idx="1"/>
            <a:endCxn id="5" idx="2"/>
          </p:cNvCxnSpPr>
          <p:nvPr/>
        </p:nvCxnSpPr>
        <p:spPr bwMode="gray">
          <a:xfrm flipH="1" flipV="1">
            <a:off x="2902743" y="3063160"/>
            <a:ext cx="86646" cy="79843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64B1616A-DF61-4139-8AFF-B7D662A20DBD}"/>
              </a:ext>
            </a:extLst>
          </p:cNvPr>
          <p:cNvCxnSpPr>
            <a:cxnSpLocks/>
            <a:stCxn id="26" idx="3"/>
            <a:endCxn id="8" idx="2"/>
          </p:cNvCxnSpPr>
          <p:nvPr/>
        </p:nvCxnSpPr>
        <p:spPr bwMode="gray">
          <a:xfrm flipH="1" flipV="1">
            <a:off x="4000658" y="3063160"/>
            <a:ext cx="873401" cy="79566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49631C4-7345-4F9C-A0D3-66AB6B7CA179}"/>
              </a:ext>
            </a:extLst>
          </p:cNvPr>
          <p:cNvCxnSpPr>
            <a:cxnSpLocks/>
            <a:stCxn id="13" idx="8"/>
            <a:endCxn id="25" idx="21"/>
          </p:cNvCxnSpPr>
          <p:nvPr/>
        </p:nvCxnSpPr>
        <p:spPr bwMode="gray">
          <a:xfrm flipV="1">
            <a:off x="2383584" y="4088245"/>
            <a:ext cx="182438" cy="217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78EE9A0B-C7C9-49DE-8CAD-DC702C25CDFB}"/>
              </a:ext>
            </a:extLst>
          </p:cNvPr>
          <p:cNvCxnSpPr>
            <a:cxnSpLocks/>
            <a:stCxn id="14" idx="8"/>
            <a:endCxn id="26" idx="21"/>
          </p:cNvCxnSpPr>
          <p:nvPr/>
        </p:nvCxnSpPr>
        <p:spPr bwMode="gray">
          <a:xfrm>
            <a:off x="4250961" y="4078709"/>
            <a:ext cx="182438" cy="9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46" name="Picture 12" descr="E:\2016.01\1.12 扁平化图标\蓝色\AR-蓝色最新-40.png">
            <a:extLst>
              <a:ext uri="{FF2B5EF4-FFF2-40B4-BE49-F238E27FC236}">
                <a16:creationId xmlns:a16="http://schemas.microsoft.com/office/drawing/2014/main" id="{27A46EC9-D547-4AD3-947C-66AE9D413644}"/>
              </a:ext>
            </a:extLst>
          </p:cNvPr>
          <p:cNvPicPr>
            <a:picLocks noChangeAspect="1" noChangeArrowheads="1"/>
          </p:cNvPicPr>
          <p:nvPr/>
        </p:nvPicPr>
        <p:blipFill>
          <a:blip r:embed="rId3" cstate="print"/>
          <a:srcRect/>
          <a:stretch>
            <a:fillRect/>
          </a:stretch>
        </p:blipFill>
        <p:spPr bwMode="gray">
          <a:xfrm>
            <a:off x="8604720" y="5159188"/>
            <a:ext cx="344148" cy="281576"/>
          </a:xfrm>
          <a:prstGeom prst="rect">
            <a:avLst/>
          </a:prstGeom>
          <a:noFill/>
        </p:spPr>
      </p:pic>
      <p:pic>
        <p:nvPicPr>
          <p:cNvPr id="47" name="Picture 12" descr="E:\2016.01\1.12 扁平化图标\蓝色\AR-蓝色最新-40.png">
            <a:extLst>
              <a:ext uri="{FF2B5EF4-FFF2-40B4-BE49-F238E27FC236}">
                <a16:creationId xmlns:a16="http://schemas.microsoft.com/office/drawing/2014/main" id="{CF431A2F-2F99-427E-93D8-4FBAC434296B}"/>
              </a:ext>
            </a:extLst>
          </p:cNvPr>
          <p:cNvPicPr>
            <a:picLocks noChangeAspect="1" noChangeArrowheads="1"/>
          </p:cNvPicPr>
          <p:nvPr/>
        </p:nvPicPr>
        <p:blipFill>
          <a:blip r:embed="rId3" cstate="print"/>
          <a:srcRect/>
          <a:stretch>
            <a:fillRect/>
          </a:stretch>
        </p:blipFill>
        <p:spPr bwMode="gray">
          <a:xfrm>
            <a:off x="8031219" y="2781584"/>
            <a:ext cx="344148" cy="281576"/>
          </a:xfrm>
          <a:prstGeom prst="rect">
            <a:avLst/>
          </a:prstGeom>
          <a:noFill/>
        </p:spPr>
      </p:pic>
      <p:cxnSp>
        <p:nvCxnSpPr>
          <p:cNvPr id="48" name="Straight Connector 47">
            <a:extLst>
              <a:ext uri="{FF2B5EF4-FFF2-40B4-BE49-F238E27FC236}">
                <a16:creationId xmlns:a16="http://schemas.microsoft.com/office/drawing/2014/main" id="{987D47BC-F387-445B-A13E-C36F0FD45836}"/>
              </a:ext>
            </a:extLst>
          </p:cNvPr>
          <p:cNvCxnSpPr>
            <a:cxnSpLocks/>
            <a:endCxn id="46" idx="0"/>
          </p:cNvCxnSpPr>
          <p:nvPr/>
        </p:nvCxnSpPr>
        <p:spPr bwMode="gray">
          <a:xfrm>
            <a:off x="8188613" y="4180551"/>
            <a:ext cx="588181" cy="97863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3722D3B6-AC72-45FA-8831-67617010783A}"/>
              </a:ext>
            </a:extLst>
          </p:cNvPr>
          <p:cNvCxnSpPr>
            <a:cxnSpLocks/>
            <a:endCxn id="46" idx="0"/>
          </p:cNvCxnSpPr>
          <p:nvPr/>
        </p:nvCxnSpPr>
        <p:spPr bwMode="gray">
          <a:xfrm flipH="1">
            <a:off x="8776794" y="4180551"/>
            <a:ext cx="524414" cy="978637"/>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50" name="Picture 12" descr="E:\2016.01\1.12 扁平化图标\蓝色\AR-蓝色最新-40.png">
            <a:extLst>
              <a:ext uri="{FF2B5EF4-FFF2-40B4-BE49-F238E27FC236}">
                <a16:creationId xmlns:a16="http://schemas.microsoft.com/office/drawing/2014/main" id="{0DBA68C7-F6E1-47AE-8356-D371157912DC}"/>
              </a:ext>
            </a:extLst>
          </p:cNvPr>
          <p:cNvPicPr>
            <a:picLocks noChangeAspect="1" noChangeArrowheads="1"/>
          </p:cNvPicPr>
          <p:nvPr/>
        </p:nvPicPr>
        <p:blipFill>
          <a:blip r:embed="rId3" cstate="print"/>
          <a:srcRect/>
          <a:stretch>
            <a:fillRect/>
          </a:stretch>
        </p:blipFill>
        <p:spPr bwMode="gray">
          <a:xfrm>
            <a:off x="9129134" y="2781584"/>
            <a:ext cx="344148" cy="281576"/>
          </a:xfrm>
          <a:prstGeom prst="rect">
            <a:avLst/>
          </a:prstGeom>
          <a:noFill/>
        </p:spPr>
      </p:pic>
      <p:cxnSp>
        <p:nvCxnSpPr>
          <p:cNvPr id="51" name="Straight Connector 50">
            <a:extLst>
              <a:ext uri="{FF2B5EF4-FFF2-40B4-BE49-F238E27FC236}">
                <a16:creationId xmlns:a16="http://schemas.microsoft.com/office/drawing/2014/main" id="{1BD93E07-38A3-4903-B91C-9D2215CB0355}"/>
              </a:ext>
            </a:extLst>
          </p:cNvPr>
          <p:cNvCxnSpPr>
            <a:cxnSpLocks/>
            <a:stCxn id="55" idx="1"/>
            <a:endCxn id="47" idx="2"/>
          </p:cNvCxnSpPr>
          <p:nvPr/>
        </p:nvCxnSpPr>
        <p:spPr bwMode="gray">
          <a:xfrm flipV="1">
            <a:off x="8201452" y="3063160"/>
            <a:ext cx="1841" cy="64401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C628ED2F-F3E8-4C11-ACDC-89EB40B729C3}"/>
              </a:ext>
            </a:extLst>
          </p:cNvPr>
          <p:cNvSpPr txBox="1"/>
          <p:nvPr/>
        </p:nvSpPr>
        <p:spPr bwMode="gray">
          <a:xfrm>
            <a:off x="8089853" y="5431612"/>
            <a:ext cx="1491114" cy="276999"/>
          </a:xfrm>
          <a:prstGeom prst="rect">
            <a:avLst/>
          </a:prstGeom>
          <a:noFill/>
        </p:spPr>
        <p:txBody>
          <a:bodyPr wrap="none" rtlCol="0">
            <a:spAutoFit/>
          </a:bodyPr>
          <a:lstStyle/>
          <a:p>
            <a:pPr fontAlgn="ctr"/>
            <a:r>
              <a:rPr lang="en-US" sz="1200" dirty="0">
                <a:latin typeface="Huawei Sans" panose="020C0503030203020204" pitchFamily="34" charset="0"/>
              </a:rPr>
              <a:t>Sub-branch/Outlet</a:t>
            </a:r>
          </a:p>
        </p:txBody>
      </p:sp>
      <p:sp>
        <p:nvSpPr>
          <p:cNvPr id="54" name="TextBox 53">
            <a:extLst>
              <a:ext uri="{FF2B5EF4-FFF2-40B4-BE49-F238E27FC236}">
                <a16:creationId xmlns:a16="http://schemas.microsoft.com/office/drawing/2014/main" id="{8A1F39A0-8B36-41C7-A445-22B0CD638818}"/>
              </a:ext>
            </a:extLst>
          </p:cNvPr>
          <p:cNvSpPr txBox="1"/>
          <p:nvPr/>
        </p:nvSpPr>
        <p:spPr bwMode="gray">
          <a:xfrm>
            <a:off x="6896879" y="2785581"/>
            <a:ext cx="1220206" cy="276999"/>
          </a:xfrm>
          <a:prstGeom prst="rect">
            <a:avLst/>
          </a:prstGeom>
          <a:noFill/>
        </p:spPr>
        <p:txBody>
          <a:bodyPr wrap="none" rtlCol="0">
            <a:spAutoFit/>
          </a:bodyPr>
          <a:lstStyle/>
          <a:p>
            <a:pPr fontAlgn="ctr"/>
            <a:r>
              <a:rPr lang="en-US" sz="1200" dirty="0">
                <a:latin typeface="Huawei Sans" panose="020C0503030203020204" pitchFamily="34" charset="0"/>
              </a:rPr>
              <a:t>Level-1 branch</a:t>
            </a:r>
          </a:p>
        </p:txBody>
      </p:sp>
      <p:sp>
        <p:nvSpPr>
          <p:cNvPr id="55" name="Freeform 159">
            <a:extLst>
              <a:ext uri="{FF2B5EF4-FFF2-40B4-BE49-F238E27FC236}">
                <a16:creationId xmlns:a16="http://schemas.microsoft.com/office/drawing/2014/main" id="{C0ED5FA3-BFE6-46A5-9FEF-C677A4A70D4C}"/>
              </a:ext>
            </a:extLst>
          </p:cNvPr>
          <p:cNvSpPr/>
          <p:nvPr/>
        </p:nvSpPr>
        <p:spPr bwMode="gray">
          <a:xfrm flipH="1">
            <a:off x="7624920" y="3630159"/>
            <a:ext cx="1016552" cy="55039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tx1"/>
                </a:solidFill>
                <a:latin typeface="Huawei Sans" panose="020C0503030203020204" pitchFamily="34" charset="0"/>
              </a:rPr>
              <a:t>Internet 1</a:t>
            </a:r>
          </a:p>
        </p:txBody>
      </p:sp>
      <p:sp>
        <p:nvSpPr>
          <p:cNvPr id="57" name="Freeform 159">
            <a:extLst>
              <a:ext uri="{FF2B5EF4-FFF2-40B4-BE49-F238E27FC236}">
                <a16:creationId xmlns:a16="http://schemas.microsoft.com/office/drawing/2014/main" id="{5664CAB2-45BC-4A0B-AC72-5BA4732221F1}"/>
              </a:ext>
            </a:extLst>
          </p:cNvPr>
          <p:cNvSpPr/>
          <p:nvPr/>
        </p:nvSpPr>
        <p:spPr bwMode="gray">
          <a:xfrm flipH="1">
            <a:off x="8059707" y="1731937"/>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58" name="Straight Connector 57">
            <a:extLst>
              <a:ext uri="{FF2B5EF4-FFF2-40B4-BE49-F238E27FC236}">
                <a16:creationId xmlns:a16="http://schemas.microsoft.com/office/drawing/2014/main" id="{C54550FB-6CD5-4E96-90A8-699A081147F4}"/>
              </a:ext>
            </a:extLst>
          </p:cNvPr>
          <p:cNvCxnSpPr>
            <a:cxnSpLocks/>
            <a:stCxn id="61" idx="2"/>
            <a:endCxn id="50" idx="0"/>
          </p:cNvCxnSpPr>
          <p:nvPr/>
        </p:nvCxnSpPr>
        <p:spPr bwMode="gray">
          <a:xfrm>
            <a:off x="9064242" y="2385839"/>
            <a:ext cx="236966" cy="39574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1CC5B7F2-768A-4455-A7F7-EF1DECABD509}"/>
              </a:ext>
            </a:extLst>
          </p:cNvPr>
          <p:cNvCxnSpPr>
            <a:cxnSpLocks/>
            <a:stCxn id="60" idx="2"/>
            <a:endCxn id="47" idx="0"/>
          </p:cNvCxnSpPr>
          <p:nvPr/>
        </p:nvCxnSpPr>
        <p:spPr bwMode="gray">
          <a:xfrm flipH="1">
            <a:off x="8203293" y="2386607"/>
            <a:ext cx="263781" cy="394977"/>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60" name="Picture 12" descr="E:\2016.01\1.12 扁平化图标\蓝色\AR-蓝色最新-40.png">
            <a:extLst>
              <a:ext uri="{FF2B5EF4-FFF2-40B4-BE49-F238E27FC236}">
                <a16:creationId xmlns:a16="http://schemas.microsoft.com/office/drawing/2014/main" id="{50F64C5A-4FE5-49F9-B25D-AAD6B164D105}"/>
              </a:ext>
            </a:extLst>
          </p:cNvPr>
          <p:cNvPicPr>
            <a:picLocks noChangeAspect="1" noChangeArrowheads="1"/>
          </p:cNvPicPr>
          <p:nvPr/>
        </p:nvPicPr>
        <p:blipFill>
          <a:blip r:embed="rId3" cstate="print"/>
          <a:srcRect/>
          <a:stretch>
            <a:fillRect/>
          </a:stretch>
        </p:blipFill>
        <p:spPr bwMode="gray">
          <a:xfrm>
            <a:off x="8295000" y="2105031"/>
            <a:ext cx="344148" cy="281576"/>
          </a:xfrm>
          <a:prstGeom prst="rect">
            <a:avLst/>
          </a:prstGeom>
          <a:noFill/>
        </p:spPr>
      </p:pic>
      <p:pic>
        <p:nvPicPr>
          <p:cNvPr id="61" name="Picture 12" descr="E:\2016.01\1.12 扁平化图标\蓝色\AR-蓝色最新-40.png">
            <a:extLst>
              <a:ext uri="{FF2B5EF4-FFF2-40B4-BE49-F238E27FC236}">
                <a16:creationId xmlns:a16="http://schemas.microsoft.com/office/drawing/2014/main" id="{6397AF29-6838-410E-A293-68D352D53C75}"/>
              </a:ext>
            </a:extLst>
          </p:cNvPr>
          <p:cNvPicPr>
            <a:picLocks noChangeAspect="1" noChangeArrowheads="1"/>
          </p:cNvPicPr>
          <p:nvPr/>
        </p:nvPicPr>
        <p:blipFill>
          <a:blip r:embed="rId3" cstate="print"/>
          <a:srcRect/>
          <a:stretch>
            <a:fillRect/>
          </a:stretch>
        </p:blipFill>
        <p:spPr bwMode="gray">
          <a:xfrm>
            <a:off x="8892168" y="2104263"/>
            <a:ext cx="344148" cy="281576"/>
          </a:xfrm>
          <a:prstGeom prst="rect">
            <a:avLst/>
          </a:prstGeom>
          <a:noFill/>
        </p:spPr>
      </p:pic>
      <p:sp>
        <p:nvSpPr>
          <p:cNvPr id="62" name="TextBox 61">
            <a:extLst>
              <a:ext uri="{FF2B5EF4-FFF2-40B4-BE49-F238E27FC236}">
                <a16:creationId xmlns:a16="http://schemas.microsoft.com/office/drawing/2014/main" id="{4CAA52E4-DBDD-4785-8641-E03DF73429F5}"/>
              </a:ext>
            </a:extLst>
          </p:cNvPr>
          <p:cNvSpPr txBox="1"/>
          <p:nvPr/>
        </p:nvSpPr>
        <p:spPr bwMode="gray">
          <a:xfrm>
            <a:off x="9203611" y="2116515"/>
            <a:ext cx="595550" cy="307777"/>
          </a:xfrm>
          <a:prstGeom prst="rect">
            <a:avLst/>
          </a:prstGeom>
          <a:noFill/>
        </p:spPr>
        <p:txBody>
          <a:bodyPr wrap="square" rtlCol="0">
            <a:spAutoFit/>
          </a:bodyPr>
          <a:lstStyle/>
          <a:p>
            <a:pPr fontAlgn="ctr"/>
            <a:r>
              <a:rPr lang="en-US" sz="1400" dirty="0">
                <a:latin typeface="Huawei Sans" panose="020C0503030203020204" pitchFamily="34" charset="0"/>
              </a:rPr>
              <a:t>HQ</a:t>
            </a:r>
            <a:endParaRPr lang="en-US" altLang="zh-CN" sz="1600" dirty="0">
              <a:latin typeface="Huawei Sans" panose="020C0503030203020204" pitchFamily="34" charset="0"/>
            </a:endParaRPr>
          </a:p>
        </p:txBody>
      </p:sp>
      <p:pic>
        <p:nvPicPr>
          <p:cNvPr id="63" name="图片 14" descr="交换机.png">
            <a:extLst>
              <a:ext uri="{FF2B5EF4-FFF2-40B4-BE49-F238E27FC236}">
                <a16:creationId xmlns:a16="http://schemas.microsoft.com/office/drawing/2014/main" id="{BC371E1E-2DBB-46F1-A1C5-18504DD4DF89}"/>
              </a:ext>
            </a:extLst>
          </p:cNvPr>
          <p:cNvPicPr>
            <a:picLocks noChangeAspect="1"/>
          </p:cNvPicPr>
          <p:nvPr/>
        </p:nvPicPr>
        <p:blipFill>
          <a:blip r:embed="rId4" cstate="print"/>
          <a:stretch>
            <a:fillRect/>
          </a:stretch>
        </p:blipFill>
        <p:spPr bwMode="gray">
          <a:xfrm>
            <a:off x="8312619" y="1790825"/>
            <a:ext cx="332221" cy="271816"/>
          </a:xfrm>
          <a:prstGeom prst="rect">
            <a:avLst/>
          </a:prstGeom>
        </p:spPr>
      </p:pic>
      <p:pic>
        <p:nvPicPr>
          <p:cNvPr id="64" name="图片 37" descr="存储阵列-蓝.png">
            <a:extLst>
              <a:ext uri="{FF2B5EF4-FFF2-40B4-BE49-F238E27FC236}">
                <a16:creationId xmlns:a16="http://schemas.microsoft.com/office/drawing/2014/main" id="{EE2933A6-9343-4F76-92E9-5F66ED557998}"/>
              </a:ext>
            </a:extLst>
          </p:cNvPr>
          <p:cNvPicPr>
            <a:picLocks noChangeAspect="1"/>
          </p:cNvPicPr>
          <p:nvPr/>
        </p:nvPicPr>
        <p:blipFill>
          <a:blip r:embed="rId5" cstate="print"/>
          <a:stretch>
            <a:fillRect/>
          </a:stretch>
        </p:blipFill>
        <p:spPr bwMode="gray">
          <a:xfrm>
            <a:off x="8897752" y="1788656"/>
            <a:ext cx="347068" cy="283964"/>
          </a:xfrm>
          <a:prstGeom prst="rect">
            <a:avLst/>
          </a:prstGeom>
        </p:spPr>
      </p:pic>
      <p:sp>
        <p:nvSpPr>
          <p:cNvPr id="65" name="圆角矩形 75">
            <a:extLst>
              <a:ext uri="{FF2B5EF4-FFF2-40B4-BE49-F238E27FC236}">
                <a16:creationId xmlns:a16="http://schemas.microsoft.com/office/drawing/2014/main" id="{278F5A92-D1AD-4203-80C0-679BDB6EE815}"/>
              </a:ext>
            </a:extLst>
          </p:cNvPr>
          <p:cNvSpPr/>
          <p:nvPr/>
        </p:nvSpPr>
        <p:spPr bwMode="gray">
          <a:xfrm>
            <a:off x="6509361" y="1223586"/>
            <a:ext cx="4468089" cy="359539"/>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Flat Internet networking</a:t>
            </a:r>
          </a:p>
        </p:txBody>
      </p:sp>
      <p:sp>
        <p:nvSpPr>
          <p:cNvPr id="66" name="圆角矩形 75">
            <a:extLst>
              <a:ext uri="{FF2B5EF4-FFF2-40B4-BE49-F238E27FC236}">
                <a16:creationId xmlns:a16="http://schemas.microsoft.com/office/drawing/2014/main" id="{BBBC1587-D13C-4D0B-AC90-A3D6BA92DF9D}"/>
              </a:ext>
            </a:extLst>
          </p:cNvPr>
          <p:cNvSpPr/>
          <p:nvPr/>
        </p:nvSpPr>
        <p:spPr bwMode="gray">
          <a:xfrm>
            <a:off x="6509361" y="1635534"/>
            <a:ext cx="4468089" cy="4114788"/>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cs typeface="Arial" panose="020B0604020202020204" pitchFamily="34" charset="0"/>
            </a:endParaRPr>
          </a:p>
        </p:txBody>
      </p:sp>
      <p:sp>
        <p:nvSpPr>
          <p:cNvPr id="68" name="Freeform 159">
            <a:extLst>
              <a:ext uri="{FF2B5EF4-FFF2-40B4-BE49-F238E27FC236}">
                <a16:creationId xmlns:a16="http://schemas.microsoft.com/office/drawing/2014/main" id="{F7785B20-3982-44F3-8F61-AF012050646A}"/>
              </a:ext>
            </a:extLst>
          </p:cNvPr>
          <p:cNvSpPr/>
          <p:nvPr/>
        </p:nvSpPr>
        <p:spPr bwMode="gray">
          <a:xfrm flipH="1">
            <a:off x="8704845" y="3630159"/>
            <a:ext cx="1026317" cy="55039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tx1"/>
                </a:solidFill>
                <a:latin typeface="Huawei Sans" panose="020C0503030203020204" pitchFamily="34" charset="0"/>
              </a:rPr>
              <a:t>Internet 2</a:t>
            </a:r>
          </a:p>
        </p:txBody>
      </p:sp>
      <p:cxnSp>
        <p:nvCxnSpPr>
          <p:cNvPr id="70" name="Straight Connector 69">
            <a:extLst>
              <a:ext uri="{FF2B5EF4-FFF2-40B4-BE49-F238E27FC236}">
                <a16:creationId xmlns:a16="http://schemas.microsoft.com/office/drawing/2014/main" id="{BEBA8D6D-B740-4D1B-8194-8298EE28E38F}"/>
              </a:ext>
            </a:extLst>
          </p:cNvPr>
          <p:cNvCxnSpPr>
            <a:cxnSpLocks/>
            <a:stCxn id="68" idx="3"/>
            <a:endCxn id="50" idx="2"/>
          </p:cNvCxnSpPr>
          <p:nvPr/>
        </p:nvCxnSpPr>
        <p:spPr bwMode="gray">
          <a:xfrm flipH="1" flipV="1">
            <a:off x="9301208" y="3063160"/>
            <a:ext cx="9483" cy="65311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17666896-AD6F-4526-AE13-0D62347844CF}"/>
              </a:ext>
            </a:extLst>
          </p:cNvPr>
          <p:cNvCxnSpPr>
            <a:cxnSpLocks/>
            <a:stCxn id="55" idx="3"/>
            <a:endCxn id="50" idx="2"/>
          </p:cNvCxnSpPr>
          <p:nvPr/>
        </p:nvCxnSpPr>
        <p:spPr bwMode="gray">
          <a:xfrm flipV="1">
            <a:off x="8225001" y="3063160"/>
            <a:ext cx="1076207" cy="65311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6276448D-BE3E-4560-8784-183B97C5B3E6}"/>
              </a:ext>
            </a:extLst>
          </p:cNvPr>
          <p:cNvCxnSpPr>
            <a:cxnSpLocks/>
            <a:stCxn id="68" idx="2"/>
            <a:endCxn id="47" idx="2"/>
          </p:cNvCxnSpPr>
          <p:nvPr/>
        </p:nvCxnSpPr>
        <p:spPr bwMode="gray">
          <a:xfrm flipH="1" flipV="1">
            <a:off x="8203293" y="3063160"/>
            <a:ext cx="1097192" cy="6610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29EB2AB2-A336-4A18-80EB-26C553B60E92}"/>
              </a:ext>
            </a:extLst>
          </p:cNvPr>
          <p:cNvCxnSpPr>
            <a:cxnSpLocks/>
          </p:cNvCxnSpPr>
          <p:nvPr/>
        </p:nvCxnSpPr>
        <p:spPr bwMode="gray">
          <a:xfrm>
            <a:off x="3748256" y="5287618"/>
            <a:ext cx="1062830"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A85FE0A4-73D2-40E2-8CBA-667C59A106A8}"/>
              </a:ext>
            </a:extLst>
          </p:cNvPr>
          <p:cNvSpPr txBox="1"/>
          <p:nvPr/>
        </p:nvSpPr>
        <p:spPr bwMode="gray">
          <a:xfrm>
            <a:off x="3799953" y="4997917"/>
            <a:ext cx="906017" cy="276999"/>
          </a:xfrm>
          <a:prstGeom prst="rect">
            <a:avLst/>
          </a:prstGeom>
          <a:noFill/>
        </p:spPr>
        <p:txBody>
          <a:bodyPr wrap="none" rtlCol="0">
            <a:spAutoFit/>
          </a:bodyPr>
          <a:lstStyle/>
          <a:p>
            <a:pPr fontAlgn="ctr"/>
            <a:r>
              <a:rPr lang="en-US" sz="1200" dirty="0">
                <a:latin typeface="Huawei Sans" panose="020C0503030203020204" pitchFamily="34" charset="0"/>
              </a:rPr>
              <a:t>BGP/OSPF</a:t>
            </a:r>
            <a:endParaRPr lang="en-US" altLang="zh-CN" sz="1200" dirty="0">
              <a:latin typeface="Huawei Sans" panose="020C0503030203020204" pitchFamily="34" charset="0"/>
            </a:endParaRPr>
          </a:p>
        </p:txBody>
      </p:sp>
      <p:cxnSp>
        <p:nvCxnSpPr>
          <p:cNvPr id="31" name="Straight Arrow Connector 30">
            <a:extLst>
              <a:ext uri="{FF2B5EF4-FFF2-40B4-BE49-F238E27FC236}">
                <a16:creationId xmlns:a16="http://schemas.microsoft.com/office/drawing/2014/main" id="{B9FEE52F-0934-44DC-9705-03280D655E9F}"/>
              </a:ext>
            </a:extLst>
          </p:cNvPr>
          <p:cNvCxnSpPr>
            <a:cxnSpLocks/>
            <a:stCxn id="56" idx="0"/>
          </p:cNvCxnSpPr>
          <p:nvPr/>
        </p:nvCxnSpPr>
        <p:spPr bwMode="gray">
          <a:xfrm flipH="1" flipV="1">
            <a:off x="4250961" y="4669869"/>
            <a:ext cx="2001" cy="32804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BE63FD02-835A-43FF-A661-AE4CFAD893AF}"/>
              </a:ext>
            </a:extLst>
          </p:cNvPr>
          <p:cNvCxnSpPr>
            <a:cxnSpLocks/>
          </p:cNvCxnSpPr>
          <p:nvPr/>
        </p:nvCxnSpPr>
        <p:spPr bwMode="gray">
          <a:xfrm>
            <a:off x="9032493" y="5282578"/>
            <a:ext cx="1062830"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EB0DD7D2-27D9-48F7-84BC-E6BAED16BA17}"/>
              </a:ext>
            </a:extLst>
          </p:cNvPr>
          <p:cNvSpPr txBox="1"/>
          <p:nvPr/>
        </p:nvSpPr>
        <p:spPr bwMode="gray">
          <a:xfrm>
            <a:off x="9084190" y="4992877"/>
            <a:ext cx="906017" cy="276999"/>
          </a:xfrm>
          <a:prstGeom prst="rect">
            <a:avLst/>
          </a:prstGeom>
          <a:noFill/>
        </p:spPr>
        <p:txBody>
          <a:bodyPr wrap="none" rtlCol="0">
            <a:spAutoFit/>
          </a:bodyPr>
          <a:lstStyle/>
          <a:p>
            <a:pPr fontAlgn="ctr"/>
            <a:r>
              <a:rPr lang="en-US" sz="1200" dirty="0">
                <a:latin typeface="Huawei Sans" panose="020C0503030203020204" pitchFamily="34" charset="0"/>
              </a:rPr>
              <a:t>BGP/OSPF</a:t>
            </a:r>
            <a:endParaRPr lang="en-US" altLang="zh-CN" sz="1200" dirty="0">
              <a:latin typeface="Huawei Sans" panose="020C0503030203020204" pitchFamily="34" charset="0"/>
            </a:endParaRPr>
          </a:p>
        </p:txBody>
      </p:sp>
      <p:cxnSp>
        <p:nvCxnSpPr>
          <p:cNvPr id="71" name="Straight Arrow Connector 70">
            <a:extLst>
              <a:ext uri="{FF2B5EF4-FFF2-40B4-BE49-F238E27FC236}">
                <a16:creationId xmlns:a16="http://schemas.microsoft.com/office/drawing/2014/main" id="{A2E50AE1-B572-439D-A6A7-FCC386990D17}"/>
              </a:ext>
            </a:extLst>
          </p:cNvPr>
          <p:cNvCxnSpPr>
            <a:cxnSpLocks/>
            <a:stCxn id="69" idx="0"/>
          </p:cNvCxnSpPr>
          <p:nvPr/>
        </p:nvCxnSpPr>
        <p:spPr bwMode="gray">
          <a:xfrm flipH="1" flipV="1">
            <a:off x="9535198" y="4664829"/>
            <a:ext cx="2001" cy="32804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33693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8509B4A-0F90-49BD-AEB4-6674E25E6DC9}"/>
              </a:ext>
            </a:extLst>
          </p:cNvPr>
          <p:cNvSpPr>
            <a:spLocks noGrp="1"/>
          </p:cNvSpPr>
          <p:nvPr>
            <p:ph type="title"/>
          </p:nvPr>
        </p:nvSpPr>
        <p:spPr bwMode="gray"/>
        <p:txBody>
          <a:bodyPr/>
          <a:lstStyle/>
          <a:p>
            <a:pPr fontAlgn="ctr"/>
            <a:r>
              <a:rPr lang="en-US" dirty="0">
                <a:latin typeface="Huawei Sans" panose="020C0503030203020204" pitchFamily="34" charset="0"/>
              </a:rPr>
              <a:t>Underlay Network Design for Sub-Branches/Outlets</a:t>
            </a:r>
          </a:p>
        </p:txBody>
      </p:sp>
      <p:pic>
        <p:nvPicPr>
          <p:cNvPr id="170" name="Picture 12" descr="E:\2016.01\1.12 扁平化图标\蓝色\AR-蓝色最新-40.png">
            <a:extLst>
              <a:ext uri="{FF2B5EF4-FFF2-40B4-BE49-F238E27FC236}">
                <a16:creationId xmlns:a16="http://schemas.microsoft.com/office/drawing/2014/main" id="{630D472C-1DB6-4440-83FF-E5D0036F49BD}"/>
              </a:ext>
            </a:extLst>
          </p:cNvPr>
          <p:cNvPicPr>
            <a:picLocks noChangeAspect="1" noChangeArrowheads="1"/>
          </p:cNvPicPr>
          <p:nvPr/>
        </p:nvPicPr>
        <p:blipFill>
          <a:blip r:embed="rId3" cstate="print"/>
          <a:srcRect/>
          <a:stretch>
            <a:fillRect/>
          </a:stretch>
        </p:blipFill>
        <p:spPr bwMode="gray">
          <a:xfrm>
            <a:off x="5904093" y="3392090"/>
            <a:ext cx="517164" cy="423135"/>
          </a:xfrm>
          <a:prstGeom prst="rect">
            <a:avLst/>
          </a:prstGeom>
          <a:noFill/>
        </p:spPr>
      </p:pic>
      <p:sp>
        <p:nvSpPr>
          <p:cNvPr id="171" name="Freeform 159">
            <a:extLst>
              <a:ext uri="{FF2B5EF4-FFF2-40B4-BE49-F238E27FC236}">
                <a16:creationId xmlns:a16="http://schemas.microsoft.com/office/drawing/2014/main" id="{E6989CEB-14FA-4EAF-8DA3-103C9C31109B}"/>
              </a:ext>
            </a:extLst>
          </p:cNvPr>
          <p:cNvSpPr/>
          <p:nvPr/>
        </p:nvSpPr>
        <p:spPr bwMode="gray">
          <a:xfrm flipH="1">
            <a:off x="4845722" y="2176119"/>
            <a:ext cx="1056327" cy="5715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200" dirty="0">
                <a:solidFill>
                  <a:schemeClr val="tx1"/>
                </a:solidFill>
                <a:latin typeface="Huawei Sans" panose="020C0503030203020204" pitchFamily="34" charset="0"/>
              </a:rPr>
              <a:t>Private line</a:t>
            </a:r>
          </a:p>
        </p:txBody>
      </p:sp>
      <p:sp>
        <p:nvSpPr>
          <p:cNvPr id="172" name="Freeform 159">
            <a:extLst>
              <a:ext uri="{FF2B5EF4-FFF2-40B4-BE49-F238E27FC236}">
                <a16:creationId xmlns:a16="http://schemas.microsoft.com/office/drawing/2014/main" id="{6CA739F0-DC21-4EB1-8674-502EE21FE3B3}"/>
              </a:ext>
            </a:extLst>
          </p:cNvPr>
          <p:cNvSpPr/>
          <p:nvPr/>
        </p:nvSpPr>
        <p:spPr bwMode="gray">
          <a:xfrm flipH="1">
            <a:off x="6421257" y="2176119"/>
            <a:ext cx="1056327" cy="5715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200" dirty="0">
                <a:solidFill>
                  <a:schemeClr val="tx1"/>
                </a:solidFill>
                <a:latin typeface="Huawei Sans" panose="020C0503030203020204" pitchFamily="34" charset="0"/>
              </a:rPr>
              <a:t>Internet</a:t>
            </a:r>
          </a:p>
        </p:txBody>
      </p:sp>
      <p:cxnSp>
        <p:nvCxnSpPr>
          <p:cNvPr id="173" name="Straight Connector 172">
            <a:extLst>
              <a:ext uri="{FF2B5EF4-FFF2-40B4-BE49-F238E27FC236}">
                <a16:creationId xmlns:a16="http://schemas.microsoft.com/office/drawing/2014/main" id="{D5B22E9A-D275-4103-8DAE-D40942649D68}"/>
              </a:ext>
            </a:extLst>
          </p:cNvPr>
          <p:cNvCxnSpPr>
            <a:cxnSpLocks/>
            <a:endCxn id="170" idx="1"/>
          </p:cNvCxnSpPr>
          <p:nvPr/>
        </p:nvCxnSpPr>
        <p:spPr bwMode="gray">
          <a:xfrm>
            <a:off x="5352617" y="2747665"/>
            <a:ext cx="551476" cy="85599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4" name="Straight Connector 173">
            <a:extLst>
              <a:ext uri="{FF2B5EF4-FFF2-40B4-BE49-F238E27FC236}">
                <a16:creationId xmlns:a16="http://schemas.microsoft.com/office/drawing/2014/main" id="{3353DA60-0D9E-4330-BA89-13B1F22E479E}"/>
              </a:ext>
            </a:extLst>
          </p:cNvPr>
          <p:cNvCxnSpPr>
            <a:cxnSpLocks/>
            <a:endCxn id="170" idx="3"/>
          </p:cNvCxnSpPr>
          <p:nvPr/>
        </p:nvCxnSpPr>
        <p:spPr bwMode="gray">
          <a:xfrm flipH="1">
            <a:off x="6421257" y="2747665"/>
            <a:ext cx="541500" cy="855993"/>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75" name="圆角矩形 75">
            <a:extLst>
              <a:ext uri="{FF2B5EF4-FFF2-40B4-BE49-F238E27FC236}">
                <a16:creationId xmlns:a16="http://schemas.microsoft.com/office/drawing/2014/main" id="{12DCA9CB-B1EA-42C3-9343-3E27702F8523}"/>
              </a:ext>
            </a:extLst>
          </p:cNvPr>
          <p:cNvSpPr/>
          <p:nvPr/>
        </p:nvSpPr>
        <p:spPr bwMode="gray">
          <a:xfrm>
            <a:off x="1040281" y="1150374"/>
            <a:ext cx="3420000" cy="516065"/>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Single-gateway single-homed networking</a:t>
            </a:r>
          </a:p>
        </p:txBody>
      </p:sp>
      <p:sp>
        <p:nvSpPr>
          <p:cNvPr id="176" name="圆角矩形 75">
            <a:extLst>
              <a:ext uri="{FF2B5EF4-FFF2-40B4-BE49-F238E27FC236}">
                <a16:creationId xmlns:a16="http://schemas.microsoft.com/office/drawing/2014/main" id="{9CF67C99-A907-429A-B279-6BD7FCC1012F}"/>
              </a:ext>
            </a:extLst>
          </p:cNvPr>
          <p:cNvSpPr/>
          <p:nvPr/>
        </p:nvSpPr>
        <p:spPr bwMode="gray">
          <a:xfrm>
            <a:off x="1040281" y="1718848"/>
            <a:ext cx="3420000" cy="3639734"/>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r>
              <a:rPr lang="en-US" sz="1200" dirty="0">
                <a:latin typeface="Huawei Sans" panose="020C0503030203020204" pitchFamily="34" charset="0"/>
              </a:rPr>
              <a:t>Advantages: low deployment cost</a:t>
            </a:r>
            <a:endParaRPr lang="en-US" altLang="zh-CN" sz="1200" dirty="0">
              <a:latin typeface="Huawei Sans" panose="020C0503030203020204" pitchFamily="34" charset="0"/>
            </a:endParaRPr>
          </a:p>
          <a:p>
            <a:pPr marL="228594" indent="-228594" fontAlgn="ctr">
              <a:buFont typeface="Arial" panose="020B0604020202020204" pitchFamily="34" charset="0"/>
              <a:buChar char="•"/>
            </a:pPr>
            <a:r>
              <a:rPr lang="en-US" sz="1200" dirty="0">
                <a:latin typeface="Huawei Sans" panose="020C0503030203020204" pitchFamily="34" charset="0"/>
              </a:rPr>
              <a:t>Disadvantages: risks of single device and single link failures</a:t>
            </a: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0" marR="0" lvl="0" indent="0" algn="just" defTabSz="914400" eaLnBrk="1" fontAlgn="ctr" latinLnBrk="0" hangingPunct="1">
              <a:spcBef>
                <a:spcPts val="0"/>
              </a:spcBef>
              <a:spcAft>
                <a:spcPts val="30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cs typeface="Arial" panose="020B0604020202020204" pitchFamily="34" charset="0"/>
            </a:endParaRPr>
          </a:p>
        </p:txBody>
      </p:sp>
      <p:sp>
        <p:nvSpPr>
          <p:cNvPr id="177" name="圆角矩形 75">
            <a:extLst>
              <a:ext uri="{FF2B5EF4-FFF2-40B4-BE49-F238E27FC236}">
                <a16:creationId xmlns:a16="http://schemas.microsoft.com/office/drawing/2014/main" id="{47C3FEBB-4D01-45D6-AC6E-0C1A574FB6C3}"/>
              </a:ext>
            </a:extLst>
          </p:cNvPr>
          <p:cNvSpPr/>
          <p:nvPr/>
        </p:nvSpPr>
        <p:spPr bwMode="gray">
          <a:xfrm>
            <a:off x="4534036" y="1150374"/>
            <a:ext cx="3384000" cy="516065"/>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Single-gateway dual-homed networking</a:t>
            </a:r>
          </a:p>
        </p:txBody>
      </p:sp>
      <p:sp>
        <p:nvSpPr>
          <p:cNvPr id="178" name="圆角矩形 75">
            <a:extLst>
              <a:ext uri="{FF2B5EF4-FFF2-40B4-BE49-F238E27FC236}">
                <a16:creationId xmlns:a16="http://schemas.microsoft.com/office/drawing/2014/main" id="{54955E44-B5E8-45E1-93F2-771044AD6BC1}"/>
              </a:ext>
            </a:extLst>
          </p:cNvPr>
          <p:cNvSpPr/>
          <p:nvPr/>
        </p:nvSpPr>
        <p:spPr bwMode="gray">
          <a:xfrm>
            <a:off x="4534036" y="1718848"/>
            <a:ext cx="3384000" cy="3639734"/>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r>
              <a:rPr lang="en-US" sz="1200" dirty="0">
                <a:latin typeface="Huawei Sans" panose="020C0503030203020204" pitchFamily="34" charset="0"/>
              </a:rPr>
              <a:t>Advantages: no risk of single link failures, moderate deployment cost, high reliability</a:t>
            </a:r>
            <a:endParaRPr lang="en-US" altLang="zh-CN" sz="1200" dirty="0">
              <a:latin typeface="Huawei Sans" panose="020C0503030203020204" pitchFamily="34" charset="0"/>
            </a:endParaRPr>
          </a:p>
          <a:p>
            <a:pPr marL="228594" indent="-228594" fontAlgn="ctr">
              <a:buFont typeface="Arial" panose="020B0604020202020204" pitchFamily="34" charset="0"/>
              <a:buChar char="•"/>
            </a:pPr>
            <a:r>
              <a:rPr lang="en-US" sz="1200" dirty="0">
                <a:latin typeface="Huawei Sans" panose="020C0503030203020204" pitchFamily="34" charset="0"/>
              </a:rPr>
              <a:t>Disadvantages: risks of single device failures</a:t>
            </a:r>
            <a:endParaRPr lang="en-US" altLang="zh-CN" sz="1200" dirty="0">
              <a:latin typeface="Huawei Sans" panose="020C0503030203020204" pitchFamily="34" charset="0"/>
            </a:endParaRPr>
          </a:p>
        </p:txBody>
      </p:sp>
      <p:sp>
        <p:nvSpPr>
          <p:cNvPr id="179" name="圆角矩形 75">
            <a:extLst>
              <a:ext uri="{FF2B5EF4-FFF2-40B4-BE49-F238E27FC236}">
                <a16:creationId xmlns:a16="http://schemas.microsoft.com/office/drawing/2014/main" id="{91AFE10D-E63E-4897-9844-E89F17838156}"/>
              </a:ext>
            </a:extLst>
          </p:cNvPr>
          <p:cNvSpPr/>
          <p:nvPr/>
        </p:nvSpPr>
        <p:spPr bwMode="gray">
          <a:xfrm>
            <a:off x="7962035" y="1150374"/>
            <a:ext cx="3384000" cy="516065"/>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Dual-gateway dual-homed networking</a:t>
            </a:r>
          </a:p>
        </p:txBody>
      </p:sp>
      <p:sp>
        <p:nvSpPr>
          <p:cNvPr id="180" name="圆角矩形 75">
            <a:extLst>
              <a:ext uri="{FF2B5EF4-FFF2-40B4-BE49-F238E27FC236}">
                <a16:creationId xmlns:a16="http://schemas.microsoft.com/office/drawing/2014/main" id="{DCA6B848-61B6-49BA-BB79-96F88FB64D46}"/>
              </a:ext>
            </a:extLst>
          </p:cNvPr>
          <p:cNvSpPr/>
          <p:nvPr/>
        </p:nvSpPr>
        <p:spPr bwMode="gray">
          <a:xfrm>
            <a:off x="7962035" y="1718848"/>
            <a:ext cx="3384000" cy="3639734"/>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r>
              <a:rPr lang="en-US" sz="1200" dirty="0">
                <a:latin typeface="Huawei Sans" panose="020C0503030203020204" pitchFamily="34" charset="0"/>
              </a:rPr>
              <a:t>Advantages: no risk of single device or single link failures, high reliability, exclusive link bandwidth occupation</a:t>
            </a:r>
            <a:endParaRPr lang="en-US" altLang="zh-CN" sz="1200" dirty="0">
              <a:latin typeface="Huawei Sans" panose="020C0503030203020204" pitchFamily="34" charset="0"/>
            </a:endParaRPr>
          </a:p>
          <a:p>
            <a:pPr marL="228594" indent="-228594" fontAlgn="ctr">
              <a:buFont typeface="Arial" panose="020B0604020202020204" pitchFamily="34" charset="0"/>
              <a:buChar char="•"/>
            </a:pPr>
            <a:r>
              <a:rPr lang="en-US" sz="1200" dirty="0">
                <a:latin typeface="Huawei Sans" panose="020C0503030203020204" pitchFamily="34" charset="0"/>
              </a:rPr>
              <a:t>Disadvantages: high deployment cost, a large number of port resources required</a:t>
            </a:r>
            <a:endParaRPr lang="en-US" altLang="zh-CN" sz="1200" dirty="0">
              <a:latin typeface="Huawei Sans" panose="020C0503030203020204" pitchFamily="34" charset="0"/>
            </a:endParaRPr>
          </a:p>
          <a:p>
            <a:pPr marL="0" marR="0" lvl="0" indent="0" algn="just" defTabSz="914400" eaLnBrk="1" fontAlgn="ctr" latinLnBrk="0" hangingPunct="1">
              <a:spcBef>
                <a:spcPts val="0"/>
              </a:spcBef>
              <a:spcAft>
                <a:spcPts val="30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cs typeface="Arial" panose="020B0604020202020204" pitchFamily="34" charset="0"/>
            </a:endParaRPr>
          </a:p>
        </p:txBody>
      </p:sp>
      <p:pic>
        <p:nvPicPr>
          <p:cNvPr id="181" name="Picture 12" descr="E:\2016.01\1.12 扁平化图标\蓝色\AR-蓝色最新-40.png">
            <a:extLst>
              <a:ext uri="{FF2B5EF4-FFF2-40B4-BE49-F238E27FC236}">
                <a16:creationId xmlns:a16="http://schemas.microsoft.com/office/drawing/2014/main" id="{F941D5E8-05DF-44A0-9054-F7A58BEB69EC}"/>
              </a:ext>
            </a:extLst>
          </p:cNvPr>
          <p:cNvPicPr>
            <a:picLocks noChangeAspect="1" noChangeArrowheads="1"/>
          </p:cNvPicPr>
          <p:nvPr/>
        </p:nvPicPr>
        <p:blipFill>
          <a:blip r:embed="rId3" cstate="print"/>
          <a:srcRect/>
          <a:stretch>
            <a:fillRect/>
          </a:stretch>
        </p:blipFill>
        <p:spPr bwMode="gray">
          <a:xfrm>
            <a:off x="2330704" y="3381218"/>
            <a:ext cx="517164" cy="423135"/>
          </a:xfrm>
          <a:prstGeom prst="rect">
            <a:avLst/>
          </a:prstGeom>
          <a:noFill/>
        </p:spPr>
      </p:pic>
      <p:sp>
        <p:nvSpPr>
          <p:cNvPr id="182" name="Freeform 159">
            <a:extLst>
              <a:ext uri="{FF2B5EF4-FFF2-40B4-BE49-F238E27FC236}">
                <a16:creationId xmlns:a16="http://schemas.microsoft.com/office/drawing/2014/main" id="{0AB7EEC2-07F0-4920-B259-7F74DACBFC95}"/>
              </a:ext>
            </a:extLst>
          </p:cNvPr>
          <p:cNvSpPr/>
          <p:nvPr/>
        </p:nvSpPr>
        <p:spPr bwMode="gray">
          <a:xfrm flipH="1">
            <a:off x="2061122" y="2139043"/>
            <a:ext cx="1056327" cy="5715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200" dirty="0">
                <a:solidFill>
                  <a:schemeClr val="tx1"/>
                </a:solidFill>
                <a:latin typeface="Huawei Sans" panose="020C0503030203020204" pitchFamily="34" charset="0"/>
              </a:rPr>
              <a:t>Private line /Internet</a:t>
            </a:r>
          </a:p>
        </p:txBody>
      </p:sp>
      <p:cxnSp>
        <p:nvCxnSpPr>
          <p:cNvPr id="183" name="Straight Connector 182">
            <a:extLst>
              <a:ext uri="{FF2B5EF4-FFF2-40B4-BE49-F238E27FC236}">
                <a16:creationId xmlns:a16="http://schemas.microsoft.com/office/drawing/2014/main" id="{F6FA113C-7B02-436F-957C-68193F066F07}"/>
              </a:ext>
            </a:extLst>
          </p:cNvPr>
          <p:cNvCxnSpPr>
            <a:cxnSpLocks/>
            <a:endCxn id="181" idx="0"/>
          </p:cNvCxnSpPr>
          <p:nvPr/>
        </p:nvCxnSpPr>
        <p:spPr bwMode="gray">
          <a:xfrm>
            <a:off x="2589286" y="2710589"/>
            <a:ext cx="0" cy="670629"/>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84" name="TextBox 183">
            <a:extLst>
              <a:ext uri="{FF2B5EF4-FFF2-40B4-BE49-F238E27FC236}">
                <a16:creationId xmlns:a16="http://schemas.microsoft.com/office/drawing/2014/main" id="{B6A65E7E-7E6F-4ECC-9490-5ABD87B7B93A}"/>
              </a:ext>
            </a:extLst>
          </p:cNvPr>
          <p:cNvSpPr txBox="1"/>
          <p:nvPr/>
        </p:nvSpPr>
        <p:spPr bwMode="gray">
          <a:xfrm>
            <a:off x="1262743" y="3381218"/>
            <a:ext cx="1186543" cy="461665"/>
          </a:xfrm>
          <a:prstGeom prst="rect">
            <a:avLst/>
          </a:prstGeom>
          <a:noFill/>
        </p:spPr>
        <p:txBody>
          <a:bodyPr wrap="square" rtlCol="0">
            <a:spAutoFit/>
          </a:bodyPr>
          <a:lstStyle/>
          <a:p>
            <a:pPr algn="ctr" fontAlgn="ctr"/>
            <a:r>
              <a:rPr lang="en-US" sz="1200" dirty="0">
                <a:latin typeface="Huawei Sans" panose="020C0503030203020204" pitchFamily="34" charset="0"/>
              </a:rPr>
              <a:t>Sub-branch</a:t>
            </a:r>
          </a:p>
          <a:p>
            <a:pPr algn="ctr" fontAlgn="ctr"/>
            <a:r>
              <a:rPr lang="en-US" sz="1200" dirty="0">
                <a:latin typeface="Huawei Sans" panose="020C0503030203020204" pitchFamily="34" charset="0"/>
              </a:rPr>
              <a:t>/Outlet</a:t>
            </a:r>
          </a:p>
        </p:txBody>
      </p:sp>
      <p:sp>
        <p:nvSpPr>
          <p:cNvPr id="185" name="TextBox 184">
            <a:extLst>
              <a:ext uri="{FF2B5EF4-FFF2-40B4-BE49-F238E27FC236}">
                <a16:creationId xmlns:a16="http://schemas.microsoft.com/office/drawing/2014/main" id="{718E889B-1844-462B-9F5D-2807A1462095}"/>
              </a:ext>
            </a:extLst>
          </p:cNvPr>
          <p:cNvSpPr txBox="1"/>
          <p:nvPr/>
        </p:nvSpPr>
        <p:spPr bwMode="gray">
          <a:xfrm>
            <a:off x="2330704" y="3763416"/>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sp>
        <p:nvSpPr>
          <p:cNvPr id="186" name="TextBox 185">
            <a:extLst>
              <a:ext uri="{FF2B5EF4-FFF2-40B4-BE49-F238E27FC236}">
                <a16:creationId xmlns:a16="http://schemas.microsoft.com/office/drawing/2014/main" id="{FB118CE6-E9F1-4BC0-8207-21720DD386D1}"/>
              </a:ext>
            </a:extLst>
          </p:cNvPr>
          <p:cNvSpPr txBox="1"/>
          <p:nvPr/>
        </p:nvSpPr>
        <p:spPr bwMode="gray">
          <a:xfrm>
            <a:off x="4667250" y="3462810"/>
            <a:ext cx="1248403" cy="461665"/>
          </a:xfrm>
          <a:prstGeom prst="rect">
            <a:avLst/>
          </a:prstGeom>
          <a:noFill/>
        </p:spPr>
        <p:txBody>
          <a:bodyPr wrap="square" rtlCol="0">
            <a:spAutoFit/>
          </a:bodyPr>
          <a:lstStyle/>
          <a:p>
            <a:pPr algn="ctr" fontAlgn="ctr"/>
            <a:r>
              <a:rPr lang="en-US" sz="1200" dirty="0">
                <a:latin typeface="Huawei Sans" panose="020C0503030203020204" pitchFamily="34" charset="0"/>
              </a:rPr>
              <a:t>Sub-branch/</a:t>
            </a:r>
          </a:p>
          <a:p>
            <a:pPr algn="ctr" fontAlgn="ctr"/>
            <a:r>
              <a:rPr lang="en-US" sz="1200" dirty="0">
                <a:latin typeface="Huawei Sans" panose="020C0503030203020204" pitchFamily="34" charset="0"/>
              </a:rPr>
              <a:t>Outlet</a:t>
            </a:r>
          </a:p>
        </p:txBody>
      </p:sp>
      <p:sp>
        <p:nvSpPr>
          <p:cNvPr id="187" name="TextBox 186">
            <a:extLst>
              <a:ext uri="{FF2B5EF4-FFF2-40B4-BE49-F238E27FC236}">
                <a16:creationId xmlns:a16="http://schemas.microsoft.com/office/drawing/2014/main" id="{1943440D-169C-4EE8-9ECB-B7F8BB1BD8C1}"/>
              </a:ext>
            </a:extLst>
          </p:cNvPr>
          <p:cNvSpPr txBox="1"/>
          <p:nvPr/>
        </p:nvSpPr>
        <p:spPr bwMode="gray">
          <a:xfrm>
            <a:off x="5915652" y="3776482"/>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pic>
        <p:nvPicPr>
          <p:cNvPr id="188" name="Picture 12" descr="E:\2016.01\1.12 扁平化图标\蓝色\AR-蓝色最新-40.png">
            <a:extLst>
              <a:ext uri="{FF2B5EF4-FFF2-40B4-BE49-F238E27FC236}">
                <a16:creationId xmlns:a16="http://schemas.microsoft.com/office/drawing/2014/main" id="{6EEF4405-67C1-49F7-9F13-B1D0FE3535D9}"/>
              </a:ext>
            </a:extLst>
          </p:cNvPr>
          <p:cNvPicPr>
            <a:picLocks noChangeAspect="1" noChangeArrowheads="1"/>
          </p:cNvPicPr>
          <p:nvPr/>
        </p:nvPicPr>
        <p:blipFill>
          <a:blip r:embed="rId3" cstate="print"/>
          <a:srcRect/>
          <a:stretch>
            <a:fillRect/>
          </a:stretch>
        </p:blipFill>
        <p:spPr bwMode="gray">
          <a:xfrm>
            <a:off x="8684206" y="3392090"/>
            <a:ext cx="517164" cy="423135"/>
          </a:xfrm>
          <a:prstGeom prst="rect">
            <a:avLst/>
          </a:prstGeom>
          <a:noFill/>
        </p:spPr>
      </p:pic>
      <p:sp>
        <p:nvSpPr>
          <p:cNvPr id="189" name="Freeform 159">
            <a:extLst>
              <a:ext uri="{FF2B5EF4-FFF2-40B4-BE49-F238E27FC236}">
                <a16:creationId xmlns:a16="http://schemas.microsoft.com/office/drawing/2014/main" id="{9E507062-5F82-4B80-8909-2BAF310ADA8C}"/>
              </a:ext>
            </a:extLst>
          </p:cNvPr>
          <p:cNvSpPr/>
          <p:nvPr/>
        </p:nvSpPr>
        <p:spPr bwMode="gray">
          <a:xfrm flipH="1">
            <a:off x="8400203" y="2183897"/>
            <a:ext cx="1056327" cy="5715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200" dirty="0">
                <a:solidFill>
                  <a:schemeClr val="tx1"/>
                </a:solidFill>
                <a:latin typeface="Huawei Sans" panose="020C0503030203020204" pitchFamily="34" charset="0"/>
              </a:rPr>
              <a:t>Private line</a:t>
            </a:r>
          </a:p>
        </p:txBody>
      </p:sp>
      <p:sp>
        <p:nvSpPr>
          <p:cNvPr id="190" name="Freeform 159">
            <a:extLst>
              <a:ext uri="{FF2B5EF4-FFF2-40B4-BE49-F238E27FC236}">
                <a16:creationId xmlns:a16="http://schemas.microsoft.com/office/drawing/2014/main" id="{951CE27A-2F33-4453-BB4B-528005705E81}"/>
              </a:ext>
            </a:extLst>
          </p:cNvPr>
          <p:cNvSpPr/>
          <p:nvPr/>
        </p:nvSpPr>
        <p:spPr bwMode="gray">
          <a:xfrm flipH="1">
            <a:off x="9975738" y="2183897"/>
            <a:ext cx="1056327" cy="5715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200" dirty="0">
                <a:solidFill>
                  <a:schemeClr val="tx1"/>
                </a:solidFill>
                <a:latin typeface="Huawei Sans" panose="020C0503030203020204" pitchFamily="34" charset="0"/>
              </a:rPr>
              <a:t>Internet</a:t>
            </a:r>
          </a:p>
        </p:txBody>
      </p:sp>
      <p:cxnSp>
        <p:nvCxnSpPr>
          <p:cNvPr id="191" name="Straight Connector 190">
            <a:extLst>
              <a:ext uri="{FF2B5EF4-FFF2-40B4-BE49-F238E27FC236}">
                <a16:creationId xmlns:a16="http://schemas.microsoft.com/office/drawing/2014/main" id="{0E77373D-AC9C-40B2-AF6B-9068D137678F}"/>
              </a:ext>
            </a:extLst>
          </p:cNvPr>
          <p:cNvCxnSpPr>
            <a:cxnSpLocks/>
            <a:endCxn id="188" idx="0"/>
          </p:cNvCxnSpPr>
          <p:nvPr/>
        </p:nvCxnSpPr>
        <p:spPr bwMode="gray">
          <a:xfrm>
            <a:off x="8942788" y="2755443"/>
            <a:ext cx="0" cy="63664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2" name="Straight Connector 191">
            <a:extLst>
              <a:ext uri="{FF2B5EF4-FFF2-40B4-BE49-F238E27FC236}">
                <a16:creationId xmlns:a16="http://schemas.microsoft.com/office/drawing/2014/main" id="{F490DCDC-4353-416E-BDAE-7E12CFF06443}"/>
              </a:ext>
            </a:extLst>
          </p:cNvPr>
          <p:cNvCxnSpPr>
            <a:cxnSpLocks/>
            <a:stCxn id="195" idx="1"/>
            <a:endCxn id="188" idx="3"/>
          </p:cNvCxnSpPr>
          <p:nvPr/>
        </p:nvCxnSpPr>
        <p:spPr bwMode="gray">
          <a:xfrm flipH="1">
            <a:off x="9201370" y="3603658"/>
            <a:ext cx="1043949"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93" name="TextBox 192">
            <a:extLst>
              <a:ext uri="{FF2B5EF4-FFF2-40B4-BE49-F238E27FC236}">
                <a16:creationId xmlns:a16="http://schemas.microsoft.com/office/drawing/2014/main" id="{DC12ADFD-2640-40DB-9FEE-4868E7D8EF48}"/>
              </a:ext>
            </a:extLst>
          </p:cNvPr>
          <p:cNvSpPr txBox="1"/>
          <p:nvPr/>
        </p:nvSpPr>
        <p:spPr bwMode="gray">
          <a:xfrm>
            <a:off x="7718945" y="2954478"/>
            <a:ext cx="1485207" cy="461665"/>
          </a:xfrm>
          <a:prstGeom prst="rect">
            <a:avLst/>
          </a:prstGeom>
          <a:noFill/>
        </p:spPr>
        <p:txBody>
          <a:bodyPr wrap="square" rtlCol="0">
            <a:spAutoFit/>
          </a:bodyPr>
          <a:lstStyle/>
          <a:p>
            <a:pPr algn="ctr" fontAlgn="ctr"/>
            <a:r>
              <a:rPr lang="en-US" sz="1200" dirty="0">
                <a:latin typeface="Huawei Sans" panose="020C0503030203020204" pitchFamily="34" charset="0"/>
              </a:rPr>
              <a:t>Sub-branch/</a:t>
            </a:r>
          </a:p>
          <a:p>
            <a:pPr algn="ctr" fontAlgn="ctr"/>
            <a:r>
              <a:rPr lang="en-US" sz="1200" dirty="0">
                <a:latin typeface="Huawei Sans" panose="020C0503030203020204" pitchFamily="34" charset="0"/>
              </a:rPr>
              <a:t>Outlet</a:t>
            </a:r>
          </a:p>
        </p:txBody>
      </p:sp>
      <p:sp>
        <p:nvSpPr>
          <p:cNvPr id="194" name="TextBox 193">
            <a:extLst>
              <a:ext uri="{FF2B5EF4-FFF2-40B4-BE49-F238E27FC236}">
                <a16:creationId xmlns:a16="http://schemas.microsoft.com/office/drawing/2014/main" id="{D96B9DBC-1AA9-4C41-800A-1CCBB2F717FD}"/>
              </a:ext>
            </a:extLst>
          </p:cNvPr>
          <p:cNvSpPr txBox="1"/>
          <p:nvPr/>
        </p:nvSpPr>
        <p:spPr bwMode="gray">
          <a:xfrm>
            <a:off x="8695765" y="3767120"/>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pic>
        <p:nvPicPr>
          <p:cNvPr id="195" name="Picture 12" descr="E:\2016.01\1.12 扁平化图标\蓝色\AR-蓝色最新-40.png">
            <a:extLst>
              <a:ext uri="{FF2B5EF4-FFF2-40B4-BE49-F238E27FC236}">
                <a16:creationId xmlns:a16="http://schemas.microsoft.com/office/drawing/2014/main" id="{3764EA71-051B-4015-B3D7-6DB66C00F94B}"/>
              </a:ext>
            </a:extLst>
          </p:cNvPr>
          <p:cNvPicPr>
            <a:picLocks noChangeAspect="1" noChangeArrowheads="1"/>
          </p:cNvPicPr>
          <p:nvPr/>
        </p:nvPicPr>
        <p:blipFill>
          <a:blip r:embed="rId3" cstate="print"/>
          <a:srcRect/>
          <a:stretch>
            <a:fillRect/>
          </a:stretch>
        </p:blipFill>
        <p:spPr bwMode="gray">
          <a:xfrm>
            <a:off x="10245319" y="3392090"/>
            <a:ext cx="517164" cy="423135"/>
          </a:xfrm>
          <a:prstGeom prst="rect">
            <a:avLst/>
          </a:prstGeom>
          <a:noFill/>
        </p:spPr>
      </p:pic>
      <p:cxnSp>
        <p:nvCxnSpPr>
          <p:cNvPr id="196" name="Straight Connector 195">
            <a:extLst>
              <a:ext uri="{FF2B5EF4-FFF2-40B4-BE49-F238E27FC236}">
                <a16:creationId xmlns:a16="http://schemas.microsoft.com/office/drawing/2014/main" id="{24FB4859-D08A-4D34-9B02-EF00C6C009E8}"/>
              </a:ext>
            </a:extLst>
          </p:cNvPr>
          <p:cNvCxnSpPr>
            <a:cxnSpLocks/>
            <a:endCxn id="195" idx="0"/>
          </p:cNvCxnSpPr>
          <p:nvPr/>
        </p:nvCxnSpPr>
        <p:spPr bwMode="gray">
          <a:xfrm>
            <a:off x="10503901" y="2776427"/>
            <a:ext cx="0" cy="615663"/>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97" name="TextBox 196">
            <a:extLst>
              <a:ext uri="{FF2B5EF4-FFF2-40B4-BE49-F238E27FC236}">
                <a16:creationId xmlns:a16="http://schemas.microsoft.com/office/drawing/2014/main" id="{2FEB4FDF-DD38-4FD5-9452-A719C8944463}"/>
              </a:ext>
            </a:extLst>
          </p:cNvPr>
          <p:cNvSpPr txBox="1"/>
          <p:nvPr/>
        </p:nvSpPr>
        <p:spPr bwMode="gray">
          <a:xfrm>
            <a:off x="10256878" y="3767120"/>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sp>
        <p:nvSpPr>
          <p:cNvPr id="21" name="TextBox 20">
            <a:extLst>
              <a:ext uri="{FF2B5EF4-FFF2-40B4-BE49-F238E27FC236}">
                <a16:creationId xmlns:a16="http://schemas.microsoft.com/office/drawing/2014/main" id="{8DAD2E20-5F8D-4970-B65A-5244BFB71492}"/>
              </a:ext>
            </a:extLst>
          </p:cNvPr>
          <p:cNvSpPr txBox="1"/>
          <p:nvPr/>
        </p:nvSpPr>
        <p:spPr bwMode="gray">
          <a:xfrm>
            <a:off x="1040282" y="5477595"/>
            <a:ext cx="10210814" cy="584775"/>
          </a:xfrm>
          <a:prstGeom prst="rect">
            <a:avLst/>
          </a:prstGeom>
          <a:noFill/>
        </p:spPr>
        <p:txBody>
          <a:bodyPr wrap="square" rtlCol="0">
            <a:spAutoFit/>
          </a:bodyPr>
          <a:lstStyle/>
          <a:p>
            <a:pPr marL="228594" indent="-228594" fontAlgn="ctr">
              <a:buFont typeface="Arial" panose="020B0604020202020204" pitchFamily="34" charset="0"/>
              <a:buChar char="•"/>
            </a:pPr>
            <a:r>
              <a:rPr lang="en-US" sz="1600" dirty="0">
                <a:latin typeface="Huawei Sans" panose="020C0503030203020204" pitchFamily="34" charset="0"/>
              </a:rPr>
              <a:t>Financial enterprises are concerned about network reliability but are not sensitive to ICT construction costs. Therefore, the dual-gateway dual-homed networking is recommended.</a:t>
            </a:r>
          </a:p>
        </p:txBody>
      </p:sp>
    </p:spTree>
    <p:extLst>
      <p:ext uri="{BB962C8B-B14F-4D97-AF65-F5344CB8AC3E}">
        <p14:creationId xmlns:p14="http://schemas.microsoft.com/office/powerpoint/2010/main" val="15108240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8509B4A-0F90-49BD-AEB4-6674E25E6DC9}"/>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Underlay Network Design for Level-1/Provincial Branches</a:t>
            </a:r>
          </a:p>
        </p:txBody>
      </p:sp>
      <p:sp>
        <p:nvSpPr>
          <p:cNvPr id="177" name="圆角矩形 75">
            <a:extLst>
              <a:ext uri="{FF2B5EF4-FFF2-40B4-BE49-F238E27FC236}">
                <a16:creationId xmlns:a16="http://schemas.microsoft.com/office/drawing/2014/main" id="{47C3FEBB-4D01-45D6-AC6E-0C1A574FB6C3}"/>
              </a:ext>
            </a:extLst>
          </p:cNvPr>
          <p:cNvSpPr/>
          <p:nvPr/>
        </p:nvSpPr>
        <p:spPr bwMode="gray">
          <a:xfrm>
            <a:off x="1069639" y="1130710"/>
            <a:ext cx="4814760" cy="535729"/>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Networking with dual gateways deployed in off-path mode and multiple private line networks</a:t>
            </a:r>
          </a:p>
        </p:txBody>
      </p:sp>
      <p:sp>
        <p:nvSpPr>
          <p:cNvPr id="178" name="圆角矩形 75">
            <a:extLst>
              <a:ext uri="{FF2B5EF4-FFF2-40B4-BE49-F238E27FC236}">
                <a16:creationId xmlns:a16="http://schemas.microsoft.com/office/drawing/2014/main" id="{54955E44-B5E8-45E1-93F2-771044AD6BC1}"/>
              </a:ext>
            </a:extLst>
          </p:cNvPr>
          <p:cNvSpPr/>
          <p:nvPr/>
        </p:nvSpPr>
        <p:spPr bwMode="gray">
          <a:xfrm>
            <a:off x="1069639" y="1718848"/>
            <a:ext cx="4814760" cy="3885540"/>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sz="1200" dirty="0">
              <a:latin typeface="Huawei Sans" panose="020C0503030203020204" pitchFamily="34" charset="0"/>
            </a:endParaRPr>
          </a:p>
          <a:p>
            <a:pPr marL="228594" indent="-228594" fontAlgn="ctr">
              <a:buFont typeface="Arial" panose="020B0604020202020204" pitchFamily="34" charset="0"/>
              <a:buChar char="•"/>
            </a:pPr>
            <a:endParaRPr lang="en-US" sz="1200" dirty="0">
              <a:latin typeface="Huawei Sans" panose="020C0503030203020204" pitchFamily="34" charset="0"/>
            </a:endParaRPr>
          </a:p>
          <a:p>
            <a:pPr marL="228594" indent="-228594" fontAlgn="ctr">
              <a:buFont typeface="Arial" panose="020B0604020202020204" pitchFamily="34" charset="0"/>
              <a:buChar char="•"/>
            </a:pPr>
            <a:endParaRPr lang="en-US" sz="1200" dirty="0">
              <a:latin typeface="Huawei Sans" panose="020C0503030203020204" pitchFamily="34" charset="0"/>
            </a:endParaRPr>
          </a:p>
          <a:p>
            <a:pPr marL="228594" indent="-228594" fontAlgn="ctr">
              <a:buFont typeface="Arial" panose="020B0604020202020204" pitchFamily="34" charset="0"/>
              <a:buChar char="•"/>
            </a:pPr>
            <a:r>
              <a:rPr lang="en-US" sz="1200" dirty="0">
                <a:latin typeface="Huawei Sans" panose="020C0503030203020204" pitchFamily="34" charset="0"/>
              </a:rPr>
              <a:t>Advantages: no risk of single device or single link failures, high reliability, support for smooth SD-WAN network upgrade</a:t>
            </a:r>
            <a:endParaRPr lang="en-US" altLang="zh-CN" sz="1200" dirty="0">
              <a:latin typeface="Huawei Sans" panose="020C0503030203020204" pitchFamily="34" charset="0"/>
            </a:endParaRPr>
          </a:p>
          <a:p>
            <a:pPr marL="228594" indent="-228594" fontAlgn="ctr">
              <a:buFont typeface="Arial" panose="020B0604020202020204" pitchFamily="34" charset="0"/>
              <a:buChar char="•"/>
            </a:pPr>
            <a:r>
              <a:rPr lang="en-US" sz="1200" dirty="0">
                <a:latin typeface="Huawei Sans" panose="020C0503030203020204" pitchFamily="34" charset="0"/>
              </a:rPr>
              <a:t>Disadvantages: CPEs need to be connected to traditional devices in off-path mode.</a:t>
            </a:r>
            <a:endParaRPr lang="en-US" altLang="zh-CN" sz="1200" dirty="0">
              <a:latin typeface="Huawei Sans" panose="020C0503030203020204" pitchFamily="34" charset="0"/>
            </a:endParaRPr>
          </a:p>
          <a:p>
            <a:pPr marL="228594" indent="-228594" fontAlgn="ctr">
              <a:buFont typeface="Arial" panose="020B0604020202020204" pitchFamily="34" charset="0"/>
              <a:buChar char="•"/>
            </a:pPr>
            <a:r>
              <a:rPr lang="en-US" sz="1200" dirty="0">
                <a:latin typeface="Huawei Sans" panose="020C0503030203020204" pitchFamily="34" charset="0"/>
              </a:rPr>
              <a:t>Applicable to banks</a:t>
            </a:r>
            <a:endParaRPr lang="en-US" altLang="zh-CN" sz="1200" dirty="0">
              <a:latin typeface="Huawei Sans" panose="020C0503030203020204" pitchFamily="34" charset="0"/>
            </a:endParaRPr>
          </a:p>
        </p:txBody>
      </p:sp>
      <p:sp>
        <p:nvSpPr>
          <p:cNvPr id="179" name="圆角矩形 75">
            <a:extLst>
              <a:ext uri="{FF2B5EF4-FFF2-40B4-BE49-F238E27FC236}">
                <a16:creationId xmlns:a16="http://schemas.microsoft.com/office/drawing/2014/main" id="{91AFE10D-E63E-4897-9844-E89F17838156}"/>
              </a:ext>
            </a:extLst>
          </p:cNvPr>
          <p:cNvSpPr/>
          <p:nvPr/>
        </p:nvSpPr>
        <p:spPr bwMode="gray">
          <a:xfrm>
            <a:off x="6385143" y="1130710"/>
            <a:ext cx="4814760" cy="535729"/>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Networking with dual gateways and multiple Internet networks</a:t>
            </a:r>
          </a:p>
        </p:txBody>
      </p:sp>
      <p:sp>
        <p:nvSpPr>
          <p:cNvPr id="180" name="圆角矩形 75">
            <a:extLst>
              <a:ext uri="{FF2B5EF4-FFF2-40B4-BE49-F238E27FC236}">
                <a16:creationId xmlns:a16="http://schemas.microsoft.com/office/drawing/2014/main" id="{DCA6B848-61B6-49BA-BB79-96F88FB64D46}"/>
              </a:ext>
            </a:extLst>
          </p:cNvPr>
          <p:cNvSpPr/>
          <p:nvPr/>
        </p:nvSpPr>
        <p:spPr bwMode="gray">
          <a:xfrm>
            <a:off x="6385143" y="1718848"/>
            <a:ext cx="4814760" cy="3885540"/>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sz="1200" dirty="0">
              <a:latin typeface="Huawei Sans" panose="020C0503030203020204" pitchFamily="34" charset="0"/>
            </a:endParaRPr>
          </a:p>
          <a:p>
            <a:pPr marL="228594" indent="-228594" fontAlgn="ctr">
              <a:buFont typeface="Arial" panose="020B0604020202020204" pitchFamily="34" charset="0"/>
              <a:buChar char="•"/>
            </a:pPr>
            <a:r>
              <a:rPr lang="en-US" sz="1200" dirty="0">
                <a:latin typeface="Huawei Sans" panose="020C0503030203020204" pitchFamily="34" charset="0"/>
              </a:rPr>
              <a:t>Advantages: no risk of single device or single link failures, high reliability</a:t>
            </a:r>
            <a:endParaRPr lang="en-US" altLang="zh-CN" sz="1200" dirty="0">
              <a:latin typeface="Huawei Sans" panose="020C0503030203020204" pitchFamily="34" charset="0"/>
            </a:endParaRPr>
          </a:p>
          <a:p>
            <a:pPr marL="228594" indent="-228594" fontAlgn="ctr">
              <a:buFont typeface="Arial" panose="020B0604020202020204" pitchFamily="34" charset="0"/>
              <a:buChar char="•"/>
            </a:pPr>
            <a:r>
              <a:rPr lang="en-US" sz="1200" dirty="0">
                <a:latin typeface="Huawei Sans" panose="020C0503030203020204" pitchFamily="34" charset="0"/>
              </a:rPr>
              <a:t>Disadvantages: The SD-WAN network upgrade is complex and requires replacement of original devices.</a:t>
            </a:r>
            <a:endParaRPr lang="en-US" altLang="zh-CN" sz="1200" dirty="0">
              <a:latin typeface="Huawei Sans" panose="020C0503030203020204" pitchFamily="34" charset="0"/>
            </a:endParaRPr>
          </a:p>
          <a:p>
            <a:pPr marL="228594" indent="-228594" fontAlgn="ctr">
              <a:buFont typeface="Arial" panose="020B0604020202020204" pitchFamily="34" charset="0"/>
              <a:buChar char="•"/>
            </a:pPr>
            <a:r>
              <a:rPr lang="en-US" sz="1200" dirty="0">
                <a:latin typeface="Huawei Sans" panose="020C0503030203020204" pitchFamily="34" charset="0"/>
              </a:rPr>
              <a:t>Applicable to securities and insurance enterprises</a:t>
            </a:r>
            <a:endParaRPr lang="en-US" altLang="zh-CN" sz="1200" dirty="0">
              <a:latin typeface="Huawei Sans" panose="020C0503030203020204" pitchFamily="34" charset="0"/>
            </a:endParaRPr>
          </a:p>
        </p:txBody>
      </p:sp>
      <p:pic>
        <p:nvPicPr>
          <p:cNvPr id="188" name="Picture 12" descr="E:\2016.01\1.12 扁平化图标\蓝色\AR-蓝色最新-40.png">
            <a:extLst>
              <a:ext uri="{FF2B5EF4-FFF2-40B4-BE49-F238E27FC236}">
                <a16:creationId xmlns:a16="http://schemas.microsoft.com/office/drawing/2014/main" id="{6EEF4405-67C1-49F7-9F13-B1D0FE3535D9}"/>
              </a:ext>
            </a:extLst>
          </p:cNvPr>
          <p:cNvPicPr>
            <a:picLocks noChangeAspect="1" noChangeArrowheads="1"/>
          </p:cNvPicPr>
          <p:nvPr/>
        </p:nvPicPr>
        <p:blipFill>
          <a:blip r:embed="rId3" cstate="print"/>
          <a:srcRect/>
          <a:stretch>
            <a:fillRect/>
          </a:stretch>
        </p:blipFill>
        <p:spPr bwMode="gray">
          <a:xfrm>
            <a:off x="8060199" y="3392090"/>
            <a:ext cx="517164" cy="423135"/>
          </a:xfrm>
          <a:prstGeom prst="rect">
            <a:avLst/>
          </a:prstGeom>
          <a:noFill/>
        </p:spPr>
      </p:pic>
      <p:sp>
        <p:nvSpPr>
          <p:cNvPr id="189" name="Freeform 159">
            <a:extLst>
              <a:ext uri="{FF2B5EF4-FFF2-40B4-BE49-F238E27FC236}">
                <a16:creationId xmlns:a16="http://schemas.microsoft.com/office/drawing/2014/main" id="{9E507062-5F82-4B80-8909-2BAF310ADA8C}"/>
              </a:ext>
            </a:extLst>
          </p:cNvPr>
          <p:cNvSpPr/>
          <p:nvPr/>
        </p:nvSpPr>
        <p:spPr bwMode="gray">
          <a:xfrm flipH="1">
            <a:off x="7289184" y="2183897"/>
            <a:ext cx="1056327" cy="5715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200" dirty="0">
                <a:solidFill>
                  <a:schemeClr val="tx1"/>
                </a:solidFill>
                <a:latin typeface="Huawei Sans" panose="020C0503030203020204" pitchFamily="34" charset="0"/>
              </a:rPr>
              <a:t>Internet1</a:t>
            </a:r>
          </a:p>
        </p:txBody>
      </p:sp>
      <p:sp>
        <p:nvSpPr>
          <p:cNvPr id="190" name="Freeform 159">
            <a:extLst>
              <a:ext uri="{FF2B5EF4-FFF2-40B4-BE49-F238E27FC236}">
                <a16:creationId xmlns:a16="http://schemas.microsoft.com/office/drawing/2014/main" id="{951CE27A-2F33-4453-BB4B-528005705E81}"/>
              </a:ext>
            </a:extLst>
          </p:cNvPr>
          <p:cNvSpPr/>
          <p:nvPr/>
        </p:nvSpPr>
        <p:spPr bwMode="gray">
          <a:xfrm flipH="1">
            <a:off x="9689659" y="2183897"/>
            <a:ext cx="1056327" cy="5715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200" dirty="0">
                <a:solidFill>
                  <a:schemeClr val="tx1"/>
                </a:solidFill>
                <a:latin typeface="Huawei Sans" panose="020C0503030203020204" pitchFamily="34" charset="0"/>
              </a:rPr>
              <a:t>Internet3</a:t>
            </a:r>
          </a:p>
        </p:txBody>
      </p:sp>
      <p:cxnSp>
        <p:nvCxnSpPr>
          <p:cNvPr id="191" name="Straight Connector 190">
            <a:extLst>
              <a:ext uri="{FF2B5EF4-FFF2-40B4-BE49-F238E27FC236}">
                <a16:creationId xmlns:a16="http://schemas.microsoft.com/office/drawing/2014/main" id="{0E77373D-AC9C-40B2-AF6B-9068D137678F}"/>
              </a:ext>
            </a:extLst>
          </p:cNvPr>
          <p:cNvCxnSpPr>
            <a:cxnSpLocks/>
            <a:endCxn id="188" idx="0"/>
          </p:cNvCxnSpPr>
          <p:nvPr/>
        </p:nvCxnSpPr>
        <p:spPr bwMode="gray">
          <a:xfrm>
            <a:off x="7817347" y="2755443"/>
            <a:ext cx="501434" cy="63664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2" name="Straight Connector 191">
            <a:extLst>
              <a:ext uri="{FF2B5EF4-FFF2-40B4-BE49-F238E27FC236}">
                <a16:creationId xmlns:a16="http://schemas.microsoft.com/office/drawing/2014/main" id="{F490DCDC-4353-416E-BDAE-7E12CFF06443}"/>
              </a:ext>
            </a:extLst>
          </p:cNvPr>
          <p:cNvCxnSpPr>
            <a:cxnSpLocks/>
            <a:stCxn id="195" idx="1"/>
            <a:endCxn id="188" idx="3"/>
          </p:cNvCxnSpPr>
          <p:nvPr/>
        </p:nvCxnSpPr>
        <p:spPr bwMode="gray">
          <a:xfrm flipH="1">
            <a:off x="8577363" y="3603658"/>
            <a:ext cx="1043949"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94" name="TextBox 193">
            <a:extLst>
              <a:ext uri="{FF2B5EF4-FFF2-40B4-BE49-F238E27FC236}">
                <a16:creationId xmlns:a16="http://schemas.microsoft.com/office/drawing/2014/main" id="{D96B9DBC-1AA9-4C41-800A-1CCBB2F717FD}"/>
              </a:ext>
            </a:extLst>
          </p:cNvPr>
          <p:cNvSpPr txBox="1"/>
          <p:nvPr/>
        </p:nvSpPr>
        <p:spPr bwMode="gray">
          <a:xfrm>
            <a:off x="8071758" y="3767120"/>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pic>
        <p:nvPicPr>
          <p:cNvPr id="195" name="Picture 12" descr="E:\2016.01\1.12 扁平化图标\蓝色\AR-蓝色最新-40.png">
            <a:extLst>
              <a:ext uri="{FF2B5EF4-FFF2-40B4-BE49-F238E27FC236}">
                <a16:creationId xmlns:a16="http://schemas.microsoft.com/office/drawing/2014/main" id="{3764EA71-051B-4015-B3D7-6DB66C00F94B}"/>
              </a:ext>
            </a:extLst>
          </p:cNvPr>
          <p:cNvPicPr>
            <a:picLocks noChangeAspect="1" noChangeArrowheads="1"/>
          </p:cNvPicPr>
          <p:nvPr/>
        </p:nvPicPr>
        <p:blipFill>
          <a:blip r:embed="rId3" cstate="print"/>
          <a:srcRect/>
          <a:stretch>
            <a:fillRect/>
          </a:stretch>
        </p:blipFill>
        <p:spPr bwMode="gray">
          <a:xfrm>
            <a:off x="9621312" y="3392090"/>
            <a:ext cx="517164" cy="423135"/>
          </a:xfrm>
          <a:prstGeom prst="rect">
            <a:avLst/>
          </a:prstGeom>
          <a:noFill/>
        </p:spPr>
      </p:pic>
      <p:cxnSp>
        <p:nvCxnSpPr>
          <p:cNvPr id="196" name="Straight Connector 195">
            <a:extLst>
              <a:ext uri="{FF2B5EF4-FFF2-40B4-BE49-F238E27FC236}">
                <a16:creationId xmlns:a16="http://schemas.microsoft.com/office/drawing/2014/main" id="{24FB4859-D08A-4D34-9B02-EF00C6C009E8}"/>
              </a:ext>
            </a:extLst>
          </p:cNvPr>
          <p:cNvCxnSpPr>
            <a:cxnSpLocks/>
            <a:endCxn id="195" idx="0"/>
          </p:cNvCxnSpPr>
          <p:nvPr/>
        </p:nvCxnSpPr>
        <p:spPr bwMode="gray">
          <a:xfrm flipH="1">
            <a:off x="9879894" y="2755443"/>
            <a:ext cx="337928" cy="63664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97" name="TextBox 196">
            <a:extLst>
              <a:ext uri="{FF2B5EF4-FFF2-40B4-BE49-F238E27FC236}">
                <a16:creationId xmlns:a16="http://schemas.microsoft.com/office/drawing/2014/main" id="{2FEB4FDF-DD38-4FD5-9452-A719C8944463}"/>
              </a:ext>
            </a:extLst>
          </p:cNvPr>
          <p:cNvSpPr txBox="1"/>
          <p:nvPr/>
        </p:nvSpPr>
        <p:spPr bwMode="gray">
          <a:xfrm>
            <a:off x="9632871" y="3763416"/>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sp>
        <p:nvSpPr>
          <p:cNvPr id="32" name="Freeform 159">
            <a:extLst>
              <a:ext uri="{FF2B5EF4-FFF2-40B4-BE49-F238E27FC236}">
                <a16:creationId xmlns:a16="http://schemas.microsoft.com/office/drawing/2014/main" id="{06E09A1A-7E07-4768-84CB-ACB94C389EDC}"/>
              </a:ext>
            </a:extLst>
          </p:cNvPr>
          <p:cNvSpPr/>
          <p:nvPr/>
        </p:nvSpPr>
        <p:spPr bwMode="gray">
          <a:xfrm flipH="1">
            <a:off x="8494391" y="2176119"/>
            <a:ext cx="1056327" cy="5715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200" dirty="0">
                <a:solidFill>
                  <a:schemeClr val="tx1"/>
                </a:solidFill>
                <a:latin typeface="Huawei Sans" panose="020C0503030203020204" pitchFamily="34" charset="0"/>
              </a:rPr>
              <a:t>Internet2</a:t>
            </a:r>
          </a:p>
        </p:txBody>
      </p:sp>
      <p:cxnSp>
        <p:nvCxnSpPr>
          <p:cNvPr id="34" name="Straight Connector 33">
            <a:extLst>
              <a:ext uri="{FF2B5EF4-FFF2-40B4-BE49-F238E27FC236}">
                <a16:creationId xmlns:a16="http://schemas.microsoft.com/office/drawing/2014/main" id="{E7932F24-1531-481D-A6C8-E7F8747520F3}"/>
              </a:ext>
            </a:extLst>
          </p:cNvPr>
          <p:cNvCxnSpPr>
            <a:cxnSpLocks/>
            <a:endCxn id="188" idx="0"/>
          </p:cNvCxnSpPr>
          <p:nvPr/>
        </p:nvCxnSpPr>
        <p:spPr bwMode="gray">
          <a:xfrm flipH="1">
            <a:off x="8318781" y="2755443"/>
            <a:ext cx="691901" cy="63664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DD4694B-4A40-42DF-A434-0B618AC78F39}"/>
              </a:ext>
            </a:extLst>
          </p:cNvPr>
          <p:cNvCxnSpPr>
            <a:cxnSpLocks/>
            <a:endCxn id="195" idx="0"/>
          </p:cNvCxnSpPr>
          <p:nvPr/>
        </p:nvCxnSpPr>
        <p:spPr bwMode="gray">
          <a:xfrm>
            <a:off x="9037412" y="2720220"/>
            <a:ext cx="842482" cy="67187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3DB760B-2F27-40B4-9ED8-1AA672EA93F4}"/>
              </a:ext>
            </a:extLst>
          </p:cNvPr>
          <p:cNvCxnSpPr>
            <a:cxnSpLocks/>
            <a:endCxn id="188" idx="0"/>
          </p:cNvCxnSpPr>
          <p:nvPr/>
        </p:nvCxnSpPr>
        <p:spPr bwMode="gray">
          <a:xfrm flipH="1">
            <a:off x="8318781" y="2763221"/>
            <a:ext cx="1846425" cy="62886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1E3001F0-23E9-4A2C-86A8-D4FD0BF31E2C}"/>
              </a:ext>
            </a:extLst>
          </p:cNvPr>
          <p:cNvCxnSpPr>
            <a:cxnSpLocks/>
            <a:endCxn id="195" idx="0"/>
          </p:cNvCxnSpPr>
          <p:nvPr/>
        </p:nvCxnSpPr>
        <p:spPr bwMode="gray">
          <a:xfrm>
            <a:off x="7817347" y="2747665"/>
            <a:ext cx="2062547" cy="64442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C7D32125-6349-4E90-B388-99CF6DA459EE}"/>
              </a:ext>
            </a:extLst>
          </p:cNvPr>
          <p:cNvSpPr txBox="1"/>
          <p:nvPr/>
        </p:nvSpPr>
        <p:spPr bwMode="gray">
          <a:xfrm>
            <a:off x="6866275" y="3317305"/>
            <a:ext cx="1416119" cy="646331"/>
          </a:xfrm>
          <a:prstGeom prst="rect">
            <a:avLst/>
          </a:prstGeom>
          <a:noFill/>
        </p:spPr>
        <p:txBody>
          <a:bodyPr wrap="square" rtlCol="0">
            <a:spAutoFit/>
          </a:bodyPr>
          <a:lstStyle/>
          <a:p>
            <a:pPr algn="ctr" fontAlgn="ctr"/>
            <a:r>
              <a:rPr lang="en-US" sz="1200" dirty="0">
                <a:latin typeface="Huawei Sans" panose="020C0503030203020204" pitchFamily="34" charset="0"/>
              </a:rPr>
              <a:t>Level-1</a:t>
            </a:r>
            <a:endParaRPr lang="en-US" altLang="zh-CN" sz="1200" dirty="0">
              <a:latin typeface="Huawei Sans" panose="020C0503030203020204" pitchFamily="34" charset="0"/>
            </a:endParaRPr>
          </a:p>
          <a:p>
            <a:pPr algn="ctr" fontAlgn="ctr"/>
            <a:r>
              <a:rPr lang="en-US" sz="1200" dirty="0">
                <a:latin typeface="Huawei Sans" panose="020C0503030203020204" pitchFamily="34" charset="0"/>
              </a:rPr>
              <a:t>/Provincial branch</a:t>
            </a:r>
          </a:p>
        </p:txBody>
      </p:sp>
      <p:pic>
        <p:nvPicPr>
          <p:cNvPr id="49" name="Picture 12" descr="E:\2016.01\1.12 扁平化图标\蓝色\AR-蓝色最新-40.png">
            <a:extLst>
              <a:ext uri="{FF2B5EF4-FFF2-40B4-BE49-F238E27FC236}">
                <a16:creationId xmlns:a16="http://schemas.microsoft.com/office/drawing/2014/main" id="{7486D06E-9532-4222-B94F-92C1231F2049}"/>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2720536" y="3359925"/>
            <a:ext cx="366306" cy="299705"/>
          </a:xfrm>
          <a:prstGeom prst="rect">
            <a:avLst/>
          </a:prstGeom>
          <a:noFill/>
        </p:spPr>
      </p:pic>
      <p:sp>
        <p:nvSpPr>
          <p:cNvPr id="50" name="Freeform 159">
            <a:extLst>
              <a:ext uri="{FF2B5EF4-FFF2-40B4-BE49-F238E27FC236}">
                <a16:creationId xmlns:a16="http://schemas.microsoft.com/office/drawing/2014/main" id="{AE93595A-42C1-41E7-9AB2-438F6F432C6B}"/>
              </a:ext>
            </a:extLst>
          </p:cNvPr>
          <p:cNvSpPr/>
          <p:nvPr/>
        </p:nvSpPr>
        <p:spPr bwMode="gray">
          <a:xfrm flipH="1">
            <a:off x="1840528" y="2081091"/>
            <a:ext cx="1056327" cy="5715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216000" rIns="144000" rtlCol="0" anchor="ctr">
            <a:noAutofit/>
          </a:bodyPr>
          <a:lstStyle/>
          <a:p>
            <a:pPr algn="ctr" fontAlgn="ctr"/>
            <a:r>
              <a:rPr lang="en-US" sz="1200" dirty="0">
                <a:solidFill>
                  <a:schemeClr val="tx1"/>
                </a:solidFill>
                <a:latin typeface="Huawei Sans" panose="020C0503030203020204" pitchFamily="34" charset="0"/>
              </a:rPr>
              <a:t>Private line 1</a:t>
            </a:r>
          </a:p>
        </p:txBody>
      </p:sp>
      <p:sp>
        <p:nvSpPr>
          <p:cNvPr id="51" name="Freeform 159">
            <a:extLst>
              <a:ext uri="{FF2B5EF4-FFF2-40B4-BE49-F238E27FC236}">
                <a16:creationId xmlns:a16="http://schemas.microsoft.com/office/drawing/2014/main" id="{94FB3D51-4ACA-40EB-B87A-8E5774CFAA3C}"/>
              </a:ext>
            </a:extLst>
          </p:cNvPr>
          <p:cNvSpPr/>
          <p:nvPr/>
        </p:nvSpPr>
        <p:spPr bwMode="gray">
          <a:xfrm flipH="1">
            <a:off x="4241004" y="2081091"/>
            <a:ext cx="1056327" cy="5715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200" dirty="0">
                <a:solidFill>
                  <a:schemeClr val="tx1"/>
                </a:solidFill>
                <a:latin typeface="Huawei Sans" panose="020C0503030203020204" pitchFamily="34" charset="0"/>
              </a:rPr>
              <a:t>Internet</a:t>
            </a:r>
          </a:p>
        </p:txBody>
      </p:sp>
      <p:cxnSp>
        <p:nvCxnSpPr>
          <p:cNvPr id="52" name="Straight Connector 51">
            <a:extLst>
              <a:ext uri="{FF2B5EF4-FFF2-40B4-BE49-F238E27FC236}">
                <a16:creationId xmlns:a16="http://schemas.microsoft.com/office/drawing/2014/main" id="{8924BF4E-2E3F-489F-9C13-D1A85293E742}"/>
              </a:ext>
            </a:extLst>
          </p:cNvPr>
          <p:cNvCxnSpPr>
            <a:cxnSpLocks/>
            <a:endCxn id="49" idx="0"/>
          </p:cNvCxnSpPr>
          <p:nvPr/>
        </p:nvCxnSpPr>
        <p:spPr bwMode="gray">
          <a:xfrm>
            <a:off x="2327574" y="2660415"/>
            <a:ext cx="576115" cy="69951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1E9F84B3-7314-41F5-9E09-31DDD333D25F}"/>
              </a:ext>
            </a:extLst>
          </p:cNvPr>
          <p:cNvCxnSpPr>
            <a:cxnSpLocks/>
            <a:stCxn id="55" idx="1"/>
            <a:endCxn id="49" idx="3"/>
          </p:cNvCxnSpPr>
          <p:nvPr/>
        </p:nvCxnSpPr>
        <p:spPr bwMode="gray">
          <a:xfrm flipH="1">
            <a:off x="3086842" y="3509778"/>
            <a:ext cx="119480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472F5027-A592-40E3-91C6-2AFC96258E00}"/>
              </a:ext>
            </a:extLst>
          </p:cNvPr>
          <p:cNvSpPr txBox="1"/>
          <p:nvPr/>
        </p:nvSpPr>
        <p:spPr bwMode="gray">
          <a:xfrm>
            <a:off x="1859839" y="3692984"/>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pic>
        <p:nvPicPr>
          <p:cNvPr id="55" name="Picture 12" descr="E:\2016.01\1.12 扁平化图标\蓝色\AR-蓝色最新-40.png">
            <a:extLst>
              <a:ext uri="{FF2B5EF4-FFF2-40B4-BE49-F238E27FC236}">
                <a16:creationId xmlns:a16="http://schemas.microsoft.com/office/drawing/2014/main" id="{D6F5DFED-D47F-47C4-B30A-33F04230FF91}"/>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4281649" y="3359925"/>
            <a:ext cx="366306" cy="299705"/>
          </a:xfrm>
          <a:prstGeom prst="rect">
            <a:avLst/>
          </a:prstGeom>
          <a:noFill/>
        </p:spPr>
      </p:pic>
      <p:cxnSp>
        <p:nvCxnSpPr>
          <p:cNvPr id="56" name="Straight Connector 55">
            <a:extLst>
              <a:ext uri="{FF2B5EF4-FFF2-40B4-BE49-F238E27FC236}">
                <a16:creationId xmlns:a16="http://schemas.microsoft.com/office/drawing/2014/main" id="{080391B9-0257-44A3-BBA2-DEE4A91D76EF}"/>
              </a:ext>
            </a:extLst>
          </p:cNvPr>
          <p:cNvCxnSpPr>
            <a:cxnSpLocks/>
            <a:endCxn id="55" idx="0"/>
          </p:cNvCxnSpPr>
          <p:nvPr/>
        </p:nvCxnSpPr>
        <p:spPr bwMode="gray">
          <a:xfrm flipH="1">
            <a:off x="4464802" y="2668743"/>
            <a:ext cx="319498" cy="6911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F3EC5913-8BEE-49E5-BCA7-00A15DAACD7D}"/>
              </a:ext>
            </a:extLst>
          </p:cNvPr>
          <p:cNvSpPr txBox="1"/>
          <p:nvPr/>
        </p:nvSpPr>
        <p:spPr bwMode="gray">
          <a:xfrm>
            <a:off x="4958385" y="3692983"/>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sp>
        <p:nvSpPr>
          <p:cNvPr id="58" name="Freeform 159">
            <a:extLst>
              <a:ext uri="{FF2B5EF4-FFF2-40B4-BE49-F238E27FC236}">
                <a16:creationId xmlns:a16="http://schemas.microsoft.com/office/drawing/2014/main" id="{64F153EB-C277-4F20-81E6-845824D41784}"/>
              </a:ext>
            </a:extLst>
          </p:cNvPr>
          <p:cNvSpPr/>
          <p:nvPr/>
        </p:nvSpPr>
        <p:spPr bwMode="gray">
          <a:xfrm flipH="1">
            <a:off x="3045735" y="2073313"/>
            <a:ext cx="1056327" cy="5715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216000" rIns="144000" rtlCol="0" anchor="ctr">
            <a:noAutofit/>
          </a:bodyPr>
          <a:lstStyle/>
          <a:p>
            <a:pPr algn="ctr" fontAlgn="ctr"/>
            <a:r>
              <a:rPr lang="en-US" sz="1200" dirty="0">
                <a:solidFill>
                  <a:schemeClr val="tx1"/>
                </a:solidFill>
                <a:latin typeface="Huawei Sans" panose="020C0503030203020204" pitchFamily="34" charset="0"/>
              </a:rPr>
              <a:t>Private line 2</a:t>
            </a:r>
          </a:p>
        </p:txBody>
      </p:sp>
      <p:cxnSp>
        <p:nvCxnSpPr>
          <p:cNvPr id="59" name="Straight Connector 58">
            <a:extLst>
              <a:ext uri="{FF2B5EF4-FFF2-40B4-BE49-F238E27FC236}">
                <a16:creationId xmlns:a16="http://schemas.microsoft.com/office/drawing/2014/main" id="{ACB9CEFA-3E62-4899-AA6C-9D2CADF20395}"/>
              </a:ext>
            </a:extLst>
          </p:cNvPr>
          <p:cNvCxnSpPr>
            <a:cxnSpLocks/>
            <a:endCxn id="49" idx="0"/>
          </p:cNvCxnSpPr>
          <p:nvPr/>
        </p:nvCxnSpPr>
        <p:spPr bwMode="gray">
          <a:xfrm flipH="1">
            <a:off x="2903689" y="2644859"/>
            <a:ext cx="683596" cy="71506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41EB9D97-3FF7-4F20-9737-1A8F7573B374}"/>
              </a:ext>
            </a:extLst>
          </p:cNvPr>
          <p:cNvCxnSpPr>
            <a:cxnSpLocks/>
            <a:endCxn id="55" idx="0"/>
          </p:cNvCxnSpPr>
          <p:nvPr/>
        </p:nvCxnSpPr>
        <p:spPr bwMode="gray">
          <a:xfrm>
            <a:off x="3659624" y="2636531"/>
            <a:ext cx="805178" cy="72339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4080F9AA-9964-47C2-A427-8D3C73179342}"/>
              </a:ext>
            </a:extLst>
          </p:cNvPr>
          <p:cNvCxnSpPr>
            <a:cxnSpLocks/>
            <a:endCxn id="49" idx="0"/>
          </p:cNvCxnSpPr>
          <p:nvPr/>
        </p:nvCxnSpPr>
        <p:spPr bwMode="gray">
          <a:xfrm flipH="1">
            <a:off x="2903689" y="2660415"/>
            <a:ext cx="1855576" cy="69951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9219B2BA-09DC-4B6C-B0DB-B719312C117D}"/>
              </a:ext>
            </a:extLst>
          </p:cNvPr>
          <p:cNvCxnSpPr>
            <a:cxnSpLocks/>
            <a:endCxn id="55" idx="0"/>
          </p:cNvCxnSpPr>
          <p:nvPr/>
        </p:nvCxnSpPr>
        <p:spPr bwMode="gray">
          <a:xfrm>
            <a:off x="2319597" y="2652637"/>
            <a:ext cx="2145205" cy="70728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214D8C8-A869-4BD1-B3A2-598EDA95A35D}"/>
              </a:ext>
            </a:extLst>
          </p:cNvPr>
          <p:cNvSpPr txBox="1"/>
          <p:nvPr/>
        </p:nvSpPr>
        <p:spPr bwMode="gray">
          <a:xfrm>
            <a:off x="1506046" y="2686508"/>
            <a:ext cx="1248157" cy="646331"/>
          </a:xfrm>
          <a:prstGeom prst="rect">
            <a:avLst/>
          </a:prstGeom>
          <a:noFill/>
        </p:spPr>
        <p:txBody>
          <a:bodyPr wrap="square" rtlCol="0">
            <a:spAutoFit/>
          </a:bodyPr>
          <a:lstStyle/>
          <a:p>
            <a:pPr algn="ctr" fontAlgn="ctr"/>
            <a:r>
              <a:rPr lang="en-US" sz="1200" dirty="0">
                <a:latin typeface="Huawei Sans" panose="020C0503030203020204" pitchFamily="34" charset="0"/>
              </a:rPr>
              <a:t>Level-1 </a:t>
            </a:r>
            <a:endParaRPr lang="en-US" altLang="zh-CN" sz="1200" dirty="0">
              <a:latin typeface="Huawei Sans" panose="020C0503030203020204" pitchFamily="34" charset="0"/>
            </a:endParaRPr>
          </a:p>
          <a:p>
            <a:pPr algn="ctr" fontAlgn="ctr"/>
            <a:r>
              <a:rPr lang="en-US" sz="1200" dirty="0">
                <a:latin typeface="Huawei Sans" panose="020C0503030203020204" pitchFamily="34" charset="0"/>
              </a:rPr>
              <a:t>/Provincial branch</a:t>
            </a:r>
          </a:p>
        </p:txBody>
      </p:sp>
      <p:pic>
        <p:nvPicPr>
          <p:cNvPr id="64" name="Picture 12" descr="E:\2016.01\1.12 扁平化图标\蓝色\AR-蓝色最新-40.png">
            <a:extLst>
              <a:ext uri="{FF2B5EF4-FFF2-40B4-BE49-F238E27FC236}">
                <a16:creationId xmlns:a16="http://schemas.microsoft.com/office/drawing/2014/main" id="{886B52B3-6361-48D3-A868-6E842DECAB98}"/>
              </a:ext>
            </a:extLst>
          </p:cNvPr>
          <p:cNvPicPr>
            <a:picLocks noChangeAspect="1" noChangeArrowheads="1"/>
          </p:cNvPicPr>
          <p:nvPr/>
        </p:nvPicPr>
        <p:blipFill>
          <a:blip r:embed="rId3" cstate="print"/>
          <a:srcRect/>
          <a:stretch>
            <a:fillRect/>
          </a:stretch>
        </p:blipFill>
        <p:spPr bwMode="gray">
          <a:xfrm>
            <a:off x="1856433" y="3298210"/>
            <a:ext cx="517164" cy="423135"/>
          </a:xfrm>
          <a:prstGeom prst="rect">
            <a:avLst/>
          </a:prstGeom>
          <a:noFill/>
        </p:spPr>
      </p:pic>
      <p:pic>
        <p:nvPicPr>
          <p:cNvPr id="65" name="Picture 12" descr="E:\2016.01\1.12 扁平化图标\蓝色\AR-蓝色最新-40.png">
            <a:extLst>
              <a:ext uri="{FF2B5EF4-FFF2-40B4-BE49-F238E27FC236}">
                <a16:creationId xmlns:a16="http://schemas.microsoft.com/office/drawing/2014/main" id="{50B28A79-45BB-4D94-A1EB-DA79AF10C7B1}"/>
              </a:ext>
            </a:extLst>
          </p:cNvPr>
          <p:cNvPicPr>
            <a:picLocks noChangeAspect="1" noChangeArrowheads="1"/>
          </p:cNvPicPr>
          <p:nvPr/>
        </p:nvPicPr>
        <p:blipFill>
          <a:blip r:embed="rId3" cstate="print"/>
          <a:srcRect/>
          <a:stretch>
            <a:fillRect/>
          </a:stretch>
        </p:blipFill>
        <p:spPr bwMode="gray">
          <a:xfrm>
            <a:off x="4941654" y="3298210"/>
            <a:ext cx="517164" cy="423135"/>
          </a:xfrm>
          <a:prstGeom prst="rect">
            <a:avLst/>
          </a:prstGeom>
          <a:noFill/>
        </p:spPr>
      </p:pic>
      <p:cxnSp>
        <p:nvCxnSpPr>
          <p:cNvPr id="82" name="Straight Connector 81">
            <a:extLst>
              <a:ext uri="{FF2B5EF4-FFF2-40B4-BE49-F238E27FC236}">
                <a16:creationId xmlns:a16="http://schemas.microsoft.com/office/drawing/2014/main" id="{0885CC7B-738F-4301-8D36-AD9D927B9764}"/>
              </a:ext>
            </a:extLst>
          </p:cNvPr>
          <p:cNvCxnSpPr>
            <a:cxnSpLocks/>
            <a:stCxn id="65" idx="1"/>
            <a:endCxn id="55" idx="3"/>
          </p:cNvCxnSpPr>
          <p:nvPr/>
        </p:nvCxnSpPr>
        <p:spPr bwMode="gray">
          <a:xfrm flipH="1">
            <a:off x="4647955" y="3509778"/>
            <a:ext cx="29369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EFE76FBF-8C32-4420-833C-FE280A52A5D0}"/>
              </a:ext>
            </a:extLst>
          </p:cNvPr>
          <p:cNvCxnSpPr>
            <a:cxnSpLocks/>
            <a:stCxn id="49" idx="1"/>
            <a:endCxn id="64" idx="3"/>
          </p:cNvCxnSpPr>
          <p:nvPr/>
        </p:nvCxnSpPr>
        <p:spPr bwMode="gray">
          <a:xfrm flipH="1">
            <a:off x="2373597" y="3509778"/>
            <a:ext cx="346939"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0" name="TextBox 89">
            <a:extLst>
              <a:ext uri="{FF2B5EF4-FFF2-40B4-BE49-F238E27FC236}">
                <a16:creationId xmlns:a16="http://schemas.microsoft.com/office/drawing/2014/main" id="{F791B8B9-8EBF-442A-BF8D-083EF0568F69}"/>
              </a:ext>
            </a:extLst>
          </p:cNvPr>
          <p:cNvSpPr txBox="1"/>
          <p:nvPr/>
        </p:nvSpPr>
        <p:spPr bwMode="gray">
          <a:xfrm>
            <a:off x="2305563" y="3705043"/>
            <a:ext cx="1306120" cy="461665"/>
          </a:xfrm>
          <a:prstGeom prst="rect">
            <a:avLst/>
          </a:prstGeom>
          <a:noFill/>
        </p:spPr>
        <p:txBody>
          <a:bodyPr wrap="square" rtlCol="0">
            <a:spAutoFit/>
          </a:bodyPr>
          <a:lstStyle/>
          <a:p>
            <a:pPr algn="ctr" fontAlgn="ctr"/>
            <a:r>
              <a:rPr lang="en-US" sz="1200" dirty="0">
                <a:latin typeface="Huawei Sans" panose="020C0503030203020204" pitchFamily="34" charset="0"/>
              </a:rPr>
              <a:t>Traditional device</a:t>
            </a:r>
          </a:p>
        </p:txBody>
      </p:sp>
      <p:sp>
        <p:nvSpPr>
          <p:cNvPr id="91" name="TextBox 90">
            <a:extLst>
              <a:ext uri="{FF2B5EF4-FFF2-40B4-BE49-F238E27FC236}">
                <a16:creationId xmlns:a16="http://schemas.microsoft.com/office/drawing/2014/main" id="{DFF32389-5717-449D-9AE7-57C97EACEDDB}"/>
              </a:ext>
            </a:extLst>
          </p:cNvPr>
          <p:cNvSpPr txBox="1"/>
          <p:nvPr/>
        </p:nvSpPr>
        <p:spPr bwMode="gray">
          <a:xfrm>
            <a:off x="3875480" y="3705043"/>
            <a:ext cx="1306120" cy="461665"/>
          </a:xfrm>
          <a:prstGeom prst="rect">
            <a:avLst/>
          </a:prstGeom>
          <a:noFill/>
        </p:spPr>
        <p:txBody>
          <a:bodyPr wrap="square" rtlCol="0">
            <a:spAutoFit/>
          </a:bodyPr>
          <a:lstStyle/>
          <a:p>
            <a:pPr algn="ctr" fontAlgn="ctr"/>
            <a:r>
              <a:rPr lang="en-US" sz="1200" dirty="0">
                <a:latin typeface="Huawei Sans" panose="020C0503030203020204" pitchFamily="34" charset="0"/>
              </a:rPr>
              <a:t>Traditional device</a:t>
            </a:r>
          </a:p>
        </p:txBody>
      </p:sp>
    </p:spTree>
    <p:extLst>
      <p:ext uri="{BB962C8B-B14F-4D97-AF65-F5344CB8AC3E}">
        <p14:creationId xmlns:p14="http://schemas.microsoft.com/office/powerpoint/2010/main" val="26376291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6BCC7-5F75-472D-B65F-1B7938DABD7B}"/>
              </a:ext>
            </a:extLst>
          </p:cNvPr>
          <p:cNvSpPr>
            <a:spLocks noGrp="1"/>
          </p:cNvSpPr>
          <p:nvPr>
            <p:ph type="title"/>
          </p:nvPr>
        </p:nvSpPr>
        <p:spPr bwMode="gray"/>
        <p:txBody>
          <a:bodyPr/>
          <a:lstStyle/>
          <a:p>
            <a:pPr fontAlgn="ctr"/>
            <a:r>
              <a:rPr lang="en-US" altLang="en-US" dirty="0">
                <a:latin typeface="Huawei Sans" panose="020C0503030203020204" pitchFamily="34" charset="0"/>
              </a:rPr>
              <a:t>RR </a:t>
            </a:r>
            <a:r>
              <a:rPr lang="en-US" dirty="0">
                <a:latin typeface="Huawei Sans" panose="020C0503030203020204" pitchFamily="34" charset="0"/>
              </a:rPr>
              <a:t>Networking Design</a:t>
            </a:r>
          </a:p>
        </p:txBody>
      </p:sp>
      <p:sp>
        <p:nvSpPr>
          <p:cNvPr id="3" name="Text Placeholder 2">
            <a:extLst>
              <a:ext uri="{FF2B5EF4-FFF2-40B4-BE49-F238E27FC236}">
                <a16:creationId xmlns:a16="http://schemas.microsoft.com/office/drawing/2014/main" id="{CCE162B1-1FC7-4B57-9C4C-7C72EDAC6AB1}"/>
              </a:ext>
            </a:extLst>
          </p:cNvPr>
          <p:cNvSpPr>
            <a:spLocks noGrp="1"/>
          </p:cNvSpPr>
          <p:nvPr>
            <p:ph type="body" sz="quarter" idx="10"/>
          </p:nvPr>
        </p:nvSpPr>
        <p:spPr bwMode="gray"/>
        <p:txBody>
          <a:bodyPr/>
          <a:lstStyle/>
          <a:p>
            <a:pPr algn="l"/>
            <a:r>
              <a:rPr lang="en-US" sz="1800" dirty="0">
                <a:latin typeface="Huawei Sans" panose="020C0503030203020204" pitchFamily="34" charset="0"/>
              </a:rPr>
              <a:t>Financial enterprises, especially banks, have many sub-branches and outlets. To improve the stability of RRs, dual standalone RRs are typically deployed.</a:t>
            </a:r>
          </a:p>
        </p:txBody>
      </p:sp>
      <p:sp>
        <p:nvSpPr>
          <p:cNvPr id="4" name="圆角矩形 75">
            <a:extLst>
              <a:ext uri="{FF2B5EF4-FFF2-40B4-BE49-F238E27FC236}">
                <a16:creationId xmlns:a16="http://schemas.microsoft.com/office/drawing/2014/main" id="{CCBCC8DD-7C0B-4273-8A5C-16AD5E5B5981}"/>
              </a:ext>
            </a:extLst>
          </p:cNvPr>
          <p:cNvSpPr/>
          <p:nvPr/>
        </p:nvSpPr>
        <p:spPr bwMode="gray">
          <a:xfrm>
            <a:off x="869134" y="1956620"/>
            <a:ext cx="5014891" cy="491464"/>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Networking with dual standalone RRs deployed in off-path mode</a:t>
            </a:r>
          </a:p>
        </p:txBody>
      </p:sp>
      <p:sp>
        <p:nvSpPr>
          <p:cNvPr id="5" name="圆角矩形 75">
            <a:extLst>
              <a:ext uri="{FF2B5EF4-FFF2-40B4-BE49-F238E27FC236}">
                <a16:creationId xmlns:a16="http://schemas.microsoft.com/office/drawing/2014/main" id="{16B583DD-75A1-422B-946C-0B4BD419A5DE}"/>
              </a:ext>
            </a:extLst>
          </p:cNvPr>
          <p:cNvSpPr/>
          <p:nvPr/>
        </p:nvSpPr>
        <p:spPr bwMode="gray">
          <a:xfrm>
            <a:off x="869134" y="2500492"/>
            <a:ext cx="5014891" cy="3541363"/>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sz="1200" dirty="0">
              <a:latin typeface="Huawei Sans" panose="020C0503030203020204" pitchFamily="34" charset="0"/>
            </a:endParaRPr>
          </a:p>
          <a:p>
            <a:pPr marL="228594" indent="-228594" fontAlgn="ctr">
              <a:buFont typeface="Arial" panose="020B0604020202020204" pitchFamily="34" charset="0"/>
              <a:buChar char="•"/>
            </a:pPr>
            <a:r>
              <a:rPr lang="en-US" sz="1200" dirty="0">
                <a:latin typeface="Huawei Sans" panose="020C0503030203020204" pitchFamily="34" charset="0"/>
              </a:rPr>
              <a:t>Advantages: no risk of single device or single link failures, high reliability, support for smooth SD-WAN network upgrade</a:t>
            </a:r>
            <a:endParaRPr lang="en-US" altLang="zh-CN" sz="1200" dirty="0">
              <a:latin typeface="Huawei Sans" panose="020C0503030203020204" pitchFamily="34" charset="0"/>
            </a:endParaRPr>
          </a:p>
          <a:p>
            <a:pPr marL="228594" indent="-228594" fontAlgn="ctr">
              <a:buFont typeface="Arial" panose="020B0604020202020204" pitchFamily="34" charset="0"/>
              <a:buChar char="•"/>
            </a:pPr>
            <a:r>
              <a:rPr lang="en-US" sz="1200" dirty="0">
                <a:latin typeface="Huawei Sans" panose="020C0503030203020204" pitchFamily="34" charset="0"/>
              </a:rPr>
              <a:t>Disadvantages: The RRs need to be connected to a traditional device in off-path mode. If CPEs need to connect to the RRs through a public network, 1:1 NAT needs to be configured.</a:t>
            </a:r>
            <a:endParaRPr lang="en-US" altLang="zh-CN" sz="1200" dirty="0">
              <a:latin typeface="Huawei Sans" panose="020C0503030203020204" pitchFamily="34" charset="0"/>
            </a:endParaRPr>
          </a:p>
          <a:p>
            <a:pPr marL="228594" indent="-228594" fontAlgn="ctr">
              <a:buFont typeface="Arial" panose="020B0604020202020204" pitchFamily="34" charset="0"/>
              <a:buChar char="•"/>
            </a:pPr>
            <a:r>
              <a:rPr lang="en-US" sz="1200" dirty="0">
                <a:latin typeface="Huawei Sans" panose="020C0503030203020204" pitchFamily="34" charset="0"/>
              </a:rPr>
              <a:t>Applicable to banks</a:t>
            </a:r>
            <a:endParaRPr lang="en-US" altLang="zh-CN" sz="1200" dirty="0">
              <a:latin typeface="Huawei Sans" panose="020C0503030203020204" pitchFamily="34" charset="0"/>
            </a:endParaRPr>
          </a:p>
        </p:txBody>
      </p:sp>
      <p:sp>
        <p:nvSpPr>
          <p:cNvPr id="6" name="圆角矩形 75">
            <a:extLst>
              <a:ext uri="{FF2B5EF4-FFF2-40B4-BE49-F238E27FC236}">
                <a16:creationId xmlns:a16="http://schemas.microsoft.com/office/drawing/2014/main" id="{32092E5F-B90F-4CFC-9ACC-26BD97BF45BA}"/>
              </a:ext>
            </a:extLst>
          </p:cNvPr>
          <p:cNvSpPr/>
          <p:nvPr/>
        </p:nvSpPr>
        <p:spPr bwMode="gray">
          <a:xfrm>
            <a:off x="6304381" y="1956620"/>
            <a:ext cx="5014891" cy="491464"/>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Networking with dual standalone RRs deployed in in-path mode</a:t>
            </a:r>
          </a:p>
        </p:txBody>
      </p:sp>
      <p:sp>
        <p:nvSpPr>
          <p:cNvPr id="7" name="圆角矩形 75">
            <a:extLst>
              <a:ext uri="{FF2B5EF4-FFF2-40B4-BE49-F238E27FC236}">
                <a16:creationId xmlns:a16="http://schemas.microsoft.com/office/drawing/2014/main" id="{F6CC0D78-F59F-41B4-B089-34655C8C724E}"/>
              </a:ext>
            </a:extLst>
          </p:cNvPr>
          <p:cNvSpPr/>
          <p:nvPr/>
        </p:nvSpPr>
        <p:spPr bwMode="gray">
          <a:xfrm>
            <a:off x="6304381" y="2500492"/>
            <a:ext cx="5014891" cy="3541363"/>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sz="1200" dirty="0">
              <a:latin typeface="Huawei Sans" panose="020C0503030203020204" pitchFamily="34" charset="0"/>
            </a:endParaRPr>
          </a:p>
          <a:p>
            <a:pPr marL="228594" indent="-228594" fontAlgn="ctr">
              <a:buFont typeface="Arial" panose="020B0604020202020204" pitchFamily="34" charset="0"/>
              <a:buChar char="•"/>
            </a:pPr>
            <a:r>
              <a:rPr lang="en-US" sz="1200" dirty="0">
                <a:latin typeface="Huawei Sans" panose="020C0503030203020204" pitchFamily="34" charset="0"/>
              </a:rPr>
              <a:t>Advantages: no risk of single device or single link failures, high reliability</a:t>
            </a:r>
            <a:endParaRPr lang="en-US" altLang="zh-CN" sz="1200" dirty="0">
              <a:latin typeface="Huawei Sans" panose="020C0503030203020204" pitchFamily="34" charset="0"/>
            </a:endParaRPr>
          </a:p>
          <a:p>
            <a:pPr marL="228594" indent="-228594" fontAlgn="ctr">
              <a:buFont typeface="Arial" panose="020B0604020202020204" pitchFamily="34" charset="0"/>
              <a:buChar char="•"/>
            </a:pPr>
            <a:r>
              <a:rPr lang="en-US" sz="1200" dirty="0">
                <a:latin typeface="Huawei Sans" panose="020C0503030203020204" pitchFamily="34" charset="0"/>
              </a:rPr>
              <a:t>Disadvantages: The SD-WAN network upgrade is complex and requires replacement of original devices. If CPEs need to connect to the RRs through a public network, 1:1 NAT needs to be configured.</a:t>
            </a:r>
            <a:endParaRPr lang="en-US" altLang="zh-CN" sz="1200" dirty="0">
              <a:latin typeface="Huawei Sans" panose="020C0503030203020204" pitchFamily="34" charset="0"/>
            </a:endParaRPr>
          </a:p>
          <a:p>
            <a:pPr marL="228594" indent="-228594" fontAlgn="ctr">
              <a:buFont typeface="Arial" panose="020B0604020202020204" pitchFamily="34" charset="0"/>
              <a:buChar char="•"/>
            </a:pPr>
            <a:r>
              <a:rPr lang="en-US" sz="1200" dirty="0">
                <a:latin typeface="Huawei Sans" panose="020C0503030203020204" pitchFamily="34" charset="0"/>
              </a:rPr>
              <a:t>Applicable to securities and insurance enterprises</a:t>
            </a:r>
            <a:endParaRPr lang="en-US" altLang="zh-CN" sz="1200" dirty="0">
              <a:latin typeface="Huawei Sans" panose="020C0503030203020204" pitchFamily="34" charset="0"/>
            </a:endParaRPr>
          </a:p>
        </p:txBody>
      </p:sp>
      <p:pic>
        <p:nvPicPr>
          <p:cNvPr id="8" name="Picture 12" descr="E:\2016.01\1.12 扁平化图标\蓝色\AR-蓝色最新-40.png">
            <a:extLst>
              <a:ext uri="{FF2B5EF4-FFF2-40B4-BE49-F238E27FC236}">
                <a16:creationId xmlns:a16="http://schemas.microsoft.com/office/drawing/2014/main" id="{7612EBDE-BB03-4C49-B54B-AD1392992BB2}"/>
              </a:ext>
            </a:extLst>
          </p:cNvPr>
          <p:cNvPicPr>
            <a:picLocks noChangeAspect="1" noChangeArrowheads="1"/>
          </p:cNvPicPr>
          <p:nvPr/>
        </p:nvPicPr>
        <p:blipFill>
          <a:blip r:embed="rId3" cstate="print"/>
          <a:srcRect/>
          <a:stretch>
            <a:fillRect/>
          </a:stretch>
        </p:blipFill>
        <p:spPr bwMode="gray">
          <a:xfrm>
            <a:off x="7863360" y="3868934"/>
            <a:ext cx="517164" cy="423135"/>
          </a:xfrm>
          <a:prstGeom prst="rect">
            <a:avLst/>
          </a:prstGeom>
          <a:noFill/>
        </p:spPr>
      </p:pic>
      <p:sp>
        <p:nvSpPr>
          <p:cNvPr id="9" name="Freeform 159">
            <a:extLst>
              <a:ext uri="{FF2B5EF4-FFF2-40B4-BE49-F238E27FC236}">
                <a16:creationId xmlns:a16="http://schemas.microsoft.com/office/drawing/2014/main" id="{5754AA94-9315-4222-ABA9-B856DF89B3B3}"/>
              </a:ext>
            </a:extLst>
          </p:cNvPr>
          <p:cNvSpPr/>
          <p:nvPr/>
        </p:nvSpPr>
        <p:spPr bwMode="gray">
          <a:xfrm flipH="1">
            <a:off x="7092345" y="2660741"/>
            <a:ext cx="1056327" cy="5715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200" dirty="0">
                <a:solidFill>
                  <a:schemeClr val="tx1"/>
                </a:solidFill>
                <a:latin typeface="Huawei Sans" panose="020C0503030203020204" pitchFamily="34" charset="0"/>
              </a:rPr>
              <a:t>Internet1</a:t>
            </a:r>
          </a:p>
        </p:txBody>
      </p:sp>
      <p:sp>
        <p:nvSpPr>
          <p:cNvPr id="10" name="Freeform 159">
            <a:extLst>
              <a:ext uri="{FF2B5EF4-FFF2-40B4-BE49-F238E27FC236}">
                <a16:creationId xmlns:a16="http://schemas.microsoft.com/office/drawing/2014/main" id="{8862BE7D-2ECD-47C1-B5D3-FEE84A0F2329}"/>
              </a:ext>
            </a:extLst>
          </p:cNvPr>
          <p:cNvSpPr/>
          <p:nvPr/>
        </p:nvSpPr>
        <p:spPr bwMode="gray">
          <a:xfrm flipH="1">
            <a:off x="9492820" y="2660741"/>
            <a:ext cx="1056327" cy="5715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200" dirty="0">
                <a:solidFill>
                  <a:schemeClr val="tx1"/>
                </a:solidFill>
                <a:latin typeface="Huawei Sans" panose="020C0503030203020204" pitchFamily="34" charset="0"/>
              </a:rPr>
              <a:t>Internet3</a:t>
            </a:r>
          </a:p>
        </p:txBody>
      </p:sp>
      <p:cxnSp>
        <p:nvCxnSpPr>
          <p:cNvPr id="11" name="Straight Connector 10">
            <a:extLst>
              <a:ext uri="{FF2B5EF4-FFF2-40B4-BE49-F238E27FC236}">
                <a16:creationId xmlns:a16="http://schemas.microsoft.com/office/drawing/2014/main" id="{37CFB337-101B-4DD9-960C-43467F5B6866}"/>
              </a:ext>
            </a:extLst>
          </p:cNvPr>
          <p:cNvCxnSpPr>
            <a:cxnSpLocks/>
            <a:endCxn id="8" idx="0"/>
          </p:cNvCxnSpPr>
          <p:nvPr/>
        </p:nvCxnSpPr>
        <p:spPr bwMode="gray">
          <a:xfrm>
            <a:off x="7620508" y="3232287"/>
            <a:ext cx="501434" cy="63664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C7CE266-E173-43B2-80DF-A097EDACC20A}"/>
              </a:ext>
            </a:extLst>
          </p:cNvPr>
          <p:cNvSpPr txBox="1"/>
          <p:nvPr/>
        </p:nvSpPr>
        <p:spPr bwMode="gray">
          <a:xfrm>
            <a:off x="7914247" y="4263628"/>
            <a:ext cx="373820" cy="276999"/>
          </a:xfrm>
          <a:prstGeom prst="rect">
            <a:avLst/>
          </a:prstGeom>
          <a:noFill/>
        </p:spPr>
        <p:txBody>
          <a:bodyPr wrap="none" rtlCol="0">
            <a:spAutoFit/>
          </a:bodyPr>
          <a:lstStyle/>
          <a:p>
            <a:pPr algn="ctr" fontAlgn="ctr"/>
            <a:r>
              <a:rPr lang="en-US" sz="1200" dirty="0">
                <a:latin typeface="Huawei Sans" panose="020C0503030203020204" pitchFamily="34" charset="0"/>
              </a:rPr>
              <a:t>RR</a:t>
            </a:r>
            <a:endParaRPr lang="en-US" altLang="zh-CN" sz="1200" dirty="0">
              <a:latin typeface="Huawei Sans" panose="020C0503030203020204" pitchFamily="34" charset="0"/>
            </a:endParaRPr>
          </a:p>
        </p:txBody>
      </p:sp>
      <p:pic>
        <p:nvPicPr>
          <p:cNvPr id="14" name="Picture 12" descr="E:\2016.01\1.12 扁平化图标\蓝色\AR-蓝色最新-40.png">
            <a:extLst>
              <a:ext uri="{FF2B5EF4-FFF2-40B4-BE49-F238E27FC236}">
                <a16:creationId xmlns:a16="http://schemas.microsoft.com/office/drawing/2014/main" id="{25F28EBF-27FA-49DC-AC43-DC7DEFEA42AB}"/>
              </a:ext>
            </a:extLst>
          </p:cNvPr>
          <p:cNvPicPr>
            <a:picLocks noChangeAspect="1" noChangeArrowheads="1"/>
          </p:cNvPicPr>
          <p:nvPr/>
        </p:nvPicPr>
        <p:blipFill>
          <a:blip r:embed="rId3" cstate="print"/>
          <a:srcRect/>
          <a:stretch>
            <a:fillRect/>
          </a:stretch>
        </p:blipFill>
        <p:spPr bwMode="gray">
          <a:xfrm>
            <a:off x="9424473" y="3868934"/>
            <a:ext cx="517164" cy="423135"/>
          </a:xfrm>
          <a:prstGeom prst="rect">
            <a:avLst/>
          </a:prstGeom>
          <a:noFill/>
        </p:spPr>
      </p:pic>
      <p:cxnSp>
        <p:nvCxnSpPr>
          <p:cNvPr id="15" name="Straight Connector 14">
            <a:extLst>
              <a:ext uri="{FF2B5EF4-FFF2-40B4-BE49-F238E27FC236}">
                <a16:creationId xmlns:a16="http://schemas.microsoft.com/office/drawing/2014/main" id="{50F3F5E2-07E8-4E7A-B70D-B75AA27A3813}"/>
              </a:ext>
            </a:extLst>
          </p:cNvPr>
          <p:cNvCxnSpPr>
            <a:cxnSpLocks/>
            <a:endCxn id="14" idx="0"/>
          </p:cNvCxnSpPr>
          <p:nvPr/>
        </p:nvCxnSpPr>
        <p:spPr bwMode="gray">
          <a:xfrm flipH="1">
            <a:off x="9683055" y="3232287"/>
            <a:ext cx="337928" cy="63664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3BE71A3-2B7D-498E-8E01-BB90F1ADD46C}"/>
              </a:ext>
            </a:extLst>
          </p:cNvPr>
          <p:cNvSpPr txBox="1"/>
          <p:nvPr/>
        </p:nvSpPr>
        <p:spPr bwMode="gray">
          <a:xfrm>
            <a:off x="9475360" y="4259924"/>
            <a:ext cx="373820" cy="276999"/>
          </a:xfrm>
          <a:prstGeom prst="rect">
            <a:avLst/>
          </a:prstGeom>
          <a:noFill/>
        </p:spPr>
        <p:txBody>
          <a:bodyPr wrap="none" rtlCol="0">
            <a:spAutoFit/>
          </a:bodyPr>
          <a:lstStyle/>
          <a:p>
            <a:pPr algn="ctr" fontAlgn="ctr"/>
            <a:r>
              <a:rPr lang="en-US" sz="1200" dirty="0">
                <a:latin typeface="Huawei Sans" panose="020C0503030203020204" pitchFamily="34" charset="0"/>
              </a:rPr>
              <a:t>RR</a:t>
            </a:r>
            <a:endParaRPr lang="en-US" altLang="zh-CN" sz="1200" dirty="0">
              <a:latin typeface="Huawei Sans" panose="020C0503030203020204" pitchFamily="34" charset="0"/>
            </a:endParaRPr>
          </a:p>
        </p:txBody>
      </p:sp>
      <p:sp>
        <p:nvSpPr>
          <p:cNvPr id="17" name="Freeform 159">
            <a:extLst>
              <a:ext uri="{FF2B5EF4-FFF2-40B4-BE49-F238E27FC236}">
                <a16:creationId xmlns:a16="http://schemas.microsoft.com/office/drawing/2014/main" id="{DE25FAE2-C8EA-4FFF-9879-D3D51D8C9F48}"/>
              </a:ext>
            </a:extLst>
          </p:cNvPr>
          <p:cNvSpPr/>
          <p:nvPr/>
        </p:nvSpPr>
        <p:spPr bwMode="gray">
          <a:xfrm flipH="1">
            <a:off x="8297552" y="2652963"/>
            <a:ext cx="1056327" cy="5715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200" dirty="0">
                <a:solidFill>
                  <a:schemeClr val="tx1"/>
                </a:solidFill>
                <a:latin typeface="Huawei Sans" panose="020C0503030203020204" pitchFamily="34" charset="0"/>
              </a:rPr>
              <a:t>Internet2</a:t>
            </a:r>
          </a:p>
        </p:txBody>
      </p:sp>
      <p:cxnSp>
        <p:nvCxnSpPr>
          <p:cNvPr id="18" name="Straight Connector 17">
            <a:extLst>
              <a:ext uri="{FF2B5EF4-FFF2-40B4-BE49-F238E27FC236}">
                <a16:creationId xmlns:a16="http://schemas.microsoft.com/office/drawing/2014/main" id="{92022A9A-B3ED-4976-8B37-990ACC981233}"/>
              </a:ext>
            </a:extLst>
          </p:cNvPr>
          <p:cNvCxnSpPr>
            <a:cxnSpLocks/>
            <a:endCxn id="8" idx="0"/>
          </p:cNvCxnSpPr>
          <p:nvPr/>
        </p:nvCxnSpPr>
        <p:spPr bwMode="gray">
          <a:xfrm flipH="1">
            <a:off x="8121942" y="3232287"/>
            <a:ext cx="691901" cy="63664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23D87CE4-41EE-4441-BAD6-7C8D1C8DE39F}"/>
              </a:ext>
            </a:extLst>
          </p:cNvPr>
          <p:cNvCxnSpPr>
            <a:cxnSpLocks/>
            <a:endCxn id="14" idx="0"/>
          </p:cNvCxnSpPr>
          <p:nvPr/>
        </p:nvCxnSpPr>
        <p:spPr bwMode="gray">
          <a:xfrm>
            <a:off x="8840573" y="3240065"/>
            <a:ext cx="842482" cy="62886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23E035D-BFF9-4086-8B01-02A10AA2CE6F}"/>
              </a:ext>
            </a:extLst>
          </p:cNvPr>
          <p:cNvCxnSpPr>
            <a:cxnSpLocks/>
            <a:endCxn id="8" idx="0"/>
          </p:cNvCxnSpPr>
          <p:nvPr/>
        </p:nvCxnSpPr>
        <p:spPr bwMode="gray">
          <a:xfrm flipH="1">
            <a:off x="8121942" y="3240065"/>
            <a:ext cx="1846425" cy="62886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1118F3C8-DDD1-4082-AF3A-2FA56722A850}"/>
              </a:ext>
            </a:extLst>
          </p:cNvPr>
          <p:cNvCxnSpPr>
            <a:cxnSpLocks/>
            <a:endCxn id="14" idx="0"/>
          </p:cNvCxnSpPr>
          <p:nvPr/>
        </p:nvCxnSpPr>
        <p:spPr bwMode="gray">
          <a:xfrm>
            <a:off x="7620508" y="3224509"/>
            <a:ext cx="2062547" cy="644425"/>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3" name="Picture 12" descr="E:\2016.01\1.12 扁平化图标\蓝色\AR-蓝色最新-40.png">
            <a:extLst>
              <a:ext uri="{FF2B5EF4-FFF2-40B4-BE49-F238E27FC236}">
                <a16:creationId xmlns:a16="http://schemas.microsoft.com/office/drawing/2014/main" id="{50D14D13-B3A7-418C-B102-C31BB12DE7AE}"/>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3104712" y="3941544"/>
            <a:ext cx="366306" cy="299705"/>
          </a:xfrm>
          <a:prstGeom prst="rect">
            <a:avLst/>
          </a:prstGeom>
          <a:noFill/>
        </p:spPr>
      </p:pic>
      <p:sp>
        <p:nvSpPr>
          <p:cNvPr id="24" name="Freeform 159">
            <a:extLst>
              <a:ext uri="{FF2B5EF4-FFF2-40B4-BE49-F238E27FC236}">
                <a16:creationId xmlns:a16="http://schemas.microsoft.com/office/drawing/2014/main" id="{4E017184-F24F-4B3D-9D5F-9EF4E4AE739B}"/>
              </a:ext>
            </a:extLst>
          </p:cNvPr>
          <p:cNvSpPr/>
          <p:nvPr/>
        </p:nvSpPr>
        <p:spPr bwMode="gray">
          <a:xfrm flipH="1">
            <a:off x="1528965" y="2662710"/>
            <a:ext cx="1056327" cy="5715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rtlCol="0" anchor="ctr">
            <a:noAutofit/>
          </a:bodyPr>
          <a:lstStyle/>
          <a:p>
            <a:pPr algn="ctr" fontAlgn="ctr"/>
            <a:r>
              <a:rPr lang="en-US" sz="1200" dirty="0">
                <a:solidFill>
                  <a:schemeClr val="tx1"/>
                </a:solidFill>
                <a:latin typeface="Huawei Sans" panose="020C0503030203020204" pitchFamily="34" charset="0"/>
              </a:rPr>
              <a:t>Private line 1</a:t>
            </a:r>
          </a:p>
        </p:txBody>
      </p:sp>
      <p:sp>
        <p:nvSpPr>
          <p:cNvPr id="25" name="Freeform 159">
            <a:extLst>
              <a:ext uri="{FF2B5EF4-FFF2-40B4-BE49-F238E27FC236}">
                <a16:creationId xmlns:a16="http://schemas.microsoft.com/office/drawing/2014/main" id="{4E4CCD47-3B54-4484-94C8-83DE6C04EEDB}"/>
              </a:ext>
            </a:extLst>
          </p:cNvPr>
          <p:cNvSpPr/>
          <p:nvPr/>
        </p:nvSpPr>
        <p:spPr bwMode="gray">
          <a:xfrm flipH="1">
            <a:off x="3929440" y="2662710"/>
            <a:ext cx="1056327" cy="5715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200" dirty="0">
                <a:solidFill>
                  <a:schemeClr val="tx1"/>
                </a:solidFill>
                <a:latin typeface="Huawei Sans" panose="020C0503030203020204" pitchFamily="34" charset="0"/>
              </a:rPr>
              <a:t>Internet</a:t>
            </a:r>
          </a:p>
        </p:txBody>
      </p:sp>
      <p:cxnSp>
        <p:nvCxnSpPr>
          <p:cNvPr id="26" name="Straight Connector 25">
            <a:extLst>
              <a:ext uri="{FF2B5EF4-FFF2-40B4-BE49-F238E27FC236}">
                <a16:creationId xmlns:a16="http://schemas.microsoft.com/office/drawing/2014/main" id="{71E9AE6D-5F71-4DA4-9B74-7CFFBBFB5C45}"/>
              </a:ext>
            </a:extLst>
          </p:cNvPr>
          <p:cNvCxnSpPr>
            <a:cxnSpLocks/>
            <a:endCxn id="23" idx="0"/>
          </p:cNvCxnSpPr>
          <p:nvPr/>
        </p:nvCxnSpPr>
        <p:spPr bwMode="gray">
          <a:xfrm>
            <a:off x="2035552" y="3226478"/>
            <a:ext cx="1252313" cy="71506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168F05DC-C26D-447D-A192-4DDBF7039032}"/>
              </a:ext>
            </a:extLst>
          </p:cNvPr>
          <p:cNvCxnSpPr>
            <a:cxnSpLocks/>
            <a:endCxn id="23" idx="3"/>
          </p:cNvCxnSpPr>
          <p:nvPr/>
        </p:nvCxnSpPr>
        <p:spPr bwMode="gray">
          <a:xfrm flipH="1">
            <a:off x="3471018" y="4091397"/>
            <a:ext cx="119480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523F7FD-366D-4C9A-8046-406459C35924}"/>
              </a:ext>
            </a:extLst>
          </p:cNvPr>
          <p:cNvSpPr txBox="1"/>
          <p:nvPr/>
        </p:nvSpPr>
        <p:spPr bwMode="gray">
          <a:xfrm>
            <a:off x="1885454" y="4294267"/>
            <a:ext cx="373820" cy="276999"/>
          </a:xfrm>
          <a:prstGeom prst="rect">
            <a:avLst/>
          </a:prstGeom>
          <a:noFill/>
        </p:spPr>
        <p:txBody>
          <a:bodyPr wrap="none" rtlCol="0">
            <a:spAutoFit/>
          </a:bodyPr>
          <a:lstStyle/>
          <a:p>
            <a:pPr fontAlgn="ctr"/>
            <a:r>
              <a:rPr lang="en-US" sz="1200" dirty="0">
                <a:latin typeface="Huawei Sans" panose="020C0503030203020204" pitchFamily="34" charset="0"/>
              </a:rPr>
              <a:t>RR</a:t>
            </a:r>
            <a:endParaRPr lang="en-US" altLang="zh-CN" sz="1200" dirty="0">
              <a:latin typeface="Huawei Sans" panose="020C0503030203020204" pitchFamily="34" charset="0"/>
            </a:endParaRPr>
          </a:p>
        </p:txBody>
      </p:sp>
      <p:sp>
        <p:nvSpPr>
          <p:cNvPr id="31" name="TextBox 30">
            <a:extLst>
              <a:ext uri="{FF2B5EF4-FFF2-40B4-BE49-F238E27FC236}">
                <a16:creationId xmlns:a16="http://schemas.microsoft.com/office/drawing/2014/main" id="{92DE5A41-98B4-46EE-9BA6-60A4CF896795}"/>
              </a:ext>
            </a:extLst>
          </p:cNvPr>
          <p:cNvSpPr txBox="1"/>
          <p:nvPr/>
        </p:nvSpPr>
        <p:spPr bwMode="gray">
          <a:xfrm>
            <a:off x="4347899" y="4294266"/>
            <a:ext cx="373820" cy="276999"/>
          </a:xfrm>
          <a:prstGeom prst="rect">
            <a:avLst/>
          </a:prstGeom>
          <a:noFill/>
        </p:spPr>
        <p:txBody>
          <a:bodyPr wrap="none" rtlCol="0">
            <a:spAutoFit/>
          </a:bodyPr>
          <a:lstStyle/>
          <a:p>
            <a:pPr fontAlgn="ctr"/>
            <a:r>
              <a:rPr lang="en-US" sz="1200" dirty="0">
                <a:latin typeface="Huawei Sans" panose="020C0503030203020204" pitchFamily="34" charset="0"/>
              </a:rPr>
              <a:t>RR</a:t>
            </a:r>
            <a:endParaRPr lang="en-US" altLang="zh-CN" sz="1200" dirty="0">
              <a:latin typeface="Huawei Sans" panose="020C0503030203020204" pitchFamily="34" charset="0"/>
            </a:endParaRPr>
          </a:p>
        </p:txBody>
      </p:sp>
      <p:sp>
        <p:nvSpPr>
          <p:cNvPr id="32" name="Freeform 159">
            <a:extLst>
              <a:ext uri="{FF2B5EF4-FFF2-40B4-BE49-F238E27FC236}">
                <a16:creationId xmlns:a16="http://schemas.microsoft.com/office/drawing/2014/main" id="{14780359-DDCD-45B4-B675-556CDB833502}"/>
              </a:ext>
            </a:extLst>
          </p:cNvPr>
          <p:cNvSpPr/>
          <p:nvPr/>
        </p:nvSpPr>
        <p:spPr bwMode="gray">
          <a:xfrm flipH="1">
            <a:off x="2734172" y="2654932"/>
            <a:ext cx="1056327" cy="5715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rtlCol="0" anchor="ctr">
            <a:noAutofit/>
          </a:bodyPr>
          <a:lstStyle/>
          <a:p>
            <a:pPr algn="ctr" fontAlgn="ctr"/>
            <a:r>
              <a:rPr lang="en-US" sz="1200" dirty="0">
                <a:solidFill>
                  <a:schemeClr val="tx1"/>
                </a:solidFill>
                <a:latin typeface="Huawei Sans" panose="020C0503030203020204" pitchFamily="34" charset="0"/>
              </a:rPr>
              <a:t>Private line 2</a:t>
            </a:r>
          </a:p>
        </p:txBody>
      </p:sp>
      <p:cxnSp>
        <p:nvCxnSpPr>
          <p:cNvPr id="33" name="Straight Connector 32">
            <a:extLst>
              <a:ext uri="{FF2B5EF4-FFF2-40B4-BE49-F238E27FC236}">
                <a16:creationId xmlns:a16="http://schemas.microsoft.com/office/drawing/2014/main" id="{6A6301F7-4E79-43A6-8F26-BA7EDFDCD9F6}"/>
              </a:ext>
            </a:extLst>
          </p:cNvPr>
          <p:cNvCxnSpPr>
            <a:cxnSpLocks/>
            <a:endCxn id="23" idx="0"/>
          </p:cNvCxnSpPr>
          <p:nvPr/>
        </p:nvCxnSpPr>
        <p:spPr bwMode="gray">
          <a:xfrm>
            <a:off x="3287865" y="3242034"/>
            <a:ext cx="0" cy="69951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6B3F2054-43D3-401D-9719-D926B17929EB}"/>
              </a:ext>
            </a:extLst>
          </p:cNvPr>
          <p:cNvCxnSpPr>
            <a:cxnSpLocks/>
            <a:endCxn id="23" idx="0"/>
          </p:cNvCxnSpPr>
          <p:nvPr/>
        </p:nvCxnSpPr>
        <p:spPr bwMode="gray">
          <a:xfrm flipH="1">
            <a:off x="3287865" y="3226478"/>
            <a:ext cx="1192546" cy="715066"/>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38" name="Picture 12" descr="E:\2016.01\1.12 扁平化图标\蓝色\AR-蓝色最新-40.png">
            <a:extLst>
              <a:ext uri="{FF2B5EF4-FFF2-40B4-BE49-F238E27FC236}">
                <a16:creationId xmlns:a16="http://schemas.microsoft.com/office/drawing/2014/main" id="{A0270D85-2437-4C19-8C98-6174CBA01ED7}"/>
              </a:ext>
            </a:extLst>
          </p:cNvPr>
          <p:cNvPicPr>
            <a:picLocks noChangeAspect="1" noChangeArrowheads="1"/>
          </p:cNvPicPr>
          <p:nvPr/>
        </p:nvPicPr>
        <p:blipFill>
          <a:blip r:embed="rId3" cstate="print"/>
          <a:srcRect/>
          <a:stretch>
            <a:fillRect/>
          </a:stretch>
        </p:blipFill>
        <p:spPr bwMode="gray">
          <a:xfrm>
            <a:off x="1813224" y="3879829"/>
            <a:ext cx="517164" cy="423135"/>
          </a:xfrm>
          <a:prstGeom prst="rect">
            <a:avLst/>
          </a:prstGeom>
          <a:noFill/>
        </p:spPr>
      </p:pic>
      <p:pic>
        <p:nvPicPr>
          <p:cNvPr id="39" name="Picture 12" descr="E:\2016.01\1.12 扁平化图标\蓝色\AR-蓝色最新-40.png">
            <a:extLst>
              <a:ext uri="{FF2B5EF4-FFF2-40B4-BE49-F238E27FC236}">
                <a16:creationId xmlns:a16="http://schemas.microsoft.com/office/drawing/2014/main" id="{83A0A70D-CF73-47A5-B1E1-8308803A7B5E}"/>
              </a:ext>
            </a:extLst>
          </p:cNvPr>
          <p:cNvPicPr>
            <a:picLocks noChangeAspect="1" noChangeArrowheads="1"/>
          </p:cNvPicPr>
          <p:nvPr/>
        </p:nvPicPr>
        <p:blipFill>
          <a:blip r:embed="rId3" cstate="print"/>
          <a:srcRect/>
          <a:stretch>
            <a:fillRect/>
          </a:stretch>
        </p:blipFill>
        <p:spPr bwMode="gray">
          <a:xfrm>
            <a:off x="4262344" y="3879829"/>
            <a:ext cx="517164" cy="423135"/>
          </a:xfrm>
          <a:prstGeom prst="rect">
            <a:avLst/>
          </a:prstGeom>
          <a:noFill/>
        </p:spPr>
      </p:pic>
      <p:cxnSp>
        <p:nvCxnSpPr>
          <p:cNvPr id="40" name="Straight Connector 39">
            <a:extLst>
              <a:ext uri="{FF2B5EF4-FFF2-40B4-BE49-F238E27FC236}">
                <a16:creationId xmlns:a16="http://schemas.microsoft.com/office/drawing/2014/main" id="{FBBCEAA8-D2F4-4216-83DD-ECC3851F702D}"/>
              </a:ext>
            </a:extLst>
          </p:cNvPr>
          <p:cNvCxnSpPr>
            <a:cxnSpLocks/>
            <a:stCxn id="39" idx="1"/>
          </p:cNvCxnSpPr>
          <p:nvPr/>
        </p:nvCxnSpPr>
        <p:spPr bwMode="gray">
          <a:xfrm flipH="1">
            <a:off x="3968645" y="4091397"/>
            <a:ext cx="29369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8B8EC4E-4FF3-4B9F-87E7-67FE0703CC40}"/>
              </a:ext>
            </a:extLst>
          </p:cNvPr>
          <p:cNvCxnSpPr>
            <a:cxnSpLocks/>
            <a:stCxn id="23" idx="1"/>
            <a:endCxn id="38" idx="3"/>
          </p:cNvCxnSpPr>
          <p:nvPr/>
        </p:nvCxnSpPr>
        <p:spPr bwMode="gray">
          <a:xfrm flipH="1">
            <a:off x="2330388" y="4091397"/>
            <a:ext cx="77432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EADD8EAC-EA15-410A-81FC-CCD3CA8BE593}"/>
              </a:ext>
            </a:extLst>
          </p:cNvPr>
          <p:cNvSpPr txBox="1"/>
          <p:nvPr/>
        </p:nvSpPr>
        <p:spPr bwMode="gray">
          <a:xfrm>
            <a:off x="2585292" y="4201397"/>
            <a:ext cx="1423788" cy="276999"/>
          </a:xfrm>
          <a:prstGeom prst="rect">
            <a:avLst/>
          </a:prstGeom>
          <a:noFill/>
        </p:spPr>
        <p:txBody>
          <a:bodyPr wrap="none" rtlCol="0">
            <a:spAutoFit/>
          </a:bodyPr>
          <a:lstStyle/>
          <a:p>
            <a:pPr fontAlgn="ctr"/>
            <a:r>
              <a:rPr lang="en-US" sz="1200" dirty="0">
                <a:latin typeface="Huawei Sans" panose="020C0503030203020204" pitchFamily="34" charset="0"/>
              </a:rPr>
              <a:t>Traditional device</a:t>
            </a:r>
          </a:p>
        </p:txBody>
      </p:sp>
    </p:spTree>
    <p:extLst>
      <p:ext uri="{BB962C8B-B14F-4D97-AF65-F5344CB8AC3E}">
        <p14:creationId xmlns:p14="http://schemas.microsoft.com/office/powerpoint/2010/main" val="21189033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B4EC9-C56A-4564-A150-F21495CFBF19}"/>
              </a:ext>
            </a:extLst>
          </p:cNvPr>
          <p:cNvSpPr>
            <a:spLocks noGrp="1"/>
          </p:cNvSpPr>
          <p:nvPr>
            <p:ph type="title"/>
          </p:nvPr>
        </p:nvSpPr>
        <p:spPr bwMode="gray"/>
        <p:txBody>
          <a:bodyPr/>
          <a:lstStyle/>
          <a:p>
            <a:pPr fontAlgn="ctr"/>
            <a:r>
              <a:rPr lang="en-US" dirty="0">
                <a:latin typeface="Huawei Sans" panose="020C0503030203020204" pitchFamily="34" charset="0"/>
              </a:rPr>
              <a:t>RR Deployment Rules</a:t>
            </a:r>
          </a:p>
        </p:txBody>
      </p:sp>
      <p:sp>
        <p:nvSpPr>
          <p:cNvPr id="3" name="Text Placeholder 2">
            <a:extLst>
              <a:ext uri="{FF2B5EF4-FFF2-40B4-BE49-F238E27FC236}">
                <a16:creationId xmlns:a16="http://schemas.microsoft.com/office/drawing/2014/main" id="{F7035405-E80F-486E-844B-21D3B4FA5546}"/>
              </a:ext>
            </a:extLst>
          </p:cNvPr>
          <p:cNvSpPr>
            <a:spLocks noGrp="1"/>
          </p:cNvSpPr>
          <p:nvPr>
            <p:ph type="body" sz="quarter" idx="10"/>
          </p:nvPr>
        </p:nvSpPr>
        <p:spPr bwMode="gray">
          <a:xfrm>
            <a:off x="5888198" y="1052514"/>
            <a:ext cx="5860890" cy="3695352"/>
          </a:xfrm>
        </p:spPr>
        <p:txBody>
          <a:bodyPr/>
          <a:lstStyle/>
          <a:p>
            <a:pPr algn="l"/>
            <a:r>
              <a:rPr lang="en-US" sz="1600" dirty="0">
                <a:latin typeface="Huawei Sans" panose="020C0503030203020204" pitchFamily="34" charset="0"/>
              </a:rPr>
              <a:t>RRs must be deployed in redundancy mode. At least two RRs must be deployed on the live network. </a:t>
            </a:r>
            <a:endParaRPr lang="en-US" altLang="zh-CN" sz="1600" dirty="0">
              <a:latin typeface="Huawei Sans" panose="020C0503030203020204" pitchFamily="34" charset="0"/>
            </a:endParaRPr>
          </a:p>
          <a:p>
            <a:pPr algn="l"/>
            <a:r>
              <a:rPr lang="en-US" sz="1600" dirty="0">
                <a:latin typeface="Huawei Sans" panose="020C0503030203020204" pitchFamily="34" charset="0"/>
              </a:rPr>
              <a:t>Each CPE should be dual-homed to two RRs to implement egress backup.</a:t>
            </a:r>
            <a:endParaRPr lang="en-US" altLang="zh-CN" sz="1600" dirty="0">
              <a:latin typeface="Huawei Sans" panose="020C0503030203020204" pitchFamily="34" charset="0"/>
            </a:endParaRPr>
          </a:p>
          <a:p>
            <a:pPr algn="l"/>
            <a:r>
              <a:rPr lang="en-US" sz="1600" dirty="0">
                <a:latin typeface="Huawei Sans" panose="020C0503030203020204" pitchFamily="34" charset="0"/>
              </a:rPr>
              <a:t>It is recommended that RRs be deployed in standalone mode to ensure reliability.</a:t>
            </a:r>
            <a:endParaRPr lang="en-US" altLang="zh-CN" sz="1600" dirty="0">
              <a:latin typeface="Huawei Sans" panose="020C0503030203020204" pitchFamily="34" charset="0"/>
            </a:endParaRPr>
          </a:p>
          <a:p>
            <a:pPr algn="l"/>
            <a:r>
              <a:rPr lang="en-US" sz="1600" dirty="0">
                <a:latin typeface="Huawei Sans" panose="020C0503030203020204" pitchFamily="34" charset="0"/>
              </a:rPr>
              <a:t>If standalone RRs cannot be used, configure CPEs at hub or border sites as RRs.</a:t>
            </a:r>
            <a:endParaRPr lang="en-US" altLang="zh-CN" sz="1600" dirty="0">
              <a:latin typeface="Huawei Sans" panose="020C0503030203020204" pitchFamily="34" charset="0"/>
            </a:endParaRPr>
          </a:p>
          <a:p>
            <a:pPr algn="l"/>
            <a:r>
              <a:rPr lang="en-US" sz="1600" dirty="0">
                <a:latin typeface="Huawei Sans" panose="020C0503030203020204" pitchFamily="34" charset="0"/>
              </a:rPr>
              <a:t>Use the RR models recommended in the specification list.</a:t>
            </a:r>
          </a:p>
        </p:txBody>
      </p:sp>
      <p:sp>
        <p:nvSpPr>
          <p:cNvPr id="34" name="Freeform 159">
            <a:extLst>
              <a:ext uri="{FF2B5EF4-FFF2-40B4-BE49-F238E27FC236}">
                <a16:creationId xmlns:a16="http://schemas.microsoft.com/office/drawing/2014/main" id="{DD9ED05E-57F2-4AEC-BF51-41E839746577}"/>
              </a:ext>
            </a:extLst>
          </p:cNvPr>
          <p:cNvSpPr/>
          <p:nvPr/>
        </p:nvSpPr>
        <p:spPr bwMode="gray">
          <a:xfrm flipH="1">
            <a:off x="3813537" y="4747865"/>
            <a:ext cx="1208491"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35" name="Freeform 159">
            <a:extLst>
              <a:ext uri="{FF2B5EF4-FFF2-40B4-BE49-F238E27FC236}">
                <a16:creationId xmlns:a16="http://schemas.microsoft.com/office/drawing/2014/main" id="{7015C824-50B8-45D2-8E8F-87B34C6043A3}"/>
              </a:ext>
            </a:extLst>
          </p:cNvPr>
          <p:cNvSpPr/>
          <p:nvPr/>
        </p:nvSpPr>
        <p:spPr bwMode="gray">
          <a:xfrm flipH="1">
            <a:off x="1845488" y="4747866"/>
            <a:ext cx="1208491"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36" name="Picture 12" descr="E:\2016.01\1.12 扁平化图标\蓝色\AR-蓝色最新-40.png">
            <a:extLst>
              <a:ext uri="{FF2B5EF4-FFF2-40B4-BE49-F238E27FC236}">
                <a16:creationId xmlns:a16="http://schemas.microsoft.com/office/drawing/2014/main" id="{6F342C03-8920-40D2-9DD0-F61EB2A2BCCD}"/>
              </a:ext>
            </a:extLst>
          </p:cNvPr>
          <p:cNvPicPr>
            <a:picLocks noChangeAspect="1" noChangeArrowheads="1"/>
          </p:cNvPicPr>
          <p:nvPr/>
        </p:nvPicPr>
        <p:blipFill>
          <a:blip r:embed="rId3" cstate="print"/>
          <a:srcRect/>
          <a:stretch>
            <a:fillRect/>
          </a:stretch>
        </p:blipFill>
        <p:spPr bwMode="gray">
          <a:xfrm>
            <a:off x="2241224" y="4630668"/>
            <a:ext cx="474524" cy="388247"/>
          </a:xfrm>
          <a:prstGeom prst="rect">
            <a:avLst/>
          </a:prstGeom>
          <a:noFill/>
        </p:spPr>
      </p:pic>
      <p:cxnSp>
        <p:nvCxnSpPr>
          <p:cNvPr id="37" name="Straight Connector 36">
            <a:extLst>
              <a:ext uri="{FF2B5EF4-FFF2-40B4-BE49-F238E27FC236}">
                <a16:creationId xmlns:a16="http://schemas.microsoft.com/office/drawing/2014/main" id="{467FE9AC-31C9-4652-AF0A-ED85742CE392}"/>
              </a:ext>
            </a:extLst>
          </p:cNvPr>
          <p:cNvCxnSpPr>
            <a:cxnSpLocks/>
            <a:endCxn id="36" idx="0"/>
          </p:cNvCxnSpPr>
          <p:nvPr/>
        </p:nvCxnSpPr>
        <p:spPr bwMode="gray">
          <a:xfrm>
            <a:off x="2478486" y="3752001"/>
            <a:ext cx="0" cy="87866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31EA6C7-6516-48FE-9724-FAECDC24E451}"/>
              </a:ext>
            </a:extLst>
          </p:cNvPr>
          <p:cNvCxnSpPr>
            <a:cxnSpLocks/>
            <a:endCxn id="36" idx="0"/>
          </p:cNvCxnSpPr>
          <p:nvPr/>
        </p:nvCxnSpPr>
        <p:spPr bwMode="gray">
          <a:xfrm flipH="1">
            <a:off x="2478486" y="3767134"/>
            <a:ext cx="2056725" cy="8635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0F5BF498-98D9-4D30-BB00-3E90E338E11D}"/>
              </a:ext>
            </a:extLst>
          </p:cNvPr>
          <p:cNvSpPr txBox="1"/>
          <p:nvPr/>
        </p:nvSpPr>
        <p:spPr bwMode="gray">
          <a:xfrm>
            <a:off x="2118445" y="5028180"/>
            <a:ext cx="670376" cy="276999"/>
          </a:xfrm>
          <a:prstGeom prst="rect">
            <a:avLst/>
          </a:prstGeom>
          <a:noFill/>
        </p:spPr>
        <p:txBody>
          <a:bodyPr wrap="none" rtlCol="0">
            <a:spAutoFit/>
          </a:bodyPr>
          <a:lstStyle/>
          <a:p>
            <a:pPr fontAlgn="ctr"/>
            <a:r>
              <a:rPr lang="en-US" sz="1200" dirty="0">
                <a:latin typeface="Huawei Sans" panose="020C0503030203020204" pitchFamily="34" charset="0"/>
              </a:rPr>
              <a:t>Branch</a:t>
            </a:r>
          </a:p>
        </p:txBody>
      </p:sp>
      <p:sp>
        <p:nvSpPr>
          <p:cNvPr id="40" name="Freeform 159">
            <a:extLst>
              <a:ext uri="{FF2B5EF4-FFF2-40B4-BE49-F238E27FC236}">
                <a16:creationId xmlns:a16="http://schemas.microsoft.com/office/drawing/2014/main" id="{239C27B8-AE4C-45AC-8B1B-E9A1CD8F9DED}"/>
              </a:ext>
            </a:extLst>
          </p:cNvPr>
          <p:cNvSpPr/>
          <p:nvPr/>
        </p:nvSpPr>
        <p:spPr bwMode="gray">
          <a:xfrm flipH="1">
            <a:off x="1945159" y="3105999"/>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MPLS</a:t>
            </a:r>
          </a:p>
        </p:txBody>
      </p:sp>
      <p:sp>
        <p:nvSpPr>
          <p:cNvPr id="41" name="Freeform 159">
            <a:extLst>
              <a:ext uri="{FF2B5EF4-FFF2-40B4-BE49-F238E27FC236}">
                <a16:creationId xmlns:a16="http://schemas.microsoft.com/office/drawing/2014/main" id="{BA12DA1D-115F-46AC-A64F-AE06AE03B74C}"/>
              </a:ext>
            </a:extLst>
          </p:cNvPr>
          <p:cNvSpPr/>
          <p:nvPr/>
        </p:nvSpPr>
        <p:spPr bwMode="gray">
          <a:xfrm flipH="1">
            <a:off x="3938243" y="3105998"/>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Internet</a:t>
            </a:r>
          </a:p>
        </p:txBody>
      </p:sp>
      <p:sp>
        <p:nvSpPr>
          <p:cNvPr id="42" name="Freeform 159">
            <a:extLst>
              <a:ext uri="{FF2B5EF4-FFF2-40B4-BE49-F238E27FC236}">
                <a16:creationId xmlns:a16="http://schemas.microsoft.com/office/drawing/2014/main" id="{08EF0D12-F906-4CEA-9F7F-0758E9CB515B}"/>
              </a:ext>
            </a:extLst>
          </p:cNvPr>
          <p:cNvSpPr/>
          <p:nvPr/>
        </p:nvSpPr>
        <p:spPr bwMode="gray">
          <a:xfrm flipH="1">
            <a:off x="2675107" y="1750363"/>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43" name="Straight Connector 42">
            <a:extLst>
              <a:ext uri="{FF2B5EF4-FFF2-40B4-BE49-F238E27FC236}">
                <a16:creationId xmlns:a16="http://schemas.microsoft.com/office/drawing/2014/main" id="{64808F93-158E-4022-895C-427B2DF9C6CE}"/>
              </a:ext>
            </a:extLst>
          </p:cNvPr>
          <p:cNvCxnSpPr>
            <a:cxnSpLocks/>
            <a:stCxn id="46" idx="2"/>
            <a:endCxn id="41" idx="0"/>
          </p:cNvCxnSpPr>
          <p:nvPr/>
        </p:nvCxnSpPr>
        <p:spPr bwMode="gray">
          <a:xfrm>
            <a:off x="3616881" y="2372042"/>
            <a:ext cx="789501" cy="73395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DF4254C-FC0C-48AE-8B47-452F7CE08440}"/>
              </a:ext>
            </a:extLst>
          </p:cNvPr>
          <p:cNvCxnSpPr>
            <a:cxnSpLocks/>
            <a:stCxn id="45" idx="2"/>
            <a:endCxn id="40" idx="0"/>
          </p:cNvCxnSpPr>
          <p:nvPr/>
        </p:nvCxnSpPr>
        <p:spPr bwMode="gray">
          <a:xfrm flipH="1">
            <a:off x="2413298" y="2372810"/>
            <a:ext cx="742941" cy="733189"/>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45" name="Picture 12" descr="E:\2016.01\1.12 扁平化图标\蓝色\AR-蓝色最新-40.png">
            <a:extLst>
              <a:ext uri="{FF2B5EF4-FFF2-40B4-BE49-F238E27FC236}">
                <a16:creationId xmlns:a16="http://schemas.microsoft.com/office/drawing/2014/main" id="{5E9E39F4-DE31-433B-9742-8B98236A03E6}"/>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3002844" y="2121801"/>
            <a:ext cx="306789" cy="251009"/>
          </a:xfrm>
          <a:prstGeom prst="rect">
            <a:avLst/>
          </a:prstGeom>
          <a:noFill/>
        </p:spPr>
      </p:pic>
      <p:pic>
        <p:nvPicPr>
          <p:cNvPr id="46" name="Picture 12" descr="E:\2016.01\1.12 扁平化图标\蓝色\AR-蓝色最新-40.png">
            <a:extLst>
              <a:ext uri="{FF2B5EF4-FFF2-40B4-BE49-F238E27FC236}">
                <a16:creationId xmlns:a16="http://schemas.microsoft.com/office/drawing/2014/main" id="{0078E000-751B-432D-A1DC-D6796A8DC4C0}"/>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3463486" y="2121033"/>
            <a:ext cx="306789" cy="251009"/>
          </a:xfrm>
          <a:prstGeom prst="rect">
            <a:avLst/>
          </a:prstGeom>
          <a:noFill/>
        </p:spPr>
      </p:pic>
      <p:sp>
        <p:nvSpPr>
          <p:cNvPr id="47" name="TextBox 46">
            <a:extLst>
              <a:ext uri="{FF2B5EF4-FFF2-40B4-BE49-F238E27FC236}">
                <a16:creationId xmlns:a16="http://schemas.microsoft.com/office/drawing/2014/main" id="{08F40018-453A-4FFE-9026-E6725378884B}"/>
              </a:ext>
            </a:extLst>
          </p:cNvPr>
          <p:cNvSpPr txBox="1"/>
          <p:nvPr/>
        </p:nvSpPr>
        <p:spPr bwMode="gray">
          <a:xfrm>
            <a:off x="2978151" y="1857029"/>
            <a:ext cx="836286" cy="276999"/>
          </a:xfrm>
          <a:prstGeom prst="rect">
            <a:avLst/>
          </a:prstGeom>
          <a:noFill/>
        </p:spPr>
        <p:txBody>
          <a:bodyPr wrap="square" rtlCol="0">
            <a:spAutoFit/>
          </a:bodyPr>
          <a:lstStyle/>
          <a:p>
            <a:pPr algn="ctr" fontAlgn="ctr"/>
            <a:r>
              <a:rPr lang="en-US" sz="1200" dirty="0">
                <a:latin typeface="Huawei Sans" panose="020C0503030203020204" pitchFamily="34" charset="0"/>
              </a:rPr>
              <a:t>Hub</a:t>
            </a:r>
            <a:endParaRPr lang="en-US" altLang="zh-CN" sz="1400" dirty="0">
              <a:latin typeface="Huawei Sans" panose="020C0503030203020204" pitchFamily="34" charset="0"/>
            </a:endParaRPr>
          </a:p>
        </p:txBody>
      </p:sp>
      <p:pic>
        <p:nvPicPr>
          <p:cNvPr id="48" name="Picture 12" descr="E:\2016.01\1.12 扁平化图标\蓝色\AR-蓝色最新-40.png">
            <a:extLst>
              <a:ext uri="{FF2B5EF4-FFF2-40B4-BE49-F238E27FC236}">
                <a16:creationId xmlns:a16="http://schemas.microsoft.com/office/drawing/2014/main" id="{73201056-3199-4EF9-B396-BDFAC9CF35CA}"/>
              </a:ext>
            </a:extLst>
          </p:cNvPr>
          <p:cNvPicPr>
            <a:picLocks noChangeAspect="1" noChangeArrowheads="1"/>
          </p:cNvPicPr>
          <p:nvPr/>
        </p:nvPicPr>
        <p:blipFill>
          <a:blip r:embed="rId3" cstate="print"/>
          <a:srcRect/>
          <a:stretch>
            <a:fillRect/>
          </a:stretch>
        </p:blipFill>
        <p:spPr bwMode="gray">
          <a:xfrm>
            <a:off x="3901981" y="4642280"/>
            <a:ext cx="474524" cy="388247"/>
          </a:xfrm>
          <a:prstGeom prst="rect">
            <a:avLst/>
          </a:prstGeom>
          <a:noFill/>
        </p:spPr>
      </p:pic>
      <p:pic>
        <p:nvPicPr>
          <p:cNvPr id="49" name="Picture 12" descr="E:\2016.01\1.12 扁平化图标\蓝色\AR-蓝色最新-40.png">
            <a:extLst>
              <a:ext uri="{FF2B5EF4-FFF2-40B4-BE49-F238E27FC236}">
                <a16:creationId xmlns:a16="http://schemas.microsoft.com/office/drawing/2014/main" id="{B0106DF9-18B1-4CF0-8195-E6EB172A299D}"/>
              </a:ext>
            </a:extLst>
          </p:cNvPr>
          <p:cNvPicPr>
            <a:picLocks noChangeAspect="1" noChangeArrowheads="1"/>
          </p:cNvPicPr>
          <p:nvPr/>
        </p:nvPicPr>
        <p:blipFill>
          <a:blip r:embed="rId3" cstate="print"/>
          <a:srcRect/>
          <a:stretch>
            <a:fillRect/>
          </a:stretch>
        </p:blipFill>
        <p:spPr bwMode="gray">
          <a:xfrm>
            <a:off x="4589438" y="4643342"/>
            <a:ext cx="474524" cy="388247"/>
          </a:xfrm>
          <a:prstGeom prst="rect">
            <a:avLst/>
          </a:prstGeom>
          <a:noFill/>
        </p:spPr>
      </p:pic>
      <p:sp>
        <p:nvSpPr>
          <p:cNvPr id="50" name="TextBox 49">
            <a:extLst>
              <a:ext uri="{FF2B5EF4-FFF2-40B4-BE49-F238E27FC236}">
                <a16:creationId xmlns:a16="http://schemas.microsoft.com/office/drawing/2014/main" id="{C7366CEE-7D74-4751-A219-0589AAAD9C3F}"/>
              </a:ext>
            </a:extLst>
          </p:cNvPr>
          <p:cNvSpPr txBox="1"/>
          <p:nvPr/>
        </p:nvSpPr>
        <p:spPr bwMode="gray">
          <a:xfrm>
            <a:off x="4146337" y="5044175"/>
            <a:ext cx="670376" cy="276999"/>
          </a:xfrm>
          <a:prstGeom prst="rect">
            <a:avLst/>
          </a:prstGeom>
          <a:noFill/>
        </p:spPr>
        <p:txBody>
          <a:bodyPr wrap="none" rtlCol="0">
            <a:spAutoFit/>
          </a:bodyPr>
          <a:lstStyle/>
          <a:p>
            <a:pPr fontAlgn="ctr"/>
            <a:r>
              <a:rPr lang="en-US" sz="1200" dirty="0">
                <a:latin typeface="Huawei Sans" panose="020C0503030203020204" pitchFamily="34" charset="0"/>
              </a:rPr>
              <a:t>Branch</a:t>
            </a:r>
          </a:p>
        </p:txBody>
      </p:sp>
      <p:cxnSp>
        <p:nvCxnSpPr>
          <p:cNvPr id="51" name="Straight Connector 50">
            <a:extLst>
              <a:ext uri="{FF2B5EF4-FFF2-40B4-BE49-F238E27FC236}">
                <a16:creationId xmlns:a16="http://schemas.microsoft.com/office/drawing/2014/main" id="{9BEAB568-30EA-4FD0-9BDC-EE1F383BBDE6}"/>
              </a:ext>
            </a:extLst>
          </p:cNvPr>
          <p:cNvCxnSpPr>
            <a:cxnSpLocks/>
            <a:endCxn id="48" idx="0"/>
          </p:cNvCxnSpPr>
          <p:nvPr/>
        </p:nvCxnSpPr>
        <p:spPr bwMode="gray">
          <a:xfrm>
            <a:off x="2533956" y="3767135"/>
            <a:ext cx="1605287" cy="87514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71396846-F11E-4D4D-968B-484C1308580B}"/>
              </a:ext>
            </a:extLst>
          </p:cNvPr>
          <p:cNvCxnSpPr>
            <a:cxnSpLocks/>
            <a:endCxn id="49" idx="0"/>
          </p:cNvCxnSpPr>
          <p:nvPr/>
        </p:nvCxnSpPr>
        <p:spPr bwMode="gray">
          <a:xfrm>
            <a:off x="4600575" y="3752850"/>
            <a:ext cx="226125" cy="89049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E98D4A87-D247-4003-803E-6DC449703422}"/>
              </a:ext>
            </a:extLst>
          </p:cNvPr>
          <p:cNvCxnSpPr>
            <a:cxnSpLocks/>
            <a:stCxn id="49" idx="1"/>
            <a:endCxn id="48" idx="3"/>
          </p:cNvCxnSpPr>
          <p:nvPr/>
        </p:nvCxnSpPr>
        <p:spPr bwMode="gray">
          <a:xfrm flipH="1" flipV="1">
            <a:off x="4376505" y="4836404"/>
            <a:ext cx="212933" cy="1062"/>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60" name="Picture 12" descr="E:\2016.01\1.12 扁平化图标\蓝色\AR-蓝色最新-40.png">
            <a:extLst>
              <a:ext uri="{FF2B5EF4-FFF2-40B4-BE49-F238E27FC236}">
                <a16:creationId xmlns:a16="http://schemas.microsoft.com/office/drawing/2014/main" id="{B7D726BF-7E7B-4EDA-A5C6-CF5DB8E35F66}"/>
              </a:ext>
            </a:extLst>
          </p:cNvPr>
          <p:cNvPicPr>
            <a:picLocks noChangeAspect="1" noChangeArrowheads="1"/>
          </p:cNvPicPr>
          <p:nvPr/>
        </p:nvPicPr>
        <p:blipFill>
          <a:blip r:embed="rId3" cstate="print"/>
          <a:srcRect/>
          <a:stretch>
            <a:fillRect/>
          </a:stretch>
        </p:blipFill>
        <p:spPr bwMode="gray">
          <a:xfrm>
            <a:off x="1123004" y="2828130"/>
            <a:ext cx="474524" cy="388247"/>
          </a:xfrm>
          <a:prstGeom prst="rect">
            <a:avLst/>
          </a:prstGeom>
          <a:noFill/>
        </p:spPr>
      </p:pic>
      <p:pic>
        <p:nvPicPr>
          <p:cNvPr id="61" name="Picture 12" descr="E:\2016.01\1.12 扁平化图标\蓝色\AR-蓝色最新-40.png">
            <a:extLst>
              <a:ext uri="{FF2B5EF4-FFF2-40B4-BE49-F238E27FC236}">
                <a16:creationId xmlns:a16="http://schemas.microsoft.com/office/drawing/2014/main" id="{2D5014E5-8C5B-45C1-8FBE-994A315A4304}"/>
              </a:ext>
            </a:extLst>
          </p:cNvPr>
          <p:cNvPicPr>
            <a:picLocks noChangeAspect="1" noChangeArrowheads="1"/>
          </p:cNvPicPr>
          <p:nvPr/>
        </p:nvPicPr>
        <p:blipFill>
          <a:blip r:embed="rId3" cstate="print"/>
          <a:srcRect/>
          <a:stretch>
            <a:fillRect/>
          </a:stretch>
        </p:blipFill>
        <p:spPr bwMode="gray">
          <a:xfrm>
            <a:off x="5216476" y="2828130"/>
            <a:ext cx="474524" cy="388247"/>
          </a:xfrm>
          <a:prstGeom prst="rect">
            <a:avLst/>
          </a:prstGeom>
          <a:noFill/>
        </p:spPr>
      </p:pic>
      <p:cxnSp>
        <p:nvCxnSpPr>
          <p:cNvPr id="62" name="Straight Connector 61">
            <a:extLst>
              <a:ext uri="{FF2B5EF4-FFF2-40B4-BE49-F238E27FC236}">
                <a16:creationId xmlns:a16="http://schemas.microsoft.com/office/drawing/2014/main" id="{9772DCE8-1B54-4125-8553-17E8CF4DB450}"/>
              </a:ext>
            </a:extLst>
          </p:cNvPr>
          <p:cNvCxnSpPr>
            <a:cxnSpLocks/>
            <a:stCxn id="40" idx="21"/>
            <a:endCxn id="60" idx="2"/>
          </p:cNvCxnSpPr>
          <p:nvPr/>
        </p:nvCxnSpPr>
        <p:spPr bwMode="gray">
          <a:xfrm flipH="1" flipV="1">
            <a:off x="1360266" y="3216377"/>
            <a:ext cx="584893" cy="34253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67350202-7267-4096-8FF6-49230B71E915}"/>
              </a:ext>
            </a:extLst>
          </p:cNvPr>
          <p:cNvCxnSpPr>
            <a:cxnSpLocks/>
            <a:stCxn id="41" idx="21"/>
            <a:endCxn id="60" idx="3"/>
          </p:cNvCxnSpPr>
          <p:nvPr/>
        </p:nvCxnSpPr>
        <p:spPr bwMode="gray">
          <a:xfrm flipH="1" flipV="1">
            <a:off x="1597528" y="3022254"/>
            <a:ext cx="2340715" cy="53665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6FE9A2C0-FEEC-4D1C-9191-8F1DB882C143}"/>
              </a:ext>
            </a:extLst>
          </p:cNvPr>
          <p:cNvCxnSpPr>
            <a:cxnSpLocks/>
            <a:stCxn id="61" idx="2"/>
            <a:endCxn id="41" idx="8"/>
          </p:cNvCxnSpPr>
          <p:nvPr/>
        </p:nvCxnSpPr>
        <p:spPr bwMode="gray">
          <a:xfrm flipH="1">
            <a:off x="5132180" y="3216377"/>
            <a:ext cx="321558" cy="33077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E885C6AE-20CF-44E8-BFCE-2547778FCBEC}"/>
              </a:ext>
            </a:extLst>
          </p:cNvPr>
          <p:cNvCxnSpPr>
            <a:cxnSpLocks/>
            <a:stCxn id="61" idx="1"/>
            <a:endCxn id="40" idx="8"/>
          </p:cNvCxnSpPr>
          <p:nvPr/>
        </p:nvCxnSpPr>
        <p:spPr bwMode="gray">
          <a:xfrm flipH="1">
            <a:off x="3139096" y="3022254"/>
            <a:ext cx="2077380" cy="52489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8E6E3A8F-14C4-47AF-82D5-38F2F3C8F59A}"/>
              </a:ext>
            </a:extLst>
          </p:cNvPr>
          <p:cNvSpPr txBox="1"/>
          <p:nvPr/>
        </p:nvSpPr>
        <p:spPr bwMode="gray">
          <a:xfrm>
            <a:off x="1142125" y="2551130"/>
            <a:ext cx="460382" cy="276999"/>
          </a:xfrm>
          <a:prstGeom prst="rect">
            <a:avLst/>
          </a:prstGeom>
          <a:noFill/>
        </p:spPr>
        <p:txBody>
          <a:bodyPr wrap="none" rtlCol="0">
            <a:spAutoFit/>
          </a:bodyPr>
          <a:lstStyle/>
          <a:p>
            <a:pPr fontAlgn="ctr"/>
            <a:r>
              <a:rPr lang="en-US" sz="1200" dirty="0">
                <a:latin typeface="Huawei Sans" panose="020C0503030203020204" pitchFamily="34" charset="0"/>
              </a:rPr>
              <a:t>RR1</a:t>
            </a:r>
            <a:endParaRPr lang="en-US" altLang="zh-CN" sz="1200" dirty="0">
              <a:latin typeface="Huawei Sans" panose="020C0503030203020204" pitchFamily="34" charset="0"/>
            </a:endParaRPr>
          </a:p>
        </p:txBody>
      </p:sp>
      <p:sp>
        <p:nvSpPr>
          <p:cNvPr id="71" name="TextBox 70">
            <a:extLst>
              <a:ext uri="{FF2B5EF4-FFF2-40B4-BE49-F238E27FC236}">
                <a16:creationId xmlns:a16="http://schemas.microsoft.com/office/drawing/2014/main" id="{3987266E-C0DB-4FB2-BC6D-17BFB40D42CF}"/>
              </a:ext>
            </a:extLst>
          </p:cNvPr>
          <p:cNvSpPr txBox="1"/>
          <p:nvPr/>
        </p:nvSpPr>
        <p:spPr bwMode="gray">
          <a:xfrm>
            <a:off x="5230618" y="2569465"/>
            <a:ext cx="460382" cy="276999"/>
          </a:xfrm>
          <a:prstGeom prst="rect">
            <a:avLst/>
          </a:prstGeom>
          <a:noFill/>
        </p:spPr>
        <p:txBody>
          <a:bodyPr wrap="none" rtlCol="0">
            <a:spAutoFit/>
          </a:bodyPr>
          <a:lstStyle/>
          <a:p>
            <a:pPr fontAlgn="ctr"/>
            <a:r>
              <a:rPr lang="en-US" sz="1200" dirty="0">
                <a:latin typeface="Huawei Sans" panose="020C0503030203020204" pitchFamily="34" charset="0"/>
              </a:rPr>
              <a:t>RR2</a:t>
            </a:r>
            <a:endParaRPr lang="en-US" altLang="zh-CN" sz="1200" dirty="0">
              <a:latin typeface="Huawei Sans" panose="020C0503030203020204" pitchFamily="34" charset="0"/>
            </a:endParaRPr>
          </a:p>
        </p:txBody>
      </p:sp>
      <p:pic>
        <p:nvPicPr>
          <p:cNvPr id="72" name="Picture 12" descr="E:\2016.01\1.12 扁平化图标\蓝色\AR-蓝色最新-40.png">
            <a:extLst>
              <a:ext uri="{FF2B5EF4-FFF2-40B4-BE49-F238E27FC236}">
                <a16:creationId xmlns:a16="http://schemas.microsoft.com/office/drawing/2014/main" id="{092F8058-FABF-4531-9B82-92185EBC3302}"/>
              </a:ext>
            </a:extLst>
          </p:cNvPr>
          <p:cNvPicPr>
            <a:picLocks noChangeAspect="1" noChangeArrowheads="1"/>
          </p:cNvPicPr>
          <p:nvPr/>
        </p:nvPicPr>
        <p:blipFill>
          <a:blip r:embed="rId3" cstate="print"/>
          <a:srcRect/>
          <a:stretch>
            <a:fillRect/>
          </a:stretch>
        </p:blipFill>
        <p:spPr bwMode="gray">
          <a:xfrm>
            <a:off x="2381756" y="2051823"/>
            <a:ext cx="474524" cy="388247"/>
          </a:xfrm>
          <a:prstGeom prst="rect">
            <a:avLst/>
          </a:prstGeom>
          <a:noFill/>
        </p:spPr>
      </p:pic>
      <p:pic>
        <p:nvPicPr>
          <p:cNvPr id="73" name="Picture 12" descr="E:\2016.01\1.12 扁平化图标\蓝色\AR-蓝色最新-40.png">
            <a:extLst>
              <a:ext uri="{FF2B5EF4-FFF2-40B4-BE49-F238E27FC236}">
                <a16:creationId xmlns:a16="http://schemas.microsoft.com/office/drawing/2014/main" id="{A5EF6DF5-C48B-4F86-84CA-08278FEB570F}"/>
              </a:ext>
            </a:extLst>
          </p:cNvPr>
          <p:cNvPicPr>
            <a:picLocks noChangeAspect="1" noChangeArrowheads="1"/>
          </p:cNvPicPr>
          <p:nvPr/>
        </p:nvPicPr>
        <p:blipFill>
          <a:blip r:embed="rId3" cstate="print"/>
          <a:srcRect/>
          <a:stretch>
            <a:fillRect/>
          </a:stretch>
        </p:blipFill>
        <p:spPr bwMode="gray">
          <a:xfrm>
            <a:off x="3938243" y="2053505"/>
            <a:ext cx="474524" cy="388247"/>
          </a:xfrm>
          <a:prstGeom prst="rect">
            <a:avLst/>
          </a:prstGeom>
          <a:noFill/>
        </p:spPr>
      </p:pic>
      <p:cxnSp>
        <p:nvCxnSpPr>
          <p:cNvPr id="76" name="Straight Connector 75">
            <a:extLst>
              <a:ext uri="{FF2B5EF4-FFF2-40B4-BE49-F238E27FC236}">
                <a16:creationId xmlns:a16="http://schemas.microsoft.com/office/drawing/2014/main" id="{3C4895B3-99B6-41A7-9970-8A569ABFF450}"/>
              </a:ext>
            </a:extLst>
          </p:cNvPr>
          <p:cNvCxnSpPr>
            <a:cxnSpLocks/>
            <a:stCxn id="72" idx="3"/>
            <a:endCxn id="45" idx="1"/>
          </p:cNvCxnSpPr>
          <p:nvPr/>
        </p:nvCxnSpPr>
        <p:spPr bwMode="gray">
          <a:xfrm>
            <a:off x="2856280" y="2245947"/>
            <a:ext cx="146564" cy="13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B0C63C48-EE5A-4BC5-BE61-C6EA740F9207}"/>
              </a:ext>
            </a:extLst>
          </p:cNvPr>
          <p:cNvCxnSpPr>
            <a:cxnSpLocks/>
            <a:stCxn id="46" idx="3"/>
            <a:endCxn id="73" idx="1"/>
          </p:cNvCxnSpPr>
          <p:nvPr/>
        </p:nvCxnSpPr>
        <p:spPr bwMode="gray">
          <a:xfrm>
            <a:off x="3770275" y="2246538"/>
            <a:ext cx="167968" cy="10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0" name="TextBox 79">
            <a:extLst>
              <a:ext uri="{FF2B5EF4-FFF2-40B4-BE49-F238E27FC236}">
                <a16:creationId xmlns:a16="http://schemas.microsoft.com/office/drawing/2014/main" id="{8993426B-3685-42B8-A2B5-7BF4833E4E7C}"/>
              </a:ext>
            </a:extLst>
          </p:cNvPr>
          <p:cNvSpPr txBox="1"/>
          <p:nvPr/>
        </p:nvSpPr>
        <p:spPr bwMode="gray">
          <a:xfrm>
            <a:off x="1808634" y="4682434"/>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sp>
        <p:nvSpPr>
          <p:cNvPr id="81" name="TextBox 80">
            <a:extLst>
              <a:ext uri="{FF2B5EF4-FFF2-40B4-BE49-F238E27FC236}">
                <a16:creationId xmlns:a16="http://schemas.microsoft.com/office/drawing/2014/main" id="{4928AE2D-3531-4B70-A100-0818F581D47F}"/>
              </a:ext>
            </a:extLst>
          </p:cNvPr>
          <p:cNvSpPr txBox="1"/>
          <p:nvPr/>
        </p:nvSpPr>
        <p:spPr bwMode="gray">
          <a:xfrm>
            <a:off x="3484713" y="4692111"/>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sp>
        <p:nvSpPr>
          <p:cNvPr id="82" name="TextBox 81">
            <a:extLst>
              <a:ext uri="{FF2B5EF4-FFF2-40B4-BE49-F238E27FC236}">
                <a16:creationId xmlns:a16="http://schemas.microsoft.com/office/drawing/2014/main" id="{F876C2F1-7778-40F4-9C69-FC4DCA644070}"/>
              </a:ext>
            </a:extLst>
          </p:cNvPr>
          <p:cNvSpPr txBox="1"/>
          <p:nvPr/>
        </p:nvSpPr>
        <p:spPr bwMode="gray">
          <a:xfrm>
            <a:off x="5008441" y="4692111"/>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sp>
        <p:nvSpPr>
          <p:cNvPr id="85" name="TextBox 84">
            <a:extLst>
              <a:ext uri="{FF2B5EF4-FFF2-40B4-BE49-F238E27FC236}">
                <a16:creationId xmlns:a16="http://schemas.microsoft.com/office/drawing/2014/main" id="{90167C59-8556-4847-A353-9760D6DA929A}"/>
              </a:ext>
            </a:extLst>
          </p:cNvPr>
          <p:cNvSpPr txBox="1"/>
          <p:nvPr/>
        </p:nvSpPr>
        <p:spPr bwMode="gray">
          <a:xfrm>
            <a:off x="2228729" y="1804566"/>
            <a:ext cx="700833" cy="276999"/>
          </a:xfrm>
          <a:prstGeom prst="rect">
            <a:avLst/>
          </a:prstGeom>
          <a:noFill/>
        </p:spPr>
        <p:txBody>
          <a:bodyPr wrap="none" rtlCol="0">
            <a:spAutoFit/>
          </a:bodyPr>
          <a:lstStyle/>
          <a:p>
            <a:pPr fontAlgn="ctr"/>
            <a:r>
              <a:rPr lang="en-US" sz="1200" dirty="0">
                <a:latin typeface="Huawei Sans" panose="020C0503030203020204" pitchFamily="34" charset="0"/>
              </a:rPr>
              <a:t>CPE/RR</a:t>
            </a:r>
            <a:endParaRPr lang="en-US" altLang="zh-CN" sz="1200" dirty="0">
              <a:latin typeface="Huawei Sans" panose="020C0503030203020204" pitchFamily="34" charset="0"/>
            </a:endParaRPr>
          </a:p>
        </p:txBody>
      </p:sp>
      <p:sp>
        <p:nvSpPr>
          <p:cNvPr id="86" name="TextBox 85">
            <a:extLst>
              <a:ext uri="{FF2B5EF4-FFF2-40B4-BE49-F238E27FC236}">
                <a16:creationId xmlns:a16="http://schemas.microsoft.com/office/drawing/2014/main" id="{6443093E-CBD2-4E22-9FF1-299B2993F4ED}"/>
              </a:ext>
            </a:extLst>
          </p:cNvPr>
          <p:cNvSpPr txBox="1"/>
          <p:nvPr/>
        </p:nvSpPr>
        <p:spPr bwMode="gray">
          <a:xfrm>
            <a:off x="3834378" y="1821840"/>
            <a:ext cx="700833" cy="276999"/>
          </a:xfrm>
          <a:prstGeom prst="rect">
            <a:avLst/>
          </a:prstGeom>
          <a:noFill/>
        </p:spPr>
        <p:txBody>
          <a:bodyPr wrap="none" rtlCol="0">
            <a:spAutoFit/>
          </a:bodyPr>
          <a:lstStyle/>
          <a:p>
            <a:pPr fontAlgn="ctr"/>
            <a:r>
              <a:rPr lang="en-US" sz="1200" dirty="0">
                <a:latin typeface="Huawei Sans" panose="020C0503030203020204" pitchFamily="34" charset="0"/>
              </a:rPr>
              <a:t>CPE/RR</a:t>
            </a:r>
            <a:endParaRPr lang="en-US" altLang="zh-CN" sz="1200" dirty="0">
              <a:latin typeface="Huawei Sans" panose="020C0503030203020204" pitchFamily="34" charset="0"/>
            </a:endParaRPr>
          </a:p>
        </p:txBody>
      </p:sp>
      <p:cxnSp>
        <p:nvCxnSpPr>
          <p:cNvPr id="87" name="Straight Connector 86">
            <a:extLst>
              <a:ext uri="{FF2B5EF4-FFF2-40B4-BE49-F238E27FC236}">
                <a16:creationId xmlns:a16="http://schemas.microsoft.com/office/drawing/2014/main" id="{30E7A76C-EF53-4A26-979E-A1E738C5EC27}"/>
              </a:ext>
            </a:extLst>
          </p:cNvPr>
          <p:cNvCxnSpPr>
            <a:cxnSpLocks/>
            <a:stCxn id="46" idx="1"/>
            <a:endCxn id="45" idx="3"/>
          </p:cNvCxnSpPr>
          <p:nvPr/>
        </p:nvCxnSpPr>
        <p:spPr bwMode="gray">
          <a:xfrm flipH="1">
            <a:off x="3309633" y="2246538"/>
            <a:ext cx="153853" cy="76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5" name="Rectangular Callout 75">
            <a:extLst>
              <a:ext uri="{FF2B5EF4-FFF2-40B4-BE49-F238E27FC236}">
                <a16:creationId xmlns:a16="http://schemas.microsoft.com/office/drawing/2014/main" id="{48B387FC-A24F-461A-8D8C-F9DABDCB2970}"/>
              </a:ext>
            </a:extLst>
          </p:cNvPr>
          <p:cNvSpPr/>
          <p:nvPr/>
        </p:nvSpPr>
        <p:spPr bwMode="gray">
          <a:xfrm>
            <a:off x="846364" y="2005961"/>
            <a:ext cx="1404000" cy="432436"/>
          </a:xfrm>
          <a:prstGeom prst="wedgeRectCallout">
            <a:avLst>
              <a:gd name="adj1" fmla="val -15561"/>
              <a:gd name="adj2" fmla="val 8095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Deployed in standalone mode</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96" name="Rectangular Callout 75">
            <a:extLst>
              <a:ext uri="{FF2B5EF4-FFF2-40B4-BE49-F238E27FC236}">
                <a16:creationId xmlns:a16="http://schemas.microsoft.com/office/drawing/2014/main" id="{CB78CE3C-15A6-492F-9B9F-D95D1877BE3B}"/>
              </a:ext>
            </a:extLst>
          </p:cNvPr>
          <p:cNvSpPr/>
          <p:nvPr/>
        </p:nvSpPr>
        <p:spPr bwMode="gray">
          <a:xfrm>
            <a:off x="2200063" y="1225355"/>
            <a:ext cx="1080000" cy="432436"/>
          </a:xfrm>
          <a:prstGeom prst="wedgeRectCallout">
            <a:avLst>
              <a:gd name="adj1" fmla="val -15561"/>
              <a:gd name="adj2" fmla="val 8095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schemeClr val="tx1"/>
                </a:solidFill>
                <a:latin typeface="Huawei Sans" panose="020C0503030203020204" pitchFamily="34" charset="0"/>
              </a:rPr>
              <a:t>Deployed at the hub site</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2774235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EC95D-F188-4C3B-9EC7-5B1A4A2C3D72}"/>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Underlay Network Design with One Controller Deployed</a:t>
            </a:r>
          </a:p>
        </p:txBody>
      </p:sp>
      <p:sp>
        <p:nvSpPr>
          <p:cNvPr id="3" name="Text Placeholder 2">
            <a:extLst>
              <a:ext uri="{FF2B5EF4-FFF2-40B4-BE49-F238E27FC236}">
                <a16:creationId xmlns:a16="http://schemas.microsoft.com/office/drawing/2014/main" id="{618A2A50-EC71-4854-8257-EAACC1A30930}"/>
              </a:ext>
            </a:extLst>
          </p:cNvPr>
          <p:cNvSpPr>
            <a:spLocks noGrp="1"/>
          </p:cNvSpPr>
          <p:nvPr>
            <p:ph type="body" sz="quarter" idx="10"/>
          </p:nvPr>
        </p:nvSpPr>
        <p:spPr bwMode="gray"/>
        <p:txBody>
          <a:bodyPr/>
          <a:lstStyle/>
          <a:p>
            <a:pPr algn="l"/>
            <a:r>
              <a:rPr lang="en-US" sz="1600" dirty="0">
                <a:latin typeface="Huawei Sans" panose="020C0503030203020204" pitchFamily="34" charset="0"/>
              </a:rPr>
              <a:t>To ensure the reliability of SD-WAN management channels, dual gateways and dual links need to be deployed to ensure that CPEs/RRs at branches can communicate with </a:t>
            </a:r>
            <a:r>
              <a:rPr lang="en-US" sz="1600" dirty="0" err="1">
                <a:latin typeface="Huawei Sans" panose="020C0503030203020204" pitchFamily="34" charset="0"/>
              </a:rPr>
              <a:t>iMaster</a:t>
            </a:r>
            <a:r>
              <a:rPr lang="en-US" sz="1600" dirty="0">
                <a:latin typeface="Huawei Sans" panose="020C0503030203020204" pitchFamily="34" charset="0"/>
              </a:rPr>
              <a:t> NCE-WAN.</a:t>
            </a:r>
          </a:p>
        </p:txBody>
      </p:sp>
      <p:sp>
        <p:nvSpPr>
          <p:cNvPr id="4" name="圆角矩形 75">
            <a:extLst>
              <a:ext uri="{FF2B5EF4-FFF2-40B4-BE49-F238E27FC236}">
                <a16:creationId xmlns:a16="http://schemas.microsoft.com/office/drawing/2014/main" id="{B8FC562C-51E2-46D8-A3B4-582E6521C86D}"/>
              </a:ext>
            </a:extLst>
          </p:cNvPr>
          <p:cNvSpPr/>
          <p:nvPr/>
        </p:nvSpPr>
        <p:spPr bwMode="gray">
          <a:xfrm>
            <a:off x="846306" y="1881409"/>
            <a:ext cx="5097294" cy="359539"/>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Networking with both public and private networks</a:t>
            </a:r>
          </a:p>
        </p:txBody>
      </p:sp>
      <p:sp>
        <p:nvSpPr>
          <p:cNvPr id="5" name="圆角矩形 75">
            <a:extLst>
              <a:ext uri="{FF2B5EF4-FFF2-40B4-BE49-F238E27FC236}">
                <a16:creationId xmlns:a16="http://schemas.microsoft.com/office/drawing/2014/main" id="{383C3609-81D6-485A-87F7-CEE751356A1E}"/>
              </a:ext>
            </a:extLst>
          </p:cNvPr>
          <p:cNvSpPr/>
          <p:nvPr/>
        </p:nvSpPr>
        <p:spPr bwMode="gray">
          <a:xfrm>
            <a:off x="846306" y="2293357"/>
            <a:ext cx="5097294" cy="3900902"/>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72000" bIns="108000" rtlCol="0" anchor="ctr" anchorCtr="0">
            <a:noAutofit/>
          </a:bodyPr>
          <a:lstStyle/>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sz="1200" dirty="0">
              <a:latin typeface="Huawei Sans" panose="020C0503030203020204" pitchFamily="34" charset="0"/>
            </a:endParaRPr>
          </a:p>
          <a:p>
            <a:pPr marL="228594" indent="-228594" fontAlgn="ctr">
              <a:buFont typeface="Arial" panose="020B0604020202020204" pitchFamily="34" charset="0"/>
              <a:buChar char="•"/>
            </a:pPr>
            <a:r>
              <a:rPr lang="en-US" sz="1200" dirty="0" err="1">
                <a:latin typeface="Huawei Sans" panose="020C0503030203020204" pitchFamily="34" charset="0"/>
              </a:rPr>
              <a:t>iMaster</a:t>
            </a:r>
            <a:r>
              <a:rPr lang="en-US" sz="1200" dirty="0">
                <a:latin typeface="Huawei Sans" panose="020C0503030203020204" pitchFamily="34" charset="0"/>
              </a:rPr>
              <a:t> NCE-WAN is deployed in the HQ DC and uses a public IP address to provide services for CPEs.</a:t>
            </a:r>
            <a:endParaRPr lang="en-US" altLang="zh-CN" sz="1200" dirty="0">
              <a:latin typeface="Huawei Sans" panose="020C0503030203020204" pitchFamily="34" charset="0"/>
            </a:endParaRPr>
          </a:p>
          <a:p>
            <a:pPr marL="228594" indent="-228594" fontAlgn="ctr">
              <a:buFont typeface="Arial" panose="020B0604020202020204" pitchFamily="34" charset="0"/>
              <a:buChar char="•"/>
            </a:pPr>
            <a:r>
              <a:rPr lang="en-US" sz="1200" dirty="0">
                <a:latin typeface="Huawei Sans" panose="020C0503030203020204" pitchFamily="34" charset="0"/>
              </a:rPr>
              <a:t>1:1 static NAT is deployed on the egress devices of the HQ connecting to the Internet.</a:t>
            </a:r>
            <a:endParaRPr lang="en-US" altLang="zh-CN" sz="1200" dirty="0">
              <a:latin typeface="Huawei Sans" panose="020C0503030203020204" pitchFamily="34" charset="0"/>
            </a:endParaRPr>
          </a:p>
          <a:p>
            <a:pPr marL="228594" indent="-228594" fontAlgn="ctr">
              <a:buFont typeface="Arial" panose="020B0604020202020204" pitchFamily="34" charset="0"/>
              <a:buChar char="•"/>
            </a:pPr>
            <a:r>
              <a:rPr lang="en-US" sz="1200" dirty="0">
                <a:latin typeface="Huawei Sans" panose="020C0503030203020204" pitchFamily="34" charset="0"/>
              </a:rPr>
              <a:t>NAT-related public IP addresses need to be advertised to the private line network.</a:t>
            </a:r>
            <a:endParaRPr lang="en-US" altLang="zh-CN" sz="1200" dirty="0">
              <a:latin typeface="Huawei Sans" panose="020C0503030203020204" pitchFamily="34" charset="0"/>
            </a:endParaRPr>
          </a:p>
          <a:p>
            <a:pPr marL="228594" indent="-228594" fontAlgn="ctr">
              <a:buFont typeface="Arial" panose="020B0604020202020204" pitchFamily="34" charset="0"/>
              <a:buChar char="•"/>
            </a:pPr>
            <a:r>
              <a:rPr lang="en-US" sz="1200" dirty="0">
                <a:latin typeface="Huawei Sans" panose="020C0503030203020204" pitchFamily="34" charset="0"/>
              </a:rPr>
              <a:t>Data between branch CPEs and </a:t>
            </a:r>
            <a:r>
              <a:rPr lang="en-US" sz="1200" dirty="0" err="1">
                <a:latin typeface="Huawei Sans" panose="020C0503030203020204" pitchFamily="34" charset="0"/>
              </a:rPr>
              <a:t>iMaster</a:t>
            </a:r>
            <a:r>
              <a:rPr lang="en-US" sz="1200" dirty="0">
                <a:latin typeface="Huawei Sans" panose="020C0503030203020204" pitchFamily="34" charset="0"/>
              </a:rPr>
              <a:t> NCE-WAN passes through the NAT device no matter whether the branch communicates with the HQ over the Internet or a private line network.</a:t>
            </a:r>
            <a:endParaRPr lang="en-US" altLang="zh-CN" sz="1200" dirty="0">
              <a:latin typeface="Huawei Sans" panose="020C0503030203020204" pitchFamily="34" charset="0"/>
            </a:endParaRPr>
          </a:p>
        </p:txBody>
      </p:sp>
      <p:sp>
        <p:nvSpPr>
          <p:cNvPr id="7" name="Freeform 159">
            <a:extLst>
              <a:ext uri="{FF2B5EF4-FFF2-40B4-BE49-F238E27FC236}">
                <a16:creationId xmlns:a16="http://schemas.microsoft.com/office/drawing/2014/main" id="{3944D5ED-54FC-42EC-A2CF-5A9BB51FA4EC}"/>
              </a:ext>
            </a:extLst>
          </p:cNvPr>
          <p:cNvSpPr/>
          <p:nvPr/>
        </p:nvSpPr>
        <p:spPr bwMode="gray">
          <a:xfrm flipH="1">
            <a:off x="2529325" y="3540890"/>
            <a:ext cx="902810" cy="4884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100" dirty="0">
                <a:solidFill>
                  <a:schemeClr val="tx1"/>
                </a:solidFill>
                <a:latin typeface="Huawei Sans" panose="020C0503030203020204" pitchFamily="34" charset="0"/>
              </a:rPr>
              <a:t>Private line</a:t>
            </a:r>
          </a:p>
        </p:txBody>
      </p:sp>
      <p:sp>
        <p:nvSpPr>
          <p:cNvPr id="8" name="Freeform 159">
            <a:extLst>
              <a:ext uri="{FF2B5EF4-FFF2-40B4-BE49-F238E27FC236}">
                <a16:creationId xmlns:a16="http://schemas.microsoft.com/office/drawing/2014/main" id="{E51F7975-B30C-4056-9AC7-88D6A86900E8}"/>
              </a:ext>
            </a:extLst>
          </p:cNvPr>
          <p:cNvSpPr/>
          <p:nvPr/>
        </p:nvSpPr>
        <p:spPr bwMode="gray">
          <a:xfrm flipH="1">
            <a:off x="2529325" y="2879961"/>
            <a:ext cx="902810" cy="4884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100" dirty="0">
                <a:solidFill>
                  <a:schemeClr val="tx1"/>
                </a:solidFill>
                <a:latin typeface="Huawei Sans" panose="020C0503030203020204" pitchFamily="34" charset="0"/>
              </a:rPr>
              <a:t>Internet</a:t>
            </a:r>
          </a:p>
        </p:txBody>
      </p:sp>
      <p:sp>
        <p:nvSpPr>
          <p:cNvPr id="11" name="TextBox 10">
            <a:extLst>
              <a:ext uri="{FF2B5EF4-FFF2-40B4-BE49-F238E27FC236}">
                <a16:creationId xmlns:a16="http://schemas.microsoft.com/office/drawing/2014/main" id="{4AF47C1A-5CCF-4E64-9FEA-8E874C1679D2}"/>
              </a:ext>
            </a:extLst>
          </p:cNvPr>
          <p:cNvSpPr txBox="1"/>
          <p:nvPr/>
        </p:nvSpPr>
        <p:spPr bwMode="gray">
          <a:xfrm>
            <a:off x="1499935" y="3030146"/>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sp>
        <p:nvSpPr>
          <p:cNvPr id="12" name="TextBox 11">
            <a:extLst>
              <a:ext uri="{FF2B5EF4-FFF2-40B4-BE49-F238E27FC236}">
                <a16:creationId xmlns:a16="http://schemas.microsoft.com/office/drawing/2014/main" id="{2F735579-AA46-4A86-A809-D9DE18A85254}"/>
              </a:ext>
            </a:extLst>
          </p:cNvPr>
          <p:cNvSpPr txBox="1"/>
          <p:nvPr/>
        </p:nvSpPr>
        <p:spPr bwMode="gray">
          <a:xfrm>
            <a:off x="3500991" y="4099887"/>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cxnSp>
        <p:nvCxnSpPr>
          <p:cNvPr id="14" name="Straight Connector 13">
            <a:extLst>
              <a:ext uri="{FF2B5EF4-FFF2-40B4-BE49-F238E27FC236}">
                <a16:creationId xmlns:a16="http://schemas.microsoft.com/office/drawing/2014/main" id="{336FBFCD-74D8-41FB-9135-AA3D5741BDC0}"/>
              </a:ext>
            </a:extLst>
          </p:cNvPr>
          <p:cNvCxnSpPr>
            <a:cxnSpLocks/>
            <a:stCxn id="23" idx="0"/>
            <a:endCxn id="8" idx="22"/>
          </p:cNvCxnSpPr>
          <p:nvPr/>
        </p:nvCxnSpPr>
        <p:spPr bwMode="gray">
          <a:xfrm flipV="1">
            <a:off x="1741129" y="3079392"/>
            <a:ext cx="899841" cy="209215"/>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Picture 12" descr="E:\2016.01\1.12 扁平化图标\蓝色\AR-蓝色最新-40.png">
            <a:extLst>
              <a:ext uri="{FF2B5EF4-FFF2-40B4-BE49-F238E27FC236}">
                <a16:creationId xmlns:a16="http://schemas.microsoft.com/office/drawing/2014/main" id="{DF262508-625F-47A0-A4D3-2B036FF98C6A}"/>
              </a:ext>
            </a:extLst>
          </p:cNvPr>
          <p:cNvPicPr>
            <a:picLocks noChangeAspect="1" noChangeArrowheads="1"/>
          </p:cNvPicPr>
          <p:nvPr/>
        </p:nvPicPr>
        <p:blipFill>
          <a:blip r:embed="rId3" cstate="print"/>
          <a:srcRect/>
          <a:stretch>
            <a:fillRect/>
          </a:stretch>
        </p:blipFill>
        <p:spPr bwMode="gray">
          <a:xfrm>
            <a:off x="3984354" y="4050328"/>
            <a:ext cx="402674" cy="329461"/>
          </a:xfrm>
          <a:prstGeom prst="rect">
            <a:avLst/>
          </a:prstGeom>
          <a:noFill/>
        </p:spPr>
      </p:pic>
      <p:pic>
        <p:nvPicPr>
          <p:cNvPr id="17" name="Picture 12" descr="E:\2016.01\1.12 扁平化图标\蓝色\AR-蓝色最新-40.png">
            <a:extLst>
              <a:ext uri="{FF2B5EF4-FFF2-40B4-BE49-F238E27FC236}">
                <a16:creationId xmlns:a16="http://schemas.microsoft.com/office/drawing/2014/main" id="{ECAA84DE-99B2-41C7-B0A9-1E6011883781}"/>
              </a:ext>
            </a:extLst>
          </p:cNvPr>
          <p:cNvPicPr>
            <a:picLocks noChangeAspect="1" noChangeArrowheads="1"/>
          </p:cNvPicPr>
          <p:nvPr/>
        </p:nvPicPr>
        <p:blipFill>
          <a:blip r:embed="rId3" cstate="print"/>
          <a:srcRect/>
          <a:stretch>
            <a:fillRect/>
          </a:stretch>
        </p:blipFill>
        <p:spPr bwMode="gray">
          <a:xfrm>
            <a:off x="3984456" y="2695814"/>
            <a:ext cx="402674" cy="329461"/>
          </a:xfrm>
          <a:prstGeom prst="rect">
            <a:avLst/>
          </a:prstGeom>
          <a:noFill/>
        </p:spPr>
      </p:pic>
      <p:sp>
        <p:nvSpPr>
          <p:cNvPr id="26" name="Freeform 159">
            <a:extLst>
              <a:ext uri="{FF2B5EF4-FFF2-40B4-BE49-F238E27FC236}">
                <a16:creationId xmlns:a16="http://schemas.microsoft.com/office/drawing/2014/main" id="{403CBF44-3AB6-4819-89DE-716F22B272D2}"/>
              </a:ext>
            </a:extLst>
          </p:cNvPr>
          <p:cNvSpPr/>
          <p:nvPr/>
        </p:nvSpPr>
        <p:spPr bwMode="gray">
          <a:xfrm flipH="1">
            <a:off x="897796" y="3169852"/>
            <a:ext cx="902810" cy="4884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Ins="252000" rtlCol="0" anchor="ctr">
            <a:noAutofit/>
          </a:bodyPr>
          <a:lstStyle/>
          <a:p>
            <a:pPr algn="ctr" fontAlgn="ctr"/>
            <a:r>
              <a:rPr lang="en-US" sz="1100" dirty="0">
                <a:solidFill>
                  <a:schemeClr val="tx1"/>
                </a:solidFill>
                <a:latin typeface="Huawei Sans" panose="020C0503030203020204" pitchFamily="34" charset="0"/>
              </a:rPr>
              <a:t>Branch</a:t>
            </a:r>
          </a:p>
        </p:txBody>
      </p:sp>
      <p:pic>
        <p:nvPicPr>
          <p:cNvPr id="23" name="Picture 12" descr="E:\2016.01\1.12 扁平化图标\蓝色\AR-蓝色最新-40.png">
            <a:extLst>
              <a:ext uri="{FF2B5EF4-FFF2-40B4-BE49-F238E27FC236}">
                <a16:creationId xmlns:a16="http://schemas.microsoft.com/office/drawing/2014/main" id="{AE582B7D-8F93-4FC7-BAFA-A5AF30D48481}"/>
              </a:ext>
            </a:extLst>
          </p:cNvPr>
          <p:cNvPicPr>
            <a:picLocks noChangeAspect="1" noChangeArrowheads="1"/>
          </p:cNvPicPr>
          <p:nvPr/>
        </p:nvPicPr>
        <p:blipFill>
          <a:blip r:embed="rId3" cstate="print"/>
          <a:srcRect/>
          <a:stretch>
            <a:fillRect/>
          </a:stretch>
        </p:blipFill>
        <p:spPr bwMode="gray">
          <a:xfrm>
            <a:off x="1539792" y="3288607"/>
            <a:ext cx="402674" cy="329461"/>
          </a:xfrm>
          <a:prstGeom prst="rect">
            <a:avLst/>
          </a:prstGeom>
          <a:noFill/>
        </p:spPr>
      </p:pic>
      <p:sp>
        <p:nvSpPr>
          <p:cNvPr id="27" name="TextBox 26">
            <a:extLst>
              <a:ext uri="{FF2B5EF4-FFF2-40B4-BE49-F238E27FC236}">
                <a16:creationId xmlns:a16="http://schemas.microsoft.com/office/drawing/2014/main" id="{6D98B2C9-AEBB-408F-8687-05AE5986B65F}"/>
              </a:ext>
            </a:extLst>
          </p:cNvPr>
          <p:cNvSpPr txBox="1"/>
          <p:nvPr/>
        </p:nvSpPr>
        <p:spPr bwMode="gray">
          <a:xfrm>
            <a:off x="3472778" y="2742372"/>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cxnSp>
        <p:nvCxnSpPr>
          <p:cNvPr id="28" name="Straight Connector 27">
            <a:extLst>
              <a:ext uri="{FF2B5EF4-FFF2-40B4-BE49-F238E27FC236}">
                <a16:creationId xmlns:a16="http://schemas.microsoft.com/office/drawing/2014/main" id="{3C9EA67B-D459-4643-88FF-2E5362F87EFB}"/>
              </a:ext>
            </a:extLst>
          </p:cNvPr>
          <p:cNvCxnSpPr>
            <a:cxnSpLocks/>
            <a:stCxn id="23" idx="2"/>
            <a:endCxn id="7" idx="21"/>
          </p:cNvCxnSpPr>
          <p:nvPr/>
        </p:nvCxnSpPr>
        <p:spPr bwMode="gray">
          <a:xfrm>
            <a:off x="1741129" y="3618068"/>
            <a:ext cx="788196" cy="26529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02B74599-7F43-49E4-A829-58E12BAC201F}"/>
              </a:ext>
            </a:extLst>
          </p:cNvPr>
          <p:cNvCxnSpPr>
            <a:cxnSpLocks/>
            <a:stCxn id="8" idx="8"/>
            <a:endCxn id="6" idx="1"/>
          </p:cNvCxnSpPr>
          <p:nvPr/>
        </p:nvCxnSpPr>
        <p:spPr bwMode="gray">
          <a:xfrm>
            <a:off x="3432135" y="3213544"/>
            <a:ext cx="570505" cy="6120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92D25612-2DC3-4241-B878-6998CC3340AE}"/>
              </a:ext>
            </a:extLst>
          </p:cNvPr>
          <p:cNvCxnSpPr>
            <a:cxnSpLocks/>
            <a:stCxn id="7" idx="8"/>
            <a:endCxn id="22" idx="1"/>
          </p:cNvCxnSpPr>
          <p:nvPr/>
        </p:nvCxnSpPr>
        <p:spPr bwMode="gray">
          <a:xfrm flipV="1">
            <a:off x="3432135" y="3786176"/>
            <a:ext cx="566552" cy="8829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6EAD3358-819E-4321-985A-45A3ACBAF508}"/>
              </a:ext>
            </a:extLst>
          </p:cNvPr>
          <p:cNvCxnSpPr>
            <a:cxnSpLocks/>
            <a:stCxn id="17" idx="2"/>
            <a:endCxn id="6" idx="0"/>
          </p:cNvCxnSpPr>
          <p:nvPr/>
        </p:nvCxnSpPr>
        <p:spPr bwMode="gray">
          <a:xfrm>
            <a:off x="4185793" y="3025275"/>
            <a:ext cx="0" cy="9962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BE9DBA7D-41D5-4E40-B85F-C9E0D366F7B6}"/>
              </a:ext>
            </a:extLst>
          </p:cNvPr>
          <p:cNvCxnSpPr>
            <a:cxnSpLocks/>
            <a:stCxn id="16" idx="0"/>
            <a:endCxn id="22" idx="2"/>
          </p:cNvCxnSpPr>
          <p:nvPr/>
        </p:nvCxnSpPr>
        <p:spPr bwMode="gray">
          <a:xfrm flipH="1" flipV="1">
            <a:off x="4181840" y="3936028"/>
            <a:ext cx="3851" cy="1143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4" name="Freeform 159">
            <a:extLst>
              <a:ext uri="{FF2B5EF4-FFF2-40B4-BE49-F238E27FC236}">
                <a16:creationId xmlns:a16="http://schemas.microsoft.com/office/drawing/2014/main" id="{6256B9A6-1ABF-4505-BF76-574ABB18FFCE}"/>
              </a:ext>
            </a:extLst>
          </p:cNvPr>
          <p:cNvSpPr/>
          <p:nvPr/>
        </p:nvSpPr>
        <p:spPr bwMode="gray">
          <a:xfrm flipH="1">
            <a:off x="4111271" y="2983651"/>
            <a:ext cx="1464459" cy="79237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HQ</a:t>
            </a:r>
            <a:endParaRPr lang="en-US" altLang="zh-CN" sz="1200" dirty="0">
              <a:solidFill>
                <a:schemeClr val="tx1"/>
              </a:solidFill>
              <a:latin typeface="Huawei Sans" panose="020C0503030203020204" pitchFamily="34" charset="0"/>
            </a:endParaRPr>
          </a:p>
          <a:p>
            <a:pPr algn="ctr" fontAlgn="ctr"/>
            <a:r>
              <a:rPr lang="en-US" sz="1200" dirty="0">
                <a:solidFill>
                  <a:schemeClr val="tx1"/>
                </a:solidFill>
                <a:latin typeface="Huawei Sans" panose="020C0503030203020204" pitchFamily="34" charset="0"/>
              </a:rPr>
              <a:t>DC</a:t>
            </a:r>
          </a:p>
        </p:txBody>
      </p:sp>
      <p:sp>
        <p:nvSpPr>
          <p:cNvPr id="47" name="圆角矩形 44">
            <a:extLst>
              <a:ext uri="{FF2B5EF4-FFF2-40B4-BE49-F238E27FC236}">
                <a16:creationId xmlns:a16="http://schemas.microsoft.com/office/drawing/2014/main" id="{7D79D95E-FA4F-43D7-92C9-4A465ACF8C7A}"/>
              </a:ext>
            </a:extLst>
          </p:cNvPr>
          <p:cNvSpPr/>
          <p:nvPr/>
        </p:nvSpPr>
        <p:spPr bwMode="gray">
          <a:xfrm>
            <a:off x="4412384" y="3636089"/>
            <a:ext cx="1468312" cy="323210"/>
          </a:xfrm>
          <a:prstGeom prst="roundRect">
            <a:avLst>
              <a:gd name="adj" fmla="val 6377"/>
            </a:avLst>
          </a:prstGeom>
          <a:solidFill>
            <a:schemeClr val="bg1"/>
          </a:solid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6" name="图片 81">
            <a:extLst>
              <a:ext uri="{FF2B5EF4-FFF2-40B4-BE49-F238E27FC236}">
                <a16:creationId xmlns:a16="http://schemas.microsoft.com/office/drawing/2014/main" id="{F7DE31DC-72DF-4171-8E4E-79956B52F9D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422112" y="3658829"/>
            <a:ext cx="1439128" cy="265413"/>
          </a:xfrm>
          <a:prstGeom prst="rect">
            <a:avLst/>
          </a:prstGeom>
        </p:spPr>
      </p:pic>
      <p:pic>
        <p:nvPicPr>
          <p:cNvPr id="6" name="Picture 12" descr="E:\2016.01\1.12 扁平化图标\蓝色\AR-蓝色最新-40.png">
            <a:extLst>
              <a:ext uri="{FF2B5EF4-FFF2-40B4-BE49-F238E27FC236}">
                <a16:creationId xmlns:a16="http://schemas.microsoft.com/office/drawing/2014/main" id="{FE542D41-367C-4097-B2F4-F3C79CD6F479}"/>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4002640" y="3124896"/>
            <a:ext cx="366306" cy="299705"/>
          </a:xfrm>
          <a:prstGeom prst="rect">
            <a:avLst/>
          </a:prstGeom>
          <a:noFill/>
        </p:spPr>
      </p:pic>
      <p:pic>
        <p:nvPicPr>
          <p:cNvPr id="22" name="Picture 12" descr="E:\2016.01\1.12 扁平化图标\蓝色\AR-蓝色最新-40.png">
            <a:extLst>
              <a:ext uri="{FF2B5EF4-FFF2-40B4-BE49-F238E27FC236}">
                <a16:creationId xmlns:a16="http://schemas.microsoft.com/office/drawing/2014/main" id="{100E353B-7A93-4A1B-994A-AF89E43D0C67}"/>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3998687" y="3636323"/>
            <a:ext cx="366306" cy="299705"/>
          </a:xfrm>
          <a:prstGeom prst="rect">
            <a:avLst/>
          </a:prstGeom>
          <a:noFill/>
        </p:spPr>
      </p:pic>
      <p:cxnSp>
        <p:nvCxnSpPr>
          <p:cNvPr id="54" name="Straight Connector 53">
            <a:extLst>
              <a:ext uri="{FF2B5EF4-FFF2-40B4-BE49-F238E27FC236}">
                <a16:creationId xmlns:a16="http://schemas.microsoft.com/office/drawing/2014/main" id="{C212AFC3-9DE7-49EE-A5FD-A6CCA15D3119}"/>
              </a:ext>
            </a:extLst>
          </p:cNvPr>
          <p:cNvCxnSpPr>
            <a:cxnSpLocks/>
            <a:stCxn id="22" idx="0"/>
            <a:endCxn id="6" idx="2"/>
          </p:cNvCxnSpPr>
          <p:nvPr/>
        </p:nvCxnSpPr>
        <p:spPr bwMode="gray">
          <a:xfrm flipV="1">
            <a:off x="4181840" y="3424601"/>
            <a:ext cx="3953" cy="21172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1FB5DC56-C448-46D5-9606-407B3D158286}"/>
              </a:ext>
            </a:extLst>
          </p:cNvPr>
          <p:cNvSpPr txBox="1"/>
          <p:nvPr/>
        </p:nvSpPr>
        <p:spPr bwMode="gray">
          <a:xfrm>
            <a:off x="3727175" y="3182415"/>
            <a:ext cx="867225" cy="169277"/>
          </a:xfrm>
          <a:prstGeom prst="rect">
            <a:avLst/>
          </a:prstGeom>
          <a:solidFill>
            <a:srgbClr val="94DAE2"/>
          </a:solidFill>
          <a:ln>
            <a:solidFill>
              <a:srgbClr val="94DAE2"/>
            </a:solidFill>
          </a:ln>
        </p:spPr>
        <p:txBody>
          <a:bodyPr wrap="none" lIns="0" tIns="0" rIns="0" bIns="0" rtlCol="0">
            <a:spAutoFit/>
          </a:bodyPr>
          <a:lstStyle/>
          <a:p>
            <a:pPr fontAlgn="ctr"/>
            <a:r>
              <a:rPr lang="en-US" sz="1100" dirty="0">
                <a:latin typeface="Huawei Sans" panose="020C0503030203020204" pitchFamily="34" charset="0"/>
              </a:rPr>
              <a:t>NAT gateway</a:t>
            </a:r>
          </a:p>
        </p:txBody>
      </p:sp>
      <p:sp>
        <p:nvSpPr>
          <p:cNvPr id="59" name="Freeform: Shape 58">
            <a:extLst>
              <a:ext uri="{FF2B5EF4-FFF2-40B4-BE49-F238E27FC236}">
                <a16:creationId xmlns:a16="http://schemas.microsoft.com/office/drawing/2014/main" id="{7A4CD11A-B55E-4AD6-9AF4-68758AD38D6A}"/>
              </a:ext>
            </a:extLst>
          </p:cNvPr>
          <p:cNvSpPr/>
          <p:nvPr/>
        </p:nvSpPr>
        <p:spPr bwMode="gray">
          <a:xfrm>
            <a:off x="1852096" y="3002745"/>
            <a:ext cx="2957670" cy="529946"/>
          </a:xfrm>
          <a:custGeom>
            <a:avLst/>
            <a:gdLst>
              <a:gd name="connsiteX0" fmla="*/ 0 w 2772383"/>
              <a:gd name="connsiteY0" fmla="*/ 145941 h 437771"/>
              <a:gd name="connsiteX1" fmla="*/ 797668 w 2772383"/>
              <a:gd name="connsiteY1" fmla="*/ 26 h 437771"/>
              <a:gd name="connsiteX2" fmla="*/ 2286000 w 2772383"/>
              <a:gd name="connsiteY2" fmla="*/ 155668 h 437771"/>
              <a:gd name="connsiteX3" fmla="*/ 2772383 w 2772383"/>
              <a:gd name="connsiteY3" fmla="*/ 437771 h 437771"/>
            </a:gdLst>
            <a:ahLst/>
            <a:cxnLst>
              <a:cxn ang="0">
                <a:pos x="connsiteX0" y="connsiteY0"/>
              </a:cxn>
              <a:cxn ang="0">
                <a:pos x="connsiteX1" y="connsiteY1"/>
              </a:cxn>
              <a:cxn ang="0">
                <a:pos x="connsiteX2" y="connsiteY2"/>
              </a:cxn>
              <a:cxn ang="0">
                <a:pos x="connsiteX3" y="connsiteY3"/>
              </a:cxn>
            </a:cxnLst>
            <a:rect l="l" t="t" r="r" b="b"/>
            <a:pathLst>
              <a:path w="2772383" h="437771">
                <a:moveTo>
                  <a:pt x="0" y="145941"/>
                </a:moveTo>
                <a:cubicBezTo>
                  <a:pt x="208334" y="72173"/>
                  <a:pt x="416668" y="-1595"/>
                  <a:pt x="797668" y="26"/>
                </a:cubicBezTo>
                <a:cubicBezTo>
                  <a:pt x="1178668" y="1647"/>
                  <a:pt x="1956881" y="82711"/>
                  <a:pt x="2286000" y="155668"/>
                </a:cubicBezTo>
                <a:cubicBezTo>
                  <a:pt x="2615119" y="228625"/>
                  <a:pt x="2693751" y="333198"/>
                  <a:pt x="2772383" y="437771"/>
                </a:cubicBezTo>
              </a:path>
            </a:pathLst>
          </a:custGeom>
          <a:noFill/>
          <a:ln w="38100" cap="flat" cmpd="sng">
            <a:solidFill>
              <a:srgbClr val="E28189"/>
            </a:solidFill>
            <a:headEnd type="triangle" w="med" len="med"/>
            <a:tailEnd type="triangle" w="med" len="med"/>
          </a:ln>
        </p:spPr>
        <p:txBody>
          <a:bodyPr rtlCol="0" anchor="ctr"/>
          <a:lstStyle/>
          <a:p>
            <a:pPr algn="ctr" fontAlgn="ctr"/>
            <a:endParaRPr lang="en-US" sz="1600" dirty="0">
              <a:latin typeface="Huawei Sans" panose="020C0503030203020204" pitchFamily="34" charset="0"/>
            </a:endParaRPr>
          </a:p>
        </p:txBody>
      </p:sp>
      <p:sp>
        <p:nvSpPr>
          <p:cNvPr id="60" name="Freeform: Shape 59">
            <a:extLst>
              <a:ext uri="{FF2B5EF4-FFF2-40B4-BE49-F238E27FC236}">
                <a16:creationId xmlns:a16="http://schemas.microsoft.com/office/drawing/2014/main" id="{49AFD2E1-36FC-4CA3-BA34-520823369D01}"/>
              </a:ext>
            </a:extLst>
          </p:cNvPr>
          <p:cNvSpPr/>
          <p:nvPr/>
        </p:nvSpPr>
        <p:spPr bwMode="gray">
          <a:xfrm>
            <a:off x="1926077" y="3363683"/>
            <a:ext cx="2733472" cy="549666"/>
          </a:xfrm>
          <a:custGeom>
            <a:avLst/>
            <a:gdLst>
              <a:gd name="connsiteX0" fmla="*/ 0 w 2733472"/>
              <a:gd name="connsiteY0" fmla="*/ 300408 h 549666"/>
              <a:gd name="connsiteX1" fmla="*/ 797668 w 2733472"/>
              <a:gd name="connsiteY1" fmla="*/ 543600 h 549666"/>
              <a:gd name="connsiteX2" fmla="*/ 1974714 w 2733472"/>
              <a:gd name="connsiteY2" fmla="*/ 436596 h 549666"/>
              <a:gd name="connsiteX3" fmla="*/ 2140085 w 2733472"/>
              <a:gd name="connsiteY3" fmla="*/ 18306 h 549666"/>
              <a:gd name="connsiteX4" fmla="*/ 2577829 w 2733472"/>
              <a:gd name="connsiteY4" fmla="*/ 96128 h 549666"/>
              <a:gd name="connsiteX5" fmla="*/ 2733472 w 2733472"/>
              <a:gd name="connsiteY5" fmla="*/ 290681 h 549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33472" h="549666">
                <a:moveTo>
                  <a:pt x="0" y="300408"/>
                </a:moveTo>
                <a:cubicBezTo>
                  <a:pt x="234274" y="410655"/>
                  <a:pt x="468549" y="520902"/>
                  <a:pt x="797668" y="543600"/>
                </a:cubicBezTo>
                <a:cubicBezTo>
                  <a:pt x="1126787" y="566298"/>
                  <a:pt x="1750978" y="524145"/>
                  <a:pt x="1974714" y="436596"/>
                </a:cubicBezTo>
                <a:cubicBezTo>
                  <a:pt x="2198450" y="349047"/>
                  <a:pt x="2039566" y="75051"/>
                  <a:pt x="2140085" y="18306"/>
                </a:cubicBezTo>
                <a:cubicBezTo>
                  <a:pt x="2240604" y="-38439"/>
                  <a:pt x="2478931" y="50732"/>
                  <a:pt x="2577829" y="96128"/>
                </a:cubicBezTo>
                <a:cubicBezTo>
                  <a:pt x="2676727" y="141524"/>
                  <a:pt x="2705099" y="216102"/>
                  <a:pt x="2733472" y="290681"/>
                </a:cubicBezTo>
              </a:path>
            </a:pathLst>
          </a:custGeom>
          <a:noFill/>
          <a:ln w="38100" cap="flat" cmpd="sng">
            <a:solidFill>
              <a:srgbClr val="AFD89C"/>
            </a:solidFill>
            <a:headEnd type="triangle" w="med" len="med"/>
            <a:tailEnd type="triangle" w="med" len="med"/>
          </a:ln>
        </p:spPr>
        <p:txBody>
          <a:bodyPr rtlCol="0" anchor="ctr"/>
          <a:lstStyle/>
          <a:p>
            <a:pPr algn="ctr" fontAlgn="ctr"/>
            <a:endParaRPr lang="en-US" sz="1600" dirty="0">
              <a:latin typeface="Huawei Sans" panose="020C0503030203020204" pitchFamily="34" charset="0"/>
            </a:endParaRPr>
          </a:p>
        </p:txBody>
      </p:sp>
      <p:sp>
        <p:nvSpPr>
          <p:cNvPr id="61" name="圆角矩形 75">
            <a:extLst>
              <a:ext uri="{FF2B5EF4-FFF2-40B4-BE49-F238E27FC236}">
                <a16:creationId xmlns:a16="http://schemas.microsoft.com/office/drawing/2014/main" id="{C4103FE1-628E-474A-9F84-7795C1649AEC}"/>
              </a:ext>
            </a:extLst>
          </p:cNvPr>
          <p:cNvSpPr/>
          <p:nvPr/>
        </p:nvSpPr>
        <p:spPr bwMode="gray">
          <a:xfrm>
            <a:off x="6238640" y="1878506"/>
            <a:ext cx="5097294" cy="359539"/>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Single-type networking</a:t>
            </a:r>
          </a:p>
        </p:txBody>
      </p:sp>
      <p:sp>
        <p:nvSpPr>
          <p:cNvPr id="62" name="圆角矩形 75">
            <a:extLst>
              <a:ext uri="{FF2B5EF4-FFF2-40B4-BE49-F238E27FC236}">
                <a16:creationId xmlns:a16="http://schemas.microsoft.com/office/drawing/2014/main" id="{85A1CD7A-FD11-43FF-8887-6FE03B424E13}"/>
              </a:ext>
            </a:extLst>
          </p:cNvPr>
          <p:cNvSpPr/>
          <p:nvPr/>
        </p:nvSpPr>
        <p:spPr bwMode="gray">
          <a:xfrm>
            <a:off x="6238640" y="2290454"/>
            <a:ext cx="5097294" cy="3900902"/>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altLang="zh-CN" sz="1200" dirty="0">
              <a:latin typeface="Huawei Sans" panose="020C0503030203020204" pitchFamily="34" charset="0"/>
            </a:endParaRPr>
          </a:p>
          <a:p>
            <a:pPr marL="228594" indent="-228594" fontAlgn="ctr">
              <a:buFont typeface="Arial" panose="020B0604020202020204" pitchFamily="34" charset="0"/>
              <a:buChar char="•"/>
            </a:pPr>
            <a:endParaRPr lang="en-US" sz="1200" dirty="0">
              <a:latin typeface="Huawei Sans" panose="020C0503030203020204" pitchFamily="34" charset="0"/>
            </a:endParaRPr>
          </a:p>
          <a:p>
            <a:pPr marL="228594" indent="-228594" fontAlgn="ctr">
              <a:buFont typeface="Arial" panose="020B0604020202020204" pitchFamily="34" charset="0"/>
              <a:buChar char="•"/>
            </a:pPr>
            <a:r>
              <a:rPr lang="en-US" sz="1200" dirty="0" err="1">
                <a:latin typeface="Huawei Sans" panose="020C0503030203020204" pitchFamily="34" charset="0"/>
              </a:rPr>
              <a:t>iMaster</a:t>
            </a:r>
            <a:r>
              <a:rPr lang="en-US" sz="1200" dirty="0">
                <a:latin typeface="Huawei Sans" panose="020C0503030203020204" pitchFamily="34" charset="0"/>
              </a:rPr>
              <a:t> NCE-WAN is deployed in the HQ DC.</a:t>
            </a:r>
            <a:endParaRPr lang="en-US" altLang="zh-CN" sz="1200" dirty="0">
              <a:latin typeface="Huawei Sans" panose="020C0503030203020204" pitchFamily="34" charset="0"/>
            </a:endParaRPr>
          </a:p>
          <a:p>
            <a:pPr marL="228594" indent="-228594" fontAlgn="ctr">
              <a:buFont typeface="Arial" panose="020B0604020202020204" pitchFamily="34" charset="0"/>
              <a:buChar char="•"/>
            </a:pPr>
            <a:r>
              <a:rPr lang="en-US" sz="1200" dirty="0">
                <a:latin typeface="Huawei Sans" panose="020C0503030203020204" pitchFamily="34" charset="0"/>
              </a:rPr>
              <a:t>If branches communicate with the HQ through a private line network, the network segment where </a:t>
            </a:r>
            <a:r>
              <a:rPr lang="en-US" sz="1200" dirty="0" err="1">
                <a:latin typeface="Huawei Sans" panose="020C0503030203020204" pitchFamily="34" charset="0"/>
              </a:rPr>
              <a:t>iMaster</a:t>
            </a:r>
            <a:r>
              <a:rPr lang="en-US" sz="1200" dirty="0">
                <a:latin typeface="Huawei Sans" panose="020C0503030203020204" pitchFamily="34" charset="0"/>
              </a:rPr>
              <a:t> NCE-WAN resides needs to be sent to the private line network.</a:t>
            </a:r>
            <a:endParaRPr lang="en-US" altLang="zh-CN" sz="1200" dirty="0">
              <a:latin typeface="Huawei Sans" panose="020C0503030203020204" pitchFamily="34" charset="0"/>
            </a:endParaRPr>
          </a:p>
          <a:p>
            <a:pPr marL="228594" indent="-228594" fontAlgn="ctr">
              <a:buFont typeface="Arial" panose="020B0604020202020204" pitchFamily="34" charset="0"/>
              <a:buChar char="•"/>
            </a:pPr>
            <a:r>
              <a:rPr lang="en-US" sz="1200" dirty="0">
                <a:latin typeface="Huawei Sans" panose="020C0503030203020204" pitchFamily="34" charset="0"/>
              </a:rPr>
              <a:t>If branches communicate with the HQ through the Internet, 1:1 static NAT needs to be deployed on egress devices of the HQ connecting to the Internet. The egress devices of the HQ use the same public IP address.</a:t>
            </a:r>
            <a:endParaRPr lang="en-US" altLang="zh-CN" sz="1200" dirty="0">
              <a:latin typeface="Huawei Sans" panose="020C0503030203020204" pitchFamily="34" charset="0"/>
            </a:endParaRPr>
          </a:p>
        </p:txBody>
      </p:sp>
      <p:sp>
        <p:nvSpPr>
          <p:cNvPr id="63" name="Freeform 159">
            <a:extLst>
              <a:ext uri="{FF2B5EF4-FFF2-40B4-BE49-F238E27FC236}">
                <a16:creationId xmlns:a16="http://schemas.microsoft.com/office/drawing/2014/main" id="{64041E0E-5C3F-4B20-9719-CC33C20BE4F0}"/>
              </a:ext>
            </a:extLst>
          </p:cNvPr>
          <p:cNvSpPr/>
          <p:nvPr/>
        </p:nvSpPr>
        <p:spPr bwMode="gray">
          <a:xfrm flipH="1">
            <a:off x="7921658" y="3537987"/>
            <a:ext cx="975591" cy="5278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100" dirty="0">
                <a:solidFill>
                  <a:schemeClr val="tx1"/>
                </a:solidFill>
                <a:latin typeface="Huawei Sans" panose="020C0503030203020204" pitchFamily="34" charset="0"/>
              </a:rPr>
              <a:t>Private line/I</a:t>
            </a:r>
            <a:r>
              <a:rPr lang="en-US" altLang="zh-CN" sz="1100" dirty="0">
                <a:solidFill>
                  <a:schemeClr val="tx1"/>
                </a:solidFill>
                <a:latin typeface="Huawei Sans" panose="020C0503030203020204" pitchFamily="34" charset="0"/>
              </a:rPr>
              <a:t>nternet</a:t>
            </a:r>
            <a:endParaRPr lang="en-US" sz="1100" dirty="0">
              <a:solidFill>
                <a:schemeClr val="tx1"/>
              </a:solidFill>
              <a:latin typeface="Huawei Sans" panose="020C0503030203020204" pitchFamily="34" charset="0"/>
            </a:endParaRPr>
          </a:p>
        </p:txBody>
      </p:sp>
      <p:sp>
        <p:nvSpPr>
          <p:cNvPr id="64" name="Freeform 159">
            <a:extLst>
              <a:ext uri="{FF2B5EF4-FFF2-40B4-BE49-F238E27FC236}">
                <a16:creationId xmlns:a16="http://schemas.microsoft.com/office/drawing/2014/main" id="{6FD844E4-5061-4EF0-86DB-F26142C3A706}"/>
              </a:ext>
            </a:extLst>
          </p:cNvPr>
          <p:cNvSpPr/>
          <p:nvPr/>
        </p:nvSpPr>
        <p:spPr bwMode="gray">
          <a:xfrm flipH="1">
            <a:off x="7921659" y="2835596"/>
            <a:ext cx="979442" cy="5299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100" dirty="0">
                <a:solidFill>
                  <a:schemeClr val="tx1"/>
                </a:solidFill>
                <a:latin typeface="Huawei Sans" panose="020C0503030203020204" pitchFamily="34" charset="0"/>
              </a:rPr>
              <a:t>Private line/Internet</a:t>
            </a:r>
          </a:p>
        </p:txBody>
      </p:sp>
      <p:sp>
        <p:nvSpPr>
          <p:cNvPr id="65" name="TextBox 64">
            <a:extLst>
              <a:ext uri="{FF2B5EF4-FFF2-40B4-BE49-F238E27FC236}">
                <a16:creationId xmlns:a16="http://schemas.microsoft.com/office/drawing/2014/main" id="{A277F50C-A024-47D4-AE94-ED71A130A3F8}"/>
              </a:ext>
            </a:extLst>
          </p:cNvPr>
          <p:cNvSpPr txBox="1"/>
          <p:nvPr/>
        </p:nvSpPr>
        <p:spPr bwMode="gray">
          <a:xfrm>
            <a:off x="6892269" y="3027243"/>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sp>
        <p:nvSpPr>
          <p:cNvPr id="66" name="TextBox 65">
            <a:extLst>
              <a:ext uri="{FF2B5EF4-FFF2-40B4-BE49-F238E27FC236}">
                <a16:creationId xmlns:a16="http://schemas.microsoft.com/office/drawing/2014/main" id="{A45E32C3-6B7B-4669-8FA8-BBDA7955C667}"/>
              </a:ext>
            </a:extLst>
          </p:cNvPr>
          <p:cNvSpPr txBox="1"/>
          <p:nvPr/>
        </p:nvSpPr>
        <p:spPr bwMode="gray">
          <a:xfrm>
            <a:off x="8983748" y="4103156"/>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cxnSp>
        <p:nvCxnSpPr>
          <p:cNvPr id="67" name="Straight Connector 66">
            <a:extLst>
              <a:ext uri="{FF2B5EF4-FFF2-40B4-BE49-F238E27FC236}">
                <a16:creationId xmlns:a16="http://schemas.microsoft.com/office/drawing/2014/main" id="{9AD7580B-B398-4F2F-979A-3A8C7C0A20A7}"/>
              </a:ext>
            </a:extLst>
          </p:cNvPr>
          <p:cNvCxnSpPr>
            <a:cxnSpLocks/>
            <a:stCxn id="72" idx="0"/>
            <a:endCxn id="64" idx="22"/>
          </p:cNvCxnSpPr>
          <p:nvPr/>
        </p:nvCxnSpPr>
        <p:spPr bwMode="gray">
          <a:xfrm flipV="1">
            <a:off x="7133463" y="3051954"/>
            <a:ext cx="909317" cy="23375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68" name="Picture 12" descr="E:\2016.01\1.12 扁平化图标\蓝色\AR-蓝色最新-40.png">
            <a:extLst>
              <a:ext uri="{FF2B5EF4-FFF2-40B4-BE49-F238E27FC236}">
                <a16:creationId xmlns:a16="http://schemas.microsoft.com/office/drawing/2014/main" id="{568E7273-5058-40AF-9CAC-B2BBC2B62584}"/>
              </a:ext>
            </a:extLst>
          </p:cNvPr>
          <p:cNvPicPr>
            <a:picLocks noChangeAspect="1" noChangeArrowheads="1"/>
          </p:cNvPicPr>
          <p:nvPr/>
        </p:nvPicPr>
        <p:blipFill>
          <a:blip r:embed="rId3" cstate="print"/>
          <a:srcRect/>
          <a:stretch>
            <a:fillRect/>
          </a:stretch>
        </p:blipFill>
        <p:spPr bwMode="gray">
          <a:xfrm>
            <a:off x="9376688" y="4047425"/>
            <a:ext cx="402674" cy="329461"/>
          </a:xfrm>
          <a:prstGeom prst="rect">
            <a:avLst/>
          </a:prstGeom>
          <a:noFill/>
        </p:spPr>
      </p:pic>
      <p:pic>
        <p:nvPicPr>
          <p:cNvPr id="69" name="Picture 12" descr="E:\2016.01\1.12 扁平化图标\蓝色\AR-蓝色最新-40.png">
            <a:extLst>
              <a:ext uri="{FF2B5EF4-FFF2-40B4-BE49-F238E27FC236}">
                <a16:creationId xmlns:a16="http://schemas.microsoft.com/office/drawing/2014/main" id="{D27BF36C-64D9-443A-93B7-784A1FCB9414}"/>
              </a:ext>
            </a:extLst>
          </p:cNvPr>
          <p:cNvPicPr>
            <a:picLocks noChangeAspect="1" noChangeArrowheads="1"/>
          </p:cNvPicPr>
          <p:nvPr/>
        </p:nvPicPr>
        <p:blipFill>
          <a:blip r:embed="rId3" cstate="print"/>
          <a:srcRect/>
          <a:stretch>
            <a:fillRect/>
          </a:stretch>
        </p:blipFill>
        <p:spPr bwMode="gray">
          <a:xfrm>
            <a:off x="9376790" y="2692911"/>
            <a:ext cx="402674" cy="329461"/>
          </a:xfrm>
          <a:prstGeom prst="rect">
            <a:avLst/>
          </a:prstGeom>
          <a:noFill/>
        </p:spPr>
      </p:pic>
      <p:sp>
        <p:nvSpPr>
          <p:cNvPr id="71" name="Freeform 159">
            <a:extLst>
              <a:ext uri="{FF2B5EF4-FFF2-40B4-BE49-F238E27FC236}">
                <a16:creationId xmlns:a16="http://schemas.microsoft.com/office/drawing/2014/main" id="{B7FD9CEB-8432-414C-AB2C-C7D42DD61903}"/>
              </a:ext>
            </a:extLst>
          </p:cNvPr>
          <p:cNvSpPr/>
          <p:nvPr/>
        </p:nvSpPr>
        <p:spPr bwMode="gray">
          <a:xfrm flipH="1">
            <a:off x="6290130" y="3166949"/>
            <a:ext cx="902810" cy="4884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72000" rIns="216000" rtlCol="0" anchor="ctr">
            <a:noAutofit/>
          </a:bodyPr>
          <a:lstStyle/>
          <a:p>
            <a:pPr algn="ctr" fontAlgn="ctr"/>
            <a:r>
              <a:rPr lang="en-US" sz="1100" dirty="0">
                <a:solidFill>
                  <a:schemeClr val="tx1"/>
                </a:solidFill>
                <a:latin typeface="Huawei Sans" panose="020C0503030203020204" pitchFamily="34" charset="0"/>
              </a:rPr>
              <a:t>Branch</a:t>
            </a:r>
          </a:p>
        </p:txBody>
      </p:sp>
      <p:pic>
        <p:nvPicPr>
          <p:cNvPr id="72" name="Picture 12" descr="E:\2016.01\1.12 扁平化图标\蓝色\AR-蓝色最新-40.png">
            <a:extLst>
              <a:ext uri="{FF2B5EF4-FFF2-40B4-BE49-F238E27FC236}">
                <a16:creationId xmlns:a16="http://schemas.microsoft.com/office/drawing/2014/main" id="{6E8DC421-4DD8-4D55-8085-BAEE805C3829}"/>
              </a:ext>
            </a:extLst>
          </p:cNvPr>
          <p:cNvPicPr>
            <a:picLocks noChangeAspect="1" noChangeArrowheads="1"/>
          </p:cNvPicPr>
          <p:nvPr/>
        </p:nvPicPr>
        <p:blipFill>
          <a:blip r:embed="rId3" cstate="print"/>
          <a:srcRect/>
          <a:stretch>
            <a:fillRect/>
          </a:stretch>
        </p:blipFill>
        <p:spPr bwMode="gray">
          <a:xfrm>
            <a:off x="6932126" y="3285704"/>
            <a:ext cx="402674" cy="329461"/>
          </a:xfrm>
          <a:prstGeom prst="rect">
            <a:avLst/>
          </a:prstGeom>
          <a:noFill/>
        </p:spPr>
      </p:pic>
      <p:sp>
        <p:nvSpPr>
          <p:cNvPr id="73" name="TextBox 72">
            <a:extLst>
              <a:ext uri="{FF2B5EF4-FFF2-40B4-BE49-F238E27FC236}">
                <a16:creationId xmlns:a16="http://schemas.microsoft.com/office/drawing/2014/main" id="{ED5B5841-68B2-4F40-B132-E6C66FED4197}"/>
              </a:ext>
            </a:extLst>
          </p:cNvPr>
          <p:cNvSpPr txBox="1"/>
          <p:nvPr/>
        </p:nvSpPr>
        <p:spPr bwMode="gray">
          <a:xfrm>
            <a:off x="8924422" y="2760270"/>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cxnSp>
        <p:nvCxnSpPr>
          <p:cNvPr id="74" name="Straight Connector 73">
            <a:extLst>
              <a:ext uri="{FF2B5EF4-FFF2-40B4-BE49-F238E27FC236}">
                <a16:creationId xmlns:a16="http://schemas.microsoft.com/office/drawing/2014/main" id="{FF801233-C5B2-464D-BCE7-6E695838799A}"/>
              </a:ext>
            </a:extLst>
          </p:cNvPr>
          <p:cNvCxnSpPr>
            <a:cxnSpLocks/>
            <a:stCxn id="72" idx="2"/>
            <a:endCxn id="63" idx="21"/>
          </p:cNvCxnSpPr>
          <p:nvPr/>
        </p:nvCxnSpPr>
        <p:spPr bwMode="gray">
          <a:xfrm>
            <a:off x="7133463" y="3615165"/>
            <a:ext cx="788195" cy="29290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6CD497DB-F7EE-443F-8767-BCCE7D1A8F42}"/>
              </a:ext>
            </a:extLst>
          </p:cNvPr>
          <p:cNvCxnSpPr>
            <a:cxnSpLocks/>
            <a:stCxn id="64" idx="8"/>
            <a:endCxn id="82" idx="1"/>
          </p:cNvCxnSpPr>
          <p:nvPr/>
        </p:nvCxnSpPr>
        <p:spPr bwMode="gray">
          <a:xfrm>
            <a:off x="8901101" y="3197494"/>
            <a:ext cx="493873" cy="7435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3B763899-C3F4-4601-A088-CF55418AFD83}"/>
              </a:ext>
            </a:extLst>
          </p:cNvPr>
          <p:cNvCxnSpPr>
            <a:cxnSpLocks/>
            <a:stCxn id="63" idx="8"/>
            <a:endCxn id="83" idx="1"/>
          </p:cNvCxnSpPr>
          <p:nvPr/>
        </p:nvCxnSpPr>
        <p:spPr bwMode="gray">
          <a:xfrm flipV="1">
            <a:off x="8897249" y="3783273"/>
            <a:ext cx="493772" cy="11518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E4ECAEA4-2DF7-4494-BC0D-02BF72E575A1}"/>
              </a:ext>
            </a:extLst>
          </p:cNvPr>
          <p:cNvCxnSpPr>
            <a:cxnSpLocks/>
            <a:stCxn id="69" idx="2"/>
            <a:endCxn id="82" idx="0"/>
          </p:cNvCxnSpPr>
          <p:nvPr/>
        </p:nvCxnSpPr>
        <p:spPr bwMode="gray">
          <a:xfrm>
            <a:off x="9578127" y="3022372"/>
            <a:ext cx="0" cy="9962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AE74A633-B774-4AF5-BEF6-BF0DA0C1BEFF}"/>
              </a:ext>
            </a:extLst>
          </p:cNvPr>
          <p:cNvCxnSpPr>
            <a:cxnSpLocks/>
            <a:stCxn id="68" idx="0"/>
            <a:endCxn id="83" idx="2"/>
          </p:cNvCxnSpPr>
          <p:nvPr/>
        </p:nvCxnSpPr>
        <p:spPr bwMode="gray">
          <a:xfrm flipH="1" flipV="1">
            <a:off x="9574174" y="3933125"/>
            <a:ext cx="3851" cy="1143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9" name="Freeform 159">
            <a:extLst>
              <a:ext uri="{FF2B5EF4-FFF2-40B4-BE49-F238E27FC236}">
                <a16:creationId xmlns:a16="http://schemas.microsoft.com/office/drawing/2014/main" id="{EFB20E0A-A638-4127-86D3-1F6EEEB24707}"/>
              </a:ext>
            </a:extLst>
          </p:cNvPr>
          <p:cNvSpPr/>
          <p:nvPr/>
        </p:nvSpPr>
        <p:spPr bwMode="gray">
          <a:xfrm flipH="1">
            <a:off x="9503605" y="2980748"/>
            <a:ext cx="1464459" cy="79237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72000" rtlCol="0" anchor="ctr">
            <a:noAutofit/>
          </a:bodyPr>
          <a:lstStyle/>
          <a:p>
            <a:pPr algn="ctr" fontAlgn="ctr"/>
            <a:r>
              <a:rPr lang="en-US" sz="1100" dirty="0">
                <a:solidFill>
                  <a:schemeClr val="tx1"/>
                </a:solidFill>
                <a:latin typeface="Huawei Sans" panose="020C0503030203020204" pitchFamily="34" charset="0"/>
              </a:rPr>
              <a:t>HQ</a:t>
            </a:r>
            <a:endParaRPr lang="en-US" altLang="zh-CN" sz="1100" dirty="0">
              <a:solidFill>
                <a:schemeClr val="tx1"/>
              </a:solidFill>
              <a:latin typeface="Huawei Sans" panose="020C0503030203020204" pitchFamily="34" charset="0"/>
            </a:endParaRPr>
          </a:p>
          <a:p>
            <a:pPr algn="ctr" fontAlgn="ctr"/>
            <a:r>
              <a:rPr lang="en-US" sz="1100" dirty="0">
                <a:solidFill>
                  <a:schemeClr val="tx1"/>
                </a:solidFill>
                <a:latin typeface="Huawei Sans" panose="020C0503030203020204" pitchFamily="34" charset="0"/>
              </a:rPr>
              <a:t>DC</a:t>
            </a:r>
          </a:p>
        </p:txBody>
      </p:sp>
      <p:sp>
        <p:nvSpPr>
          <p:cNvPr id="80" name="圆角矩形 44">
            <a:extLst>
              <a:ext uri="{FF2B5EF4-FFF2-40B4-BE49-F238E27FC236}">
                <a16:creationId xmlns:a16="http://schemas.microsoft.com/office/drawing/2014/main" id="{92B3029D-5A05-4094-80F0-8DAFB2EE5F5F}"/>
              </a:ext>
            </a:extLst>
          </p:cNvPr>
          <p:cNvSpPr/>
          <p:nvPr/>
        </p:nvSpPr>
        <p:spPr bwMode="gray">
          <a:xfrm>
            <a:off x="9804718" y="3633186"/>
            <a:ext cx="1468312" cy="323210"/>
          </a:xfrm>
          <a:prstGeom prst="roundRect">
            <a:avLst>
              <a:gd name="adj" fmla="val 6377"/>
            </a:avLst>
          </a:prstGeom>
          <a:solidFill>
            <a:schemeClr val="bg1"/>
          </a:solid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1" name="图片 81">
            <a:extLst>
              <a:ext uri="{FF2B5EF4-FFF2-40B4-BE49-F238E27FC236}">
                <a16:creationId xmlns:a16="http://schemas.microsoft.com/office/drawing/2014/main" id="{CDBDEC97-6E8A-421E-89DA-46523F9208F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814446" y="3655926"/>
            <a:ext cx="1439128" cy="265413"/>
          </a:xfrm>
          <a:prstGeom prst="rect">
            <a:avLst/>
          </a:prstGeom>
        </p:spPr>
      </p:pic>
      <p:pic>
        <p:nvPicPr>
          <p:cNvPr id="82" name="Picture 12" descr="E:\2016.01\1.12 扁平化图标\蓝色\AR-蓝色最新-40.png">
            <a:extLst>
              <a:ext uri="{FF2B5EF4-FFF2-40B4-BE49-F238E27FC236}">
                <a16:creationId xmlns:a16="http://schemas.microsoft.com/office/drawing/2014/main" id="{679D8013-FF6D-4588-93B4-9456C51BF355}"/>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9394974" y="3121993"/>
            <a:ext cx="366306" cy="299705"/>
          </a:xfrm>
          <a:prstGeom prst="rect">
            <a:avLst/>
          </a:prstGeom>
          <a:noFill/>
        </p:spPr>
      </p:pic>
      <p:pic>
        <p:nvPicPr>
          <p:cNvPr id="83" name="Picture 12" descr="E:\2016.01\1.12 扁平化图标\蓝色\AR-蓝色最新-40.png">
            <a:extLst>
              <a:ext uri="{FF2B5EF4-FFF2-40B4-BE49-F238E27FC236}">
                <a16:creationId xmlns:a16="http://schemas.microsoft.com/office/drawing/2014/main" id="{9DF0B6CA-0EDA-4C37-A9E0-36B9A3375C2C}"/>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9391021" y="3633420"/>
            <a:ext cx="366306" cy="299705"/>
          </a:xfrm>
          <a:prstGeom prst="rect">
            <a:avLst/>
          </a:prstGeom>
          <a:noFill/>
        </p:spPr>
      </p:pic>
      <p:cxnSp>
        <p:nvCxnSpPr>
          <p:cNvPr id="84" name="Straight Connector 83">
            <a:extLst>
              <a:ext uri="{FF2B5EF4-FFF2-40B4-BE49-F238E27FC236}">
                <a16:creationId xmlns:a16="http://schemas.microsoft.com/office/drawing/2014/main" id="{8A3BA573-F8B0-4EE2-AFB8-4CFA5985A151}"/>
              </a:ext>
            </a:extLst>
          </p:cNvPr>
          <p:cNvCxnSpPr>
            <a:cxnSpLocks/>
            <a:stCxn id="83" idx="0"/>
            <a:endCxn id="82" idx="2"/>
          </p:cNvCxnSpPr>
          <p:nvPr/>
        </p:nvCxnSpPr>
        <p:spPr bwMode="gray">
          <a:xfrm flipV="1">
            <a:off x="9574174" y="3421698"/>
            <a:ext cx="3953" cy="21172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6" name="Freeform: Shape 85">
            <a:extLst>
              <a:ext uri="{FF2B5EF4-FFF2-40B4-BE49-F238E27FC236}">
                <a16:creationId xmlns:a16="http://schemas.microsoft.com/office/drawing/2014/main" id="{6D730236-A572-47E2-83FA-DE73995A3F27}"/>
              </a:ext>
            </a:extLst>
          </p:cNvPr>
          <p:cNvSpPr/>
          <p:nvPr/>
        </p:nvSpPr>
        <p:spPr bwMode="gray">
          <a:xfrm>
            <a:off x="7244430" y="2999842"/>
            <a:ext cx="2957670" cy="529946"/>
          </a:xfrm>
          <a:custGeom>
            <a:avLst/>
            <a:gdLst>
              <a:gd name="connsiteX0" fmla="*/ 0 w 2772383"/>
              <a:gd name="connsiteY0" fmla="*/ 145941 h 437771"/>
              <a:gd name="connsiteX1" fmla="*/ 797668 w 2772383"/>
              <a:gd name="connsiteY1" fmla="*/ 26 h 437771"/>
              <a:gd name="connsiteX2" fmla="*/ 2286000 w 2772383"/>
              <a:gd name="connsiteY2" fmla="*/ 155668 h 437771"/>
              <a:gd name="connsiteX3" fmla="*/ 2772383 w 2772383"/>
              <a:gd name="connsiteY3" fmla="*/ 437771 h 437771"/>
            </a:gdLst>
            <a:ahLst/>
            <a:cxnLst>
              <a:cxn ang="0">
                <a:pos x="connsiteX0" y="connsiteY0"/>
              </a:cxn>
              <a:cxn ang="0">
                <a:pos x="connsiteX1" y="connsiteY1"/>
              </a:cxn>
              <a:cxn ang="0">
                <a:pos x="connsiteX2" y="connsiteY2"/>
              </a:cxn>
              <a:cxn ang="0">
                <a:pos x="connsiteX3" y="connsiteY3"/>
              </a:cxn>
            </a:cxnLst>
            <a:rect l="l" t="t" r="r" b="b"/>
            <a:pathLst>
              <a:path w="2772383" h="437771">
                <a:moveTo>
                  <a:pt x="0" y="145941"/>
                </a:moveTo>
                <a:cubicBezTo>
                  <a:pt x="208334" y="72173"/>
                  <a:pt x="416668" y="-1595"/>
                  <a:pt x="797668" y="26"/>
                </a:cubicBezTo>
                <a:cubicBezTo>
                  <a:pt x="1178668" y="1647"/>
                  <a:pt x="1956881" y="82711"/>
                  <a:pt x="2286000" y="155668"/>
                </a:cubicBezTo>
                <a:cubicBezTo>
                  <a:pt x="2615119" y="228625"/>
                  <a:pt x="2693751" y="333198"/>
                  <a:pt x="2772383" y="437771"/>
                </a:cubicBezTo>
              </a:path>
            </a:pathLst>
          </a:custGeom>
          <a:noFill/>
          <a:ln w="38100" cap="flat" cmpd="sng">
            <a:solidFill>
              <a:srgbClr val="E28189"/>
            </a:solidFill>
            <a:headEnd type="triangle" w="med" len="med"/>
            <a:tailEnd type="triangle" w="med" len="med"/>
          </a:ln>
        </p:spPr>
        <p:txBody>
          <a:bodyPr rtlCol="0" anchor="ctr"/>
          <a:lstStyle/>
          <a:p>
            <a:pPr algn="ctr" fontAlgn="ctr"/>
            <a:endParaRPr lang="en-US" sz="1600" dirty="0">
              <a:latin typeface="Huawei Sans" panose="020C0503030203020204" pitchFamily="34" charset="0"/>
            </a:endParaRPr>
          </a:p>
        </p:txBody>
      </p:sp>
      <p:sp>
        <p:nvSpPr>
          <p:cNvPr id="89" name="Freeform: Shape 88">
            <a:extLst>
              <a:ext uri="{FF2B5EF4-FFF2-40B4-BE49-F238E27FC236}">
                <a16:creationId xmlns:a16="http://schemas.microsoft.com/office/drawing/2014/main" id="{3F277909-BA3A-49B0-B11A-A4108ADA8A1C}"/>
              </a:ext>
            </a:extLst>
          </p:cNvPr>
          <p:cNvSpPr/>
          <p:nvPr/>
        </p:nvSpPr>
        <p:spPr bwMode="gray">
          <a:xfrm>
            <a:off x="7192940" y="3663480"/>
            <a:ext cx="2678855" cy="273048"/>
          </a:xfrm>
          <a:custGeom>
            <a:avLst/>
            <a:gdLst>
              <a:gd name="connsiteX0" fmla="*/ 0 w 2470826"/>
              <a:gd name="connsiteY0" fmla="*/ 0 h 273048"/>
              <a:gd name="connsiteX1" fmla="*/ 1079770 w 2470826"/>
              <a:gd name="connsiteY1" fmla="*/ 272375 h 273048"/>
              <a:gd name="connsiteX2" fmla="*/ 2159540 w 2470826"/>
              <a:gd name="connsiteY2" fmla="*/ 77821 h 273048"/>
              <a:gd name="connsiteX3" fmla="*/ 2470826 w 2470826"/>
              <a:gd name="connsiteY3" fmla="*/ 97277 h 273048"/>
            </a:gdLst>
            <a:ahLst/>
            <a:cxnLst>
              <a:cxn ang="0">
                <a:pos x="connsiteX0" y="connsiteY0"/>
              </a:cxn>
              <a:cxn ang="0">
                <a:pos x="connsiteX1" y="connsiteY1"/>
              </a:cxn>
              <a:cxn ang="0">
                <a:pos x="connsiteX2" y="connsiteY2"/>
              </a:cxn>
              <a:cxn ang="0">
                <a:pos x="connsiteX3" y="connsiteY3"/>
              </a:cxn>
            </a:cxnLst>
            <a:rect l="l" t="t" r="r" b="b"/>
            <a:pathLst>
              <a:path w="2470826" h="273048">
                <a:moveTo>
                  <a:pt x="0" y="0"/>
                </a:moveTo>
                <a:cubicBezTo>
                  <a:pt x="359923" y="129702"/>
                  <a:pt x="719847" y="259405"/>
                  <a:pt x="1079770" y="272375"/>
                </a:cubicBezTo>
                <a:cubicBezTo>
                  <a:pt x="1439693" y="285345"/>
                  <a:pt x="1927697" y="107004"/>
                  <a:pt x="2159540" y="77821"/>
                </a:cubicBezTo>
                <a:cubicBezTo>
                  <a:pt x="2391383" y="48638"/>
                  <a:pt x="2431104" y="72957"/>
                  <a:pt x="2470826" y="97277"/>
                </a:cubicBezTo>
              </a:path>
            </a:pathLst>
          </a:custGeom>
          <a:noFill/>
          <a:ln w="38100" cap="flat" cmpd="sng">
            <a:solidFill>
              <a:srgbClr val="AFD89C"/>
            </a:solidFill>
            <a:headEnd type="triangle" w="med" len="med"/>
            <a:tailEnd type="triangle" w="med" len="med"/>
          </a:ln>
        </p:spPr>
        <p:txBody>
          <a:bodyPr rtlCol="0" anchor="ctr"/>
          <a:lstStyle/>
          <a:p>
            <a:pPr algn="ctr" fontAlgn="ctr"/>
            <a:endParaRPr lang="en-US" sz="1600" dirty="0">
              <a:latin typeface="Huawei Sans" panose="020C0503030203020204" pitchFamily="34" charset="0"/>
            </a:endParaRPr>
          </a:p>
        </p:txBody>
      </p:sp>
    </p:spTree>
    <p:extLst>
      <p:ext uri="{BB962C8B-B14F-4D97-AF65-F5344CB8AC3E}">
        <p14:creationId xmlns:p14="http://schemas.microsoft.com/office/powerpoint/2010/main" val="16971825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a:prstGeom prst="rect">
            <a:avLst/>
          </a:prstGeom>
        </p:spPr>
        <p:txBody>
          <a:bodyPr/>
          <a:lstStyle/>
          <a:p>
            <a:pPr algn="l"/>
            <a:r>
              <a:rPr lang="en-US" sz="1800" dirty="0">
                <a:latin typeface="Huawei Sans" panose="020C0503030203020204" pitchFamily="34" charset="0"/>
              </a:rPr>
              <a:t>In today's world, people's production and consumption activities are closely related to finance, and digitization of the financial services industry (FSI) becomes more important than ever.</a:t>
            </a:r>
            <a:endParaRPr lang="en-US" altLang="zh-CN" sz="1800" dirty="0">
              <a:latin typeface="Huawei Sans" panose="020C0503030203020204" pitchFamily="34" charset="0"/>
              <a:sym typeface="Huawei Sans" panose="020C0503030203020204" pitchFamily="34" charset="0"/>
            </a:endParaRPr>
          </a:p>
          <a:p>
            <a:pPr algn="l"/>
            <a:r>
              <a:rPr lang="en-US" sz="1800" dirty="0">
                <a:latin typeface="Huawei Sans" panose="020C0503030203020204" pitchFamily="34" charset="0"/>
              </a:rPr>
              <a:t>Ever-changing service types and external environments, such as cloud and lightweight services, pose new requirements on financial services.</a:t>
            </a:r>
            <a:endParaRPr lang="en-US" altLang="zh-CN" sz="1800" dirty="0">
              <a:latin typeface="Huawei Sans" panose="020C0503030203020204" pitchFamily="34" charset="0"/>
              <a:sym typeface="Huawei Sans" panose="020C0503030203020204" pitchFamily="34" charset="0"/>
            </a:endParaRPr>
          </a:p>
          <a:p>
            <a:pPr algn="l"/>
            <a:r>
              <a:rPr lang="en-US" sz="1800" dirty="0"/>
              <a:t>Financial services constantly change, raising new challenges to networks. In response, Huawei offers </a:t>
            </a:r>
            <a:r>
              <a:rPr lang="en-US" altLang="zh-CN" sz="1800" dirty="0"/>
              <a:t>the </a:t>
            </a:r>
            <a:r>
              <a:rPr lang="en-US" sz="1800" dirty="0"/>
              <a:t>SD-WAN Solution to meet new requirements of financial WANs.</a:t>
            </a:r>
            <a:endParaRPr lang="en-US" altLang="zh-CN" sz="1800" dirty="0">
              <a:latin typeface="Huawei Sans" panose="020C0503030203020204" pitchFamily="34" charset="0"/>
              <a:sym typeface="Huawei Sans" panose="020C0503030203020204" pitchFamily="34" charset="0"/>
            </a:endParaRPr>
          </a:p>
          <a:p>
            <a:pPr algn="l"/>
            <a:r>
              <a:rPr lang="en-US" sz="1800" dirty="0">
                <a:latin typeface="Huawei Sans" panose="020C0503030203020204" pitchFamily="34" charset="0"/>
              </a:rPr>
              <a:t>This course describes </a:t>
            </a:r>
            <a:r>
              <a:rPr lang="en-US" altLang="zh-CN" sz="1800" dirty="0">
                <a:latin typeface="Huawei Sans" panose="020C0503030203020204" pitchFamily="34" charset="0"/>
              </a:rPr>
              <a:t>typical </a:t>
            </a:r>
            <a:r>
              <a:rPr lang="en-US" sz="1800" dirty="0">
                <a:latin typeface="Huawei Sans" panose="020C0503030203020204" pitchFamily="34" charset="0"/>
              </a:rPr>
              <a:t>networking modes and design schemes of Huawei SD-WAN Solution in the FSI (banks).</a:t>
            </a:r>
          </a:p>
        </p:txBody>
      </p:sp>
    </p:spTree>
    <p:extLst>
      <p:ext uri="{BB962C8B-B14F-4D97-AF65-F5344CB8AC3E}">
        <p14:creationId xmlns:p14="http://schemas.microsoft.com/office/powerpoint/2010/main" val="41910691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EC95D-F188-4C3B-9EC7-5B1A4A2C3D72}"/>
              </a:ext>
            </a:extLst>
          </p:cNvPr>
          <p:cNvSpPr>
            <a:spLocks noGrp="1"/>
          </p:cNvSpPr>
          <p:nvPr>
            <p:ph type="title"/>
          </p:nvPr>
        </p:nvSpPr>
        <p:spPr bwMode="gray"/>
        <p:txBody>
          <a:bodyPr>
            <a:noAutofit/>
          </a:bodyPr>
          <a:lstStyle/>
          <a:p>
            <a:pPr fontAlgn="ctr">
              <a:lnSpc>
                <a:spcPct val="100000"/>
              </a:lnSpc>
            </a:pPr>
            <a:r>
              <a:rPr lang="en-US" dirty="0">
                <a:latin typeface="Huawei Sans" panose="020C0503030203020204" pitchFamily="34" charset="0"/>
              </a:rPr>
              <a:t>Underlay Network Design with </a:t>
            </a:r>
            <a:r>
              <a:rPr lang="en-US" altLang="en-US" dirty="0">
                <a:latin typeface="Huawei Sans" panose="020C0503030203020204" pitchFamily="34" charset="0"/>
              </a:rPr>
              <a:t>Controllers </a:t>
            </a:r>
            <a:r>
              <a:rPr lang="en-US" dirty="0">
                <a:latin typeface="Huawei Sans" panose="020C0503030203020204" pitchFamily="34" charset="0"/>
              </a:rPr>
              <a:t>Deployed in Active/Standby Mode</a:t>
            </a:r>
          </a:p>
        </p:txBody>
      </p:sp>
      <p:sp>
        <p:nvSpPr>
          <p:cNvPr id="3" name="Text Placeholder 2">
            <a:extLst>
              <a:ext uri="{FF2B5EF4-FFF2-40B4-BE49-F238E27FC236}">
                <a16:creationId xmlns:a16="http://schemas.microsoft.com/office/drawing/2014/main" id="{618A2A50-EC71-4854-8257-EAACC1A30930}"/>
              </a:ext>
            </a:extLst>
          </p:cNvPr>
          <p:cNvSpPr>
            <a:spLocks noGrp="1"/>
          </p:cNvSpPr>
          <p:nvPr>
            <p:ph type="body" sz="quarter" idx="10"/>
          </p:nvPr>
        </p:nvSpPr>
        <p:spPr bwMode="gray"/>
        <p:txBody>
          <a:bodyPr/>
          <a:lstStyle/>
          <a:p>
            <a:pPr algn="l"/>
            <a:r>
              <a:rPr lang="en-US" sz="1600" dirty="0">
                <a:latin typeface="Huawei Sans" panose="020C0503030203020204" pitchFamily="34" charset="0"/>
              </a:rPr>
              <a:t>When </a:t>
            </a:r>
            <a:r>
              <a:rPr lang="en-US" sz="1600" dirty="0" err="1">
                <a:latin typeface="Huawei Sans" panose="020C0503030203020204" pitchFamily="34" charset="0"/>
              </a:rPr>
              <a:t>iMaster</a:t>
            </a:r>
            <a:r>
              <a:rPr lang="en-US" sz="1600" dirty="0">
                <a:latin typeface="Huawei Sans" panose="020C0503030203020204" pitchFamily="34" charset="0"/>
              </a:rPr>
              <a:t> NCE-WAN is deployed in active/standby mode, the route priorities are specified to steer communication traffic between CPEs and the active and standby controllers.</a:t>
            </a:r>
          </a:p>
        </p:txBody>
      </p:sp>
      <p:sp>
        <p:nvSpPr>
          <p:cNvPr id="4" name="圆角矩形 75">
            <a:extLst>
              <a:ext uri="{FF2B5EF4-FFF2-40B4-BE49-F238E27FC236}">
                <a16:creationId xmlns:a16="http://schemas.microsoft.com/office/drawing/2014/main" id="{B8FC562C-51E2-46D8-A3B4-582E6521C86D}"/>
              </a:ext>
            </a:extLst>
          </p:cNvPr>
          <p:cNvSpPr/>
          <p:nvPr/>
        </p:nvSpPr>
        <p:spPr bwMode="gray">
          <a:xfrm>
            <a:off x="727953" y="2430398"/>
            <a:ext cx="10736094" cy="348959"/>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Single-type networking</a:t>
            </a:r>
          </a:p>
        </p:txBody>
      </p:sp>
      <p:sp>
        <p:nvSpPr>
          <p:cNvPr id="5" name="圆角矩形 75">
            <a:extLst>
              <a:ext uri="{FF2B5EF4-FFF2-40B4-BE49-F238E27FC236}">
                <a16:creationId xmlns:a16="http://schemas.microsoft.com/office/drawing/2014/main" id="{383C3609-81D6-485A-87F7-CEE751356A1E}"/>
              </a:ext>
            </a:extLst>
          </p:cNvPr>
          <p:cNvSpPr/>
          <p:nvPr/>
        </p:nvSpPr>
        <p:spPr bwMode="gray">
          <a:xfrm>
            <a:off x="727953" y="2808855"/>
            <a:ext cx="10736094" cy="3118700"/>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050" dirty="0">
              <a:latin typeface="Huawei Sans" panose="020C0503030203020204" pitchFamily="34" charset="0"/>
            </a:endParaRPr>
          </a:p>
          <a:p>
            <a:pPr marL="228594" indent="-228594" fontAlgn="ctr">
              <a:buFont typeface="Arial" panose="020B0604020202020204" pitchFamily="34" charset="0"/>
              <a:buChar char="•"/>
            </a:pPr>
            <a:endParaRPr lang="en-US" altLang="zh-CN" sz="1050" dirty="0">
              <a:latin typeface="Huawei Sans" panose="020C0503030203020204" pitchFamily="34" charset="0"/>
            </a:endParaRPr>
          </a:p>
          <a:p>
            <a:pPr marL="228594" indent="-228594" fontAlgn="ctr">
              <a:buFont typeface="Arial" panose="020B0604020202020204" pitchFamily="34" charset="0"/>
              <a:buChar char="•"/>
            </a:pPr>
            <a:endParaRPr lang="en-US" altLang="zh-CN" sz="1050" dirty="0">
              <a:latin typeface="Huawei Sans" panose="020C0503030203020204" pitchFamily="34" charset="0"/>
            </a:endParaRPr>
          </a:p>
          <a:p>
            <a:pPr marL="228594" indent="-228594" fontAlgn="ctr">
              <a:buFont typeface="Arial" panose="020B0604020202020204" pitchFamily="34" charset="0"/>
              <a:buChar char="•"/>
            </a:pPr>
            <a:endParaRPr lang="en-US" altLang="zh-CN" sz="1050" dirty="0">
              <a:latin typeface="Huawei Sans" panose="020C0503030203020204" pitchFamily="34" charset="0"/>
            </a:endParaRPr>
          </a:p>
          <a:p>
            <a:pPr marL="228594" indent="-228594" fontAlgn="ctr">
              <a:buFont typeface="Arial" panose="020B0604020202020204" pitchFamily="34" charset="0"/>
              <a:buChar char="•"/>
            </a:pPr>
            <a:endParaRPr lang="en-US" altLang="zh-CN" sz="1050" dirty="0">
              <a:latin typeface="Huawei Sans" panose="020C0503030203020204" pitchFamily="34" charset="0"/>
            </a:endParaRPr>
          </a:p>
          <a:p>
            <a:pPr marL="228594" indent="-228594" fontAlgn="ctr">
              <a:buFont typeface="Arial" panose="020B0604020202020204" pitchFamily="34" charset="0"/>
              <a:buChar char="•"/>
            </a:pPr>
            <a:endParaRPr lang="en-US" altLang="zh-CN" sz="1050" dirty="0">
              <a:latin typeface="Huawei Sans" panose="020C0503030203020204" pitchFamily="34" charset="0"/>
            </a:endParaRPr>
          </a:p>
          <a:p>
            <a:pPr marL="228594" indent="-228594" fontAlgn="ctr">
              <a:buFont typeface="Arial" panose="020B0604020202020204" pitchFamily="34" charset="0"/>
              <a:buChar char="•"/>
            </a:pPr>
            <a:endParaRPr lang="en-US" altLang="zh-CN" sz="1050" dirty="0">
              <a:latin typeface="Huawei Sans" panose="020C0503030203020204" pitchFamily="34" charset="0"/>
            </a:endParaRPr>
          </a:p>
          <a:p>
            <a:pPr marL="228594" indent="-228594" fontAlgn="ctr">
              <a:buFont typeface="Arial" panose="020B0604020202020204" pitchFamily="34" charset="0"/>
              <a:buChar char="•"/>
            </a:pPr>
            <a:endParaRPr lang="en-US" altLang="zh-CN" sz="1050" dirty="0">
              <a:latin typeface="Huawei Sans" panose="020C0503030203020204" pitchFamily="34" charset="0"/>
            </a:endParaRPr>
          </a:p>
          <a:p>
            <a:pPr marL="228594" indent="-228594" fontAlgn="ctr">
              <a:buFont typeface="Arial" panose="020B0604020202020204" pitchFamily="34" charset="0"/>
              <a:buChar char="•"/>
            </a:pPr>
            <a:endParaRPr lang="en-US" altLang="zh-CN" sz="1050" dirty="0">
              <a:latin typeface="Huawei Sans" panose="020C0503030203020204" pitchFamily="34" charset="0"/>
            </a:endParaRPr>
          </a:p>
          <a:p>
            <a:pPr marL="228594" indent="-228594" fontAlgn="ctr">
              <a:buFont typeface="Arial" panose="020B0604020202020204" pitchFamily="34" charset="0"/>
              <a:buChar char="•"/>
            </a:pPr>
            <a:endParaRPr lang="en-US" altLang="zh-CN" sz="1050" dirty="0">
              <a:latin typeface="Huawei Sans" panose="020C0503030203020204" pitchFamily="34" charset="0"/>
            </a:endParaRPr>
          </a:p>
          <a:p>
            <a:pPr marL="228594" indent="-228594" fontAlgn="ctr">
              <a:buFont typeface="Arial" panose="020B0604020202020204" pitchFamily="34" charset="0"/>
              <a:buChar char="•"/>
            </a:pPr>
            <a:endParaRPr lang="en-US" altLang="zh-CN" sz="1050" dirty="0">
              <a:latin typeface="Huawei Sans" panose="020C0503030203020204" pitchFamily="34" charset="0"/>
            </a:endParaRPr>
          </a:p>
          <a:p>
            <a:pPr marL="228594" indent="-228594" fontAlgn="ctr">
              <a:buFont typeface="Arial" panose="020B0604020202020204" pitchFamily="34" charset="0"/>
              <a:buChar char="•"/>
            </a:pPr>
            <a:endParaRPr lang="en-US" altLang="zh-CN" sz="1050" dirty="0">
              <a:latin typeface="Huawei Sans" panose="020C0503030203020204" pitchFamily="34" charset="0"/>
            </a:endParaRPr>
          </a:p>
          <a:p>
            <a:pPr marL="228594" indent="-228594" fontAlgn="ctr">
              <a:buFont typeface="Arial" panose="020B0604020202020204" pitchFamily="34" charset="0"/>
              <a:buChar char="•"/>
            </a:pPr>
            <a:endParaRPr lang="en-US" altLang="zh-CN" sz="1050" dirty="0">
              <a:latin typeface="Huawei Sans" panose="020C0503030203020204" pitchFamily="34" charset="0"/>
            </a:endParaRPr>
          </a:p>
          <a:p>
            <a:pPr marL="228594" indent="-228594" fontAlgn="ctr">
              <a:buFont typeface="Arial" panose="020B0604020202020204" pitchFamily="34" charset="0"/>
              <a:buChar char="•"/>
            </a:pPr>
            <a:endParaRPr lang="en-US" altLang="zh-CN" sz="1050" dirty="0">
              <a:latin typeface="Huawei Sans" panose="020C0503030203020204" pitchFamily="34" charset="0"/>
            </a:endParaRPr>
          </a:p>
          <a:p>
            <a:pPr marL="228594" indent="-228594" fontAlgn="ctr">
              <a:buFont typeface="Arial" panose="020B0604020202020204" pitchFamily="34" charset="0"/>
              <a:buChar char="•"/>
            </a:pPr>
            <a:endParaRPr lang="en-US" sz="1050" dirty="0">
              <a:latin typeface="Huawei Sans" panose="020C0503030203020204" pitchFamily="34" charset="0"/>
            </a:endParaRPr>
          </a:p>
          <a:p>
            <a:pPr marL="228594" indent="-228594" fontAlgn="ctr">
              <a:buFont typeface="Arial" panose="020B0604020202020204" pitchFamily="34" charset="0"/>
              <a:buChar char="•"/>
            </a:pPr>
            <a:r>
              <a:rPr lang="en-US" sz="1400" dirty="0">
                <a:latin typeface="Huawei Sans" panose="020C0503030203020204" pitchFamily="34" charset="0"/>
              </a:rPr>
              <a:t>The active and standby controllers need to be manually switched.</a:t>
            </a:r>
          </a:p>
          <a:p>
            <a:pPr marL="228594" indent="-228594" fontAlgn="ctr">
              <a:buFont typeface="Arial" panose="020B0604020202020204" pitchFamily="34" charset="0"/>
              <a:buChar char="•"/>
            </a:pPr>
            <a:r>
              <a:rPr lang="en-US" sz="1400" dirty="0">
                <a:latin typeface="Huawei Sans" panose="020C0503030203020204" pitchFamily="34" charset="0"/>
              </a:rPr>
              <a:t>The active and standby paths need to be manually switched.</a:t>
            </a:r>
          </a:p>
        </p:txBody>
      </p:sp>
      <p:sp>
        <p:nvSpPr>
          <p:cNvPr id="8" name="Freeform 159">
            <a:extLst>
              <a:ext uri="{FF2B5EF4-FFF2-40B4-BE49-F238E27FC236}">
                <a16:creationId xmlns:a16="http://schemas.microsoft.com/office/drawing/2014/main" id="{E51F7975-B30C-4056-9AC7-88D6A86900E8}"/>
              </a:ext>
            </a:extLst>
          </p:cNvPr>
          <p:cNvSpPr/>
          <p:nvPr/>
        </p:nvSpPr>
        <p:spPr bwMode="gray">
          <a:xfrm flipH="1">
            <a:off x="3681513" y="3549153"/>
            <a:ext cx="1217557" cy="6587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200" dirty="0">
                <a:solidFill>
                  <a:schemeClr val="tx1"/>
                </a:solidFill>
                <a:latin typeface="Huawei Sans" panose="020C0503030203020204" pitchFamily="34" charset="0"/>
              </a:rPr>
              <a:t>Private line/</a:t>
            </a:r>
          </a:p>
          <a:p>
            <a:pPr algn="ctr" fontAlgn="ctr"/>
            <a:r>
              <a:rPr lang="en-US" sz="1200" dirty="0">
                <a:solidFill>
                  <a:schemeClr val="tx1"/>
                </a:solidFill>
                <a:latin typeface="Huawei Sans" panose="020C0503030203020204" pitchFamily="34" charset="0"/>
              </a:rPr>
              <a:t>Internet</a:t>
            </a:r>
          </a:p>
        </p:txBody>
      </p:sp>
      <p:sp>
        <p:nvSpPr>
          <p:cNvPr id="11" name="TextBox 10">
            <a:extLst>
              <a:ext uri="{FF2B5EF4-FFF2-40B4-BE49-F238E27FC236}">
                <a16:creationId xmlns:a16="http://schemas.microsoft.com/office/drawing/2014/main" id="{4AF47C1A-5CCF-4E64-9FEA-8E874C1679D2}"/>
              </a:ext>
            </a:extLst>
          </p:cNvPr>
          <p:cNvSpPr txBox="1"/>
          <p:nvPr/>
        </p:nvSpPr>
        <p:spPr bwMode="gray">
          <a:xfrm>
            <a:off x="1816488" y="3585853"/>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cxnSp>
        <p:nvCxnSpPr>
          <p:cNvPr id="14" name="Straight Connector 13">
            <a:extLst>
              <a:ext uri="{FF2B5EF4-FFF2-40B4-BE49-F238E27FC236}">
                <a16:creationId xmlns:a16="http://schemas.microsoft.com/office/drawing/2014/main" id="{336FBFCD-74D8-41FB-9135-AA3D5741BDC0}"/>
              </a:ext>
            </a:extLst>
          </p:cNvPr>
          <p:cNvCxnSpPr>
            <a:cxnSpLocks/>
            <a:stCxn id="23" idx="3"/>
            <a:endCxn id="8" idx="21"/>
          </p:cNvCxnSpPr>
          <p:nvPr/>
        </p:nvCxnSpPr>
        <p:spPr bwMode="gray">
          <a:xfrm>
            <a:off x="2287594" y="4009045"/>
            <a:ext cx="1393919" cy="1978"/>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Picture 12" descr="E:\2016.01\1.12 扁平化图标\蓝色\AR-蓝色最新-40.png">
            <a:extLst>
              <a:ext uri="{FF2B5EF4-FFF2-40B4-BE49-F238E27FC236}">
                <a16:creationId xmlns:a16="http://schemas.microsoft.com/office/drawing/2014/main" id="{DF262508-625F-47A0-A4D3-2B036FF98C6A}"/>
              </a:ext>
            </a:extLst>
          </p:cNvPr>
          <p:cNvPicPr>
            <a:picLocks noChangeAspect="1" noChangeArrowheads="1"/>
          </p:cNvPicPr>
          <p:nvPr/>
        </p:nvPicPr>
        <p:blipFill>
          <a:blip r:embed="rId3" cstate="print"/>
          <a:srcRect/>
          <a:stretch>
            <a:fillRect/>
          </a:stretch>
        </p:blipFill>
        <p:spPr bwMode="gray">
          <a:xfrm>
            <a:off x="6343718" y="4849836"/>
            <a:ext cx="402674" cy="329461"/>
          </a:xfrm>
          <a:prstGeom prst="rect">
            <a:avLst/>
          </a:prstGeom>
          <a:noFill/>
        </p:spPr>
      </p:pic>
      <p:pic>
        <p:nvPicPr>
          <p:cNvPr id="17" name="Picture 12" descr="E:\2016.01\1.12 扁平化图标\蓝色\AR-蓝色最新-40.png">
            <a:extLst>
              <a:ext uri="{FF2B5EF4-FFF2-40B4-BE49-F238E27FC236}">
                <a16:creationId xmlns:a16="http://schemas.microsoft.com/office/drawing/2014/main" id="{ECAA84DE-99B2-41C7-B0A9-1E6011883781}"/>
              </a:ext>
            </a:extLst>
          </p:cNvPr>
          <p:cNvPicPr>
            <a:picLocks noChangeAspect="1" noChangeArrowheads="1"/>
          </p:cNvPicPr>
          <p:nvPr/>
        </p:nvPicPr>
        <p:blipFill>
          <a:blip r:embed="rId3" cstate="print"/>
          <a:srcRect/>
          <a:stretch>
            <a:fillRect/>
          </a:stretch>
        </p:blipFill>
        <p:spPr bwMode="gray">
          <a:xfrm>
            <a:off x="6343820" y="2998600"/>
            <a:ext cx="402674" cy="329461"/>
          </a:xfrm>
          <a:prstGeom prst="rect">
            <a:avLst/>
          </a:prstGeom>
          <a:noFill/>
        </p:spPr>
      </p:pic>
      <p:sp>
        <p:nvSpPr>
          <p:cNvPr id="26" name="Freeform 159">
            <a:extLst>
              <a:ext uri="{FF2B5EF4-FFF2-40B4-BE49-F238E27FC236}">
                <a16:creationId xmlns:a16="http://schemas.microsoft.com/office/drawing/2014/main" id="{403CBF44-3AB6-4819-89DE-716F22B272D2}"/>
              </a:ext>
            </a:extLst>
          </p:cNvPr>
          <p:cNvSpPr/>
          <p:nvPr/>
        </p:nvSpPr>
        <p:spPr bwMode="gray">
          <a:xfrm flipH="1">
            <a:off x="1214349" y="3725559"/>
            <a:ext cx="902810" cy="4884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tlCol="0" anchor="ctr">
            <a:noAutofit/>
          </a:bodyPr>
          <a:lstStyle/>
          <a:p>
            <a:pPr algn="ctr" fontAlgn="ctr"/>
            <a:r>
              <a:rPr lang="en-US" sz="1200" dirty="0">
                <a:solidFill>
                  <a:schemeClr val="tx1"/>
                </a:solidFill>
                <a:latin typeface="Huawei Sans" panose="020C0503030203020204" pitchFamily="34" charset="0"/>
              </a:rPr>
              <a:t>Branch</a:t>
            </a:r>
          </a:p>
        </p:txBody>
      </p:sp>
      <p:pic>
        <p:nvPicPr>
          <p:cNvPr id="23" name="Picture 12" descr="E:\2016.01\1.12 扁平化图标\蓝色\AR-蓝色最新-40.png">
            <a:extLst>
              <a:ext uri="{FF2B5EF4-FFF2-40B4-BE49-F238E27FC236}">
                <a16:creationId xmlns:a16="http://schemas.microsoft.com/office/drawing/2014/main" id="{AE582B7D-8F93-4FC7-BAFA-A5AF30D48481}"/>
              </a:ext>
            </a:extLst>
          </p:cNvPr>
          <p:cNvPicPr>
            <a:picLocks noChangeAspect="1" noChangeArrowheads="1"/>
          </p:cNvPicPr>
          <p:nvPr/>
        </p:nvPicPr>
        <p:blipFill>
          <a:blip r:embed="rId3" cstate="print"/>
          <a:srcRect/>
          <a:stretch>
            <a:fillRect/>
          </a:stretch>
        </p:blipFill>
        <p:spPr bwMode="gray">
          <a:xfrm>
            <a:off x="1884920" y="3844314"/>
            <a:ext cx="402674" cy="329461"/>
          </a:xfrm>
          <a:prstGeom prst="rect">
            <a:avLst/>
          </a:prstGeom>
          <a:noFill/>
        </p:spPr>
      </p:pic>
      <p:sp>
        <p:nvSpPr>
          <p:cNvPr id="27" name="TextBox 26">
            <a:extLst>
              <a:ext uri="{FF2B5EF4-FFF2-40B4-BE49-F238E27FC236}">
                <a16:creationId xmlns:a16="http://schemas.microsoft.com/office/drawing/2014/main" id="{6D98B2C9-AEBB-408F-8687-05AE5986B65F}"/>
              </a:ext>
            </a:extLst>
          </p:cNvPr>
          <p:cNvSpPr txBox="1"/>
          <p:nvPr/>
        </p:nvSpPr>
        <p:spPr bwMode="gray">
          <a:xfrm>
            <a:off x="6294181" y="2749863"/>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cxnSp>
        <p:nvCxnSpPr>
          <p:cNvPr id="31" name="Straight Connector 30">
            <a:extLst>
              <a:ext uri="{FF2B5EF4-FFF2-40B4-BE49-F238E27FC236}">
                <a16:creationId xmlns:a16="http://schemas.microsoft.com/office/drawing/2014/main" id="{02B74599-7F43-49E4-A829-58E12BAC201F}"/>
              </a:ext>
            </a:extLst>
          </p:cNvPr>
          <p:cNvCxnSpPr>
            <a:cxnSpLocks/>
            <a:stCxn id="8" idx="5"/>
            <a:endCxn id="6" idx="1"/>
          </p:cNvCxnSpPr>
          <p:nvPr/>
        </p:nvCxnSpPr>
        <p:spPr bwMode="gray">
          <a:xfrm flipV="1">
            <a:off x="4754114" y="3577535"/>
            <a:ext cx="1607890" cy="21172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92D25612-2DC3-4241-B878-6998CC3340AE}"/>
              </a:ext>
            </a:extLst>
          </p:cNvPr>
          <p:cNvCxnSpPr>
            <a:cxnSpLocks/>
            <a:stCxn id="8" idx="9"/>
            <a:endCxn id="22" idx="1"/>
          </p:cNvCxnSpPr>
          <p:nvPr/>
        </p:nvCxnSpPr>
        <p:spPr bwMode="gray">
          <a:xfrm>
            <a:off x="4719471" y="4206858"/>
            <a:ext cx="1638580" cy="40740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6EAD3358-819E-4321-985A-45A3ACBAF508}"/>
              </a:ext>
            </a:extLst>
          </p:cNvPr>
          <p:cNvCxnSpPr>
            <a:cxnSpLocks/>
            <a:stCxn id="17" idx="2"/>
            <a:endCxn id="6" idx="0"/>
          </p:cNvCxnSpPr>
          <p:nvPr/>
        </p:nvCxnSpPr>
        <p:spPr bwMode="gray">
          <a:xfrm>
            <a:off x="6545157" y="3328061"/>
            <a:ext cx="0" cy="9962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BE9DBA7D-41D5-4E40-B85F-C9E0D366F7B6}"/>
              </a:ext>
            </a:extLst>
          </p:cNvPr>
          <p:cNvCxnSpPr>
            <a:cxnSpLocks/>
            <a:stCxn id="16" idx="0"/>
            <a:endCxn id="22" idx="2"/>
          </p:cNvCxnSpPr>
          <p:nvPr/>
        </p:nvCxnSpPr>
        <p:spPr bwMode="gray">
          <a:xfrm flipH="1" flipV="1">
            <a:off x="6541204" y="4764111"/>
            <a:ext cx="3851" cy="8572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4" name="Freeform 159">
            <a:extLst>
              <a:ext uri="{FF2B5EF4-FFF2-40B4-BE49-F238E27FC236}">
                <a16:creationId xmlns:a16="http://schemas.microsoft.com/office/drawing/2014/main" id="{6256B9A6-1ABF-4505-BF76-574ABB18FFCE}"/>
              </a:ext>
            </a:extLst>
          </p:cNvPr>
          <p:cNvSpPr/>
          <p:nvPr/>
        </p:nvSpPr>
        <p:spPr bwMode="gray">
          <a:xfrm flipH="1">
            <a:off x="6623960" y="3226991"/>
            <a:ext cx="1009792" cy="5463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chemeClr val="tx1"/>
                </a:solidFill>
                <a:latin typeface="Huawei Sans" panose="020C0503030203020204" pitchFamily="34" charset="0"/>
              </a:rPr>
              <a:t>Active</a:t>
            </a:r>
            <a:endParaRPr lang="en-US" altLang="zh-CN" sz="1200" dirty="0">
              <a:solidFill>
                <a:schemeClr val="tx1"/>
              </a:solidFill>
              <a:latin typeface="Huawei Sans" panose="020C0503030203020204" pitchFamily="34" charset="0"/>
            </a:endParaRPr>
          </a:p>
          <a:p>
            <a:pPr algn="ctr" fontAlgn="ctr"/>
            <a:r>
              <a:rPr lang="en-US" sz="1200" dirty="0">
                <a:solidFill>
                  <a:schemeClr val="tx1"/>
                </a:solidFill>
                <a:latin typeface="Huawei Sans" panose="020C0503030203020204" pitchFamily="34" charset="0"/>
              </a:rPr>
              <a:t>DC</a:t>
            </a:r>
          </a:p>
        </p:txBody>
      </p:sp>
      <p:sp>
        <p:nvSpPr>
          <p:cNvPr id="47" name="圆角矩形 44">
            <a:extLst>
              <a:ext uri="{FF2B5EF4-FFF2-40B4-BE49-F238E27FC236}">
                <a16:creationId xmlns:a16="http://schemas.microsoft.com/office/drawing/2014/main" id="{7D79D95E-FA4F-43D7-92C9-4A465ACF8C7A}"/>
              </a:ext>
            </a:extLst>
          </p:cNvPr>
          <p:cNvSpPr/>
          <p:nvPr/>
        </p:nvSpPr>
        <p:spPr bwMode="gray">
          <a:xfrm>
            <a:off x="7417478" y="3167193"/>
            <a:ext cx="1468312" cy="323210"/>
          </a:xfrm>
          <a:prstGeom prst="roundRect">
            <a:avLst>
              <a:gd name="adj" fmla="val 6377"/>
            </a:avLst>
          </a:prstGeom>
          <a:solidFill>
            <a:schemeClr val="bg1"/>
          </a:solid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6" name="图片 81">
            <a:extLst>
              <a:ext uri="{FF2B5EF4-FFF2-40B4-BE49-F238E27FC236}">
                <a16:creationId xmlns:a16="http://schemas.microsoft.com/office/drawing/2014/main" id="{F7DE31DC-72DF-4171-8E4E-79956B52F9D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427206" y="3189933"/>
            <a:ext cx="1439128" cy="265413"/>
          </a:xfrm>
          <a:prstGeom prst="rect">
            <a:avLst/>
          </a:prstGeom>
        </p:spPr>
      </p:pic>
      <p:pic>
        <p:nvPicPr>
          <p:cNvPr id="6" name="Picture 12" descr="E:\2016.01\1.12 扁平化图标\蓝色\AR-蓝色最新-40.png">
            <a:extLst>
              <a:ext uri="{FF2B5EF4-FFF2-40B4-BE49-F238E27FC236}">
                <a16:creationId xmlns:a16="http://schemas.microsoft.com/office/drawing/2014/main" id="{FE542D41-367C-4097-B2F4-F3C79CD6F479}"/>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6362004" y="3427682"/>
            <a:ext cx="366306" cy="299705"/>
          </a:xfrm>
          <a:prstGeom prst="rect">
            <a:avLst/>
          </a:prstGeom>
          <a:noFill/>
        </p:spPr>
      </p:pic>
      <p:sp>
        <p:nvSpPr>
          <p:cNvPr id="58" name="Freeform 159">
            <a:extLst>
              <a:ext uri="{FF2B5EF4-FFF2-40B4-BE49-F238E27FC236}">
                <a16:creationId xmlns:a16="http://schemas.microsoft.com/office/drawing/2014/main" id="{27E6BEF5-C002-41B4-BC85-28DABBD0DAF4}"/>
              </a:ext>
            </a:extLst>
          </p:cNvPr>
          <p:cNvSpPr/>
          <p:nvPr/>
        </p:nvSpPr>
        <p:spPr bwMode="gray">
          <a:xfrm flipH="1">
            <a:off x="6653091" y="4244994"/>
            <a:ext cx="1009792" cy="5463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chemeClr val="tx1"/>
                </a:solidFill>
                <a:latin typeface="Huawei Sans" panose="020C0503030203020204" pitchFamily="34" charset="0"/>
              </a:rPr>
              <a:t>Standby</a:t>
            </a:r>
            <a:endParaRPr lang="en-US" altLang="zh-CN" sz="1200" dirty="0">
              <a:solidFill>
                <a:schemeClr val="tx1"/>
              </a:solidFill>
              <a:latin typeface="Huawei Sans" panose="020C0503030203020204" pitchFamily="34" charset="0"/>
            </a:endParaRPr>
          </a:p>
          <a:p>
            <a:pPr algn="ctr" fontAlgn="ctr"/>
            <a:r>
              <a:rPr lang="en-US" sz="1200" dirty="0">
                <a:solidFill>
                  <a:schemeClr val="tx1"/>
                </a:solidFill>
                <a:latin typeface="Huawei Sans" panose="020C0503030203020204" pitchFamily="34" charset="0"/>
              </a:rPr>
              <a:t>DC</a:t>
            </a:r>
          </a:p>
        </p:txBody>
      </p:sp>
      <p:sp>
        <p:nvSpPr>
          <p:cNvPr id="85" name="圆角矩形 44">
            <a:extLst>
              <a:ext uri="{FF2B5EF4-FFF2-40B4-BE49-F238E27FC236}">
                <a16:creationId xmlns:a16="http://schemas.microsoft.com/office/drawing/2014/main" id="{AF560A1C-A554-41E6-9A10-F7A2E1C6CB2E}"/>
              </a:ext>
            </a:extLst>
          </p:cNvPr>
          <p:cNvSpPr/>
          <p:nvPr/>
        </p:nvSpPr>
        <p:spPr bwMode="gray">
          <a:xfrm>
            <a:off x="7475184" y="4185196"/>
            <a:ext cx="1468312" cy="323210"/>
          </a:xfrm>
          <a:prstGeom prst="roundRect">
            <a:avLst>
              <a:gd name="adj" fmla="val 6377"/>
            </a:avLst>
          </a:prstGeom>
          <a:solidFill>
            <a:srgbClr val="FDE397"/>
          </a:solid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7" name="图片 81">
            <a:extLst>
              <a:ext uri="{FF2B5EF4-FFF2-40B4-BE49-F238E27FC236}">
                <a16:creationId xmlns:a16="http://schemas.microsoft.com/office/drawing/2014/main" id="{015D3E94-F3FE-46B7-8412-03DCE8996CC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475387" y="4207936"/>
            <a:ext cx="1439128" cy="265413"/>
          </a:xfrm>
          <a:prstGeom prst="rect">
            <a:avLst/>
          </a:prstGeom>
        </p:spPr>
      </p:pic>
      <p:pic>
        <p:nvPicPr>
          <p:cNvPr id="22" name="Picture 12" descr="E:\2016.01\1.12 扁平化图标\蓝色\AR-蓝色最新-40.png">
            <a:extLst>
              <a:ext uri="{FF2B5EF4-FFF2-40B4-BE49-F238E27FC236}">
                <a16:creationId xmlns:a16="http://schemas.microsoft.com/office/drawing/2014/main" id="{100E353B-7A93-4A1B-994A-AF89E43D0C67}"/>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6358051" y="4464406"/>
            <a:ext cx="366306" cy="299705"/>
          </a:xfrm>
          <a:prstGeom prst="rect">
            <a:avLst/>
          </a:prstGeom>
          <a:noFill/>
        </p:spPr>
      </p:pic>
      <p:sp>
        <p:nvSpPr>
          <p:cNvPr id="88" name="TextBox 87">
            <a:extLst>
              <a:ext uri="{FF2B5EF4-FFF2-40B4-BE49-F238E27FC236}">
                <a16:creationId xmlns:a16="http://schemas.microsoft.com/office/drawing/2014/main" id="{275A6E44-B8EC-46C5-A8D0-4188D5BB41D9}"/>
              </a:ext>
            </a:extLst>
          </p:cNvPr>
          <p:cNvSpPr txBox="1"/>
          <p:nvPr/>
        </p:nvSpPr>
        <p:spPr bwMode="gray">
          <a:xfrm>
            <a:off x="6685426" y="4936534"/>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sp>
        <p:nvSpPr>
          <p:cNvPr id="90" name="TextBox 89">
            <a:extLst>
              <a:ext uri="{FF2B5EF4-FFF2-40B4-BE49-F238E27FC236}">
                <a16:creationId xmlns:a16="http://schemas.microsoft.com/office/drawing/2014/main" id="{FDFB5729-3C98-4815-A648-49F4C8CEBBAB}"/>
              </a:ext>
            </a:extLst>
          </p:cNvPr>
          <p:cNvSpPr txBox="1"/>
          <p:nvPr/>
        </p:nvSpPr>
        <p:spPr bwMode="gray">
          <a:xfrm rot="21118213">
            <a:off x="5163682" y="3381886"/>
            <a:ext cx="559769" cy="276999"/>
          </a:xfrm>
          <a:prstGeom prst="rect">
            <a:avLst/>
          </a:prstGeom>
          <a:noFill/>
        </p:spPr>
        <p:txBody>
          <a:bodyPr wrap="none" rtlCol="0">
            <a:spAutoFit/>
          </a:bodyPr>
          <a:lstStyle/>
          <a:p>
            <a:pPr fontAlgn="ctr"/>
            <a:r>
              <a:rPr lang="en-US" sz="1200" dirty="0">
                <a:latin typeface="Huawei Sans" panose="020C0503030203020204" pitchFamily="34" charset="0"/>
              </a:rPr>
              <a:t>EBGP</a:t>
            </a:r>
            <a:endParaRPr lang="en-US" altLang="zh-CN" sz="1200" dirty="0">
              <a:latin typeface="Huawei Sans" panose="020C0503030203020204" pitchFamily="34" charset="0"/>
            </a:endParaRPr>
          </a:p>
        </p:txBody>
      </p:sp>
      <p:sp>
        <p:nvSpPr>
          <p:cNvPr id="91" name="TextBox 90">
            <a:extLst>
              <a:ext uri="{FF2B5EF4-FFF2-40B4-BE49-F238E27FC236}">
                <a16:creationId xmlns:a16="http://schemas.microsoft.com/office/drawing/2014/main" id="{06AB8D71-ADEC-4E21-B640-E5B8626F5230}"/>
              </a:ext>
            </a:extLst>
          </p:cNvPr>
          <p:cNvSpPr txBox="1"/>
          <p:nvPr/>
        </p:nvSpPr>
        <p:spPr bwMode="gray">
          <a:xfrm rot="834829">
            <a:off x="5141244" y="4428865"/>
            <a:ext cx="559769" cy="276999"/>
          </a:xfrm>
          <a:prstGeom prst="rect">
            <a:avLst/>
          </a:prstGeom>
          <a:noFill/>
        </p:spPr>
        <p:txBody>
          <a:bodyPr wrap="none" rtlCol="0">
            <a:spAutoFit/>
          </a:bodyPr>
          <a:lstStyle/>
          <a:p>
            <a:pPr fontAlgn="ctr"/>
            <a:r>
              <a:rPr lang="en-US" sz="1200" dirty="0">
                <a:latin typeface="Huawei Sans" panose="020C0503030203020204" pitchFamily="34" charset="0"/>
              </a:rPr>
              <a:t>EBGP</a:t>
            </a:r>
            <a:endParaRPr lang="en-US" altLang="zh-CN" sz="1200" dirty="0">
              <a:latin typeface="Huawei Sans" panose="020C0503030203020204" pitchFamily="34" charset="0"/>
            </a:endParaRPr>
          </a:p>
        </p:txBody>
      </p:sp>
      <p:sp>
        <p:nvSpPr>
          <p:cNvPr id="92" name="TextBox 91">
            <a:extLst>
              <a:ext uri="{FF2B5EF4-FFF2-40B4-BE49-F238E27FC236}">
                <a16:creationId xmlns:a16="http://schemas.microsoft.com/office/drawing/2014/main" id="{CC5E09A7-31AA-4ACC-83B1-C61666FFF623}"/>
              </a:ext>
            </a:extLst>
          </p:cNvPr>
          <p:cNvSpPr txBox="1"/>
          <p:nvPr/>
        </p:nvSpPr>
        <p:spPr bwMode="gray">
          <a:xfrm>
            <a:off x="5881001" y="3752965"/>
            <a:ext cx="1205779" cy="276999"/>
          </a:xfrm>
          <a:prstGeom prst="rect">
            <a:avLst/>
          </a:prstGeom>
          <a:noFill/>
        </p:spPr>
        <p:txBody>
          <a:bodyPr wrap="none" rtlCol="0">
            <a:spAutoFit/>
          </a:bodyPr>
          <a:lstStyle/>
          <a:p>
            <a:pPr fontAlgn="ctr"/>
            <a:r>
              <a:rPr lang="en-US" sz="1200" dirty="0">
                <a:latin typeface="Huawei Sans" panose="020C0503030203020204" pitchFamily="34" charset="0"/>
              </a:rPr>
              <a:t>Higher priority</a:t>
            </a:r>
          </a:p>
        </p:txBody>
      </p:sp>
      <p:sp>
        <p:nvSpPr>
          <p:cNvPr id="93" name="TextBox 92">
            <a:extLst>
              <a:ext uri="{FF2B5EF4-FFF2-40B4-BE49-F238E27FC236}">
                <a16:creationId xmlns:a16="http://schemas.microsoft.com/office/drawing/2014/main" id="{0CF2E4E2-F2DE-4925-A68A-3A1FE0FC0031}"/>
              </a:ext>
            </a:extLst>
          </p:cNvPr>
          <p:cNvSpPr txBox="1"/>
          <p:nvPr/>
        </p:nvSpPr>
        <p:spPr bwMode="gray">
          <a:xfrm>
            <a:off x="5760289" y="4180285"/>
            <a:ext cx="1159292" cy="276999"/>
          </a:xfrm>
          <a:prstGeom prst="rect">
            <a:avLst/>
          </a:prstGeom>
          <a:noFill/>
        </p:spPr>
        <p:txBody>
          <a:bodyPr wrap="none" rtlCol="0">
            <a:spAutoFit/>
          </a:bodyPr>
          <a:lstStyle/>
          <a:p>
            <a:pPr fontAlgn="ctr"/>
            <a:r>
              <a:rPr lang="en-US" sz="1200" dirty="0">
                <a:latin typeface="Huawei Sans" panose="020C0503030203020204" pitchFamily="34" charset="0"/>
              </a:rPr>
              <a:t>Lower priority</a:t>
            </a:r>
          </a:p>
        </p:txBody>
      </p:sp>
      <p:cxnSp>
        <p:nvCxnSpPr>
          <p:cNvPr id="30" name="Straight Arrow Connector 29">
            <a:extLst>
              <a:ext uri="{FF2B5EF4-FFF2-40B4-BE49-F238E27FC236}">
                <a16:creationId xmlns:a16="http://schemas.microsoft.com/office/drawing/2014/main" id="{ED01273A-77C7-42F3-B8DE-68292F5B199A}"/>
              </a:ext>
            </a:extLst>
          </p:cNvPr>
          <p:cNvCxnSpPr/>
          <p:nvPr/>
        </p:nvCxnSpPr>
        <p:spPr bwMode="gray">
          <a:xfrm>
            <a:off x="8301747" y="3507755"/>
            <a:ext cx="0" cy="665124"/>
          </a:xfrm>
          <a:prstGeom prst="straightConnector1">
            <a:avLst/>
          </a:prstGeom>
          <a:ln w="38100">
            <a:solidFill>
              <a:srgbClr val="56C4D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4" name="TextBox 93">
            <a:extLst>
              <a:ext uri="{FF2B5EF4-FFF2-40B4-BE49-F238E27FC236}">
                <a16:creationId xmlns:a16="http://schemas.microsoft.com/office/drawing/2014/main" id="{A8CD093F-10E4-4A10-9118-E53757D18F86}"/>
              </a:ext>
            </a:extLst>
          </p:cNvPr>
          <p:cNvSpPr txBox="1"/>
          <p:nvPr/>
        </p:nvSpPr>
        <p:spPr bwMode="gray">
          <a:xfrm>
            <a:off x="7612504" y="3655377"/>
            <a:ext cx="1934252" cy="430887"/>
          </a:xfrm>
          <a:prstGeom prst="rect">
            <a:avLst/>
          </a:prstGeom>
          <a:solidFill>
            <a:schemeClr val="bg1"/>
          </a:solidFill>
          <a:ln w="19050">
            <a:solidFill>
              <a:srgbClr val="56C4D2"/>
            </a:solidFill>
          </a:ln>
          <a:effectLst/>
        </p:spPr>
        <p:txBody>
          <a:bodyPr wrap="square" lIns="36000" rIns="36000" rtlCol="0">
            <a:spAutoFit/>
          </a:bodyPr>
          <a:lstStyle/>
          <a:p>
            <a:pPr algn="ctr" fontAlgn="ctr"/>
            <a:r>
              <a:rPr lang="en-US" sz="1100" dirty="0">
                <a:latin typeface="Huawei Sans" panose="020C0503030203020204" pitchFamily="34" charset="0"/>
              </a:rPr>
              <a:t>Using the same southbound and northbound IP addresses</a:t>
            </a:r>
            <a:endParaRPr lang="en-US" altLang="zh-CN" sz="1100" dirty="0">
              <a:latin typeface="Huawei Sans" panose="020C0503030203020204" pitchFamily="34" charset="0"/>
            </a:endParaRPr>
          </a:p>
        </p:txBody>
      </p:sp>
      <p:sp>
        <p:nvSpPr>
          <p:cNvPr id="33" name="Freeform: Shape 32">
            <a:extLst>
              <a:ext uri="{FF2B5EF4-FFF2-40B4-BE49-F238E27FC236}">
                <a16:creationId xmlns:a16="http://schemas.microsoft.com/office/drawing/2014/main" id="{B930A6FF-C40F-49C2-9313-45F03BEDA07E}"/>
              </a:ext>
            </a:extLst>
          </p:cNvPr>
          <p:cNvSpPr/>
          <p:nvPr/>
        </p:nvSpPr>
        <p:spPr bwMode="gray">
          <a:xfrm>
            <a:off x="8905008" y="3338021"/>
            <a:ext cx="952500" cy="1038225"/>
          </a:xfrm>
          <a:custGeom>
            <a:avLst/>
            <a:gdLst>
              <a:gd name="connsiteX0" fmla="*/ 0 w 952500"/>
              <a:gd name="connsiteY0" fmla="*/ 0 h 1038225"/>
              <a:gd name="connsiteX1" fmla="*/ 952500 w 952500"/>
              <a:gd name="connsiteY1" fmla="*/ 514350 h 1038225"/>
              <a:gd name="connsiteX2" fmla="*/ 0 w 952500"/>
              <a:gd name="connsiteY2" fmla="*/ 1038225 h 1038225"/>
            </a:gdLst>
            <a:ahLst/>
            <a:cxnLst>
              <a:cxn ang="0">
                <a:pos x="connsiteX0" y="connsiteY0"/>
              </a:cxn>
              <a:cxn ang="0">
                <a:pos x="connsiteX1" y="connsiteY1"/>
              </a:cxn>
              <a:cxn ang="0">
                <a:pos x="connsiteX2" y="connsiteY2"/>
              </a:cxn>
            </a:cxnLst>
            <a:rect l="l" t="t" r="r" b="b"/>
            <a:pathLst>
              <a:path w="952500" h="1038225">
                <a:moveTo>
                  <a:pt x="0" y="0"/>
                </a:moveTo>
                <a:cubicBezTo>
                  <a:pt x="476250" y="170656"/>
                  <a:pt x="952500" y="341313"/>
                  <a:pt x="952500" y="514350"/>
                </a:cubicBezTo>
                <a:cubicBezTo>
                  <a:pt x="952500" y="687387"/>
                  <a:pt x="476250" y="862806"/>
                  <a:pt x="0" y="1038225"/>
                </a:cubicBezTo>
              </a:path>
            </a:pathLst>
          </a:custGeom>
          <a:noFill/>
          <a:ln w="57150" cap="flat" cmpd="sng">
            <a:solidFill>
              <a:srgbClr val="FDE397"/>
            </a:solidFill>
            <a:headEnd type="triangle" w="med" len="med"/>
            <a:tailEnd type="triangle" w="med" len="med"/>
          </a:ln>
        </p:spPr>
        <p:txBody>
          <a:bodyPr rtlCol="0" anchor="ctr"/>
          <a:lstStyle/>
          <a:p>
            <a:pPr algn="ctr" fontAlgn="ctr"/>
            <a:endParaRPr lang="en-US" sz="1600" dirty="0">
              <a:latin typeface="Huawei Sans" panose="020C0503030203020204" pitchFamily="34" charset="0"/>
            </a:endParaRPr>
          </a:p>
        </p:txBody>
      </p:sp>
      <p:sp>
        <p:nvSpPr>
          <p:cNvPr id="95" name="TextBox 94">
            <a:extLst>
              <a:ext uri="{FF2B5EF4-FFF2-40B4-BE49-F238E27FC236}">
                <a16:creationId xmlns:a16="http://schemas.microsoft.com/office/drawing/2014/main" id="{9DC4B8C3-0887-4562-80FE-41A3DE74A5F2}"/>
              </a:ext>
            </a:extLst>
          </p:cNvPr>
          <p:cNvSpPr txBox="1"/>
          <p:nvPr/>
        </p:nvSpPr>
        <p:spPr bwMode="gray">
          <a:xfrm rot="1481269">
            <a:off x="9068900" y="3108312"/>
            <a:ext cx="1216268" cy="461665"/>
          </a:xfrm>
          <a:prstGeom prst="rect">
            <a:avLst/>
          </a:prstGeom>
          <a:noFill/>
          <a:ln w="19050">
            <a:noFill/>
          </a:ln>
          <a:effectLst/>
        </p:spPr>
        <p:txBody>
          <a:bodyPr wrap="square" rtlCol="0">
            <a:spAutoFit/>
          </a:bodyPr>
          <a:lstStyle/>
          <a:p>
            <a:pPr algn="ctr" fontAlgn="ctr"/>
            <a:r>
              <a:rPr lang="en-US" sz="1200" dirty="0">
                <a:latin typeface="Huawei Sans" panose="020C0503030203020204" pitchFamily="34" charset="0"/>
              </a:rPr>
              <a:t>Heartbeat tunnel</a:t>
            </a:r>
          </a:p>
        </p:txBody>
      </p:sp>
      <p:sp>
        <p:nvSpPr>
          <p:cNvPr id="35" name="Freeform: Shape 34">
            <a:extLst>
              <a:ext uri="{FF2B5EF4-FFF2-40B4-BE49-F238E27FC236}">
                <a16:creationId xmlns:a16="http://schemas.microsoft.com/office/drawing/2014/main" id="{9C587B85-7B46-41D6-A2DA-5AB36FAB490A}"/>
              </a:ext>
            </a:extLst>
          </p:cNvPr>
          <p:cNvSpPr/>
          <p:nvPr/>
        </p:nvSpPr>
        <p:spPr bwMode="gray">
          <a:xfrm>
            <a:off x="2359448" y="3360087"/>
            <a:ext cx="4991100" cy="526504"/>
          </a:xfrm>
          <a:custGeom>
            <a:avLst/>
            <a:gdLst>
              <a:gd name="connsiteX0" fmla="*/ 0 w 4991100"/>
              <a:gd name="connsiteY0" fmla="*/ 526504 h 526504"/>
              <a:gd name="connsiteX1" fmla="*/ 1638300 w 4991100"/>
              <a:gd name="connsiteY1" fmla="*/ 478879 h 526504"/>
              <a:gd name="connsiteX2" fmla="*/ 4105275 w 4991100"/>
              <a:gd name="connsiteY2" fmla="*/ 59779 h 526504"/>
              <a:gd name="connsiteX3" fmla="*/ 4991100 w 4991100"/>
              <a:gd name="connsiteY3" fmla="*/ 12154 h 526504"/>
            </a:gdLst>
            <a:ahLst/>
            <a:cxnLst>
              <a:cxn ang="0">
                <a:pos x="connsiteX0" y="connsiteY0"/>
              </a:cxn>
              <a:cxn ang="0">
                <a:pos x="connsiteX1" y="connsiteY1"/>
              </a:cxn>
              <a:cxn ang="0">
                <a:pos x="connsiteX2" y="connsiteY2"/>
              </a:cxn>
              <a:cxn ang="0">
                <a:pos x="connsiteX3" y="connsiteY3"/>
              </a:cxn>
            </a:cxnLst>
            <a:rect l="l" t="t" r="r" b="b"/>
            <a:pathLst>
              <a:path w="4991100" h="526504">
                <a:moveTo>
                  <a:pt x="0" y="526504"/>
                </a:moveTo>
                <a:lnTo>
                  <a:pt x="1638300" y="478879"/>
                </a:lnTo>
                <a:cubicBezTo>
                  <a:pt x="2322512" y="401092"/>
                  <a:pt x="3546475" y="137566"/>
                  <a:pt x="4105275" y="59779"/>
                </a:cubicBezTo>
                <a:cubicBezTo>
                  <a:pt x="4664075" y="-18008"/>
                  <a:pt x="4827587" y="-2927"/>
                  <a:pt x="4991100" y="12154"/>
                </a:cubicBezTo>
              </a:path>
            </a:pathLst>
          </a:custGeom>
          <a:noFill/>
          <a:ln w="38100" cap="flat" cmpd="sng">
            <a:solidFill>
              <a:srgbClr val="E28189"/>
            </a:solidFill>
            <a:headEnd type="triangle" w="med" len="med"/>
            <a:tailEnd type="triangle" w="med" len="med"/>
          </a:ln>
        </p:spPr>
        <p:txBody>
          <a:bodyPr rtlCol="0" anchor="ctr"/>
          <a:lstStyle/>
          <a:p>
            <a:pPr algn="ctr" fontAlgn="ctr"/>
            <a:endParaRPr lang="en-US" sz="1600" dirty="0">
              <a:latin typeface="Huawei Sans" panose="020C0503030203020204" pitchFamily="34" charset="0"/>
            </a:endParaRPr>
          </a:p>
        </p:txBody>
      </p:sp>
      <p:sp>
        <p:nvSpPr>
          <p:cNvPr id="96" name="Freeform: Shape 95">
            <a:extLst>
              <a:ext uri="{FF2B5EF4-FFF2-40B4-BE49-F238E27FC236}">
                <a16:creationId xmlns:a16="http://schemas.microsoft.com/office/drawing/2014/main" id="{8972D770-0B74-4C88-851C-05D302DBB3D3}"/>
              </a:ext>
            </a:extLst>
          </p:cNvPr>
          <p:cNvSpPr/>
          <p:nvPr/>
        </p:nvSpPr>
        <p:spPr bwMode="gray">
          <a:xfrm flipH="1">
            <a:off x="2350531" y="4082426"/>
            <a:ext cx="4991100" cy="357226"/>
          </a:xfrm>
          <a:custGeom>
            <a:avLst/>
            <a:gdLst>
              <a:gd name="connsiteX0" fmla="*/ 0 w 4991100"/>
              <a:gd name="connsiteY0" fmla="*/ 526504 h 526504"/>
              <a:gd name="connsiteX1" fmla="*/ 1638300 w 4991100"/>
              <a:gd name="connsiteY1" fmla="*/ 478879 h 526504"/>
              <a:gd name="connsiteX2" fmla="*/ 4105275 w 4991100"/>
              <a:gd name="connsiteY2" fmla="*/ 59779 h 526504"/>
              <a:gd name="connsiteX3" fmla="*/ 4991100 w 4991100"/>
              <a:gd name="connsiteY3" fmla="*/ 12154 h 526504"/>
            </a:gdLst>
            <a:ahLst/>
            <a:cxnLst>
              <a:cxn ang="0">
                <a:pos x="connsiteX0" y="connsiteY0"/>
              </a:cxn>
              <a:cxn ang="0">
                <a:pos x="connsiteX1" y="connsiteY1"/>
              </a:cxn>
              <a:cxn ang="0">
                <a:pos x="connsiteX2" y="connsiteY2"/>
              </a:cxn>
              <a:cxn ang="0">
                <a:pos x="connsiteX3" y="connsiteY3"/>
              </a:cxn>
            </a:cxnLst>
            <a:rect l="l" t="t" r="r" b="b"/>
            <a:pathLst>
              <a:path w="4991100" h="526504">
                <a:moveTo>
                  <a:pt x="0" y="526504"/>
                </a:moveTo>
                <a:lnTo>
                  <a:pt x="1638300" y="478879"/>
                </a:lnTo>
                <a:cubicBezTo>
                  <a:pt x="2322512" y="401092"/>
                  <a:pt x="3546475" y="137566"/>
                  <a:pt x="4105275" y="59779"/>
                </a:cubicBezTo>
                <a:cubicBezTo>
                  <a:pt x="4664075" y="-18008"/>
                  <a:pt x="4827587" y="-2927"/>
                  <a:pt x="4991100" y="12154"/>
                </a:cubicBezTo>
              </a:path>
            </a:pathLst>
          </a:custGeom>
          <a:noFill/>
          <a:ln w="38100" cap="flat" cmpd="sng">
            <a:solidFill>
              <a:srgbClr val="AFD89C"/>
            </a:solidFill>
            <a:headEnd type="triangle" w="med" len="med"/>
            <a:tailEnd type="triangle" w="med" len="med"/>
          </a:ln>
        </p:spPr>
        <p:txBody>
          <a:bodyPr rtlCol="0" anchor="ctr"/>
          <a:lstStyle/>
          <a:p>
            <a:pPr algn="ctr" fontAlgn="ctr"/>
            <a:endParaRPr lang="en-US" sz="1600" dirty="0">
              <a:latin typeface="Huawei Sans" panose="020C0503030203020204" pitchFamily="34" charset="0"/>
            </a:endParaRPr>
          </a:p>
        </p:txBody>
      </p:sp>
      <p:sp>
        <p:nvSpPr>
          <p:cNvPr id="97" name="TextBox 96">
            <a:extLst>
              <a:ext uri="{FF2B5EF4-FFF2-40B4-BE49-F238E27FC236}">
                <a16:creationId xmlns:a16="http://schemas.microsoft.com/office/drawing/2014/main" id="{29D67055-C368-4EAE-B31D-CF2CA34EF891}"/>
              </a:ext>
            </a:extLst>
          </p:cNvPr>
          <p:cNvSpPr txBox="1"/>
          <p:nvPr/>
        </p:nvSpPr>
        <p:spPr bwMode="gray">
          <a:xfrm>
            <a:off x="7556580" y="2863627"/>
            <a:ext cx="1329210" cy="276999"/>
          </a:xfrm>
          <a:prstGeom prst="rect">
            <a:avLst/>
          </a:prstGeom>
          <a:noFill/>
        </p:spPr>
        <p:txBody>
          <a:bodyPr wrap="none" rtlCol="0">
            <a:spAutoFit/>
          </a:bodyPr>
          <a:lstStyle/>
          <a:p>
            <a:pPr fontAlgn="ctr"/>
            <a:r>
              <a:rPr lang="en-US" sz="1200" dirty="0">
                <a:latin typeface="Huawei Sans" panose="020C0503030203020204" pitchFamily="34" charset="0"/>
              </a:rPr>
              <a:t>Active controller</a:t>
            </a:r>
          </a:p>
        </p:txBody>
      </p:sp>
      <p:sp>
        <p:nvSpPr>
          <p:cNvPr id="98" name="TextBox 97">
            <a:extLst>
              <a:ext uri="{FF2B5EF4-FFF2-40B4-BE49-F238E27FC236}">
                <a16:creationId xmlns:a16="http://schemas.microsoft.com/office/drawing/2014/main" id="{503A42BF-FA21-4772-8960-8CB4FD6F8076}"/>
              </a:ext>
            </a:extLst>
          </p:cNvPr>
          <p:cNvSpPr txBox="1"/>
          <p:nvPr/>
        </p:nvSpPr>
        <p:spPr bwMode="gray">
          <a:xfrm>
            <a:off x="7625231" y="4512176"/>
            <a:ext cx="1470274" cy="276999"/>
          </a:xfrm>
          <a:prstGeom prst="rect">
            <a:avLst/>
          </a:prstGeom>
          <a:noFill/>
        </p:spPr>
        <p:txBody>
          <a:bodyPr wrap="none" rtlCol="0">
            <a:spAutoFit/>
          </a:bodyPr>
          <a:lstStyle/>
          <a:p>
            <a:pPr fontAlgn="ctr"/>
            <a:r>
              <a:rPr lang="en-US" sz="1200" dirty="0">
                <a:latin typeface="Huawei Sans" panose="020C0503030203020204" pitchFamily="34" charset="0"/>
              </a:rPr>
              <a:t>Standby controller</a:t>
            </a:r>
          </a:p>
        </p:txBody>
      </p:sp>
    </p:spTree>
    <p:extLst>
      <p:ext uri="{BB962C8B-B14F-4D97-AF65-F5344CB8AC3E}">
        <p14:creationId xmlns:p14="http://schemas.microsoft.com/office/powerpoint/2010/main" val="15556856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latin typeface="Huawei Sans" panose="020C0503030203020204" pitchFamily="34" charset="0"/>
              </a:rPr>
              <a:t>FSI Background</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Overall SD-WAN Design</a:t>
            </a:r>
          </a:p>
          <a:p>
            <a:pPr marL="809625" lvl="1" indent="-334963"/>
            <a:r>
              <a:rPr lang="en-US" altLang="zh-CN" sz="2000" dirty="0">
                <a:solidFill>
                  <a:schemeClr val="bg1">
                    <a:lumMod val="50000"/>
                  </a:schemeClr>
                </a:solidFill>
                <a:latin typeface="Huawei Sans" panose="020C0503030203020204" pitchFamily="34" charset="0"/>
                <a:cs typeface="Huawei Sans" panose="020C0503030203020204" pitchFamily="34" charset="0"/>
              </a:rPr>
              <a:t>SD-WAN Design Roadmap</a:t>
            </a:r>
          </a:p>
          <a:p>
            <a:pPr marL="809625" lvl="1" indent="-334963"/>
            <a:r>
              <a:rPr lang="en-US" altLang="zh-CN" sz="2000" dirty="0">
                <a:solidFill>
                  <a:schemeClr val="bg1">
                    <a:lumMod val="50000"/>
                  </a:schemeClr>
                </a:solidFill>
                <a:latin typeface="Huawei Sans" panose="020C0503030203020204" pitchFamily="34" charset="0"/>
                <a:cs typeface="Huawei Sans" panose="020C0503030203020204" pitchFamily="34" charset="0"/>
              </a:rPr>
              <a:t>Underlay Network Design</a:t>
            </a:r>
          </a:p>
          <a:p>
            <a:pPr marL="813816" lvl="1" indent="-338328">
              <a:buSzPct val="60000"/>
              <a:buFont typeface="Wingdings" panose="05000000000000000000" pitchFamily="2" charset="2"/>
              <a:buChar char="n"/>
            </a:pPr>
            <a:r>
              <a:rPr lang="en-US" altLang="zh-CN" dirty="0"/>
              <a:t>Overlay Network Design</a:t>
            </a:r>
          </a:p>
          <a:p>
            <a:pPr marL="809625" lvl="1" indent="-334963"/>
            <a:r>
              <a:rPr lang="en-US" altLang="zh-CN" sz="2000" dirty="0">
                <a:solidFill>
                  <a:schemeClr val="bg1">
                    <a:lumMod val="50000"/>
                  </a:schemeClr>
                </a:solidFill>
                <a:latin typeface="Huawei Sans" panose="020C0503030203020204" pitchFamily="34" charset="0"/>
                <a:cs typeface="Huawei Sans" panose="020C0503030203020204" pitchFamily="34" charset="0"/>
              </a:rPr>
              <a:t>Service Transport Design</a:t>
            </a:r>
          </a:p>
          <a:p>
            <a:r>
              <a:rPr lang="en-US" dirty="0">
                <a:solidFill>
                  <a:schemeClr val="bg1">
                    <a:lumMod val="50000"/>
                  </a:schemeClr>
                </a:solidFill>
                <a:latin typeface="Huawei Sans" panose="020C0503030203020204" pitchFamily="34" charset="0"/>
              </a:rPr>
              <a:t>SD-WAN Design Cases</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36182833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圆角矩形 75">
            <a:extLst>
              <a:ext uri="{FF2B5EF4-FFF2-40B4-BE49-F238E27FC236}">
                <a16:creationId xmlns:a16="http://schemas.microsoft.com/office/drawing/2014/main" id="{AFA038EA-A6D9-42EA-BDC6-8E7BA17CC939}"/>
              </a:ext>
            </a:extLst>
          </p:cNvPr>
          <p:cNvSpPr/>
          <p:nvPr/>
        </p:nvSpPr>
        <p:spPr bwMode="gray">
          <a:xfrm>
            <a:off x="858183" y="1442163"/>
            <a:ext cx="4887189" cy="4761351"/>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050" b="0" i="0" u="none" strike="noStrike" kern="0" cap="none" spc="0" normalizeH="0" baseline="0" noProof="0" dirty="0">
              <a:ln>
                <a:noFill/>
              </a:ln>
              <a:solidFill>
                <a:prstClr val="black"/>
              </a:solidFill>
              <a:effectLst/>
              <a:uLnTx/>
              <a:uFillTx/>
              <a:latin typeface="Huawei Sans" panose="020C0503030203020204" pitchFamily="34" charset="0"/>
              <a:cs typeface="Arial" panose="020B0604020202020204" pitchFamily="34" charset="0"/>
            </a:endParaRPr>
          </a:p>
        </p:txBody>
      </p:sp>
      <p:sp>
        <p:nvSpPr>
          <p:cNvPr id="225" name="Freeform 159">
            <a:extLst>
              <a:ext uri="{FF2B5EF4-FFF2-40B4-BE49-F238E27FC236}">
                <a16:creationId xmlns:a16="http://schemas.microsoft.com/office/drawing/2014/main" id="{C2D5A113-0D52-4716-9D69-331C4EEFE2B0}"/>
              </a:ext>
            </a:extLst>
          </p:cNvPr>
          <p:cNvSpPr/>
          <p:nvPr/>
        </p:nvSpPr>
        <p:spPr bwMode="gray">
          <a:xfrm flipH="1">
            <a:off x="3143883" y="4524760"/>
            <a:ext cx="1208491"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sp>
        <p:nvSpPr>
          <p:cNvPr id="224" name="Freeform 159">
            <a:extLst>
              <a:ext uri="{FF2B5EF4-FFF2-40B4-BE49-F238E27FC236}">
                <a16:creationId xmlns:a16="http://schemas.microsoft.com/office/drawing/2014/main" id="{897628FE-BD64-49F7-86C2-46FA21241329}"/>
              </a:ext>
            </a:extLst>
          </p:cNvPr>
          <p:cNvSpPr/>
          <p:nvPr/>
        </p:nvSpPr>
        <p:spPr bwMode="gray">
          <a:xfrm flipH="1">
            <a:off x="1175834" y="4524761"/>
            <a:ext cx="1208491"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sp>
        <p:nvSpPr>
          <p:cNvPr id="9" name="Title 8">
            <a:extLst>
              <a:ext uri="{FF2B5EF4-FFF2-40B4-BE49-F238E27FC236}">
                <a16:creationId xmlns:a16="http://schemas.microsoft.com/office/drawing/2014/main" id="{A7BA3C9C-1D05-47C4-B7E1-67D22CB234E3}"/>
              </a:ext>
            </a:extLst>
          </p:cNvPr>
          <p:cNvSpPr>
            <a:spLocks noGrp="1"/>
          </p:cNvSpPr>
          <p:nvPr>
            <p:ph type="title"/>
          </p:nvPr>
        </p:nvSpPr>
        <p:spPr bwMode="gray">
          <a:xfrm>
            <a:off x="455612" y="447468"/>
            <a:ext cx="11471345" cy="497095"/>
          </a:xfrm>
        </p:spPr>
        <p:txBody>
          <a:bodyPr>
            <a:noAutofit/>
          </a:bodyPr>
          <a:lstStyle/>
          <a:p>
            <a:pPr fontAlgn="ctr"/>
            <a:r>
              <a:rPr lang="en-US" dirty="0">
                <a:latin typeface="Huawei Sans" panose="020C0503030203020204" pitchFamily="34" charset="0"/>
              </a:rPr>
              <a:t>Common Overlay Topologies of Financial SD-WAN Networks</a:t>
            </a:r>
          </a:p>
        </p:txBody>
      </p:sp>
      <p:sp>
        <p:nvSpPr>
          <p:cNvPr id="100" name="圆角矩形 75">
            <a:extLst>
              <a:ext uri="{FF2B5EF4-FFF2-40B4-BE49-F238E27FC236}">
                <a16:creationId xmlns:a16="http://schemas.microsoft.com/office/drawing/2014/main" id="{8F091499-9DEB-46CC-8726-E831F85E7882}"/>
              </a:ext>
            </a:extLst>
          </p:cNvPr>
          <p:cNvSpPr/>
          <p:nvPr/>
        </p:nvSpPr>
        <p:spPr bwMode="gray">
          <a:xfrm>
            <a:off x="858183" y="1030215"/>
            <a:ext cx="4887189" cy="359539"/>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Flat topology</a:t>
            </a:r>
          </a:p>
        </p:txBody>
      </p:sp>
      <p:sp>
        <p:nvSpPr>
          <p:cNvPr id="125" name="圆角矩形 75">
            <a:extLst>
              <a:ext uri="{FF2B5EF4-FFF2-40B4-BE49-F238E27FC236}">
                <a16:creationId xmlns:a16="http://schemas.microsoft.com/office/drawing/2014/main" id="{31B65A6A-1215-42CE-A6C9-22F4218C537A}"/>
              </a:ext>
            </a:extLst>
          </p:cNvPr>
          <p:cNvSpPr/>
          <p:nvPr/>
        </p:nvSpPr>
        <p:spPr bwMode="gray">
          <a:xfrm>
            <a:off x="5833816" y="1030215"/>
            <a:ext cx="5383830" cy="359539"/>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Hierarchical topology</a:t>
            </a:r>
          </a:p>
        </p:txBody>
      </p:sp>
      <p:sp>
        <p:nvSpPr>
          <p:cNvPr id="126" name="圆角矩形 75">
            <a:extLst>
              <a:ext uri="{FF2B5EF4-FFF2-40B4-BE49-F238E27FC236}">
                <a16:creationId xmlns:a16="http://schemas.microsoft.com/office/drawing/2014/main" id="{177E5873-9E1C-4551-96EB-FC504FA103AD}"/>
              </a:ext>
            </a:extLst>
          </p:cNvPr>
          <p:cNvSpPr/>
          <p:nvPr/>
        </p:nvSpPr>
        <p:spPr bwMode="gray">
          <a:xfrm>
            <a:off x="5833816" y="1442161"/>
            <a:ext cx="5383830" cy="4761353"/>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100" b="0" i="0" u="none" strike="noStrike" kern="0" cap="none" spc="0" normalizeH="0" baseline="0" noProof="0" dirty="0">
              <a:ln>
                <a:noFill/>
              </a:ln>
              <a:solidFill>
                <a:prstClr val="black"/>
              </a:solidFill>
              <a:effectLst/>
              <a:uLnTx/>
              <a:uFillTx/>
              <a:latin typeface="Huawei Sans" panose="020C0503030203020204" pitchFamily="34" charset="0"/>
              <a:cs typeface="Arial" panose="020B0604020202020204" pitchFamily="34" charset="0"/>
            </a:endParaRPr>
          </a:p>
        </p:txBody>
      </p:sp>
      <p:pic>
        <p:nvPicPr>
          <p:cNvPr id="137" name="Picture 12" descr="E:\2016.01\1.12 扁平化图标\蓝色\AR-蓝色最新-40.png">
            <a:extLst>
              <a:ext uri="{FF2B5EF4-FFF2-40B4-BE49-F238E27FC236}">
                <a16:creationId xmlns:a16="http://schemas.microsoft.com/office/drawing/2014/main" id="{05C68FDB-C565-44A5-BC30-CAFDF62DB335}"/>
              </a:ext>
            </a:extLst>
          </p:cNvPr>
          <p:cNvPicPr>
            <a:picLocks noChangeAspect="1" noChangeArrowheads="1"/>
          </p:cNvPicPr>
          <p:nvPr/>
        </p:nvPicPr>
        <p:blipFill>
          <a:blip r:embed="rId3" cstate="print"/>
          <a:srcRect/>
          <a:stretch>
            <a:fillRect/>
          </a:stretch>
        </p:blipFill>
        <p:spPr bwMode="gray">
          <a:xfrm>
            <a:off x="1571570" y="4472352"/>
            <a:ext cx="344148" cy="281576"/>
          </a:xfrm>
          <a:prstGeom prst="rect">
            <a:avLst/>
          </a:prstGeom>
          <a:noFill/>
        </p:spPr>
      </p:pic>
      <p:cxnSp>
        <p:nvCxnSpPr>
          <p:cNvPr id="141" name="Straight Connector 140">
            <a:extLst>
              <a:ext uri="{FF2B5EF4-FFF2-40B4-BE49-F238E27FC236}">
                <a16:creationId xmlns:a16="http://schemas.microsoft.com/office/drawing/2014/main" id="{A6C2A55C-9213-4152-BAFA-BFC092BF44C0}"/>
              </a:ext>
            </a:extLst>
          </p:cNvPr>
          <p:cNvCxnSpPr>
            <a:cxnSpLocks/>
            <a:endCxn id="137" idx="0"/>
          </p:cNvCxnSpPr>
          <p:nvPr/>
        </p:nvCxnSpPr>
        <p:spPr bwMode="gray">
          <a:xfrm flipH="1">
            <a:off x="1743644" y="3528896"/>
            <a:ext cx="40315" cy="94345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4B2ECEB7-3D32-4993-9351-4DA7CE3913E3}"/>
              </a:ext>
            </a:extLst>
          </p:cNvPr>
          <p:cNvCxnSpPr>
            <a:cxnSpLocks/>
            <a:endCxn id="137" idx="0"/>
          </p:cNvCxnSpPr>
          <p:nvPr/>
        </p:nvCxnSpPr>
        <p:spPr bwMode="gray">
          <a:xfrm flipH="1">
            <a:off x="1743644" y="3528897"/>
            <a:ext cx="2084035" cy="94345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8" name="TextBox 147">
            <a:extLst>
              <a:ext uri="{FF2B5EF4-FFF2-40B4-BE49-F238E27FC236}">
                <a16:creationId xmlns:a16="http://schemas.microsoft.com/office/drawing/2014/main" id="{82691E76-74A7-4DF7-88B0-22C17E5ECA96}"/>
              </a:ext>
            </a:extLst>
          </p:cNvPr>
          <p:cNvSpPr txBox="1"/>
          <p:nvPr/>
        </p:nvSpPr>
        <p:spPr bwMode="gray">
          <a:xfrm>
            <a:off x="1323462" y="4744776"/>
            <a:ext cx="934871" cy="415498"/>
          </a:xfrm>
          <a:prstGeom prst="rect">
            <a:avLst/>
          </a:prstGeom>
          <a:noFill/>
        </p:spPr>
        <p:txBody>
          <a:bodyPr wrap="none" rtlCol="0">
            <a:spAutoFit/>
          </a:bodyPr>
          <a:lstStyle/>
          <a:p>
            <a:pPr algn="ctr" fontAlgn="ctr"/>
            <a:r>
              <a:rPr lang="en-US" sz="1050" dirty="0">
                <a:latin typeface="Huawei Sans" panose="020C0503030203020204" pitchFamily="34" charset="0"/>
              </a:rPr>
              <a:t>Sub-branch/</a:t>
            </a:r>
          </a:p>
          <a:p>
            <a:pPr algn="ctr" fontAlgn="ctr"/>
            <a:r>
              <a:rPr lang="en-US" sz="1050" dirty="0">
                <a:latin typeface="Huawei Sans" panose="020C0503030203020204" pitchFamily="34" charset="0"/>
              </a:rPr>
              <a:t>Outlet</a:t>
            </a:r>
          </a:p>
        </p:txBody>
      </p:sp>
      <p:sp>
        <p:nvSpPr>
          <p:cNvPr id="151" name="Freeform 159">
            <a:extLst>
              <a:ext uri="{FF2B5EF4-FFF2-40B4-BE49-F238E27FC236}">
                <a16:creationId xmlns:a16="http://schemas.microsoft.com/office/drawing/2014/main" id="{FD45AFB4-11F1-45B6-8ADB-5E7B2D880163}"/>
              </a:ext>
            </a:extLst>
          </p:cNvPr>
          <p:cNvSpPr/>
          <p:nvPr/>
        </p:nvSpPr>
        <p:spPr bwMode="gray">
          <a:xfrm flipH="1">
            <a:off x="1275505" y="2882894"/>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100" dirty="0">
              <a:solidFill>
                <a:schemeClr val="tx1"/>
              </a:solidFill>
              <a:latin typeface="Huawei Sans" panose="020C0503030203020204" pitchFamily="34" charset="0"/>
            </a:endParaRPr>
          </a:p>
        </p:txBody>
      </p:sp>
      <p:sp>
        <p:nvSpPr>
          <p:cNvPr id="152" name="Freeform 159">
            <a:extLst>
              <a:ext uri="{FF2B5EF4-FFF2-40B4-BE49-F238E27FC236}">
                <a16:creationId xmlns:a16="http://schemas.microsoft.com/office/drawing/2014/main" id="{1A8E2D35-ED16-4D3E-8A93-9253FFE69FCE}"/>
              </a:ext>
            </a:extLst>
          </p:cNvPr>
          <p:cNvSpPr/>
          <p:nvPr/>
        </p:nvSpPr>
        <p:spPr bwMode="gray">
          <a:xfrm flipH="1">
            <a:off x="3268589" y="2882893"/>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100" dirty="0">
              <a:solidFill>
                <a:schemeClr val="tx1"/>
              </a:solidFill>
              <a:latin typeface="Huawei Sans" panose="020C0503030203020204" pitchFamily="34" charset="0"/>
            </a:endParaRPr>
          </a:p>
        </p:txBody>
      </p:sp>
      <p:sp>
        <p:nvSpPr>
          <p:cNvPr id="157" name="Freeform 159">
            <a:extLst>
              <a:ext uri="{FF2B5EF4-FFF2-40B4-BE49-F238E27FC236}">
                <a16:creationId xmlns:a16="http://schemas.microsoft.com/office/drawing/2014/main" id="{823F4B68-9DFC-457D-A02F-05DE406DAB3C}"/>
              </a:ext>
            </a:extLst>
          </p:cNvPr>
          <p:cNvSpPr/>
          <p:nvPr/>
        </p:nvSpPr>
        <p:spPr bwMode="gray">
          <a:xfrm flipH="1">
            <a:off x="1108039" y="1729985"/>
            <a:ext cx="1548640"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cxnSp>
        <p:nvCxnSpPr>
          <p:cNvPr id="158" name="Straight Connector 157">
            <a:extLst>
              <a:ext uri="{FF2B5EF4-FFF2-40B4-BE49-F238E27FC236}">
                <a16:creationId xmlns:a16="http://schemas.microsoft.com/office/drawing/2014/main" id="{AE74A90A-BD84-44AE-A3AF-3411B172717F}"/>
              </a:ext>
            </a:extLst>
          </p:cNvPr>
          <p:cNvCxnSpPr>
            <a:cxnSpLocks/>
            <a:stCxn id="161" idx="2"/>
            <a:endCxn id="152" idx="0"/>
          </p:cNvCxnSpPr>
          <p:nvPr/>
        </p:nvCxnSpPr>
        <p:spPr bwMode="gray">
          <a:xfrm>
            <a:off x="2173535" y="2334606"/>
            <a:ext cx="1563193" cy="54828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9" name="Straight Connector 158">
            <a:extLst>
              <a:ext uri="{FF2B5EF4-FFF2-40B4-BE49-F238E27FC236}">
                <a16:creationId xmlns:a16="http://schemas.microsoft.com/office/drawing/2014/main" id="{04059661-8319-4F16-837F-B7AA4ADC9FD9}"/>
              </a:ext>
            </a:extLst>
          </p:cNvPr>
          <p:cNvCxnSpPr>
            <a:cxnSpLocks/>
            <a:stCxn id="160" idx="2"/>
            <a:endCxn id="151" idx="0"/>
          </p:cNvCxnSpPr>
          <p:nvPr/>
        </p:nvCxnSpPr>
        <p:spPr bwMode="gray">
          <a:xfrm>
            <a:off x="1576367" y="2335374"/>
            <a:ext cx="167277" cy="54752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0" name="Picture 12" descr="E:\2016.01\1.12 扁平化图标\蓝色\AR-蓝色最新-40.png">
            <a:extLst>
              <a:ext uri="{FF2B5EF4-FFF2-40B4-BE49-F238E27FC236}">
                <a16:creationId xmlns:a16="http://schemas.microsoft.com/office/drawing/2014/main" id="{67CFF13A-DE90-46F5-97D5-429565E23126}"/>
              </a:ext>
            </a:extLst>
          </p:cNvPr>
          <p:cNvPicPr>
            <a:picLocks noChangeAspect="1" noChangeArrowheads="1"/>
          </p:cNvPicPr>
          <p:nvPr/>
        </p:nvPicPr>
        <p:blipFill>
          <a:blip r:embed="rId3" cstate="print"/>
          <a:srcRect/>
          <a:stretch>
            <a:fillRect/>
          </a:stretch>
        </p:blipFill>
        <p:spPr bwMode="gray">
          <a:xfrm>
            <a:off x="1404293" y="2053798"/>
            <a:ext cx="344148" cy="281576"/>
          </a:xfrm>
          <a:prstGeom prst="rect">
            <a:avLst/>
          </a:prstGeom>
          <a:noFill/>
        </p:spPr>
      </p:pic>
      <p:pic>
        <p:nvPicPr>
          <p:cNvPr id="161" name="Picture 12" descr="E:\2016.01\1.12 扁平化图标\蓝色\AR-蓝色最新-40.png">
            <a:extLst>
              <a:ext uri="{FF2B5EF4-FFF2-40B4-BE49-F238E27FC236}">
                <a16:creationId xmlns:a16="http://schemas.microsoft.com/office/drawing/2014/main" id="{D4D0BD0E-B81B-4972-8E7C-37F3F1673B83}"/>
              </a:ext>
            </a:extLst>
          </p:cNvPr>
          <p:cNvPicPr>
            <a:picLocks noChangeAspect="1" noChangeArrowheads="1"/>
          </p:cNvPicPr>
          <p:nvPr/>
        </p:nvPicPr>
        <p:blipFill>
          <a:blip r:embed="rId3" cstate="print"/>
          <a:srcRect/>
          <a:stretch>
            <a:fillRect/>
          </a:stretch>
        </p:blipFill>
        <p:spPr bwMode="gray">
          <a:xfrm>
            <a:off x="2001461" y="2053030"/>
            <a:ext cx="344148" cy="281576"/>
          </a:xfrm>
          <a:prstGeom prst="rect">
            <a:avLst/>
          </a:prstGeom>
          <a:noFill/>
        </p:spPr>
      </p:pic>
      <p:sp>
        <p:nvSpPr>
          <p:cNvPr id="162" name="TextBox 161">
            <a:extLst>
              <a:ext uri="{FF2B5EF4-FFF2-40B4-BE49-F238E27FC236}">
                <a16:creationId xmlns:a16="http://schemas.microsoft.com/office/drawing/2014/main" id="{47138C44-6C27-43A0-9764-1DDB04BCEE40}"/>
              </a:ext>
            </a:extLst>
          </p:cNvPr>
          <p:cNvSpPr txBox="1"/>
          <p:nvPr/>
        </p:nvSpPr>
        <p:spPr bwMode="gray">
          <a:xfrm>
            <a:off x="666870" y="1377523"/>
            <a:ext cx="2463279" cy="618631"/>
          </a:xfrm>
          <a:prstGeom prst="rect">
            <a:avLst/>
          </a:prstGeom>
          <a:noFill/>
        </p:spPr>
        <p:txBody>
          <a:bodyPr wrap="square" rtlCol="0">
            <a:spAutoFit/>
          </a:bodyPr>
          <a:lstStyle/>
          <a:p>
            <a:pPr algn="ctr" fontAlgn="ctr">
              <a:lnSpc>
                <a:spcPct val="180000"/>
              </a:lnSpc>
            </a:pPr>
            <a:r>
              <a:rPr lang="en-US" sz="1000" dirty="0">
                <a:latin typeface="Huawei Sans" panose="020C0503030203020204" pitchFamily="34" charset="0"/>
              </a:rPr>
              <a:t>Provincial/Level-1 branch</a:t>
            </a:r>
            <a:endParaRPr lang="en-US" altLang="zh-CN" sz="1000" dirty="0">
              <a:latin typeface="Huawei Sans" panose="020C0503030203020204" pitchFamily="34" charset="0"/>
            </a:endParaRPr>
          </a:p>
          <a:p>
            <a:pPr algn="ctr" fontAlgn="ctr">
              <a:lnSpc>
                <a:spcPct val="180000"/>
              </a:lnSpc>
            </a:pPr>
            <a:r>
              <a:rPr lang="en-US" sz="900" dirty="0">
                <a:latin typeface="Huawei Sans" panose="020C0503030203020204" pitchFamily="34" charset="0"/>
              </a:rPr>
              <a:t>Office service</a:t>
            </a:r>
            <a:endParaRPr lang="en-US" altLang="zh-CN" sz="1000" dirty="0">
              <a:latin typeface="Huawei Sans" panose="020C0503030203020204" pitchFamily="34" charset="0"/>
            </a:endParaRPr>
          </a:p>
        </p:txBody>
      </p:sp>
      <p:pic>
        <p:nvPicPr>
          <p:cNvPr id="184" name="Picture 12" descr="E:\2016.01\1.12 扁平化图标\蓝色\AR-蓝色最新-40.png">
            <a:extLst>
              <a:ext uri="{FF2B5EF4-FFF2-40B4-BE49-F238E27FC236}">
                <a16:creationId xmlns:a16="http://schemas.microsoft.com/office/drawing/2014/main" id="{177A625D-71CB-411D-8659-74550C2881FE}"/>
              </a:ext>
            </a:extLst>
          </p:cNvPr>
          <p:cNvPicPr>
            <a:picLocks noChangeAspect="1" noChangeArrowheads="1"/>
          </p:cNvPicPr>
          <p:nvPr/>
        </p:nvPicPr>
        <p:blipFill>
          <a:blip r:embed="rId3" cstate="print"/>
          <a:srcRect/>
          <a:stretch>
            <a:fillRect/>
          </a:stretch>
        </p:blipFill>
        <p:spPr bwMode="gray">
          <a:xfrm>
            <a:off x="3232327" y="4483964"/>
            <a:ext cx="344148" cy="281576"/>
          </a:xfrm>
          <a:prstGeom prst="rect">
            <a:avLst/>
          </a:prstGeom>
          <a:noFill/>
        </p:spPr>
      </p:pic>
      <p:pic>
        <p:nvPicPr>
          <p:cNvPr id="186" name="Picture 12" descr="E:\2016.01\1.12 扁平化图标\蓝色\AR-蓝色最新-40.png">
            <a:extLst>
              <a:ext uri="{FF2B5EF4-FFF2-40B4-BE49-F238E27FC236}">
                <a16:creationId xmlns:a16="http://schemas.microsoft.com/office/drawing/2014/main" id="{B533CDEC-D73A-4361-82CE-4E253C16478B}"/>
              </a:ext>
            </a:extLst>
          </p:cNvPr>
          <p:cNvPicPr>
            <a:picLocks noChangeAspect="1" noChangeArrowheads="1"/>
          </p:cNvPicPr>
          <p:nvPr/>
        </p:nvPicPr>
        <p:blipFill>
          <a:blip r:embed="rId3" cstate="print"/>
          <a:srcRect/>
          <a:stretch>
            <a:fillRect/>
          </a:stretch>
        </p:blipFill>
        <p:spPr bwMode="gray">
          <a:xfrm>
            <a:off x="3919784" y="4485026"/>
            <a:ext cx="344148" cy="281576"/>
          </a:xfrm>
          <a:prstGeom prst="rect">
            <a:avLst/>
          </a:prstGeom>
          <a:noFill/>
        </p:spPr>
      </p:pic>
      <p:sp>
        <p:nvSpPr>
          <p:cNvPr id="187" name="TextBox 186">
            <a:extLst>
              <a:ext uri="{FF2B5EF4-FFF2-40B4-BE49-F238E27FC236}">
                <a16:creationId xmlns:a16="http://schemas.microsoft.com/office/drawing/2014/main" id="{47ADE6CD-2C24-4392-BB52-310CE7FBF7ED}"/>
              </a:ext>
            </a:extLst>
          </p:cNvPr>
          <p:cNvSpPr txBox="1"/>
          <p:nvPr/>
        </p:nvSpPr>
        <p:spPr bwMode="gray">
          <a:xfrm>
            <a:off x="3321257" y="4737786"/>
            <a:ext cx="934871" cy="415498"/>
          </a:xfrm>
          <a:prstGeom prst="rect">
            <a:avLst/>
          </a:prstGeom>
          <a:noFill/>
        </p:spPr>
        <p:txBody>
          <a:bodyPr wrap="none" rtlCol="0">
            <a:spAutoFit/>
          </a:bodyPr>
          <a:lstStyle/>
          <a:p>
            <a:pPr algn="ctr" fontAlgn="ctr"/>
            <a:r>
              <a:rPr lang="en-US" sz="1050" dirty="0">
                <a:latin typeface="Huawei Sans" panose="020C0503030203020204" pitchFamily="34" charset="0"/>
              </a:rPr>
              <a:t>Sub-branch/</a:t>
            </a:r>
          </a:p>
          <a:p>
            <a:pPr algn="ctr" fontAlgn="ctr"/>
            <a:r>
              <a:rPr lang="en-US" sz="1050" dirty="0">
                <a:latin typeface="Huawei Sans" panose="020C0503030203020204" pitchFamily="34" charset="0"/>
              </a:rPr>
              <a:t>Outlet</a:t>
            </a:r>
          </a:p>
        </p:txBody>
      </p:sp>
      <p:cxnSp>
        <p:nvCxnSpPr>
          <p:cNvPr id="188" name="Straight Connector 187">
            <a:extLst>
              <a:ext uri="{FF2B5EF4-FFF2-40B4-BE49-F238E27FC236}">
                <a16:creationId xmlns:a16="http://schemas.microsoft.com/office/drawing/2014/main" id="{54580D4F-A7C0-411F-BEF1-1F3871444CAA}"/>
              </a:ext>
            </a:extLst>
          </p:cNvPr>
          <p:cNvCxnSpPr>
            <a:cxnSpLocks/>
            <a:endCxn id="184" idx="0"/>
          </p:cNvCxnSpPr>
          <p:nvPr/>
        </p:nvCxnSpPr>
        <p:spPr bwMode="gray">
          <a:xfrm>
            <a:off x="1919771" y="3528896"/>
            <a:ext cx="1484630" cy="95506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3" name="Straight Connector 192">
            <a:extLst>
              <a:ext uri="{FF2B5EF4-FFF2-40B4-BE49-F238E27FC236}">
                <a16:creationId xmlns:a16="http://schemas.microsoft.com/office/drawing/2014/main" id="{8129AB47-B828-4587-B814-55D004ED0DBF}"/>
              </a:ext>
            </a:extLst>
          </p:cNvPr>
          <p:cNvCxnSpPr>
            <a:cxnSpLocks/>
            <a:endCxn id="186" idx="0"/>
          </p:cNvCxnSpPr>
          <p:nvPr/>
        </p:nvCxnSpPr>
        <p:spPr bwMode="gray">
          <a:xfrm>
            <a:off x="3927069" y="3528896"/>
            <a:ext cx="164789" cy="95613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7" name="Straight Connector 196">
            <a:extLst>
              <a:ext uri="{FF2B5EF4-FFF2-40B4-BE49-F238E27FC236}">
                <a16:creationId xmlns:a16="http://schemas.microsoft.com/office/drawing/2014/main" id="{792F8B5F-89C9-44F2-A39E-BA1ACA10AF8F}"/>
              </a:ext>
            </a:extLst>
          </p:cNvPr>
          <p:cNvCxnSpPr>
            <a:cxnSpLocks/>
            <a:stCxn id="186" idx="1"/>
            <a:endCxn id="184" idx="3"/>
          </p:cNvCxnSpPr>
          <p:nvPr/>
        </p:nvCxnSpPr>
        <p:spPr bwMode="gray">
          <a:xfrm flipH="1" flipV="1">
            <a:off x="3576475" y="4624752"/>
            <a:ext cx="343309" cy="106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07" name="Freeform 159">
            <a:extLst>
              <a:ext uri="{FF2B5EF4-FFF2-40B4-BE49-F238E27FC236}">
                <a16:creationId xmlns:a16="http://schemas.microsoft.com/office/drawing/2014/main" id="{21A5FF7F-FAF3-41B6-8070-A0D3C65F44C8}"/>
              </a:ext>
            </a:extLst>
          </p:cNvPr>
          <p:cNvSpPr/>
          <p:nvPr/>
        </p:nvSpPr>
        <p:spPr bwMode="gray">
          <a:xfrm flipH="1">
            <a:off x="3130039" y="1752843"/>
            <a:ext cx="1548640"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pic>
        <p:nvPicPr>
          <p:cNvPr id="208" name="Picture 12" descr="E:\2016.01\1.12 扁平化图标\蓝色\AR-蓝色最新-40.png">
            <a:extLst>
              <a:ext uri="{FF2B5EF4-FFF2-40B4-BE49-F238E27FC236}">
                <a16:creationId xmlns:a16="http://schemas.microsoft.com/office/drawing/2014/main" id="{B641D3C1-1425-4CB9-BC67-C804DCCEC034}"/>
              </a:ext>
            </a:extLst>
          </p:cNvPr>
          <p:cNvPicPr>
            <a:picLocks noChangeAspect="1" noChangeArrowheads="1"/>
          </p:cNvPicPr>
          <p:nvPr/>
        </p:nvPicPr>
        <p:blipFill>
          <a:blip r:embed="rId3" cstate="print"/>
          <a:srcRect/>
          <a:stretch>
            <a:fillRect/>
          </a:stretch>
        </p:blipFill>
        <p:spPr bwMode="gray">
          <a:xfrm>
            <a:off x="3365333" y="2064781"/>
            <a:ext cx="344148" cy="281576"/>
          </a:xfrm>
          <a:prstGeom prst="rect">
            <a:avLst/>
          </a:prstGeom>
          <a:noFill/>
        </p:spPr>
      </p:pic>
      <p:pic>
        <p:nvPicPr>
          <p:cNvPr id="209" name="Picture 12" descr="E:\2016.01\1.12 扁平化图标\蓝色\AR-蓝色最新-40.png">
            <a:extLst>
              <a:ext uri="{FF2B5EF4-FFF2-40B4-BE49-F238E27FC236}">
                <a16:creationId xmlns:a16="http://schemas.microsoft.com/office/drawing/2014/main" id="{4AD5FC53-612F-44C9-8898-80F2874F8358}"/>
              </a:ext>
            </a:extLst>
          </p:cNvPr>
          <p:cNvPicPr>
            <a:picLocks noChangeAspect="1" noChangeArrowheads="1"/>
          </p:cNvPicPr>
          <p:nvPr/>
        </p:nvPicPr>
        <p:blipFill>
          <a:blip r:embed="rId3" cstate="print"/>
          <a:srcRect/>
          <a:stretch>
            <a:fillRect/>
          </a:stretch>
        </p:blipFill>
        <p:spPr bwMode="gray">
          <a:xfrm>
            <a:off x="3962501" y="2064013"/>
            <a:ext cx="344148" cy="281576"/>
          </a:xfrm>
          <a:prstGeom prst="rect">
            <a:avLst/>
          </a:prstGeom>
          <a:noFill/>
        </p:spPr>
      </p:pic>
      <p:cxnSp>
        <p:nvCxnSpPr>
          <p:cNvPr id="213" name="Straight Connector 212">
            <a:extLst>
              <a:ext uri="{FF2B5EF4-FFF2-40B4-BE49-F238E27FC236}">
                <a16:creationId xmlns:a16="http://schemas.microsoft.com/office/drawing/2014/main" id="{7CCFABE1-5A76-45A8-B6F7-7AF76516B2E2}"/>
              </a:ext>
            </a:extLst>
          </p:cNvPr>
          <p:cNvCxnSpPr>
            <a:cxnSpLocks/>
            <a:stCxn id="208" idx="2"/>
            <a:endCxn id="151" idx="2"/>
          </p:cNvCxnSpPr>
          <p:nvPr/>
        </p:nvCxnSpPr>
        <p:spPr bwMode="gray">
          <a:xfrm flipH="1">
            <a:off x="1968426" y="2346357"/>
            <a:ext cx="1568981" cy="64691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16" name="Straight Connector 215">
            <a:extLst>
              <a:ext uri="{FF2B5EF4-FFF2-40B4-BE49-F238E27FC236}">
                <a16:creationId xmlns:a16="http://schemas.microsoft.com/office/drawing/2014/main" id="{F3402CD7-BFB0-47EA-BAA2-52EF80BE9E1B}"/>
              </a:ext>
            </a:extLst>
          </p:cNvPr>
          <p:cNvCxnSpPr>
            <a:cxnSpLocks/>
            <a:stCxn id="209" idx="2"/>
            <a:endCxn id="152" idx="1"/>
          </p:cNvCxnSpPr>
          <p:nvPr/>
        </p:nvCxnSpPr>
        <p:spPr bwMode="gray">
          <a:xfrm flipH="1">
            <a:off x="3945724" y="2345589"/>
            <a:ext cx="188851" cy="62770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46" name="TextBox 245">
            <a:extLst>
              <a:ext uri="{FF2B5EF4-FFF2-40B4-BE49-F238E27FC236}">
                <a16:creationId xmlns:a16="http://schemas.microsoft.com/office/drawing/2014/main" id="{E424320D-2E34-4C95-953F-BDD26374B4F1}"/>
              </a:ext>
            </a:extLst>
          </p:cNvPr>
          <p:cNvSpPr txBox="1"/>
          <p:nvPr/>
        </p:nvSpPr>
        <p:spPr bwMode="gray">
          <a:xfrm>
            <a:off x="2840610" y="1391411"/>
            <a:ext cx="2280062" cy="618631"/>
          </a:xfrm>
          <a:prstGeom prst="rect">
            <a:avLst/>
          </a:prstGeom>
          <a:noFill/>
        </p:spPr>
        <p:txBody>
          <a:bodyPr wrap="square" rtlCol="0">
            <a:spAutoFit/>
          </a:bodyPr>
          <a:lstStyle/>
          <a:p>
            <a:pPr algn="ctr" fontAlgn="ctr">
              <a:lnSpc>
                <a:spcPct val="180000"/>
              </a:lnSpc>
            </a:pPr>
            <a:r>
              <a:rPr lang="en-US" sz="1000" dirty="0">
                <a:latin typeface="Huawei Sans" panose="020C0503030203020204" pitchFamily="34" charset="0"/>
              </a:rPr>
              <a:t>Provincial/Level-1 branch</a:t>
            </a:r>
            <a:endParaRPr lang="en-US" altLang="zh-CN" sz="1000" dirty="0">
              <a:latin typeface="Huawei Sans" panose="020C0503030203020204" pitchFamily="34" charset="0"/>
            </a:endParaRPr>
          </a:p>
          <a:p>
            <a:pPr algn="ctr" fontAlgn="ctr">
              <a:lnSpc>
                <a:spcPct val="180000"/>
              </a:lnSpc>
            </a:pPr>
            <a:r>
              <a:rPr lang="en-US" sz="900" dirty="0">
                <a:latin typeface="Huawei Sans" panose="020C0503030203020204" pitchFamily="34" charset="0"/>
              </a:rPr>
              <a:t>Production service</a:t>
            </a:r>
            <a:endParaRPr lang="en-US" altLang="zh-CN" sz="1000" dirty="0">
              <a:latin typeface="Huawei Sans" panose="020C0503030203020204" pitchFamily="34" charset="0"/>
            </a:endParaRPr>
          </a:p>
        </p:txBody>
      </p:sp>
      <p:sp>
        <p:nvSpPr>
          <p:cNvPr id="247" name="Freeform: Shape 246">
            <a:extLst>
              <a:ext uri="{FF2B5EF4-FFF2-40B4-BE49-F238E27FC236}">
                <a16:creationId xmlns:a16="http://schemas.microsoft.com/office/drawing/2014/main" id="{EB5CBAE2-7DCD-4407-BA84-2563D0C4001D}"/>
              </a:ext>
            </a:extLst>
          </p:cNvPr>
          <p:cNvSpPr/>
          <p:nvPr/>
        </p:nvSpPr>
        <p:spPr bwMode="gray">
          <a:xfrm>
            <a:off x="1583337" y="2312215"/>
            <a:ext cx="281094" cy="2136913"/>
          </a:xfrm>
          <a:custGeom>
            <a:avLst/>
            <a:gdLst>
              <a:gd name="connsiteX0" fmla="*/ 119270 w 281094"/>
              <a:gd name="connsiteY0" fmla="*/ 2136913 h 2136913"/>
              <a:gd name="connsiteX1" fmla="*/ 278296 w 281094"/>
              <a:gd name="connsiteY1" fmla="*/ 854765 h 2136913"/>
              <a:gd name="connsiteX2" fmla="*/ 0 w 281094"/>
              <a:gd name="connsiteY2" fmla="*/ 0 h 2136913"/>
            </a:gdLst>
            <a:ahLst/>
            <a:cxnLst>
              <a:cxn ang="0">
                <a:pos x="connsiteX0" y="connsiteY0"/>
              </a:cxn>
              <a:cxn ang="0">
                <a:pos x="connsiteX1" y="connsiteY1"/>
              </a:cxn>
              <a:cxn ang="0">
                <a:pos x="connsiteX2" y="connsiteY2"/>
              </a:cxn>
            </a:cxnLst>
            <a:rect l="l" t="t" r="r" b="b"/>
            <a:pathLst>
              <a:path w="281094" h="2136913">
                <a:moveTo>
                  <a:pt x="119270" y="2136913"/>
                </a:moveTo>
                <a:cubicBezTo>
                  <a:pt x="208722" y="1673915"/>
                  <a:pt x="298174" y="1210917"/>
                  <a:pt x="278296" y="854765"/>
                </a:cubicBezTo>
                <a:cubicBezTo>
                  <a:pt x="258418" y="498613"/>
                  <a:pt x="129209" y="249306"/>
                  <a:pt x="0" y="0"/>
                </a:cubicBezTo>
              </a:path>
            </a:pathLst>
          </a:custGeom>
          <a:noFill/>
          <a:ln w="76200" cap="flat" cmpd="sng">
            <a:solidFill>
              <a:srgbClr val="F6B78C"/>
            </a:solidFill>
          </a:ln>
        </p:spPr>
        <p:txBody>
          <a:bodyPr rtlCol="0" anchor="ctr"/>
          <a:lstStyle/>
          <a:p>
            <a:pPr algn="ctr" fontAlgn="ctr"/>
            <a:endParaRPr lang="en-US" sz="1400" dirty="0">
              <a:latin typeface="Huawei Sans" panose="020C0503030203020204" pitchFamily="34" charset="0"/>
            </a:endParaRPr>
          </a:p>
        </p:txBody>
      </p:sp>
      <p:sp>
        <p:nvSpPr>
          <p:cNvPr id="248" name="Freeform: Shape 247">
            <a:extLst>
              <a:ext uri="{FF2B5EF4-FFF2-40B4-BE49-F238E27FC236}">
                <a16:creationId xmlns:a16="http://schemas.microsoft.com/office/drawing/2014/main" id="{84E38059-3CC3-4931-BD0E-8A8A633BA19C}"/>
              </a:ext>
            </a:extLst>
          </p:cNvPr>
          <p:cNvSpPr/>
          <p:nvPr/>
        </p:nvSpPr>
        <p:spPr bwMode="gray">
          <a:xfrm>
            <a:off x="1816218" y="2361911"/>
            <a:ext cx="2214669" cy="2070707"/>
          </a:xfrm>
          <a:custGeom>
            <a:avLst/>
            <a:gdLst>
              <a:gd name="connsiteX0" fmla="*/ 0 w 2196548"/>
              <a:gd name="connsiteY0" fmla="*/ 1977887 h 1977887"/>
              <a:gd name="connsiteX1" fmla="*/ 1639956 w 2196548"/>
              <a:gd name="connsiteY1" fmla="*/ 1053548 h 1977887"/>
              <a:gd name="connsiteX2" fmla="*/ 2196548 w 2196548"/>
              <a:gd name="connsiteY2" fmla="*/ 0 h 1977887"/>
            </a:gdLst>
            <a:ahLst/>
            <a:cxnLst>
              <a:cxn ang="0">
                <a:pos x="connsiteX0" y="connsiteY0"/>
              </a:cxn>
              <a:cxn ang="0">
                <a:pos x="connsiteX1" y="connsiteY1"/>
              </a:cxn>
              <a:cxn ang="0">
                <a:pos x="connsiteX2" y="connsiteY2"/>
              </a:cxn>
            </a:cxnLst>
            <a:rect l="l" t="t" r="r" b="b"/>
            <a:pathLst>
              <a:path w="2196548" h="1977887">
                <a:moveTo>
                  <a:pt x="0" y="1977887"/>
                </a:moveTo>
                <a:cubicBezTo>
                  <a:pt x="636932" y="1680541"/>
                  <a:pt x="1273865" y="1383196"/>
                  <a:pt x="1639956" y="1053548"/>
                </a:cubicBezTo>
                <a:cubicBezTo>
                  <a:pt x="2006047" y="723900"/>
                  <a:pt x="2101297" y="361950"/>
                  <a:pt x="2196548" y="0"/>
                </a:cubicBezTo>
              </a:path>
            </a:pathLst>
          </a:custGeom>
          <a:noFill/>
          <a:ln w="76200" cap="flat" cmpd="sng">
            <a:solidFill>
              <a:srgbClr val="AFD89C"/>
            </a:solidFill>
          </a:ln>
        </p:spPr>
        <p:txBody>
          <a:bodyPr rtlCol="0" anchor="ctr"/>
          <a:lstStyle/>
          <a:p>
            <a:pPr algn="ctr" fontAlgn="ctr"/>
            <a:endParaRPr lang="en-US" sz="1400" dirty="0">
              <a:latin typeface="Huawei Sans" panose="020C0503030203020204" pitchFamily="34" charset="0"/>
            </a:endParaRPr>
          </a:p>
        </p:txBody>
      </p:sp>
      <p:sp>
        <p:nvSpPr>
          <p:cNvPr id="249" name="Freeform: Shape 248">
            <a:extLst>
              <a:ext uri="{FF2B5EF4-FFF2-40B4-BE49-F238E27FC236}">
                <a16:creationId xmlns:a16="http://schemas.microsoft.com/office/drawing/2014/main" id="{C8C2D034-7ABF-4471-ABAD-B45640375DFD}"/>
              </a:ext>
            </a:extLst>
          </p:cNvPr>
          <p:cNvSpPr/>
          <p:nvPr/>
        </p:nvSpPr>
        <p:spPr bwMode="gray">
          <a:xfrm>
            <a:off x="1755346" y="2322154"/>
            <a:ext cx="1620078" cy="2146852"/>
          </a:xfrm>
          <a:custGeom>
            <a:avLst/>
            <a:gdLst>
              <a:gd name="connsiteX0" fmla="*/ 0 w 1620078"/>
              <a:gd name="connsiteY0" fmla="*/ 0 h 2146852"/>
              <a:gd name="connsiteX1" fmla="*/ 447261 w 1620078"/>
              <a:gd name="connsiteY1" fmla="*/ 954157 h 2146852"/>
              <a:gd name="connsiteX2" fmla="*/ 1620078 w 1620078"/>
              <a:gd name="connsiteY2" fmla="*/ 2146852 h 2146852"/>
            </a:gdLst>
            <a:ahLst/>
            <a:cxnLst>
              <a:cxn ang="0">
                <a:pos x="connsiteX0" y="connsiteY0"/>
              </a:cxn>
              <a:cxn ang="0">
                <a:pos x="connsiteX1" y="connsiteY1"/>
              </a:cxn>
              <a:cxn ang="0">
                <a:pos x="connsiteX2" y="connsiteY2"/>
              </a:cxn>
            </a:cxnLst>
            <a:rect l="l" t="t" r="r" b="b"/>
            <a:pathLst>
              <a:path w="1620078" h="2146852">
                <a:moveTo>
                  <a:pt x="0" y="0"/>
                </a:moveTo>
                <a:cubicBezTo>
                  <a:pt x="88624" y="298174"/>
                  <a:pt x="177248" y="596348"/>
                  <a:pt x="447261" y="954157"/>
                </a:cubicBezTo>
                <a:cubicBezTo>
                  <a:pt x="717274" y="1311966"/>
                  <a:pt x="1168676" y="1729409"/>
                  <a:pt x="1620078" y="2146852"/>
                </a:cubicBezTo>
              </a:path>
            </a:pathLst>
          </a:custGeom>
          <a:noFill/>
          <a:ln w="76200" cap="flat" cmpd="sng">
            <a:solidFill>
              <a:srgbClr val="F6B78C"/>
            </a:solidFill>
          </a:ln>
        </p:spPr>
        <p:txBody>
          <a:bodyPr rtlCol="0" anchor="ctr"/>
          <a:lstStyle/>
          <a:p>
            <a:pPr algn="ctr" fontAlgn="ctr"/>
            <a:endParaRPr lang="en-US" sz="1400" dirty="0">
              <a:latin typeface="Huawei Sans" panose="020C0503030203020204" pitchFamily="34" charset="0"/>
            </a:endParaRPr>
          </a:p>
        </p:txBody>
      </p:sp>
      <p:sp>
        <p:nvSpPr>
          <p:cNvPr id="250" name="Freeform: Shape 249">
            <a:extLst>
              <a:ext uri="{FF2B5EF4-FFF2-40B4-BE49-F238E27FC236}">
                <a16:creationId xmlns:a16="http://schemas.microsoft.com/office/drawing/2014/main" id="{965AA54C-AC9E-41CF-A448-C2FBB8603E35}"/>
              </a:ext>
            </a:extLst>
          </p:cNvPr>
          <p:cNvSpPr/>
          <p:nvPr/>
        </p:nvSpPr>
        <p:spPr bwMode="gray">
          <a:xfrm flipH="1">
            <a:off x="3953585" y="2358631"/>
            <a:ext cx="281094" cy="2136913"/>
          </a:xfrm>
          <a:custGeom>
            <a:avLst/>
            <a:gdLst>
              <a:gd name="connsiteX0" fmla="*/ 119270 w 281094"/>
              <a:gd name="connsiteY0" fmla="*/ 2136913 h 2136913"/>
              <a:gd name="connsiteX1" fmla="*/ 278296 w 281094"/>
              <a:gd name="connsiteY1" fmla="*/ 854765 h 2136913"/>
              <a:gd name="connsiteX2" fmla="*/ 0 w 281094"/>
              <a:gd name="connsiteY2" fmla="*/ 0 h 2136913"/>
            </a:gdLst>
            <a:ahLst/>
            <a:cxnLst>
              <a:cxn ang="0">
                <a:pos x="connsiteX0" y="connsiteY0"/>
              </a:cxn>
              <a:cxn ang="0">
                <a:pos x="connsiteX1" y="connsiteY1"/>
              </a:cxn>
              <a:cxn ang="0">
                <a:pos x="connsiteX2" y="connsiteY2"/>
              </a:cxn>
            </a:cxnLst>
            <a:rect l="l" t="t" r="r" b="b"/>
            <a:pathLst>
              <a:path w="281094" h="2136913">
                <a:moveTo>
                  <a:pt x="119270" y="2136913"/>
                </a:moveTo>
                <a:cubicBezTo>
                  <a:pt x="208722" y="1673915"/>
                  <a:pt x="298174" y="1210917"/>
                  <a:pt x="278296" y="854765"/>
                </a:cubicBezTo>
                <a:cubicBezTo>
                  <a:pt x="258418" y="498613"/>
                  <a:pt x="129209" y="249306"/>
                  <a:pt x="0" y="0"/>
                </a:cubicBezTo>
              </a:path>
            </a:pathLst>
          </a:custGeom>
          <a:noFill/>
          <a:ln w="76200" cap="flat" cmpd="sng">
            <a:solidFill>
              <a:srgbClr val="AFD89C"/>
            </a:solidFill>
          </a:ln>
        </p:spPr>
        <p:txBody>
          <a:bodyPr rtlCol="0" anchor="ctr"/>
          <a:lstStyle/>
          <a:p>
            <a:pPr algn="ctr" fontAlgn="ctr"/>
            <a:endParaRPr lang="en-US" sz="1400" dirty="0">
              <a:latin typeface="Huawei Sans" panose="020C0503030203020204" pitchFamily="34" charset="0"/>
            </a:endParaRPr>
          </a:p>
        </p:txBody>
      </p:sp>
      <p:pic>
        <p:nvPicPr>
          <p:cNvPr id="253" name="Picture 12" descr="E:\2016.01\1.12 扁平化图标\蓝色\AR-蓝色最新-40.png">
            <a:extLst>
              <a:ext uri="{FF2B5EF4-FFF2-40B4-BE49-F238E27FC236}">
                <a16:creationId xmlns:a16="http://schemas.microsoft.com/office/drawing/2014/main" id="{9B0B3711-F47A-44BB-98A9-C0B657059871}"/>
              </a:ext>
            </a:extLst>
          </p:cNvPr>
          <p:cNvPicPr>
            <a:picLocks noChangeAspect="1" noChangeArrowheads="1"/>
          </p:cNvPicPr>
          <p:nvPr/>
        </p:nvPicPr>
        <p:blipFill>
          <a:blip r:embed="rId3" cstate="print"/>
          <a:srcRect/>
          <a:stretch>
            <a:fillRect/>
          </a:stretch>
        </p:blipFill>
        <p:spPr bwMode="gray">
          <a:xfrm>
            <a:off x="6910139" y="5179824"/>
            <a:ext cx="344148" cy="281576"/>
          </a:xfrm>
          <a:prstGeom prst="rect">
            <a:avLst/>
          </a:prstGeom>
          <a:noFill/>
        </p:spPr>
      </p:pic>
      <p:cxnSp>
        <p:nvCxnSpPr>
          <p:cNvPr id="254" name="Straight Connector 253">
            <a:extLst>
              <a:ext uri="{FF2B5EF4-FFF2-40B4-BE49-F238E27FC236}">
                <a16:creationId xmlns:a16="http://schemas.microsoft.com/office/drawing/2014/main" id="{871EA4E3-662D-49DD-9EDB-305693A02D08}"/>
              </a:ext>
            </a:extLst>
          </p:cNvPr>
          <p:cNvCxnSpPr>
            <a:cxnSpLocks/>
            <a:endCxn id="253" idx="0"/>
          </p:cNvCxnSpPr>
          <p:nvPr/>
        </p:nvCxnSpPr>
        <p:spPr bwMode="gray">
          <a:xfrm>
            <a:off x="6581168" y="4817886"/>
            <a:ext cx="501045" cy="36193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55" name="Straight Connector 254">
            <a:extLst>
              <a:ext uri="{FF2B5EF4-FFF2-40B4-BE49-F238E27FC236}">
                <a16:creationId xmlns:a16="http://schemas.microsoft.com/office/drawing/2014/main" id="{CC65BB43-7CC5-4958-9529-0C7372371568}"/>
              </a:ext>
            </a:extLst>
          </p:cNvPr>
          <p:cNvCxnSpPr>
            <a:cxnSpLocks/>
            <a:endCxn id="253" idx="0"/>
          </p:cNvCxnSpPr>
          <p:nvPr/>
        </p:nvCxnSpPr>
        <p:spPr bwMode="gray">
          <a:xfrm flipH="1">
            <a:off x="7082213" y="4824633"/>
            <a:ext cx="589243" cy="3551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6" name="TextBox 255">
            <a:extLst>
              <a:ext uri="{FF2B5EF4-FFF2-40B4-BE49-F238E27FC236}">
                <a16:creationId xmlns:a16="http://schemas.microsoft.com/office/drawing/2014/main" id="{1815D30C-25C3-48B7-81AE-D8CE45BFDF92}"/>
              </a:ext>
            </a:extLst>
          </p:cNvPr>
          <p:cNvSpPr txBox="1"/>
          <p:nvPr/>
        </p:nvSpPr>
        <p:spPr bwMode="gray">
          <a:xfrm>
            <a:off x="6040508" y="4948231"/>
            <a:ext cx="906064" cy="369332"/>
          </a:xfrm>
          <a:prstGeom prst="rect">
            <a:avLst/>
          </a:prstGeom>
          <a:noFill/>
        </p:spPr>
        <p:txBody>
          <a:bodyPr wrap="square" rtlCol="0">
            <a:spAutoFit/>
          </a:bodyPr>
          <a:lstStyle/>
          <a:p>
            <a:pPr algn="ctr" fontAlgn="ctr"/>
            <a:r>
              <a:rPr lang="en-US" sz="900" dirty="0">
                <a:latin typeface="Huawei Sans" panose="020C0503030203020204" pitchFamily="34" charset="0"/>
              </a:rPr>
              <a:t>Sub-branch/</a:t>
            </a:r>
          </a:p>
          <a:p>
            <a:pPr algn="ctr" fontAlgn="ctr"/>
            <a:r>
              <a:rPr lang="en-US" sz="900" dirty="0">
                <a:latin typeface="Huawei Sans" panose="020C0503030203020204" pitchFamily="34" charset="0"/>
              </a:rPr>
              <a:t>Outlet</a:t>
            </a:r>
          </a:p>
        </p:txBody>
      </p:sp>
      <p:sp>
        <p:nvSpPr>
          <p:cNvPr id="257" name="Freeform 159">
            <a:extLst>
              <a:ext uri="{FF2B5EF4-FFF2-40B4-BE49-F238E27FC236}">
                <a16:creationId xmlns:a16="http://schemas.microsoft.com/office/drawing/2014/main" id="{B56800CD-B8F2-4331-86BC-56C7CC767EB3}"/>
              </a:ext>
            </a:extLst>
          </p:cNvPr>
          <p:cNvSpPr/>
          <p:nvPr/>
        </p:nvSpPr>
        <p:spPr bwMode="gray">
          <a:xfrm flipH="1">
            <a:off x="6581168" y="2792496"/>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100" dirty="0">
              <a:solidFill>
                <a:schemeClr val="tx1"/>
              </a:solidFill>
              <a:latin typeface="Huawei Sans" panose="020C0503030203020204" pitchFamily="34" charset="0"/>
            </a:endParaRPr>
          </a:p>
        </p:txBody>
      </p:sp>
      <p:sp>
        <p:nvSpPr>
          <p:cNvPr id="258" name="Freeform 159">
            <a:extLst>
              <a:ext uri="{FF2B5EF4-FFF2-40B4-BE49-F238E27FC236}">
                <a16:creationId xmlns:a16="http://schemas.microsoft.com/office/drawing/2014/main" id="{042B0CC4-10B8-438E-83B3-D7F502C0850B}"/>
              </a:ext>
            </a:extLst>
          </p:cNvPr>
          <p:cNvSpPr/>
          <p:nvPr/>
        </p:nvSpPr>
        <p:spPr bwMode="gray">
          <a:xfrm flipH="1">
            <a:off x="8574252" y="2792495"/>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100" dirty="0">
              <a:solidFill>
                <a:schemeClr val="tx1"/>
              </a:solidFill>
              <a:latin typeface="Huawei Sans" panose="020C0503030203020204" pitchFamily="34" charset="0"/>
            </a:endParaRPr>
          </a:p>
        </p:txBody>
      </p:sp>
      <p:sp>
        <p:nvSpPr>
          <p:cNvPr id="259" name="Freeform 159">
            <a:extLst>
              <a:ext uri="{FF2B5EF4-FFF2-40B4-BE49-F238E27FC236}">
                <a16:creationId xmlns:a16="http://schemas.microsoft.com/office/drawing/2014/main" id="{E6102A20-61CF-4D08-B558-23D21B22BDA0}"/>
              </a:ext>
            </a:extLst>
          </p:cNvPr>
          <p:cNvSpPr/>
          <p:nvPr/>
        </p:nvSpPr>
        <p:spPr bwMode="gray">
          <a:xfrm flipH="1">
            <a:off x="6474663" y="1709574"/>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cxnSp>
        <p:nvCxnSpPr>
          <p:cNvPr id="260" name="Straight Connector 259">
            <a:extLst>
              <a:ext uri="{FF2B5EF4-FFF2-40B4-BE49-F238E27FC236}">
                <a16:creationId xmlns:a16="http://schemas.microsoft.com/office/drawing/2014/main" id="{401B1AEF-12C0-4BFC-B9FE-7F1D2EB230CF}"/>
              </a:ext>
            </a:extLst>
          </p:cNvPr>
          <p:cNvCxnSpPr>
            <a:cxnSpLocks/>
            <a:stCxn id="263" idx="2"/>
            <a:endCxn id="258" idx="0"/>
          </p:cNvCxnSpPr>
          <p:nvPr/>
        </p:nvCxnSpPr>
        <p:spPr bwMode="gray">
          <a:xfrm>
            <a:off x="7479198" y="2363476"/>
            <a:ext cx="1563193" cy="42901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61" name="Straight Connector 260">
            <a:extLst>
              <a:ext uri="{FF2B5EF4-FFF2-40B4-BE49-F238E27FC236}">
                <a16:creationId xmlns:a16="http://schemas.microsoft.com/office/drawing/2014/main" id="{E5E6FE18-F472-48F4-AEFF-AE9FCD311C04}"/>
              </a:ext>
            </a:extLst>
          </p:cNvPr>
          <p:cNvCxnSpPr>
            <a:cxnSpLocks/>
            <a:stCxn id="262" idx="2"/>
            <a:endCxn id="257" idx="0"/>
          </p:cNvCxnSpPr>
          <p:nvPr/>
        </p:nvCxnSpPr>
        <p:spPr bwMode="gray">
          <a:xfrm>
            <a:off x="6882030" y="2364244"/>
            <a:ext cx="167277" cy="428252"/>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62" name="Picture 12" descr="E:\2016.01\1.12 扁平化图标\蓝色\AR-蓝色最新-40.png">
            <a:extLst>
              <a:ext uri="{FF2B5EF4-FFF2-40B4-BE49-F238E27FC236}">
                <a16:creationId xmlns:a16="http://schemas.microsoft.com/office/drawing/2014/main" id="{BC666190-002E-4F5D-A2E0-058993989E91}"/>
              </a:ext>
            </a:extLst>
          </p:cNvPr>
          <p:cNvPicPr>
            <a:picLocks noChangeAspect="1" noChangeArrowheads="1"/>
          </p:cNvPicPr>
          <p:nvPr/>
        </p:nvPicPr>
        <p:blipFill>
          <a:blip r:embed="rId3" cstate="print"/>
          <a:srcRect/>
          <a:stretch>
            <a:fillRect/>
          </a:stretch>
        </p:blipFill>
        <p:spPr bwMode="gray">
          <a:xfrm>
            <a:off x="6709956" y="2082668"/>
            <a:ext cx="344148" cy="281576"/>
          </a:xfrm>
          <a:prstGeom prst="rect">
            <a:avLst/>
          </a:prstGeom>
          <a:noFill/>
        </p:spPr>
      </p:pic>
      <p:pic>
        <p:nvPicPr>
          <p:cNvPr id="263" name="Picture 12" descr="E:\2016.01\1.12 扁平化图标\蓝色\AR-蓝色最新-40.png">
            <a:extLst>
              <a:ext uri="{FF2B5EF4-FFF2-40B4-BE49-F238E27FC236}">
                <a16:creationId xmlns:a16="http://schemas.microsoft.com/office/drawing/2014/main" id="{E1ABE69D-D1B3-4500-B7C9-958F1D50A253}"/>
              </a:ext>
            </a:extLst>
          </p:cNvPr>
          <p:cNvPicPr>
            <a:picLocks noChangeAspect="1" noChangeArrowheads="1"/>
          </p:cNvPicPr>
          <p:nvPr/>
        </p:nvPicPr>
        <p:blipFill>
          <a:blip r:embed="rId3" cstate="print"/>
          <a:srcRect/>
          <a:stretch>
            <a:fillRect/>
          </a:stretch>
        </p:blipFill>
        <p:spPr bwMode="gray">
          <a:xfrm>
            <a:off x="7307124" y="2081900"/>
            <a:ext cx="344148" cy="281576"/>
          </a:xfrm>
          <a:prstGeom prst="rect">
            <a:avLst/>
          </a:prstGeom>
          <a:noFill/>
        </p:spPr>
      </p:pic>
      <p:sp>
        <p:nvSpPr>
          <p:cNvPr id="264" name="TextBox 263">
            <a:extLst>
              <a:ext uri="{FF2B5EF4-FFF2-40B4-BE49-F238E27FC236}">
                <a16:creationId xmlns:a16="http://schemas.microsoft.com/office/drawing/2014/main" id="{2E7C3042-CDEB-4290-86D2-9289EC1DE8A5}"/>
              </a:ext>
            </a:extLst>
          </p:cNvPr>
          <p:cNvSpPr txBox="1"/>
          <p:nvPr/>
        </p:nvSpPr>
        <p:spPr bwMode="gray">
          <a:xfrm>
            <a:off x="6586116" y="1413572"/>
            <a:ext cx="1181099" cy="618631"/>
          </a:xfrm>
          <a:prstGeom prst="rect">
            <a:avLst/>
          </a:prstGeom>
          <a:noFill/>
        </p:spPr>
        <p:txBody>
          <a:bodyPr wrap="square" rtlCol="0">
            <a:spAutoFit/>
          </a:bodyPr>
          <a:lstStyle/>
          <a:p>
            <a:pPr algn="ctr" fontAlgn="ctr">
              <a:lnSpc>
                <a:spcPct val="180000"/>
              </a:lnSpc>
            </a:pPr>
            <a:r>
              <a:rPr lang="en-US" sz="1000" dirty="0">
                <a:latin typeface="Huawei Sans" panose="020C0503030203020204" pitchFamily="34" charset="0"/>
              </a:rPr>
              <a:t>HQ</a:t>
            </a:r>
            <a:endParaRPr lang="en-US" altLang="zh-CN" sz="1000" dirty="0">
              <a:latin typeface="Huawei Sans" panose="020C0503030203020204" pitchFamily="34" charset="0"/>
            </a:endParaRPr>
          </a:p>
          <a:p>
            <a:pPr algn="ctr" fontAlgn="ctr">
              <a:lnSpc>
                <a:spcPct val="180000"/>
              </a:lnSpc>
            </a:pPr>
            <a:r>
              <a:rPr lang="en-US" sz="900" dirty="0">
                <a:latin typeface="Huawei Sans" panose="020C0503030203020204" pitchFamily="34" charset="0"/>
              </a:rPr>
              <a:t>Active DC</a:t>
            </a:r>
            <a:endParaRPr lang="en-US" altLang="zh-CN" sz="900" dirty="0">
              <a:latin typeface="Huawei Sans" panose="020C0503030203020204" pitchFamily="34" charset="0"/>
            </a:endParaRPr>
          </a:p>
        </p:txBody>
      </p:sp>
      <p:pic>
        <p:nvPicPr>
          <p:cNvPr id="265" name="Picture 12" descr="E:\2016.01\1.12 扁平化图标\蓝色\AR-蓝色最新-40.png">
            <a:extLst>
              <a:ext uri="{FF2B5EF4-FFF2-40B4-BE49-F238E27FC236}">
                <a16:creationId xmlns:a16="http://schemas.microsoft.com/office/drawing/2014/main" id="{65CB4E72-5B29-4E4E-9F5C-09F7C88AB15A}"/>
              </a:ext>
            </a:extLst>
          </p:cNvPr>
          <p:cNvPicPr>
            <a:picLocks noChangeAspect="1" noChangeArrowheads="1"/>
          </p:cNvPicPr>
          <p:nvPr/>
        </p:nvPicPr>
        <p:blipFill>
          <a:blip r:embed="rId3" cstate="print"/>
          <a:srcRect/>
          <a:stretch>
            <a:fillRect/>
          </a:stretch>
        </p:blipFill>
        <p:spPr bwMode="gray">
          <a:xfrm>
            <a:off x="6621746" y="3834931"/>
            <a:ext cx="344148" cy="281576"/>
          </a:xfrm>
          <a:prstGeom prst="rect">
            <a:avLst/>
          </a:prstGeom>
          <a:noFill/>
        </p:spPr>
      </p:pic>
      <p:pic>
        <p:nvPicPr>
          <p:cNvPr id="266" name="Picture 12" descr="E:\2016.01\1.12 扁平化图标\蓝色\AR-蓝色最新-40.png">
            <a:extLst>
              <a:ext uri="{FF2B5EF4-FFF2-40B4-BE49-F238E27FC236}">
                <a16:creationId xmlns:a16="http://schemas.microsoft.com/office/drawing/2014/main" id="{A18A113F-F852-4CB3-8A22-616D3B6B25E0}"/>
              </a:ext>
            </a:extLst>
          </p:cNvPr>
          <p:cNvPicPr>
            <a:picLocks noChangeAspect="1" noChangeArrowheads="1"/>
          </p:cNvPicPr>
          <p:nvPr/>
        </p:nvPicPr>
        <p:blipFill>
          <a:blip r:embed="rId3" cstate="print"/>
          <a:srcRect/>
          <a:stretch>
            <a:fillRect/>
          </a:stretch>
        </p:blipFill>
        <p:spPr bwMode="gray">
          <a:xfrm>
            <a:off x="7309203" y="3835993"/>
            <a:ext cx="344148" cy="281576"/>
          </a:xfrm>
          <a:prstGeom prst="rect">
            <a:avLst/>
          </a:prstGeom>
          <a:noFill/>
        </p:spPr>
      </p:pic>
      <p:cxnSp>
        <p:nvCxnSpPr>
          <p:cNvPr id="268" name="Straight Connector 267">
            <a:extLst>
              <a:ext uri="{FF2B5EF4-FFF2-40B4-BE49-F238E27FC236}">
                <a16:creationId xmlns:a16="http://schemas.microsoft.com/office/drawing/2014/main" id="{A6C0C2FD-32D1-4E1B-A673-884BB6F32A64}"/>
              </a:ext>
            </a:extLst>
          </p:cNvPr>
          <p:cNvCxnSpPr>
            <a:cxnSpLocks/>
            <a:stCxn id="281" idx="3"/>
            <a:endCxn id="265" idx="2"/>
          </p:cNvCxnSpPr>
          <p:nvPr/>
        </p:nvCxnSpPr>
        <p:spPr bwMode="gray">
          <a:xfrm flipV="1">
            <a:off x="6676001" y="4116507"/>
            <a:ext cx="117819" cy="32900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69" name="Straight Connector 268">
            <a:extLst>
              <a:ext uri="{FF2B5EF4-FFF2-40B4-BE49-F238E27FC236}">
                <a16:creationId xmlns:a16="http://schemas.microsoft.com/office/drawing/2014/main" id="{A65BFC7C-A273-4986-9148-91F115FB891A}"/>
              </a:ext>
            </a:extLst>
          </p:cNvPr>
          <p:cNvCxnSpPr>
            <a:cxnSpLocks/>
            <a:stCxn id="282" idx="2"/>
            <a:endCxn id="266" idx="2"/>
          </p:cNvCxnSpPr>
          <p:nvPr/>
        </p:nvCxnSpPr>
        <p:spPr bwMode="gray">
          <a:xfrm flipH="1" flipV="1">
            <a:off x="7481277" y="4117569"/>
            <a:ext cx="213295" cy="32780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70" name="Straight Connector 269">
            <a:extLst>
              <a:ext uri="{FF2B5EF4-FFF2-40B4-BE49-F238E27FC236}">
                <a16:creationId xmlns:a16="http://schemas.microsoft.com/office/drawing/2014/main" id="{EC25324C-332A-4490-9FA3-6405DD668FDB}"/>
              </a:ext>
            </a:extLst>
          </p:cNvPr>
          <p:cNvCxnSpPr>
            <a:cxnSpLocks/>
            <a:stCxn id="266" idx="1"/>
            <a:endCxn id="265" idx="3"/>
          </p:cNvCxnSpPr>
          <p:nvPr/>
        </p:nvCxnSpPr>
        <p:spPr bwMode="gray">
          <a:xfrm flipH="1" flipV="1">
            <a:off x="6965894" y="3975719"/>
            <a:ext cx="343309" cy="106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1" name="Freeform 159">
            <a:extLst>
              <a:ext uri="{FF2B5EF4-FFF2-40B4-BE49-F238E27FC236}">
                <a16:creationId xmlns:a16="http://schemas.microsoft.com/office/drawing/2014/main" id="{2A15B67A-2E87-4E38-BC4D-515D74835ADC}"/>
              </a:ext>
            </a:extLst>
          </p:cNvPr>
          <p:cNvSpPr/>
          <p:nvPr/>
        </p:nvSpPr>
        <p:spPr bwMode="gray">
          <a:xfrm flipH="1">
            <a:off x="8435703" y="1720557"/>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pic>
        <p:nvPicPr>
          <p:cNvPr id="272" name="Picture 12" descr="E:\2016.01\1.12 扁平化图标\蓝色\AR-蓝色最新-40.png">
            <a:extLst>
              <a:ext uri="{FF2B5EF4-FFF2-40B4-BE49-F238E27FC236}">
                <a16:creationId xmlns:a16="http://schemas.microsoft.com/office/drawing/2014/main" id="{A8BEEE4A-CA6E-4BDE-B4AF-E7C2F6FFACFF}"/>
              </a:ext>
            </a:extLst>
          </p:cNvPr>
          <p:cNvPicPr>
            <a:picLocks noChangeAspect="1" noChangeArrowheads="1"/>
          </p:cNvPicPr>
          <p:nvPr/>
        </p:nvPicPr>
        <p:blipFill>
          <a:blip r:embed="rId3" cstate="print"/>
          <a:srcRect/>
          <a:stretch>
            <a:fillRect/>
          </a:stretch>
        </p:blipFill>
        <p:spPr bwMode="gray">
          <a:xfrm>
            <a:off x="8670996" y="2093651"/>
            <a:ext cx="344148" cy="281576"/>
          </a:xfrm>
          <a:prstGeom prst="rect">
            <a:avLst/>
          </a:prstGeom>
          <a:noFill/>
        </p:spPr>
      </p:pic>
      <p:pic>
        <p:nvPicPr>
          <p:cNvPr id="273" name="Picture 12" descr="E:\2016.01\1.12 扁平化图标\蓝色\AR-蓝色最新-40.png">
            <a:extLst>
              <a:ext uri="{FF2B5EF4-FFF2-40B4-BE49-F238E27FC236}">
                <a16:creationId xmlns:a16="http://schemas.microsoft.com/office/drawing/2014/main" id="{CA6A997D-C649-4077-B570-5C734174A322}"/>
              </a:ext>
            </a:extLst>
          </p:cNvPr>
          <p:cNvPicPr>
            <a:picLocks noChangeAspect="1" noChangeArrowheads="1"/>
          </p:cNvPicPr>
          <p:nvPr/>
        </p:nvPicPr>
        <p:blipFill>
          <a:blip r:embed="rId3" cstate="print"/>
          <a:srcRect/>
          <a:stretch>
            <a:fillRect/>
          </a:stretch>
        </p:blipFill>
        <p:spPr bwMode="gray">
          <a:xfrm>
            <a:off x="9268164" y="2092883"/>
            <a:ext cx="344148" cy="281576"/>
          </a:xfrm>
          <a:prstGeom prst="rect">
            <a:avLst/>
          </a:prstGeom>
          <a:noFill/>
        </p:spPr>
      </p:pic>
      <p:cxnSp>
        <p:nvCxnSpPr>
          <p:cNvPr id="274" name="Straight Connector 273">
            <a:extLst>
              <a:ext uri="{FF2B5EF4-FFF2-40B4-BE49-F238E27FC236}">
                <a16:creationId xmlns:a16="http://schemas.microsoft.com/office/drawing/2014/main" id="{3ED44FEC-C088-402F-93BF-F58AB083F2C1}"/>
              </a:ext>
            </a:extLst>
          </p:cNvPr>
          <p:cNvCxnSpPr>
            <a:cxnSpLocks/>
            <a:stCxn id="272" idx="2"/>
            <a:endCxn id="257" idx="2"/>
          </p:cNvCxnSpPr>
          <p:nvPr/>
        </p:nvCxnSpPr>
        <p:spPr bwMode="gray">
          <a:xfrm flipH="1">
            <a:off x="7274089" y="2375227"/>
            <a:ext cx="1568981" cy="52764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75" name="Straight Connector 274">
            <a:extLst>
              <a:ext uri="{FF2B5EF4-FFF2-40B4-BE49-F238E27FC236}">
                <a16:creationId xmlns:a16="http://schemas.microsoft.com/office/drawing/2014/main" id="{48433432-2029-4815-8CFE-C44C01A96252}"/>
              </a:ext>
            </a:extLst>
          </p:cNvPr>
          <p:cNvCxnSpPr>
            <a:cxnSpLocks/>
            <a:stCxn id="273" idx="2"/>
            <a:endCxn id="258" idx="1"/>
          </p:cNvCxnSpPr>
          <p:nvPr/>
        </p:nvCxnSpPr>
        <p:spPr bwMode="gray">
          <a:xfrm flipH="1">
            <a:off x="9251387" y="2374459"/>
            <a:ext cx="188851" cy="5084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6" name="TextBox 275">
            <a:extLst>
              <a:ext uri="{FF2B5EF4-FFF2-40B4-BE49-F238E27FC236}">
                <a16:creationId xmlns:a16="http://schemas.microsoft.com/office/drawing/2014/main" id="{6A0073EE-D96E-4897-92AE-47551D8D2957}"/>
              </a:ext>
            </a:extLst>
          </p:cNvPr>
          <p:cNvSpPr txBox="1"/>
          <p:nvPr/>
        </p:nvSpPr>
        <p:spPr bwMode="gray">
          <a:xfrm>
            <a:off x="8436026" y="1436543"/>
            <a:ext cx="1335639" cy="618631"/>
          </a:xfrm>
          <a:prstGeom prst="rect">
            <a:avLst/>
          </a:prstGeom>
          <a:noFill/>
        </p:spPr>
        <p:txBody>
          <a:bodyPr wrap="square" rtlCol="0">
            <a:spAutoFit/>
          </a:bodyPr>
          <a:lstStyle/>
          <a:p>
            <a:pPr algn="ctr" fontAlgn="ctr">
              <a:lnSpc>
                <a:spcPct val="180000"/>
              </a:lnSpc>
            </a:pPr>
            <a:r>
              <a:rPr lang="en-US" sz="1000" dirty="0">
                <a:latin typeface="Huawei Sans" panose="020C0503030203020204" pitchFamily="34" charset="0"/>
              </a:rPr>
              <a:t>HQ</a:t>
            </a:r>
            <a:endParaRPr lang="en-US" altLang="zh-CN" sz="1000" dirty="0">
              <a:latin typeface="Huawei Sans" panose="020C0503030203020204" pitchFamily="34" charset="0"/>
            </a:endParaRPr>
          </a:p>
          <a:p>
            <a:pPr algn="ctr" fontAlgn="ctr">
              <a:lnSpc>
                <a:spcPct val="180000"/>
              </a:lnSpc>
            </a:pPr>
            <a:r>
              <a:rPr lang="en-US" sz="900" dirty="0">
                <a:latin typeface="Huawei Sans" panose="020C0503030203020204" pitchFamily="34" charset="0"/>
              </a:rPr>
              <a:t>Standby DC</a:t>
            </a:r>
            <a:endParaRPr lang="en-US" altLang="zh-CN" sz="1000" dirty="0">
              <a:latin typeface="Huawei Sans" panose="020C0503030203020204" pitchFamily="34" charset="0"/>
            </a:endParaRPr>
          </a:p>
        </p:txBody>
      </p:sp>
      <p:sp>
        <p:nvSpPr>
          <p:cNvPr id="281" name="Freeform 159">
            <a:extLst>
              <a:ext uri="{FF2B5EF4-FFF2-40B4-BE49-F238E27FC236}">
                <a16:creationId xmlns:a16="http://schemas.microsoft.com/office/drawing/2014/main" id="{112AE0D3-C4E0-4717-850B-E34D4D9ECD18}"/>
              </a:ext>
            </a:extLst>
          </p:cNvPr>
          <p:cNvSpPr/>
          <p:nvPr/>
        </p:nvSpPr>
        <p:spPr bwMode="gray">
          <a:xfrm flipH="1">
            <a:off x="6185835" y="4375218"/>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100" dirty="0">
              <a:solidFill>
                <a:schemeClr val="tx1"/>
              </a:solidFill>
              <a:latin typeface="Huawei Sans" panose="020C0503030203020204" pitchFamily="34" charset="0"/>
            </a:endParaRPr>
          </a:p>
        </p:txBody>
      </p:sp>
      <p:sp>
        <p:nvSpPr>
          <p:cNvPr id="282" name="Freeform 159">
            <a:extLst>
              <a:ext uri="{FF2B5EF4-FFF2-40B4-BE49-F238E27FC236}">
                <a16:creationId xmlns:a16="http://schemas.microsoft.com/office/drawing/2014/main" id="{7C8EBDA1-167C-409E-A76F-FF1D3528CF36}"/>
              </a:ext>
            </a:extLst>
          </p:cNvPr>
          <p:cNvSpPr/>
          <p:nvPr/>
        </p:nvSpPr>
        <p:spPr bwMode="gray">
          <a:xfrm flipH="1">
            <a:off x="7212663" y="4368607"/>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100" dirty="0">
              <a:solidFill>
                <a:schemeClr val="tx1"/>
              </a:solidFill>
              <a:latin typeface="Huawei Sans" panose="020C0503030203020204" pitchFamily="34" charset="0"/>
            </a:endParaRPr>
          </a:p>
        </p:txBody>
      </p:sp>
      <p:pic>
        <p:nvPicPr>
          <p:cNvPr id="303" name="Picture 12" descr="E:\2016.01\1.12 扁平化图标\蓝色\AR-蓝色最新-40.png">
            <a:extLst>
              <a:ext uri="{FF2B5EF4-FFF2-40B4-BE49-F238E27FC236}">
                <a16:creationId xmlns:a16="http://schemas.microsoft.com/office/drawing/2014/main" id="{2CC44AB0-6CB5-4BB1-A50C-0067B61561E6}"/>
              </a:ext>
            </a:extLst>
          </p:cNvPr>
          <p:cNvPicPr>
            <a:picLocks noChangeAspect="1" noChangeArrowheads="1"/>
          </p:cNvPicPr>
          <p:nvPr/>
        </p:nvPicPr>
        <p:blipFill>
          <a:blip r:embed="rId3" cstate="print"/>
          <a:srcRect/>
          <a:stretch>
            <a:fillRect/>
          </a:stretch>
        </p:blipFill>
        <p:spPr bwMode="gray">
          <a:xfrm>
            <a:off x="9141727" y="5184349"/>
            <a:ext cx="344148" cy="281576"/>
          </a:xfrm>
          <a:prstGeom prst="rect">
            <a:avLst/>
          </a:prstGeom>
          <a:noFill/>
        </p:spPr>
      </p:pic>
      <p:cxnSp>
        <p:nvCxnSpPr>
          <p:cNvPr id="304" name="Straight Connector 303">
            <a:extLst>
              <a:ext uri="{FF2B5EF4-FFF2-40B4-BE49-F238E27FC236}">
                <a16:creationId xmlns:a16="http://schemas.microsoft.com/office/drawing/2014/main" id="{024ABB23-9F36-4577-A85E-D769349C28FC}"/>
              </a:ext>
            </a:extLst>
          </p:cNvPr>
          <p:cNvCxnSpPr>
            <a:cxnSpLocks/>
            <a:endCxn id="303" idx="0"/>
          </p:cNvCxnSpPr>
          <p:nvPr/>
        </p:nvCxnSpPr>
        <p:spPr bwMode="gray">
          <a:xfrm>
            <a:off x="8812756" y="4822411"/>
            <a:ext cx="501045" cy="36193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05" name="Straight Connector 304">
            <a:extLst>
              <a:ext uri="{FF2B5EF4-FFF2-40B4-BE49-F238E27FC236}">
                <a16:creationId xmlns:a16="http://schemas.microsoft.com/office/drawing/2014/main" id="{4C2C5F55-6919-41AF-99D7-E9D5C5D9A13A}"/>
              </a:ext>
            </a:extLst>
          </p:cNvPr>
          <p:cNvCxnSpPr>
            <a:cxnSpLocks/>
            <a:endCxn id="303" idx="0"/>
          </p:cNvCxnSpPr>
          <p:nvPr/>
        </p:nvCxnSpPr>
        <p:spPr bwMode="gray">
          <a:xfrm flipH="1">
            <a:off x="9313801" y="4829158"/>
            <a:ext cx="589243" cy="3551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6" name="TextBox 305">
            <a:extLst>
              <a:ext uri="{FF2B5EF4-FFF2-40B4-BE49-F238E27FC236}">
                <a16:creationId xmlns:a16="http://schemas.microsoft.com/office/drawing/2014/main" id="{68400F2A-EC7A-441D-B539-3ECDF3A764F1}"/>
              </a:ext>
            </a:extLst>
          </p:cNvPr>
          <p:cNvSpPr txBox="1"/>
          <p:nvPr/>
        </p:nvSpPr>
        <p:spPr bwMode="gray">
          <a:xfrm>
            <a:off x="8272096" y="4948231"/>
            <a:ext cx="906064" cy="369332"/>
          </a:xfrm>
          <a:prstGeom prst="rect">
            <a:avLst/>
          </a:prstGeom>
          <a:noFill/>
        </p:spPr>
        <p:txBody>
          <a:bodyPr wrap="square" rtlCol="0">
            <a:spAutoFit/>
          </a:bodyPr>
          <a:lstStyle/>
          <a:p>
            <a:pPr algn="ctr" fontAlgn="ctr"/>
            <a:r>
              <a:rPr lang="en-US" sz="900" dirty="0">
                <a:latin typeface="Huawei Sans" panose="020C0503030203020204" pitchFamily="34" charset="0"/>
              </a:rPr>
              <a:t>Sub-branch/</a:t>
            </a:r>
          </a:p>
          <a:p>
            <a:pPr algn="ctr" fontAlgn="ctr"/>
            <a:r>
              <a:rPr lang="en-US" sz="900" dirty="0">
                <a:latin typeface="Huawei Sans" panose="020C0503030203020204" pitchFamily="34" charset="0"/>
              </a:rPr>
              <a:t>Outlet</a:t>
            </a:r>
          </a:p>
        </p:txBody>
      </p:sp>
      <p:pic>
        <p:nvPicPr>
          <p:cNvPr id="307" name="Picture 12" descr="E:\2016.01\1.12 扁平化图标\蓝色\AR-蓝色最新-40.png">
            <a:extLst>
              <a:ext uri="{FF2B5EF4-FFF2-40B4-BE49-F238E27FC236}">
                <a16:creationId xmlns:a16="http://schemas.microsoft.com/office/drawing/2014/main" id="{0A5B0C83-D3F4-4297-9048-A038BAB100AF}"/>
              </a:ext>
            </a:extLst>
          </p:cNvPr>
          <p:cNvPicPr>
            <a:picLocks noChangeAspect="1" noChangeArrowheads="1"/>
          </p:cNvPicPr>
          <p:nvPr/>
        </p:nvPicPr>
        <p:blipFill>
          <a:blip r:embed="rId3" cstate="print"/>
          <a:srcRect/>
          <a:stretch>
            <a:fillRect/>
          </a:stretch>
        </p:blipFill>
        <p:spPr bwMode="gray">
          <a:xfrm>
            <a:off x="8853334" y="3839456"/>
            <a:ext cx="344148" cy="281576"/>
          </a:xfrm>
          <a:prstGeom prst="rect">
            <a:avLst/>
          </a:prstGeom>
          <a:noFill/>
        </p:spPr>
      </p:pic>
      <p:pic>
        <p:nvPicPr>
          <p:cNvPr id="308" name="Picture 12" descr="E:\2016.01\1.12 扁平化图标\蓝色\AR-蓝色最新-40.png">
            <a:extLst>
              <a:ext uri="{FF2B5EF4-FFF2-40B4-BE49-F238E27FC236}">
                <a16:creationId xmlns:a16="http://schemas.microsoft.com/office/drawing/2014/main" id="{6D42951F-C3EC-423A-96AB-0B220F998D34}"/>
              </a:ext>
            </a:extLst>
          </p:cNvPr>
          <p:cNvPicPr>
            <a:picLocks noChangeAspect="1" noChangeArrowheads="1"/>
          </p:cNvPicPr>
          <p:nvPr/>
        </p:nvPicPr>
        <p:blipFill>
          <a:blip r:embed="rId3" cstate="print"/>
          <a:srcRect/>
          <a:stretch>
            <a:fillRect/>
          </a:stretch>
        </p:blipFill>
        <p:spPr bwMode="gray">
          <a:xfrm>
            <a:off x="9540791" y="3840518"/>
            <a:ext cx="344148" cy="281576"/>
          </a:xfrm>
          <a:prstGeom prst="rect">
            <a:avLst/>
          </a:prstGeom>
          <a:noFill/>
        </p:spPr>
      </p:pic>
      <p:cxnSp>
        <p:nvCxnSpPr>
          <p:cNvPr id="309" name="Straight Connector 308">
            <a:extLst>
              <a:ext uri="{FF2B5EF4-FFF2-40B4-BE49-F238E27FC236}">
                <a16:creationId xmlns:a16="http://schemas.microsoft.com/office/drawing/2014/main" id="{B61403CB-E4A1-4158-91C1-6B21CA80EF68}"/>
              </a:ext>
            </a:extLst>
          </p:cNvPr>
          <p:cNvCxnSpPr>
            <a:cxnSpLocks/>
            <a:stCxn id="312" idx="3"/>
            <a:endCxn id="307" idx="2"/>
          </p:cNvCxnSpPr>
          <p:nvPr/>
        </p:nvCxnSpPr>
        <p:spPr bwMode="gray">
          <a:xfrm flipV="1">
            <a:off x="8907589" y="4121032"/>
            <a:ext cx="117819" cy="32900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0" name="Straight Connector 309">
            <a:extLst>
              <a:ext uri="{FF2B5EF4-FFF2-40B4-BE49-F238E27FC236}">
                <a16:creationId xmlns:a16="http://schemas.microsoft.com/office/drawing/2014/main" id="{C4226F06-DF0D-4F33-AB01-3166C4F51B95}"/>
              </a:ext>
            </a:extLst>
          </p:cNvPr>
          <p:cNvCxnSpPr>
            <a:cxnSpLocks/>
            <a:stCxn id="313" idx="2"/>
            <a:endCxn id="308" idx="2"/>
          </p:cNvCxnSpPr>
          <p:nvPr/>
        </p:nvCxnSpPr>
        <p:spPr bwMode="gray">
          <a:xfrm flipH="1" flipV="1">
            <a:off x="9712865" y="4122094"/>
            <a:ext cx="213295" cy="32780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1" name="Straight Connector 310">
            <a:extLst>
              <a:ext uri="{FF2B5EF4-FFF2-40B4-BE49-F238E27FC236}">
                <a16:creationId xmlns:a16="http://schemas.microsoft.com/office/drawing/2014/main" id="{727166B7-00BC-43F2-A3BE-0BB856DD1B6F}"/>
              </a:ext>
            </a:extLst>
          </p:cNvPr>
          <p:cNvCxnSpPr>
            <a:cxnSpLocks/>
            <a:stCxn id="308" idx="1"/>
            <a:endCxn id="307" idx="3"/>
          </p:cNvCxnSpPr>
          <p:nvPr/>
        </p:nvCxnSpPr>
        <p:spPr bwMode="gray">
          <a:xfrm flipH="1" flipV="1">
            <a:off x="9197482" y="3980244"/>
            <a:ext cx="343309" cy="106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12" name="Freeform 159">
            <a:extLst>
              <a:ext uri="{FF2B5EF4-FFF2-40B4-BE49-F238E27FC236}">
                <a16:creationId xmlns:a16="http://schemas.microsoft.com/office/drawing/2014/main" id="{7B771080-8386-4045-93EF-7A36BE46AA93}"/>
              </a:ext>
            </a:extLst>
          </p:cNvPr>
          <p:cNvSpPr/>
          <p:nvPr/>
        </p:nvSpPr>
        <p:spPr bwMode="gray">
          <a:xfrm flipH="1">
            <a:off x="8417423" y="4379743"/>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100" dirty="0">
              <a:solidFill>
                <a:schemeClr val="tx1"/>
              </a:solidFill>
              <a:latin typeface="Huawei Sans" panose="020C0503030203020204" pitchFamily="34" charset="0"/>
            </a:endParaRPr>
          </a:p>
        </p:txBody>
      </p:sp>
      <p:sp>
        <p:nvSpPr>
          <p:cNvPr id="313" name="Freeform 159">
            <a:extLst>
              <a:ext uri="{FF2B5EF4-FFF2-40B4-BE49-F238E27FC236}">
                <a16:creationId xmlns:a16="http://schemas.microsoft.com/office/drawing/2014/main" id="{A43BA6AF-62AA-42A1-94DF-B387ABBCDD82}"/>
              </a:ext>
            </a:extLst>
          </p:cNvPr>
          <p:cNvSpPr/>
          <p:nvPr/>
        </p:nvSpPr>
        <p:spPr bwMode="gray">
          <a:xfrm flipH="1">
            <a:off x="9444251" y="4373132"/>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100" dirty="0">
              <a:solidFill>
                <a:schemeClr val="tx1"/>
              </a:solidFill>
              <a:latin typeface="Huawei Sans" panose="020C0503030203020204" pitchFamily="34" charset="0"/>
            </a:endParaRPr>
          </a:p>
        </p:txBody>
      </p:sp>
      <p:cxnSp>
        <p:nvCxnSpPr>
          <p:cNvPr id="316" name="Straight Connector 315">
            <a:extLst>
              <a:ext uri="{FF2B5EF4-FFF2-40B4-BE49-F238E27FC236}">
                <a16:creationId xmlns:a16="http://schemas.microsoft.com/office/drawing/2014/main" id="{578FDEF7-771C-4681-8A0A-EA3409BC1CB0}"/>
              </a:ext>
            </a:extLst>
          </p:cNvPr>
          <p:cNvCxnSpPr>
            <a:cxnSpLocks/>
            <a:stCxn id="265" idx="0"/>
          </p:cNvCxnSpPr>
          <p:nvPr/>
        </p:nvCxnSpPr>
        <p:spPr bwMode="gray">
          <a:xfrm flipV="1">
            <a:off x="6793820" y="3443074"/>
            <a:ext cx="414293" cy="39185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9" name="Straight Connector 318">
            <a:extLst>
              <a:ext uri="{FF2B5EF4-FFF2-40B4-BE49-F238E27FC236}">
                <a16:creationId xmlns:a16="http://schemas.microsoft.com/office/drawing/2014/main" id="{854747E9-9240-497C-8514-B525B1424C90}"/>
              </a:ext>
            </a:extLst>
          </p:cNvPr>
          <p:cNvCxnSpPr>
            <a:cxnSpLocks/>
            <a:stCxn id="266" idx="0"/>
          </p:cNvCxnSpPr>
          <p:nvPr/>
        </p:nvCxnSpPr>
        <p:spPr bwMode="gray">
          <a:xfrm flipV="1">
            <a:off x="7481277" y="3433922"/>
            <a:ext cx="1674788" cy="40207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Straight Connector 321">
            <a:extLst>
              <a:ext uri="{FF2B5EF4-FFF2-40B4-BE49-F238E27FC236}">
                <a16:creationId xmlns:a16="http://schemas.microsoft.com/office/drawing/2014/main" id="{54923B8D-B4BB-4366-8A0B-10831643D111}"/>
              </a:ext>
            </a:extLst>
          </p:cNvPr>
          <p:cNvCxnSpPr>
            <a:cxnSpLocks/>
            <a:endCxn id="308" idx="0"/>
          </p:cNvCxnSpPr>
          <p:nvPr/>
        </p:nvCxnSpPr>
        <p:spPr bwMode="gray">
          <a:xfrm>
            <a:off x="9141727" y="3413941"/>
            <a:ext cx="571138" cy="42657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Straight Connector 324">
            <a:extLst>
              <a:ext uri="{FF2B5EF4-FFF2-40B4-BE49-F238E27FC236}">
                <a16:creationId xmlns:a16="http://schemas.microsoft.com/office/drawing/2014/main" id="{2B340EFC-BDCE-4750-A8A5-4019E27BE1A8}"/>
              </a:ext>
            </a:extLst>
          </p:cNvPr>
          <p:cNvCxnSpPr>
            <a:cxnSpLocks/>
            <a:endCxn id="307" idx="0"/>
          </p:cNvCxnSpPr>
          <p:nvPr/>
        </p:nvCxnSpPr>
        <p:spPr bwMode="gray">
          <a:xfrm>
            <a:off x="7178546" y="3433922"/>
            <a:ext cx="1846862" cy="4055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32" name="TextBox 331">
            <a:extLst>
              <a:ext uri="{FF2B5EF4-FFF2-40B4-BE49-F238E27FC236}">
                <a16:creationId xmlns:a16="http://schemas.microsoft.com/office/drawing/2014/main" id="{ACD88CF0-A966-443B-AB6C-78EB7B4612B5}"/>
              </a:ext>
            </a:extLst>
          </p:cNvPr>
          <p:cNvSpPr txBox="1"/>
          <p:nvPr/>
        </p:nvSpPr>
        <p:spPr bwMode="gray">
          <a:xfrm>
            <a:off x="5901045" y="3788600"/>
            <a:ext cx="909202" cy="369332"/>
          </a:xfrm>
          <a:prstGeom prst="rect">
            <a:avLst/>
          </a:prstGeom>
          <a:noFill/>
        </p:spPr>
        <p:txBody>
          <a:bodyPr wrap="square" rtlCol="0">
            <a:spAutoFit/>
          </a:bodyPr>
          <a:lstStyle/>
          <a:p>
            <a:pPr algn="ctr" fontAlgn="ctr"/>
            <a:r>
              <a:rPr lang="en-US" sz="900" dirty="0">
                <a:latin typeface="Huawei Sans" panose="020C0503030203020204" pitchFamily="34" charset="0"/>
              </a:rPr>
              <a:t>Provincial branch</a:t>
            </a:r>
          </a:p>
        </p:txBody>
      </p:sp>
      <p:sp>
        <p:nvSpPr>
          <p:cNvPr id="333" name="TextBox 332">
            <a:extLst>
              <a:ext uri="{FF2B5EF4-FFF2-40B4-BE49-F238E27FC236}">
                <a16:creationId xmlns:a16="http://schemas.microsoft.com/office/drawing/2014/main" id="{06EDE514-9413-4495-A6AC-F1AA6EA5B801}"/>
              </a:ext>
            </a:extLst>
          </p:cNvPr>
          <p:cNvSpPr txBox="1"/>
          <p:nvPr/>
        </p:nvSpPr>
        <p:spPr bwMode="gray">
          <a:xfrm>
            <a:off x="9701228" y="3765219"/>
            <a:ext cx="868473" cy="369332"/>
          </a:xfrm>
          <a:prstGeom prst="rect">
            <a:avLst/>
          </a:prstGeom>
          <a:noFill/>
        </p:spPr>
        <p:txBody>
          <a:bodyPr wrap="square" rtlCol="0">
            <a:spAutoFit/>
          </a:bodyPr>
          <a:lstStyle/>
          <a:p>
            <a:pPr algn="ctr" fontAlgn="ctr"/>
            <a:r>
              <a:rPr lang="en-US" sz="900" dirty="0">
                <a:latin typeface="Huawei Sans" panose="020C0503030203020204" pitchFamily="34" charset="0"/>
              </a:rPr>
              <a:t>Provincial branch</a:t>
            </a:r>
          </a:p>
        </p:txBody>
      </p:sp>
      <p:sp>
        <p:nvSpPr>
          <p:cNvPr id="335" name="圆角矩形 75">
            <a:extLst>
              <a:ext uri="{FF2B5EF4-FFF2-40B4-BE49-F238E27FC236}">
                <a16:creationId xmlns:a16="http://schemas.microsoft.com/office/drawing/2014/main" id="{C80EE94B-B421-44AB-BDA0-729F26AD87D9}"/>
              </a:ext>
            </a:extLst>
          </p:cNvPr>
          <p:cNvSpPr/>
          <p:nvPr/>
        </p:nvSpPr>
        <p:spPr bwMode="gray">
          <a:xfrm>
            <a:off x="6080809" y="3757208"/>
            <a:ext cx="2042553" cy="1794409"/>
          </a:xfrm>
          <a:prstGeom prst="roundRect">
            <a:avLst>
              <a:gd name="adj" fmla="val 2420"/>
            </a:avLst>
          </a:prstGeom>
          <a:noFill/>
          <a:ln w="19050" cap="flat" cmpd="sng" algn="ctr">
            <a:solidFill>
              <a:srgbClr val="56C4D2"/>
            </a:solidFill>
            <a:prstDash val="dash"/>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fontAlgn="ct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100" b="0" i="0" u="none" strike="noStrike" kern="0" cap="none" spc="0" normalizeH="0" baseline="0" noProof="0" dirty="0">
              <a:ln>
                <a:noFill/>
              </a:ln>
              <a:solidFill>
                <a:prstClr val="black"/>
              </a:solidFill>
              <a:effectLst/>
              <a:uLnTx/>
              <a:uFillTx/>
              <a:latin typeface="Huawei Sans" panose="020C0503030203020204" pitchFamily="34" charset="0"/>
              <a:cs typeface="Arial" panose="020B0604020202020204" pitchFamily="34" charset="0"/>
            </a:endParaRPr>
          </a:p>
        </p:txBody>
      </p:sp>
      <p:sp>
        <p:nvSpPr>
          <p:cNvPr id="336" name="圆角矩形 75">
            <a:extLst>
              <a:ext uri="{FF2B5EF4-FFF2-40B4-BE49-F238E27FC236}">
                <a16:creationId xmlns:a16="http://schemas.microsoft.com/office/drawing/2014/main" id="{F063ADDB-1376-42E8-B2BF-83BD9CDB28F3}"/>
              </a:ext>
            </a:extLst>
          </p:cNvPr>
          <p:cNvSpPr/>
          <p:nvPr/>
        </p:nvSpPr>
        <p:spPr bwMode="gray">
          <a:xfrm>
            <a:off x="8347440" y="3752662"/>
            <a:ext cx="2042553" cy="1794409"/>
          </a:xfrm>
          <a:prstGeom prst="roundRect">
            <a:avLst>
              <a:gd name="adj" fmla="val 2420"/>
            </a:avLst>
          </a:prstGeom>
          <a:noFill/>
          <a:ln w="19050" cap="flat" cmpd="sng" algn="ctr">
            <a:solidFill>
              <a:srgbClr val="56C4D2"/>
            </a:solidFill>
            <a:prstDash val="dash"/>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100" b="0" i="0" u="none" strike="noStrike" kern="0" cap="none" spc="0" normalizeH="0" baseline="0" noProof="0" dirty="0">
              <a:ln>
                <a:noFill/>
              </a:ln>
              <a:solidFill>
                <a:prstClr val="black"/>
              </a:solidFill>
              <a:effectLst/>
              <a:uLnTx/>
              <a:uFillTx/>
              <a:latin typeface="Huawei Sans" panose="020C0503030203020204" pitchFamily="34" charset="0"/>
              <a:cs typeface="Arial" panose="020B0604020202020204" pitchFamily="34" charset="0"/>
            </a:endParaRPr>
          </a:p>
        </p:txBody>
      </p:sp>
      <p:sp>
        <p:nvSpPr>
          <p:cNvPr id="337" name="圆角矩形 75">
            <a:extLst>
              <a:ext uri="{FF2B5EF4-FFF2-40B4-BE49-F238E27FC236}">
                <a16:creationId xmlns:a16="http://schemas.microsoft.com/office/drawing/2014/main" id="{83DE6315-D207-4EC1-94F8-F007D2A049BD}"/>
              </a:ext>
            </a:extLst>
          </p:cNvPr>
          <p:cNvSpPr/>
          <p:nvPr/>
        </p:nvSpPr>
        <p:spPr bwMode="gray">
          <a:xfrm>
            <a:off x="6276124" y="1510082"/>
            <a:ext cx="3787754" cy="1178865"/>
          </a:xfrm>
          <a:prstGeom prst="roundRect">
            <a:avLst>
              <a:gd name="adj" fmla="val 2420"/>
            </a:avLst>
          </a:prstGeom>
          <a:noFill/>
          <a:ln w="19050" cap="flat" cmpd="sng" algn="ctr">
            <a:solidFill>
              <a:srgbClr val="56C4D2"/>
            </a:solidFill>
            <a:prstDash val="dash"/>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100" b="0" i="0" u="none" strike="noStrike" kern="0" cap="none" spc="0" normalizeH="0" baseline="0" noProof="0" dirty="0">
              <a:ln>
                <a:noFill/>
              </a:ln>
              <a:solidFill>
                <a:prstClr val="black"/>
              </a:solidFill>
              <a:effectLst/>
              <a:uLnTx/>
              <a:uFillTx/>
              <a:latin typeface="Huawei Sans" panose="020C0503030203020204" pitchFamily="34" charset="0"/>
              <a:cs typeface="Arial" panose="020B0604020202020204" pitchFamily="34" charset="0"/>
            </a:endParaRPr>
          </a:p>
        </p:txBody>
      </p:sp>
      <p:sp>
        <p:nvSpPr>
          <p:cNvPr id="338" name="Freeform: Shape 337">
            <a:extLst>
              <a:ext uri="{FF2B5EF4-FFF2-40B4-BE49-F238E27FC236}">
                <a16:creationId xmlns:a16="http://schemas.microsoft.com/office/drawing/2014/main" id="{52618202-5438-49C8-8CBB-C48573DFA75C}"/>
              </a:ext>
            </a:extLst>
          </p:cNvPr>
          <p:cNvSpPr/>
          <p:nvPr/>
        </p:nvSpPr>
        <p:spPr bwMode="gray">
          <a:xfrm>
            <a:off x="6607403" y="4110443"/>
            <a:ext cx="433617" cy="1053548"/>
          </a:xfrm>
          <a:custGeom>
            <a:avLst/>
            <a:gdLst>
              <a:gd name="connsiteX0" fmla="*/ 433617 w 433617"/>
              <a:gd name="connsiteY0" fmla="*/ 1053548 h 1053548"/>
              <a:gd name="connsiteX1" fmla="*/ 16173 w 433617"/>
              <a:gd name="connsiteY1" fmla="*/ 596348 h 1053548"/>
              <a:gd name="connsiteX2" fmla="*/ 125504 w 433617"/>
              <a:gd name="connsiteY2" fmla="*/ 0 h 1053548"/>
            </a:gdLst>
            <a:ahLst/>
            <a:cxnLst>
              <a:cxn ang="0">
                <a:pos x="connsiteX0" y="connsiteY0"/>
              </a:cxn>
              <a:cxn ang="0">
                <a:pos x="connsiteX1" y="connsiteY1"/>
              </a:cxn>
              <a:cxn ang="0">
                <a:pos x="connsiteX2" y="connsiteY2"/>
              </a:cxn>
            </a:cxnLst>
            <a:rect l="l" t="t" r="r" b="b"/>
            <a:pathLst>
              <a:path w="433617" h="1053548">
                <a:moveTo>
                  <a:pt x="433617" y="1053548"/>
                </a:moveTo>
                <a:cubicBezTo>
                  <a:pt x="250571" y="912743"/>
                  <a:pt x="67525" y="771939"/>
                  <a:pt x="16173" y="596348"/>
                </a:cubicBezTo>
                <a:cubicBezTo>
                  <a:pt x="-35179" y="420757"/>
                  <a:pt x="45162" y="210378"/>
                  <a:pt x="125504" y="0"/>
                </a:cubicBezTo>
              </a:path>
            </a:pathLst>
          </a:custGeom>
          <a:noFill/>
          <a:ln w="57150" cap="flat" cmpd="sng">
            <a:solidFill>
              <a:srgbClr val="F6B78C"/>
            </a:solidFill>
          </a:ln>
        </p:spPr>
        <p:txBody>
          <a:bodyPr rtlCol="0" anchor="ctr"/>
          <a:lstStyle/>
          <a:p>
            <a:pPr algn="ctr" fontAlgn="ctr"/>
            <a:endParaRPr lang="en-US" sz="1400" dirty="0">
              <a:latin typeface="Huawei Sans" panose="020C0503030203020204" pitchFamily="34" charset="0"/>
            </a:endParaRPr>
          </a:p>
        </p:txBody>
      </p:sp>
      <p:sp>
        <p:nvSpPr>
          <p:cNvPr id="339" name="Freeform: Shape 338">
            <a:extLst>
              <a:ext uri="{FF2B5EF4-FFF2-40B4-BE49-F238E27FC236}">
                <a16:creationId xmlns:a16="http://schemas.microsoft.com/office/drawing/2014/main" id="{4EBBD18B-C61C-4FCC-9E0E-242ADB151716}"/>
              </a:ext>
            </a:extLst>
          </p:cNvPr>
          <p:cNvSpPr/>
          <p:nvPr/>
        </p:nvSpPr>
        <p:spPr bwMode="gray">
          <a:xfrm>
            <a:off x="8906850" y="4132813"/>
            <a:ext cx="433617" cy="1053548"/>
          </a:xfrm>
          <a:custGeom>
            <a:avLst/>
            <a:gdLst>
              <a:gd name="connsiteX0" fmla="*/ 433617 w 433617"/>
              <a:gd name="connsiteY0" fmla="*/ 1053548 h 1053548"/>
              <a:gd name="connsiteX1" fmla="*/ 16173 w 433617"/>
              <a:gd name="connsiteY1" fmla="*/ 596348 h 1053548"/>
              <a:gd name="connsiteX2" fmla="*/ 125504 w 433617"/>
              <a:gd name="connsiteY2" fmla="*/ 0 h 1053548"/>
            </a:gdLst>
            <a:ahLst/>
            <a:cxnLst>
              <a:cxn ang="0">
                <a:pos x="connsiteX0" y="connsiteY0"/>
              </a:cxn>
              <a:cxn ang="0">
                <a:pos x="connsiteX1" y="connsiteY1"/>
              </a:cxn>
              <a:cxn ang="0">
                <a:pos x="connsiteX2" y="connsiteY2"/>
              </a:cxn>
            </a:cxnLst>
            <a:rect l="l" t="t" r="r" b="b"/>
            <a:pathLst>
              <a:path w="433617" h="1053548">
                <a:moveTo>
                  <a:pt x="433617" y="1053548"/>
                </a:moveTo>
                <a:cubicBezTo>
                  <a:pt x="250571" y="912743"/>
                  <a:pt x="67525" y="771939"/>
                  <a:pt x="16173" y="596348"/>
                </a:cubicBezTo>
                <a:cubicBezTo>
                  <a:pt x="-35179" y="420757"/>
                  <a:pt x="45162" y="210378"/>
                  <a:pt x="125504" y="0"/>
                </a:cubicBezTo>
              </a:path>
            </a:pathLst>
          </a:custGeom>
          <a:noFill/>
          <a:ln w="57150" cap="flat" cmpd="sng">
            <a:solidFill>
              <a:srgbClr val="F6B78C"/>
            </a:solidFill>
          </a:ln>
        </p:spPr>
        <p:txBody>
          <a:bodyPr rtlCol="0" anchor="ctr"/>
          <a:lstStyle/>
          <a:p>
            <a:pPr algn="ctr" fontAlgn="ctr"/>
            <a:endParaRPr lang="en-US" sz="1400" dirty="0">
              <a:latin typeface="Huawei Sans" panose="020C0503030203020204" pitchFamily="34" charset="0"/>
            </a:endParaRPr>
          </a:p>
        </p:txBody>
      </p:sp>
      <p:sp>
        <p:nvSpPr>
          <p:cNvPr id="340" name="Freeform: Shape 339">
            <a:extLst>
              <a:ext uri="{FF2B5EF4-FFF2-40B4-BE49-F238E27FC236}">
                <a16:creationId xmlns:a16="http://schemas.microsoft.com/office/drawing/2014/main" id="{1F6B157B-58CD-492B-AADB-1DF80190895A}"/>
              </a:ext>
            </a:extLst>
          </p:cNvPr>
          <p:cNvSpPr/>
          <p:nvPr/>
        </p:nvSpPr>
        <p:spPr bwMode="gray">
          <a:xfrm flipH="1">
            <a:off x="7137713" y="4123194"/>
            <a:ext cx="433617" cy="1053548"/>
          </a:xfrm>
          <a:custGeom>
            <a:avLst/>
            <a:gdLst>
              <a:gd name="connsiteX0" fmla="*/ 433617 w 433617"/>
              <a:gd name="connsiteY0" fmla="*/ 1053548 h 1053548"/>
              <a:gd name="connsiteX1" fmla="*/ 16173 w 433617"/>
              <a:gd name="connsiteY1" fmla="*/ 596348 h 1053548"/>
              <a:gd name="connsiteX2" fmla="*/ 125504 w 433617"/>
              <a:gd name="connsiteY2" fmla="*/ 0 h 1053548"/>
            </a:gdLst>
            <a:ahLst/>
            <a:cxnLst>
              <a:cxn ang="0">
                <a:pos x="connsiteX0" y="connsiteY0"/>
              </a:cxn>
              <a:cxn ang="0">
                <a:pos x="connsiteX1" y="connsiteY1"/>
              </a:cxn>
              <a:cxn ang="0">
                <a:pos x="connsiteX2" y="connsiteY2"/>
              </a:cxn>
            </a:cxnLst>
            <a:rect l="l" t="t" r="r" b="b"/>
            <a:pathLst>
              <a:path w="433617" h="1053548">
                <a:moveTo>
                  <a:pt x="433617" y="1053548"/>
                </a:moveTo>
                <a:cubicBezTo>
                  <a:pt x="250571" y="912743"/>
                  <a:pt x="67525" y="771939"/>
                  <a:pt x="16173" y="596348"/>
                </a:cubicBezTo>
                <a:cubicBezTo>
                  <a:pt x="-35179" y="420757"/>
                  <a:pt x="45162" y="210378"/>
                  <a:pt x="125504" y="0"/>
                </a:cubicBezTo>
              </a:path>
            </a:pathLst>
          </a:custGeom>
          <a:noFill/>
          <a:ln w="57150" cap="flat" cmpd="sng">
            <a:solidFill>
              <a:srgbClr val="AFD89C"/>
            </a:solidFill>
          </a:ln>
        </p:spPr>
        <p:txBody>
          <a:bodyPr rtlCol="0" anchor="ctr"/>
          <a:lstStyle/>
          <a:p>
            <a:pPr algn="ctr" fontAlgn="ctr"/>
            <a:endParaRPr lang="en-US" sz="1400" dirty="0">
              <a:latin typeface="Huawei Sans" panose="020C0503030203020204" pitchFamily="34" charset="0"/>
            </a:endParaRPr>
          </a:p>
        </p:txBody>
      </p:sp>
      <p:sp>
        <p:nvSpPr>
          <p:cNvPr id="341" name="Freeform: Shape 340">
            <a:extLst>
              <a:ext uri="{FF2B5EF4-FFF2-40B4-BE49-F238E27FC236}">
                <a16:creationId xmlns:a16="http://schemas.microsoft.com/office/drawing/2014/main" id="{D1953673-ABFD-4E71-8353-31F10EE104A3}"/>
              </a:ext>
            </a:extLst>
          </p:cNvPr>
          <p:cNvSpPr/>
          <p:nvPr/>
        </p:nvSpPr>
        <p:spPr bwMode="gray">
          <a:xfrm flipH="1">
            <a:off x="9397414" y="4116507"/>
            <a:ext cx="433617" cy="1053548"/>
          </a:xfrm>
          <a:custGeom>
            <a:avLst/>
            <a:gdLst>
              <a:gd name="connsiteX0" fmla="*/ 433617 w 433617"/>
              <a:gd name="connsiteY0" fmla="*/ 1053548 h 1053548"/>
              <a:gd name="connsiteX1" fmla="*/ 16173 w 433617"/>
              <a:gd name="connsiteY1" fmla="*/ 596348 h 1053548"/>
              <a:gd name="connsiteX2" fmla="*/ 125504 w 433617"/>
              <a:gd name="connsiteY2" fmla="*/ 0 h 1053548"/>
            </a:gdLst>
            <a:ahLst/>
            <a:cxnLst>
              <a:cxn ang="0">
                <a:pos x="connsiteX0" y="connsiteY0"/>
              </a:cxn>
              <a:cxn ang="0">
                <a:pos x="connsiteX1" y="connsiteY1"/>
              </a:cxn>
              <a:cxn ang="0">
                <a:pos x="connsiteX2" y="connsiteY2"/>
              </a:cxn>
            </a:cxnLst>
            <a:rect l="l" t="t" r="r" b="b"/>
            <a:pathLst>
              <a:path w="433617" h="1053548">
                <a:moveTo>
                  <a:pt x="433617" y="1053548"/>
                </a:moveTo>
                <a:cubicBezTo>
                  <a:pt x="250571" y="912743"/>
                  <a:pt x="67525" y="771939"/>
                  <a:pt x="16173" y="596348"/>
                </a:cubicBezTo>
                <a:cubicBezTo>
                  <a:pt x="-35179" y="420757"/>
                  <a:pt x="45162" y="210378"/>
                  <a:pt x="125504" y="0"/>
                </a:cubicBezTo>
              </a:path>
            </a:pathLst>
          </a:custGeom>
          <a:noFill/>
          <a:ln w="57150" cap="flat" cmpd="sng">
            <a:solidFill>
              <a:srgbClr val="AFD89C"/>
            </a:solidFill>
          </a:ln>
        </p:spPr>
        <p:txBody>
          <a:bodyPr rtlCol="0" anchor="ctr"/>
          <a:lstStyle/>
          <a:p>
            <a:pPr algn="ctr" fontAlgn="ctr"/>
            <a:endParaRPr lang="en-US" sz="1400" dirty="0">
              <a:latin typeface="Huawei Sans" panose="020C0503030203020204" pitchFamily="34" charset="0"/>
            </a:endParaRPr>
          </a:p>
        </p:txBody>
      </p:sp>
      <p:sp>
        <p:nvSpPr>
          <p:cNvPr id="342" name="Freeform: Shape 341">
            <a:extLst>
              <a:ext uri="{FF2B5EF4-FFF2-40B4-BE49-F238E27FC236}">
                <a16:creationId xmlns:a16="http://schemas.microsoft.com/office/drawing/2014/main" id="{72951F74-F01F-4464-B826-2025E50ABC75}"/>
              </a:ext>
            </a:extLst>
          </p:cNvPr>
          <p:cNvSpPr/>
          <p:nvPr/>
        </p:nvSpPr>
        <p:spPr bwMode="gray">
          <a:xfrm>
            <a:off x="6785155" y="2390944"/>
            <a:ext cx="278553" cy="1451113"/>
          </a:xfrm>
          <a:custGeom>
            <a:avLst/>
            <a:gdLst>
              <a:gd name="connsiteX0" fmla="*/ 39757 w 278553"/>
              <a:gd name="connsiteY0" fmla="*/ 0 h 1451113"/>
              <a:gd name="connsiteX1" fmla="*/ 278296 w 278553"/>
              <a:gd name="connsiteY1" fmla="*/ 705678 h 1451113"/>
              <a:gd name="connsiteX2" fmla="*/ 0 w 278553"/>
              <a:gd name="connsiteY2" fmla="*/ 1451113 h 1451113"/>
            </a:gdLst>
            <a:ahLst/>
            <a:cxnLst>
              <a:cxn ang="0">
                <a:pos x="connsiteX0" y="connsiteY0"/>
              </a:cxn>
              <a:cxn ang="0">
                <a:pos x="connsiteX1" y="connsiteY1"/>
              </a:cxn>
              <a:cxn ang="0">
                <a:pos x="connsiteX2" y="connsiteY2"/>
              </a:cxn>
            </a:cxnLst>
            <a:rect l="l" t="t" r="r" b="b"/>
            <a:pathLst>
              <a:path w="278553" h="1451113">
                <a:moveTo>
                  <a:pt x="39757" y="0"/>
                </a:moveTo>
                <a:cubicBezTo>
                  <a:pt x="162339" y="231913"/>
                  <a:pt x="284922" y="463826"/>
                  <a:pt x="278296" y="705678"/>
                </a:cubicBezTo>
                <a:cubicBezTo>
                  <a:pt x="271670" y="947530"/>
                  <a:pt x="135835" y="1199321"/>
                  <a:pt x="0" y="1451113"/>
                </a:cubicBezTo>
              </a:path>
            </a:pathLst>
          </a:custGeom>
          <a:noFill/>
          <a:ln w="76200" cap="flat" cmpd="sng">
            <a:solidFill>
              <a:srgbClr val="F6B78C"/>
            </a:solidFill>
          </a:ln>
        </p:spPr>
        <p:txBody>
          <a:bodyPr rtlCol="0" anchor="ctr"/>
          <a:lstStyle/>
          <a:p>
            <a:pPr algn="ctr" fontAlgn="ctr"/>
            <a:endParaRPr lang="en-US" sz="1400" dirty="0">
              <a:latin typeface="Huawei Sans" panose="020C0503030203020204" pitchFamily="34" charset="0"/>
            </a:endParaRPr>
          </a:p>
        </p:txBody>
      </p:sp>
      <p:sp>
        <p:nvSpPr>
          <p:cNvPr id="343" name="Freeform: Shape 342">
            <a:extLst>
              <a:ext uri="{FF2B5EF4-FFF2-40B4-BE49-F238E27FC236}">
                <a16:creationId xmlns:a16="http://schemas.microsoft.com/office/drawing/2014/main" id="{D611E77A-676A-4722-82A5-C229B4ACEB8F}"/>
              </a:ext>
            </a:extLst>
          </p:cNvPr>
          <p:cNvSpPr/>
          <p:nvPr/>
        </p:nvSpPr>
        <p:spPr bwMode="gray">
          <a:xfrm rot="21209024" flipH="1">
            <a:off x="9352780" y="2385103"/>
            <a:ext cx="278553" cy="1451113"/>
          </a:xfrm>
          <a:custGeom>
            <a:avLst/>
            <a:gdLst>
              <a:gd name="connsiteX0" fmla="*/ 39757 w 278553"/>
              <a:gd name="connsiteY0" fmla="*/ 0 h 1451113"/>
              <a:gd name="connsiteX1" fmla="*/ 278296 w 278553"/>
              <a:gd name="connsiteY1" fmla="*/ 705678 h 1451113"/>
              <a:gd name="connsiteX2" fmla="*/ 0 w 278553"/>
              <a:gd name="connsiteY2" fmla="*/ 1451113 h 1451113"/>
            </a:gdLst>
            <a:ahLst/>
            <a:cxnLst>
              <a:cxn ang="0">
                <a:pos x="connsiteX0" y="connsiteY0"/>
              </a:cxn>
              <a:cxn ang="0">
                <a:pos x="connsiteX1" y="connsiteY1"/>
              </a:cxn>
              <a:cxn ang="0">
                <a:pos x="connsiteX2" y="connsiteY2"/>
              </a:cxn>
            </a:cxnLst>
            <a:rect l="l" t="t" r="r" b="b"/>
            <a:pathLst>
              <a:path w="278553" h="1451113">
                <a:moveTo>
                  <a:pt x="39757" y="0"/>
                </a:moveTo>
                <a:cubicBezTo>
                  <a:pt x="162339" y="231913"/>
                  <a:pt x="284922" y="463826"/>
                  <a:pt x="278296" y="705678"/>
                </a:cubicBezTo>
                <a:cubicBezTo>
                  <a:pt x="271670" y="947530"/>
                  <a:pt x="135835" y="1199321"/>
                  <a:pt x="0" y="1451113"/>
                </a:cubicBezTo>
              </a:path>
            </a:pathLst>
          </a:custGeom>
          <a:noFill/>
          <a:ln w="76200" cap="flat" cmpd="sng">
            <a:solidFill>
              <a:srgbClr val="AFD89C"/>
            </a:solidFill>
          </a:ln>
        </p:spPr>
        <p:txBody>
          <a:bodyPr rtlCol="0" anchor="ctr"/>
          <a:lstStyle/>
          <a:p>
            <a:pPr algn="ctr" fontAlgn="ctr"/>
            <a:endParaRPr lang="en-US" sz="1400" dirty="0">
              <a:latin typeface="Huawei Sans" panose="020C0503030203020204" pitchFamily="34" charset="0"/>
            </a:endParaRPr>
          </a:p>
        </p:txBody>
      </p:sp>
      <p:sp>
        <p:nvSpPr>
          <p:cNvPr id="344" name="Freeform: Shape 343">
            <a:extLst>
              <a:ext uri="{FF2B5EF4-FFF2-40B4-BE49-F238E27FC236}">
                <a16:creationId xmlns:a16="http://schemas.microsoft.com/office/drawing/2014/main" id="{F7146607-4CEF-4868-9F7F-8F20AB46C656}"/>
              </a:ext>
            </a:extLst>
          </p:cNvPr>
          <p:cNvSpPr/>
          <p:nvPr/>
        </p:nvSpPr>
        <p:spPr bwMode="gray">
          <a:xfrm>
            <a:off x="7528037" y="2420791"/>
            <a:ext cx="1798983" cy="1351722"/>
          </a:xfrm>
          <a:custGeom>
            <a:avLst/>
            <a:gdLst>
              <a:gd name="connsiteX0" fmla="*/ 0 w 1798983"/>
              <a:gd name="connsiteY0" fmla="*/ 1351722 h 1351722"/>
              <a:gd name="connsiteX1" fmla="*/ 1321904 w 1798983"/>
              <a:gd name="connsiteY1" fmla="*/ 954157 h 1351722"/>
              <a:gd name="connsiteX2" fmla="*/ 1798983 w 1798983"/>
              <a:gd name="connsiteY2" fmla="*/ 0 h 1351722"/>
            </a:gdLst>
            <a:ahLst/>
            <a:cxnLst>
              <a:cxn ang="0">
                <a:pos x="connsiteX0" y="connsiteY0"/>
              </a:cxn>
              <a:cxn ang="0">
                <a:pos x="connsiteX1" y="connsiteY1"/>
              </a:cxn>
              <a:cxn ang="0">
                <a:pos x="connsiteX2" y="connsiteY2"/>
              </a:cxn>
            </a:cxnLst>
            <a:rect l="l" t="t" r="r" b="b"/>
            <a:pathLst>
              <a:path w="1798983" h="1351722">
                <a:moveTo>
                  <a:pt x="0" y="1351722"/>
                </a:moveTo>
                <a:cubicBezTo>
                  <a:pt x="511037" y="1265583"/>
                  <a:pt x="1022074" y="1179444"/>
                  <a:pt x="1321904" y="954157"/>
                </a:cubicBezTo>
                <a:cubicBezTo>
                  <a:pt x="1621734" y="728870"/>
                  <a:pt x="1710358" y="364435"/>
                  <a:pt x="1798983" y="0"/>
                </a:cubicBezTo>
              </a:path>
            </a:pathLst>
          </a:custGeom>
          <a:noFill/>
          <a:ln w="76200" cap="flat" cmpd="sng">
            <a:solidFill>
              <a:srgbClr val="AFD89C"/>
            </a:solidFill>
          </a:ln>
        </p:spPr>
        <p:txBody>
          <a:bodyPr rtlCol="0" anchor="ctr"/>
          <a:lstStyle/>
          <a:p>
            <a:pPr algn="ctr" fontAlgn="ctr"/>
            <a:endParaRPr lang="en-US" sz="1400" dirty="0">
              <a:latin typeface="Huawei Sans" panose="020C0503030203020204" pitchFamily="34" charset="0"/>
            </a:endParaRPr>
          </a:p>
        </p:txBody>
      </p:sp>
      <p:sp>
        <p:nvSpPr>
          <p:cNvPr id="345" name="Freeform: Shape 344">
            <a:extLst>
              <a:ext uri="{FF2B5EF4-FFF2-40B4-BE49-F238E27FC236}">
                <a16:creationId xmlns:a16="http://schemas.microsoft.com/office/drawing/2014/main" id="{E4889DC4-1DEF-446B-878A-6703A85DD1F1}"/>
              </a:ext>
            </a:extLst>
          </p:cNvPr>
          <p:cNvSpPr/>
          <p:nvPr/>
        </p:nvSpPr>
        <p:spPr bwMode="gray">
          <a:xfrm flipH="1">
            <a:off x="7013772" y="2374458"/>
            <a:ext cx="2001371" cy="1403027"/>
          </a:xfrm>
          <a:custGeom>
            <a:avLst/>
            <a:gdLst>
              <a:gd name="connsiteX0" fmla="*/ 0 w 1798983"/>
              <a:gd name="connsiteY0" fmla="*/ 1351722 h 1351722"/>
              <a:gd name="connsiteX1" fmla="*/ 1321904 w 1798983"/>
              <a:gd name="connsiteY1" fmla="*/ 954157 h 1351722"/>
              <a:gd name="connsiteX2" fmla="*/ 1798983 w 1798983"/>
              <a:gd name="connsiteY2" fmla="*/ 0 h 1351722"/>
            </a:gdLst>
            <a:ahLst/>
            <a:cxnLst>
              <a:cxn ang="0">
                <a:pos x="connsiteX0" y="connsiteY0"/>
              </a:cxn>
              <a:cxn ang="0">
                <a:pos x="connsiteX1" y="connsiteY1"/>
              </a:cxn>
              <a:cxn ang="0">
                <a:pos x="connsiteX2" y="connsiteY2"/>
              </a:cxn>
            </a:cxnLst>
            <a:rect l="l" t="t" r="r" b="b"/>
            <a:pathLst>
              <a:path w="1798983" h="1351722">
                <a:moveTo>
                  <a:pt x="0" y="1351722"/>
                </a:moveTo>
                <a:cubicBezTo>
                  <a:pt x="511037" y="1265583"/>
                  <a:pt x="1022074" y="1179444"/>
                  <a:pt x="1321904" y="954157"/>
                </a:cubicBezTo>
                <a:cubicBezTo>
                  <a:pt x="1621734" y="728870"/>
                  <a:pt x="1710358" y="364435"/>
                  <a:pt x="1798983" y="0"/>
                </a:cubicBezTo>
              </a:path>
            </a:pathLst>
          </a:custGeom>
          <a:noFill/>
          <a:ln w="76200" cap="flat" cmpd="sng">
            <a:solidFill>
              <a:srgbClr val="F6B78C"/>
            </a:solidFill>
          </a:ln>
        </p:spPr>
        <p:txBody>
          <a:bodyPr rtlCol="0" anchor="ctr"/>
          <a:lstStyle/>
          <a:p>
            <a:pPr algn="ctr" fontAlgn="ctr"/>
            <a:endParaRPr lang="en-US" sz="1400" dirty="0">
              <a:latin typeface="Huawei Sans" panose="020C0503030203020204" pitchFamily="34" charset="0"/>
            </a:endParaRPr>
          </a:p>
        </p:txBody>
      </p:sp>
      <p:cxnSp>
        <p:nvCxnSpPr>
          <p:cNvPr id="3" name="Straight Connector 2">
            <a:extLst>
              <a:ext uri="{FF2B5EF4-FFF2-40B4-BE49-F238E27FC236}">
                <a16:creationId xmlns:a16="http://schemas.microsoft.com/office/drawing/2014/main" id="{4A1814AB-AD2C-45BC-9241-DB25A37F5116}"/>
              </a:ext>
            </a:extLst>
          </p:cNvPr>
          <p:cNvCxnSpPr/>
          <p:nvPr/>
        </p:nvCxnSpPr>
        <p:spPr bwMode="gray">
          <a:xfrm>
            <a:off x="4413376" y="4575194"/>
            <a:ext cx="429226" cy="0"/>
          </a:xfrm>
          <a:prstGeom prst="line">
            <a:avLst/>
          </a:prstGeom>
          <a:ln w="19050">
            <a:solidFill>
              <a:srgbClr val="F6B78C"/>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D18BC6EF-99D3-47AF-A5E9-9CF4F3DFEF0A}"/>
              </a:ext>
            </a:extLst>
          </p:cNvPr>
          <p:cNvCxnSpPr/>
          <p:nvPr/>
        </p:nvCxnSpPr>
        <p:spPr bwMode="gray">
          <a:xfrm>
            <a:off x="4413376" y="4937144"/>
            <a:ext cx="429226" cy="0"/>
          </a:xfrm>
          <a:prstGeom prst="line">
            <a:avLst/>
          </a:prstGeom>
          <a:ln w="19050">
            <a:solidFill>
              <a:srgbClr val="AFD89C"/>
            </a:solidFill>
          </a:ln>
        </p:spPr>
        <p:style>
          <a:lnRef idx="1">
            <a:schemeClr val="accent1"/>
          </a:lnRef>
          <a:fillRef idx="0">
            <a:schemeClr val="accent1"/>
          </a:fillRef>
          <a:effectRef idx="0">
            <a:schemeClr val="accent1"/>
          </a:effectRef>
          <a:fontRef idx="minor">
            <a:schemeClr val="tx1"/>
          </a:fontRef>
        </p:style>
      </p:cxnSp>
      <p:sp>
        <p:nvSpPr>
          <p:cNvPr id="93" name="TextBox 92">
            <a:extLst>
              <a:ext uri="{FF2B5EF4-FFF2-40B4-BE49-F238E27FC236}">
                <a16:creationId xmlns:a16="http://schemas.microsoft.com/office/drawing/2014/main" id="{F4A35045-8610-40FC-BD6F-4278DBB60576}"/>
              </a:ext>
            </a:extLst>
          </p:cNvPr>
          <p:cNvSpPr txBox="1"/>
          <p:nvPr/>
        </p:nvSpPr>
        <p:spPr bwMode="gray">
          <a:xfrm>
            <a:off x="4733744" y="4433840"/>
            <a:ext cx="1105407" cy="246221"/>
          </a:xfrm>
          <a:prstGeom prst="rect">
            <a:avLst/>
          </a:prstGeom>
          <a:noFill/>
        </p:spPr>
        <p:txBody>
          <a:bodyPr wrap="square" rtlCol="0">
            <a:spAutoFit/>
          </a:bodyPr>
          <a:lstStyle/>
          <a:p>
            <a:pPr algn="ctr" fontAlgn="ctr"/>
            <a:r>
              <a:rPr lang="en-US" sz="1000" dirty="0">
                <a:latin typeface="Huawei Sans" panose="020C0503030203020204" pitchFamily="34" charset="0"/>
              </a:rPr>
              <a:t>Data channel</a:t>
            </a:r>
          </a:p>
        </p:txBody>
      </p:sp>
      <p:sp>
        <p:nvSpPr>
          <p:cNvPr id="94" name="TextBox 93">
            <a:extLst>
              <a:ext uri="{FF2B5EF4-FFF2-40B4-BE49-F238E27FC236}">
                <a16:creationId xmlns:a16="http://schemas.microsoft.com/office/drawing/2014/main" id="{A2C9770F-FE53-4A53-8C28-5A95543D7583}"/>
              </a:ext>
            </a:extLst>
          </p:cNvPr>
          <p:cNvSpPr txBox="1"/>
          <p:nvPr/>
        </p:nvSpPr>
        <p:spPr bwMode="gray">
          <a:xfrm>
            <a:off x="4739558" y="4833320"/>
            <a:ext cx="1105407" cy="246221"/>
          </a:xfrm>
          <a:prstGeom prst="rect">
            <a:avLst/>
          </a:prstGeom>
          <a:noFill/>
        </p:spPr>
        <p:txBody>
          <a:bodyPr wrap="square" rtlCol="0">
            <a:spAutoFit/>
          </a:bodyPr>
          <a:lstStyle/>
          <a:p>
            <a:pPr algn="ctr" fontAlgn="ctr"/>
            <a:r>
              <a:rPr lang="en-US" sz="1000" dirty="0">
                <a:latin typeface="Huawei Sans" panose="020C0503030203020204" pitchFamily="34" charset="0"/>
              </a:rPr>
              <a:t>Data channel</a:t>
            </a:r>
          </a:p>
        </p:txBody>
      </p:sp>
      <p:cxnSp>
        <p:nvCxnSpPr>
          <p:cNvPr id="99" name="Straight Connector 98">
            <a:extLst>
              <a:ext uri="{FF2B5EF4-FFF2-40B4-BE49-F238E27FC236}">
                <a16:creationId xmlns:a16="http://schemas.microsoft.com/office/drawing/2014/main" id="{DE87D33E-FF31-4C42-9469-E763F941E0D6}"/>
              </a:ext>
            </a:extLst>
          </p:cNvPr>
          <p:cNvCxnSpPr/>
          <p:nvPr/>
        </p:nvCxnSpPr>
        <p:spPr bwMode="gray">
          <a:xfrm>
            <a:off x="9876044" y="2997434"/>
            <a:ext cx="429226" cy="0"/>
          </a:xfrm>
          <a:prstGeom prst="line">
            <a:avLst/>
          </a:prstGeom>
          <a:ln w="19050">
            <a:solidFill>
              <a:srgbClr val="F6B78C"/>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30D1FB7C-3827-4B52-8291-E2BFC4F30916}"/>
              </a:ext>
            </a:extLst>
          </p:cNvPr>
          <p:cNvCxnSpPr/>
          <p:nvPr/>
        </p:nvCxnSpPr>
        <p:spPr bwMode="gray">
          <a:xfrm>
            <a:off x="9876044" y="3359384"/>
            <a:ext cx="429226" cy="0"/>
          </a:xfrm>
          <a:prstGeom prst="line">
            <a:avLst/>
          </a:prstGeom>
          <a:ln w="19050">
            <a:solidFill>
              <a:srgbClr val="AFD89C"/>
            </a:solidFill>
          </a:ln>
        </p:spPr>
        <p:style>
          <a:lnRef idx="1">
            <a:schemeClr val="accent1"/>
          </a:lnRef>
          <a:fillRef idx="0">
            <a:schemeClr val="accent1"/>
          </a:fillRef>
          <a:effectRef idx="0">
            <a:schemeClr val="accent1"/>
          </a:effectRef>
          <a:fontRef idx="minor">
            <a:schemeClr val="tx1"/>
          </a:fontRef>
        </p:style>
      </p:cxnSp>
      <p:sp>
        <p:nvSpPr>
          <p:cNvPr id="103" name="TextBox 102">
            <a:extLst>
              <a:ext uri="{FF2B5EF4-FFF2-40B4-BE49-F238E27FC236}">
                <a16:creationId xmlns:a16="http://schemas.microsoft.com/office/drawing/2014/main" id="{542D7085-AB79-47E3-89E6-1E8C0A3269A3}"/>
              </a:ext>
            </a:extLst>
          </p:cNvPr>
          <p:cNvSpPr txBox="1"/>
          <p:nvPr/>
        </p:nvSpPr>
        <p:spPr bwMode="gray">
          <a:xfrm>
            <a:off x="10190166" y="2873472"/>
            <a:ext cx="1163121" cy="230832"/>
          </a:xfrm>
          <a:prstGeom prst="rect">
            <a:avLst/>
          </a:prstGeom>
          <a:noFill/>
        </p:spPr>
        <p:txBody>
          <a:bodyPr wrap="square" rtlCol="0">
            <a:spAutoFit/>
          </a:bodyPr>
          <a:lstStyle/>
          <a:p>
            <a:pPr algn="ctr" fontAlgn="ctr"/>
            <a:r>
              <a:rPr lang="en-US" sz="900" dirty="0">
                <a:latin typeface="Huawei Sans" panose="020C0503030203020204" pitchFamily="34" charset="0"/>
              </a:rPr>
              <a:t>Data channel</a:t>
            </a:r>
          </a:p>
        </p:txBody>
      </p:sp>
      <p:sp>
        <p:nvSpPr>
          <p:cNvPr id="104" name="TextBox 103">
            <a:extLst>
              <a:ext uri="{FF2B5EF4-FFF2-40B4-BE49-F238E27FC236}">
                <a16:creationId xmlns:a16="http://schemas.microsoft.com/office/drawing/2014/main" id="{1DC472C9-7601-4596-B7A8-AA6E71BCB1BB}"/>
              </a:ext>
            </a:extLst>
          </p:cNvPr>
          <p:cNvSpPr txBox="1"/>
          <p:nvPr/>
        </p:nvSpPr>
        <p:spPr bwMode="gray">
          <a:xfrm>
            <a:off x="10195980" y="3233624"/>
            <a:ext cx="1163121" cy="230832"/>
          </a:xfrm>
          <a:prstGeom prst="rect">
            <a:avLst/>
          </a:prstGeom>
          <a:noFill/>
        </p:spPr>
        <p:txBody>
          <a:bodyPr wrap="square" rtlCol="0">
            <a:spAutoFit/>
          </a:bodyPr>
          <a:lstStyle/>
          <a:p>
            <a:pPr algn="ctr" fontAlgn="ctr"/>
            <a:r>
              <a:rPr lang="en-US" sz="900" dirty="0">
                <a:latin typeface="Huawei Sans" panose="020C0503030203020204" pitchFamily="34" charset="0"/>
              </a:rPr>
              <a:t>Data channel</a:t>
            </a:r>
          </a:p>
        </p:txBody>
      </p:sp>
      <p:cxnSp>
        <p:nvCxnSpPr>
          <p:cNvPr id="105" name="Straight Connector 104">
            <a:extLst>
              <a:ext uri="{FF2B5EF4-FFF2-40B4-BE49-F238E27FC236}">
                <a16:creationId xmlns:a16="http://schemas.microsoft.com/office/drawing/2014/main" id="{CA3AA343-E3F1-450D-A147-34D1C862D8F8}"/>
              </a:ext>
            </a:extLst>
          </p:cNvPr>
          <p:cNvCxnSpPr>
            <a:cxnSpLocks/>
            <a:stCxn id="161" idx="1"/>
            <a:endCxn id="160" idx="3"/>
          </p:cNvCxnSpPr>
          <p:nvPr/>
        </p:nvCxnSpPr>
        <p:spPr bwMode="gray">
          <a:xfrm flipH="1">
            <a:off x="1748441" y="2193818"/>
            <a:ext cx="253020" cy="76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EC256AEB-A108-4C9B-A814-B45781480DE5}"/>
              </a:ext>
            </a:extLst>
          </p:cNvPr>
          <p:cNvCxnSpPr>
            <a:cxnSpLocks/>
            <a:stCxn id="209" idx="1"/>
            <a:endCxn id="208" idx="3"/>
          </p:cNvCxnSpPr>
          <p:nvPr/>
        </p:nvCxnSpPr>
        <p:spPr bwMode="gray">
          <a:xfrm flipH="1">
            <a:off x="3709481" y="2204801"/>
            <a:ext cx="253020" cy="76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BDFBBDA3-31C8-436D-86CE-FA8004064771}"/>
              </a:ext>
            </a:extLst>
          </p:cNvPr>
          <p:cNvCxnSpPr>
            <a:cxnSpLocks/>
            <a:stCxn id="263" idx="1"/>
            <a:endCxn id="262" idx="3"/>
          </p:cNvCxnSpPr>
          <p:nvPr/>
        </p:nvCxnSpPr>
        <p:spPr bwMode="gray">
          <a:xfrm flipH="1">
            <a:off x="7054104" y="2222688"/>
            <a:ext cx="253020" cy="76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D89D3F71-FCBF-47E1-A248-016A425EECE3}"/>
              </a:ext>
            </a:extLst>
          </p:cNvPr>
          <p:cNvCxnSpPr>
            <a:cxnSpLocks/>
            <a:stCxn id="273" idx="1"/>
            <a:endCxn id="272" idx="3"/>
          </p:cNvCxnSpPr>
          <p:nvPr/>
        </p:nvCxnSpPr>
        <p:spPr bwMode="gray">
          <a:xfrm flipH="1">
            <a:off x="9015144" y="2233671"/>
            <a:ext cx="253020" cy="76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 name="矩形 1"/>
          <p:cNvSpPr/>
          <p:nvPr/>
        </p:nvSpPr>
        <p:spPr bwMode="gray">
          <a:xfrm>
            <a:off x="5825628" y="5550253"/>
            <a:ext cx="5392017" cy="877163"/>
          </a:xfrm>
          <a:prstGeom prst="rect">
            <a:avLst/>
          </a:prstGeom>
        </p:spPr>
        <p:txBody>
          <a:bodyPr wrap="square">
            <a:spAutoFit/>
          </a:bodyPr>
          <a:lstStyle/>
          <a:p>
            <a:pPr fontAlgn="ctr"/>
            <a:r>
              <a:rPr lang="en-US" sz="1200" dirty="0">
                <a:latin typeface="Huawei Sans" panose="020C0503030203020204" pitchFamily="34" charset="0"/>
              </a:rPr>
              <a:t>Data channels are established between sub-branches/outlets and provincial/level-1 branches as well as between provincial/level-1 branches and the HQ.</a:t>
            </a:r>
            <a:endParaRPr lang="en-US" altLang="zh-CN" sz="1200" dirty="0">
              <a:latin typeface="Huawei Sans" panose="020C0503030203020204" pitchFamily="34" charset="0"/>
            </a:endParaRPr>
          </a:p>
          <a:p>
            <a:pPr lvl="0" algn="just" defTabSz="914400" fontAlgn="ctr">
              <a:lnSpc>
                <a:spcPts val="1800"/>
              </a:lnSpc>
              <a:spcAft>
                <a:spcPts val="300"/>
              </a:spcAft>
              <a:defRPr/>
            </a:pPr>
            <a:endParaRPr lang="en-US" altLang="zh-CN" sz="1200" kern="0" dirty="0">
              <a:solidFill>
                <a:prstClr val="black"/>
              </a:solidFill>
              <a:latin typeface="Huawei Sans" panose="020C0503030203020204" pitchFamily="34" charset="0"/>
              <a:cs typeface="Arial" panose="020B0604020202020204" pitchFamily="34" charset="0"/>
            </a:endParaRPr>
          </a:p>
        </p:txBody>
      </p:sp>
      <p:sp>
        <p:nvSpPr>
          <p:cNvPr id="4" name="矩形 3"/>
          <p:cNvSpPr/>
          <p:nvPr/>
        </p:nvSpPr>
        <p:spPr bwMode="gray">
          <a:xfrm>
            <a:off x="884883" y="5550253"/>
            <a:ext cx="5010827" cy="461665"/>
          </a:xfrm>
          <a:prstGeom prst="rect">
            <a:avLst/>
          </a:prstGeom>
        </p:spPr>
        <p:txBody>
          <a:bodyPr wrap="square">
            <a:spAutoFit/>
          </a:bodyPr>
          <a:lstStyle/>
          <a:p>
            <a:pPr fontAlgn="ctr"/>
            <a:r>
              <a:rPr lang="en-US" sz="1200" dirty="0">
                <a:latin typeface="Huawei Sans" panose="020C0503030203020204" pitchFamily="34" charset="0"/>
              </a:rPr>
              <a:t>Data tunnels are established directly between sub-branches/outlets and provincial/level-1 branches.</a:t>
            </a:r>
            <a:endParaRPr lang="en-US" altLang="zh-CN" sz="1200" kern="0" dirty="0">
              <a:solidFill>
                <a:prstClr val="black"/>
              </a:solidFill>
              <a:latin typeface="Huawei Sans" panose="020C0503030203020204" pitchFamily="34" charset="0"/>
              <a:cs typeface="Arial" panose="020B0604020202020204" pitchFamily="34" charset="0"/>
            </a:endParaRPr>
          </a:p>
        </p:txBody>
      </p:sp>
      <p:sp>
        <p:nvSpPr>
          <p:cNvPr id="107" name="TextBox 106">
            <a:extLst>
              <a:ext uri="{FF2B5EF4-FFF2-40B4-BE49-F238E27FC236}">
                <a16:creationId xmlns:a16="http://schemas.microsoft.com/office/drawing/2014/main" id="{C9C85A76-ADE3-42F2-AFBA-2487D5E2329B}"/>
              </a:ext>
            </a:extLst>
          </p:cNvPr>
          <p:cNvSpPr txBox="1"/>
          <p:nvPr/>
        </p:nvSpPr>
        <p:spPr bwMode="gray">
          <a:xfrm>
            <a:off x="1498392" y="3091141"/>
            <a:ext cx="696391" cy="307777"/>
          </a:xfrm>
          <a:prstGeom prst="rect">
            <a:avLst/>
          </a:prstGeom>
          <a:noFill/>
        </p:spPr>
        <p:txBody>
          <a:bodyPr wrap="square" rtlCol="0">
            <a:spAutoFit/>
          </a:bodyPr>
          <a:lstStyle/>
          <a:p>
            <a:pPr algn="ctr" fontAlgn="ctr"/>
            <a:r>
              <a:rPr lang="en-US" sz="1400" dirty="0">
                <a:latin typeface="Huawei Sans" panose="020C0503030203020204" pitchFamily="34" charset="0"/>
              </a:rPr>
              <a:t>MPLS</a:t>
            </a:r>
          </a:p>
        </p:txBody>
      </p:sp>
      <p:sp>
        <p:nvSpPr>
          <p:cNvPr id="109" name="TextBox 108">
            <a:extLst>
              <a:ext uri="{FF2B5EF4-FFF2-40B4-BE49-F238E27FC236}">
                <a16:creationId xmlns:a16="http://schemas.microsoft.com/office/drawing/2014/main" id="{5289DBDB-F9FB-4821-BEE2-9966BB0CE1AB}"/>
              </a:ext>
            </a:extLst>
          </p:cNvPr>
          <p:cNvSpPr txBox="1"/>
          <p:nvPr/>
        </p:nvSpPr>
        <p:spPr bwMode="gray">
          <a:xfrm>
            <a:off x="3436701" y="3088017"/>
            <a:ext cx="831836" cy="307777"/>
          </a:xfrm>
          <a:prstGeom prst="rect">
            <a:avLst/>
          </a:prstGeom>
          <a:noFill/>
        </p:spPr>
        <p:txBody>
          <a:bodyPr wrap="square" rtlCol="0">
            <a:spAutoFit/>
          </a:bodyPr>
          <a:lstStyle/>
          <a:p>
            <a:pPr algn="ctr" fontAlgn="ctr"/>
            <a:r>
              <a:rPr lang="en-US" sz="1400" dirty="0">
                <a:latin typeface="Huawei Sans" panose="020C0503030203020204" pitchFamily="34" charset="0"/>
              </a:rPr>
              <a:t>Internet</a:t>
            </a:r>
          </a:p>
        </p:txBody>
      </p:sp>
      <p:sp>
        <p:nvSpPr>
          <p:cNvPr id="113" name="TextBox 112">
            <a:extLst>
              <a:ext uri="{FF2B5EF4-FFF2-40B4-BE49-F238E27FC236}">
                <a16:creationId xmlns:a16="http://schemas.microsoft.com/office/drawing/2014/main" id="{FC056DD4-A9FB-4CFD-B1C9-937E245C45E7}"/>
              </a:ext>
            </a:extLst>
          </p:cNvPr>
          <p:cNvSpPr txBox="1"/>
          <p:nvPr/>
        </p:nvSpPr>
        <p:spPr bwMode="gray">
          <a:xfrm>
            <a:off x="6312595" y="4485026"/>
            <a:ext cx="620909" cy="276999"/>
          </a:xfrm>
          <a:prstGeom prst="rect">
            <a:avLst/>
          </a:prstGeom>
          <a:noFill/>
        </p:spPr>
        <p:txBody>
          <a:bodyPr wrap="square" rtlCol="0">
            <a:spAutoFit/>
          </a:bodyPr>
          <a:lstStyle/>
          <a:p>
            <a:pPr algn="ctr" fontAlgn="ctr"/>
            <a:r>
              <a:rPr lang="en-US" sz="1200" dirty="0">
                <a:latin typeface="Huawei Sans" panose="020C0503030203020204" pitchFamily="34" charset="0"/>
              </a:rPr>
              <a:t>MPLS</a:t>
            </a:r>
          </a:p>
        </p:txBody>
      </p:sp>
      <p:sp>
        <p:nvSpPr>
          <p:cNvPr id="114" name="TextBox 113">
            <a:extLst>
              <a:ext uri="{FF2B5EF4-FFF2-40B4-BE49-F238E27FC236}">
                <a16:creationId xmlns:a16="http://schemas.microsoft.com/office/drawing/2014/main" id="{564C211C-E8FA-4D5D-B8E5-712FD5934BE9}"/>
              </a:ext>
            </a:extLst>
          </p:cNvPr>
          <p:cNvSpPr txBox="1"/>
          <p:nvPr/>
        </p:nvSpPr>
        <p:spPr bwMode="gray">
          <a:xfrm>
            <a:off x="7304819" y="4481902"/>
            <a:ext cx="741673" cy="276999"/>
          </a:xfrm>
          <a:prstGeom prst="rect">
            <a:avLst/>
          </a:prstGeom>
          <a:noFill/>
        </p:spPr>
        <p:txBody>
          <a:bodyPr wrap="square" rtlCol="0">
            <a:spAutoFit/>
          </a:bodyPr>
          <a:lstStyle/>
          <a:p>
            <a:pPr algn="ctr" fontAlgn="ctr"/>
            <a:r>
              <a:rPr lang="en-US" sz="1200" dirty="0">
                <a:latin typeface="Huawei Sans" panose="020C0503030203020204" pitchFamily="34" charset="0"/>
              </a:rPr>
              <a:t>Internet</a:t>
            </a:r>
          </a:p>
        </p:txBody>
      </p:sp>
      <p:sp>
        <p:nvSpPr>
          <p:cNvPr id="115" name="TextBox 114">
            <a:extLst>
              <a:ext uri="{FF2B5EF4-FFF2-40B4-BE49-F238E27FC236}">
                <a16:creationId xmlns:a16="http://schemas.microsoft.com/office/drawing/2014/main" id="{F0A572FE-CA15-40C9-856C-E0FE455F300E}"/>
              </a:ext>
            </a:extLst>
          </p:cNvPr>
          <p:cNvSpPr txBox="1"/>
          <p:nvPr/>
        </p:nvSpPr>
        <p:spPr bwMode="gray">
          <a:xfrm>
            <a:off x="8512983" y="4494913"/>
            <a:ext cx="620909" cy="276999"/>
          </a:xfrm>
          <a:prstGeom prst="rect">
            <a:avLst/>
          </a:prstGeom>
          <a:noFill/>
        </p:spPr>
        <p:txBody>
          <a:bodyPr wrap="square" rtlCol="0">
            <a:spAutoFit/>
          </a:bodyPr>
          <a:lstStyle/>
          <a:p>
            <a:pPr algn="ctr" fontAlgn="ctr"/>
            <a:r>
              <a:rPr lang="en-US" sz="1200" dirty="0">
                <a:latin typeface="Huawei Sans" panose="020C0503030203020204" pitchFamily="34" charset="0"/>
              </a:rPr>
              <a:t>MPLS</a:t>
            </a:r>
          </a:p>
        </p:txBody>
      </p:sp>
      <p:sp>
        <p:nvSpPr>
          <p:cNvPr id="116" name="TextBox 115">
            <a:extLst>
              <a:ext uri="{FF2B5EF4-FFF2-40B4-BE49-F238E27FC236}">
                <a16:creationId xmlns:a16="http://schemas.microsoft.com/office/drawing/2014/main" id="{E87DB3C2-52D7-4723-BF26-ED9B23164236}"/>
              </a:ext>
            </a:extLst>
          </p:cNvPr>
          <p:cNvSpPr txBox="1"/>
          <p:nvPr/>
        </p:nvSpPr>
        <p:spPr bwMode="gray">
          <a:xfrm>
            <a:off x="9505207" y="4491789"/>
            <a:ext cx="741673" cy="276999"/>
          </a:xfrm>
          <a:prstGeom prst="rect">
            <a:avLst/>
          </a:prstGeom>
          <a:noFill/>
        </p:spPr>
        <p:txBody>
          <a:bodyPr wrap="square" rtlCol="0">
            <a:spAutoFit/>
          </a:bodyPr>
          <a:lstStyle/>
          <a:p>
            <a:pPr algn="ctr" fontAlgn="ctr"/>
            <a:r>
              <a:rPr lang="en-US" sz="1200" dirty="0">
                <a:latin typeface="Huawei Sans" panose="020C0503030203020204" pitchFamily="34" charset="0"/>
              </a:rPr>
              <a:t>Internet</a:t>
            </a:r>
          </a:p>
        </p:txBody>
      </p:sp>
      <p:sp>
        <p:nvSpPr>
          <p:cNvPr id="117" name="TextBox 116">
            <a:extLst>
              <a:ext uri="{FF2B5EF4-FFF2-40B4-BE49-F238E27FC236}">
                <a16:creationId xmlns:a16="http://schemas.microsoft.com/office/drawing/2014/main" id="{43C76CA4-47EF-405A-94C1-5E6F56653ABD}"/>
              </a:ext>
            </a:extLst>
          </p:cNvPr>
          <p:cNvSpPr txBox="1"/>
          <p:nvPr/>
        </p:nvSpPr>
        <p:spPr bwMode="gray">
          <a:xfrm>
            <a:off x="6845581" y="2967034"/>
            <a:ext cx="696391" cy="307777"/>
          </a:xfrm>
          <a:prstGeom prst="rect">
            <a:avLst/>
          </a:prstGeom>
          <a:noFill/>
        </p:spPr>
        <p:txBody>
          <a:bodyPr wrap="square" rtlCol="0">
            <a:spAutoFit/>
          </a:bodyPr>
          <a:lstStyle/>
          <a:p>
            <a:pPr algn="ctr" fontAlgn="ctr"/>
            <a:r>
              <a:rPr lang="en-US" sz="1400" dirty="0">
                <a:latin typeface="Huawei Sans" panose="020C0503030203020204" pitchFamily="34" charset="0"/>
              </a:rPr>
              <a:t>MPLS</a:t>
            </a:r>
          </a:p>
        </p:txBody>
      </p:sp>
      <p:sp>
        <p:nvSpPr>
          <p:cNvPr id="118" name="TextBox 117">
            <a:extLst>
              <a:ext uri="{FF2B5EF4-FFF2-40B4-BE49-F238E27FC236}">
                <a16:creationId xmlns:a16="http://schemas.microsoft.com/office/drawing/2014/main" id="{B2AC388A-7365-405F-BF4D-9E0A0D40C23D}"/>
              </a:ext>
            </a:extLst>
          </p:cNvPr>
          <p:cNvSpPr txBox="1"/>
          <p:nvPr/>
        </p:nvSpPr>
        <p:spPr bwMode="gray">
          <a:xfrm>
            <a:off x="8783890" y="2963910"/>
            <a:ext cx="831836" cy="307777"/>
          </a:xfrm>
          <a:prstGeom prst="rect">
            <a:avLst/>
          </a:prstGeom>
          <a:noFill/>
        </p:spPr>
        <p:txBody>
          <a:bodyPr wrap="square" rtlCol="0">
            <a:spAutoFit/>
          </a:bodyPr>
          <a:lstStyle/>
          <a:p>
            <a:pPr algn="ctr" fontAlgn="ctr"/>
            <a:r>
              <a:rPr lang="en-US" sz="1400" dirty="0">
                <a:latin typeface="Huawei Sans" panose="020C0503030203020204" pitchFamily="34" charset="0"/>
              </a:rPr>
              <a:t>Internet</a:t>
            </a:r>
          </a:p>
        </p:txBody>
      </p:sp>
    </p:spTree>
    <p:extLst>
      <p:ext uri="{BB962C8B-B14F-4D97-AF65-F5344CB8AC3E}">
        <p14:creationId xmlns:p14="http://schemas.microsoft.com/office/powerpoint/2010/main" val="30538426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04CD8-0D31-4E38-BED1-D2B80285ED78}"/>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Flat Topology of Financial SD-WAN Networks</a:t>
            </a:r>
          </a:p>
        </p:txBody>
      </p:sp>
      <p:sp>
        <p:nvSpPr>
          <p:cNvPr id="3" name="Text Placeholder 2">
            <a:extLst>
              <a:ext uri="{FF2B5EF4-FFF2-40B4-BE49-F238E27FC236}">
                <a16:creationId xmlns:a16="http://schemas.microsoft.com/office/drawing/2014/main" id="{78C14161-0F33-486D-8784-89DD5ED80D71}"/>
              </a:ext>
            </a:extLst>
          </p:cNvPr>
          <p:cNvSpPr>
            <a:spLocks noGrp="1"/>
          </p:cNvSpPr>
          <p:nvPr>
            <p:ph type="body" sz="quarter" idx="10"/>
          </p:nvPr>
        </p:nvSpPr>
        <p:spPr bwMode="gray">
          <a:xfrm>
            <a:off x="6017300" y="1052514"/>
            <a:ext cx="5731787" cy="4875042"/>
          </a:xfrm>
        </p:spPr>
        <p:txBody>
          <a:bodyPr/>
          <a:lstStyle/>
          <a:p>
            <a:pPr algn="l"/>
            <a:r>
              <a:rPr lang="en-US" sz="1400" dirty="0">
                <a:latin typeface="Huawei Sans" panose="020C0503030203020204" pitchFamily="34" charset="0"/>
              </a:rPr>
              <a:t>RR deployment</a:t>
            </a:r>
            <a:endParaRPr lang="en-US" altLang="zh-CN" sz="1400" dirty="0">
              <a:latin typeface="Huawei Sans" panose="020C0503030203020204" pitchFamily="34" charset="0"/>
            </a:endParaRPr>
          </a:p>
          <a:p>
            <a:pPr marL="536575" lvl="1" indent="-220663"/>
            <a:r>
              <a:rPr lang="en-US" sz="1200" dirty="0">
                <a:latin typeface="Huawei Sans" panose="020C0503030203020204" pitchFamily="34" charset="0"/>
              </a:rPr>
              <a:t>RRs' IP addresses must be advertised to each ISP </a:t>
            </a:r>
            <a:r>
              <a:rPr lang="en-US" altLang="zh-CN" sz="1200" dirty="0">
                <a:latin typeface="Huawei Sans" panose="020C0503030203020204" pitchFamily="34" charset="0"/>
              </a:rPr>
              <a:t>network, so that </a:t>
            </a:r>
            <a:r>
              <a:rPr lang="en-US" sz="1200" dirty="0">
                <a:latin typeface="Huawei Sans" panose="020C0503030203020204" pitchFamily="34" charset="0"/>
              </a:rPr>
              <a:t>the RRs are reachable on the underlay network.</a:t>
            </a:r>
          </a:p>
          <a:p>
            <a:pPr marL="536575" lvl="1" indent="-220663"/>
            <a:r>
              <a:rPr lang="en-US" sz="1200" dirty="0">
                <a:latin typeface="Huawei Sans" panose="020C0503030203020204" pitchFamily="34" charset="0"/>
              </a:rPr>
              <a:t>RRs can be deployed independently (for high reliability) or at hub sites. The RRs need to work in active/standby mode.</a:t>
            </a:r>
            <a:endParaRPr lang="en-US" altLang="zh-CN" sz="1200" dirty="0">
              <a:latin typeface="Huawei Sans" panose="020C0503030203020204" pitchFamily="34" charset="0"/>
            </a:endParaRPr>
          </a:p>
          <a:p>
            <a:pPr algn="l"/>
            <a:r>
              <a:rPr lang="en-US" sz="1400" dirty="0">
                <a:latin typeface="Huawei Sans" panose="020C0503030203020204" pitchFamily="34" charset="0"/>
              </a:rPr>
              <a:t>Hub deployment</a:t>
            </a:r>
            <a:endParaRPr lang="en-US" altLang="zh-CN" sz="1400" dirty="0">
              <a:latin typeface="Huawei Sans" panose="020C0503030203020204" pitchFamily="34" charset="0"/>
            </a:endParaRPr>
          </a:p>
          <a:p>
            <a:pPr marL="536575" lvl="1" indent="-220663"/>
            <a:r>
              <a:rPr lang="en-US" sz="1200" dirty="0">
                <a:latin typeface="Huawei Sans" panose="020C0503030203020204" pitchFamily="34" charset="0"/>
              </a:rPr>
              <a:t>CPEs at hub sites can be connected to traditional egress routers in off-path mode to support smooth evolution to an SD-WAN network.</a:t>
            </a:r>
            <a:endParaRPr lang="en-US" altLang="zh-CN" sz="1200" dirty="0">
              <a:latin typeface="Huawei Sans" panose="020C0503030203020204" pitchFamily="34" charset="0"/>
            </a:endParaRPr>
          </a:p>
          <a:p>
            <a:pPr marL="536575" lvl="1" indent="-220663"/>
            <a:r>
              <a:rPr lang="en-US" sz="1200" dirty="0">
                <a:latin typeface="Huawei Sans" panose="020C0503030203020204" pitchFamily="34" charset="0"/>
              </a:rPr>
              <a:t>Two CPEs are deployed at each hub site to ensure intra-site reliability.</a:t>
            </a:r>
            <a:endParaRPr lang="en-US" altLang="zh-CN" sz="1200" dirty="0">
              <a:latin typeface="Huawei Sans" panose="020C0503030203020204" pitchFamily="34" charset="0"/>
            </a:endParaRPr>
          </a:p>
          <a:p>
            <a:pPr marL="536575" lvl="1" indent="-220663"/>
            <a:r>
              <a:rPr lang="en-US" sz="1200" dirty="0">
                <a:latin typeface="Huawei Sans" panose="020C0503030203020204" pitchFamily="34" charset="0"/>
              </a:rPr>
              <a:t>Hub sites are deployed in active-active mode based on site requirements or services to ensure inter-site reliability.</a:t>
            </a:r>
          </a:p>
          <a:p>
            <a:pPr algn="l"/>
            <a:r>
              <a:rPr lang="en-US" sz="1400" dirty="0">
                <a:latin typeface="Huawei Sans" panose="020C0503030203020204" pitchFamily="34" charset="0"/>
              </a:rPr>
              <a:t>For a large-scale network, it is recommended that multiple tenant </a:t>
            </a:r>
            <a:r>
              <a:rPr lang="en-US" altLang="zh-CN" sz="1400" dirty="0">
                <a:latin typeface="Huawei Sans" panose="020C0503030203020204" pitchFamily="34" charset="0"/>
              </a:rPr>
              <a:t>network</a:t>
            </a:r>
            <a:r>
              <a:rPr lang="en-US" sz="1400" dirty="0">
                <a:latin typeface="Huawei Sans" panose="020C0503030203020204" pitchFamily="34" charset="0"/>
              </a:rPr>
              <a:t>s be planned based on administrative areas on the live network and managed independently.</a:t>
            </a:r>
          </a:p>
        </p:txBody>
      </p:sp>
      <p:sp>
        <p:nvSpPr>
          <p:cNvPr id="4" name="Freeform 159">
            <a:extLst>
              <a:ext uri="{FF2B5EF4-FFF2-40B4-BE49-F238E27FC236}">
                <a16:creationId xmlns:a16="http://schemas.microsoft.com/office/drawing/2014/main" id="{C3EE07C4-939F-4E28-A8FB-C93AA164C538}"/>
              </a:ext>
            </a:extLst>
          </p:cNvPr>
          <p:cNvSpPr/>
          <p:nvPr/>
        </p:nvSpPr>
        <p:spPr bwMode="gray">
          <a:xfrm flipH="1">
            <a:off x="3427267" y="4747865"/>
            <a:ext cx="1208491"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5" name="Freeform 159">
            <a:extLst>
              <a:ext uri="{FF2B5EF4-FFF2-40B4-BE49-F238E27FC236}">
                <a16:creationId xmlns:a16="http://schemas.microsoft.com/office/drawing/2014/main" id="{5DB00863-EFC4-4745-A1F3-91214C216C45}"/>
              </a:ext>
            </a:extLst>
          </p:cNvPr>
          <p:cNvSpPr/>
          <p:nvPr/>
        </p:nvSpPr>
        <p:spPr bwMode="gray">
          <a:xfrm flipH="1">
            <a:off x="1459218" y="4747866"/>
            <a:ext cx="1208491"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6" name="Picture 12" descr="E:\2016.01\1.12 扁平化图标\蓝色\AR-蓝色最新-40.png">
            <a:extLst>
              <a:ext uri="{FF2B5EF4-FFF2-40B4-BE49-F238E27FC236}">
                <a16:creationId xmlns:a16="http://schemas.microsoft.com/office/drawing/2014/main" id="{F8D4B03B-5AB4-421D-AEE8-8E756DAD897B}"/>
              </a:ext>
            </a:extLst>
          </p:cNvPr>
          <p:cNvPicPr>
            <a:picLocks noChangeAspect="1" noChangeArrowheads="1"/>
          </p:cNvPicPr>
          <p:nvPr/>
        </p:nvPicPr>
        <p:blipFill>
          <a:blip r:embed="rId3" cstate="print"/>
          <a:srcRect/>
          <a:stretch>
            <a:fillRect/>
          </a:stretch>
        </p:blipFill>
        <p:spPr bwMode="gray">
          <a:xfrm>
            <a:off x="1854954" y="4630668"/>
            <a:ext cx="474524" cy="388247"/>
          </a:xfrm>
          <a:prstGeom prst="rect">
            <a:avLst/>
          </a:prstGeom>
          <a:noFill/>
        </p:spPr>
      </p:pic>
      <p:cxnSp>
        <p:nvCxnSpPr>
          <p:cNvPr id="7" name="Straight Connector 6">
            <a:extLst>
              <a:ext uri="{FF2B5EF4-FFF2-40B4-BE49-F238E27FC236}">
                <a16:creationId xmlns:a16="http://schemas.microsoft.com/office/drawing/2014/main" id="{4977E343-7293-4D54-AD38-B87D9C4AD13B}"/>
              </a:ext>
            </a:extLst>
          </p:cNvPr>
          <p:cNvCxnSpPr>
            <a:cxnSpLocks/>
            <a:endCxn id="6" idx="0"/>
          </p:cNvCxnSpPr>
          <p:nvPr/>
        </p:nvCxnSpPr>
        <p:spPr bwMode="gray">
          <a:xfrm>
            <a:off x="2067344" y="3793883"/>
            <a:ext cx="24872" cy="83678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538B6F7-B547-4F16-8ED2-1DFE3B32261E}"/>
              </a:ext>
            </a:extLst>
          </p:cNvPr>
          <p:cNvCxnSpPr>
            <a:cxnSpLocks/>
            <a:endCxn id="6" idx="0"/>
          </p:cNvCxnSpPr>
          <p:nvPr/>
        </p:nvCxnSpPr>
        <p:spPr bwMode="gray">
          <a:xfrm flipH="1">
            <a:off x="2092216" y="3793884"/>
            <a:ext cx="2018848" cy="83678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64FF6ABC-568E-4B55-A7B1-378557345A29}"/>
              </a:ext>
            </a:extLst>
          </p:cNvPr>
          <p:cNvSpPr txBox="1"/>
          <p:nvPr/>
        </p:nvSpPr>
        <p:spPr bwMode="gray">
          <a:xfrm>
            <a:off x="1488406" y="4956995"/>
            <a:ext cx="1230198" cy="461665"/>
          </a:xfrm>
          <a:prstGeom prst="rect">
            <a:avLst/>
          </a:prstGeom>
          <a:noFill/>
        </p:spPr>
        <p:txBody>
          <a:bodyPr wrap="square" rtlCol="0">
            <a:spAutoFit/>
          </a:bodyPr>
          <a:lstStyle/>
          <a:p>
            <a:pPr algn="ctr" fontAlgn="ctr"/>
            <a:r>
              <a:rPr lang="en-US" sz="1200" dirty="0">
                <a:latin typeface="Huawei Sans" panose="020C0503030203020204" pitchFamily="34" charset="0"/>
              </a:rPr>
              <a:t>Sub-branch</a:t>
            </a:r>
          </a:p>
          <a:p>
            <a:pPr algn="ctr" fontAlgn="ctr"/>
            <a:r>
              <a:rPr lang="en-US" sz="1200" dirty="0">
                <a:latin typeface="Huawei Sans" panose="020C0503030203020204" pitchFamily="34" charset="0"/>
              </a:rPr>
              <a:t>/Outlet</a:t>
            </a:r>
          </a:p>
        </p:txBody>
      </p:sp>
      <p:sp>
        <p:nvSpPr>
          <p:cNvPr id="10" name="Freeform 159">
            <a:extLst>
              <a:ext uri="{FF2B5EF4-FFF2-40B4-BE49-F238E27FC236}">
                <a16:creationId xmlns:a16="http://schemas.microsoft.com/office/drawing/2014/main" id="{35A1B4BB-9A0A-4432-B8C2-F91502D42EE8}"/>
              </a:ext>
            </a:extLst>
          </p:cNvPr>
          <p:cNvSpPr/>
          <p:nvPr/>
        </p:nvSpPr>
        <p:spPr bwMode="gray">
          <a:xfrm flipH="1">
            <a:off x="1558889" y="3105999"/>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11" name="Freeform 159">
            <a:extLst>
              <a:ext uri="{FF2B5EF4-FFF2-40B4-BE49-F238E27FC236}">
                <a16:creationId xmlns:a16="http://schemas.microsoft.com/office/drawing/2014/main" id="{35D99DD1-3AD3-4BF4-9048-281C3F9EE646}"/>
              </a:ext>
            </a:extLst>
          </p:cNvPr>
          <p:cNvSpPr/>
          <p:nvPr/>
        </p:nvSpPr>
        <p:spPr bwMode="gray">
          <a:xfrm flipH="1">
            <a:off x="3551973" y="3105998"/>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12" name="Freeform 159">
            <a:extLst>
              <a:ext uri="{FF2B5EF4-FFF2-40B4-BE49-F238E27FC236}">
                <a16:creationId xmlns:a16="http://schemas.microsoft.com/office/drawing/2014/main" id="{2DC0165B-FDA6-43C3-BDC9-1F23ABE385D6}"/>
              </a:ext>
            </a:extLst>
          </p:cNvPr>
          <p:cNvSpPr/>
          <p:nvPr/>
        </p:nvSpPr>
        <p:spPr bwMode="gray">
          <a:xfrm flipH="1">
            <a:off x="1202424" y="1705029"/>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13" name="Straight Connector 12">
            <a:extLst>
              <a:ext uri="{FF2B5EF4-FFF2-40B4-BE49-F238E27FC236}">
                <a16:creationId xmlns:a16="http://schemas.microsoft.com/office/drawing/2014/main" id="{0D22046F-F0E3-4FBE-88BA-BBC2EBB770BF}"/>
              </a:ext>
            </a:extLst>
          </p:cNvPr>
          <p:cNvCxnSpPr>
            <a:cxnSpLocks/>
            <a:stCxn id="16" idx="2"/>
            <a:endCxn id="11" idx="0"/>
          </p:cNvCxnSpPr>
          <p:nvPr/>
        </p:nvCxnSpPr>
        <p:spPr bwMode="gray">
          <a:xfrm>
            <a:off x="2144198" y="2326708"/>
            <a:ext cx="1875914" cy="77929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FF689548-D99D-48EF-98D7-7ECEE15C94E4}"/>
              </a:ext>
            </a:extLst>
          </p:cNvPr>
          <p:cNvCxnSpPr>
            <a:cxnSpLocks/>
            <a:stCxn id="15" idx="2"/>
            <a:endCxn id="10" idx="0"/>
          </p:cNvCxnSpPr>
          <p:nvPr/>
        </p:nvCxnSpPr>
        <p:spPr bwMode="gray">
          <a:xfrm>
            <a:off x="1683556" y="2327476"/>
            <a:ext cx="343472" cy="778523"/>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5" name="Picture 12" descr="E:\2016.01\1.12 扁平化图标\蓝色\AR-蓝色最新-40.png">
            <a:extLst>
              <a:ext uri="{FF2B5EF4-FFF2-40B4-BE49-F238E27FC236}">
                <a16:creationId xmlns:a16="http://schemas.microsoft.com/office/drawing/2014/main" id="{D95E92BA-B400-444D-BA77-D3AF1535AFCC}"/>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1530161" y="2076467"/>
            <a:ext cx="306789" cy="251009"/>
          </a:xfrm>
          <a:prstGeom prst="rect">
            <a:avLst/>
          </a:prstGeom>
          <a:noFill/>
        </p:spPr>
      </p:pic>
      <p:pic>
        <p:nvPicPr>
          <p:cNvPr id="16" name="Picture 12" descr="E:\2016.01\1.12 扁平化图标\蓝色\AR-蓝色最新-40.png">
            <a:extLst>
              <a:ext uri="{FF2B5EF4-FFF2-40B4-BE49-F238E27FC236}">
                <a16:creationId xmlns:a16="http://schemas.microsoft.com/office/drawing/2014/main" id="{8492985C-33D7-46B2-AF5D-E46C101D9858}"/>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1990803" y="2075699"/>
            <a:ext cx="306789" cy="251009"/>
          </a:xfrm>
          <a:prstGeom prst="rect">
            <a:avLst/>
          </a:prstGeom>
          <a:noFill/>
        </p:spPr>
      </p:pic>
      <p:sp>
        <p:nvSpPr>
          <p:cNvPr id="17" name="TextBox 16">
            <a:extLst>
              <a:ext uri="{FF2B5EF4-FFF2-40B4-BE49-F238E27FC236}">
                <a16:creationId xmlns:a16="http://schemas.microsoft.com/office/drawing/2014/main" id="{731C7972-E900-4FDB-8761-1D8725346796}"/>
              </a:ext>
            </a:extLst>
          </p:cNvPr>
          <p:cNvSpPr txBox="1"/>
          <p:nvPr/>
        </p:nvSpPr>
        <p:spPr bwMode="gray">
          <a:xfrm>
            <a:off x="653363" y="1180695"/>
            <a:ext cx="2609860" cy="892552"/>
          </a:xfrm>
          <a:prstGeom prst="rect">
            <a:avLst/>
          </a:prstGeom>
          <a:noFill/>
        </p:spPr>
        <p:txBody>
          <a:bodyPr wrap="square" rtlCol="0">
            <a:spAutoFit/>
          </a:bodyPr>
          <a:lstStyle/>
          <a:p>
            <a:pPr algn="ctr" fontAlgn="ctr">
              <a:lnSpc>
                <a:spcPct val="200000"/>
              </a:lnSpc>
            </a:pPr>
            <a:r>
              <a:rPr lang="en-US" sz="1400" dirty="0">
                <a:latin typeface="Huawei Sans" panose="020C0503030203020204" pitchFamily="34" charset="0"/>
              </a:rPr>
              <a:t>Provincial/Level-1 branch</a:t>
            </a:r>
            <a:endParaRPr lang="en-US" altLang="zh-CN" sz="1400" dirty="0">
              <a:latin typeface="Huawei Sans" panose="020C0503030203020204" pitchFamily="34" charset="0"/>
            </a:endParaRPr>
          </a:p>
          <a:p>
            <a:pPr algn="ctr" fontAlgn="ctr">
              <a:lnSpc>
                <a:spcPct val="200000"/>
              </a:lnSpc>
            </a:pPr>
            <a:r>
              <a:rPr lang="en-US" sz="1200" dirty="0">
                <a:latin typeface="Huawei Sans" panose="020C0503030203020204" pitchFamily="34" charset="0"/>
              </a:rPr>
              <a:t>Hub1</a:t>
            </a:r>
            <a:endParaRPr lang="en-US" altLang="zh-CN" sz="1400" dirty="0">
              <a:latin typeface="Huawei Sans" panose="020C0503030203020204" pitchFamily="34" charset="0"/>
            </a:endParaRPr>
          </a:p>
        </p:txBody>
      </p:sp>
      <p:pic>
        <p:nvPicPr>
          <p:cNvPr id="18" name="Picture 12" descr="E:\2016.01\1.12 扁平化图标\蓝色\AR-蓝色最新-40.png">
            <a:extLst>
              <a:ext uri="{FF2B5EF4-FFF2-40B4-BE49-F238E27FC236}">
                <a16:creationId xmlns:a16="http://schemas.microsoft.com/office/drawing/2014/main" id="{7D1CA547-1EC9-448F-B70A-8C46647E0541}"/>
              </a:ext>
            </a:extLst>
          </p:cNvPr>
          <p:cNvPicPr>
            <a:picLocks noChangeAspect="1" noChangeArrowheads="1"/>
          </p:cNvPicPr>
          <p:nvPr/>
        </p:nvPicPr>
        <p:blipFill>
          <a:blip r:embed="rId3" cstate="print"/>
          <a:srcRect/>
          <a:stretch>
            <a:fillRect/>
          </a:stretch>
        </p:blipFill>
        <p:spPr bwMode="gray">
          <a:xfrm>
            <a:off x="3515711" y="4642280"/>
            <a:ext cx="474524" cy="388247"/>
          </a:xfrm>
          <a:prstGeom prst="rect">
            <a:avLst/>
          </a:prstGeom>
          <a:noFill/>
        </p:spPr>
      </p:pic>
      <p:pic>
        <p:nvPicPr>
          <p:cNvPr id="19" name="Picture 12" descr="E:\2016.01\1.12 扁平化图标\蓝色\AR-蓝色最新-40.png">
            <a:extLst>
              <a:ext uri="{FF2B5EF4-FFF2-40B4-BE49-F238E27FC236}">
                <a16:creationId xmlns:a16="http://schemas.microsoft.com/office/drawing/2014/main" id="{B2E86D42-91DF-4D91-9F76-1C64F2A41D6D}"/>
              </a:ext>
            </a:extLst>
          </p:cNvPr>
          <p:cNvPicPr>
            <a:picLocks noChangeAspect="1" noChangeArrowheads="1"/>
          </p:cNvPicPr>
          <p:nvPr/>
        </p:nvPicPr>
        <p:blipFill>
          <a:blip r:embed="rId3" cstate="print"/>
          <a:srcRect/>
          <a:stretch>
            <a:fillRect/>
          </a:stretch>
        </p:blipFill>
        <p:spPr bwMode="gray">
          <a:xfrm>
            <a:off x="4203168" y="4643342"/>
            <a:ext cx="474524" cy="388247"/>
          </a:xfrm>
          <a:prstGeom prst="rect">
            <a:avLst/>
          </a:prstGeom>
          <a:noFill/>
        </p:spPr>
      </p:pic>
      <p:sp>
        <p:nvSpPr>
          <p:cNvPr id="20" name="TextBox 19">
            <a:extLst>
              <a:ext uri="{FF2B5EF4-FFF2-40B4-BE49-F238E27FC236}">
                <a16:creationId xmlns:a16="http://schemas.microsoft.com/office/drawing/2014/main" id="{BC0182E1-6E8F-462D-A208-4D2787EE6F6B}"/>
              </a:ext>
            </a:extLst>
          </p:cNvPr>
          <p:cNvSpPr txBox="1"/>
          <p:nvPr/>
        </p:nvSpPr>
        <p:spPr bwMode="gray">
          <a:xfrm>
            <a:off x="3406855" y="4979690"/>
            <a:ext cx="1230198" cy="461665"/>
          </a:xfrm>
          <a:prstGeom prst="rect">
            <a:avLst/>
          </a:prstGeom>
          <a:noFill/>
        </p:spPr>
        <p:txBody>
          <a:bodyPr wrap="square" rtlCol="0">
            <a:spAutoFit/>
          </a:bodyPr>
          <a:lstStyle/>
          <a:p>
            <a:pPr algn="ctr" fontAlgn="ctr"/>
            <a:r>
              <a:rPr lang="en-US" sz="1200" dirty="0">
                <a:latin typeface="Huawei Sans" panose="020C0503030203020204" pitchFamily="34" charset="0"/>
              </a:rPr>
              <a:t>Sub-branch</a:t>
            </a:r>
          </a:p>
          <a:p>
            <a:pPr algn="ctr" fontAlgn="ctr"/>
            <a:r>
              <a:rPr lang="en-US" sz="1200" dirty="0">
                <a:latin typeface="Huawei Sans" panose="020C0503030203020204" pitchFamily="34" charset="0"/>
              </a:rPr>
              <a:t>/Outlet</a:t>
            </a:r>
          </a:p>
        </p:txBody>
      </p:sp>
      <p:cxnSp>
        <p:nvCxnSpPr>
          <p:cNvPr id="21" name="Straight Connector 20">
            <a:extLst>
              <a:ext uri="{FF2B5EF4-FFF2-40B4-BE49-F238E27FC236}">
                <a16:creationId xmlns:a16="http://schemas.microsoft.com/office/drawing/2014/main" id="{549E7C1C-62D3-4C74-A425-E217AFFC5B51}"/>
              </a:ext>
            </a:extLst>
          </p:cNvPr>
          <p:cNvCxnSpPr>
            <a:cxnSpLocks/>
            <a:endCxn id="18" idx="0"/>
          </p:cNvCxnSpPr>
          <p:nvPr/>
        </p:nvCxnSpPr>
        <p:spPr bwMode="gray">
          <a:xfrm>
            <a:off x="2203155" y="3793883"/>
            <a:ext cx="1549818" cy="84839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344F6EC4-BDA3-4BD8-8AF0-EE212F21B6C3}"/>
              </a:ext>
            </a:extLst>
          </p:cNvPr>
          <p:cNvCxnSpPr>
            <a:cxnSpLocks/>
            <a:endCxn id="19" idx="0"/>
          </p:cNvCxnSpPr>
          <p:nvPr/>
        </p:nvCxnSpPr>
        <p:spPr bwMode="gray">
          <a:xfrm>
            <a:off x="4210453" y="3793883"/>
            <a:ext cx="229977" cy="8494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5ABB01D2-8D31-4FAF-B626-B63ABEC6F7B9}"/>
              </a:ext>
            </a:extLst>
          </p:cNvPr>
          <p:cNvCxnSpPr>
            <a:cxnSpLocks/>
            <a:stCxn id="19" idx="1"/>
            <a:endCxn id="18" idx="3"/>
          </p:cNvCxnSpPr>
          <p:nvPr/>
        </p:nvCxnSpPr>
        <p:spPr bwMode="gray">
          <a:xfrm flipH="1" flipV="1">
            <a:off x="3990235" y="4836404"/>
            <a:ext cx="212933" cy="106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4" name="Freeform 159">
            <a:extLst>
              <a:ext uri="{FF2B5EF4-FFF2-40B4-BE49-F238E27FC236}">
                <a16:creationId xmlns:a16="http://schemas.microsoft.com/office/drawing/2014/main" id="{D9BC9706-F0DC-47B3-93CF-3B95E7128D71}"/>
              </a:ext>
            </a:extLst>
          </p:cNvPr>
          <p:cNvSpPr/>
          <p:nvPr/>
        </p:nvSpPr>
        <p:spPr bwMode="gray">
          <a:xfrm flipH="1">
            <a:off x="3373668" y="1716012"/>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25" name="Picture 12" descr="E:\2016.01\1.12 扁平化图标\蓝色\AR-蓝色最新-40.png">
            <a:extLst>
              <a:ext uri="{FF2B5EF4-FFF2-40B4-BE49-F238E27FC236}">
                <a16:creationId xmlns:a16="http://schemas.microsoft.com/office/drawing/2014/main" id="{06AA455E-599F-475F-8EF0-B9BDAD11BAAA}"/>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3701405" y="2087450"/>
            <a:ext cx="306789" cy="251009"/>
          </a:xfrm>
          <a:prstGeom prst="rect">
            <a:avLst/>
          </a:prstGeom>
          <a:noFill/>
        </p:spPr>
      </p:pic>
      <p:pic>
        <p:nvPicPr>
          <p:cNvPr id="26" name="Picture 12" descr="E:\2016.01\1.12 扁平化图标\蓝色\AR-蓝色最新-40.png">
            <a:extLst>
              <a:ext uri="{FF2B5EF4-FFF2-40B4-BE49-F238E27FC236}">
                <a16:creationId xmlns:a16="http://schemas.microsoft.com/office/drawing/2014/main" id="{2BCEA279-DB46-46DB-9C7E-F2297CD98B5D}"/>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4298573" y="2086682"/>
            <a:ext cx="306789" cy="251009"/>
          </a:xfrm>
          <a:prstGeom prst="rect">
            <a:avLst/>
          </a:prstGeom>
          <a:noFill/>
        </p:spPr>
      </p:pic>
      <p:cxnSp>
        <p:nvCxnSpPr>
          <p:cNvPr id="27" name="Straight Connector 26">
            <a:extLst>
              <a:ext uri="{FF2B5EF4-FFF2-40B4-BE49-F238E27FC236}">
                <a16:creationId xmlns:a16="http://schemas.microsoft.com/office/drawing/2014/main" id="{6E5830CA-4ABE-4B8A-84A7-77BBBA54C0AC}"/>
              </a:ext>
            </a:extLst>
          </p:cNvPr>
          <p:cNvCxnSpPr>
            <a:cxnSpLocks/>
            <a:stCxn id="25" idx="2"/>
            <a:endCxn id="10" idx="2"/>
          </p:cNvCxnSpPr>
          <p:nvPr/>
        </p:nvCxnSpPr>
        <p:spPr bwMode="gray">
          <a:xfrm flipH="1">
            <a:off x="2251810" y="2338459"/>
            <a:ext cx="1602990" cy="87791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8942D86A-3967-4239-BAB7-8091E79C9F10}"/>
              </a:ext>
            </a:extLst>
          </p:cNvPr>
          <p:cNvCxnSpPr>
            <a:cxnSpLocks/>
            <a:stCxn id="26" idx="2"/>
            <a:endCxn id="11" idx="1"/>
          </p:cNvCxnSpPr>
          <p:nvPr/>
        </p:nvCxnSpPr>
        <p:spPr bwMode="gray">
          <a:xfrm flipH="1">
            <a:off x="4229108" y="2337691"/>
            <a:ext cx="222860" cy="85870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783E15BE-0829-41BC-A08D-CA2B4D87367A}"/>
              </a:ext>
            </a:extLst>
          </p:cNvPr>
          <p:cNvSpPr txBox="1"/>
          <p:nvPr/>
        </p:nvSpPr>
        <p:spPr bwMode="gray">
          <a:xfrm>
            <a:off x="3133461" y="1209804"/>
            <a:ext cx="2241744" cy="892552"/>
          </a:xfrm>
          <a:prstGeom prst="rect">
            <a:avLst/>
          </a:prstGeom>
          <a:noFill/>
        </p:spPr>
        <p:txBody>
          <a:bodyPr wrap="square" rtlCol="0">
            <a:spAutoFit/>
          </a:bodyPr>
          <a:lstStyle/>
          <a:p>
            <a:pPr algn="ctr" fontAlgn="ctr">
              <a:lnSpc>
                <a:spcPct val="200000"/>
              </a:lnSpc>
            </a:pPr>
            <a:r>
              <a:rPr lang="en-US" sz="1400" dirty="0">
                <a:latin typeface="Huawei Sans" panose="020C0503030203020204" pitchFamily="34" charset="0"/>
              </a:rPr>
              <a:t>Provincial/Level-1 branch</a:t>
            </a:r>
            <a:endParaRPr lang="en-US" altLang="zh-CN" sz="1400" dirty="0">
              <a:latin typeface="Huawei Sans" panose="020C0503030203020204" pitchFamily="34" charset="0"/>
            </a:endParaRPr>
          </a:p>
          <a:p>
            <a:pPr algn="ctr" fontAlgn="ctr">
              <a:lnSpc>
                <a:spcPct val="200000"/>
              </a:lnSpc>
            </a:pPr>
            <a:r>
              <a:rPr lang="en-US" sz="1200" dirty="0">
                <a:latin typeface="Huawei Sans" panose="020C0503030203020204" pitchFamily="34" charset="0"/>
              </a:rPr>
              <a:t>Hub2</a:t>
            </a:r>
            <a:endParaRPr lang="en-US" altLang="zh-CN" sz="1400" dirty="0">
              <a:latin typeface="Huawei Sans" panose="020C0503030203020204" pitchFamily="34" charset="0"/>
            </a:endParaRPr>
          </a:p>
        </p:txBody>
      </p:sp>
      <p:pic>
        <p:nvPicPr>
          <p:cNvPr id="34" name="Picture 12" descr="E:\2016.01\1.12 扁平化图标\蓝色\AR-蓝色最新-40.png">
            <a:extLst>
              <a:ext uri="{FF2B5EF4-FFF2-40B4-BE49-F238E27FC236}">
                <a16:creationId xmlns:a16="http://schemas.microsoft.com/office/drawing/2014/main" id="{AD4C10C7-759B-4663-8265-4917B90F3832}"/>
              </a:ext>
            </a:extLst>
          </p:cNvPr>
          <p:cNvPicPr>
            <a:picLocks noChangeAspect="1" noChangeArrowheads="1"/>
          </p:cNvPicPr>
          <p:nvPr/>
        </p:nvPicPr>
        <p:blipFill>
          <a:blip r:embed="rId3" cstate="print"/>
          <a:srcRect/>
          <a:stretch>
            <a:fillRect/>
          </a:stretch>
        </p:blipFill>
        <p:spPr bwMode="gray">
          <a:xfrm>
            <a:off x="736734" y="2828130"/>
            <a:ext cx="474524" cy="388247"/>
          </a:xfrm>
          <a:prstGeom prst="rect">
            <a:avLst/>
          </a:prstGeom>
          <a:noFill/>
        </p:spPr>
      </p:pic>
      <p:pic>
        <p:nvPicPr>
          <p:cNvPr id="35" name="Picture 12" descr="E:\2016.01\1.12 扁平化图标\蓝色\AR-蓝色最新-40.png">
            <a:extLst>
              <a:ext uri="{FF2B5EF4-FFF2-40B4-BE49-F238E27FC236}">
                <a16:creationId xmlns:a16="http://schemas.microsoft.com/office/drawing/2014/main" id="{61EC2BBE-0770-4151-B03A-69F36B2BE38F}"/>
              </a:ext>
            </a:extLst>
          </p:cNvPr>
          <p:cNvPicPr>
            <a:picLocks noChangeAspect="1" noChangeArrowheads="1"/>
          </p:cNvPicPr>
          <p:nvPr/>
        </p:nvPicPr>
        <p:blipFill>
          <a:blip r:embed="rId3" cstate="print"/>
          <a:srcRect/>
          <a:stretch>
            <a:fillRect/>
          </a:stretch>
        </p:blipFill>
        <p:spPr bwMode="gray">
          <a:xfrm>
            <a:off x="4830206" y="2828130"/>
            <a:ext cx="474524" cy="388247"/>
          </a:xfrm>
          <a:prstGeom prst="rect">
            <a:avLst/>
          </a:prstGeom>
          <a:noFill/>
        </p:spPr>
      </p:pic>
      <p:cxnSp>
        <p:nvCxnSpPr>
          <p:cNvPr id="52" name="Straight Connector 51">
            <a:extLst>
              <a:ext uri="{FF2B5EF4-FFF2-40B4-BE49-F238E27FC236}">
                <a16:creationId xmlns:a16="http://schemas.microsoft.com/office/drawing/2014/main" id="{5A0A7B76-1E5F-4788-9A5C-6219523BA671}"/>
              </a:ext>
            </a:extLst>
          </p:cNvPr>
          <p:cNvCxnSpPr>
            <a:cxnSpLocks/>
            <a:stCxn id="10" idx="21"/>
            <a:endCxn id="34" idx="2"/>
          </p:cNvCxnSpPr>
          <p:nvPr/>
        </p:nvCxnSpPr>
        <p:spPr bwMode="gray">
          <a:xfrm flipH="1" flipV="1">
            <a:off x="973996" y="3216377"/>
            <a:ext cx="584893" cy="34253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4967029D-C1D1-4853-8189-CFD6C38519EB}"/>
              </a:ext>
            </a:extLst>
          </p:cNvPr>
          <p:cNvCxnSpPr>
            <a:cxnSpLocks/>
            <a:stCxn id="11" idx="21"/>
            <a:endCxn id="34" idx="3"/>
          </p:cNvCxnSpPr>
          <p:nvPr/>
        </p:nvCxnSpPr>
        <p:spPr bwMode="gray">
          <a:xfrm flipH="1" flipV="1">
            <a:off x="1211258" y="3022254"/>
            <a:ext cx="2340715" cy="53665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8F2792CF-9B43-4E5F-9D88-491886276099}"/>
              </a:ext>
            </a:extLst>
          </p:cNvPr>
          <p:cNvCxnSpPr>
            <a:cxnSpLocks/>
            <a:stCxn id="35" idx="2"/>
            <a:endCxn id="11" idx="8"/>
          </p:cNvCxnSpPr>
          <p:nvPr/>
        </p:nvCxnSpPr>
        <p:spPr bwMode="gray">
          <a:xfrm flipH="1">
            <a:off x="4745910" y="3216377"/>
            <a:ext cx="321558" cy="33077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2A0A51B8-D8FD-4986-B2A0-1BFE96C5B021}"/>
              </a:ext>
            </a:extLst>
          </p:cNvPr>
          <p:cNvCxnSpPr>
            <a:cxnSpLocks/>
            <a:stCxn id="35" idx="1"/>
            <a:endCxn id="10" idx="8"/>
          </p:cNvCxnSpPr>
          <p:nvPr/>
        </p:nvCxnSpPr>
        <p:spPr bwMode="gray">
          <a:xfrm flipH="1">
            <a:off x="2752826" y="3022254"/>
            <a:ext cx="2077380" cy="52489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Freeform: Shape 29">
            <a:extLst>
              <a:ext uri="{FF2B5EF4-FFF2-40B4-BE49-F238E27FC236}">
                <a16:creationId xmlns:a16="http://schemas.microsoft.com/office/drawing/2014/main" id="{99F1FA8B-0EE2-4E15-A178-DB0760F03E2F}"/>
              </a:ext>
            </a:extLst>
          </p:cNvPr>
          <p:cNvSpPr/>
          <p:nvPr/>
        </p:nvSpPr>
        <p:spPr bwMode="gray">
          <a:xfrm rot="21384692">
            <a:off x="1691217" y="2357965"/>
            <a:ext cx="280820" cy="2272702"/>
          </a:xfrm>
          <a:custGeom>
            <a:avLst/>
            <a:gdLst>
              <a:gd name="connsiteX0" fmla="*/ 119270 w 281094"/>
              <a:gd name="connsiteY0" fmla="*/ 2136913 h 2136913"/>
              <a:gd name="connsiteX1" fmla="*/ 278296 w 281094"/>
              <a:gd name="connsiteY1" fmla="*/ 854765 h 2136913"/>
              <a:gd name="connsiteX2" fmla="*/ 0 w 281094"/>
              <a:gd name="connsiteY2" fmla="*/ 0 h 2136913"/>
            </a:gdLst>
            <a:ahLst/>
            <a:cxnLst>
              <a:cxn ang="0">
                <a:pos x="connsiteX0" y="connsiteY0"/>
              </a:cxn>
              <a:cxn ang="0">
                <a:pos x="connsiteX1" y="connsiteY1"/>
              </a:cxn>
              <a:cxn ang="0">
                <a:pos x="connsiteX2" y="connsiteY2"/>
              </a:cxn>
            </a:cxnLst>
            <a:rect l="l" t="t" r="r" b="b"/>
            <a:pathLst>
              <a:path w="281094" h="2136913">
                <a:moveTo>
                  <a:pt x="119270" y="2136913"/>
                </a:moveTo>
                <a:cubicBezTo>
                  <a:pt x="208722" y="1673915"/>
                  <a:pt x="298174" y="1210917"/>
                  <a:pt x="278296" y="854765"/>
                </a:cubicBezTo>
                <a:cubicBezTo>
                  <a:pt x="258418" y="498613"/>
                  <a:pt x="129209" y="249306"/>
                  <a:pt x="0" y="0"/>
                </a:cubicBezTo>
              </a:path>
            </a:pathLst>
          </a:custGeom>
          <a:noFill/>
          <a:ln w="76200" cap="flat" cmpd="sng">
            <a:solidFill>
              <a:srgbClr val="F6B78C"/>
            </a:solidFill>
          </a:ln>
        </p:spPr>
        <p:txBody>
          <a:bodyPr rtlCol="0" anchor="ctr"/>
          <a:lstStyle/>
          <a:p>
            <a:pPr algn="ctr" fontAlgn="ctr"/>
            <a:endParaRPr lang="en-US" dirty="0">
              <a:latin typeface="Huawei Sans" panose="020C0503030203020204" pitchFamily="34" charset="0"/>
            </a:endParaRPr>
          </a:p>
        </p:txBody>
      </p:sp>
      <p:sp>
        <p:nvSpPr>
          <p:cNvPr id="31" name="Freeform: Shape 30">
            <a:extLst>
              <a:ext uri="{FF2B5EF4-FFF2-40B4-BE49-F238E27FC236}">
                <a16:creationId xmlns:a16="http://schemas.microsoft.com/office/drawing/2014/main" id="{648EB18F-1EC6-4E91-A236-C3B0B60429B0}"/>
              </a:ext>
            </a:extLst>
          </p:cNvPr>
          <p:cNvSpPr/>
          <p:nvPr/>
        </p:nvSpPr>
        <p:spPr bwMode="gray">
          <a:xfrm>
            <a:off x="2099602" y="2355924"/>
            <a:ext cx="2198971" cy="2299800"/>
          </a:xfrm>
          <a:custGeom>
            <a:avLst/>
            <a:gdLst>
              <a:gd name="connsiteX0" fmla="*/ 0 w 2196548"/>
              <a:gd name="connsiteY0" fmla="*/ 1977887 h 1977887"/>
              <a:gd name="connsiteX1" fmla="*/ 1639956 w 2196548"/>
              <a:gd name="connsiteY1" fmla="*/ 1053548 h 1977887"/>
              <a:gd name="connsiteX2" fmla="*/ 2196548 w 2196548"/>
              <a:gd name="connsiteY2" fmla="*/ 0 h 1977887"/>
            </a:gdLst>
            <a:ahLst/>
            <a:cxnLst>
              <a:cxn ang="0">
                <a:pos x="connsiteX0" y="connsiteY0"/>
              </a:cxn>
              <a:cxn ang="0">
                <a:pos x="connsiteX1" y="connsiteY1"/>
              </a:cxn>
              <a:cxn ang="0">
                <a:pos x="connsiteX2" y="connsiteY2"/>
              </a:cxn>
            </a:cxnLst>
            <a:rect l="l" t="t" r="r" b="b"/>
            <a:pathLst>
              <a:path w="2196548" h="1977887">
                <a:moveTo>
                  <a:pt x="0" y="1977887"/>
                </a:moveTo>
                <a:cubicBezTo>
                  <a:pt x="636932" y="1680541"/>
                  <a:pt x="1273865" y="1383196"/>
                  <a:pt x="1639956" y="1053548"/>
                </a:cubicBezTo>
                <a:cubicBezTo>
                  <a:pt x="2006047" y="723900"/>
                  <a:pt x="2101297" y="361950"/>
                  <a:pt x="2196548" y="0"/>
                </a:cubicBezTo>
              </a:path>
            </a:pathLst>
          </a:custGeom>
          <a:noFill/>
          <a:ln w="76200" cap="flat" cmpd="sng">
            <a:solidFill>
              <a:srgbClr val="AFD89C"/>
            </a:solidFill>
          </a:ln>
        </p:spPr>
        <p:txBody>
          <a:bodyPr rtlCol="0" anchor="ctr"/>
          <a:lstStyle/>
          <a:p>
            <a:pPr algn="ctr" fontAlgn="ctr"/>
            <a:endParaRPr lang="en-US" dirty="0">
              <a:latin typeface="Huawei Sans" panose="020C0503030203020204" pitchFamily="34" charset="0"/>
            </a:endParaRPr>
          </a:p>
        </p:txBody>
      </p:sp>
      <p:sp>
        <p:nvSpPr>
          <p:cNvPr id="32" name="Freeform: Shape 31">
            <a:extLst>
              <a:ext uri="{FF2B5EF4-FFF2-40B4-BE49-F238E27FC236}">
                <a16:creationId xmlns:a16="http://schemas.microsoft.com/office/drawing/2014/main" id="{F0AF5ABE-075C-4317-A1DC-0CBAE914A05D}"/>
              </a:ext>
            </a:extLst>
          </p:cNvPr>
          <p:cNvSpPr/>
          <p:nvPr/>
        </p:nvSpPr>
        <p:spPr bwMode="gray">
          <a:xfrm>
            <a:off x="1786736" y="2305098"/>
            <a:ext cx="1872072" cy="2387013"/>
          </a:xfrm>
          <a:custGeom>
            <a:avLst/>
            <a:gdLst>
              <a:gd name="connsiteX0" fmla="*/ 0 w 1620078"/>
              <a:gd name="connsiteY0" fmla="*/ 0 h 2146852"/>
              <a:gd name="connsiteX1" fmla="*/ 447261 w 1620078"/>
              <a:gd name="connsiteY1" fmla="*/ 954157 h 2146852"/>
              <a:gd name="connsiteX2" fmla="*/ 1620078 w 1620078"/>
              <a:gd name="connsiteY2" fmla="*/ 2146852 h 2146852"/>
            </a:gdLst>
            <a:ahLst/>
            <a:cxnLst>
              <a:cxn ang="0">
                <a:pos x="connsiteX0" y="connsiteY0"/>
              </a:cxn>
              <a:cxn ang="0">
                <a:pos x="connsiteX1" y="connsiteY1"/>
              </a:cxn>
              <a:cxn ang="0">
                <a:pos x="connsiteX2" y="connsiteY2"/>
              </a:cxn>
            </a:cxnLst>
            <a:rect l="l" t="t" r="r" b="b"/>
            <a:pathLst>
              <a:path w="1620078" h="2146852">
                <a:moveTo>
                  <a:pt x="0" y="0"/>
                </a:moveTo>
                <a:cubicBezTo>
                  <a:pt x="88624" y="298174"/>
                  <a:pt x="177248" y="596348"/>
                  <a:pt x="447261" y="954157"/>
                </a:cubicBezTo>
                <a:cubicBezTo>
                  <a:pt x="717274" y="1311966"/>
                  <a:pt x="1168676" y="1729409"/>
                  <a:pt x="1620078" y="2146852"/>
                </a:cubicBezTo>
              </a:path>
            </a:pathLst>
          </a:custGeom>
          <a:noFill/>
          <a:ln w="76200" cap="flat" cmpd="sng">
            <a:solidFill>
              <a:srgbClr val="F6B78C"/>
            </a:solidFill>
          </a:ln>
        </p:spPr>
        <p:txBody>
          <a:bodyPr rtlCol="0" anchor="ctr"/>
          <a:lstStyle/>
          <a:p>
            <a:pPr algn="ctr" fontAlgn="ctr"/>
            <a:endParaRPr lang="en-US" dirty="0">
              <a:latin typeface="Huawei Sans" panose="020C0503030203020204" pitchFamily="34" charset="0"/>
            </a:endParaRPr>
          </a:p>
        </p:txBody>
      </p:sp>
      <p:sp>
        <p:nvSpPr>
          <p:cNvPr id="33" name="Freeform: Shape 32">
            <a:extLst>
              <a:ext uri="{FF2B5EF4-FFF2-40B4-BE49-F238E27FC236}">
                <a16:creationId xmlns:a16="http://schemas.microsoft.com/office/drawing/2014/main" id="{27E06DE3-D7BC-4909-9CF5-F0495E927880}"/>
              </a:ext>
            </a:extLst>
          </p:cNvPr>
          <p:cNvSpPr/>
          <p:nvPr/>
        </p:nvSpPr>
        <p:spPr bwMode="gray">
          <a:xfrm flipH="1">
            <a:off x="4236968" y="2355924"/>
            <a:ext cx="266779" cy="2287418"/>
          </a:xfrm>
          <a:custGeom>
            <a:avLst/>
            <a:gdLst>
              <a:gd name="connsiteX0" fmla="*/ 119270 w 281094"/>
              <a:gd name="connsiteY0" fmla="*/ 2136913 h 2136913"/>
              <a:gd name="connsiteX1" fmla="*/ 278296 w 281094"/>
              <a:gd name="connsiteY1" fmla="*/ 854765 h 2136913"/>
              <a:gd name="connsiteX2" fmla="*/ 0 w 281094"/>
              <a:gd name="connsiteY2" fmla="*/ 0 h 2136913"/>
            </a:gdLst>
            <a:ahLst/>
            <a:cxnLst>
              <a:cxn ang="0">
                <a:pos x="connsiteX0" y="connsiteY0"/>
              </a:cxn>
              <a:cxn ang="0">
                <a:pos x="connsiteX1" y="connsiteY1"/>
              </a:cxn>
              <a:cxn ang="0">
                <a:pos x="connsiteX2" y="connsiteY2"/>
              </a:cxn>
            </a:cxnLst>
            <a:rect l="l" t="t" r="r" b="b"/>
            <a:pathLst>
              <a:path w="281094" h="2136913">
                <a:moveTo>
                  <a:pt x="119270" y="2136913"/>
                </a:moveTo>
                <a:cubicBezTo>
                  <a:pt x="208722" y="1673915"/>
                  <a:pt x="298174" y="1210917"/>
                  <a:pt x="278296" y="854765"/>
                </a:cubicBezTo>
                <a:cubicBezTo>
                  <a:pt x="258418" y="498613"/>
                  <a:pt x="129209" y="249306"/>
                  <a:pt x="0" y="0"/>
                </a:cubicBezTo>
              </a:path>
            </a:pathLst>
          </a:custGeom>
          <a:noFill/>
          <a:ln w="76200" cap="flat" cmpd="sng">
            <a:solidFill>
              <a:srgbClr val="AFD89C"/>
            </a:solidFill>
          </a:ln>
        </p:spPr>
        <p:txBody>
          <a:bodyPr rtlCol="0" anchor="ctr"/>
          <a:lstStyle/>
          <a:p>
            <a:pPr algn="ctr" fontAlgn="ctr"/>
            <a:endParaRPr lang="en-US" dirty="0">
              <a:latin typeface="Huawei Sans" panose="020C0503030203020204" pitchFamily="34" charset="0"/>
            </a:endParaRPr>
          </a:p>
        </p:txBody>
      </p:sp>
      <p:sp>
        <p:nvSpPr>
          <p:cNvPr id="65" name="TextBox 64">
            <a:extLst>
              <a:ext uri="{FF2B5EF4-FFF2-40B4-BE49-F238E27FC236}">
                <a16:creationId xmlns:a16="http://schemas.microsoft.com/office/drawing/2014/main" id="{552B8FDA-C575-41F4-9C1A-B0645FB147A4}"/>
              </a:ext>
            </a:extLst>
          </p:cNvPr>
          <p:cNvSpPr txBox="1"/>
          <p:nvPr/>
        </p:nvSpPr>
        <p:spPr bwMode="gray">
          <a:xfrm>
            <a:off x="755855" y="2551130"/>
            <a:ext cx="460382" cy="276999"/>
          </a:xfrm>
          <a:prstGeom prst="rect">
            <a:avLst/>
          </a:prstGeom>
          <a:noFill/>
        </p:spPr>
        <p:txBody>
          <a:bodyPr wrap="none" rtlCol="0">
            <a:spAutoFit/>
          </a:bodyPr>
          <a:lstStyle/>
          <a:p>
            <a:pPr fontAlgn="ctr"/>
            <a:r>
              <a:rPr lang="en-US" sz="1200" dirty="0">
                <a:latin typeface="Huawei Sans" panose="020C0503030203020204" pitchFamily="34" charset="0"/>
              </a:rPr>
              <a:t>RR1</a:t>
            </a:r>
            <a:endParaRPr lang="en-US" altLang="zh-CN" sz="1200" dirty="0">
              <a:latin typeface="Huawei Sans" panose="020C0503030203020204" pitchFamily="34" charset="0"/>
            </a:endParaRPr>
          </a:p>
        </p:txBody>
      </p:sp>
      <p:sp>
        <p:nvSpPr>
          <p:cNvPr id="66" name="TextBox 65">
            <a:extLst>
              <a:ext uri="{FF2B5EF4-FFF2-40B4-BE49-F238E27FC236}">
                <a16:creationId xmlns:a16="http://schemas.microsoft.com/office/drawing/2014/main" id="{FEF11F9D-3B1B-4579-963E-0D9D4E0D9FB0}"/>
              </a:ext>
            </a:extLst>
          </p:cNvPr>
          <p:cNvSpPr txBox="1"/>
          <p:nvPr/>
        </p:nvSpPr>
        <p:spPr bwMode="gray">
          <a:xfrm>
            <a:off x="4844348" y="2569465"/>
            <a:ext cx="460382" cy="276999"/>
          </a:xfrm>
          <a:prstGeom prst="rect">
            <a:avLst/>
          </a:prstGeom>
          <a:noFill/>
        </p:spPr>
        <p:txBody>
          <a:bodyPr wrap="none" rtlCol="0">
            <a:spAutoFit/>
          </a:bodyPr>
          <a:lstStyle/>
          <a:p>
            <a:pPr fontAlgn="ctr"/>
            <a:r>
              <a:rPr lang="en-US" sz="1200" dirty="0">
                <a:latin typeface="Huawei Sans" panose="020C0503030203020204" pitchFamily="34" charset="0"/>
              </a:rPr>
              <a:t>RR2</a:t>
            </a:r>
            <a:endParaRPr lang="en-US" altLang="zh-CN" sz="1200" dirty="0">
              <a:latin typeface="Huawei Sans" panose="020C0503030203020204" pitchFamily="34" charset="0"/>
            </a:endParaRPr>
          </a:p>
        </p:txBody>
      </p:sp>
      <p:pic>
        <p:nvPicPr>
          <p:cNvPr id="50" name="Picture 12" descr="E:\2016.01\1.12 扁平化图标\蓝色\AR-蓝色最新-40.png">
            <a:extLst>
              <a:ext uri="{FF2B5EF4-FFF2-40B4-BE49-F238E27FC236}">
                <a16:creationId xmlns:a16="http://schemas.microsoft.com/office/drawing/2014/main" id="{02B638B7-4DEB-474A-BC3B-668FD5519811}"/>
              </a:ext>
            </a:extLst>
          </p:cNvPr>
          <p:cNvPicPr>
            <a:picLocks noChangeAspect="1" noChangeArrowheads="1"/>
          </p:cNvPicPr>
          <p:nvPr/>
        </p:nvPicPr>
        <p:blipFill>
          <a:blip r:embed="rId3" cstate="print"/>
          <a:srcRect/>
          <a:stretch>
            <a:fillRect/>
          </a:stretch>
        </p:blipFill>
        <p:spPr bwMode="gray">
          <a:xfrm>
            <a:off x="909073" y="2006489"/>
            <a:ext cx="474524" cy="388247"/>
          </a:xfrm>
          <a:prstGeom prst="rect">
            <a:avLst/>
          </a:prstGeom>
          <a:noFill/>
        </p:spPr>
      </p:pic>
      <p:pic>
        <p:nvPicPr>
          <p:cNvPr id="51" name="Picture 12" descr="E:\2016.01\1.12 扁平化图标\蓝色\AR-蓝色最新-40.png">
            <a:extLst>
              <a:ext uri="{FF2B5EF4-FFF2-40B4-BE49-F238E27FC236}">
                <a16:creationId xmlns:a16="http://schemas.microsoft.com/office/drawing/2014/main" id="{9CA5FA26-1E11-493C-8589-1E2230DC1EF0}"/>
              </a:ext>
            </a:extLst>
          </p:cNvPr>
          <p:cNvPicPr>
            <a:picLocks noChangeAspect="1" noChangeArrowheads="1"/>
          </p:cNvPicPr>
          <p:nvPr/>
        </p:nvPicPr>
        <p:blipFill>
          <a:blip r:embed="rId3" cstate="print"/>
          <a:srcRect/>
          <a:stretch>
            <a:fillRect/>
          </a:stretch>
        </p:blipFill>
        <p:spPr bwMode="gray">
          <a:xfrm>
            <a:off x="2465560" y="2008171"/>
            <a:ext cx="474524" cy="388247"/>
          </a:xfrm>
          <a:prstGeom prst="rect">
            <a:avLst/>
          </a:prstGeom>
          <a:noFill/>
        </p:spPr>
      </p:pic>
      <p:pic>
        <p:nvPicPr>
          <p:cNvPr id="53" name="Picture 12" descr="E:\2016.01\1.12 扁平化图标\蓝色\AR-蓝色最新-40.png">
            <a:extLst>
              <a:ext uri="{FF2B5EF4-FFF2-40B4-BE49-F238E27FC236}">
                <a16:creationId xmlns:a16="http://schemas.microsoft.com/office/drawing/2014/main" id="{45B9719C-0DF5-491B-A170-DE4C47F72287}"/>
              </a:ext>
            </a:extLst>
          </p:cNvPr>
          <p:cNvPicPr>
            <a:picLocks noChangeAspect="1" noChangeArrowheads="1"/>
          </p:cNvPicPr>
          <p:nvPr/>
        </p:nvPicPr>
        <p:blipFill>
          <a:blip r:embed="rId3" cstate="print"/>
          <a:srcRect/>
          <a:stretch>
            <a:fillRect/>
          </a:stretch>
        </p:blipFill>
        <p:spPr bwMode="gray">
          <a:xfrm>
            <a:off x="3122383" y="2018831"/>
            <a:ext cx="474524" cy="388247"/>
          </a:xfrm>
          <a:prstGeom prst="rect">
            <a:avLst/>
          </a:prstGeom>
          <a:noFill/>
        </p:spPr>
      </p:pic>
      <p:pic>
        <p:nvPicPr>
          <p:cNvPr id="54" name="Picture 12" descr="E:\2016.01\1.12 扁平化图标\蓝色\AR-蓝色最新-40.png">
            <a:extLst>
              <a:ext uri="{FF2B5EF4-FFF2-40B4-BE49-F238E27FC236}">
                <a16:creationId xmlns:a16="http://schemas.microsoft.com/office/drawing/2014/main" id="{D68EA418-F7E2-421E-A211-15A44EA3E901}"/>
              </a:ext>
            </a:extLst>
          </p:cNvPr>
          <p:cNvPicPr>
            <a:picLocks noChangeAspect="1" noChangeArrowheads="1"/>
          </p:cNvPicPr>
          <p:nvPr/>
        </p:nvPicPr>
        <p:blipFill>
          <a:blip r:embed="rId3" cstate="print"/>
          <a:srcRect/>
          <a:stretch>
            <a:fillRect/>
          </a:stretch>
        </p:blipFill>
        <p:spPr bwMode="gray">
          <a:xfrm>
            <a:off x="4717323" y="2017852"/>
            <a:ext cx="474524" cy="388247"/>
          </a:xfrm>
          <a:prstGeom prst="rect">
            <a:avLst/>
          </a:prstGeom>
          <a:noFill/>
        </p:spPr>
      </p:pic>
      <p:cxnSp>
        <p:nvCxnSpPr>
          <p:cNvPr id="56" name="Straight Connector 55">
            <a:extLst>
              <a:ext uri="{FF2B5EF4-FFF2-40B4-BE49-F238E27FC236}">
                <a16:creationId xmlns:a16="http://schemas.microsoft.com/office/drawing/2014/main" id="{147EC96B-DFC5-401E-8E7F-F8404FC94EB7}"/>
              </a:ext>
            </a:extLst>
          </p:cNvPr>
          <p:cNvCxnSpPr>
            <a:cxnSpLocks/>
            <a:stCxn id="50" idx="3"/>
            <a:endCxn id="15" idx="1"/>
          </p:cNvCxnSpPr>
          <p:nvPr/>
        </p:nvCxnSpPr>
        <p:spPr bwMode="gray">
          <a:xfrm>
            <a:off x="1383597" y="2200613"/>
            <a:ext cx="146564" cy="13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3DA42D8F-CE5C-4EED-8824-CA4F3B679EA2}"/>
              </a:ext>
            </a:extLst>
          </p:cNvPr>
          <p:cNvCxnSpPr>
            <a:cxnSpLocks/>
            <a:stCxn id="16" idx="3"/>
            <a:endCxn id="51" idx="1"/>
          </p:cNvCxnSpPr>
          <p:nvPr/>
        </p:nvCxnSpPr>
        <p:spPr bwMode="gray">
          <a:xfrm>
            <a:off x="2297592" y="2201204"/>
            <a:ext cx="167968" cy="109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F93D6851-A036-4044-8028-BAFF9893F364}"/>
              </a:ext>
            </a:extLst>
          </p:cNvPr>
          <p:cNvCxnSpPr>
            <a:cxnSpLocks/>
            <a:stCxn id="53" idx="3"/>
            <a:endCxn id="25" idx="1"/>
          </p:cNvCxnSpPr>
          <p:nvPr/>
        </p:nvCxnSpPr>
        <p:spPr bwMode="gray">
          <a:xfrm>
            <a:off x="3596907" y="2212955"/>
            <a:ext cx="10449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D2460FB0-E336-4B5C-BA65-5201D40A34A9}"/>
              </a:ext>
            </a:extLst>
          </p:cNvPr>
          <p:cNvCxnSpPr>
            <a:cxnSpLocks/>
            <a:stCxn id="54" idx="1"/>
            <a:endCxn id="26" idx="3"/>
          </p:cNvCxnSpPr>
          <p:nvPr/>
        </p:nvCxnSpPr>
        <p:spPr bwMode="gray">
          <a:xfrm flipH="1">
            <a:off x="4605362" y="2211976"/>
            <a:ext cx="111961" cy="21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FBDDF148-2181-4933-8743-75C05D414056}"/>
              </a:ext>
            </a:extLst>
          </p:cNvPr>
          <p:cNvSpPr txBox="1"/>
          <p:nvPr/>
        </p:nvSpPr>
        <p:spPr bwMode="gray">
          <a:xfrm>
            <a:off x="1334368" y="4682434"/>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sp>
        <p:nvSpPr>
          <p:cNvPr id="74" name="TextBox 73">
            <a:extLst>
              <a:ext uri="{FF2B5EF4-FFF2-40B4-BE49-F238E27FC236}">
                <a16:creationId xmlns:a16="http://schemas.microsoft.com/office/drawing/2014/main" id="{1581C587-51CF-4C1D-A154-D63CE50B1144}"/>
              </a:ext>
            </a:extLst>
          </p:cNvPr>
          <p:cNvSpPr txBox="1"/>
          <p:nvPr/>
        </p:nvSpPr>
        <p:spPr bwMode="gray">
          <a:xfrm>
            <a:off x="3098443" y="4692111"/>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sp>
        <p:nvSpPr>
          <p:cNvPr id="75" name="TextBox 74">
            <a:extLst>
              <a:ext uri="{FF2B5EF4-FFF2-40B4-BE49-F238E27FC236}">
                <a16:creationId xmlns:a16="http://schemas.microsoft.com/office/drawing/2014/main" id="{6FC76949-7E0B-4F5D-83D1-652A83A5CB1A}"/>
              </a:ext>
            </a:extLst>
          </p:cNvPr>
          <p:cNvSpPr txBox="1"/>
          <p:nvPr/>
        </p:nvSpPr>
        <p:spPr bwMode="gray">
          <a:xfrm>
            <a:off x="4622171" y="4692111"/>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sp>
        <p:nvSpPr>
          <p:cNvPr id="76" name="TextBox 75">
            <a:extLst>
              <a:ext uri="{FF2B5EF4-FFF2-40B4-BE49-F238E27FC236}">
                <a16:creationId xmlns:a16="http://schemas.microsoft.com/office/drawing/2014/main" id="{AB575F6D-EB9C-45A1-BABB-8D8E84F599FF}"/>
              </a:ext>
            </a:extLst>
          </p:cNvPr>
          <p:cNvSpPr txBox="1"/>
          <p:nvPr/>
        </p:nvSpPr>
        <p:spPr bwMode="gray">
          <a:xfrm>
            <a:off x="4745910" y="1797518"/>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sp>
        <p:nvSpPr>
          <p:cNvPr id="77" name="TextBox 76">
            <a:extLst>
              <a:ext uri="{FF2B5EF4-FFF2-40B4-BE49-F238E27FC236}">
                <a16:creationId xmlns:a16="http://schemas.microsoft.com/office/drawing/2014/main" id="{772342FC-7CC8-40C4-85E9-3CC7EC47220C}"/>
              </a:ext>
            </a:extLst>
          </p:cNvPr>
          <p:cNvSpPr txBox="1"/>
          <p:nvPr/>
        </p:nvSpPr>
        <p:spPr bwMode="gray">
          <a:xfrm>
            <a:off x="3133461" y="1797518"/>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sp>
        <p:nvSpPr>
          <p:cNvPr id="78" name="TextBox 77">
            <a:extLst>
              <a:ext uri="{FF2B5EF4-FFF2-40B4-BE49-F238E27FC236}">
                <a16:creationId xmlns:a16="http://schemas.microsoft.com/office/drawing/2014/main" id="{836C007D-D2C2-472E-A4D5-A70332137271}"/>
              </a:ext>
            </a:extLst>
          </p:cNvPr>
          <p:cNvSpPr txBox="1"/>
          <p:nvPr/>
        </p:nvSpPr>
        <p:spPr bwMode="gray">
          <a:xfrm>
            <a:off x="913158" y="1776506"/>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sp>
        <p:nvSpPr>
          <p:cNvPr id="79" name="TextBox 78">
            <a:extLst>
              <a:ext uri="{FF2B5EF4-FFF2-40B4-BE49-F238E27FC236}">
                <a16:creationId xmlns:a16="http://schemas.microsoft.com/office/drawing/2014/main" id="{BAB141D7-B19A-4645-9B86-B10CC16CF837}"/>
              </a:ext>
            </a:extLst>
          </p:cNvPr>
          <p:cNvSpPr txBox="1"/>
          <p:nvPr/>
        </p:nvSpPr>
        <p:spPr bwMode="gray">
          <a:xfrm>
            <a:off x="2494333" y="1785447"/>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cxnSp>
        <p:nvCxnSpPr>
          <p:cNvPr id="57" name="Straight Connector 56">
            <a:extLst>
              <a:ext uri="{FF2B5EF4-FFF2-40B4-BE49-F238E27FC236}">
                <a16:creationId xmlns:a16="http://schemas.microsoft.com/office/drawing/2014/main" id="{9B170560-5FD2-49DA-A3AE-0065C0DA33DD}"/>
              </a:ext>
            </a:extLst>
          </p:cNvPr>
          <p:cNvCxnSpPr/>
          <p:nvPr/>
        </p:nvCxnSpPr>
        <p:spPr bwMode="gray">
          <a:xfrm>
            <a:off x="3335073" y="5647140"/>
            <a:ext cx="429226" cy="0"/>
          </a:xfrm>
          <a:prstGeom prst="line">
            <a:avLst/>
          </a:prstGeom>
          <a:ln w="19050">
            <a:solidFill>
              <a:srgbClr val="F6B78C"/>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ED7EF574-6B4C-4E18-BEE3-D1B99CD49A14}"/>
              </a:ext>
            </a:extLst>
          </p:cNvPr>
          <p:cNvCxnSpPr/>
          <p:nvPr/>
        </p:nvCxnSpPr>
        <p:spPr bwMode="gray">
          <a:xfrm>
            <a:off x="3335073" y="6009090"/>
            <a:ext cx="429226" cy="0"/>
          </a:xfrm>
          <a:prstGeom prst="line">
            <a:avLst/>
          </a:prstGeom>
          <a:ln w="19050">
            <a:solidFill>
              <a:srgbClr val="AFD89C"/>
            </a:solidFill>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FE69ECAB-18DC-424B-BD12-7A709F01E987}"/>
              </a:ext>
            </a:extLst>
          </p:cNvPr>
          <p:cNvSpPr txBox="1"/>
          <p:nvPr/>
        </p:nvSpPr>
        <p:spPr bwMode="gray">
          <a:xfrm>
            <a:off x="3684821" y="5481807"/>
            <a:ext cx="1346777" cy="307777"/>
          </a:xfrm>
          <a:prstGeom prst="rect">
            <a:avLst/>
          </a:prstGeom>
          <a:noFill/>
        </p:spPr>
        <p:txBody>
          <a:bodyPr wrap="square" rtlCol="0">
            <a:spAutoFit/>
          </a:bodyPr>
          <a:lstStyle/>
          <a:p>
            <a:pPr algn="ctr" fontAlgn="ctr"/>
            <a:r>
              <a:rPr lang="en-US" sz="1400" dirty="0">
                <a:latin typeface="Huawei Sans" panose="020C0503030203020204" pitchFamily="34" charset="0"/>
              </a:rPr>
              <a:t>Data channel</a:t>
            </a:r>
          </a:p>
        </p:txBody>
      </p:sp>
      <p:sp>
        <p:nvSpPr>
          <p:cNvPr id="63" name="TextBox 62">
            <a:extLst>
              <a:ext uri="{FF2B5EF4-FFF2-40B4-BE49-F238E27FC236}">
                <a16:creationId xmlns:a16="http://schemas.microsoft.com/office/drawing/2014/main" id="{629C1705-CFE1-4955-ACC8-D987DF79F4C8}"/>
              </a:ext>
            </a:extLst>
          </p:cNvPr>
          <p:cNvSpPr txBox="1"/>
          <p:nvPr/>
        </p:nvSpPr>
        <p:spPr bwMode="gray">
          <a:xfrm>
            <a:off x="3684821" y="5841959"/>
            <a:ext cx="1346777" cy="307777"/>
          </a:xfrm>
          <a:prstGeom prst="rect">
            <a:avLst/>
          </a:prstGeom>
          <a:noFill/>
        </p:spPr>
        <p:txBody>
          <a:bodyPr wrap="square" rtlCol="0">
            <a:spAutoFit/>
          </a:bodyPr>
          <a:lstStyle/>
          <a:p>
            <a:pPr algn="ctr" fontAlgn="ctr"/>
            <a:r>
              <a:rPr lang="en-US" sz="1400" dirty="0">
                <a:latin typeface="Huawei Sans" panose="020C0503030203020204" pitchFamily="34" charset="0"/>
              </a:rPr>
              <a:t>Data channel</a:t>
            </a:r>
          </a:p>
        </p:txBody>
      </p:sp>
      <p:cxnSp>
        <p:nvCxnSpPr>
          <p:cNvPr id="67" name="Straight Connector 66">
            <a:extLst>
              <a:ext uri="{FF2B5EF4-FFF2-40B4-BE49-F238E27FC236}">
                <a16:creationId xmlns:a16="http://schemas.microsoft.com/office/drawing/2014/main" id="{15780E78-E2C4-47EC-8743-326FCA87B73A}"/>
              </a:ext>
            </a:extLst>
          </p:cNvPr>
          <p:cNvCxnSpPr>
            <a:cxnSpLocks/>
            <a:stCxn id="16" idx="1"/>
            <a:endCxn id="15" idx="3"/>
          </p:cNvCxnSpPr>
          <p:nvPr/>
        </p:nvCxnSpPr>
        <p:spPr bwMode="gray">
          <a:xfrm flipH="1">
            <a:off x="1836950" y="2201204"/>
            <a:ext cx="153853" cy="76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E8A0B05E-BC54-49B7-AB90-DF670D2E8842}"/>
              </a:ext>
            </a:extLst>
          </p:cNvPr>
          <p:cNvCxnSpPr>
            <a:cxnSpLocks/>
            <a:stCxn id="26" idx="1"/>
            <a:endCxn id="25" idx="3"/>
          </p:cNvCxnSpPr>
          <p:nvPr/>
        </p:nvCxnSpPr>
        <p:spPr bwMode="gray">
          <a:xfrm flipH="1">
            <a:off x="4008194" y="2212187"/>
            <a:ext cx="290379" cy="76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42151390-71DA-45B3-9CC3-762CEF931559}"/>
              </a:ext>
            </a:extLst>
          </p:cNvPr>
          <p:cNvSpPr txBox="1"/>
          <p:nvPr/>
        </p:nvSpPr>
        <p:spPr bwMode="gray">
          <a:xfrm>
            <a:off x="1814664" y="3311711"/>
            <a:ext cx="696391" cy="307777"/>
          </a:xfrm>
          <a:prstGeom prst="rect">
            <a:avLst/>
          </a:prstGeom>
          <a:noFill/>
        </p:spPr>
        <p:txBody>
          <a:bodyPr wrap="square" rtlCol="0">
            <a:spAutoFit/>
          </a:bodyPr>
          <a:lstStyle/>
          <a:p>
            <a:pPr algn="ctr" fontAlgn="ctr"/>
            <a:r>
              <a:rPr lang="en-US" sz="1400" dirty="0">
                <a:latin typeface="Huawei Sans" panose="020C0503030203020204" pitchFamily="34" charset="0"/>
              </a:rPr>
              <a:t>MPLS</a:t>
            </a:r>
          </a:p>
        </p:txBody>
      </p:sp>
      <p:sp>
        <p:nvSpPr>
          <p:cNvPr id="80" name="TextBox 79">
            <a:extLst>
              <a:ext uri="{FF2B5EF4-FFF2-40B4-BE49-F238E27FC236}">
                <a16:creationId xmlns:a16="http://schemas.microsoft.com/office/drawing/2014/main" id="{5A9BEB96-0627-4FA3-AEFB-EEC876A32392}"/>
              </a:ext>
            </a:extLst>
          </p:cNvPr>
          <p:cNvSpPr txBox="1"/>
          <p:nvPr/>
        </p:nvSpPr>
        <p:spPr bwMode="gray">
          <a:xfrm>
            <a:off x="3752973" y="3308587"/>
            <a:ext cx="831836" cy="307777"/>
          </a:xfrm>
          <a:prstGeom prst="rect">
            <a:avLst/>
          </a:prstGeom>
          <a:noFill/>
        </p:spPr>
        <p:txBody>
          <a:bodyPr wrap="square" rtlCol="0">
            <a:spAutoFit/>
          </a:bodyPr>
          <a:lstStyle/>
          <a:p>
            <a:pPr algn="ctr" fontAlgn="ctr"/>
            <a:r>
              <a:rPr lang="en-US" sz="1400" dirty="0">
                <a:latin typeface="Huawei Sans" panose="020C0503030203020204" pitchFamily="34" charset="0"/>
              </a:rPr>
              <a:t>Internet</a:t>
            </a:r>
          </a:p>
        </p:txBody>
      </p:sp>
    </p:spTree>
    <p:extLst>
      <p:ext uri="{BB962C8B-B14F-4D97-AF65-F5344CB8AC3E}">
        <p14:creationId xmlns:p14="http://schemas.microsoft.com/office/powerpoint/2010/main" val="8403844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圆角矩形 75">
            <a:extLst>
              <a:ext uri="{FF2B5EF4-FFF2-40B4-BE49-F238E27FC236}">
                <a16:creationId xmlns:a16="http://schemas.microsoft.com/office/drawing/2014/main" id="{AA1C9F23-13F8-4918-A2F5-FB3BBFEC4865}"/>
              </a:ext>
            </a:extLst>
          </p:cNvPr>
          <p:cNvSpPr/>
          <p:nvPr/>
        </p:nvSpPr>
        <p:spPr bwMode="gray">
          <a:xfrm>
            <a:off x="586930" y="3747710"/>
            <a:ext cx="2669226" cy="1794409"/>
          </a:xfrm>
          <a:prstGeom prst="roundRect">
            <a:avLst>
              <a:gd name="adj" fmla="val 2420"/>
            </a:avLst>
          </a:prstGeom>
          <a:noFill/>
          <a:ln w="19050" cap="flat" cmpd="sng" algn="ctr">
            <a:solidFill>
              <a:srgbClr val="56C4D2"/>
            </a:solidFill>
            <a:prstDash val="dash"/>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cs typeface="Arial" panose="020B0604020202020204" pitchFamily="34" charset="0"/>
            </a:endParaRPr>
          </a:p>
        </p:txBody>
      </p:sp>
      <p:sp>
        <p:nvSpPr>
          <p:cNvPr id="2" name="Title 1">
            <a:extLst>
              <a:ext uri="{FF2B5EF4-FFF2-40B4-BE49-F238E27FC236}">
                <a16:creationId xmlns:a16="http://schemas.microsoft.com/office/drawing/2014/main" id="{717E9622-5A03-45CE-B908-09B20231FAFE}"/>
              </a:ext>
            </a:extLst>
          </p:cNvPr>
          <p:cNvSpPr>
            <a:spLocks noGrp="1"/>
          </p:cNvSpPr>
          <p:nvPr>
            <p:ph type="title"/>
          </p:nvPr>
        </p:nvSpPr>
        <p:spPr bwMode="gray">
          <a:xfrm>
            <a:off x="442913" y="447468"/>
            <a:ext cx="11749087" cy="485982"/>
          </a:xfrm>
        </p:spPr>
        <p:txBody>
          <a:bodyPr>
            <a:noAutofit/>
          </a:bodyPr>
          <a:lstStyle/>
          <a:p>
            <a:pPr fontAlgn="ctr"/>
            <a:r>
              <a:rPr lang="en-US" dirty="0">
                <a:latin typeface="Huawei Sans" panose="020C0503030203020204" pitchFamily="34" charset="0"/>
              </a:rPr>
              <a:t>Hierarchical Topology of Financial SD-WAN Networks</a:t>
            </a:r>
          </a:p>
        </p:txBody>
      </p:sp>
      <p:sp>
        <p:nvSpPr>
          <p:cNvPr id="3" name="Text Placeholder 2">
            <a:extLst>
              <a:ext uri="{FF2B5EF4-FFF2-40B4-BE49-F238E27FC236}">
                <a16:creationId xmlns:a16="http://schemas.microsoft.com/office/drawing/2014/main" id="{85E328DE-0498-4E78-B37C-A17EF62D417E}"/>
              </a:ext>
            </a:extLst>
          </p:cNvPr>
          <p:cNvSpPr>
            <a:spLocks noGrp="1"/>
          </p:cNvSpPr>
          <p:nvPr>
            <p:ph type="body" sz="quarter" idx="4294967295"/>
          </p:nvPr>
        </p:nvSpPr>
        <p:spPr bwMode="gray">
          <a:xfrm>
            <a:off x="6096000" y="1262063"/>
            <a:ext cx="5802313" cy="5153025"/>
          </a:xfrm>
        </p:spPr>
        <p:txBody>
          <a:bodyPr/>
          <a:lstStyle/>
          <a:p>
            <a:pPr>
              <a:spcBef>
                <a:spcPts val="0"/>
              </a:spcBef>
            </a:pPr>
            <a:r>
              <a:rPr lang="en-US" sz="1400" dirty="0">
                <a:latin typeface="Huawei Sans" panose="020C0503030203020204" pitchFamily="34" charset="0"/>
              </a:rPr>
              <a:t>RR deployment</a:t>
            </a:r>
          </a:p>
          <a:p>
            <a:pPr marL="536575" lvl="1" indent="-220663">
              <a:spcBef>
                <a:spcPts val="0"/>
              </a:spcBef>
            </a:pPr>
            <a:r>
              <a:rPr lang="en-US" sz="1200" dirty="0">
                <a:latin typeface="Huawei Sans" panose="020C0503030203020204" pitchFamily="34" charset="0"/>
              </a:rPr>
              <a:t>RRs' IP addresses must be advertised to each ISP network, so that the RRs are reachable on the underlay network.</a:t>
            </a:r>
          </a:p>
          <a:p>
            <a:pPr marL="536575" lvl="1" indent="-220663">
              <a:spcBef>
                <a:spcPts val="0"/>
              </a:spcBef>
            </a:pPr>
            <a:r>
              <a:rPr lang="en-US" sz="1200" dirty="0">
                <a:latin typeface="Huawei Sans" panose="020C0503030203020204" pitchFamily="34" charset="0"/>
              </a:rPr>
              <a:t>RRs can be deployed independently (for high reliability) or at hub sites. The RRs need to work in active/standby mode.</a:t>
            </a:r>
          </a:p>
          <a:p>
            <a:pPr>
              <a:spcBef>
                <a:spcPts val="0"/>
              </a:spcBef>
            </a:pPr>
            <a:r>
              <a:rPr lang="en-US" sz="1400" dirty="0">
                <a:latin typeface="Huawei Sans" panose="020C0503030203020204" pitchFamily="34" charset="0"/>
              </a:rPr>
              <a:t>Hub deployment</a:t>
            </a:r>
          </a:p>
          <a:p>
            <a:pPr marL="536575" lvl="1" indent="-220663">
              <a:spcBef>
                <a:spcPts val="0"/>
              </a:spcBef>
            </a:pPr>
            <a:r>
              <a:rPr lang="en-US" sz="1200" dirty="0">
                <a:latin typeface="Huawei Sans" panose="020C0503030203020204" pitchFamily="34" charset="0"/>
              </a:rPr>
              <a:t>CPEs at hub sites can be connected to traditional egress routers in off-path mode to support smooth evolution to an SD-WAN network.</a:t>
            </a:r>
          </a:p>
          <a:p>
            <a:pPr marL="536575" lvl="1" indent="-220663">
              <a:spcBef>
                <a:spcPts val="0"/>
              </a:spcBef>
            </a:pPr>
            <a:r>
              <a:rPr lang="en-US" sz="1200" dirty="0">
                <a:latin typeface="Huawei Sans" panose="020C0503030203020204" pitchFamily="34" charset="0"/>
              </a:rPr>
              <a:t>Two CPEs are deployed at each hub site to ensure intra-site reliability.</a:t>
            </a:r>
          </a:p>
          <a:p>
            <a:pPr marL="536575" lvl="1" indent="-220663">
              <a:spcBef>
                <a:spcPts val="0"/>
              </a:spcBef>
            </a:pPr>
            <a:r>
              <a:rPr lang="en-US" sz="1200" dirty="0">
                <a:latin typeface="Huawei Sans" panose="020C0503030203020204" pitchFamily="34" charset="0"/>
              </a:rPr>
              <a:t>Hub sites are deployed in active-active mode based on site requirements or services to ensure inter-site reliability.</a:t>
            </a:r>
            <a:endParaRPr lang="en-US" altLang="zh-CN" sz="1200" dirty="0">
              <a:latin typeface="Huawei Sans" panose="020C0503030203020204" pitchFamily="34" charset="0"/>
            </a:endParaRPr>
          </a:p>
          <a:p>
            <a:pPr>
              <a:spcBef>
                <a:spcPts val="0"/>
              </a:spcBef>
            </a:pPr>
            <a:r>
              <a:rPr lang="en-US" sz="1400" dirty="0">
                <a:latin typeface="Huawei Sans" panose="020C0503030203020204" pitchFamily="34" charset="0"/>
              </a:rPr>
              <a:t>Border deployment</a:t>
            </a:r>
          </a:p>
          <a:p>
            <a:pPr marL="536575" lvl="1" indent="-220663">
              <a:spcBef>
                <a:spcPts val="0"/>
              </a:spcBef>
            </a:pPr>
            <a:r>
              <a:rPr lang="en-US" sz="1200" dirty="0">
                <a:latin typeface="Huawei Sans" panose="020C0503030203020204" pitchFamily="34" charset="0"/>
              </a:rPr>
              <a:t>CPEs at border sites can be connected to traditional egress routers in off-path mode to support smooth evolution to an SD-WAN network.</a:t>
            </a:r>
            <a:endParaRPr lang="en-US" altLang="zh-CN" sz="1200" dirty="0">
              <a:latin typeface="Huawei Sans" panose="020C0503030203020204" pitchFamily="34" charset="0"/>
            </a:endParaRPr>
          </a:p>
          <a:p>
            <a:pPr marL="536575" lvl="1" indent="-220663">
              <a:spcBef>
                <a:spcPts val="0"/>
              </a:spcBef>
            </a:pPr>
            <a:r>
              <a:rPr lang="en-US" sz="1200" dirty="0">
                <a:latin typeface="Huawei Sans" panose="020C0503030203020204" pitchFamily="34" charset="0"/>
              </a:rPr>
              <a:t>CPEs at border sites connect downstream devices to upstream devices. The one-way forwarding performance of CPEs depends on the total bandwidth of the downstream outlets and the total bandwidth of the upstream hub sites.</a:t>
            </a:r>
          </a:p>
        </p:txBody>
      </p:sp>
      <p:pic>
        <p:nvPicPr>
          <p:cNvPr id="4" name="Picture 12" descr="E:\2016.01\1.12 扁平化图标\蓝色\AR-蓝色最新-40.png">
            <a:extLst>
              <a:ext uri="{FF2B5EF4-FFF2-40B4-BE49-F238E27FC236}">
                <a16:creationId xmlns:a16="http://schemas.microsoft.com/office/drawing/2014/main" id="{9D6D3920-B17F-49A8-9044-2548437985FB}"/>
              </a:ext>
            </a:extLst>
          </p:cNvPr>
          <p:cNvPicPr>
            <a:picLocks noChangeAspect="1" noChangeArrowheads="1"/>
          </p:cNvPicPr>
          <p:nvPr/>
        </p:nvPicPr>
        <p:blipFill>
          <a:blip r:embed="rId3" cstate="print"/>
          <a:srcRect/>
          <a:stretch>
            <a:fillRect/>
          </a:stretch>
        </p:blipFill>
        <p:spPr bwMode="gray">
          <a:xfrm>
            <a:off x="1952412" y="5170326"/>
            <a:ext cx="344148" cy="281576"/>
          </a:xfrm>
          <a:prstGeom prst="rect">
            <a:avLst/>
          </a:prstGeom>
          <a:noFill/>
        </p:spPr>
      </p:pic>
      <p:cxnSp>
        <p:nvCxnSpPr>
          <p:cNvPr id="5" name="Straight Connector 4">
            <a:extLst>
              <a:ext uri="{FF2B5EF4-FFF2-40B4-BE49-F238E27FC236}">
                <a16:creationId xmlns:a16="http://schemas.microsoft.com/office/drawing/2014/main" id="{B633C76C-F30E-40B3-BCF4-0B572FF4CA08}"/>
              </a:ext>
            </a:extLst>
          </p:cNvPr>
          <p:cNvCxnSpPr>
            <a:cxnSpLocks/>
            <a:endCxn id="4" idx="0"/>
          </p:cNvCxnSpPr>
          <p:nvPr/>
        </p:nvCxnSpPr>
        <p:spPr bwMode="gray">
          <a:xfrm>
            <a:off x="1623441" y="4808388"/>
            <a:ext cx="501045" cy="36193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8B90A50-1EA1-4672-97AF-3CF136F2374A}"/>
              </a:ext>
            </a:extLst>
          </p:cNvPr>
          <p:cNvCxnSpPr>
            <a:cxnSpLocks/>
            <a:endCxn id="4" idx="0"/>
          </p:cNvCxnSpPr>
          <p:nvPr/>
        </p:nvCxnSpPr>
        <p:spPr bwMode="gray">
          <a:xfrm flipH="1">
            <a:off x="2124486" y="4815135"/>
            <a:ext cx="589243" cy="3551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C04AC41B-7EB8-4088-8747-6450D4620063}"/>
              </a:ext>
            </a:extLst>
          </p:cNvPr>
          <p:cNvSpPr txBox="1"/>
          <p:nvPr/>
        </p:nvSpPr>
        <p:spPr bwMode="gray">
          <a:xfrm>
            <a:off x="782178" y="5122207"/>
            <a:ext cx="1397808" cy="461665"/>
          </a:xfrm>
          <a:prstGeom prst="rect">
            <a:avLst/>
          </a:prstGeom>
          <a:noFill/>
        </p:spPr>
        <p:txBody>
          <a:bodyPr wrap="square" rtlCol="0">
            <a:spAutoFit/>
          </a:bodyPr>
          <a:lstStyle/>
          <a:p>
            <a:pPr fontAlgn="ctr"/>
            <a:r>
              <a:rPr lang="en-US" sz="1200" dirty="0">
                <a:latin typeface="Huawei Sans" panose="020C0503030203020204" pitchFamily="34" charset="0"/>
              </a:rPr>
              <a:t>Outlet outside the province</a:t>
            </a:r>
          </a:p>
        </p:txBody>
      </p:sp>
      <p:sp>
        <p:nvSpPr>
          <p:cNvPr id="8" name="Freeform 159">
            <a:extLst>
              <a:ext uri="{FF2B5EF4-FFF2-40B4-BE49-F238E27FC236}">
                <a16:creationId xmlns:a16="http://schemas.microsoft.com/office/drawing/2014/main" id="{EAF05599-5B29-42A4-962B-E8812B4BDE71}"/>
              </a:ext>
            </a:extLst>
          </p:cNvPr>
          <p:cNvSpPr/>
          <p:nvPr/>
        </p:nvSpPr>
        <p:spPr bwMode="gray">
          <a:xfrm flipH="1">
            <a:off x="1623441" y="2782998"/>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endParaRPr lang="en-US" sz="1400" dirty="0">
              <a:solidFill>
                <a:schemeClr val="tx1"/>
              </a:solidFill>
              <a:latin typeface="Huawei Sans" panose="020C0503030203020204" pitchFamily="34" charset="0"/>
            </a:endParaRPr>
          </a:p>
        </p:txBody>
      </p:sp>
      <p:sp>
        <p:nvSpPr>
          <p:cNvPr id="9" name="Freeform 159">
            <a:extLst>
              <a:ext uri="{FF2B5EF4-FFF2-40B4-BE49-F238E27FC236}">
                <a16:creationId xmlns:a16="http://schemas.microsoft.com/office/drawing/2014/main" id="{8F2118BF-5840-4986-AB0B-639C92CACC7F}"/>
              </a:ext>
            </a:extLst>
          </p:cNvPr>
          <p:cNvSpPr/>
          <p:nvPr/>
        </p:nvSpPr>
        <p:spPr bwMode="gray">
          <a:xfrm flipH="1">
            <a:off x="3616525" y="2782997"/>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endParaRPr lang="en-US" sz="1400" dirty="0">
              <a:solidFill>
                <a:schemeClr val="tx1"/>
              </a:solidFill>
              <a:latin typeface="Huawei Sans" panose="020C0503030203020204" pitchFamily="34" charset="0"/>
            </a:endParaRPr>
          </a:p>
        </p:txBody>
      </p:sp>
      <p:sp>
        <p:nvSpPr>
          <p:cNvPr id="10" name="Freeform 159">
            <a:extLst>
              <a:ext uri="{FF2B5EF4-FFF2-40B4-BE49-F238E27FC236}">
                <a16:creationId xmlns:a16="http://schemas.microsoft.com/office/drawing/2014/main" id="{63FA5DC5-7344-40AE-8EA0-AB3270D6CEDA}"/>
              </a:ext>
            </a:extLst>
          </p:cNvPr>
          <p:cNvSpPr/>
          <p:nvPr/>
        </p:nvSpPr>
        <p:spPr bwMode="gray">
          <a:xfrm flipH="1">
            <a:off x="1516936" y="1700076"/>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11" name="Straight Connector 10">
            <a:extLst>
              <a:ext uri="{FF2B5EF4-FFF2-40B4-BE49-F238E27FC236}">
                <a16:creationId xmlns:a16="http://schemas.microsoft.com/office/drawing/2014/main" id="{54F72DED-83FB-44D3-AB7F-3E967F4138C6}"/>
              </a:ext>
            </a:extLst>
          </p:cNvPr>
          <p:cNvCxnSpPr>
            <a:cxnSpLocks/>
            <a:stCxn id="14" idx="2"/>
            <a:endCxn id="9" idx="0"/>
          </p:cNvCxnSpPr>
          <p:nvPr/>
        </p:nvCxnSpPr>
        <p:spPr bwMode="gray">
          <a:xfrm>
            <a:off x="2521471" y="2353978"/>
            <a:ext cx="1563193" cy="42901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E22355DC-5D26-4849-9B1F-4ECDAA642F3D}"/>
              </a:ext>
            </a:extLst>
          </p:cNvPr>
          <p:cNvCxnSpPr>
            <a:cxnSpLocks/>
            <a:stCxn id="13" idx="2"/>
            <a:endCxn id="8" idx="0"/>
          </p:cNvCxnSpPr>
          <p:nvPr/>
        </p:nvCxnSpPr>
        <p:spPr bwMode="gray">
          <a:xfrm>
            <a:off x="1924303" y="2354746"/>
            <a:ext cx="167277" cy="428252"/>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3" name="Picture 12" descr="E:\2016.01\1.12 扁平化图标\蓝色\AR-蓝色最新-40.png">
            <a:extLst>
              <a:ext uri="{FF2B5EF4-FFF2-40B4-BE49-F238E27FC236}">
                <a16:creationId xmlns:a16="http://schemas.microsoft.com/office/drawing/2014/main" id="{F26241B4-C8AD-445A-A38A-3739B11F299A}"/>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1752229" y="2073170"/>
            <a:ext cx="344148" cy="281576"/>
          </a:xfrm>
          <a:prstGeom prst="rect">
            <a:avLst/>
          </a:prstGeom>
          <a:noFill/>
        </p:spPr>
      </p:pic>
      <p:pic>
        <p:nvPicPr>
          <p:cNvPr id="14" name="Picture 12" descr="E:\2016.01\1.12 扁平化图标\蓝色\AR-蓝色最新-40.png">
            <a:extLst>
              <a:ext uri="{FF2B5EF4-FFF2-40B4-BE49-F238E27FC236}">
                <a16:creationId xmlns:a16="http://schemas.microsoft.com/office/drawing/2014/main" id="{AFB66138-BD64-42AB-AA48-C103352F6479}"/>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2349397" y="2072402"/>
            <a:ext cx="344148" cy="281576"/>
          </a:xfrm>
          <a:prstGeom prst="rect">
            <a:avLst/>
          </a:prstGeom>
          <a:noFill/>
        </p:spPr>
      </p:pic>
      <p:sp>
        <p:nvSpPr>
          <p:cNvPr id="15" name="TextBox 14">
            <a:extLst>
              <a:ext uri="{FF2B5EF4-FFF2-40B4-BE49-F238E27FC236}">
                <a16:creationId xmlns:a16="http://schemas.microsoft.com/office/drawing/2014/main" id="{6BB9FBB5-1609-4F7D-B28F-FDABC1159EBF}"/>
              </a:ext>
            </a:extLst>
          </p:cNvPr>
          <p:cNvSpPr txBox="1"/>
          <p:nvPr/>
        </p:nvSpPr>
        <p:spPr bwMode="gray">
          <a:xfrm>
            <a:off x="1657885" y="1283683"/>
            <a:ext cx="1181099" cy="812530"/>
          </a:xfrm>
          <a:prstGeom prst="rect">
            <a:avLst/>
          </a:prstGeom>
          <a:noFill/>
        </p:spPr>
        <p:txBody>
          <a:bodyPr wrap="square" rtlCol="0">
            <a:spAutoFit/>
          </a:bodyPr>
          <a:lstStyle/>
          <a:p>
            <a:pPr algn="ctr" fontAlgn="ctr">
              <a:lnSpc>
                <a:spcPct val="180000"/>
              </a:lnSpc>
            </a:pPr>
            <a:r>
              <a:rPr lang="en-US" sz="1400" dirty="0">
                <a:latin typeface="Huawei Sans" panose="020C0503030203020204" pitchFamily="34" charset="0"/>
              </a:rPr>
              <a:t>HQ</a:t>
            </a:r>
            <a:endParaRPr lang="en-US" altLang="zh-CN" sz="1400" dirty="0">
              <a:latin typeface="Huawei Sans" panose="020C0503030203020204" pitchFamily="34" charset="0"/>
            </a:endParaRPr>
          </a:p>
          <a:p>
            <a:pPr algn="ctr" fontAlgn="ctr">
              <a:lnSpc>
                <a:spcPct val="180000"/>
              </a:lnSpc>
            </a:pPr>
            <a:r>
              <a:rPr lang="en-US" sz="1200" dirty="0">
                <a:latin typeface="Huawei Sans" panose="020C0503030203020204" pitchFamily="34" charset="0"/>
              </a:rPr>
              <a:t>Hub1</a:t>
            </a:r>
          </a:p>
        </p:txBody>
      </p:sp>
      <p:pic>
        <p:nvPicPr>
          <p:cNvPr id="16" name="Picture 12" descr="E:\2016.01\1.12 扁平化图标\蓝色\AR-蓝色最新-40.png">
            <a:extLst>
              <a:ext uri="{FF2B5EF4-FFF2-40B4-BE49-F238E27FC236}">
                <a16:creationId xmlns:a16="http://schemas.microsoft.com/office/drawing/2014/main" id="{BBF97BF4-07F4-4EDB-9AD2-4BCBA9445808}"/>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1664019" y="3825433"/>
            <a:ext cx="344148" cy="281576"/>
          </a:xfrm>
          <a:prstGeom prst="rect">
            <a:avLst/>
          </a:prstGeom>
          <a:noFill/>
        </p:spPr>
      </p:pic>
      <p:pic>
        <p:nvPicPr>
          <p:cNvPr id="17" name="Picture 12" descr="E:\2016.01\1.12 扁平化图标\蓝色\AR-蓝色最新-40.png">
            <a:extLst>
              <a:ext uri="{FF2B5EF4-FFF2-40B4-BE49-F238E27FC236}">
                <a16:creationId xmlns:a16="http://schemas.microsoft.com/office/drawing/2014/main" id="{CC5D878A-7348-49C7-A5A3-BB7065EB836E}"/>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2351476" y="3826495"/>
            <a:ext cx="344148" cy="281576"/>
          </a:xfrm>
          <a:prstGeom prst="rect">
            <a:avLst/>
          </a:prstGeom>
          <a:noFill/>
        </p:spPr>
      </p:pic>
      <p:cxnSp>
        <p:nvCxnSpPr>
          <p:cNvPr id="18" name="Straight Connector 17">
            <a:extLst>
              <a:ext uri="{FF2B5EF4-FFF2-40B4-BE49-F238E27FC236}">
                <a16:creationId xmlns:a16="http://schemas.microsoft.com/office/drawing/2014/main" id="{AFD7C4D4-95E8-4064-BAE6-2F733797056A}"/>
              </a:ext>
            </a:extLst>
          </p:cNvPr>
          <p:cNvCxnSpPr>
            <a:cxnSpLocks/>
            <a:stCxn id="27" idx="3"/>
            <a:endCxn id="16" idx="2"/>
          </p:cNvCxnSpPr>
          <p:nvPr/>
        </p:nvCxnSpPr>
        <p:spPr bwMode="gray">
          <a:xfrm flipV="1">
            <a:off x="1718274" y="4107009"/>
            <a:ext cx="117819" cy="32900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6F79B34A-8CF9-49A7-AAE1-A1B5CDA3FAA2}"/>
              </a:ext>
            </a:extLst>
          </p:cNvPr>
          <p:cNvCxnSpPr>
            <a:cxnSpLocks/>
            <a:stCxn id="28" idx="2"/>
            <a:endCxn id="17" idx="2"/>
          </p:cNvCxnSpPr>
          <p:nvPr/>
        </p:nvCxnSpPr>
        <p:spPr bwMode="gray">
          <a:xfrm flipH="1" flipV="1">
            <a:off x="2523550" y="4108071"/>
            <a:ext cx="213295" cy="32780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C602603-FABB-4EAC-A448-770FDBC35AEE}"/>
              </a:ext>
            </a:extLst>
          </p:cNvPr>
          <p:cNvCxnSpPr>
            <a:cxnSpLocks/>
            <a:stCxn id="17" idx="1"/>
            <a:endCxn id="16" idx="3"/>
          </p:cNvCxnSpPr>
          <p:nvPr/>
        </p:nvCxnSpPr>
        <p:spPr bwMode="gray">
          <a:xfrm flipH="1" flipV="1">
            <a:off x="2008167" y="3966221"/>
            <a:ext cx="343309" cy="106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1" name="Freeform 159">
            <a:extLst>
              <a:ext uri="{FF2B5EF4-FFF2-40B4-BE49-F238E27FC236}">
                <a16:creationId xmlns:a16="http://schemas.microsoft.com/office/drawing/2014/main" id="{ADB1E395-7662-4C61-9A42-31B80E90F2E4}"/>
              </a:ext>
            </a:extLst>
          </p:cNvPr>
          <p:cNvSpPr/>
          <p:nvPr/>
        </p:nvSpPr>
        <p:spPr bwMode="gray">
          <a:xfrm flipH="1">
            <a:off x="3477976" y="1711059"/>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22" name="Picture 12" descr="E:\2016.01\1.12 扁平化图标\蓝色\AR-蓝色最新-40.png">
            <a:extLst>
              <a:ext uri="{FF2B5EF4-FFF2-40B4-BE49-F238E27FC236}">
                <a16:creationId xmlns:a16="http://schemas.microsoft.com/office/drawing/2014/main" id="{8595766B-2D49-4124-A628-C62BE4D4D37E}"/>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3713269" y="2084153"/>
            <a:ext cx="344148" cy="281576"/>
          </a:xfrm>
          <a:prstGeom prst="rect">
            <a:avLst/>
          </a:prstGeom>
          <a:noFill/>
        </p:spPr>
      </p:pic>
      <p:pic>
        <p:nvPicPr>
          <p:cNvPr id="23" name="Picture 12" descr="E:\2016.01\1.12 扁平化图标\蓝色\AR-蓝色最新-40.png">
            <a:extLst>
              <a:ext uri="{FF2B5EF4-FFF2-40B4-BE49-F238E27FC236}">
                <a16:creationId xmlns:a16="http://schemas.microsoft.com/office/drawing/2014/main" id="{8469E1B6-22F7-48AD-81DE-3DB88570C0A6}"/>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4310437" y="2083385"/>
            <a:ext cx="344148" cy="281576"/>
          </a:xfrm>
          <a:prstGeom prst="rect">
            <a:avLst/>
          </a:prstGeom>
          <a:noFill/>
        </p:spPr>
      </p:pic>
      <p:cxnSp>
        <p:nvCxnSpPr>
          <p:cNvPr id="24" name="Straight Connector 23">
            <a:extLst>
              <a:ext uri="{FF2B5EF4-FFF2-40B4-BE49-F238E27FC236}">
                <a16:creationId xmlns:a16="http://schemas.microsoft.com/office/drawing/2014/main" id="{074E3A55-9C26-4C2F-848D-7400ABB3154C}"/>
              </a:ext>
            </a:extLst>
          </p:cNvPr>
          <p:cNvCxnSpPr>
            <a:cxnSpLocks/>
            <a:stCxn id="22" idx="2"/>
            <a:endCxn id="8" idx="2"/>
          </p:cNvCxnSpPr>
          <p:nvPr/>
        </p:nvCxnSpPr>
        <p:spPr bwMode="gray">
          <a:xfrm flipH="1">
            <a:off x="2316362" y="2365729"/>
            <a:ext cx="1568981" cy="52764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784C5FB2-9599-47B1-838A-4D134F33E378}"/>
              </a:ext>
            </a:extLst>
          </p:cNvPr>
          <p:cNvCxnSpPr>
            <a:cxnSpLocks/>
            <a:stCxn id="23" idx="2"/>
            <a:endCxn id="9" idx="1"/>
          </p:cNvCxnSpPr>
          <p:nvPr/>
        </p:nvCxnSpPr>
        <p:spPr bwMode="gray">
          <a:xfrm flipH="1">
            <a:off x="4293660" y="2364961"/>
            <a:ext cx="188851" cy="5084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E55E93B0-DDC9-4DE8-AF6E-B4B3BC359FBD}"/>
              </a:ext>
            </a:extLst>
          </p:cNvPr>
          <p:cNvSpPr txBox="1"/>
          <p:nvPr/>
        </p:nvSpPr>
        <p:spPr bwMode="gray">
          <a:xfrm>
            <a:off x="3507795" y="1283683"/>
            <a:ext cx="1335639" cy="812530"/>
          </a:xfrm>
          <a:prstGeom prst="rect">
            <a:avLst/>
          </a:prstGeom>
          <a:noFill/>
        </p:spPr>
        <p:txBody>
          <a:bodyPr wrap="square" rtlCol="0">
            <a:spAutoFit/>
          </a:bodyPr>
          <a:lstStyle/>
          <a:p>
            <a:pPr algn="ctr" fontAlgn="ctr">
              <a:lnSpc>
                <a:spcPct val="180000"/>
              </a:lnSpc>
            </a:pPr>
            <a:r>
              <a:rPr lang="en-US" sz="1400" dirty="0">
                <a:latin typeface="Huawei Sans" panose="020C0503030203020204" pitchFamily="34" charset="0"/>
              </a:rPr>
              <a:t>HQ</a:t>
            </a:r>
            <a:endParaRPr lang="en-US" altLang="zh-CN" sz="1400" dirty="0">
              <a:latin typeface="Huawei Sans" panose="020C0503030203020204" pitchFamily="34" charset="0"/>
            </a:endParaRPr>
          </a:p>
          <a:p>
            <a:pPr algn="ctr" fontAlgn="ctr">
              <a:lnSpc>
                <a:spcPct val="180000"/>
              </a:lnSpc>
            </a:pPr>
            <a:r>
              <a:rPr lang="en-US" sz="1200" dirty="0">
                <a:latin typeface="Huawei Sans" panose="020C0503030203020204" pitchFamily="34" charset="0"/>
              </a:rPr>
              <a:t>Hub2</a:t>
            </a:r>
            <a:endParaRPr lang="en-US" altLang="zh-CN" sz="1400" dirty="0">
              <a:latin typeface="Huawei Sans" panose="020C0503030203020204" pitchFamily="34" charset="0"/>
            </a:endParaRPr>
          </a:p>
        </p:txBody>
      </p:sp>
      <p:sp>
        <p:nvSpPr>
          <p:cNvPr id="27" name="Freeform 159">
            <a:extLst>
              <a:ext uri="{FF2B5EF4-FFF2-40B4-BE49-F238E27FC236}">
                <a16:creationId xmlns:a16="http://schemas.microsoft.com/office/drawing/2014/main" id="{B94F48B5-4C33-41EC-9661-301088DB8CEE}"/>
              </a:ext>
            </a:extLst>
          </p:cNvPr>
          <p:cNvSpPr/>
          <p:nvPr/>
        </p:nvSpPr>
        <p:spPr bwMode="gray">
          <a:xfrm flipH="1">
            <a:off x="1228108" y="4365720"/>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endParaRPr lang="en-US" sz="1400" dirty="0">
              <a:solidFill>
                <a:schemeClr val="tx1"/>
              </a:solidFill>
              <a:latin typeface="Huawei Sans" panose="020C0503030203020204" pitchFamily="34" charset="0"/>
            </a:endParaRPr>
          </a:p>
        </p:txBody>
      </p:sp>
      <p:sp>
        <p:nvSpPr>
          <p:cNvPr id="28" name="Freeform 159">
            <a:extLst>
              <a:ext uri="{FF2B5EF4-FFF2-40B4-BE49-F238E27FC236}">
                <a16:creationId xmlns:a16="http://schemas.microsoft.com/office/drawing/2014/main" id="{313798CE-2DE5-4C0C-B4B1-7472471BF96D}"/>
              </a:ext>
            </a:extLst>
          </p:cNvPr>
          <p:cNvSpPr/>
          <p:nvPr/>
        </p:nvSpPr>
        <p:spPr bwMode="gray">
          <a:xfrm flipH="1">
            <a:off x="2254936" y="4359109"/>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endParaRPr lang="en-US" sz="1400" dirty="0">
              <a:solidFill>
                <a:schemeClr val="tx1"/>
              </a:solidFill>
              <a:latin typeface="Huawei Sans" panose="020C0503030203020204" pitchFamily="34" charset="0"/>
            </a:endParaRPr>
          </a:p>
        </p:txBody>
      </p:sp>
      <p:pic>
        <p:nvPicPr>
          <p:cNvPr id="29" name="Picture 12" descr="E:\2016.01\1.12 扁平化图标\蓝色\AR-蓝色最新-40.png">
            <a:extLst>
              <a:ext uri="{FF2B5EF4-FFF2-40B4-BE49-F238E27FC236}">
                <a16:creationId xmlns:a16="http://schemas.microsoft.com/office/drawing/2014/main" id="{9CD9E49E-B858-4CC8-A467-EFD4F388AB13}"/>
              </a:ext>
            </a:extLst>
          </p:cNvPr>
          <p:cNvPicPr>
            <a:picLocks noChangeAspect="1" noChangeArrowheads="1"/>
          </p:cNvPicPr>
          <p:nvPr/>
        </p:nvPicPr>
        <p:blipFill>
          <a:blip r:embed="rId3" cstate="print"/>
          <a:srcRect/>
          <a:stretch>
            <a:fillRect/>
          </a:stretch>
        </p:blipFill>
        <p:spPr bwMode="gray">
          <a:xfrm>
            <a:off x="4184000" y="5174851"/>
            <a:ext cx="344148" cy="281576"/>
          </a:xfrm>
          <a:prstGeom prst="rect">
            <a:avLst/>
          </a:prstGeom>
          <a:noFill/>
        </p:spPr>
      </p:pic>
      <p:cxnSp>
        <p:nvCxnSpPr>
          <p:cNvPr id="30" name="Straight Connector 29">
            <a:extLst>
              <a:ext uri="{FF2B5EF4-FFF2-40B4-BE49-F238E27FC236}">
                <a16:creationId xmlns:a16="http://schemas.microsoft.com/office/drawing/2014/main" id="{8FAAA169-DF17-402D-BA10-D7568561FFED}"/>
              </a:ext>
            </a:extLst>
          </p:cNvPr>
          <p:cNvCxnSpPr>
            <a:cxnSpLocks/>
            <a:endCxn id="29" idx="0"/>
          </p:cNvCxnSpPr>
          <p:nvPr/>
        </p:nvCxnSpPr>
        <p:spPr bwMode="gray">
          <a:xfrm>
            <a:off x="3855029" y="4812913"/>
            <a:ext cx="501045" cy="36193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4E505CFA-8BDB-4F09-AFA4-8EBE0C282EFE}"/>
              </a:ext>
            </a:extLst>
          </p:cNvPr>
          <p:cNvCxnSpPr>
            <a:cxnSpLocks/>
            <a:endCxn id="29" idx="0"/>
          </p:cNvCxnSpPr>
          <p:nvPr/>
        </p:nvCxnSpPr>
        <p:spPr bwMode="gray">
          <a:xfrm flipH="1">
            <a:off x="4356074" y="4819660"/>
            <a:ext cx="589243" cy="3551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2E79BA8F-CC32-4DFD-82B0-B897B4501B97}"/>
              </a:ext>
            </a:extLst>
          </p:cNvPr>
          <p:cNvSpPr txBox="1"/>
          <p:nvPr/>
        </p:nvSpPr>
        <p:spPr bwMode="gray">
          <a:xfrm>
            <a:off x="4567924" y="5051703"/>
            <a:ext cx="1256291" cy="461665"/>
          </a:xfrm>
          <a:prstGeom prst="rect">
            <a:avLst/>
          </a:prstGeom>
          <a:noFill/>
        </p:spPr>
        <p:txBody>
          <a:bodyPr wrap="square" rtlCol="0">
            <a:spAutoFit/>
          </a:bodyPr>
          <a:lstStyle/>
          <a:p>
            <a:pPr fontAlgn="ctr"/>
            <a:r>
              <a:rPr lang="en-US" sz="1200" dirty="0">
                <a:latin typeface="Huawei Sans" panose="020C0503030203020204" pitchFamily="34" charset="0"/>
              </a:rPr>
              <a:t>Outlet outside the province</a:t>
            </a:r>
          </a:p>
        </p:txBody>
      </p:sp>
      <p:pic>
        <p:nvPicPr>
          <p:cNvPr id="33" name="Picture 12" descr="E:\2016.01\1.12 扁平化图标\蓝色\AR-蓝色最新-40.png">
            <a:extLst>
              <a:ext uri="{FF2B5EF4-FFF2-40B4-BE49-F238E27FC236}">
                <a16:creationId xmlns:a16="http://schemas.microsoft.com/office/drawing/2014/main" id="{A82E2900-9F8D-4B65-A24B-C9E0F1781906}"/>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3895607" y="3829958"/>
            <a:ext cx="344148" cy="281576"/>
          </a:xfrm>
          <a:prstGeom prst="rect">
            <a:avLst/>
          </a:prstGeom>
          <a:noFill/>
        </p:spPr>
      </p:pic>
      <p:pic>
        <p:nvPicPr>
          <p:cNvPr id="34" name="Picture 12" descr="E:\2016.01\1.12 扁平化图标\蓝色\AR-蓝色最新-40.png">
            <a:extLst>
              <a:ext uri="{FF2B5EF4-FFF2-40B4-BE49-F238E27FC236}">
                <a16:creationId xmlns:a16="http://schemas.microsoft.com/office/drawing/2014/main" id="{7D2320F7-D2BE-4D82-A74D-E611677CC480}"/>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4583064" y="3831020"/>
            <a:ext cx="344148" cy="281576"/>
          </a:xfrm>
          <a:prstGeom prst="rect">
            <a:avLst/>
          </a:prstGeom>
          <a:noFill/>
        </p:spPr>
      </p:pic>
      <p:cxnSp>
        <p:nvCxnSpPr>
          <p:cNvPr id="35" name="Straight Connector 34">
            <a:extLst>
              <a:ext uri="{FF2B5EF4-FFF2-40B4-BE49-F238E27FC236}">
                <a16:creationId xmlns:a16="http://schemas.microsoft.com/office/drawing/2014/main" id="{690D41A2-A1B6-45AD-906C-1D2B61595EB3}"/>
              </a:ext>
            </a:extLst>
          </p:cNvPr>
          <p:cNvCxnSpPr>
            <a:cxnSpLocks/>
            <a:stCxn id="38" idx="3"/>
            <a:endCxn id="33" idx="2"/>
          </p:cNvCxnSpPr>
          <p:nvPr/>
        </p:nvCxnSpPr>
        <p:spPr bwMode="gray">
          <a:xfrm flipV="1">
            <a:off x="3949862" y="4111534"/>
            <a:ext cx="117819" cy="32900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50B5E96-55E5-4888-9FE2-F22A16855A17}"/>
              </a:ext>
            </a:extLst>
          </p:cNvPr>
          <p:cNvCxnSpPr>
            <a:cxnSpLocks/>
            <a:stCxn id="39" idx="2"/>
            <a:endCxn id="34" idx="2"/>
          </p:cNvCxnSpPr>
          <p:nvPr/>
        </p:nvCxnSpPr>
        <p:spPr bwMode="gray">
          <a:xfrm flipH="1" flipV="1">
            <a:off x="4755138" y="4112596"/>
            <a:ext cx="213295" cy="32780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3711759-1C3A-41C9-9A32-F92D9983BBFE}"/>
              </a:ext>
            </a:extLst>
          </p:cNvPr>
          <p:cNvCxnSpPr>
            <a:cxnSpLocks/>
            <a:stCxn id="34" idx="1"/>
            <a:endCxn id="33" idx="3"/>
          </p:cNvCxnSpPr>
          <p:nvPr/>
        </p:nvCxnSpPr>
        <p:spPr bwMode="gray">
          <a:xfrm flipH="1" flipV="1">
            <a:off x="4239755" y="3970746"/>
            <a:ext cx="343309" cy="106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8" name="Freeform 159">
            <a:extLst>
              <a:ext uri="{FF2B5EF4-FFF2-40B4-BE49-F238E27FC236}">
                <a16:creationId xmlns:a16="http://schemas.microsoft.com/office/drawing/2014/main" id="{AA61E228-5016-4E4F-8C7A-85E01E9A5DC5}"/>
              </a:ext>
            </a:extLst>
          </p:cNvPr>
          <p:cNvSpPr/>
          <p:nvPr/>
        </p:nvSpPr>
        <p:spPr bwMode="gray">
          <a:xfrm flipH="1">
            <a:off x="3459696" y="4370245"/>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endParaRPr lang="en-US" sz="1400" dirty="0">
              <a:solidFill>
                <a:schemeClr val="tx1"/>
              </a:solidFill>
              <a:latin typeface="Huawei Sans" panose="020C0503030203020204" pitchFamily="34" charset="0"/>
            </a:endParaRPr>
          </a:p>
        </p:txBody>
      </p:sp>
      <p:sp>
        <p:nvSpPr>
          <p:cNvPr id="39" name="Freeform 159">
            <a:extLst>
              <a:ext uri="{FF2B5EF4-FFF2-40B4-BE49-F238E27FC236}">
                <a16:creationId xmlns:a16="http://schemas.microsoft.com/office/drawing/2014/main" id="{4BD0BEBF-CEAB-48D0-8A95-F96DBE95BF68}"/>
              </a:ext>
            </a:extLst>
          </p:cNvPr>
          <p:cNvSpPr/>
          <p:nvPr/>
        </p:nvSpPr>
        <p:spPr bwMode="gray">
          <a:xfrm flipH="1">
            <a:off x="4486524" y="4363634"/>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endParaRPr lang="en-US" sz="1400" dirty="0">
              <a:solidFill>
                <a:schemeClr val="tx1"/>
              </a:solidFill>
              <a:latin typeface="Huawei Sans" panose="020C0503030203020204" pitchFamily="34" charset="0"/>
            </a:endParaRPr>
          </a:p>
        </p:txBody>
      </p:sp>
      <p:cxnSp>
        <p:nvCxnSpPr>
          <p:cNvPr id="40" name="Straight Connector 39">
            <a:extLst>
              <a:ext uri="{FF2B5EF4-FFF2-40B4-BE49-F238E27FC236}">
                <a16:creationId xmlns:a16="http://schemas.microsoft.com/office/drawing/2014/main" id="{64D4D4D0-A105-41BE-9D64-E9AF3B72359A}"/>
              </a:ext>
            </a:extLst>
          </p:cNvPr>
          <p:cNvCxnSpPr>
            <a:cxnSpLocks/>
            <a:stCxn id="16" idx="0"/>
          </p:cNvCxnSpPr>
          <p:nvPr/>
        </p:nvCxnSpPr>
        <p:spPr bwMode="gray">
          <a:xfrm flipV="1">
            <a:off x="1836093" y="3433576"/>
            <a:ext cx="414293" cy="39185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4A0EE696-2424-46CD-9A97-F8988D90404C}"/>
              </a:ext>
            </a:extLst>
          </p:cNvPr>
          <p:cNvCxnSpPr>
            <a:cxnSpLocks/>
            <a:stCxn id="17" idx="0"/>
          </p:cNvCxnSpPr>
          <p:nvPr/>
        </p:nvCxnSpPr>
        <p:spPr bwMode="gray">
          <a:xfrm flipV="1">
            <a:off x="2523550" y="3424424"/>
            <a:ext cx="1674788" cy="40207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D9EA64FB-6E6E-4582-B623-781EDA5E14F2}"/>
              </a:ext>
            </a:extLst>
          </p:cNvPr>
          <p:cNvCxnSpPr>
            <a:cxnSpLocks/>
            <a:endCxn id="34" idx="0"/>
          </p:cNvCxnSpPr>
          <p:nvPr/>
        </p:nvCxnSpPr>
        <p:spPr bwMode="gray">
          <a:xfrm>
            <a:off x="4184000" y="3404443"/>
            <a:ext cx="571138" cy="42657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0F271C17-D0FC-4A6F-8DD5-14CEE48A4001}"/>
              </a:ext>
            </a:extLst>
          </p:cNvPr>
          <p:cNvCxnSpPr>
            <a:cxnSpLocks/>
            <a:endCxn id="33" idx="0"/>
          </p:cNvCxnSpPr>
          <p:nvPr/>
        </p:nvCxnSpPr>
        <p:spPr bwMode="gray">
          <a:xfrm>
            <a:off x="2220819" y="3424424"/>
            <a:ext cx="1846862" cy="4055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93355782-A1DF-4E6D-AC6F-08E999A71F87}"/>
              </a:ext>
            </a:extLst>
          </p:cNvPr>
          <p:cNvSpPr txBox="1"/>
          <p:nvPr/>
        </p:nvSpPr>
        <p:spPr bwMode="gray">
          <a:xfrm>
            <a:off x="645750" y="4183310"/>
            <a:ext cx="909429" cy="830997"/>
          </a:xfrm>
          <a:prstGeom prst="rect">
            <a:avLst/>
          </a:prstGeom>
          <a:noFill/>
        </p:spPr>
        <p:txBody>
          <a:bodyPr wrap="square" rtlCol="0">
            <a:spAutoFit/>
          </a:bodyPr>
          <a:lstStyle/>
          <a:p>
            <a:pPr fontAlgn="ctr"/>
            <a:r>
              <a:rPr lang="en-US" sz="1200" dirty="0">
                <a:latin typeface="Huawei Sans" panose="020C0503030203020204" pitchFamily="34" charset="0"/>
              </a:rPr>
              <a:t>Branch outside the province</a:t>
            </a:r>
          </a:p>
        </p:txBody>
      </p:sp>
      <p:sp>
        <p:nvSpPr>
          <p:cNvPr id="47" name="圆角矩形 75">
            <a:extLst>
              <a:ext uri="{FF2B5EF4-FFF2-40B4-BE49-F238E27FC236}">
                <a16:creationId xmlns:a16="http://schemas.microsoft.com/office/drawing/2014/main" id="{28B58FE2-F4FF-4407-BE87-533090168411}"/>
              </a:ext>
            </a:extLst>
          </p:cNvPr>
          <p:cNvSpPr/>
          <p:nvPr/>
        </p:nvSpPr>
        <p:spPr bwMode="gray">
          <a:xfrm>
            <a:off x="3389712" y="3743164"/>
            <a:ext cx="2581031" cy="1794409"/>
          </a:xfrm>
          <a:prstGeom prst="roundRect">
            <a:avLst>
              <a:gd name="adj" fmla="val 2420"/>
            </a:avLst>
          </a:prstGeom>
          <a:noFill/>
          <a:ln w="19050" cap="flat" cmpd="sng" algn="ctr">
            <a:solidFill>
              <a:srgbClr val="56C4D2"/>
            </a:solidFill>
            <a:prstDash val="dash"/>
            <a:miter lim="800000"/>
          </a:ln>
          <a:effectLst/>
        </p:spPr>
        <p:txBody>
          <a:bodyPr wrap="square" lIns="108000" tIns="108000" rIns="108000" bIns="108000" rtlCol="0" anchor="ctr" anchorCtr="0">
            <a:noAutofit/>
          </a:bodyPr>
          <a:lstStyle/>
          <a:p>
            <a:pPr fontAlgn="ctr"/>
            <a:endParaRPr lang="en-US" altLang="zh-CN" sz="1400" dirty="0">
              <a:latin typeface="Huawei Sans" panose="020C0503030203020204" pitchFamily="34" charset="0"/>
            </a:endParaRPr>
          </a:p>
        </p:txBody>
      </p:sp>
      <p:sp>
        <p:nvSpPr>
          <p:cNvPr id="48" name="圆角矩形 75">
            <a:extLst>
              <a:ext uri="{FF2B5EF4-FFF2-40B4-BE49-F238E27FC236}">
                <a16:creationId xmlns:a16="http://schemas.microsoft.com/office/drawing/2014/main" id="{23740D84-B6FE-4E36-BE09-2FBABB0D6500}"/>
              </a:ext>
            </a:extLst>
          </p:cNvPr>
          <p:cNvSpPr/>
          <p:nvPr/>
        </p:nvSpPr>
        <p:spPr bwMode="gray">
          <a:xfrm>
            <a:off x="586930" y="1500584"/>
            <a:ext cx="5353796" cy="1178865"/>
          </a:xfrm>
          <a:prstGeom prst="roundRect">
            <a:avLst>
              <a:gd name="adj" fmla="val 2420"/>
            </a:avLst>
          </a:prstGeom>
          <a:noFill/>
          <a:ln w="19050" cap="flat" cmpd="sng" algn="ctr">
            <a:solidFill>
              <a:srgbClr val="56C4D2"/>
            </a:solidFill>
            <a:prstDash val="dash"/>
            <a:miter lim="800000"/>
          </a:ln>
          <a:effectLst/>
        </p:spPr>
        <p:txBody>
          <a:bodyPr wrap="square" lIns="108000" tIns="108000" rIns="108000" bIns="108000" rtlCol="0" anchor="ctr" anchorCtr="0">
            <a:noAutofit/>
          </a:bodyPr>
          <a:lstStyle/>
          <a:p>
            <a:pPr fontAlgn="ctr"/>
            <a:endParaRPr lang="en-US" altLang="zh-CN" sz="1400" dirty="0">
              <a:latin typeface="Huawei Sans" panose="020C0503030203020204" pitchFamily="34" charset="0"/>
            </a:endParaRPr>
          </a:p>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cs typeface="Arial" panose="020B0604020202020204" pitchFamily="34" charset="0"/>
            </a:endParaRPr>
          </a:p>
        </p:txBody>
      </p:sp>
      <p:sp>
        <p:nvSpPr>
          <p:cNvPr id="49" name="Freeform: Shape 48">
            <a:extLst>
              <a:ext uri="{FF2B5EF4-FFF2-40B4-BE49-F238E27FC236}">
                <a16:creationId xmlns:a16="http://schemas.microsoft.com/office/drawing/2014/main" id="{BC9A57F5-366E-4170-AE91-A9C90BBB867C}"/>
              </a:ext>
            </a:extLst>
          </p:cNvPr>
          <p:cNvSpPr/>
          <p:nvPr/>
        </p:nvSpPr>
        <p:spPr bwMode="gray">
          <a:xfrm>
            <a:off x="1649676" y="4100945"/>
            <a:ext cx="433617" cy="1053548"/>
          </a:xfrm>
          <a:custGeom>
            <a:avLst/>
            <a:gdLst>
              <a:gd name="connsiteX0" fmla="*/ 433617 w 433617"/>
              <a:gd name="connsiteY0" fmla="*/ 1053548 h 1053548"/>
              <a:gd name="connsiteX1" fmla="*/ 16173 w 433617"/>
              <a:gd name="connsiteY1" fmla="*/ 596348 h 1053548"/>
              <a:gd name="connsiteX2" fmla="*/ 125504 w 433617"/>
              <a:gd name="connsiteY2" fmla="*/ 0 h 1053548"/>
            </a:gdLst>
            <a:ahLst/>
            <a:cxnLst>
              <a:cxn ang="0">
                <a:pos x="connsiteX0" y="connsiteY0"/>
              </a:cxn>
              <a:cxn ang="0">
                <a:pos x="connsiteX1" y="connsiteY1"/>
              </a:cxn>
              <a:cxn ang="0">
                <a:pos x="connsiteX2" y="connsiteY2"/>
              </a:cxn>
            </a:cxnLst>
            <a:rect l="l" t="t" r="r" b="b"/>
            <a:pathLst>
              <a:path w="433617" h="1053548">
                <a:moveTo>
                  <a:pt x="433617" y="1053548"/>
                </a:moveTo>
                <a:cubicBezTo>
                  <a:pt x="250571" y="912743"/>
                  <a:pt x="67525" y="771939"/>
                  <a:pt x="16173" y="596348"/>
                </a:cubicBezTo>
                <a:cubicBezTo>
                  <a:pt x="-35179" y="420757"/>
                  <a:pt x="45162" y="210378"/>
                  <a:pt x="125504" y="0"/>
                </a:cubicBezTo>
              </a:path>
            </a:pathLst>
          </a:custGeom>
          <a:noFill/>
          <a:ln w="57150" cap="flat" cmpd="sng">
            <a:solidFill>
              <a:srgbClr val="F6B78C"/>
            </a:solidFill>
          </a:ln>
        </p:spPr>
        <p:txBody>
          <a:bodyPr rtlCol="0" anchor="ctr"/>
          <a:lstStyle/>
          <a:p>
            <a:pPr algn="ctr" fontAlgn="ctr"/>
            <a:endParaRPr lang="en-US" dirty="0">
              <a:latin typeface="Huawei Sans" panose="020C0503030203020204" pitchFamily="34" charset="0"/>
            </a:endParaRPr>
          </a:p>
        </p:txBody>
      </p:sp>
      <p:sp>
        <p:nvSpPr>
          <p:cNvPr id="50" name="Freeform: Shape 49">
            <a:extLst>
              <a:ext uri="{FF2B5EF4-FFF2-40B4-BE49-F238E27FC236}">
                <a16:creationId xmlns:a16="http://schemas.microsoft.com/office/drawing/2014/main" id="{B129902F-C29F-4353-9408-84AA6D9ED52B}"/>
              </a:ext>
            </a:extLst>
          </p:cNvPr>
          <p:cNvSpPr/>
          <p:nvPr/>
        </p:nvSpPr>
        <p:spPr bwMode="gray">
          <a:xfrm>
            <a:off x="3949123" y="4123315"/>
            <a:ext cx="433617" cy="1053548"/>
          </a:xfrm>
          <a:custGeom>
            <a:avLst/>
            <a:gdLst>
              <a:gd name="connsiteX0" fmla="*/ 433617 w 433617"/>
              <a:gd name="connsiteY0" fmla="*/ 1053548 h 1053548"/>
              <a:gd name="connsiteX1" fmla="*/ 16173 w 433617"/>
              <a:gd name="connsiteY1" fmla="*/ 596348 h 1053548"/>
              <a:gd name="connsiteX2" fmla="*/ 125504 w 433617"/>
              <a:gd name="connsiteY2" fmla="*/ 0 h 1053548"/>
            </a:gdLst>
            <a:ahLst/>
            <a:cxnLst>
              <a:cxn ang="0">
                <a:pos x="connsiteX0" y="connsiteY0"/>
              </a:cxn>
              <a:cxn ang="0">
                <a:pos x="connsiteX1" y="connsiteY1"/>
              </a:cxn>
              <a:cxn ang="0">
                <a:pos x="connsiteX2" y="connsiteY2"/>
              </a:cxn>
            </a:cxnLst>
            <a:rect l="l" t="t" r="r" b="b"/>
            <a:pathLst>
              <a:path w="433617" h="1053548">
                <a:moveTo>
                  <a:pt x="433617" y="1053548"/>
                </a:moveTo>
                <a:cubicBezTo>
                  <a:pt x="250571" y="912743"/>
                  <a:pt x="67525" y="771939"/>
                  <a:pt x="16173" y="596348"/>
                </a:cubicBezTo>
                <a:cubicBezTo>
                  <a:pt x="-35179" y="420757"/>
                  <a:pt x="45162" y="210378"/>
                  <a:pt x="125504" y="0"/>
                </a:cubicBezTo>
              </a:path>
            </a:pathLst>
          </a:custGeom>
          <a:noFill/>
          <a:ln w="57150" cap="flat" cmpd="sng">
            <a:solidFill>
              <a:srgbClr val="F6B78C"/>
            </a:solidFill>
          </a:ln>
        </p:spPr>
        <p:txBody>
          <a:bodyPr rtlCol="0" anchor="ctr"/>
          <a:lstStyle/>
          <a:p>
            <a:pPr algn="ctr" fontAlgn="ctr"/>
            <a:endParaRPr lang="en-US" dirty="0">
              <a:latin typeface="Huawei Sans" panose="020C0503030203020204" pitchFamily="34" charset="0"/>
            </a:endParaRPr>
          </a:p>
        </p:txBody>
      </p:sp>
      <p:sp>
        <p:nvSpPr>
          <p:cNvPr id="51" name="Freeform: Shape 50">
            <a:extLst>
              <a:ext uri="{FF2B5EF4-FFF2-40B4-BE49-F238E27FC236}">
                <a16:creationId xmlns:a16="http://schemas.microsoft.com/office/drawing/2014/main" id="{8F56ED62-FF01-46D8-9D5F-F28B450D64C5}"/>
              </a:ext>
            </a:extLst>
          </p:cNvPr>
          <p:cNvSpPr/>
          <p:nvPr/>
        </p:nvSpPr>
        <p:spPr bwMode="gray">
          <a:xfrm flipH="1">
            <a:off x="2179986" y="4113696"/>
            <a:ext cx="433617" cy="1053548"/>
          </a:xfrm>
          <a:custGeom>
            <a:avLst/>
            <a:gdLst>
              <a:gd name="connsiteX0" fmla="*/ 433617 w 433617"/>
              <a:gd name="connsiteY0" fmla="*/ 1053548 h 1053548"/>
              <a:gd name="connsiteX1" fmla="*/ 16173 w 433617"/>
              <a:gd name="connsiteY1" fmla="*/ 596348 h 1053548"/>
              <a:gd name="connsiteX2" fmla="*/ 125504 w 433617"/>
              <a:gd name="connsiteY2" fmla="*/ 0 h 1053548"/>
            </a:gdLst>
            <a:ahLst/>
            <a:cxnLst>
              <a:cxn ang="0">
                <a:pos x="connsiteX0" y="connsiteY0"/>
              </a:cxn>
              <a:cxn ang="0">
                <a:pos x="connsiteX1" y="connsiteY1"/>
              </a:cxn>
              <a:cxn ang="0">
                <a:pos x="connsiteX2" y="connsiteY2"/>
              </a:cxn>
            </a:cxnLst>
            <a:rect l="l" t="t" r="r" b="b"/>
            <a:pathLst>
              <a:path w="433617" h="1053548">
                <a:moveTo>
                  <a:pt x="433617" y="1053548"/>
                </a:moveTo>
                <a:cubicBezTo>
                  <a:pt x="250571" y="912743"/>
                  <a:pt x="67525" y="771939"/>
                  <a:pt x="16173" y="596348"/>
                </a:cubicBezTo>
                <a:cubicBezTo>
                  <a:pt x="-35179" y="420757"/>
                  <a:pt x="45162" y="210378"/>
                  <a:pt x="125504" y="0"/>
                </a:cubicBezTo>
              </a:path>
            </a:pathLst>
          </a:custGeom>
          <a:noFill/>
          <a:ln w="57150" cap="flat" cmpd="sng">
            <a:solidFill>
              <a:srgbClr val="AFD89C"/>
            </a:solidFill>
          </a:ln>
        </p:spPr>
        <p:txBody>
          <a:bodyPr rtlCol="0" anchor="ctr"/>
          <a:lstStyle/>
          <a:p>
            <a:pPr algn="ctr" fontAlgn="ctr"/>
            <a:endParaRPr lang="en-US" dirty="0">
              <a:latin typeface="Huawei Sans" panose="020C0503030203020204" pitchFamily="34" charset="0"/>
            </a:endParaRPr>
          </a:p>
        </p:txBody>
      </p:sp>
      <p:sp>
        <p:nvSpPr>
          <p:cNvPr id="52" name="Freeform: Shape 51">
            <a:extLst>
              <a:ext uri="{FF2B5EF4-FFF2-40B4-BE49-F238E27FC236}">
                <a16:creationId xmlns:a16="http://schemas.microsoft.com/office/drawing/2014/main" id="{5144F717-CA0D-473D-B327-948D8B3155B7}"/>
              </a:ext>
            </a:extLst>
          </p:cNvPr>
          <p:cNvSpPr/>
          <p:nvPr/>
        </p:nvSpPr>
        <p:spPr bwMode="gray">
          <a:xfrm flipH="1">
            <a:off x="4439687" y="4107009"/>
            <a:ext cx="433617" cy="1053548"/>
          </a:xfrm>
          <a:custGeom>
            <a:avLst/>
            <a:gdLst>
              <a:gd name="connsiteX0" fmla="*/ 433617 w 433617"/>
              <a:gd name="connsiteY0" fmla="*/ 1053548 h 1053548"/>
              <a:gd name="connsiteX1" fmla="*/ 16173 w 433617"/>
              <a:gd name="connsiteY1" fmla="*/ 596348 h 1053548"/>
              <a:gd name="connsiteX2" fmla="*/ 125504 w 433617"/>
              <a:gd name="connsiteY2" fmla="*/ 0 h 1053548"/>
            </a:gdLst>
            <a:ahLst/>
            <a:cxnLst>
              <a:cxn ang="0">
                <a:pos x="connsiteX0" y="connsiteY0"/>
              </a:cxn>
              <a:cxn ang="0">
                <a:pos x="connsiteX1" y="connsiteY1"/>
              </a:cxn>
              <a:cxn ang="0">
                <a:pos x="connsiteX2" y="connsiteY2"/>
              </a:cxn>
            </a:cxnLst>
            <a:rect l="l" t="t" r="r" b="b"/>
            <a:pathLst>
              <a:path w="433617" h="1053548">
                <a:moveTo>
                  <a:pt x="433617" y="1053548"/>
                </a:moveTo>
                <a:cubicBezTo>
                  <a:pt x="250571" y="912743"/>
                  <a:pt x="67525" y="771939"/>
                  <a:pt x="16173" y="596348"/>
                </a:cubicBezTo>
                <a:cubicBezTo>
                  <a:pt x="-35179" y="420757"/>
                  <a:pt x="45162" y="210378"/>
                  <a:pt x="125504" y="0"/>
                </a:cubicBezTo>
              </a:path>
            </a:pathLst>
          </a:custGeom>
          <a:noFill/>
          <a:ln w="57150" cap="flat" cmpd="sng">
            <a:solidFill>
              <a:srgbClr val="AFD89C"/>
            </a:solidFill>
          </a:ln>
        </p:spPr>
        <p:txBody>
          <a:bodyPr rtlCol="0" anchor="ctr"/>
          <a:lstStyle/>
          <a:p>
            <a:pPr algn="ctr" fontAlgn="ctr"/>
            <a:endParaRPr lang="en-US" dirty="0">
              <a:latin typeface="Huawei Sans" panose="020C0503030203020204" pitchFamily="34" charset="0"/>
            </a:endParaRPr>
          </a:p>
        </p:txBody>
      </p:sp>
      <p:pic>
        <p:nvPicPr>
          <p:cNvPr id="57" name="Picture 12" descr="E:\2016.01\1.12 扁平化图标\蓝色\AR-蓝色最新-40.png">
            <a:extLst>
              <a:ext uri="{FF2B5EF4-FFF2-40B4-BE49-F238E27FC236}">
                <a16:creationId xmlns:a16="http://schemas.microsoft.com/office/drawing/2014/main" id="{FC12FE79-8A87-4DD0-B02D-D2AAE0EC63BD}"/>
              </a:ext>
            </a:extLst>
          </p:cNvPr>
          <p:cNvPicPr>
            <a:picLocks noChangeAspect="1" noChangeArrowheads="1"/>
          </p:cNvPicPr>
          <p:nvPr/>
        </p:nvPicPr>
        <p:blipFill>
          <a:blip r:embed="rId3" cstate="print"/>
          <a:srcRect/>
          <a:stretch>
            <a:fillRect/>
          </a:stretch>
        </p:blipFill>
        <p:spPr bwMode="gray">
          <a:xfrm>
            <a:off x="674455" y="2217169"/>
            <a:ext cx="474524" cy="388247"/>
          </a:xfrm>
          <a:prstGeom prst="rect">
            <a:avLst/>
          </a:prstGeom>
          <a:noFill/>
        </p:spPr>
      </p:pic>
      <p:pic>
        <p:nvPicPr>
          <p:cNvPr id="58" name="Picture 12" descr="E:\2016.01\1.12 扁平化图标\蓝色\AR-蓝色最新-40.png">
            <a:extLst>
              <a:ext uri="{FF2B5EF4-FFF2-40B4-BE49-F238E27FC236}">
                <a16:creationId xmlns:a16="http://schemas.microsoft.com/office/drawing/2014/main" id="{26E88A4B-7EB0-4BFF-82AF-B69B1B003064}"/>
              </a:ext>
            </a:extLst>
          </p:cNvPr>
          <p:cNvPicPr>
            <a:picLocks noChangeAspect="1" noChangeArrowheads="1"/>
          </p:cNvPicPr>
          <p:nvPr/>
        </p:nvPicPr>
        <p:blipFill>
          <a:blip r:embed="rId3" cstate="print"/>
          <a:srcRect/>
          <a:stretch>
            <a:fillRect/>
          </a:stretch>
        </p:blipFill>
        <p:spPr bwMode="gray">
          <a:xfrm>
            <a:off x="5349691" y="2213190"/>
            <a:ext cx="474524" cy="388247"/>
          </a:xfrm>
          <a:prstGeom prst="rect">
            <a:avLst/>
          </a:prstGeom>
          <a:noFill/>
        </p:spPr>
      </p:pic>
      <p:sp>
        <p:nvSpPr>
          <p:cNvPr id="59" name="TextBox 58">
            <a:extLst>
              <a:ext uri="{FF2B5EF4-FFF2-40B4-BE49-F238E27FC236}">
                <a16:creationId xmlns:a16="http://schemas.microsoft.com/office/drawing/2014/main" id="{F3878E97-8D54-4955-9281-F5464809CA66}"/>
              </a:ext>
            </a:extLst>
          </p:cNvPr>
          <p:cNvSpPr txBox="1"/>
          <p:nvPr/>
        </p:nvSpPr>
        <p:spPr bwMode="gray">
          <a:xfrm>
            <a:off x="693576" y="1940169"/>
            <a:ext cx="460382" cy="276999"/>
          </a:xfrm>
          <a:prstGeom prst="rect">
            <a:avLst/>
          </a:prstGeom>
          <a:noFill/>
        </p:spPr>
        <p:txBody>
          <a:bodyPr wrap="none" rtlCol="0">
            <a:spAutoFit/>
          </a:bodyPr>
          <a:lstStyle/>
          <a:p>
            <a:pPr fontAlgn="ctr"/>
            <a:r>
              <a:rPr lang="en-US" sz="1200" dirty="0">
                <a:latin typeface="Huawei Sans" panose="020C0503030203020204" pitchFamily="34" charset="0"/>
              </a:rPr>
              <a:t>RR1</a:t>
            </a:r>
            <a:endParaRPr lang="en-US" altLang="zh-CN" sz="1200" dirty="0">
              <a:latin typeface="Huawei Sans" panose="020C0503030203020204" pitchFamily="34" charset="0"/>
            </a:endParaRPr>
          </a:p>
        </p:txBody>
      </p:sp>
      <p:sp>
        <p:nvSpPr>
          <p:cNvPr id="60" name="TextBox 59">
            <a:extLst>
              <a:ext uri="{FF2B5EF4-FFF2-40B4-BE49-F238E27FC236}">
                <a16:creationId xmlns:a16="http://schemas.microsoft.com/office/drawing/2014/main" id="{239D3D50-3752-4687-9597-AA05EB899A06}"/>
              </a:ext>
            </a:extLst>
          </p:cNvPr>
          <p:cNvSpPr txBox="1"/>
          <p:nvPr/>
        </p:nvSpPr>
        <p:spPr bwMode="gray">
          <a:xfrm>
            <a:off x="5363833" y="1954525"/>
            <a:ext cx="460382" cy="276999"/>
          </a:xfrm>
          <a:prstGeom prst="rect">
            <a:avLst/>
          </a:prstGeom>
          <a:noFill/>
        </p:spPr>
        <p:txBody>
          <a:bodyPr wrap="none" rtlCol="0">
            <a:spAutoFit/>
          </a:bodyPr>
          <a:lstStyle/>
          <a:p>
            <a:pPr fontAlgn="ctr"/>
            <a:r>
              <a:rPr lang="en-US" sz="1200" dirty="0">
                <a:latin typeface="Huawei Sans" panose="020C0503030203020204" pitchFamily="34" charset="0"/>
              </a:rPr>
              <a:t>RR2</a:t>
            </a:r>
            <a:endParaRPr lang="en-US" altLang="zh-CN" sz="1200" dirty="0">
              <a:latin typeface="Huawei Sans" panose="020C0503030203020204" pitchFamily="34" charset="0"/>
            </a:endParaRPr>
          </a:p>
        </p:txBody>
      </p:sp>
      <p:cxnSp>
        <p:nvCxnSpPr>
          <p:cNvPr id="61" name="Straight Connector 60">
            <a:extLst>
              <a:ext uri="{FF2B5EF4-FFF2-40B4-BE49-F238E27FC236}">
                <a16:creationId xmlns:a16="http://schemas.microsoft.com/office/drawing/2014/main" id="{40001FA9-616A-4BA2-A116-BC91E19E0FCE}"/>
              </a:ext>
            </a:extLst>
          </p:cNvPr>
          <p:cNvCxnSpPr>
            <a:cxnSpLocks/>
            <a:stCxn id="8" idx="21"/>
            <a:endCxn id="57" idx="2"/>
          </p:cNvCxnSpPr>
          <p:nvPr/>
        </p:nvCxnSpPr>
        <p:spPr bwMode="gray">
          <a:xfrm flipH="1" flipV="1">
            <a:off x="911717" y="2605416"/>
            <a:ext cx="711724" cy="63049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7AAC1003-A83A-4473-936F-33A6DF5D2416}"/>
              </a:ext>
            </a:extLst>
          </p:cNvPr>
          <p:cNvCxnSpPr>
            <a:cxnSpLocks/>
            <a:stCxn id="9" idx="21"/>
            <a:endCxn id="57" idx="3"/>
          </p:cNvCxnSpPr>
          <p:nvPr/>
        </p:nvCxnSpPr>
        <p:spPr bwMode="gray">
          <a:xfrm flipH="1" flipV="1">
            <a:off x="1148979" y="2411293"/>
            <a:ext cx="2467546" cy="82461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52D7BB1B-B8BD-424F-ACC4-A859E466510E}"/>
              </a:ext>
            </a:extLst>
          </p:cNvPr>
          <p:cNvCxnSpPr>
            <a:cxnSpLocks/>
            <a:stCxn id="58" idx="2"/>
            <a:endCxn id="9" idx="8"/>
          </p:cNvCxnSpPr>
          <p:nvPr/>
        </p:nvCxnSpPr>
        <p:spPr bwMode="gray">
          <a:xfrm flipH="1">
            <a:off x="4810462" y="2601437"/>
            <a:ext cx="776491" cy="62271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6C5D3ABD-A797-4443-AC04-744C6E06D6F8}"/>
              </a:ext>
            </a:extLst>
          </p:cNvPr>
          <p:cNvCxnSpPr>
            <a:cxnSpLocks/>
            <a:stCxn id="58" idx="1"/>
            <a:endCxn id="8" idx="8"/>
          </p:cNvCxnSpPr>
          <p:nvPr/>
        </p:nvCxnSpPr>
        <p:spPr bwMode="gray">
          <a:xfrm flipH="1">
            <a:off x="2817378" y="2407314"/>
            <a:ext cx="2532313" cy="81683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3" name="Freeform: Shape 52">
            <a:extLst>
              <a:ext uri="{FF2B5EF4-FFF2-40B4-BE49-F238E27FC236}">
                <a16:creationId xmlns:a16="http://schemas.microsoft.com/office/drawing/2014/main" id="{42AB72FC-FEFE-4E1F-8CA4-EA48C83EB4F1}"/>
              </a:ext>
            </a:extLst>
          </p:cNvPr>
          <p:cNvSpPr/>
          <p:nvPr/>
        </p:nvSpPr>
        <p:spPr bwMode="gray">
          <a:xfrm>
            <a:off x="1827428" y="2381446"/>
            <a:ext cx="278553" cy="1451113"/>
          </a:xfrm>
          <a:custGeom>
            <a:avLst/>
            <a:gdLst>
              <a:gd name="connsiteX0" fmla="*/ 39757 w 278553"/>
              <a:gd name="connsiteY0" fmla="*/ 0 h 1451113"/>
              <a:gd name="connsiteX1" fmla="*/ 278296 w 278553"/>
              <a:gd name="connsiteY1" fmla="*/ 705678 h 1451113"/>
              <a:gd name="connsiteX2" fmla="*/ 0 w 278553"/>
              <a:gd name="connsiteY2" fmla="*/ 1451113 h 1451113"/>
            </a:gdLst>
            <a:ahLst/>
            <a:cxnLst>
              <a:cxn ang="0">
                <a:pos x="connsiteX0" y="connsiteY0"/>
              </a:cxn>
              <a:cxn ang="0">
                <a:pos x="connsiteX1" y="connsiteY1"/>
              </a:cxn>
              <a:cxn ang="0">
                <a:pos x="connsiteX2" y="connsiteY2"/>
              </a:cxn>
            </a:cxnLst>
            <a:rect l="l" t="t" r="r" b="b"/>
            <a:pathLst>
              <a:path w="278553" h="1451113">
                <a:moveTo>
                  <a:pt x="39757" y="0"/>
                </a:moveTo>
                <a:cubicBezTo>
                  <a:pt x="162339" y="231913"/>
                  <a:pt x="284922" y="463826"/>
                  <a:pt x="278296" y="705678"/>
                </a:cubicBezTo>
                <a:cubicBezTo>
                  <a:pt x="271670" y="947530"/>
                  <a:pt x="135835" y="1199321"/>
                  <a:pt x="0" y="1451113"/>
                </a:cubicBezTo>
              </a:path>
            </a:pathLst>
          </a:custGeom>
          <a:noFill/>
          <a:ln w="76200" cap="flat" cmpd="sng">
            <a:solidFill>
              <a:srgbClr val="F6B78C"/>
            </a:solidFill>
          </a:ln>
        </p:spPr>
        <p:txBody>
          <a:bodyPr rtlCol="0" anchor="ctr"/>
          <a:lstStyle/>
          <a:p>
            <a:pPr algn="ctr" fontAlgn="ctr"/>
            <a:endParaRPr lang="en-US" dirty="0">
              <a:latin typeface="Huawei Sans" panose="020C0503030203020204" pitchFamily="34" charset="0"/>
            </a:endParaRPr>
          </a:p>
        </p:txBody>
      </p:sp>
      <p:sp>
        <p:nvSpPr>
          <p:cNvPr id="54" name="Freeform: Shape 53">
            <a:extLst>
              <a:ext uri="{FF2B5EF4-FFF2-40B4-BE49-F238E27FC236}">
                <a16:creationId xmlns:a16="http://schemas.microsoft.com/office/drawing/2014/main" id="{004A44E2-ED4F-43B8-B584-DCAB44EF1937}"/>
              </a:ext>
            </a:extLst>
          </p:cNvPr>
          <p:cNvSpPr/>
          <p:nvPr/>
        </p:nvSpPr>
        <p:spPr bwMode="gray">
          <a:xfrm rot="21209024" flipH="1">
            <a:off x="4395053" y="2375605"/>
            <a:ext cx="278553" cy="1451113"/>
          </a:xfrm>
          <a:custGeom>
            <a:avLst/>
            <a:gdLst>
              <a:gd name="connsiteX0" fmla="*/ 39757 w 278553"/>
              <a:gd name="connsiteY0" fmla="*/ 0 h 1451113"/>
              <a:gd name="connsiteX1" fmla="*/ 278296 w 278553"/>
              <a:gd name="connsiteY1" fmla="*/ 705678 h 1451113"/>
              <a:gd name="connsiteX2" fmla="*/ 0 w 278553"/>
              <a:gd name="connsiteY2" fmla="*/ 1451113 h 1451113"/>
            </a:gdLst>
            <a:ahLst/>
            <a:cxnLst>
              <a:cxn ang="0">
                <a:pos x="connsiteX0" y="connsiteY0"/>
              </a:cxn>
              <a:cxn ang="0">
                <a:pos x="connsiteX1" y="connsiteY1"/>
              </a:cxn>
              <a:cxn ang="0">
                <a:pos x="connsiteX2" y="connsiteY2"/>
              </a:cxn>
            </a:cxnLst>
            <a:rect l="l" t="t" r="r" b="b"/>
            <a:pathLst>
              <a:path w="278553" h="1451113">
                <a:moveTo>
                  <a:pt x="39757" y="0"/>
                </a:moveTo>
                <a:cubicBezTo>
                  <a:pt x="162339" y="231913"/>
                  <a:pt x="284922" y="463826"/>
                  <a:pt x="278296" y="705678"/>
                </a:cubicBezTo>
                <a:cubicBezTo>
                  <a:pt x="271670" y="947530"/>
                  <a:pt x="135835" y="1199321"/>
                  <a:pt x="0" y="1451113"/>
                </a:cubicBezTo>
              </a:path>
            </a:pathLst>
          </a:custGeom>
          <a:noFill/>
          <a:ln w="76200" cap="flat" cmpd="sng">
            <a:solidFill>
              <a:srgbClr val="AFD89C"/>
            </a:solidFill>
          </a:ln>
        </p:spPr>
        <p:txBody>
          <a:bodyPr rtlCol="0" anchor="ctr"/>
          <a:lstStyle/>
          <a:p>
            <a:pPr algn="ctr" fontAlgn="ctr"/>
            <a:endParaRPr lang="en-US" dirty="0">
              <a:latin typeface="Huawei Sans" panose="020C0503030203020204" pitchFamily="34" charset="0"/>
            </a:endParaRPr>
          </a:p>
        </p:txBody>
      </p:sp>
      <p:sp>
        <p:nvSpPr>
          <p:cNvPr id="55" name="Freeform: Shape 54">
            <a:extLst>
              <a:ext uri="{FF2B5EF4-FFF2-40B4-BE49-F238E27FC236}">
                <a16:creationId xmlns:a16="http://schemas.microsoft.com/office/drawing/2014/main" id="{BC3C4B01-F756-4299-92FB-E67A2D55795F}"/>
              </a:ext>
            </a:extLst>
          </p:cNvPr>
          <p:cNvSpPr/>
          <p:nvPr/>
        </p:nvSpPr>
        <p:spPr bwMode="gray">
          <a:xfrm>
            <a:off x="2570310" y="2411293"/>
            <a:ext cx="1798983" cy="1351722"/>
          </a:xfrm>
          <a:custGeom>
            <a:avLst/>
            <a:gdLst>
              <a:gd name="connsiteX0" fmla="*/ 0 w 1798983"/>
              <a:gd name="connsiteY0" fmla="*/ 1351722 h 1351722"/>
              <a:gd name="connsiteX1" fmla="*/ 1321904 w 1798983"/>
              <a:gd name="connsiteY1" fmla="*/ 954157 h 1351722"/>
              <a:gd name="connsiteX2" fmla="*/ 1798983 w 1798983"/>
              <a:gd name="connsiteY2" fmla="*/ 0 h 1351722"/>
            </a:gdLst>
            <a:ahLst/>
            <a:cxnLst>
              <a:cxn ang="0">
                <a:pos x="connsiteX0" y="connsiteY0"/>
              </a:cxn>
              <a:cxn ang="0">
                <a:pos x="connsiteX1" y="connsiteY1"/>
              </a:cxn>
              <a:cxn ang="0">
                <a:pos x="connsiteX2" y="connsiteY2"/>
              </a:cxn>
            </a:cxnLst>
            <a:rect l="l" t="t" r="r" b="b"/>
            <a:pathLst>
              <a:path w="1798983" h="1351722">
                <a:moveTo>
                  <a:pt x="0" y="1351722"/>
                </a:moveTo>
                <a:cubicBezTo>
                  <a:pt x="511037" y="1265583"/>
                  <a:pt x="1022074" y="1179444"/>
                  <a:pt x="1321904" y="954157"/>
                </a:cubicBezTo>
                <a:cubicBezTo>
                  <a:pt x="1621734" y="728870"/>
                  <a:pt x="1710358" y="364435"/>
                  <a:pt x="1798983" y="0"/>
                </a:cubicBezTo>
              </a:path>
            </a:pathLst>
          </a:custGeom>
          <a:noFill/>
          <a:ln w="76200" cap="flat" cmpd="sng">
            <a:solidFill>
              <a:srgbClr val="AFD89C"/>
            </a:solidFill>
          </a:ln>
        </p:spPr>
        <p:txBody>
          <a:bodyPr rtlCol="0" anchor="ctr"/>
          <a:lstStyle/>
          <a:p>
            <a:pPr algn="ctr" fontAlgn="ctr"/>
            <a:endParaRPr lang="en-US" dirty="0">
              <a:latin typeface="Huawei Sans" panose="020C0503030203020204" pitchFamily="34" charset="0"/>
            </a:endParaRPr>
          </a:p>
        </p:txBody>
      </p:sp>
      <p:sp>
        <p:nvSpPr>
          <p:cNvPr id="56" name="Freeform: Shape 55">
            <a:extLst>
              <a:ext uri="{FF2B5EF4-FFF2-40B4-BE49-F238E27FC236}">
                <a16:creationId xmlns:a16="http://schemas.microsoft.com/office/drawing/2014/main" id="{BE2D70A4-7908-4449-9A34-723317CF68CE}"/>
              </a:ext>
            </a:extLst>
          </p:cNvPr>
          <p:cNvSpPr/>
          <p:nvPr/>
        </p:nvSpPr>
        <p:spPr bwMode="gray">
          <a:xfrm flipH="1">
            <a:off x="2056045" y="2364960"/>
            <a:ext cx="2001371" cy="1403027"/>
          </a:xfrm>
          <a:custGeom>
            <a:avLst/>
            <a:gdLst>
              <a:gd name="connsiteX0" fmla="*/ 0 w 1798983"/>
              <a:gd name="connsiteY0" fmla="*/ 1351722 h 1351722"/>
              <a:gd name="connsiteX1" fmla="*/ 1321904 w 1798983"/>
              <a:gd name="connsiteY1" fmla="*/ 954157 h 1351722"/>
              <a:gd name="connsiteX2" fmla="*/ 1798983 w 1798983"/>
              <a:gd name="connsiteY2" fmla="*/ 0 h 1351722"/>
            </a:gdLst>
            <a:ahLst/>
            <a:cxnLst>
              <a:cxn ang="0">
                <a:pos x="connsiteX0" y="connsiteY0"/>
              </a:cxn>
              <a:cxn ang="0">
                <a:pos x="connsiteX1" y="connsiteY1"/>
              </a:cxn>
              <a:cxn ang="0">
                <a:pos x="connsiteX2" y="connsiteY2"/>
              </a:cxn>
            </a:cxnLst>
            <a:rect l="l" t="t" r="r" b="b"/>
            <a:pathLst>
              <a:path w="1798983" h="1351722">
                <a:moveTo>
                  <a:pt x="0" y="1351722"/>
                </a:moveTo>
                <a:cubicBezTo>
                  <a:pt x="511037" y="1265583"/>
                  <a:pt x="1022074" y="1179444"/>
                  <a:pt x="1321904" y="954157"/>
                </a:cubicBezTo>
                <a:cubicBezTo>
                  <a:pt x="1621734" y="728870"/>
                  <a:pt x="1710358" y="364435"/>
                  <a:pt x="1798983" y="0"/>
                </a:cubicBezTo>
              </a:path>
            </a:pathLst>
          </a:custGeom>
          <a:noFill/>
          <a:ln w="76200" cap="flat" cmpd="sng">
            <a:solidFill>
              <a:srgbClr val="F6B78C"/>
            </a:solidFill>
          </a:ln>
        </p:spPr>
        <p:txBody>
          <a:bodyPr rtlCol="0" anchor="ctr"/>
          <a:lstStyle/>
          <a:p>
            <a:pPr algn="ctr" fontAlgn="ctr"/>
            <a:endParaRPr lang="en-US" dirty="0">
              <a:latin typeface="Huawei Sans" panose="020C0503030203020204" pitchFamily="34" charset="0"/>
            </a:endParaRPr>
          </a:p>
        </p:txBody>
      </p:sp>
      <p:sp>
        <p:nvSpPr>
          <p:cNvPr id="81" name="TextBox 80">
            <a:extLst>
              <a:ext uri="{FF2B5EF4-FFF2-40B4-BE49-F238E27FC236}">
                <a16:creationId xmlns:a16="http://schemas.microsoft.com/office/drawing/2014/main" id="{8FE06CAC-FDC1-4949-9702-EBD0E8409725}"/>
              </a:ext>
            </a:extLst>
          </p:cNvPr>
          <p:cNvSpPr txBox="1"/>
          <p:nvPr/>
        </p:nvSpPr>
        <p:spPr bwMode="gray">
          <a:xfrm>
            <a:off x="586929" y="3826495"/>
            <a:ext cx="651140" cy="276999"/>
          </a:xfrm>
          <a:prstGeom prst="rect">
            <a:avLst/>
          </a:prstGeom>
          <a:noFill/>
        </p:spPr>
        <p:txBody>
          <a:bodyPr wrap="none" rtlCol="0">
            <a:spAutoFit/>
          </a:bodyPr>
          <a:lstStyle/>
          <a:p>
            <a:pPr fontAlgn="ctr"/>
            <a:r>
              <a:rPr lang="en-US" sz="1200" dirty="0">
                <a:latin typeface="Huawei Sans" panose="020C0503030203020204" pitchFamily="34" charset="0"/>
              </a:rPr>
              <a:t>Border</a:t>
            </a:r>
            <a:endParaRPr lang="en-US" altLang="zh-CN" sz="1200" dirty="0">
              <a:latin typeface="Huawei Sans" panose="020C0503030203020204" pitchFamily="34" charset="0"/>
            </a:endParaRPr>
          </a:p>
        </p:txBody>
      </p:sp>
      <p:sp>
        <p:nvSpPr>
          <p:cNvPr id="82" name="TextBox 81">
            <a:extLst>
              <a:ext uri="{FF2B5EF4-FFF2-40B4-BE49-F238E27FC236}">
                <a16:creationId xmlns:a16="http://schemas.microsoft.com/office/drawing/2014/main" id="{33C97AF0-EBE2-4716-AA5B-5C700ADFFE74}"/>
              </a:ext>
            </a:extLst>
          </p:cNvPr>
          <p:cNvSpPr txBox="1"/>
          <p:nvPr/>
        </p:nvSpPr>
        <p:spPr bwMode="gray">
          <a:xfrm>
            <a:off x="5371623" y="3836697"/>
            <a:ext cx="651140" cy="276999"/>
          </a:xfrm>
          <a:prstGeom prst="rect">
            <a:avLst/>
          </a:prstGeom>
          <a:noFill/>
        </p:spPr>
        <p:txBody>
          <a:bodyPr wrap="none" rtlCol="0">
            <a:spAutoFit/>
          </a:bodyPr>
          <a:lstStyle/>
          <a:p>
            <a:pPr fontAlgn="ctr"/>
            <a:r>
              <a:rPr lang="en-US" sz="1200" dirty="0">
                <a:latin typeface="Huawei Sans" panose="020C0503030203020204" pitchFamily="34" charset="0"/>
              </a:rPr>
              <a:t>Border</a:t>
            </a:r>
            <a:endParaRPr lang="en-US" altLang="zh-CN" sz="1200" dirty="0">
              <a:latin typeface="Huawei Sans" panose="020C0503030203020204" pitchFamily="34" charset="0"/>
            </a:endParaRPr>
          </a:p>
        </p:txBody>
      </p:sp>
      <p:sp>
        <p:nvSpPr>
          <p:cNvPr id="83" name="TextBox 82">
            <a:extLst>
              <a:ext uri="{FF2B5EF4-FFF2-40B4-BE49-F238E27FC236}">
                <a16:creationId xmlns:a16="http://schemas.microsoft.com/office/drawing/2014/main" id="{A98A7B13-F2D9-49E5-BD72-5E84408DC56F}"/>
              </a:ext>
            </a:extLst>
          </p:cNvPr>
          <p:cNvSpPr txBox="1"/>
          <p:nvPr/>
        </p:nvSpPr>
        <p:spPr bwMode="gray">
          <a:xfrm>
            <a:off x="5260379" y="4191811"/>
            <a:ext cx="862592" cy="830997"/>
          </a:xfrm>
          <a:prstGeom prst="rect">
            <a:avLst/>
          </a:prstGeom>
          <a:noFill/>
        </p:spPr>
        <p:txBody>
          <a:bodyPr wrap="square" rtlCol="0">
            <a:spAutoFit/>
          </a:bodyPr>
          <a:lstStyle/>
          <a:p>
            <a:pPr fontAlgn="ctr"/>
            <a:r>
              <a:rPr lang="en-US" sz="1200" dirty="0">
                <a:latin typeface="Huawei Sans" panose="020C0503030203020204" pitchFamily="34" charset="0"/>
              </a:rPr>
              <a:t>Branch outside the province</a:t>
            </a:r>
          </a:p>
        </p:txBody>
      </p:sp>
      <p:pic>
        <p:nvPicPr>
          <p:cNvPr id="84" name="Picture 12" descr="E:\2016.01\1.12 扁平化图标\蓝色\AR-蓝色最新-40.png">
            <a:extLst>
              <a:ext uri="{FF2B5EF4-FFF2-40B4-BE49-F238E27FC236}">
                <a16:creationId xmlns:a16="http://schemas.microsoft.com/office/drawing/2014/main" id="{ADED174B-42EC-4A80-8BB8-D388F4ABF946}"/>
              </a:ext>
            </a:extLst>
          </p:cNvPr>
          <p:cNvPicPr>
            <a:picLocks noChangeAspect="1" noChangeArrowheads="1"/>
          </p:cNvPicPr>
          <p:nvPr/>
        </p:nvPicPr>
        <p:blipFill>
          <a:blip r:embed="rId3" cstate="print"/>
          <a:srcRect/>
          <a:stretch>
            <a:fillRect/>
          </a:stretch>
        </p:blipFill>
        <p:spPr bwMode="gray">
          <a:xfrm>
            <a:off x="2852119" y="3823742"/>
            <a:ext cx="344148" cy="281576"/>
          </a:xfrm>
          <a:prstGeom prst="rect">
            <a:avLst/>
          </a:prstGeom>
          <a:noFill/>
        </p:spPr>
      </p:pic>
      <p:pic>
        <p:nvPicPr>
          <p:cNvPr id="85" name="Picture 12" descr="E:\2016.01\1.12 扁平化图标\蓝色\AR-蓝色最新-40.png">
            <a:extLst>
              <a:ext uri="{FF2B5EF4-FFF2-40B4-BE49-F238E27FC236}">
                <a16:creationId xmlns:a16="http://schemas.microsoft.com/office/drawing/2014/main" id="{F3717673-77E9-4A04-A45A-8382ADBC830D}"/>
              </a:ext>
            </a:extLst>
          </p:cNvPr>
          <p:cNvPicPr>
            <a:picLocks noChangeAspect="1" noChangeArrowheads="1"/>
          </p:cNvPicPr>
          <p:nvPr/>
        </p:nvPicPr>
        <p:blipFill>
          <a:blip r:embed="rId3" cstate="print"/>
          <a:srcRect/>
          <a:stretch>
            <a:fillRect/>
          </a:stretch>
        </p:blipFill>
        <p:spPr bwMode="gray">
          <a:xfrm>
            <a:off x="1172788" y="3826495"/>
            <a:ext cx="344148" cy="281576"/>
          </a:xfrm>
          <a:prstGeom prst="rect">
            <a:avLst/>
          </a:prstGeom>
          <a:noFill/>
        </p:spPr>
      </p:pic>
      <p:pic>
        <p:nvPicPr>
          <p:cNvPr id="86" name="Picture 12" descr="E:\2016.01\1.12 扁平化图标\蓝色\AR-蓝色最新-40.png">
            <a:extLst>
              <a:ext uri="{FF2B5EF4-FFF2-40B4-BE49-F238E27FC236}">
                <a16:creationId xmlns:a16="http://schemas.microsoft.com/office/drawing/2014/main" id="{B1EDCC7E-AE19-4689-B7D7-FF41F00F01D3}"/>
              </a:ext>
            </a:extLst>
          </p:cNvPr>
          <p:cNvPicPr>
            <a:picLocks noChangeAspect="1" noChangeArrowheads="1"/>
          </p:cNvPicPr>
          <p:nvPr/>
        </p:nvPicPr>
        <p:blipFill>
          <a:blip r:embed="rId3" cstate="print"/>
          <a:srcRect/>
          <a:stretch>
            <a:fillRect/>
          </a:stretch>
        </p:blipFill>
        <p:spPr bwMode="gray">
          <a:xfrm>
            <a:off x="5095905" y="3831652"/>
            <a:ext cx="344148" cy="281576"/>
          </a:xfrm>
          <a:prstGeom prst="rect">
            <a:avLst/>
          </a:prstGeom>
          <a:noFill/>
        </p:spPr>
      </p:pic>
      <p:pic>
        <p:nvPicPr>
          <p:cNvPr id="87" name="Picture 12" descr="E:\2016.01\1.12 扁平化图标\蓝色\AR-蓝色最新-40.png">
            <a:extLst>
              <a:ext uri="{FF2B5EF4-FFF2-40B4-BE49-F238E27FC236}">
                <a16:creationId xmlns:a16="http://schemas.microsoft.com/office/drawing/2014/main" id="{5DAAF510-1EE5-48E5-896D-2B11E75D39E6}"/>
              </a:ext>
            </a:extLst>
          </p:cNvPr>
          <p:cNvPicPr>
            <a:picLocks noChangeAspect="1" noChangeArrowheads="1"/>
          </p:cNvPicPr>
          <p:nvPr/>
        </p:nvPicPr>
        <p:blipFill>
          <a:blip r:embed="rId3" cstate="print"/>
          <a:srcRect/>
          <a:stretch>
            <a:fillRect/>
          </a:stretch>
        </p:blipFill>
        <p:spPr bwMode="gray">
          <a:xfrm>
            <a:off x="3451493" y="3829162"/>
            <a:ext cx="344148" cy="281576"/>
          </a:xfrm>
          <a:prstGeom prst="rect">
            <a:avLst/>
          </a:prstGeom>
          <a:noFill/>
        </p:spPr>
      </p:pic>
      <p:pic>
        <p:nvPicPr>
          <p:cNvPr id="88" name="Picture 12" descr="E:\2016.01\1.12 扁平化图标\蓝色\AR-蓝色最新-40.png">
            <a:extLst>
              <a:ext uri="{FF2B5EF4-FFF2-40B4-BE49-F238E27FC236}">
                <a16:creationId xmlns:a16="http://schemas.microsoft.com/office/drawing/2014/main" id="{906F5827-D7FA-4CC9-AD44-754CD7DC8A4F}"/>
              </a:ext>
            </a:extLst>
          </p:cNvPr>
          <p:cNvPicPr>
            <a:picLocks noChangeAspect="1" noChangeArrowheads="1"/>
          </p:cNvPicPr>
          <p:nvPr/>
        </p:nvPicPr>
        <p:blipFill>
          <a:blip r:embed="rId3" cstate="print"/>
          <a:srcRect/>
          <a:stretch>
            <a:fillRect/>
          </a:stretch>
        </p:blipFill>
        <p:spPr bwMode="gray">
          <a:xfrm>
            <a:off x="1228108" y="2069564"/>
            <a:ext cx="344148" cy="281576"/>
          </a:xfrm>
          <a:prstGeom prst="rect">
            <a:avLst/>
          </a:prstGeom>
          <a:noFill/>
        </p:spPr>
      </p:pic>
      <p:pic>
        <p:nvPicPr>
          <p:cNvPr id="89" name="Picture 12" descr="E:\2016.01\1.12 扁平化图标\蓝色\AR-蓝色最新-40.png">
            <a:extLst>
              <a:ext uri="{FF2B5EF4-FFF2-40B4-BE49-F238E27FC236}">
                <a16:creationId xmlns:a16="http://schemas.microsoft.com/office/drawing/2014/main" id="{4BCAA32E-8E05-449F-8CCA-5325C910455E}"/>
              </a:ext>
            </a:extLst>
          </p:cNvPr>
          <p:cNvPicPr>
            <a:picLocks noChangeAspect="1" noChangeArrowheads="1"/>
          </p:cNvPicPr>
          <p:nvPr/>
        </p:nvPicPr>
        <p:blipFill>
          <a:blip r:embed="rId3" cstate="print"/>
          <a:srcRect/>
          <a:stretch>
            <a:fillRect/>
          </a:stretch>
        </p:blipFill>
        <p:spPr bwMode="gray">
          <a:xfrm>
            <a:off x="2829458" y="2075491"/>
            <a:ext cx="344148" cy="281576"/>
          </a:xfrm>
          <a:prstGeom prst="rect">
            <a:avLst/>
          </a:prstGeom>
          <a:noFill/>
        </p:spPr>
      </p:pic>
      <p:pic>
        <p:nvPicPr>
          <p:cNvPr id="90" name="Picture 12" descr="E:\2016.01\1.12 扁平化图标\蓝色\AR-蓝色最新-40.png">
            <a:extLst>
              <a:ext uri="{FF2B5EF4-FFF2-40B4-BE49-F238E27FC236}">
                <a16:creationId xmlns:a16="http://schemas.microsoft.com/office/drawing/2014/main" id="{BA67E4CC-98FF-407D-8BD6-0B876AE8E99D}"/>
              </a:ext>
            </a:extLst>
          </p:cNvPr>
          <p:cNvPicPr>
            <a:picLocks noChangeAspect="1" noChangeArrowheads="1"/>
          </p:cNvPicPr>
          <p:nvPr/>
        </p:nvPicPr>
        <p:blipFill>
          <a:blip r:embed="rId3" cstate="print"/>
          <a:srcRect/>
          <a:stretch>
            <a:fillRect/>
          </a:stretch>
        </p:blipFill>
        <p:spPr bwMode="gray">
          <a:xfrm>
            <a:off x="3287532" y="2084153"/>
            <a:ext cx="344148" cy="281576"/>
          </a:xfrm>
          <a:prstGeom prst="rect">
            <a:avLst/>
          </a:prstGeom>
          <a:noFill/>
        </p:spPr>
      </p:pic>
      <p:pic>
        <p:nvPicPr>
          <p:cNvPr id="91" name="Picture 12" descr="E:\2016.01\1.12 扁平化图标\蓝色\AR-蓝色最新-40.png">
            <a:extLst>
              <a:ext uri="{FF2B5EF4-FFF2-40B4-BE49-F238E27FC236}">
                <a16:creationId xmlns:a16="http://schemas.microsoft.com/office/drawing/2014/main" id="{F263B650-D673-4CE7-AB38-126B4959BE18}"/>
              </a:ext>
            </a:extLst>
          </p:cNvPr>
          <p:cNvPicPr>
            <a:picLocks noChangeAspect="1" noChangeArrowheads="1"/>
          </p:cNvPicPr>
          <p:nvPr/>
        </p:nvPicPr>
        <p:blipFill>
          <a:blip r:embed="rId3" cstate="print"/>
          <a:srcRect/>
          <a:stretch>
            <a:fillRect/>
          </a:stretch>
        </p:blipFill>
        <p:spPr bwMode="gray">
          <a:xfrm>
            <a:off x="4779396" y="2084153"/>
            <a:ext cx="344148" cy="281576"/>
          </a:xfrm>
          <a:prstGeom prst="rect">
            <a:avLst/>
          </a:prstGeom>
          <a:noFill/>
        </p:spPr>
      </p:pic>
      <p:cxnSp>
        <p:nvCxnSpPr>
          <p:cNvPr id="92" name="Straight Connector 91">
            <a:extLst>
              <a:ext uri="{FF2B5EF4-FFF2-40B4-BE49-F238E27FC236}">
                <a16:creationId xmlns:a16="http://schemas.microsoft.com/office/drawing/2014/main" id="{8F11481A-8F1B-45F7-BE7F-36D0F2F7DBF8}"/>
              </a:ext>
            </a:extLst>
          </p:cNvPr>
          <p:cNvCxnSpPr>
            <a:cxnSpLocks/>
            <a:stCxn id="16" idx="1"/>
            <a:endCxn id="85" idx="3"/>
          </p:cNvCxnSpPr>
          <p:nvPr/>
        </p:nvCxnSpPr>
        <p:spPr bwMode="gray">
          <a:xfrm flipH="1">
            <a:off x="1516936" y="3966221"/>
            <a:ext cx="147083" cy="106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1E006911-AF68-4342-846B-DD1726E4C57E}"/>
              </a:ext>
            </a:extLst>
          </p:cNvPr>
          <p:cNvCxnSpPr>
            <a:cxnSpLocks/>
            <a:stCxn id="84" idx="1"/>
            <a:endCxn id="17" idx="3"/>
          </p:cNvCxnSpPr>
          <p:nvPr/>
        </p:nvCxnSpPr>
        <p:spPr bwMode="gray">
          <a:xfrm flipH="1">
            <a:off x="2695624" y="3964530"/>
            <a:ext cx="156495" cy="275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8CC21EA2-8C48-4EC6-A871-DA9C55FC1648}"/>
              </a:ext>
            </a:extLst>
          </p:cNvPr>
          <p:cNvCxnSpPr>
            <a:cxnSpLocks/>
            <a:stCxn id="33" idx="1"/>
            <a:endCxn id="87" idx="3"/>
          </p:cNvCxnSpPr>
          <p:nvPr/>
        </p:nvCxnSpPr>
        <p:spPr bwMode="gray">
          <a:xfrm flipH="1" flipV="1">
            <a:off x="3795641" y="3969950"/>
            <a:ext cx="99966" cy="79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1C46BF33-1032-4AA8-AD89-50C08965FF6D}"/>
              </a:ext>
            </a:extLst>
          </p:cNvPr>
          <p:cNvCxnSpPr>
            <a:cxnSpLocks/>
            <a:stCxn id="86" idx="1"/>
            <a:endCxn id="34" idx="3"/>
          </p:cNvCxnSpPr>
          <p:nvPr/>
        </p:nvCxnSpPr>
        <p:spPr bwMode="gray">
          <a:xfrm flipH="1" flipV="1">
            <a:off x="4927212" y="3971808"/>
            <a:ext cx="168693" cy="63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A6E57317-6BB0-481D-9A3C-BA10FF87C9C2}"/>
              </a:ext>
            </a:extLst>
          </p:cNvPr>
          <p:cNvCxnSpPr>
            <a:cxnSpLocks/>
            <a:stCxn id="88" idx="3"/>
            <a:endCxn id="13" idx="1"/>
          </p:cNvCxnSpPr>
          <p:nvPr/>
        </p:nvCxnSpPr>
        <p:spPr bwMode="gray">
          <a:xfrm>
            <a:off x="1572256" y="2210352"/>
            <a:ext cx="179973" cy="360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C85E2E1B-69C4-49C8-8D8F-D28652E974B1}"/>
              </a:ext>
            </a:extLst>
          </p:cNvPr>
          <p:cNvCxnSpPr>
            <a:cxnSpLocks/>
            <a:stCxn id="14" idx="3"/>
            <a:endCxn id="89" idx="1"/>
          </p:cNvCxnSpPr>
          <p:nvPr/>
        </p:nvCxnSpPr>
        <p:spPr bwMode="gray">
          <a:xfrm>
            <a:off x="2693545" y="2213190"/>
            <a:ext cx="135913" cy="308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D1E59ED5-0935-4015-9DD6-EEBB3D51C0FB}"/>
              </a:ext>
            </a:extLst>
          </p:cNvPr>
          <p:cNvCxnSpPr>
            <a:cxnSpLocks/>
            <a:stCxn id="90" idx="3"/>
            <a:endCxn id="22" idx="1"/>
          </p:cNvCxnSpPr>
          <p:nvPr/>
        </p:nvCxnSpPr>
        <p:spPr bwMode="gray">
          <a:xfrm>
            <a:off x="3631680" y="2224941"/>
            <a:ext cx="8158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A4F1213B-F57C-42E2-A8D0-5E90C29AAFA5}"/>
              </a:ext>
            </a:extLst>
          </p:cNvPr>
          <p:cNvCxnSpPr>
            <a:cxnSpLocks/>
            <a:stCxn id="23" idx="3"/>
            <a:endCxn id="91" idx="1"/>
          </p:cNvCxnSpPr>
          <p:nvPr/>
        </p:nvCxnSpPr>
        <p:spPr bwMode="gray">
          <a:xfrm>
            <a:off x="4654585" y="2224173"/>
            <a:ext cx="124811" cy="76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C04ED804-49D6-4DF5-9EDF-B1E2212EEC4A}"/>
              </a:ext>
            </a:extLst>
          </p:cNvPr>
          <p:cNvCxnSpPr/>
          <p:nvPr/>
        </p:nvCxnSpPr>
        <p:spPr bwMode="gray">
          <a:xfrm>
            <a:off x="3885567" y="5692410"/>
            <a:ext cx="429226" cy="0"/>
          </a:xfrm>
          <a:prstGeom prst="line">
            <a:avLst/>
          </a:prstGeom>
          <a:ln w="19050">
            <a:solidFill>
              <a:srgbClr val="F6B78C"/>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BD44066A-FA4E-4B71-9424-9B73FEF8CAE5}"/>
              </a:ext>
            </a:extLst>
          </p:cNvPr>
          <p:cNvCxnSpPr/>
          <p:nvPr/>
        </p:nvCxnSpPr>
        <p:spPr bwMode="gray">
          <a:xfrm>
            <a:off x="3885567" y="6054360"/>
            <a:ext cx="429226" cy="0"/>
          </a:xfrm>
          <a:prstGeom prst="line">
            <a:avLst/>
          </a:prstGeom>
          <a:ln w="19050">
            <a:solidFill>
              <a:srgbClr val="AFD89C"/>
            </a:solidFill>
          </a:ln>
        </p:spPr>
        <p:style>
          <a:lnRef idx="1">
            <a:schemeClr val="accent1"/>
          </a:lnRef>
          <a:fillRef idx="0">
            <a:schemeClr val="accent1"/>
          </a:fillRef>
          <a:effectRef idx="0">
            <a:schemeClr val="accent1"/>
          </a:effectRef>
          <a:fontRef idx="minor">
            <a:schemeClr val="tx1"/>
          </a:fontRef>
        </p:style>
      </p:cxnSp>
      <p:sp>
        <p:nvSpPr>
          <p:cNvPr id="96" name="TextBox 95">
            <a:extLst>
              <a:ext uri="{FF2B5EF4-FFF2-40B4-BE49-F238E27FC236}">
                <a16:creationId xmlns:a16="http://schemas.microsoft.com/office/drawing/2014/main" id="{33065E57-2EB4-478B-BCAA-2B0A5AFBB294}"/>
              </a:ext>
            </a:extLst>
          </p:cNvPr>
          <p:cNvSpPr txBox="1"/>
          <p:nvPr/>
        </p:nvSpPr>
        <p:spPr bwMode="gray">
          <a:xfrm>
            <a:off x="4148229" y="5556573"/>
            <a:ext cx="1490840" cy="276999"/>
          </a:xfrm>
          <a:prstGeom prst="rect">
            <a:avLst/>
          </a:prstGeom>
          <a:noFill/>
        </p:spPr>
        <p:txBody>
          <a:bodyPr wrap="square" rtlCol="0">
            <a:spAutoFit/>
          </a:bodyPr>
          <a:lstStyle/>
          <a:p>
            <a:pPr algn="ctr" fontAlgn="ctr"/>
            <a:r>
              <a:rPr lang="en-US" sz="1200" dirty="0">
                <a:latin typeface="Huawei Sans" panose="020C0503030203020204" pitchFamily="34" charset="0"/>
              </a:rPr>
              <a:t>Data channel</a:t>
            </a:r>
          </a:p>
        </p:txBody>
      </p:sp>
      <p:sp>
        <p:nvSpPr>
          <p:cNvPr id="97" name="TextBox 96">
            <a:extLst>
              <a:ext uri="{FF2B5EF4-FFF2-40B4-BE49-F238E27FC236}">
                <a16:creationId xmlns:a16="http://schemas.microsoft.com/office/drawing/2014/main" id="{AD317499-A165-4CE4-913C-B8DBF0D10184}"/>
              </a:ext>
            </a:extLst>
          </p:cNvPr>
          <p:cNvSpPr txBox="1"/>
          <p:nvPr/>
        </p:nvSpPr>
        <p:spPr bwMode="gray">
          <a:xfrm>
            <a:off x="4154043" y="5916725"/>
            <a:ext cx="1490840" cy="276999"/>
          </a:xfrm>
          <a:prstGeom prst="rect">
            <a:avLst/>
          </a:prstGeom>
          <a:noFill/>
        </p:spPr>
        <p:txBody>
          <a:bodyPr wrap="square" rtlCol="0">
            <a:spAutoFit/>
          </a:bodyPr>
          <a:lstStyle/>
          <a:p>
            <a:pPr algn="ctr" fontAlgn="ctr"/>
            <a:r>
              <a:rPr lang="en-US" sz="1200" dirty="0">
                <a:latin typeface="Huawei Sans" panose="020C0503030203020204" pitchFamily="34" charset="0"/>
              </a:rPr>
              <a:t>Data channel</a:t>
            </a:r>
          </a:p>
        </p:txBody>
      </p:sp>
      <p:cxnSp>
        <p:nvCxnSpPr>
          <p:cNvPr id="98" name="Straight Connector 97">
            <a:extLst>
              <a:ext uri="{FF2B5EF4-FFF2-40B4-BE49-F238E27FC236}">
                <a16:creationId xmlns:a16="http://schemas.microsoft.com/office/drawing/2014/main" id="{CB9B820D-A032-44A2-81C9-5EC15BFD9E0A}"/>
              </a:ext>
            </a:extLst>
          </p:cNvPr>
          <p:cNvCxnSpPr>
            <a:cxnSpLocks/>
            <a:stCxn id="14" idx="1"/>
            <a:endCxn id="13" idx="3"/>
          </p:cNvCxnSpPr>
          <p:nvPr/>
        </p:nvCxnSpPr>
        <p:spPr bwMode="gray">
          <a:xfrm flipH="1">
            <a:off x="2096377" y="2213190"/>
            <a:ext cx="253020" cy="76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A64C6B27-190F-4467-B404-0B8DF57293BC}"/>
              </a:ext>
            </a:extLst>
          </p:cNvPr>
          <p:cNvCxnSpPr>
            <a:cxnSpLocks/>
            <a:stCxn id="23" idx="1"/>
            <a:endCxn id="22" idx="3"/>
          </p:cNvCxnSpPr>
          <p:nvPr/>
        </p:nvCxnSpPr>
        <p:spPr bwMode="gray">
          <a:xfrm flipH="1">
            <a:off x="4057417" y="2224173"/>
            <a:ext cx="253020" cy="76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0" name="TextBox 99">
            <a:extLst>
              <a:ext uri="{FF2B5EF4-FFF2-40B4-BE49-F238E27FC236}">
                <a16:creationId xmlns:a16="http://schemas.microsoft.com/office/drawing/2014/main" id="{CF5FAD5B-FB17-465D-BA84-9F80CE2FD6E0}"/>
              </a:ext>
            </a:extLst>
          </p:cNvPr>
          <p:cNvSpPr txBox="1"/>
          <p:nvPr/>
        </p:nvSpPr>
        <p:spPr bwMode="gray">
          <a:xfrm>
            <a:off x="1875042" y="2970265"/>
            <a:ext cx="696391" cy="307777"/>
          </a:xfrm>
          <a:prstGeom prst="rect">
            <a:avLst/>
          </a:prstGeom>
          <a:noFill/>
        </p:spPr>
        <p:txBody>
          <a:bodyPr wrap="square" rtlCol="0">
            <a:spAutoFit/>
          </a:bodyPr>
          <a:lstStyle/>
          <a:p>
            <a:pPr algn="ctr" fontAlgn="ctr"/>
            <a:r>
              <a:rPr lang="en-US" sz="1400" dirty="0">
                <a:latin typeface="Huawei Sans" panose="020C0503030203020204" pitchFamily="34" charset="0"/>
              </a:rPr>
              <a:t>MPLS</a:t>
            </a:r>
          </a:p>
        </p:txBody>
      </p:sp>
      <p:sp>
        <p:nvSpPr>
          <p:cNvPr id="102" name="TextBox 101">
            <a:extLst>
              <a:ext uri="{FF2B5EF4-FFF2-40B4-BE49-F238E27FC236}">
                <a16:creationId xmlns:a16="http://schemas.microsoft.com/office/drawing/2014/main" id="{B9D3A1FD-E73E-491B-8A12-1700456ACD75}"/>
              </a:ext>
            </a:extLst>
          </p:cNvPr>
          <p:cNvSpPr txBox="1"/>
          <p:nvPr/>
        </p:nvSpPr>
        <p:spPr bwMode="gray">
          <a:xfrm>
            <a:off x="3813351" y="2967141"/>
            <a:ext cx="831836" cy="307777"/>
          </a:xfrm>
          <a:prstGeom prst="rect">
            <a:avLst/>
          </a:prstGeom>
          <a:noFill/>
        </p:spPr>
        <p:txBody>
          <a:bodyPr wrap="square" rtlCol="0">
            <a:spAutoFit/>
          </a:bodyPr>
          <a:lstStyle/>
          <a:p>
            <a:pPr algn="ctr" fontAlgn="ctr"/>
            <a:r>
              <a:rPr lang="en-US" sz="1400" dirty="0">
                <a:latin typeface="Huawei Sans" panose="020C0503030203020204" pitchFamily="34" charset="0"/>
              </a:rPr>
              <a:t>Internet</a:t>
            </a:r>
          </a:p>
        </p:txBody>
      </p:sp>
      <p:sp>
        <p:nvSpPr>
          <p:cNvPr id="103" name="TextBox 102">
            <a:extLst>
              <a:ext uri="{FF2B5EF4-FFF2-40B4-BE49-F238E27FC236}">
                <a16:creationId xmlns:a16="http://schemas.microsoft.com/office/drawing/2014/main" id="{C5A295FB-C44A-48EA-B23D-9A8E59DBAE57}"/>
              </a:ext>
            </a:extLst>
          </p:cNvPr>
          <p:cNvSpPr txBox="1"/>
          <p:nvPr/>
        </p:nvSpPr>
        <p:spPr bwMode="gray">
          <a:xfrm>
            <a:off x="1319035" y="4466320"/>
            <a:ext cx="696391" cy="307777"/>
          </a:xfrm>
          <a:prstGeom prst="rect">
            <a:avLst/>
          </a:prstGeom>
          <a:noFill/>
        </p:spPr>
        <p:txBody>
          <a:bodyPr wrap="square" rtlCol="0">
            <a:spAutoFit/>
          </a:bodyPr>
          <a:lstStyle/>
          <a:p>
            <a:pPr algn="ctr" fontAlgn="ctr"/>
            <a:r>
              <a:rPr lang="en-US" sz="1400" dirty="0">
                <a:latin typeface="Huawei Sans" panose="020C0503030203020204" pitchFamily="34" charset="0"/>
              </a:rPr>
              <a:t>MPLS</a:t>
            </a:r>
          </a:p>
        </p:txBody>
      </p:sp>
      <p:sp>
        <p:nvSpPr>
          <p:cNvPr id="105" name="TextBox 104">
            <a:extLst>
              <a:ext uri="{FF2B5EF4-FFF2-40B4-BE49-F238E27FC236}">
                <a16:creationId xmlns:a16="http://schemas.microsoft.com/office/drawing/2014/main" id="{80EB59CF-A675-432D-AFB8-F81D88A6E58F}"/>
              </a:ext>
            </a:extLst>
          </p:cNvPr>
          <p:cNvSpPr txBox="1"/>
          <p:nvPr/>
        </p:nvSpPr>
        <p:spPr bwMode="gray">
          <a:xfrm>
            <a:off x="2277627" y="4463196"/>
            <a:ext cx="831836" cy="307777"/>
          </a:xfrm>
          <a:prstGeom prst="rect">
            <a:avLst/>
          </a:prstGeom>
          <a:noFill/>
        </p:spPr>
        <p:txBody>
          <a:bodyPr wrap="square" rtlCol="0">
            <a:spAutoFit/>
          </a:bodyPr>
          <a:lstStyle/>
          <a:p>
            <a:pPr algn="ctr" fontAlgn="ctr"/>
            <a:r>
              <a:rPr lang="en-US" sz="1400" dirty="0">
                <a:latin typeface="Huawei Sans" panose="020C0503030203020204" pitchFamily="34" charset="0"/>
              </a:rPr>
              <a:t>Internet</a:t>
            </a:r>
          </a:p>
        </p:txBody>
      </p:sp>
      <p:sp>
        <p:nvSpPr>
          <p:cNvPr id="106" name="TextBox 105">
            <a:extLst>
              <a:ext uri="{FF2B5EF4-FFF2-40B4-BE49-F238E27FC236}">
                <a16:creationId xmlns:a16="http://schemas.microsoft.com/office/drawing/2014/main" id="{3CFD3778-B971-43E6-BD00-57A4D69B9BCF}"/>
              </a:ext>
            </a:extLst>
          </p:cNvPr>
          <p:cNvSpPr txBox="1"/>
          <p:nvPr/>
        </p:nvSpPr>
        <p:spPr bwMode="gray">
          <a:xfrm>
            <a:off x="3523795" y="4486112"/>
            <a:ext cx="696391" cy="307777"/>
          </a:xfrm>
          <a:prstGeom prst="rect">
            <a:avLst/>
          </a:prstGeom>
          <a:noFill/>
        </p:spPr>
        <p:txBody>
          <a:bodyPr wrap="square" rtlCol="0">
            <a:spAutoFit/>
          </a:bodyPr>
          <a:lstStyle/>
          <a:p>
            <a:pPr algn="ctr" fontAlgn="ctr"/>
            <a:r>
              <a:rPr lang="en-US" sz="1400" dirty="0">
                <a:latin typeface="Huawei Sans" panose="020C0503030203020204" pitchFamily="34" charset="0"/>
              </a:rPr>
              <a:t>MPLS</a:t>
            </a:r>
          </a:p>
        </p:txBody>
      </p:sp>
      <p:sp>
        <p:nvSpPr>
          <p:cNvPr id="107" name="TextBox 106">
            <a:extLst>
              <a:ext uri="{FF2B5EF4-FFF2-40B4-BE49-F238E27FC236}">
                <a16:creationId xmlns:a16="http://schemas.microsoft.com/office/drawing/2014/main" id="{707CB79C-F319-47DB-856E-70F2FAE45554}"/>
              </a:ext>
            </a:extLst>
          </p:cNvPr>
          <p:cNvSpPr txBox="1"/>
          <p:nvPr/>
        </p:nvSpPr>
        <p:spPr bwMode="gray">
          <a:xfrm>
            <a:off x="4482387" y="4482988"/>
            <a:ext cx="831836" cy="307777"/>
          </a:xfrm>
          <a:prstGeom prst="rect">
            <a:avLst/>
          </a:prstGeom>
          <a:noFill/>
        </p:spPr>
        <p:txBody>
          <a:bodyPr wrap="square" rtlCol="0">
            <a:spAutoFit/>
          </a:bodyPr>
          <a:lstStyle/>
          <a:p>
            <a:pPr algn="ctr" fontAlgn="ctr"/>
            <a:r>
              <a:rPr lang="en-US" sz="1400" dirty="0">
                <a:latin typeface="Huawei Sans" panose="020C0503030203020204" pitchFamily="34" charset="0"/>
              </a:rPr>
              <a:t>Internet</a:t>
            </a:r>
          </a:p>
        </p:txBody>
      </p:sp>
    </p:spTree>
    <p:extLst>
      <p:ext uri="{BB962C8B-B14F-4D97-AF65-F5344CB8AC3E}">
        <p14:creationId xmlns:p14="http://schemas.microsoft.com/office/powerpoint/2010/main" val="33630249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53FEEA-82F2-46DB-9B0B-C980C75FD47D}"/>
              </a:ext>
            </a:extLst>
          </p:cNvPr>
          <p:cNvSpPr>
            <a:spLocks noGrp="1"/>
          </p:cNvSpPr>
          <p:nvPr>
            <p:ph type="title"/>
          </p:nvPr>
        </p:nvSpPr>
        <p:spPr bwMode="gray">
          <a:xfrm>
            <a:off x="455614" y="447468"/>
            <a:ext cx="10526712" cy="1001920"/>
          </a:xfrm>
        </p:spPr>
        <p:txBody>
          <a:bodyPr>
            <a:noAutofit/>
          </a:bodyPr>
          <a:lstStyle/>
          <a:p>
            <a:pPr fontAlgn="ctr">
              <a:lnSpc>
                <a:spcPct val="100000"/>
              </a:lnSpc>
            </a:pPr>
            <a:r>
              <a:rPr lang="en-US" dirty="0">
                <a:latin typeface="Huawei Sans" panose="020C0503030203020204" pitchFamily="34" charset="0"/>
              </a:rPr>
              <a:t>Hierarchical Topology of Financial SD-WAN Networks: Inter-Site Communication</a:t>
            </a:r>
          </a:p>
        </p:txBody>
      </p:sp>
      <p:sp>
        <p:nvSpPr>
          <p:cNvPr id="3" name="Text Placeholder 2">
            <a:extLst>
              <a:ext uri="{FF2B5EF4-FFF2-40B4-BE49-F238E27FC236}">
                <a16:creationId xmlns:a16="http://schemas.microsoft.com/office/drawing/2014/main" id="{336B594B-7CC8-406F-ADA8-FA7122BD352C}"/>
              </a:ext>
            </a:extLst>
          </p:cNvPr>
          <p:cNvSpPr>
            <a:spLocks noGrp="1"/>
          </p:cNvSpPr>
          <p:nvPr>
            <p:ph type="body" sz="quarter" idx="10"/>
          </p:nvPr>
        </p:nvSpPr>
        <p:spPr bwMode="gray">
          <a:xfrm>
            <a:off x="6135515" y="1484312"/>
            <a:ext cx="5613573" cy="4443243"/>
          </a:xfrm>
        </p:spPr>
        <p:txBody>
          <a:bodyPr/>
          <a:lstStyle/>
          <a:p>
            <a:pPr algn="l"/>
            <a:r>
              <a:rPr lang="en-US" sz="1600" dirty="0">
                <a:latin typeface="Huawei Sans" panose="020C0503030203020204" pitchFamily="34" charset="0"/>
              </a:rPr>
              <a:t>Access requests of all branches in an area are forwarded by the border nodes in the area.</a:t>
            </a:r>
          </a:p>
          <a:p>
            <a:pPr algn="l"/>
            <a:r>
              <a:rPr lang="en-US" sz="1600" dirty="0">
                <a:latin typeface="Huawei Sans" panose="020C0503030203020204" pitchFamily="34" charset="0"/>
              </a:rPr>
              <a:t>Branches in different areas communicate with each other through the active hub of the HQ.</a:t>
            </a:r>
          </a:p>
          <a:p>
            <a:pPr algn="l"/>
            <a:endParaRPr lang="en-US" sz="2000" dirty="0">
              <a:latin typeface="Huawei Sans" panose="020C0503030203020204" pitchFamily="34" charset="0"/>
            </a:endParaRPr>
          </a:p>
        </p:txBody>
      </p:sp>
      <p:sp>
        <p:nvSpPr>
          <p:cNvPr id="57" name="圆角矩形 75">
            <a:extLst>
              <a:ext uri="{FF2B5EF4-FFF2-40B4-BE49-F238E27FC236}">
                <a16:creationId xmlns:a16="http://schemas.microsoft.com/office/drawing/2014/main" id="{AFAE8905-704B-43EE-8968-04F3C5732056}"/>
              </a:ext>
            </a:extLst>
          </p:cNvPr>
          <p:cNvSpPr/>
          <p:nvPr/>
        </p:nvSpPr>
        <p:spPr bwMode="gray">
          <a:xfrm>
            <a:off x="822184" y="3881522"/>
            <a:ext cx="2619910" cy="1794409"/>
          </a:xfrm>
          <a:prstGeom prst="roundRect">
            <a:avLst>
              <a:gd name="adj" fmla="val 2420"/>
            </a:avLst>
          </a:prstGeom>
          <a:noFill/>
          <a:ln w="19050" cap="flat" cmpd="sng" algn="ctr">
            <a:solidFill>
              <a:srgbClr val="56C4D2"/>
            </a:solidFill>
            <a:prstDash val="dash"/>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228594" indent="-228594" fontAlgn="ctr">
              <a:buFont typeface="Arial" panose="020B0604020202020204" pitchFamily="34" charset="0"/>
              <a:buChar char="•"/>
            </a:pPr>
            <a:endParaRPr lang="en-US" altLang="zh-CN" sz="1400" dirty="0">
              <a:latin typeface="Huawei Sans" panose="020C0503030203020204" pitchFamily="34" charset="0"/>
            </a:endParaRPr>
          </a:p>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cs typeface="Arial" panose="020B0604020202020204" pitchFamily="34" charset="0"/>
            </a:endParaRPr>
          </a:p>
        </p:txBody>
      </p:sp>
      <p:pic>
        <p:nvPicPr>
          <p:cNvPr id="58" name="Picture 12" descr="E:\2016.01\1.12 扁平化图标\蓝色\AR-蓝色最新-40.png">
            <a:extLst>
              <a:ext uri="{FF2B5EF4-FFF2-40B4-BE49-F238E27FC236}">
                <a16:creationId xmlns:a16="http://schemas.microsoft.com/office/drawing/2014/main" id="{E3DB545A-67AD-4134-AB16-5103CFEC909F}"/>
              </a:ext>
            </a:extLst>
          </p:cNvPr>
          <p:cNvPicPr>
            <a:picLocks noChangeAspect="1" noChangeArrowheads="1"/>
          </p:cNvPicPr>
          <p:nvPr/>
        </p:nvPicPr>
        <p:blipFill>
          <a:blip r:embed="rId3" cstate="print"/>
          <a:srcRect/>
          <a:stretch>
            <a:fillRect/>
          </a:stretch>
        </p:blipFill>
        <p:spPr bwMode="gray">
          <a:xfrm>
            <a:off x="1702935" y="5299511"/>
            <a:ext cx="344148" cy="281576"/>
          </a:xfrm>
          <a:prstGeom prst="rect">
            <a:avLst/>
          </a:prstGeom>
          <a:noFill/>
        </p:spPr>
      </p:pic>
      <p:cxnSp>
        <p:nvCxnSpPr>
          <p:cNvPr id="59" name="Straight Connector 58">
            <a:extLst>
              <a:ext uri="{FF2B5EF4-FFF2-40B4-BE49-F238E27FC236}">
                <a16:creationId xmlns:a16="http://schemas.microsoft.com/office/drawing/2014/main" id="{53C84226-8058-499B-B538-EE3DE81D45E5}"/>
              </a:ext>
            </a:extLst>
          </p:cNvPr>
          <p:cNvCxnSpPr>
            <a:cxnSpLocks/>
            <a:endCxn id="58" idx="0"/>
          </p:cNvCxnSpPr>
          <p:nvPr/>
        </p:nvCxnSpPr>
        <p:spPr bwMode="gray">
          <a:xfrm>
            <a:off x="1834431" y="4953472"/>
            <a:ext cx="40578" cy="34603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8CF770B7-3219-4FBF-850D-3EFBC1B6286F}"/>
              </a:ext>
            </a:extLst>
          </p:cNvPr>
          <p:cNvCxnSpPr>
            <a:cxnSpLocks/>
            <a:endCxn id="58" idx="0"/>
          </p:cNvCxnSpPr>
          <p:nvPr/>
        </p:nvCxnSpPr>
        <p:spPr bwMode="gray">
          <a:xfrm flipH="1">
            <a:off x="1875009" y="4944320"/>
            <a:ext cx="1037747" cy="3551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CBF768FA-75DD-4FFB-B847-5D072D3308A1}"/>
              </a:ext>
            </a:extLst>
          </p:cNvPr>
          <p:cNvSpPr txBox="1"/>
          <p:nvPr/>
        </p:nvSpPr>
        <p:spPr bwMode="gray">
          <a:xfrm>
            <a:off x="797919" y="5046823"/>
            <a:ext cx="1015640" cy="646331"/>
          </a:xfrm>
          <a:prstGeom prst="rect">
            <a:avLst/>
          </a:prstGeom>
          <a:noFill/>
        </p:spPr>
        <p:txBody>
          <a:bodyPr wrap="square" rtlCol="0">
            <a:spAutoFit/>
          </a:bodyPr>
          <a:lstStyle/>
          <a:p>
            <a:pPr fontAlgn="ctr"/>
            <a:r>
              <a:rPr lang="en-US" sz="1200" dirty="0">
                <a:latin typeface="Huawei Sans" panose="020C0503030203020204" pitchFamily="34" charset="0"/>
              </a:rPr>
              <a:t>Outlet outside the province</a:t>
            </a:r>
          </a:p>
        </p:txBody>
      </p:sp>
      <p:sp>
        <p:nvSpPr>
          <p:cNvPr id="62" name="Freeform 159">
            <a:extLst>
              <a:ext uri="{FF2B5EF4-FFF2-40B4-BE49-F238E27FC236}">
                <a16:creationId xmlns:a16="http://schemas.microsoft.com/office/drawing/2014/main" id="{D8E592B4-463F-403F-B33B-993AD2EABB98}"/>
              </a:ext>
            </a:extLst>
          </p:cNvPr>
          <p:cNvSpPr/>
          <p:nvPr/>
        </p:nvSpPr>
        <p:spPr bwMode="gray">
          <a:xfrm flipH="1">
            <a:off x="1834431" y="2916810"/>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63" name="Freeform 159">
            <a:extLst>
              <a:ext uri="{FF2B5EF4-FFF2-40B4-BE49-F238E27FC236}">
                <a16:creationId xmlns:a16="http://schemas.microsoft.com/office/drawing/2014/main" id="{D74B9A4C-9587-4B74-A969-B66D1BC1D66B}"/>
              </a:ext>
            </a:extLst>
          </p:cNvPr>
          <p:cNvSpPr/>
          <p:nvPr/>
        </p:nvSpPr>
        <p:spPr bwMode="gray">
          <a:xfrm flipH="1">
            <a:off x="3827515" y="2916809"/>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64" name="Freeform 159">
            <a:extLst>
              <a:ext uri="{FF2B5EF4-FFF2-40B4-BE49-F238E27FC236}">
                <a16:creationId xmlns:a16="http://schemas.microsoft.com/office/drawing/2014/main" id="{1D01A31A-25CF-43A0-96D5-8B2C5137B11F}"/>
              </a:ext>
            </a:extLst>
          </p:cNvPr>
          <p:cNvSpPr/>
          <p:nvPr/>
        </p:nvSpPr>
        <p:spPr bwMode="gray">
          <a:xfrm flipH="1">
            <a:off x="1727926" y="1833888"/>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65" name="Straight Connector 64">
            <a:extLst>
              <a:ext uri="{FF2B5EF4-FFF2-40B4-BE49-F238E27FC236}">
                <a16:creationId xmlns:a16="http://schemas.microsoft.com/office/drawing/2014/main" id="{08621786-AA93-4001-BF4B-F9672E73D199}"/>
              </a:ext>
            </a:extLst>
          </p:cNvPr>
          <p:cNvCxnSpPr>
            <a:cxnSpLocks/>
            <a:stCxn id="68" idx="2"/>
            <a:endCxn id="63" idx="0"/>
          </p:cNvCxnSpPr>
          <p:nvPr/>
        </p:nvCxnSpPr>
        <p:spPr bwMode="gray">
          <a:xfrm>
            <a:off x="2732461" y="2487790"/>
            <a:ext cx="1563193" cy="42901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9B71387E-2BE6-4770-B885-3B6975522195}"/>
              </a:ext>
            </a:extLst>
          </p:cNvPr>
          <p:cNvCxnSpPr>
            <a:cxnSpLocks/>
            <a:stCxn id="67" idx="2"/>
            <a:endCxn id="62" idx="0"/>
          </p:cNvCxnSpPr>
          <p:nvPr/>
        </p:nvCxnSpPr>
        <p:spPr bwMode="gray">
          <a:xfrm>
            <a:off x="2135293" y="2488558"/>
            <a:ext cx="167277" cy="428252"/>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67" name="Picture 66" descr="E:\2016.01\1.12 扁平化图标\蓝色\AR-蓝色最新-40.png">
            <a:extLst>
              <a:ext uri="{FF2B5EF4-FFF2-40B4-BE49-F238E27FC236}">
                <a16:creationId xmlns:a16="http://schemas.microsoft.com/office/drawing/2014/main" id="{4D58CB99-ADAE-4743-A257-A3BEECE0036D}"/>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1963219" y="2206982"/>
            <a:ext cx="344148" cy="281576"/>
          </a:xfrm>
          <a:prstGeom prst="rect">
            <a:avLst/>
          </a:prstGeom>
          <a:noFill/>
        </p:spPr>
      </p:pic>
      <p:pic>
        <p:nvPicPr>
          <p:cNvPr id="68" name="Picture 12" descr="E:\2016.01\1.12 扁平化图标\蓝色\AR-蓝色最新-40.png">
            <a:extLst>
              <a:ext uri="{FF2B5EF4-FFF2-40B4-BE49-F238E27FC236}">
                <a16:creationId xmlns:a16="http://schemas.microsoft.com/office/drawing/2014/main" id="{5D0566E4-2883-4735-A607-1113BD34D7BD}"/>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2560387" y="2206214"/>
            <a:ext cx="344148" cy="281576"/>
          </a:xfrm>
          <a:prstGeom prst="rect">
            <a:avLst/>
          </a:prstGeom>
          <a:noFill/>
        </p:spPr>
      </p:pic>
      <p:sp>
        <p:nvSpPr>
          <p:cNvPr id="69" name="TextBox 68">
            <a:extLst>
              <a:ext uri="{FF2B5EF4-FFF2-40B4-BE49-F238E27FC236}">
                <a16:creationId xmlns:a16="http://schemas.microsoft.com/office/drawing/2014/main" id="{38444124-8256-4B5F-9490-F3197F345AE7}"/>
              </a:ext>
            </a:extLst>
          </p:cNvPr>
          <p:cNvSpPr txBox="1"/>
          <p:nvPr/>
        </p:nvSpPr>
        <p:spPr bwMode="gray">
          <a:xfrm>
            <a:off x="1859043" y="1402449"/>
            <a:ext cx="1181099" cy="772519"/>
          </a:xfrm>
          <a:prstGeom prst="rect">
            <a:avLst/>
          </a:prstGeom>
          <a:noFill/>
        </p:spPr>
        <p:txBody>
          <a:bodyPr wrap="square" rtlCol="0">
            <a:spAutoFit/>
          </a:bodyPr>
          <a:lstStyle/>
          <a:p>
            <a:pPr algn="ctr" fontAlgn="ctr">
              <a:lnSpc>
                <a:spcPct val="170000"/>
              </a:lnSpc>
            </a:pPr>
            <a:r>
              <a:rPr lang="en-US" sz="1400" dirty="0">
                <a:latin typeface="Huawei Sans" panose="020C0503030203020204" pitchFamily="34" charset="0"/>
              </a:rPr>
              <a:t>HQ</a:t>
            </a:r>
            <a:endParaRPr lang="en-US" altLang="zh-CN" sz="1400" dirty="0">
              <a:latin typeface="Huawei Sans" panose="020C0503030203020204" pitchFamily="34" charset="0"/>
            </a:endParaRPr>
          </a:p>
          <a:p>
            <a:pPr algn="ctr" fontAlgn="ctr">
              <a:lnSpc>
                <a:spcPct val="170000"/>
              </a:lnSpc>
            </a:pPr>
            <a:r>
              <a:rPr lang="en-US" sz="1200" dirty="0">
                <a:latin typeface="Huawei Sans" panose="020C0503030203020204" pitchFamily="34" charset="0"/>
              </a:rPr>
              <a:t>Hub1</a:t>
            </a:r>
          </a:p>
        </p:txBody>
      </p:sp>
      <p:pic>
        <p:nvPicPr>
          <p:cNvPr id="70" name="Picture 12" descr="E:\2016.01\1.12 扁平化图标\蓝色\AR-蓝色最新-40.png">
            <a:extLst>
              <a:ext uri="{FF2B5EF4-FFF2-40B4-BE49-F238E27FC236}">
                <a16:creationId xmlns:a16="http://schemas.microsoft.com/office/drawing/2014/main" id="{C2B3F480-135A-430E-B56F-8F50AC0D71F0}"/>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1875009" y="3959245"/>
            <a:ext cx="344148" cy="281576"/>
          </a:xfrm>
          <a:prstGeom prst="rect">
            <a:avLst/>
          </a:prstGeom>
          <a:noFill/>
        </p:spPr>
      </p:pic>
      <p:pic>
        <p:nvPicPr>
          <p:cNvPr id="71" name="Picture 12" descr="E:\2016.01\1.12 扁平化图标\蓝色\AR-蓝色最新-40.png">
            <a:extLst>
              <a:ext uri="{FF2B5EF4-FFF2-40B4-BE49-F238E27FC236}">
                <a16:creationId xmlns:a16="http://schemas.microsoft.com/office/drawing/2014/main" id="{2D2B55BE-6A17-4333-8656-1867FAC68B52}"/>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2562466" y="3960307"/>
            <a:ext cx="344148" cy="281576"/>
          </a:xfrm>
          <a:prstGeom prst="rect">
            <a:avLst/>
          </a:prstGeom>
          <a:noFill/>
        </p:spPr>
      </p:pic>
      <p:cxnSp>
        <p:nvCxnSpPr>
          <p:cNvPr id="72" name="Straight Connector 71">
            <a:extLst>
              <a:ext uri="{FF2B5EF4-FFF2-40B4-BE49-F238E27FC236}">
                <a16:creationId xmlns:a16="http://schemas.microsoft.com/office/drawing/2014/main" id="{8E897D1B-0932-4B11-95A4-2FC06DFABDF9}"/>
              </a:ext>
            </a:extLst>
          </p:cNvPr>
          <p:cNvCxnSpPr>
            <a:cxnSpLocks/>
            <a:stCxn id="81" idx="3"/>
            <a:endCxn id="70" idx="2"/>
          </p:cNvCxnSpPr>
          <p:nvPr/>
        </p:nvCxnSpPr>
        <p:spPr bwMode="gray">
          <a:xfrm flipV="1">
            <a:off x="1929264" y="4240821"/>
            <a:ext cx="117819" cy="32900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7007461F-B9F5-4B54-9170-BB8D227BCCFE}"/>
              </a:ext>
            </a:extLst>
          </p:cNvPr>
          <p:cNvCxnSpPr>
            <a:cxnSpLocks/>
            <a:stCxn id="82" idx="2"/>
            <a:endCxn id="71" idx="2"/>
          </p:cNvCxnSpPr>
          <p:nvPr/>
        </p:nvCxnSpPr>
        <p:spPr bwMode="gray">
          <a:xfrm flipH="1" flipV="1">
            <a:off x="2734540" y="4241883"/>
            <a:ext cx="213295" cy="32780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25B84BC9-CE96-42D8-80BA-FFB3A5437D66}"/>
              </a:ext>
            </a:extLst>
          </p:cNvPr>
          <p:cNvCxnSpPr>
            <a:cxnSpLocks/>
            <a:stCxn id="71" idx="1"/>
            <a:endCxn id="70" idx="3"/>
          </p:cNvCxnSpPr>
          <p:nvPr/>
        </p:nvCxnSpPr>
        <p:spPr bwMode="gray">
          <a:xfrm flipH="1" flipV="1">
            <a:off x="2219157" y="4100033"/>
            <a:ext cx="343309" cy="106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5" name="Freeform 159">
            <a:extLst>
              <a:ext uri="{FF2B5EF4-FFF2-40B4-BE49-F238E27FC236}">
                <a16:creationId xmlns:a16="http://schemas.microsoft.com/office/drawing/2014/main" id="{F38A4E62-C4E6-46C7-B833-594F576945EA}"/>
              </a:ext>
            </a:extLst>
          </p:cNvPr>
          <p:cNvSpPr/>
          <p:nvPr/>
        </p:nvSpPr>
        <p:spPr bwMode="gray">
          <a:xfrm flipH="1">
            <a:off x="3688966" y="1844871"/>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76" name="Picture 12" descr="E:\2016.01\1.12 扁平化图标\蓝色\AR-蓝色最新-40.png">
            <a:extLst>
              <a:ext uri="{FF2B5EF4-FFF2-40B4-BE49-F238E27FC236}">
                <a16:creationId xmlns:a16="http://schemas.microsoft.com/office/drawing/2014/main" id="{4E8C9309-8C1B-4A5A-A7B4-F165D8A81C56}"/>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3924259" y="2217965"/>
            <a:ext cx="344148" cy="281576"/>
          </a:xfrm>
          <a:prstGeom prst="rect">
            <a:avLst/>
          </a:prstGeom>
          <a:noFill/>
        </p:spPr>
      </p:pic>
      <p:pic>
        <p:nvPicPr>
          <p:cNvPr id="77" name="Picture 12" descr="E:\2016.01\1.12 扁平化图标\蓝色\AR-蓝色最新-40.png">
            <a:extLst>
              <a:ext uri="{FF2B5EF4-FFF2-40B4-BE49-F238E27FC236}">
                <a16:creationId xmlns:a16="http://schemas.microsoft.com/office/drawing/2014/main" id="{DFB04803-2454-48A9-A756-49F481BA60C5}"/>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4521427" y="2217197"/>
            <a:ext cx="344148" cy="281576"/>
          </a:xfrm>
          <a:prstGeom prst="rect">
            <a:avLst/>
          </a:prstGeom>
          <a:noFill/>
        </p:spPr>
      </p:pic>
      <p:cxnSp>
        <p:nvCxnSpPr>
          <p:cNvPr id="78" name="Straight Connector 77">
            <a:extLst>
              <a:ext uri="{FF2B5EF4-FFF2-40B4-BE49-F238E27FC236}">
                <a16:creationId xmlns:a16="http://schemas.microsoft.com/office/drawing/2014/main" id="{EB50CE06-03B8-4277-BF1E-1FA112AD077B}"/>
              </a:ext>
            </a:extLst>
          </p:cNvPr>
          <p:cNvCxnSpPr>
            <a:cxnSpLocks/>
            <a:stCxn id="76" idx="2"/>
            <a:endCxn id="62" idx="2"/>
          </p:cNvCxnSpPr>
          <p:nvPr/>
        </p:nvCxnSpPr>
        <p:spPr bwMode="gray">
          <a:xfrm flipH="1">
            <a:off x="2527352" y="2499541"/>
            <a:ext cx="1568981" cy="52764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4DD6C034-8CA6-4545-9344-697381304051}"/>
              </a:ext>
            </a:extLst>
          </p:cNvPr>
          <p:cNvCxnSpPr>
            <a:cxnSpLocks/>
            <a:stCxn id="77" idx="2"/>
            <a:endCxn id="63" idx="1"/>
          </p:cNvCxnSpPr>
          <p:nvPr/>
        </p:nvCxnSpPr>
        <p:spPr bwMode="gray">
          <a:xfrm flipH="1">
            <a:off x="4504650" y="2498773"/>
            <a:ext cx="188851" cy="5084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0" name="TextBox 79">
            <a:extLst>
              <a:ext uri="{FF2B5EF4-FFF2-40B4-BE49-F238E27FC236}">
                <a16:creationId xmlns:a16="http://schemas.microsoft.com/office/drawing/2014/main" id="{188B50B2-0984-4460-B522-2E7AF8895B3D}"/>
              </a:ext>
            </a:extLst>
          </p:cNvPr>
          <p:cNvSpPr txBox="1"/>
          <p:nvPr/>
        </p:nvSpPr>
        <p:spPr bwMode="gray">
          <a:xfrm>
            <a:off x="3708953" y="1425420"/>
            <a:ext cx="1335639" cy="772519"/>
          </a:xfrm>
          <a:prstGeom prst="rect">
            <a:avLst/>
          </a:prstGeom>
          <a:noFill/>
        </p:spPr>
        <p:txBody>
          <a:bodyPr wrap="square" rtlCol="0">
            <a:spAutoFit/>
          </a:bodyPr>
          <a:lstStyle/>
          <a:p>
            <a:pPr algn="ctr" fontAlgn="ctr">
              <a:lnSpc>
                <a:spcPct val="170000"/>
              </a:lnSpc>
            </a:pPr>
            <a:r>
              <a:rPr lang="en-US" sz="1400" dirty="0">
                <a:latin typeface="Huawei Sans" panose="020C0503030203020204" pitchFamily="34" charset="0"/>
              </a:rPr>
              <a:t>HQ</a:t>
            </a:r>
            <a:endParaRPr lang="en-US" altLang="zh-CN" sz="1400" dirty="0">
              <a:latin typeface="Huawei Sans" panose="020C0503030203020204" pitchFamily="34" charset="0"/>
            </a:endParaRPr>
          </a:p>
          <a:p>
            <a:pPr algn="ctr" fontAlgn="ctr">
              <a:lnSpc>
                <a:spcPct val="170000"/>
              </a:lnSpc>
            </a:pPr>
            <a:r>
              <a:rPr lang="en-US" sz="1200" dirty="0">
                <a:latin typeface="Huawei Sans" panose="020C0503030203020204" pitchFamily="34" charset="0"/>
              </a:rPr>
              <a:t>Hub2</a:t>
            </a:r>
            <a:endParaRPr lang="en-US" altLang="zh-CN" sz="1400" dirty="0">
              <a:latin typeface="Huawei Sans" panose="020C0503030203020204" pitchFamily="34" charset="0"/>
            </a:endParaRPr>
          </a:p>
        </p:txBody>
      </p:sp>
      <p:sp>
        <p:nvSpPr>
          <p:cNvPr id="81" name="Freeform 159">
            <a:extLst>
              <a:ext uri="{FF2B5EF4-FFF2-40B4-BE49-F238E27FC236}">
                <a16:creationId xmlns:a16="http://schemas.microsoft.com/office/drawing/2014/main" id="{576CE5CD-B385-4F4F-94A9-BB44AC1E23ED}"/>
              </a:ext>
            </a:extLst>
          </p:cNvPr>
          <p:cNvSpPr/>
          <p:nvPr/>
        </p:nvSpPr>
        <p:spPr bwMode="gray">
          <a:xfrm flipH="1">
            <a:off x="1439098" y="4499532"/>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tx1"/>
                </a:solidFill>
                <a:latin typeface="Huawei Sans" panose="020C0503030203020204" pitchFamily="34" charset="0"/>
              </a:rPr>
              <a:t>MPLS</a:t>
            </a:r>
          </a:p>
        </p:txBody>
      </p:sp>
      <p:sp>
        <p:nvSpPr>
          <p:cNvPr id="82" name="Freeform 159">
            <a:extLst>
              <a:ext uri="{FF2B5EF4-FFF2-40B4-BE49-F238E27FC236}">
                <a16:creationId xmlns:a16="http://schemas.microsoft.com/office/drawing/2014/main" id="{8C1C1F8E-113A-48EB-BDC1-76CF15CBA02A}"/>
              </a:ext>
            </a:extLst>
          </p:cNvPr>
          <p:cNvSpPr/>
          <p:nvPr/>
        </p:nvSpPr>
        <p:spPr bwMode="gray">
          <a:xfrm flipH="1">
            <a:off x="2465926" y="4492921"/>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tx1"/>
                </a:solidFill>
                <a:latin typeface="Huawei Sans" panose="020C0503030203020204" pitchFamily="34" charset="0"/>
              </a:rPr>
              <a:t>Internet</a:t>
            </a:r>
          </a:p>
        </p:txBody>
      </p:sp>
      <p:pic>
        <p:nvPicPr>
          <p:cNvPr id="83" name="Picture 12" descr="E:\2016.01\1.12 扁平化图标\蓝色\AR-蓝色最新-40.png">
            <a:extLst>
              <a:ext uri="{FF2B5EF4-FFF2-40B4-BE49-F238E27FC236}">
                <a16:creationId xmlns:a16="http://schemas.microsoft.com/office/drawing/2014/main" id="{AF4C7CCA-7ADA-4D29-A76E-015090089AD7}"/>
              </a:ext>
            </a:extLst>
          </p:cNvPr>
          <p:cNvPicPr>
            <a:picLocks noChangeAspect="1" noChangeArrowheads="1"/>
          </p:cNvPicPr>
          <p:nvPr/>
        </p:nvPicPr>
        <p:blipFill>
          <a:blip r:embed="rId3" cstate="print"/>
          <a:srcRect/>
          <a:stretch>
            <a:fillRect/>
          </a:stretch>
        </p:blipFill>
        <p:spPr bwMode="gray">
          <a:xfrm>
            <a:off x="4394990" y="5308663"/>
            <a:ext cx="344148" cy="281576"/>
          </a:xfrm>
          <a:prstGeom prst="rect">
            <a:avLst/>
          </a:prstGeom>
          <a:noFill/>
        </p:spPr>
      </p:pic>
      <p:cxnSp>
        <p:nvCxnSpPr>
          <p:cNvPr id="84" name="Straight Connector 83">
            <a:extLst>
              <a:ext uri="{FF2B5EF4-FFF2-40B4-BE49-F238E27FC236}">
                <a16:creationId xmlns:a16="http://schemas.microsoft.com/office/drawing/2014/main" id="{896B02D3-AF7D-4F52-A9EC-73782F2E97B1}"/>
              </a:ext>
            </a:extLst>
          </p:cNvPr>
          <p:cNvCxnSpPr>
            <a:cxnSpLocks/>
            <a:endCxn id="83" idx="0"/>
          </p:cNvCxnSpPr>
          <p:nvPr/>
        </p:nvCxnSpPr>
        <p:spPr bwMode="gray">
          <a:xfrm>
            <a:off x="4066019" y="4946725"/>
            <a:ext cx="501045" cy="36193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5E20C6E8-D9C5-48DF-91DF-DB3293D8236C}"/>
              </a:ext>
            </a:extLst>
          </p:cNvPr>
          <p:cNvCxnSpPr>
            <a:cxnSpLocks/>
            <a:endCxn id="83" idx="0"/>
          </p:cNvCxnSpPr>
          <p:nvPr/>
        </p:nvCxnSpPr>
        <p:spPr bwMode="gray">
          <a:xfrm flipH="1">
            <a:off x="4567064" y="4953472"/>
            <a:ext cx="589243" cy="3551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6" name="TextBox 85">
            <a:extLst>
              <a:ext uri="{FF2B5EF4-FFF2-40B4-BE49-F238E27FC236}">
                <a16:creationId xmlns:a16="http://schemas.microsoft.com/office/drawing/2014/main" id="{5E4214E0-1A01-49B1-AFDD-139909CB6C81}"/>
              </a:ext>
            </a:extLst>
          </p:cNvPr>
          <p:cNvSpPr txBox="1"/>
          <p:nvPr/>
        </p:nvSpPr>
        <p:spPr bwMode="gray">
          <a:xfrm>
            <a:off x="3504767" y="5046823"/>
            <a:ext cx="978010" cy="646331"/>
          </a:xfrm>
          <a:prstGeom prst="rect">
            <a:avLst/>
          </a:prstGeom>
          <a:noFill/>
        </p:spPr>
        <p:txBody>
          <a:bodyPr wrap="square" rtlCol="0">
            <a:spAutoFit/>
          </a:bodyPr>
          <a:lstStyle/>
          <a:p>
            <a:pPr fontAlgn="ctr"/>
            <a:r>
              <a:rPr lang="en-US" sz="1200" dirty="0">
                <a:latin typeface="Huawei Sans" panose="020C0503030203020204" pitchFamily="34" charset="0"/>
              </a:rPr>
              <a:t>Outlet outside the province</a:t>
            </a:r>
          </a:p>
        </p:txBody>
      </p:sp>
      <p:pic>
        <p:nvPicPr>
          <p:cNvPr id="87" name="Picture 12" descr="E:\2016.01\1.12 扁平化图标\蓝色\AR-蓝色最新-40.png">
            <a:extLst>
              <a:ext uri="{FF2B5EF4-FFF2-40B4-BE49-F238E27FC236}">
                <a16:creationId xmlns:a16="http://schemas.microsoft.com/office/drawing/2014/main" id="{97A2901E-9E5E-4207-AAE5-FAE44572C10A}"/>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4106597" y="3963770"/>
            <a:ext cx="344148" cy="281576"/>
          </a:xfrm>
          <a:prstGeom prst="rect">
            <a:avLst/>
          </a:prstGeom>
          <a:noFill/>
        </p:spPr>
      </p:pic>
      <p:pic>
        <p:nvPicPr>
          <p:cNvPr id="88" name="Picture 12" descr="E:\2016.01\1.12 扁平化图标\蓝色\AR-蓝色最新-40.png">
            <a:extLst>
              <a:ext uri="{FF2B5EF4-FFF2-40B4-BE49-F238E27FC236}">
                <a16:creationId xmlns:a16="http://schemas.microsoft.com/office/drawing/2014/main" id="{14911221-84B2-4642-8A63-F4DE61A4D66F}"/>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4794054" y="3964832"/>
            <a:ext cx="344148" cy="281576"/>
          </a:xfrm>
          <a:prstGeom prst="rect">
            <a:avLst/>
          </a:prstGeom>
          <a:noFill/>
        </p:spPr>
      </p:pic>
      <p:cxnSp>
        <p:nvCxnSpPr>
          <p:cNvPr id="89" name="Straight Connector 88">
            <a:extLst>
              <a:ext uri="{FF2B5EF4-FFF2-40B4-BE49-F238E27FC236}">
                <a16:creationId xmlns:a16="http://schemas.microsoft.com/office/drawing/2014/main" id="{540D089C-E292-432F-B1C0-B2FB13CE7323}"/>
              </a:ext>
            </a:extLst>
          </p:cNvPr>
          <p:cNvCxnSpPr>
            <a:cxnSpLocks/>
            <a:stCxn id="92" idx="3"/>
            <a:endCxn id="87" idx="2"/>
          </p:cNvCxnSpPr>
          <p:nvPr/>
        </p:nvCxnSpPr>
        <p:spPr bwMode="gray">
          <a:xfrm flipV="1">
            <a:off x="4160852" y="4245346"/>
            <a:ext cx="117819" cy="32900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F56091A5-DDAD-4EA8-8FF2-C9F5DA7A6B43}"/>
              </a:ext>
            </a:extLst>
          </p:cNvPr>
          <p:cNvCxnSpPr>
            <a:cxnSpLocks/>
            <a:stCxn id="93" idx="2"/>
            <a:endCxn id="88" idx="2"/>
          </p:cNvCxnSpPr>
          <p:nvPr/>
        </p:nvCxnSpPr>
        <p:spPr bwMode="gray">
          <a:xfrm flipH="1" flipV="1">
            <a:off x="4966128" y="4246408"/>
            <a:ext cx="213295" cy="32780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6DD4381C-CF65-49BD-B78D-63A2E8E222CB}"/>
              </a:ext>
            </a:extLst>
          </p:cNvPr>
          <p:cNvCxnSpPr>
            <a:cxnSpLocks/>
            <a:stCxn id="88" idx="1"/>
            <a:endCxn id="87" idx="3"/>
          </p:cNvCxnSpPr>
          <p:nvPr/>
        </p:nvCxnSpPr>
        <p:spPr bwMode="gray">
          <a:xfrm flipH="1" flipV="1">
            <a:off x="4450745" y="4104558"/>
            <a:ext cx="343309" cy="106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2" name="Freeform 159">
            <a:extLst>
              <a:ext uri="{FF2B5EF4-FFF2-40B4-BE49-F238E27FC236}">
                <a16:creationId xmlns:a16="http://schemas.microsoft.com/office/drawing/2014/main" id="{C34BCB99-C409-42DF-A254-A1CA7CB27858}"/>
              </a:ext>
            </a:extLst>
          </p:cNvPr>
          <p:cNvSpPr/>
          <p:nvPr/>
        </p:nvSpPr>
        <p:spPr bwMode="gray">
          <a:xfrm flipH="1">
            <a:off x="3670686" y="4504057"/>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tx1"/>
                </a:solidFill>
                <a:latin typeface="Huawei Sans" panose="020C0503030203020204" pitchFamily="34" charset="0"/>
              </a:rPr>
              <a:t>MPLS</a:t>
            </a:r>
          </a:p>
        </p:txBody>
      </p:sp>
      <p:sp>
        <p:nvSpPr>
          <p:cNvPr id="93" name="Freeform 159">
            <a:extLst>
              <a:ext uri="{FF2B5EF4-FFF2-40B4-BE49-F238E27FC236}">
                <a16:creationId xmlns:a16="http://schemas.microsoft.com/office/drawing/2014/main" id="{8A137858-A20C-4025-A85A-B428D1FE4D5E}"/>
              </a:ext>
            </a:extLst>
          </p:cNvPr>
          <p:cNvSpPr/>
          <p:nvPr/>
        </p:nvSpPr>
        <p:spPr bwMode="gray">
          <a:xfrm flipH="1">
            <a:off x="4697514" y="4497446"/>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tx1"/>
                </a:solidFill>
                <a:latin typeface="Huawei Sans" panose="020C0503030203020204" pitchFamily="34" charset="0"/>
              </a:rPr>
              <a:t>Internet</a:t>
            </a:r>
          </a:p>
        </p:txBody>
      </p:sp>
      <p:cxnSp>
        <p:nvCxnSpPr>
          <p:cNvPr id="94" name="Straight Connector 93">
            <a:extLst>
              <a:ext uri="{FF2B5EF4-FFF2-40B4-BE49-F238E27FC236}">
                <a16:creationId xmlns:a16="http://schemas.microsoft.com/office/drawing/2014/main" id="{7F2E2A02-DD51-4F1B-BC9A-3114EF4AE31B}"/>
              </a:ext>
            </a:extLst>
          </p:cNvPr>
          <p:cNvCxnSpPr>
            <a:cxnSpLocks/>
            <a:stCxn id="70" idx="0"/>
          </p:cNvCxnSpPr>
          <p:nvPr/>
        </p:nvCxnSpPr>
        <p:spPr bwMode="gray">
          <a:xfrm flipV="1">
            <a:off x="2047083" y="3567388"/>
            <a:ext cx="414293" cy="39185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941A2203-A61D-4E0E-A7D2-156924F2EB60}"/>
              </a:ext>
            </a:extLst>
          </p:cNvPr>
          <p:cNvCxnSpPr>
            <a:cxnSpLocks/>
            <a:stCxn id="71" idx="0"/>
          </p:cNvCxnSpPr>
          <p:nvPr/>
        </p:nvCxnSpPr>
        <p:spPr bwMode="gray">
          <a:xfrm flipV="1">
            <a:off x="2734540" y="3558236"/>
            <a:ext cx="1674788" cy="40207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FDACDE95-B7B1-4A80-AB78-5930F04882B0}"/>
              </a:ext>
            </a:extLst>
          </p:cNvPr>
          <p:cNvCxnSpPr>
            <a:cxnSpLocks/>
            <a:endCxn id="88" idx="0"/>
          </p:cNvCxnSpPr>
          <p:nvPr/>
        </p:nvCxnSpPr>
        <p:spPr bwMode="gray">
          <a:xfrm>
            <a:off x="4394990" y="3538255"/>
            <a:ext cx="571138" cy="42657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8AEFF110-B1AD-4356-824F-F6237376BE77}"/>
              </a:ext>
            </a:extLst>
          </p:cNvPr>
          <p:cNvCxnSpPr>
            <a:cxnSpLocks/>
            <a:endCxn id="87" idx="0"/>
          </p:cNvCxnSpPr>
          <p:nvPr/>
        </p:nvCxnSpPr>
        <p:spPr bwMode="gray">
          <a:xfrm>
            <a:off x="2431809" y="3558236"/>
            <a:ext cx="1846862" cy="4055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8" name="TextBox 97">
            <a:extLst>
              <a:ext uri="{FF2B5EF4-FFF2-40B4-BE49-F238E27FC236}">
                <a16:creationId xmlns:a16="http://schemas.microsoft.com/office/drawing/2014/main" id="{B222321B-D6EA-4F72-8F6D-D032014F65C1}"/>
              </a:ext>
            </a:extLst>
          </p:cNvPr>
          <p:cNvSpPr txBox="1"/>
          <p:nvPr/>
        </p:nvSpPr>
        <p:spPr bwMode="gray">
          <a:xfrm>
            <a:off x="797919" y="4248298"/>
            <a:ext cx="926307" cy="830997"/>
          </a:xfrm>
          <a:prstGeom prst="rect">
            <a:avLst/>
          </a:prstGeom>
          <a:noFill/>
        </p:spPr>
        <p:txBody>
          <a:bodyPr wrap="square" rtlCol="0">
            <a:spAutoFit/>
          </a:bodyPr>
          <a:lstStyle/>
          <a:p>
            <a:pPr fontAlgn="ctr"/>
            <a:r>
              <a:rPr lang="en-US" sz="1200" dirty="0">
                <a:latin typeface="Huawei Sans" panose="020C0503030203020204" pitchFamily="34" charset="0"/>
              </a:rPr>
              <a:t>Branch outside the province</a:t>
            </a:r>
          </a:p>
        </p:txBody>
      </p:sp>
      <p:sp>
        <p:nvSpPr>
          <p:cNvPr id="99" name="圆角矩形 75">
            <a:extLst>
              <a:ext uri="{FF2B5EF4-FFF2-40B4-BE49-F238E27FC236}">
                <a16:creationId xmlns:a16="http://schemas.microsoft.com/office/drawing/2014/main" id="{4BF4AC94-B1EF-465A-BD7F-76E9D56BB362}"/>
              </a:ext>
            </a:extLst>
          </p:cNvPr>
          <p:cNvSpPr/>
          <p:nvPr/>
        </p:nvSpPr>
        <p:spPr bwMode="gray">
          <a:xfrm>
            <a:off x="3559277" y="3876976"/>
            <a:ext cx="2597426" cy="1794409"/>
          </a:xfrm>
          <a:prstGeom prst="roundRect">
            <a:avLst>
              <a:gd name="adj" fmla="val 2420"/>
            </a:avLst>
          </a:prstGeom>
          <a:noFill/>
          <a:ln w="19050" cap="flat" cmpd="sng" algn="ctr">
            <a:solidFill>
              <a:srgbClr val="56C4D2"/>
            </a:solidFill>
            <a:prstDash val="dash"/>
            <a:miter lim="800000"/>
          </a:ln>
          <a:effectLst/>
        </p:spPr>
        <p:txBody>
          <a:bodyPr wrap="square" lIns="108000" tIns="108000" rIns="108000" bIns="108000" rtlCol="0" anchor="ctr" anchorCtr="0">
            <a:noAutofit/>
          </a:bodyPr>
          <a:lstStyle/>
          <a:p>
            <a:pPr fontAlgn="ctr"/>
            <a:endParaRPr lang="en-US" altLang="zh-CN" sz="1400" dirty="0">
              <a:latin typeface="Huawei Sans" panose="020C0503030203020204" pitchFamily="34" charset="0"/>
            </a:endParaRPr>
          </a:p>
        </p:txBody>
      </p:sp>
      <p:sp>
        <p:nvSpPr>
          <p:cNvPr id="100" name="圆角矩形 75">
            <a:extLst>
              <a:ext uri="{FF2B5EF4-FFF2-40B4-BE49-F238E27FC236}">
                <a16:creationId xmlns:a16="http://schemas.microsoft.com/office/drawing/2014/main" id="{D65B2664-C73D-41F1-83B4-72A488CD26A7}"/>
              </a:ext>
            </a:extLst>
          </p:cNvPr>
          <p:cNvSpPr/>
          <p:nvPr/>
        </p:nvSpPr>
        <p:spPr bwMode="gray">
          <a:xfrm>
            <a:off x="828676" y="1634396"/>
            <a:ext cx="5229224" cy="1178865"/>
          </a:xfrm>
          <a:prstGeom prst="roundRect">
            <a:avLst>
              <a:gd name="adj" fmla="val 2420"/>
            </a:avLst>
          </a:prstGeom>
          <a:noFill/>
          <a:ln w="19050" cap="flat" cmpd="sng" algn="ctr">
            <a:solidFill>
              <a:srgbClr val="56C4D2"/>
            </a:solidFill>
            <a:prstDash val="dash"/>
            <a:miter lim="800000"/>
          </a:ln>
          <a:effectLst/>
        </p:spPr>
        <p:txBody>
          <a:bodyPr wrap="square" lIns="108000" tIns="108000" rIns="108000" bIns="108000" rtlCol="0" anchor="ctr" anchorCtr="0">
            <a:noAutofit/>
          </a:bodyPr>
          <a:lstStyle/>
          <a:p>
            <a:pPr fontAlgn="ctr"/>
            <a:endParaRPr lang="en-US" altLang="zh-CN" sz="1400" dirty="0">
              <a:latin typeface="Huawei Sans" panose="020C0503030203020204" pitchFamily="34" charset="0"/>
            </a:endParaRPr>
          </a:p>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cs typeface="Arial" panose="020B0604020202020204" pitchFamily="34" charset="0"/>
            </a:endParaRPr>
          </a:p>
        </p:txBody>
      </p:sp>
      <p:pic>
        <p:nvPicPr>
          <p:cNvPr id="105" name="Picture 12" descr="E:\2016.01\1.12 扁平化图标\蓝色\AR-蓝色最新-40.png">
            <a:extLst>
              <a:ext uri="{FF2B5EF4-FFF2-40B4-BE49-F238E27FC236}">
                <a16:creationId xmlns:a16="http://schemas.microsoft.com/office/drawing/2014/main" id="{5AF38BE8-D617-4A39-8AD3-00797F2DFD54}"/>
              </a:ext>
            </a:extLst>
          </p:cNvPr>
          <p:cNvPicPr>
            <a:picLocks noChangeAspect="1" noChangeArrowheads="1"/>
          </p:cNvPicPr>
          <p:nvPr/>
        </p:nvPicPr>
        <p:blipFill>
          <a:blip r:embed="rId3" cstate="print"/>
          <a:srcRect/>
          <a:stretch>
            <a:fillRect/>
          </a:stretch>
        </p:blipFill>
        <p:spPr bwMode="gray">
          <a:xfrm>
            <a:off x="913624" y="2379801"/>
            <a:ext cx="474524" cy="388247"/>
          </a:xfrm>
          <a:prstGeom prst="rect">
            <a:avLst/>
          </a:prstGeom>
          <a:noFill/>
        </p:spPr>
      </p:pic>
      <p:pic>
        <p:nvPicPr>
          <p:cNvPr id="106" name="Picture 12" descr="E:\2016.01\1.12 扁平化图标\蓝色\AR-蓝色最新-40.png">
            <a:extLst>
              <a:ext uri="{FF2B5EF4-FFF2-40B4-BE49-F238E27FC236}">
                <a16:creationId xmlns:a16="http://schemas.microsoft.com/office/drawing/2014/main" id="{EE6707DF-E49F-4E27-8507-3DF84534CE45}"/>
              </a:ext>
            </a:extLst>
          </p:cNvPr>
          <p:cNvPicPr>
            <a:picLocks noChangeAspect="1" noChangeArrowheads="1"/>
          </p:cNvPicPr>
          <p:nvPr/>
        </p:nvPicPr>
        <p:blipFill>
          <a:blip r:embed="rId3" cstate="print"/>
          <a:srcRect/>
          <a:stretch>
            <a:fillRect/>
          </a:stretch>
        </p:blipFill>
        <p:spPr bwMode="gray">
          <a:xfrm>
            <a:off x="5399128" y="2365687"/>
            <a:ext cx="474524" cy="388247"/>
          </a:xfrm>
          <a:prstGeom prst="rect">
            <a:avLst/>
          </a:prstGeom>
          <a:noFill/>
        </p:spPr>
      </p:pic>
      <p:sp>
        <p:nvSpPr>
          <p:cNvPr id="107" name="TextBox 106">
            <a:extLst>
              <a:ext uri="{FF2B5EF4-FFF2-40B4-BE49-F238E27FC236}">
                <a16:creationId xmlns:a16="http://schemas.microsoft.com/office/drawing/2014/main" id="{34541ECF-81F0-44AC-9AB9-F648CB9704B5}"/>
              </a:ext>
            </a:extLst>
          </p:cNvPr>
          <p:cNvSpPr txBox="1"/>
          <p:nvPr/>
        </p:nvSpPr>
        <p:spPr bwMode="gray">
          <a:xfrm>
            <a:off x="932745" y="2102801"/>
            <a:ext cx="460382" cy="276999"/>
          </a:xfrm>
          <a:prstGeom prst="rect">
            <a:avLst/>
          </a:prstGeom>
          <a:noFill/>
        </p:spPr>
        <p:txBody>
          <a:bodyPr wrap="none" rtlCol="0">
            <a:spAutoFit/>
          </a:bodyPr>
          <a:lstStyle/>
          <a:p>
            <a:pPr fontAlgn="ctr"/>
            <a:r>
              <a:rPr lang="en-US" sz="1200" dirty="0">
                <a:latin typeface="Huawei Sans" panose="020C0503030203020204" pitchFamily="34" charset="0"/>
              </a:rPr>
              <a:t>RR1</a:t>
            </a:r>
            <a:endParaRPr lang="en-US" altLang="zh-CN" sz="1200" dirty="0">
              <a:latin typeface="Huawei Sans" panose="020C0503030203020204" pitchFamily="34" charset="0"/>
            </a:endParaRPr>
          </a:p>
        </p:txBody>
      </p:sp>
      <p:sp>
        <p:nvSpPr>
          <p:cNvPr id="108" name="TextBox 107">
            <a:extLst>
              <a:ext uri="{FF2B5EF4-FFF2-40B4-BE49-F238E27FC236}">
                <a16:creationId xmlns:a16="http://schemas.microsoft.com/office/drawing/2014/main" id="{CFE198CD-A23B-431A-A161-DF4BB0C62992}"/>
              </a:ext>
            </a:extLst>
          </p:cNvPr>
          <p:cNvSpPr txBox="1"/>
          <p:nvPr/>
        </p:nvSpPr>
        <p:spPr bwMode="gray">
          <a:xfrm>
            <a:off x="5413270" y="2107022"/>
            <a:ext cx="460382" cy="276999"/>
          </a:xfrm>
          <a:prstGeom prst="rect">
            <a:avLst/>
          </a:prstGeom>
          <a:noFill/>
        </p:spPr>
        <p:txBody>
          <a:bodyPr wrap="none" rtlCol="0">
            <a:spAutoFit/>
          </a:bodyPr>
          <a:lstStyle/>
          <a:p>
            <a:pPr fontAlgn="ctr"/>
            <a:r>
              <a:rPr lang="en-US" sz="1200" dirty="0">
                <a:latin typeface="Huawei Sans" panose="020C0503030203020204" pitchFamily="34" charset="0"/>
              </a:rPr>
              <a:t>RR2</a:t>
            </a:r>
            <a:endParaRPr lang="en-US" altLang="zh-CN" sz="1200" dirty="0">
              <a:latin typeface="Huawei Sans" panose="020C0503030203020204" pitchFamily="34" charset="0"/>
            </a:endParaRPr>
          </a:p>
        </p:txBody>
      </p:sp>
      <p:cxnSp>
        <p:nvCxnSpPr>
          <p:cNvPr id="109" name="Straight Connector 108">
            <a:extLst>
              <a:ext uri="{FF2B5EF4-FFF2-40B4-BE49-F238E27FC236}">
                <a16:creationId xmlns:a16="http://schemas.microsoft.com/office/drawing/2014/main" id="{08C3ECE3-D448-48FF-9766-968E039794B0}"/>
              </a:ext>
            </a:extLst>
          </p:cNvPr>
          <p:cNvCxnSpPr>
            <a:cxnSpLocks/>
            <a:stCxn id="62" idx="21"/>
            <a:endCxn id="105" idx="2"/>
          </p:cNvCxnSpPr>
          <p:nvPr/>
        </p:nvCxnSpPr>
        <p:spPr bwMode="gray">
          <a:xfrm flipH="1" flipV="1">
            <a:off x="1150886" y="2768048"/>
            <a:ext cx="683545" cy="60167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6655FD48-A8D4-4840-A7F7-05383FC9EB83}"/>
              </a:ext>
            </a:extLst>
          </p:cNvPr>
          <p:cNvCxnSpPr>
            <a:cxnSpLocks/>
            <a:stCxn id="63" idx="21"/>
            <a:endCxn id="105" idx="3"/>
          </p:cNvCxnSpPr>
          <p:nvPr/>
        </p:nvCxnSpPr>
        <p:spPr bwMode="gray">
          <a:xfrm flipH="1" flipV="1">
            <a:off x="1388148" y="2573925"/>
            <a:ext cx="2439367" cy="79579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1823B27A-EF3F-47AD-949A-7D48093A8D23}"/>
              </a:ext>
            </a:extLst>
          </p:cNvPr>
          <p:cNvCxnSpPr>
            <a:cxnSpLocks/>
            <a:stCxn id="106" idx="2"/>
            <a:endCxn id="63" idx="8"/>
          </p:cNvCxnSpPr>
          <p:nvPr/>
        </p:nvCxnSpPr>
        <p:spPr bwMode="gray">
          <a:xfrm flipH="1">
            <a:off x="5021452" y="2753934"/>
            <a:ext cx="614938" cy="60402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E2878783-799E-4B74-94E6-9C964612EF20}"/>
              </a:ext>
            </a:extLst>
          </p:cNvPr>
          <p:cNvCxnSpPr>
            <a:cxnSpLocks/>
            <a:stCxn id="106" idx="1"/>
            <a:endCxn id="62" idx="8"/>
          </p:cNvCxnSpPr>
          <p:nvPr/>
        </p:nvCxnSpPr>
        <p:spPr bwMode="gray">
          <a:xfrm flipH="1">
            <a:off x="3028368" y="2559811"/>
            <a:ext cx="2370760" cy="79815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7" name="TextBox 116">
            <a:extLst>
              <a:ext uri="{FF2B5EF4-FFF2-40B4-BE49-F238E27FC236}">
                <a16:creationId xmlns:a16="http://schemas.microsoft.com/office/drawing/2014/main" id="{88715FE7-6B89-41DD-B147-EF13C72A1BD3}"/>
              </a:ext>
            </a:extLst>
          </p:cNvPr>
          <p:cNvSpPr txBox="1"/>
          <p:nvPr/>
        </p:nvSpPr>
        <p:spPr bwMode="gray">
          <a:xfrm>
            <a:off x="797919" y="3960307"/>
            <a:ext cx="651140" cy="276999"/>
          </a:xfrm>
          <a:prstGeom prst="rect">
            <a:avLst/>
          </a:prstGeom>
          <a:noFill/>
        </p:spPr>
        <p:txBody>
          <a:bodyPr wrap="none" rtlCol="0">
            <a:spAutoFit/>
          </a:bodyPr>
          <a:lstStyle/>
          <a:p>
            <a:pPr fontAlgn="ctr"/>
            <a:r>
              <a:rPr lang="en-US" sz="1200" dirty="0">
                <a:latin typeface="Huawei Sans" panose="020C0503030203020204" pitchFamily="34" charset="0"/>
              </a:rPr>
              <a:t>Border</a:t>
            </a:r>
            <a:endParaRPr lang="en-US" altLang="zh-CN" sz="1200" dirty="0">
              <a:latin typeface="Huawei Sans" panose="020C0503030203020204" pitchFamily="34" charset="0"/>
            </a:endParaRPr>
          </a:p>
        </p:txBody>
      </p:sp>
      <p:sp>
        <p:nvSpPr>
          <p:cNvPr id="118" name="TextBox 117">
            <a:extLst>
              <a:ext uri="{FF2B5EF4-FFF2-40B4-BE49-F238E27FC236}">
                <a16:creationId xmlns:a16="http://schemas.microsoft.com/office/drawing/2014/main" id="{97DA802A-E03D-4D4E-80F6-7AB29641A214}"/>
              </a:ext>
            </a:extLst>
          </p:cNvPr>
          <p:cNvSpPr txBox="1"/>
          <p:nvPr/>
        </p:nvSpPr>
        <p:spPr bwMode="gray">
          <a:xfrm>
            <a:off x="5562949" y="3970509"/>
            <a:ext cx="651140" cy="276999"/>
          </a:xfrm>
          <a:prstGeom prst="rect">
            <a:avLst/>
          </a:prstGeom>
          <a:noFill/>
        </p:spPr>
        <p:txBody>
          <a:bodyPr wrap="none" rtlCol="0">
            <a:spAutoFit/>
          </a:bodyPr>
          <a:lstStyle/>
          <a:p>
            <a:pPr fontAlgn="ctr"/>
            <a:r>
              <a:rPr lang="en-US" sz="1200" dirty="0">
                <a:latin typeface="Huawei Sans" panose="020C0503030203020204" pitchFamily="34" charset="0"/>
              </a:rPr>
              <a:t>Border</a:t>
            </a:r>
            <a:endParaRPr lang="en-US" altLang="zh-CN" sz="1200" dirty="0">
              <a:latin typeface="Huawei Sans" panose="020C0503030203020204" pitchFamily="34" charset="0"/>
            </a:endParaRPr>
          </a:p>
        </p:txBody>
      </p:sp>
      <p:sp>
        <p:nvSpPr>
          <p:cNvPr id="119" name="TextBox 118">
            <a:extLst>
              <a:ext uri="{FF2B5EF4-FFF2-40B4-BE49-F238E27FC236}">
                <a16:creationId xmlns:a16="http://schemas.microsoft.com/office/drawing/2014/main" id="{8D4AE3D6-3142-4EC6-90D5-0CABF7915B72}"/>
              </a:ext>
            </a:extLst>
          </p:cNvPr>
          <p:cNvSpPr txBox="1"/>
          <p:nvPr/>
        </p:nvSpPr>
        <p:spPr bwMode="gray">
          <a:xfrm>
            <a:off x="5466907" y="4397705"/>
            <a:ext cx="840275" cy="830997"/>
          </a:xfrm>
          <a:prstGeom prst="rect">
            <a:avLst/>
          </a:prstGeom>
          <a:noFill/>
        </p:spPr>
        <p:txBody>
          <a:bodyPr wrap="square" rtlCol="0">
            <a:spAutoFit/>
          </a:bodyPr>
          <a:lstStyle/>
          <a:p>
            <a:pPr fontAlgn="ctr"/>
            <a:r>
              <a:rPr lang="en-US" sz="1200" dirty="0">
                <a:latin typeface="Huawei Sans" panose="020C0503030203020204" pitchFamily="34" charset="0"/>
              </a:rPr>
              <a:t>Branch outside the province</a:t>
            </a:r>
          </a:p>
        </p:txBody>
      </p:sp>
      <p:pic>
        <p:nvPicPr>
          <p:cNvPr id="120" name="Picture 12" descr="E:\2016.01\1.12 扁平化图标\蓝色\AR-蓝色最新-40.png">
            <a:extLst>
              <a:ext uri="{FF2B5EF4-FFF2-40B4-BE49-F238E27FC236}">
                <a16:creationId xmlns:a16="http://schemas.microsoft.com/office/drawing/2014/main" id="{BAC47028-C7B3-4C23-83FA-EDAF4FF34F01}"/>
              </a:ext>
            </a:extLst>
          </p:cNvPr>
          <p:cNvPicPr>
            <a:picLocks noChangeAspect="1" noChangeArrowheads="1"/>
          </p:cNvPicPr>
          <p:nvPr/>
        </p:nvPicPr>
        <p:blipFill>
          <a:blip r:embed="rId3" cstate="print"/>
          <a:srcRect/>
          <a:stretch>
            <a:fillRect/>
          </a:stretch>
        </p:blipFill>
        <p:spPr bwMode="gray">
          <a:xfrm>
            <a:off x="3063109" y="3957554"/>
            <a:ext cx="344148" cy="281576"/>
          </a:xfrm>
          <a:prstGeom prst="rect">
            <a:avLst/>
          </a:prstGeom>
          <a:noFill/>
        </p:spPr>
      </p:pic>
      <p:pic>
        <p:nvPicPr>
          <p:cNvPr id="121" name="Picture 12" descr="E:\2016.01\1.12 扁平化图标\蓝色\AR-蓝色最新-40.png">
            <a:extLst>
              <a:ext uri="{FF2B5EF4-FFF2-40B4-BE49-F238E27FC236}">
                <a16:creationId xmlns:a16="http://schemas.microsoft.com/office/drawing/2014/main" id="{EA349B96-37A8-4BC4-B6B9-78085A9D85D1}"/>
              </a:ext>
            </a:extLst>
          </p:cNvPr>
          <p:cNvPicPr>
            <a:picLocks noChangeAspect="1" noChangeArrowheads="1"/>
          </p:cNvPicPr>
          <p:nvPr/>
        </p:nvPicPr>
        <p:blipFill>
          <a:blip r:embed="rId3" cstate="print"/>
          <a:srcRect/>
          <a:stretch>
            <a:fillRect/>
          </a:stretch>
        </p:blipFill>
        <p:spPr bwMode="gray">
          <a:xfrm>
            <a:off x="1383778" y="3960307"/>
            <a:ext cx="344148" cy="281576"/>
          </a:xfrm>
          <a:prstGeom prst="rect">
            <a:avLst/>
          </a:prstGeom>
          <a:noFill/>
        </p:spPr>
      </p:pic>
      <p:pic>
        <p:nvPicPr>
          <p:cNvPr id="122" name="Picture 12" descr="E:\2016.01\1.12 扁平化图标\蓝色\AR-蓝色最新-40.png">
            <a:extLst>
              <a:ext uri="{FF2B5EF4-FFF2-40B4-BE49-F238E27FC236}">
                <a16:creationId xmlns:a16="http://schemas.microsoft.com/office/drawing/2014/main" id="{72D9F942-EA4C-494B-AA71-0586092AF810}"/>
              </a:ext>
            </a:extLst>
          </p:cNvPr>
          <p:cNvPicPr>
            <a:picLocks noChangeAspect="1" noChangeArrowheads="1"/>
          </p:cNvPicPr>
          <p:nvPr/>
        </p:nvPicPr>
        <p:blipFill>
          <a:blip r:embed="rId3" cstate="print"/>
          <a:srcRect/>
          <a:stretch>
            <a:fillRect/>
          </a:stretch>
        </p:blipFill>
        <p:spPr bwMode="gray">
          <a:xfrm>
            <a:off x="5306895" y="3965464"/>
            <a:ext cx="344148" cy="281576"/>
          </a:xfrm>
          <a:prstGeom prst="rect">
            <a:avLst/>
          </a:prstGeom>
          <a:noFill/>
        </p:spPr>
      </p:pic>
      <p:pic>
        <p:nvPicPr>
          <p:cNvPr id="123" name="Picture 12" descr="E:\2016.01\1.12 扁平化图标\蓝色\AR-蓝色最新-40.png">
            <a:extLst>
              <a:ext uri="{FF2B5EF4-FFF2-40B4-BE49-F238E27FC236}">
                <a16:creationId xmlns:a16="http://schemas.microsoft.com/office/drawing/2014/main" id="{EF0FDE2F-FD5E-43DA-B3D5-FFA2E93D45F8}"/>
              </a:ext>
            </a:extLst>
          </p:cNvPr>
          <p:cNvPicPr>
            <a:picLocks noChangeAspect="1" noChangeArrowheads="1"/>
          </p:cNvPicPr>
          <p:nvPr/>
        </p:nvPicPr>
        <p:blipFill>
          <a:blip r:embed="rId3" cstate="print"/>
          <a:srcRect/>
          <a:stretch>
            <a:fillRect/>
          </a:stretch>
        </p:blipFill>
        <p:spPr bwMode="gray">
          <a:xfrm>
            <a:off x="3662483" y="3962974"/>
            <a:ext cx="344148" cy="281576"/>
          </a:xfrm>
          <a:prstGeom prst="rect">
            <a:avLst/>
          </a:prstGeom>
          <a:noFill/>
        </p:spPr>
      </p:pic>
      <p:pic>
        <p:nvPicPr>
          <p:cNvPr id="124" name="Picture 12" descr="E:\2016.01\1.12 扁平化图标\蓝色\AR-蓝色最新-40.png">
            <a:extLst>
              <a:ext uri="{FF2B5EF4-FFF2-40B4-BE49-F238E27FC236}">
                <a16:creationId xmlns:a16="http://schemas.microsoft.com/office/drawing/2014/main" id="{08C42897-1CFB-4954-AF11-71EAE67507F6}"/>
              </a:ext>
            </a:extLst>
          </p:cNvPr>
          <p:cNvPicPr>
            <a:picLocks noChangeAspect="1" noChangeArrowheads="1"/>
          </p:cNvPicPr>
          <p:nvPr/>
        </p:nvPicPr>
        <p:blipFill>
          <a:blip r:embed="rId3" cstate="print"/>
          <a:srcRect/>
          <a:stretch>
            <a:fillRect/>
          </a:stretch>
        </p:blipFill>
        <p:spPr bwMode="gray">
          <a:xfrm>
            <a:off x="1439098" y="2203376"/>
            <a:ext cx="344148" cy="281576"/>
          </a:xfrm>
          <a:prstGeom prst="rect">
            <a:avLst/>
          </a:prstGeom>
          <a:noFill/>
        </p:spPr>
      </p:pic>
      <p:pic>
        <p:nvPicPr>
          <p:cNvPr id="125" name="Picture 12" descr="E:\2016.01\1.12 扁平化图标\蓝色\AR-蓝色最新-40.png">
            <a:extLst>
              <a:ext uri="{FF2B5EF4-FFF2-40B4-BE49-F238E27FC236}">
                <a16:creationId xmlns:a16="http://schemas.microsoft.com/office/drawing/2014/main" id="{723BB952-2BC4-425E-98F7-4EF0DFE9F17A}"/>
              </a:ext>
            </a:extLst>
          </p:cNvPr>
          <p:cNvPicPr>
            <a:picLocks noChangeAspect="1" noChangeArrowheads="1"/>
          </p:cNvPicPr>
          <p:nvPr/>
        </p:nvPicPr>
        <p:blipFill>
          <a:blip r:embed="rId3" cstate="print"/>
          <a:srcRect/>
          <a:stretch>
            <a:fillRect/>
          </a:stretch>
        </p:blipFill>
        <p:spPr bwMode="gray">
          <a:xfrm>
            <a:off x="3040448" y="2209303"/>
            <a:ext cx="344148" cy="281576"/>
          </a:xfrm>
          <a:prstGeom prst="rect">
            <a:avLst/>
          </a:prstGeom>
          <a:noFill/>
        </p:spPr>
      </p:pic>
      <p:pic>
        <p:nvPicPr>
          <p:cNvPr id="126" name="Picture 12" descr="E:\2016.01\1.12 扁平化图标\蓝色\AR-蓝色最新-40.png">
            <a:extLst>
              <a:ext uri="{FF2B5EF4-FFF2-40B4-BE49-F238E27FC236}">
                <a16:creationId xmlns:a16="http://schemas.microsoft.com/office/drawing/2014/main" id="{228C2AAE-41D8-4E52-A69E-53F267DB372A}"/>
              </a:ext>
            </a:extLst>
          </p:cNvPr>
          <p:cNvPicPr>
            <a:picLocks noChangeAspect="1" noChangeArrowheads="1"/>
          </p:cNvPicPr>
          <p:nvPr/>
        </p:nvPicPr>
        <p:blipFill>
          <a:blip r:embed="rId3" cstate="print"/>
          <a:srcRect/>
          <a:stretch>
            <a:fillRect/>
          </a:stretch>
        </p:blipFill>
        <p:spPr bwMode="gray">
          <a:xfrm>
            <a:off x="3498522" y="2217965"/>
            <a:ext cx="344148" cy="281576"/>
          </a:xfrm>
          <a:prstGeom prst="rect">
            <a:avLst/>
          </a:prstGeom>
          <a:noFill/>
        </p:spPr>
      </p:pic>
      <p:pic>
        <p:nvPicPr>
          <p:cNvPr id="127" name="Picture 12" descr="E:\2016.01\1.12 扁平化图标\蓝色\AR-蓝色最新-40.png">
            <a:extLst>
              <a:ext uri="{FF2B5EF4-FFF2-40B4-BE49-F238E27FC236}">
                <a16:creationId xmlns:a16="http://schemas.microsoft.com/office/drawing/2014/main" id="{ABCEFFF3-1C7C-477B-ACA9-89D06FC30E58}"/>
              </a:ext>
            </a:extLst>
          </p:cNvPr>
          <p:cNvPicPr>
            <a:picLocks noChangeAspect="1" noChangeArrowheads="1"/>
          </p:cNvPicPr>
          <p:nvPr/>
        </p:nvPicPr>
        <p:blipFill>
          <a:blip r:embed="rId3" cstate="print"/>
          <a:srcRect/>
          <a:stretch>
            <a:fillRect/>
          </a:stretch>
        </p:blipFill>
        <p:spPr bwMode="gray">
          <a:xfrm>
            <a:off x="4990386" y="2217965"/>
            <a:ext cx="344148" cy="281576"/>
          </a:xfrm>
          <a:prstGeom prst="rect">
            <a:avLst/>
          </a:prstGeom>
          <a:noFill/>
        </p:spPr>
      </p:pic>
      <p:cxnSp>
        <p:nvCxnSpPr>
          <p:cNvPr id="128" name="Straight Connector 127">
            <a:extLst>
              <a:ext uri="{FF2B5EF4-FFF2-40B4-BE49-F238E27FC236}">
                <a16:creationId xmlns:a16="http://schemas.microsoft.com/office/drawing/2014/main" id="{4A6F5E50-4CC5-4AD8-ABDF-B15FFF358576}"/>
              </a:ext>
            </a:extLst>
          </p:cNvPr>
          <p:cNvCxnSpPr>
            <a:cxnSpLocks/>
            <a:stCxn id="70" idx="1"/>
            <a:endCxn id="121" idx="3"/>
          </p:cNvCxnSpPr>
          <p:nvPr/>
        </p:nvCxnSpPr>
        <p:spPr bwMode="gray">
          <a:xfrm flipH="1">
            <a:off x="1727926" y="4100033"/>
            <a:ext cx="147083" cy="106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48631038-A79A-45A1-A42D-E465B07918D1}"/>
              </a:ext>
            </a:extLst>
          </p:cNvPr>
          <p:cNvCxnSpPr>
            <a:cxnSpLocks/>
            <a:stCxn id="120" idx="1"/>
            <a:endCxn id="71" idx="3"/>
          </p:cNvCxnSpPr>
          <p:nvPr/>
        </p:nvCxnSpPr>
        <p:spPr bwMode="gray">
          <a:xfrm flipH="1">
            <a:off x="2906614" y="4098342"/>
            <a:ext cx="156495" cy="275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6E966765-0710-4037-B0F5-A2DA130645B3}"/>
              </a:ext>
            </a:extLst>
          </p:cNvPr>
          <p:cNvCxnSpPr>
            <a:cxnSpLocks/>
            <a:stCxn id="87" idx="1"/>
            <a:endCxn id="123" idx="3"/>
          </p:cNvCxnSpPr>
          <p:nvPr/>
        </p:nvCxnSpPr>
        <p:spPr bwMode="gray">
          <a:xfrm flipH="1" flipV="1">
            <a:off x="4006631" y="4103762"/>
            <a:ext cx="99966" cy="79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0B33A178-1555-48E0-9201-CDAB5A372A38}"/>
              </a:ext>
            </a:extLst>
          </p:cNvPr>
          <p:cNvCxnSpPr>
            <a:cxnSpLocks/>
            <a:stCxn id="122" idx="1"/>
            <a:endCxn id="88" idx="3"/>
          </p:cNvCxnSpPr>
          <p:nvPr/>
        </p:nvCxnSpPr>
        <p:spPr bwMode="gray">
          <a:xfrm flipH="1" flipV="1">
            <a:off x="5138202" y="4105620"/>
            <a:ext cx="168693" cy="63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6016E075-E22F-4CE1-AFE9-A1BB8CB20152}"/>
              </a:ext>
            </a:extLst>
          </p:cNvPr>
          <p:cNvCxnSpPr>
            <a:cxnSpLocks/>
            <a:stCxn id="124" idx="3"/>
            <a:endCxn id="67" idx="1"/>
          </p:cNvCxnSpPr>
          <p:nvPr/>
        </p:nvCxnSpPr>
        <p:spPr bwMode="gray">
          <a:xfrm>
            <a:off x="1783246" y="2344164"/>
            <a:ext cx="179973" cy="360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144558A7-7F10-469F-8946-DE4A237E60D0}"/>
              </a:ext>
            </a:extLst>
          </p:cNvPr>
          <p:cNvCxnSpPr>
            <a:cxnSpLocks/>
            <a:stCxn id="68" idx="3"/>
            <a:endCxn id="125" idx="1"/>
          </p:cNvCxnSpPr>
          <p:nvPr/>
        </p:nvCxnSpPr>
        <p:spPr bwMode="gray">
          <a:xfrm>
            <a:off x="2904535" y="2347002"/>
            <a:ext cx="135913" cy="308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4343E32C-2C1C-4739-8BBC-06F8378FC68D}"/>
              </a:ext>
            </a:extLst>
          </p:cNvPr>
          <p:cNvCxnSpPr>
            <a:cxnSpLocks/>
            <a:stCxn id="126" idx="3"/>
            <a:endCxn id="76" idx="1"/>
          </p:cNvCxnSpPr>
          <p:nvPr/>
        </p:nvCxnSpPr>
        <p:spPr bwMode="gray">
          <a:xfrm>
            <a:off x="3842670" y="2358753"/>
            <a:ext cx="8158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882B9E03-77AA-4A68-AE04-930AA9C22D03}"/>
              </a:ext>
            </a:extLst>
          </p:cNvPr>
          <p:cNvCxnSpPr>
            <a:cxnSpLocks/>
            <a:stCxn id="77" idx="3"/>
            <a:endCxn id="127" idx="1"/>
          </p:cNvCxnSpPr>
          <p:nvPr/>
        </p:nvCxnSpPr>
        <p:spPr bwMode="gray">
          <a:xfrm>
            <a:off x="4865575" y="2357985"/>
            <a:ext cx="124811" cy="768"/>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36" name="Picture 12" descr="E:\2016.01\1.12 扁平化图标\蓝色\AR-蓝色最新-40.png">
            <a:extLst>
              <a:ext uri="{FF2B5EF4-FFF2-40B4-BE49-F238E27FC236}">
                <a16:creationId xmlns:a16="http://schemas.microsoft.com/office/drawing/2014/main" id="{FEEB9176-F6B7-43E1-94A6-0D33AED91BC2}"/>
              </a:ext>
            </a:extLst>
          </p:cNvPr>
          <p:cNvPicPr>
            <a:picLocks noChangeAspect="1" noChangeArrowheads="1"/>
          </p:cNvPicPr>
          <p:nvPr/>
        </p:nvPicPr>
        <p:blipFill>
          <a:blip r:embed="rId3" cstate="print"/>
          <a:srcRect/>
          <a:stretch>
            <a:fillRect/>
          </a:stretch>
        </p:blipFill>
        <p:spPr bwMode="gray">
          <a:xfrm>
            <a:off x="2640713" y="5299511"/>
            <a:ext cx="344148" cy="281576"/>
          </a:xfrm>
          <a:prstGeom prst="rect">
            <a:avLst/>
          </a:prstGeom>
          <a:noFill/>
        </p:spPr>
      </p:pic>
      <p:cxnSp>
        <p:nvCxnSpPr>
          <p:cNvPr id="139" name="Straight Connector 138">
            <a:extLst>
              <a:ext uri="{FF2B5EF4-FFF2-40B4-BE49-F238E27FC236}">
                <a16:creationId xmlns:a16="http://schemas.microsoft.com/office/drawing/2014/main" id="{EC7AA7F4-79A4-47D0-89B7-AA2A17FCD3DF}"/>
              </a:ext>
            </a:extLst>
          </p:cNvPr>
          <p:cNvCxnSpPr>
            <a:cxnSpLocks/>
            <a:endCxn id="136" idx="0"/>
          </p:cNvCxnSpPr>
          <p:nvPr/>
        </p:nvCxnSpPr>
        <p:spPr bwMode="gray">
          <a:xfrm flipH="1">
            <a:off x="2812787" y="4948811"/>
            <a:ext cx="70126" cy="3507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22E2B619-5596-4832-BD22-26E7E6079EDD}"/>
              </a:ext>
            </a:extLst>
          </p:cNvPr>
          <p:cNvCxnSpPr>
            <a:cxnSpLocks/>
            <a:endCxn id="136" idx="0"/>
          </p:cNvCxnSpPr>
          <p:nvPr/>
        </p:nvCxnSpPr>
        <p:spPr bwMode="gray">
          <a:xfrm>
            <a:off x="1834431" y="4953472"/>
            <a:ext cx="978356" cy="346039"/>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6" name="Freeform: Shape 145">
            <a:extLst>
              <a:ext uri="{FF2B5EF4-FFF2-40B4-BE49-F238E27FC236}">
                <a16:creationId xmlns:a16="http://schemas.microsoft.com/office/drawing/2014/main" id="{F5D0643D-0A00-413B-8534-58E5DAB0FDE2}"/>
              </a:ext>
            </a:extLst>
          </p:cNvPr>
          <p:cNvSpPr/>
          <p:nvPr/>
        </p:nvSpPr>
        <p:spPr bwMode="gray">
          <a:xfrm>
            <a:off x="1952625" y="4023616"/>
            <a:ext cx="1325628" cy="1234646"/>
          </a:xfrm>
          <a:custGeom>
            <a:avLst/>
            <a:gdLst>
              <a:gd name="connsiteX0" fmla="*/ 923925 w 1325628"/>
              <a:gd name="connsiteY0" fmla="*/ 1234646 h 1234646"/>
              <a:gd name="connsiteX1" fmla="*/ 1143000 w 1325628"/>
              <a:gd name="connsiteY1" fmla="*/ 748871 h 1234646"/>
              <a:gd name="connsiteX2" fmla="*/ 971550 w 1325628"/>
              <a:gd name="connsiteY2" fmla="*/ 320246 h 1234646"/>
              <a:gd name="connsiteX3" fmla="*/ 1323975 w 1325628"/>
              <a:gd name="connsiteY3" fmla="*/ 91646 h 1234646"/>
              <a:gd name="connsiteX4" fmla="*/ 800100 w 1325628"/>
              <a:gd name="connsiteY4" fmla="*/ 34496 h 1234646"/>
              <a:gd name="connsiteX5" fmla="*/ 809625 w 1325628"/>
              <a:gd name="connsiteY5" fmla="*/ 605996 h 1234646"/>
              <a:gd name="connsiteX6" fmla="*/ 0 w 1325628"/>
              <a:gd name="connsiteY6" fmla="*/ 1215596 h 1234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5628" h="1234646">
                <a:moveTo>
                  <a:pt x="923925" y="1234646"/>
                </a:moveTo>
                <a:cubicBezTo>
                  <a:pt x="1029494" y="1067958"/>
                  <a:pt x="1135063" y="901271"/>
                  <a:pt x="1143000" y="748871"/>
                </a:cubicBezTo>
                <a:cubicBezTo>
                  <a:pt x="1150938" y="596471"/>
                  <a:pt x="941388" y="429783"/>
                  <a:pt x="971550" y="320246"/>
                </a:cubicBezTo>
                <a:cubicBezTo>
                  <a:pt x="1001712" y="210709"/>
                  <a:pt x="1352550" y="139271"/>
                  <a:pt x="1323975" y="91646"/>
                </a:cubicBezTo>
                <a:cubicBezTo>
                  <a:pt x="1295400" y="44021"/>
                  <a:pt x="885825" y="-51229"/>
                  <a:pt x="800100" y="34496"/>
                </a:cubicBezTo>
                <a:cubicBezTo>
                  <a:pt x="714375" y="120221"/>
                  <a:pt x="942975" y="409146"/>
                  <a:pt x="809625" y="605996"/>
                </a:cubicBezTo>
                <a:cubicBezTo>
                  <a:pt x="676275" y="802846"/>
                  <a:pt x="338137" y="1009221"/>
                  <a:pt x="0" y="1215596"/>
                </a:cubicBezTo>
              </a:path>
            </a:pathLst>
          </a:custGeom>
          <a:noFill/>
          <a:ln w="28575" cap="flat" cmpd="sng">
            <a:solidFill>
              <a:srgbClr val="DD80AA"/>
            </a:solidFill>
            <a:prstDash val="dash"/>
            <a:headEnd type="triangle" w="med" len="med"/>
            <a:tailEnd type="triangle" w="med" len="med"/>
          </a:ln>
        </p:spPr>
        <p:txBody>
          <a:bodyPr rtlCol="0" anchor="ctr"/>
          <a:lstStyle/>
          <a:p>
            <a:pPr algn="ctr" fontAlgn="ctr"/>
            <a:endParaRPr lang="en-US" dirty="0">
              <a:latin typeface="Huawei Sans" panose="020C0503030203020204" pitchFamily="34" charset="0"/>
            </a:endParaRPr>
          </a:p>
        </p:txBody>
      </p:sp>
      <p:cxnSp>
        <p:nvCxnSpPr>
          <p:cNvPr id="147" name="Straight Connector 146">
            <a:extLst>
              <a:ext uri="{FF2B5EF4-FFF2-40B4-BE49-F238E27FC236}">
                <a16:creationId xmlns:a16="http://schemas.microsoft.com/office/drawing/2014/main" id="{11BC6FFC-305C-451E-AA51-7ABC56A2C5B2}"/>
              </a:ext>
            </a:extLst>
          </p:cNvPr>
          <p:cNvCxnSpPr>
            <a:cxnSpLocks/>
            <a:stCxn id="68" idx="1"/>
            <a:endCxn id="67" idx="3"/>
          </p:cNvCxnSpPr>
          <p:nvPr/>
        </p:nvCxnSpPr>
        <p:spPr bwMode="gray">
          <a:xfrm flipH="1">
            <a:off x="2307367" y="2347002"/>
            <a:ext cx="253020" cy="76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id="{C6A642E1-6FB1-439B-B3B3-5A2402DA2DA2}"/>
              </a:ext>
            </a:extLst>
          </p:cNvPr>
          <p:cNvCxnSpPr>
            <a:cxnSpLocks/>
            <a:stCxn id="77" idx="1"/>
            <a:endCxn id="76" idx="3"/>
          </p:cNvCxnSpPr>
          <p:nvPr/>
        </p:nvCxnSpPr>
        <p:spPr bwMode="gray">
          <a:xfrm flipH="1">
            <a:off x="4268407" y="2357985"/>
            <a:ext cx="253020" cy="76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53" name="Freeform: Shape 152">
            <a:extLst>
              <a:ext uri="{FF2B5EF4-FFF2-40B4-BE49-F238E27FC236}">
                <a16:creationId xmlns:a16="http://schemas.microsoft.com/office/drawing/2014/main" id="{FEDCDC69-7DF3-4465-B1DE-FC67B2139DF4}"/>
              </a:ext>
            </a:extLst>
          </p:cNvPr>
          <p:cNvSpPr/>
          <p:nvPr/>
        </p:nvSpPr>
        <p:spPr bwMode="gray">
          <a:xfrm>
            <a:off x="1609725" y="2248009"/>
            <a:ext cx="3857934" cy="3010253"/>
          </a:xfrm>
          <a:custGeom>
            <a:avLst/>
            <a:gdLst>
              <a:gd name="connsiteX0" fmla="*/ 200025 w 3857934"/>
              <a:gd name="connsiteY0" fmla="*/ 3000728 h 3010253"/>
              <a:gd name="connsiteX1" fmla="*/ 38100 w 3857934"/>
              <a:gd name="connsiteY1" fmla="*/ 2524478 h 3010253"/>
              <a:gd name="connsiteX2" fmla="*/ 342900 w 3857934"/>
              <a:gd name="connsiteY2" fmla="*/ 2067278 h 3010253"/>
              <a:gd name="connsiteX3" fmla="*/ 0 w 3857934"/>
              <a:gd name="connsiteY3" fmla="*/ 1895828 h 3010253"/>
              <a:gd name="connsiteX4" fmla="*/ 342900 w 3857934"/>
              <a:gd name="connsiteY4" fmla="*/ 1752953 h 3010253"/>
              <a:gd name="connsiteX5" fmla="*/ 742950 w 3857934"/>
              <a:gd name="connsiteY5" fmla="*/ 1238603 h 3010253"/>
              <a:gd name="connsiteX6" fmla="*/ 466725 w 3857934"/>
              <a:gd name="connsiteY6" fmla="*/ 352778 h 3010253"/>
              <a:gd name="connsiteX7" fmla="*/ 28575 w 3857934"/>
              <a:gd name="connsiteY7" fmla="*/ 152753 h 3010253"/>
              <a:gd name="connsiteX8" fmla="*/ 466725 w 3857934"/>
              <a:gd name="connsiteY8" fmla="*/ 9878 h 3010253"/>
              <a:gd name="connsiteX9" fmla="*/ 1581150 w 3857934"/>
              <a:gd name="connsiteY9" fmla="*/ 28928 h 3010253"/>
              <a:gd name="connsiteX10" fmla="*/ 1285875 w 3857934"/>
              <a:gd name="connsiteY10" fmla="*/ 162278 h 3010253"/>
              <a:gd name="connsiteX11" fmla="*/ 3057525 w 3857934"/>
              <a:gd name="connsiteY11" fmla="*/ 667103 h 3010253"/>
              <a:gd name="connsiteX12" fmla="*/ 3486150 w 3857934"/>
              <a:gd name="connsiteY12" fmla="*/ 1629128 h 3010253"/>
              <a:gd name="connsiteX13" fmla="*/ 3857625 w 3857934"/>
              <a:gd name="connsiteY13" fmla="*/ 1781528 h 3010253"/>
              <a:gd name="connsiteX14" fmla="*/ 3552825 w 3857934"/>
              <a:gd name="connsiteY14" fmla="*/ 1924403 h 3010253"/>
              <a:gd name="connsiteX15" fmla="*/ 3714750 w 3857934"/>
              <a:gd name="connsiteY15" fmla="*/ 2572103 h 3010253"/>
              <a:gd name="connsiteX16" fmla="*/ 3181350 w 3857934"/>
              <a:gd name="connsiteY16" fmla="*/ 3010253 h 301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57934" h="3010253">
                <a:moveTo>
                  <a:pt x="200025" y="3000728"/>
                </a:moveTo>
                <a:cubicBezTo>
                  <a:pt x="107156" y="2840390"/>
                  <a:pt x="14288" y="2680053"/>
                  <a:pt x="38100" y="2524478"/>
                </a:cubicBezTo>
                <a:cubicBezTo>
                  <a:pt x="61912" y="2368903"/>
                  <a:pt x="349250" y="2172053"/>
                  <a:pt x="342900" y="2067278"/>
                </a:cubicBezTo>
                <a:cubicBezTo>
                  <a:pt x="336550" y="1962503"/>
                  <a:pt x="0" y="1948215"/>
                  <a:pt x="0" y="1895828"/>
                </a:cubicBezTo>
                <a:cubicBezTo>
                  <a:pt x="0" y="1843441"/>
                  <a:pt x="219075" y="1862490"/>
                  <a:pt x="342900" y="1752953"/>
                </a:cubicBezTo>
                <a:cubicBezTo>
                  <a:pt x="466725" y="1643416"/>
                  <a:pt x="722313" y="1471965"/>
                  <a:pt x="742950" y="1238603"/>
                </a:cubicBezTo>
                <a:cubicBezTo>
                  <a:pt x="763587" y="1005241"/>
                  <a:pt x="585788" y="533753"/>
                  <a:pt x="466725" y="352778"/>
                </a:cubicBezTo>
                <a:cubicBezTo>
                  <a:pt x="347662" y="171803"/>
                  <a:pt x="28575" y="209903"/>
                  <a:pt x="28575" y="152753"/>
                </a:cubicBezTo>
                <a:cubicBezTo>
                  <a:pt x="28575" y="95603"/>
                  <a:pt x="207962" y="30516"/>
                  <a:pt x="466725" y="9878"/>
                </a:cubicBezTo>
                <a:cubicBezTo>
                  <a:pt x="725488" y="-10760"/>
                  <a:pt x="1444625" y="3528"/>
                  <a:pt x="1581150" y="28928"/>
                </a:cubicBezTo>
                <a:cubicBezTo>
                  <a:pt x="1717675" y="54328"/>
                  <a:pt x="1039813" y="55916"/>
                  <a:pt x="1285875" y="162278"/>
                </a:cubicBezTo>
                <a:cubicBezTo>
                  <a:pt x="1531937" y="268640"/>
                  <a:pt x="2690813" y="422628"/>
                  <a:pt x="3057525" y="667103"/>
                </a:cubicBezTo>
                <a:cubicBezTo>
                  <a:pt x="3424238" y="911578"/>
                  <a:pt x="3352800" y="1443391"/>
                  <a:pt x="3486150" y="1629128"/>
                </a:cubicBezTo>
                <a:cubicBezTo>
                  <a:pt x="3619500" y="1814865"/>
                  <a:pt x="3846513" y="1732316"/>
                  <a:pt x="3857625" y="1781528"/>
                </a:cubicBezTo>
                <a:cubicBezTo>
                  <a:pt x="3868737" y="1830740"/>
                  <a:pt x="3576637" y="1792641"/>
                  <a:pt x="3552825" y="1924403"/>
                </a:cubicBezTo>
                <a:cubicBezTo>
                  <a:pt x="3529013" y="2056165"/>
                  <a:pt x="3776663" y="2391128"/>
                  <a:pt x="3714750" y="2572103"/>
                </a:cubicBezTo>
                <a:cubicBezTo>
                  <a:pt x="3652838" y="2753078"/>
                  <a:pt x="3417094" y="2881665"/>
                  <a:pt x="3181350" y="3010253"/>
                </a:cubicBezTo>
              </a:path>
            </a:pathLst>
          </a:custGeom>
          <a:noFill/>
          <a:ln w="28575" cap="flat" cmpd="sng">
            <a:solidFill>
              <a:srgbClr val="F6B78C"/>
            </a:solidFill>
            <a:headEnd type="triangle" w="med" len="med"/>
            <a:tailEnd type="triangle" w="med" len="med"/>
          </a:ln>
        </p:spPr>
        <p:txBody>
          <a:bodyPr rtlCol="0" anchor="ctr"/>
          <a:lstStyle/>
          <a:p>
            <a:pPr algn="ctr" fontAlgn="ctr"/>
            <a:endParaRPr lang="en-US" dirty="0">
              <a:latin typeface="Huawei Sans" panose="020C0503030203020204" pitchFamily="34" charset="0"/>
            </a:endParaRPr>
          </a:p>
        </p:txBody>
      </p:sp>
      <p:cxnSp>
        <p:nvCxnSpPr>
          <p:cNvPr id="155" name="Straight Arrow Connector 154">
            <a:extLst>
              <a:ext uri="{FF2B5EF4-FFF2-40B4-BE49-F238E27FC236}">
                <a16:creationId xmlns:a16="http://schemas.microsoft.com/office/drawing/2014/main" id="{77F7EB49-7326-4B59-B76C-434A1936CB36}"/>
              </a:ext>
            </a:extLst>
          </p:cNvPr>
          <p:cNvCxnSpPr/>
          <p:nvPr/>
        </p:nvCxnSpPr>
        <p:spPr bwMode="gray">
          <a:xfrm>
            <a:off x="3853180" y="5840929"/>
            <a:ext cx="678757" cy="0"/>
          </a:xfrm>
          <a:prstGeom prst="straightConnector1">
            <a:avLst/>
          </a:prstGeom>
          <a:ln w="19050">
            <a:solidFill>
              <a:srgbClr val="DD80AA"/>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6" name="Straight Arrow Connector 155">
            <a:extLst>
              <a:ext uri="{FF2B5EF4-FFF2-40B4-BE49-F238E27FC236}">
                <a16:creationId xmlns:a16="http://schemas.microsoft.com/office/drawing/2014/main" id="{F24BDC17-E2D8-41BF-82B3-A6586329CA25}"/>
              </a:ext>
            </a:extLst>
          </p:cNvPr>
          <p:cNvCxnSpPr/>
          <p:nvPr/>
        </p:nvCxnSpPr>
        <p:spPr bwMode="gray">
          <a:xfrm>
            <a:off x="3853180" y="6053879"/>
            <a:ext cx="678757" cy="0"/>
          </a:xfrm>
          <a:prstGeom prst="straightConnector1">
            <a:avLst/>
          </a:prstGeom>
          <a:ln w="19050">
            <a:solidFill>
              <a:srgbClr val="F6B78C"/>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57" name="TextBox 156">
            <a:extLst>
              <a:ext uri="{FF2B5EF4-FFF2-40B4-BE49-F238E27FC236}">
                <a16:creationId xmlns:a16="http://schemas.microsoft.com/office/drawing/2014/main" id="{D95F1064-7FE8-4D88-BF51-F8D5F8B72416}"/>
              </a:ext>
            </a:extLst>
          </p:cNvPr>
          <p:cNvSpPr txBox="1"/>
          <p:nvPr/>
        </p:nvSpPr>
        <p:spPr bwMode="gray">
          <a:xfrm>
            <a:off x="4441320" y="5690385"/>
            <a:ext cx="1620369" cy="276999"/>
          </a:xfrm>
          <a:prstGeom prst="rect">
            <a:avLst/>
          </a:prstGeom>
          <a:noFill/>
        </p:spPr>
        <p:txBody>
          <a:bodyPr wrap="square" rtlCol="0">
            <a:spAutoFit/>
          </a:bodyPr>
          <a:lstStyle/>
          <a:p>
            <a:pPr algn="ctr" fontAlgn="ctr"/>
            <a:r>
              <a:rPr lang="en-US" sz="1200" dirty="0">
                <a:latin typeface="Huawei Sans" panose="020C0503030203020204" pitchFamily="34" charset="0"/>
              </a:rPr>
              <a:t>Intra-area traffic</a:t>
            </a:r>
          </a:p>
        </p:txBody>
      </p:sp>
      <p:sp>
        <p:nvSpPr>
          <p:cNvPr id="158" name="TextBox 157">
            <a:extLst>
              <a:ext uri="{FF2B5EF4-FFF2-40B4-BE49-F238E27FC236}">
                <a16:creationId xmlns:a16="http://schemas.microsoft.com/office/drawing/2014/main" id="{09DDF1D3-D58F-4382-B1B4-88F1EC89D904}"/>
              </a:ext>
            </a:extLst>
          </p:cNvPr>
          <p:cNvSpPr txBox="1"/>
          <p:nvPr/>
        </p:nvSpPr>
        <p:spPr bwMode="gray">
          <a:xfrm>
            <a:off x="4450745" y="5911391"/>
            <a:ext cx="1607155" cy="276999"/>
          </a:xfrm>
          <a:prstGeom prst="rect">
            <a:avLst/>
          </a:prstGeom>
          <a:noFill/>
        </p:spPr>
        <p:txBody>
          <a:bodyPr wrap="square" rtlCol="0">
            <a:spAutoFit/>
          </a:bodyPr>
          <a:lstStyle/>
          <a:p>
            <a:pPr algn="ctr" fontAlgn="ctr"/>
            <a:r>
              <a:rPr lang="en-US" sz="1200" dirty="0">
                <a:latin typeface="Huawei Sans" panose="020C0503030203020204" pitchFamily="34" charset="0"/>
              </a:rPr>
              <a:t>Inter-area traffic</a:t>
            </a:r>
          </a:p>
        </p:txBody>
      </p:sp>
      <p:sp>
        <p:nvSpPr>
          <p:cNvPr id="101" name="TextBox 100">
            <a:extLst>
              <a:ext uri="{FF2B5EF4-FFF2-40B4-BE49-F238E27FC236}">
                <a16:creationId xmlns:a16="http://schemas.microsoft.com/office/drawing/2014/main" id="{D435781B-86B4-4C05-ABF8-5E5605689B9B}"/>
              </a:ext>
            </a:extLst>
          </p:cNvPr>
          <p:cNvSpPr txBox="1"/>
          <p:nvPr/>
        </p:nvSpPr>
        <p:spPr bwMode="gray">
          <a:xfrm>
            <a:off x="2092392" y="3102128"/>
            <a:ext cx="696391" cy="307777"/>
          </a:xfrm>
          <a:prstGeom prst="rect">
            <a:avLst/>
          </a:prstGeom>
          <a:noFill/>
        </p:spPr>
        <p:txBody>
          <a:bodyPr wrap="square" rtlCol="0">
            <a:spAutoFit/>
          </a:bodyPr>
          <a:lstStyle/>
          <a:p>
            <a:pPr algn="ctr" fontAlgn="ctr"/>
            <a:r>
              <a:rPr lang="en-US" sz="1400" dirty="0">
                <a:latin typeface="Huawei Sans" panose="020C0503030203020204" pitchFamily="34" charset="0"/>
              </a:rPr>
              <a:t>MPLS</a:t>
            </a:r>
          </a:p>
        </p:txBody>
      </p:sp>
      <p:sp>
        <p:nvSpPr>
          <p:cNvPr id="102" name="TextBox 101">
            <a:extLst>
              <a:ext uri="{FF2B5EF4-FFF2-40B4-BE49-F238E27FC236}">
                <a16:creationId xmlns:a16="http://schemas.microsoft.com/office/drawing/2014/main" id="{269E53BA-CAB2-4839-BF8C-DD4E0A4635D1}"/>
              </a:ext>
            </a:extLst>
          </p:cNvPr>
          <p:cNvSpPr txBox="1"/>
          <p:nvPr/>
        </p:nvSpPr>
        <p:spPr bwMode="gray">
          <a:xfrm>
            <a:off x="4030701" y="3099004"/>
            <a:ext cx="831836" cy="307777"/>
          </a:xfrm>
          <a:prstGeom prst="rect">
            <a:avLst/>
          </a:prstGeom>
          <a:noFill/>
        </p:spPr>
        <p:txBody>
          <a:bodyPr wrap="square" rtlCol="0">
            <a:spAutoFit/>
          </a:bodyPr>
          <a:lstStyle/>
          <a:p>
            <a:pPr algn="ctr" fontAlgn="ctr"/>
            <a:r>
              <a:rPr lang="en-US" sz="1400" dirty="0">
                <a:latin typeface="Huawei Sans" panose="020C0503030203020204" pitchFamily="34" charset="0"/>
              </a:rPr>
              <a:t>Internet</a:t>
            </a:r>
          </a:p>
        </p:txBody>
      </p:sp>
    </p:spTree>
    <p:extLst>
      <p:ext uri="{BB962C8B-B14F-4D97-AF65-F5344CB8AC3E}">
        <p14:creationId xmlns:p14="http://schemas.microsoft.com/office/powerpoint/2010/main" val="37650396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Freeform 159">
            <a:extLst>
              <a:ext uri="{FF2B5EF4-FFF2-40B4-BE49-F238E27FC236}">
                <a16:creationId xmlns:a16="http://schemas.microsoft.com/office/drawing/2014/main" id="{AD92918F-BEA5-480E-940A-12D33E23D853}"/>
              </a:ext>
            </a:extLst>
          </p:cNvPr>
          <p:cNvSpPr/>
          <p:nvPr/>
        </p:nvSpPr>
        <p:spPr bwMode="gray">
          <a:xfrm flipH="1">
            <a:off x="914902" y="5269508"/>
            <a:ext cx="953047" cy="51566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tx1"/>
                </a:solidFill>
                <a:latin typeface="Huawei Sans" panose="020C0503030203020204" pitchFamily="34" charset="0"/>
              </a:rPr>
              <a:t>Area 1</a:t>
            </a:r>
          </a:p>
        </p:txBody>
      </p:sp>
      <p:sp>
        <p:nvSpPr>
          <p:cNvPr id="149" name="Freeform 159">
            <a:extLst>
              <a:ext uri="{FF2B5EF4-FFF2-40B4-BE49-F238E27FC236}">
                <a16:creationId xmlns:a16="http://schemas.microsoft.com/office/drawing/2014/main" id="{D29F4D20-5DAE-49F2-8774-14A51E9A88D4}"/>
              </a:ext>
            </a:extLst>
          </p:cNvPr>
          <p:cNvSpPr/>
          <p:nvPr/>
        </p:nvSpPr>
        <p:spPr bwMode="gray">
          <a:xfrm flipH="1">
            <a:off x="2118439" y="5264687"/>
            <a:ext cx="953047" cy="51566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tx1"/>
                </a:solidFill>
                <a:latin typeface="Huawei Sans" panose="020C0503030203020204" pitchFamily="34" charset="0"/>
              </a:rPr>
              <a:t>Area 2</a:t>
            </a:r>
          </a:p>
        </p:txBody>
      </p:sp>
      <p:sp>
        <p:nvSpPr>
          <p:cNvPr id="150" name="Freeform 159">
            <a:extLst>
              <a:ext uri="{FF2B5EF4-FFF2-40B4-BE49-F238E27FC236}">
                <a16:creationId xmlns:a16="http://schemas.microsoft.com/office/drawing/2014/main" id="{F1208605-1706-4130-BABE-EB3DA100A29A}"/>
              </a:ext>
            </a:extLst>
          </p:cNvPr>
          <p:cNvSpPr/>
          <p:nvPr/>
        </p:nvSpPr>
        <p:spPr bwMode="gray">
          <a:xfrm flipH="1">
            <a:off x="3480698" y="5268202"/>
            <a:ext cx="953047" cy="51566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tx1"/>
                </a:solidFill>
                <a:latin typeface="Huawei Sans" panose="020C0503030203020204" pitchFamily="34" charset="0"/>
              </a:rPr>
              <a:t>Area 3</a:t>
            </a:r>
          </a:p>
        </p:txBody>
      </p:sp>
      <p:sp>
        <p:nvSpPr>
          <p:cNvPr id="151" name="Freeform 159">
            <a:extLst>
              <a:ext uri="{FF2B5EF4-FFF2-40B4-BE49-F238E27FC236}">
                <a16:creationId xmlns:a16="http://schemas.microsoft.com/office/drawing/2014/main" id="{D32E3444-1BF0-4A0C-A429-CA9FAF0DD1AC}"/>
              </a:ext>
            </a:extLst>
          </p:cNvPr>
          <p:cNvSpPr/>
          <p:nvPr/>
        </p:nvSpPr>
        <p:spPr bwMode="gray">
          <a:xfrm flipH="1">
            <a:off x="4694434" y="5263265"/>
            <a:ext cx="953047" cy="51566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tx1"/>
                </a:solidFill>
                <a:latin typeface="Huawei Sans" panose="020C0503030203020204" pitchFamily="34" charset="0"/>
              </a:rPr>
              <a:t>Area 4</a:t>
            </a:r>
          </a:p>
        </p:txBody>
      </p:sp>
      <p:sp>
        <p:nvSpPr>
          <p:cNvPr id="2" name="标题 1"/>
          <p:cNvSpPr>
            <a:spLocks noGrp="1"/>
          </p:cNvSpPr>
          <p:nvPr>
            <p:ph type="title"/>
          </p:nvPr>
        </p:nvSpPr>
        <p:spPr bwMode="gray"/>
        <p:txBody>
          <a:bodyPr>
            <a:noAutofit/>
          </a:bodyPr>
          <a:lstStyle/>
          <a:p>
            <a:pPr defTabSz="914090" fontAlgn="ctr">
              <a:lnSpc>
                <a:spcPct val="100000"/>
              </a:lnSpc>
            </a:pPr>
            <a:r>
              <a:rPr lang="en-US" dirty="0">
                <a:latin typeface="Huawei Sans" panose="020C0503030203020204" pitchFamily="34" charset="0"/>
              </a:rPr>
              <a:t>Specification Calculation for Financial SD-WAN Networks </a:t>
            </a:r>
            <a:endParaRPr lang="en-US" altLang="zh-CN" dirty="0">
              <a:latin typeface="Huawei Sans" panose="020C0503030203020204" pitchFamily="34" charset="0"/>
              <a:ea typeface="Microsoft YaHei" panose="020B0503020204020204" pitchFamily="34" charset="-122"/>
            </a:endParaRPr>
          </a:p>
        </p:txBody>
      </p:sp>
      <p:sp>
        <p:nvSpPr>
          <p:cNvPr id="4" name="Text Placeholder 3">
            <a:extLst>
              <a:ext uri="{FF2B5EF4-FFF2-40B4-BE49-F238E27FC236}">
                <a16:creationId xmlns:a16="http://schemas.microsoft.com/office/drawing/2014/main" id="{CF56627F-1F4D-4A69-95C7-4C53C4214BAC}"/>
              </a:ext>
            </a:extLst>
          </p:cNvPr>
          <p:cNvSpPr>
            <a:spLocks noGrp="1"/>
          </p:cNvSpPr>
          <p:nvPr>
            <p:ph type="body" sz="quarter" idx="10"/>
          </p:nvPr>
        </p:nvSpPr>
        <p:spPr bwMode="gray">
          <a:xfrm>
            <a:off x="6064038" y="1185864"/>
            <a:ext cx="5685050" cy="4875042"/>
          </a:xfrm>
        </p:spPr>
        <p:txBody>
          <a:bodyPr/>
          <a:lstStyle/>
          <a:p>
            <a:pPr>
              <a:spcBef>
                <a:spcPts val="0"/>
              </a:spcBef>
            </a:pPr>
            <a:r>
              <a:rPr lang="en-US" sz="1200" dirty="0">
                <a:latin typeface="Huawei Sans" panose="020C0503030203020204" pitchFamily="34" charset="0"/>
              </a:rPr>
              <a:t>Background</a:t>
            </a:r>
            <a:endParaRPr lang="en-US" altLang="zh-CN" sz="1200" dirty="0">
              <a:latin typeface="Huawei Sans" panose="020C0503030203020204" pitchFamily="34" charset="0"/>
            </a:endParaRPr>
          </a:p>
          <a:p>
            <a:pPr marL="536575" lvl="1" indent="-220663">
              <a:spcBef>
                <a:spcPts val="0"/>
              </a:spcBef>
            </a:pPr>
            <a:r>
              <a:rPr lang="en-US" sz="1100" dirty="0">
                <a:latin typeface="Huawei Sans" panose="020C0503030203020204" pitchFamily="34" charset="0"/>
              </a:rPr>
              <a:t>Two hubs are deployed at the HQ of a bank and also function as RRs. The bank has a total of 300 sites in different areas, including 200 dual-gateway sites and 100 single-gateway sites.</a:t>
            </a:r>
            <a:endParaRPr lang="en-US" altLang="zh-CN" sz="1100" dirty="0">
              <a:latin typeface="Huawei Sans" panose="020C0503030203020204" pitchFamily="34" charset="0"/>
            </a:endParaRPr>
          </a:p>
          <a:p>
            <a:pPr marL="536575" lvl="1" indent="-220663">
              <a:spcBef>
                <a:spcPts val="0"/>
              </a:spcBef>
            </a:pPr>
            <a:r>
              <a:rPr lang="en-US" sz="1100" dirty="0">
                <a:latin typeface="Huawei Sans" panose="020C0503030203020204" pitchFamily="34" charset="0"/>
              </a:rPr>
              <a:t>Each hub (RR) supports a maximum of 1000 BGP peers and 2000 data tunnels.</a:t>
            </a:r>
          </a:p>
          <a:p>
            <a:pPr marL="536575" lvl="1" indent="-220663">
              <a:spcBef>
                <a:spcPts val="0"/>
              </a:spcBef>
            </a:pPr>
            <a:r>
              <a:rPr lang="en-US" sz="1100" dirty="0">
                <a:latin typeface="Huawei Sans" panose="020C0503030203020204" pitchFamily="34" charset="0"/>
              </a:rPr>
              <a:t>LTE links are used as backup. When primary links are available, no LTE link is established.</a:t>
            </a:r>
            <a:endParaRPr lang="en-US" altLang="zh-CN" sz="1100" dirty="0">
              <a:latin typeface="Huawei Sans" panose="020C0503030203020204" pitchFamily="34" charset="0"/>
            </a:endParaRPr>
          </a:p>
          <a:p>
            <a:pPr>
              <a:spcBef>
                <a:spcPts val="0"/>
              </a:spcBef>
            </a:pPr>
            <a:r>
              <a:rPr lang="en-US" sz="1200" dirty="0">
                <a:latin typeface="Huawei Sans" panose="020C0503030203020204" pitchFamily="34" charset="0"/>
              </a:rPr>
              <a:t>Calculation of networking specifications</a:t>
            </a:r>
            <a:endParaRPr lang="en-US" altLang="zh-CN" sz="1200" dirty="0">
              <a:latin typeface="Huawei Sans" panose="020C0503030203020204" pitchFamily="34" charset="0"/>
            </a:endParaRPr>
          </a:p>
          <a:p>
            <a:pPr marL="536575" lvl="1" indent="-220663">
              <a:spcBef>
                <a:spcPts val="0"/>
              </a:spcBef>
            </a:pPr>
            <a:r>
              <a:rPr lang="en-US" sz="1100" dirty="0">
                <a:latin typeface="Huawei Sans" panose="020C0503030203020204" pitchFamily="34" charset="0"/>
              </a:rPr>
              <a:t>Number of BGP peers supported by the hubs (RRs) = Number of dual-gateway sites x 2 + Number of single-gateway sites</a:t>
            </a:r>
          </a:p>
          <a:p>
            <a:pPr marL="720725" lvl="2" indent="-166688">
              <a:spcBef>
                <a:spcPts val="0"/>
              </a:spcBef>
            </a:pPr>
            <a:r>
              <a:rPr lang="en-US" sz="1050" dirty="0">
                <a:latin typeface="Huawei Sans" panose="020C0503030203020204" pitchFamily="34" charset="0"/>
              </a:rPr>
              <a:t>In this example, the total number of BGP peers is 500 (200 x 2 + 100), which meets the specification.</a:t>
            </a:r>
            <a:endParaRPr lang="en-US" altLang="zh-CN" sz="1050" dirty="0">
              <a:latin typeface="Huawei Sans" panose="020C0503030203020204" pitchFamily="34" charset="0"/>
            </a:endParaRPr>
          </a:p>
          <a:p>
            <a:pPr marL="536575" lvl="1" indent="-220663">
              <a:spcBef>
                <a:spcPts val="0"/>
              </a:spcBef>
            </a:pPr>
            <a:r>
              <a:rPr lang="en-US" sz="1100" dirty="0">
                <a:latin typeface="Huawei Sans" panose="020C0503030203020204" pitchFamily="34" charset="0"/>
              </a:rPr>
              <a:t>Number of data tunnels supported by the hubs (RRs) = Total number of data tunnels established between the hubs and gateways</a:t>
            </a:r>
            <a:endParaRPr lang="en-US" altLang="zh-CN" sz="1100" dirty="0">
              <a:latin typeface="Huawei Sans" panose="020C0503030203020204" pitchFamily="34" charset="0"/>
            </a:endParaRPr>
          </a:p>
          <a:p>
            <a:pPr marL="720725" lvl="2" indent="-166688">
              <a:spcBef>
                <a:spcPts val="0"/>
              </a:spcBef>
            </a:pPr>
            <a:r>
              <a:rPr lang="en-US" sz="1050" dirty="0">
                <a:latin typeface="Huawei Sans" panose="020C0503030203020204" pitchFamily="34" charset="0"/>
              </a:rPr>
              <a:t>The two hubs share the data tunnel specification. For example, if the data tunnel specification of each hub is 1000, the data tunnel specifications of the two hubs is 1000.</a:t>
            </a:r>
            <a:endParaRPr lang="en-US" altLang="zh-CN" sz="1050" dirty="0">
              <a:latin typeface="Huawei Sans" panose="020C0503030203020204" pitchFamily="34" charset="0"/>
            </a:endParaRPr>
          </a:p>
          <a:p>
            <a:pPr marL="720725" lvl="2" indent="-166688">
              <a:spcBef>
                <a:spcPts val="0"/>
              </a:spcBef>
            </a:pPr>
            <a:r>
              <a:rPr lang="en-US" sz="1050" dirty="0">
                <a:latin typeface="Huawei Sans" panose="020C0503030203020204" pitchFamily="34" charset="0"/>
              </a:rPr>
              <a:t>In this example, the total number of data tunnels is 1200 (300 x 4 = 1200), which meets the specification.</a:t>
            </a:r>
            <a:endParaRPr lang="en-US" altLang="zh-CN" sz="1050" dirty="0">
              <a:latin typeface="Huawei Sans" panose="020C0503030203020204" pitchFamily="34" charset="0"/>
            </a:endParaRPr>
          </a:p>
          <a:p>
            <a:pPr marL="536575" lvl="1" indent="-220663">
              <a:spcBef>
                <a:spcPts val="0"/>
              </a:spcBef>
            </a:pPr>
            <a:r>
              <a:rPr lang="en-US" sz="1100" dirty="0">
                <a:latin typeface="Huawei Sans" panose="020C0503030203020204" pitchFamily="34" charset="0"/>
              </a:rPr>
              <a:t>The network bandwidth must meet the customer requirements.</a:t>
            </a:r>
          </a:p>
        </p:txBody>
      </p:sp>
      <p:pic>
        <p:nvPicPr>
          <p:cNvPr id="71" name="图片 45">
            <a:extLst>
              <a:ext uri="{FF2B5EF4-FFF2-40B4-BE49-F238E27FC236}">
                <a16:creationId xmlns:a16="http://schemas.microsoft.com/office/drawing/2014/main" id="{B4F2E6A4-0BF2-4D8A-ABF4-5DD4F6DD4D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851629" y="1183069"/>
            <a:ext cx="1486668" cy="933488"/>
          </a:xfrm>
          <a:prstGeom prst="rect">
            <a:avLst/>
          </a:prstGeom>
        </p:spPr>
      </p:pic>
      <p:sp>
        <p:nvSpPr>
          <p:cNvPr id="72" name="文本框 46">
            <a:extLst>
              <a:ext uri="{FF2B5EF4-FFF2-40B4-BE49-F238E27FC236}">
                <a16:creationId xmlns:a16="http://schemas.microsoft.com/office/drawing/2014/main" id="{24E2C191-C7D8-400A-8CB3-5F161BC37783}"/>
              </a:ext>
            </a:extLst>
          </p:cNvPr>
          <p:cNvSpPr txBox="1"/>
          <p:nvPr/>
        </p:nvSpPr>
        <p:spPr bwMode="gray">
          <a:xfrm>
            <a:off x="2125147" y="1491347"/>
            <a:ext cx="940450" cy="256545"/>
          </a:xfrm>
          <a:prstGeom prst="rect">
            <a:avLst/>
          </a:prstGeom>
          <a:noFill/>
        </p:spPr>
        <p:txBody>
          <a:bodyPr wrap="square" rtlCol="0">
            <a:spAutoFit/>
          </a:bodyPr>
          <a:lstStyle/>
          <a:p>
            <a:pPr algn="ctr" fontAlgn="ctr">
              <a:spcBef>
                <a:spcPct val="0"/>
              </a:spcBef>
              <a:spcAft>
                <a:spcPct val="0"/>
              </a:spcAft>
            </a:pPr>
            <a:r>
              <a:rPr lang="en-US" sz="1067" b="1" dirty="0">
                <a:solidFill>
                  <a:srgbClr val="000000"/>
                </a:solidFill>
                <a:latin typeface="Huawei Sans" panose="020C0503030203020204" pitchFamily="34" charset="0"/>
              </a:rPr>
              <a:t>HQ/DC</a:t>
            </a:r>
            <a:endParaRPr lang="en-US" altLang="zh-CN" sz="1067" b="1" dirty="0">
              <a:solidFill>
                <a:srgbClr val="000000"/>
              </a:solidFill>
              <a:latin typeface="Huawei Sans" panose="020C0503030203020204" pitchFamily="34" charset="0"/>
            </a:endParaRPr>
          </a:p>
        </p:txBody>
      </p:sp>
      <p:pic>
        <p:nvPicPr>
          <p:cNvPr id="74" name="图片 48">
            <a:extLst>
              <a:ext uri="{FF2B5EF4-FFF2-40B4-BE49-F238E27FC236}">
                <a16:creationId xmlns:a16="http://schemas.microsoft.com/office/drawing/2014/main" id="{D6DC85C0-75FB-434F-BEE6-2CD1F58A224C}"/>
              </a:ext>
            </a:extLst>
          </p:cNvPr>
          <p:cNvPicPr>
            <a:picLocks noChangeAspect="1"/>
          </p:cNvPicPr>
          <p:nvPr/>
        </p:nvPicPr>
        <p:blipFill>
          <a:blip r:embed="rId4"/>
          <a:stretch>
            <a:fillRect/>
          </a:stretch>
        </p:blipFill>
        <p:spPr bwMode="gray">
          <a:xfrm>
            <a:off x="2673038" y="4989803"/>
            <a:ext cx="466668" cy="389308"/>
          </a:xfrm>
          <a:prstGeom prst="rect">
            <a:avLst/>
          </a:prstGeom>
        </p:spPr>
      </p:pic>
      <p:cxnSp>
        <p:nvCxnSpPr>
          <p:cNvPr id="76" name="直接连接符 50">
            <a:extLst>
              <a:ext uri="{FF2B5EF4-FFF2-40B4-BE49-F238E27FC236}">
                <a16:creationId xmlns:a16="http://schemas.microsoft.com/office/drawing/2014/main" id="{10AEF5FE-284D-4CA7-AD3E-5A9B6DDD53DF}"/>
              </a:ext>
            </a:extLst>
          </p:cNvPr>
          <p:cNvCxnSpPr>
            <a:cxnSpLocks/>
            <a:stCxn id="74" idx="0"/>
          </p:cNvCxnSpPr>
          <p:nvPr/>
        </p:nvCxnSpPr>
        <p:spPr bwMode="gray">
          <a:xfrm flipV="1">
            <a:off x="2906372" y="3905320"/>
            <a:ext cx="296597" cy="1084483"/>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79" name="图片 53">
            <a:extLst>
              <a:ext uri="{FF2B5EF4-FFF2-40B4-BE49-F238E27FC236}">
                <a16:creationId xmlns:a16="http://schemas.microsoft.com/office/drawing/2014/main" id="{0084CF1A-3CC2-482C-90BA-FED18DAAC20A}"/>
              </a:ext>
            </a:extLst>
          </p:cNvPr>
          <p:cNvPicPr>
            <a:picLocks noChangeAspect="1"/>
          </p:cNvPicPr>
          <p:nvPr/>
        </p:nvPicPr>
        <p:blipFill>
          <a:blip r:embed="rId4"/>
          <a:stretch>
            <a:fillRect/>
          </a:stretch>
        </p:blipFill>
        <p:spPr bwMode="gray">
          <a:xfrm>
            <a:off x="2137553" y="4989803"/>
            <a:ext cx="466668" cy="389308"/>
          </a:xfrm>
          <a:prstGeom prst="rect">
            <a:avLst/>
          </a:prstGeom>
        </p:spPr>
      </p:pic>
      <p:cxnSp>
        <p:nvCxnSpPr>
          <p:cNvPr id="80" name="直接连接符 54">
            <a:extLst>
              <a:ext uri="{FF2B5EF4-FFF2-40B4-BE49-F238E27FC236}">
                <a16:creationId xmlns:a16="http://schemas.microsoft.com/office/drawing/2014/main" id="{ECFCE6D8-4872-438F-A2A6-49BC669E8428}"/>
              </a:ext>
            </a:extLst>
          </p:cNvPr>
          <p:cNvCxnSpPr>
            <a:stCxn id="74" idx="1"/>
            <a:endCxn id="79" idx="3"/>
          </p:cNvCxnSpPr>
          <p:nvPr/>
        </p:nvCxnSpPr>
        <p:spPr bwMode="gray">
          <a:xfrm flipH="1">
            <a:off x="2604223" y="5184457"/>
            <a:ext cx="6881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1" name="直接连接符 55">
            <a:extLst>
              <a:ext uri="{FF2B5EF4-FFF2-40B4-BE49-F238E27FC236}">
                <a16:creationId xmlns:a16="http://schemas.microsoft.com/office/drawing/2014/main" id="{11A70F72-DA68-4E2D-B3FA-3855BF129CF5}"/>
              </a:ext>
            </a:extLst>
          </p:cNvPr>
          <p:cNvCxnSpPr>
            <a:cxnSpLocks/>
            <a:stCxn id="79" idx="0"/>
          </p:cNvCxnSpPr>
          <p:nvPr/>
        </p:nvCxnSpPr>
        <p:spPr bwMode="gray">
          <a:xfrm flipH="1" flipV="1">
            <a:off x="1672305" y="3905323"/>
            <a:ext cx="698582" cy="108448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5" name="直接连接符 59">
            <a:extLst>
              <a:ext uri="{FF2B5EF4-FFF2-40B4-BE49-F238E27FC236}">
                <a16:creationId xmlns:a16="http://schemas.microsoft.com/office/drawing/2014/main" id="{3134E7C6-439E-44B6-B604-50B9BE02DE9C}"/>
              </a:ext>
            </a:extLst>
          </p:cNvPr>
          <p:cNvCxnSpPr/>
          <p:nvPr/>
        </p:nvCxnSpPr>
        <p:spPr bwMode="gray">
          <a:xfrm flipH="1">
            <a:off x="4044084" y="3592776"/>
            <a:ext cx="178871" cy="7429"/>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6" name="直接连接符 60">
            <a:extLst>
              <a:ext uri="{FF2B5EF4-FFF2-40B4-BE49-F238E27FC236}">
                <a16:creationId xmlns:a16="http://schemas.microsoft.com/office/drawing/2014/main" id="{9D36294E-C4DA-4527-B30E-B2AA9035B1E3}"/>
              </a:ext>
            </a:extLst>
          </p:cNvPr>
          <p:cNvCxnSpPr>
            <a:cxnSpLocks/>
            <a:stCxn id="74" idx="0"/>
          </p:cNvCxnSpPr>
          <p:nvPr/>
        </p:nvCxnSpPr>
        <p:spPr bwMode="gray">
          <a:xfrm flipV="1">
            <a:off x="2906372" y="3898600"/>
            <a:ext cx="1788062" cy="1091203"/>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87" name="图片 61">
            <a:extLst>
              <a:ext uri="{FF2B5EF4-FFF2-40B4-BE49-F238E27FC236}">
                <a16:creationId xmlns:a16="http://schemas.microsoft.com/office/drawing/2014/main" id="{0B8DA6CB-3623-4A38-910B-76EB0432402D}"/>
              </a:ext>
            </a:extLst>
          </p:cNvPr>
          <p:cNvPicPr>
            <a:picLocks noChangeAspect="1"/>
          </p:cNvPicPr>
          <p:nvPr/>
        </p:nvPicPr>
        <p:blipFill>
          <a:blip r:embed="rId4"/>
          <a:stretch>
            <a:fillRect/>
          </a:stretch>
        </p:blipFill>
        <p:spPr bwMode="gray">
          <a:xfrm>
            <a:off x="2629372" y="1852732"/>
            <a:ext cx="466668" cy="389308"/>
          </a:xfrm>
          <a:prstGeom prst="rect">
            <a:avLst/>
          </a:prstGeom>
        </p:spPr>
      </p:pic>
      <p:pic>
        <p:nvPicPr>
          <p:cNvPr id="88" name="图片 62">
            <a:extLst>
              <a:ext uri="{FF2B5EF4-FFF2-40B4-BE49-F238E27FC236}">
                <a16:creationId xmlns:a16="http://schemas.microsoft.com/office/drawing/2014/main" id="{B9B4ECC2-0D7E-4F6E-871D-E38A927D4AE1}"/>
              </a:ext>
            </a:extLst>
          </p:cNvPr>
          <p:cNvPicPr>
            <a:picLocks noChangeAspect="1"/>
          </p:cNvPicPr>
          <p:nvPr/>
        </p:nvPicPr>
        <p:blipFill>
          <a:blip r:embed="rId4"/>
          <a:stretch>
            <a:fillRect/>
          </a:stretch>
        </p:blipFill>
        <p:spPr bwMode="gray">
          <a:xfrm>
            <a:off x="2093887" y="1852732"/>
            <a:ext cx="466668" cy="389308"/>
          </a:xfrm>
          <a:prstGeom prst="rect">
            <a:avLst/>
          </a:prstGeom>
        </p:spPr>
      </p:pic>
      <p:cxnSp>
        <p:nvCxnSpPr>
          <p:cNvPr id="89" name="直接连接符 63">
            <a:extLst>
              <a:ext uri="{FF2B5EF4-FFF2-40B4-BE49-F238E27FC236}">
                <a16:creationId xmlns:a16="http://schemas.microsoft.com/office/drawing/2014/main" id="{6F88CF2C-BDB2-4E71-A42D-6E979B239A3B}"/>
              </a:ext>
            </a:extLst>
          </p:cNvPr>
          <p:cNvCxnSpPr>
            <a:stCxn id="87" idx="1"/>
            <a:endCxn id="88" idx="3"/>
          </p:cNvCxnSpPr>
          <p:nvPr/>
        </p:nvCxnSpPr>
        <p:spPr bwMode="gray">
          <a:xfrm flipH="1">
            <a:off x="2560557" y="2047386"/>
            <a:ext cx="6881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0" name="直接连接符 64">
            <a:extLst>
              <a:ext uri="{FF2B5EF4-FFF2-40B4-BE49-F238E27FC236}">
                <a16:creationId xmlns:a16="http://schemas.microsoft.com/office/drawing/2014/main" id="{F4884AFC-2A9A-428D-9089-DC91B0DCF39D}"/>
              </a:ext>
            </a:extLst>
          </p:cNvPr>
          <p:cNvCxnSpPr>
            <a:cxnSpLocks/>
            <a:stCxn id="145" idx="3"/>
            <a:endCxn id="88" idx="2"/>
          </p:cNvCxnSpPr>
          <p:nvPr/>
        </p:nvCxnSpPr>
        <p:spPr bwMode="gray">
          <a:xfrm flipV="1">
            <a:off x="1817304" y="2242040"/>
            <a:ext cx="509917" cy="107635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1" name="直接连接符 65">
            <a:extLst>
              <a:ext uri="{FF2B5EF4-FFF2-40B4-BE49-F238E27FC236}">
                <a16:creationId xmlns:a16="http://schemas.microsoft.com/office/drawing/2014/main" id="{DFA254F7-5775-4548-9A14-B8E554341518}"/>
              </a:ext>
            </a:extLst>
          </p:cNvPr>
          <p:cNvCxnSpPr>
            <a:cxnSpLocks/>
            <a:stCxn id="146" idx="2"/>
            <a:endCxn id="88" idx="2"/>
          </p:cNvCxnSpPr>
          <p:nvPr/>
        </p:nvCxnSpPr>
        <p:spPr bwMode="gray">
          <a:xfrm flipH="1" flipV="1">
            <a:off x="2327221" y="2242040"/>
            <a:ext cx="968140" cy="108523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2" name="直接连接符 66">
            <a:extLst>
              <a:ext uri="{FF2B5EF4-FFF2-40B4-BE49-F238E27FC236}">
                <a16:creationId xmlns:a16="http://schemas.microsoft.com/office/drawing/2014/main" id="{CE1D4D9A-BBCE-4CBB-84EA-D3D2060262B2}"/>
              </a:ext>
            </a:extLst>
          </p:cNvPr>
          <p:cNvCxnSpPr>
            <a:cxnSpLocks/>
            <a:stCxn id="146" idx="2"/>
            <a:endCxn id="87" idx="2"/>
          </p:cNvCxnSpPr>
          <p:nvPr/>
        </p:nvCxnSpPr>
        <p:spPr bwMode="gray">
          <a:xfrm flipH="1" flipV="1">
            <a:off x="2862706" y="2242040"/>
            <a:ext cx="432655" cy="108523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3" name="直接连接符 67">
            <a:extLst>
              <a:ext uri="{FF2B5EF4-FFF2-40B4-BE49-F238E27FC236}">
                <a16:creationId xmlns:a16="http://schemas.microsoft.com/office/drawing/2014/main" id="{90F9DC46-24E3-40D3-861C-C262884A9E01}"/>
              </a:ext>
            </a:extLst>
          </p:cNvPr>
          <p:cNvCxnSpPr>
            <a:cxnSpLocks/>
            <a:stCxn id="145" idx="3"/>
            <a:endCxn id="87" idx="2"/>
          </p:cNvCxnSpPr>
          <p:nvPr/>
        </p:nvCxnSpPr>
        <p:spPr bwMode="gray">
          <a:xfrm flipV="1">
            <a:off x="1817304" y="2242040"/>
            <a:ext cx="1045402" cy="1076356"/>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95" name="图片 69">
            <a:extLst>
              <a:ext uri="{FF2B5EF4-FFF2-40B4-BE49-F238E27FC236}">
                <a16:creationId xmlns:a16="http://schemas.microsoft.com/office/drawing/2014/main" id="{A06F4D67-9C57-41F2-B636-81160A0C85FC}"/>
              </a:ext>
            </a:extLst>
          </p:cNvPr>
          <p:cNvPicPr>
            <a:picLocks noChangeAspect="1"/>
          </p:cNvPicPr>
          <p:nvPr/>
        </p:nvPicPr>
        <p:blipFill>
          <a:blip r:embed="rId4"/>
          <a:stretch>
            <a:fillRect/>
          </a:stretch>
        </p:blipFill>
        <p:spPr bwMode="gray">
          <a:xfrm>
            <a:off x="1460243" y="4997232"/>
            <a:ext cx="466668" cy="389308"/>
          </a:xfrm>
          <a:prstGeom prst="rect">
            <a:avLst/>
          </a:prstGeom>
        </p:spPr>
      </p:pic>
      <p:pic>
        <p:nvPicPr>
          <p:cNvPr id="103" name="图片 71">
            <a:extLst>
              <a:ext uri="{FF2B5EF4-FFF2-40B4-BE49-F238E27FC236}">
                <a16:creationId xmlns:a16="http://schemas.microsoft.com/office/drawing/2014/main" id="{8839762A-0B1D-4F6E-AE38-884532D53F4A}"/>
              </a:ext>
            </a:extLst>
          </p:cNvPr>
          <p:cNvPicPr>
            <a:picLocks noChangeAspect="1"/>
          </p:cNvPicPr>
          <p:nvPr/>
        </p:nvPicPr>
        <p:blipFill>
          <a:blip r:embed="rId4"/>
          <a:stretch>
            <a:fillRect/>
          </a:stretch>
        </p:blipFill>
        <p:spPr bwMode="gray">
          <a:xfrm>
            <a:off x="924758" y="4997232"/>
            <a:ext cx="466668" cy="389308"/>
          </a:xfrm>
          <a:prstGeom prst="rect">
            <a:avLst/>
          </a:prstGeom>
        </p:spPr>
      </p:pic>
      <p:cxnSp>
        <p:nvCxnSpPr>
          <p:cNvPr id="108" name="直接连接符 72">
            <a:extLst>
              <a:ext uri="{FF2B5EF4-FFF2-40B4-BE49-F238E27FC236}">
                <a16:creationId xmlns:a16="http://schemas.microsoft.com/office/drawing/2014/main" id="{7E3A3368-8C47-4CC2-B834-CFE38C1BF31D}"/>
              </a:ext>
            </a:extLst>
          </p:cNvPr>
          <p:cNvCxnSpPr>
            <a:cxnSpLocks/>
            <a:stCxn id="95" idx="1"/>
            <a:endCxn id="103" idx="3"/>
          </p:cNvCxnSpPr>
          <p:nvPr/>
        </p:nvCxnSpPr>
        <p:spPr bwMode="gray">
          <a:xfrm flipH="1">
            <a:off x="1391426" y="5191886"/>
            <a:ext cx="68817"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14" name="图片 74">
            <a:extLst>
              <a:ext uri="{FF2B5EF4-FFF2-40B4-BE49-F238E27FC236}">
                <a16:creationId xmlns:a16="http://schemas.microsoft.com/office/drawing/2014/main" id="{AE212F65-3E24-41C8-A141-99781B37B262}"/>
              </a:ext>
            </a:extLst>
          </p:cNvPr>
          <p:cNvPicPr>
            <a:picLocks noChangeAspect="1"/>
          </p:cNvPicPr>
          <p:nvPr/>
        </p:nvPicPr>
        <p:blipFill>
          <a:blip r:embed="rId4"/>
          <a:stretch>
            <a:fillRect/>
          </a:stretch>
        </p:blipFill>
        <p:spPr bwMode="gray">
          <a:xfrm>
            <a:off x="4955701" y="4997232"/>
            <a:ext cx="466668" cy="389308"/>
          </a:xfrm>
          <a:prstGeom prst="rect">
            <a:avLst/>
          </a:prstGeom>
        </p:spPr>
      </p:pic>
      <p:pic>
        <p:nvPicPr>
          <p:cNvPr id="117" name="图片 78">
            <a:extLst>
              <a:ext uri="{FF2B5EF4-FFF2-40B4-BE49-F238E27FC236}">
                <a16:creationId xmlns:a16="http://schemas.microsoft.com/office/drawing/2014/main" id="{08DBB484-E350-4EFA-9462-1725BB49CD23}"/>
              </a:ext>
            </a:extLst>
          </p:cNvPr>
          <p:cNvPicPr>
            <a:picLocks noChangeAspect="1"/>
          </p:cNvPicPr>
          <p:nvPr/>
        </p:nvPicPr>
        <p:blipFill>
          <a:blip r:embed="rId4"/>
          <a:stretch>
            <a:fillRect/>
          </a:stretch>
        </p:blipFill>
        <p:spPr bwMode="gray">
          <a:xfrm>
            <a:off x="3744231" y="4993663"/>
            <a:ext cx="466668" cy="389308"/>
          </a:xfrm>
          <a:prstGeom prst="rect">
            <a:avLst/>
          </a:prstGeom>
        </p:spPr>
      </p:pic>
      <p:cxnSp>
        <p:nvCxnSpPr>
          <p:cNvPr id="120" name="直接连接符 80">
            <a:extLst>
              <a:ext uri="{FF2B5EF4-FFF2-40B4-BE49-F238E27FC236}">
                <a16:creationId xmlns:a16="http://schemas.microsoft.com/office/drawing/2014/main" id="{0ACBE329-A15F-4058-9F3D-8FA7E54B0AE3}"/>
              </a:ext>
            </a:extLst>
          </p:cNvPr>
          <p:cNvCxnSpPr>
            <a:cxnSpLocks/>
            <a:stCxn id="103" idx="0"/>
          </p:cNvCxnSpPr>
          <p:nvPr/>
        </p:nvCxnSpPr>
        <p:spPr bwMode="gray">
          <a:xfrm flipV="1">
            <a:off x="1158092" y="3898600"/>
            <a:ext cx="514213" cy="109863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1" name="直接连接符 81">
            <a:extLst>
              <a:ext uri="{FF2B5EF4-FFF2-40B4-BE49-F238E27FC236}">
                <a16:creationId xmlns:a16="http://schemas.microsoft.com/office/drawing/2014/main" id="{B465D9D4-94EE-4345-BF98-4908A1EDF57F}"/>
              </a:ext>
            </a:extLst>
          </p:cNvPr>
          <p:cNvCxnSpPr>
            <a:cxnSpLocks/>
            <a:stCxn id="95" idx="0"/>
          </p:cNvCxnSpPr>
          <p:nvPr/>
        </p:nvCxnSpPr>
        <p:spPr bwMode="gray">
          <a:xfrm flipV="1">
            <a:off x="1693577" y="3905321"/>
            <a:ext cx="1524048" cy="109191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3" name="直接连接符 82">
            <a:extLst>
              <a:ext uri="{FF2B5EF4-FFF2-40B4-BE49-F238E27FC236}">
                <a16:creationId xmlns:a16="http://schemas.microsoft.com/office/drawing/2014/main" id="{9534D5FE-6F2C-4858-941B-151086402344}"/>
              </a:ext>
            </a:extLst>
          </p:cNvPr>
          <p:cNvCxnSpPr>
            <a:cxnSpLocks/>
            <a:stCxn id="114" idx="0"/>
          </p:cNvCxnSpPr>
          <p:nvPr/>
        </p:nvCxnSpPr>
        <p:spPr bwMode="gray">
          <a:xfrm flipH="1" flipV="1">
            <a:off x="1672304" y="3905322"/>
            <a:ext cx="3516731" cy="109191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5" name="直接连接符 83">
            <a:extLst>
              <a:ext uri="{FF2B5EF4-FFF2-40B4-BE49-F238E27FC236}">
                <a16:creationId xmlns:a16="http://schemas.microsoft.com/office/drawing/2014/main" id="{6FC70E60-3A79-45DC-86D4-537355E5F526}"/>
              </a:ext>
            </a:extLst>
          </p:cNvPr>
          <p:cNvCxnSpPr>
            <a:cxnSpLocks/>
            <a:stCxn id="114" idx="0"/>
          </p:cNvCxnSpPr>
          <p:nvPr/>
        </p:nvCxnSpPr>
        <p:spPr bwMode="gray">
          <a:xfrm flipH="1" flipV="1">
            <a:off x="3217625" y="3912045"/>
            <a:ext cx="1971410" cy="108518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6" name="直接连接符 84">
            <a:extLst>
              <a:ext uri="{FF2B5EF4-FFF2-40B4-BE49-F238E27FC236}">
                <a16:creationId xmlns:a16="http://schemas.microsoft.com/office/drawing/2014/main" id="{1F46D7C3-31C7-4C55-A349-1468E82DD7F0}"/>
              </a:ext>
            </a:extLst>
          </p:cNvPr>
          <p:cNvCxnSpPr>
            <a:cxnSpLocks/>
            <a:stCxn id="117" idx="0"/>
          </p:cNvCxnSpPr>
          <p:nvPr/>
        </p:nvCxnSpPr>
        <p:spPr bwMode="gray">
          <a:xfrm flipH="1" flipV="1">
            <a:off x="1679240" y="3912045"/>
            <a:ext cx="2298325" cy="108161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7" name="直接连接符 85">
            <a:extLst>
              <a:ext uri="{FF2B5EF4-FFF2-40B4-BE49-F238E27FC236}">
                <a16:creationId xmlns:a16="http://schemas.microsoft.com/office/drawing/2014/main" id="{72C50699-3C98-4F35-826E-B3E1EEDD6456}"/>
              </a:ext>
            </a:extLst>
          </p:cNvPr>
          <p:cNvCxnSpPr>
            <a:cxnSpLocks/>
            <a:stCxn id="117" idx="0"/>
          </p:cNvCxnSpPr>
          <p:nvPr/>
        </p:nvCxnSpPr>
        <p:spPr bwMode="gray">
          <a:xfrm flipH="1" flipV="1">
            <a:off x="3202969" y="3898600"/>
            <a:ext cx="774596" cy="109506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8" name="直接连接符 86">
            <a:extLst>
              <a:ext uri="{FF2B5EF4-FFF2-40B4-BE49-F238E27FC236}">
                <a16:creationId xmlns:a16="http://schemas.microsoft.com/office/drawing/2014/main" id="{F4CF406A-9A44-4818-9E29-E0D709462E08}"/>
              </a:ext>
            </a:extLst>
          </p:cNvPr>
          <p:cNvCxnSpPr>
            <a:cxnSpLocks/>
            <a:stCxn id="114" idx="0"/>
          </p:cNvCxnSpPr>
          <p:nvPr/>
        </p:nvCxnSpPr>
        <p:spPr bwMode="gray">
          <a:xfrm flipH="1" flipV="1">
            <a:off x="4694434" y="3912045"/>
            <a:ext cx="494601" cy="108518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1" name="文本框 87">
            <a:extLst>
              <a:ext uri="{FF2B5EF4-FFF2-40B4-BE49-F238E27FC236}">
                <a16:creationId xmlns:a16="http://schemas.microsoft.com/office/drawing/2014/main" id="{64E0D6EB-CCB8-4EF3-B731-878E84B039A2}"/>
              </a:ext>
            </a:extLst>
          </p:cNvPr>
          <p:cNvSpPr txBox="1"/>
          <p:nvPr/>
        </p:nvSpPr>
        <p:spPr bwMode="gray">
          <a:xfrm>
            <a:off x="935674" y="5884636"/>
            <a:ext cx="882769" cy="276999"/>
          </a:xfrm>
          <a:prstGeom prst="rect">
            <a:avLst/>
          </a:prstGeom>
          <a:noFill/>
        </p:spPr>
        <p:txBody>
          <a:bodyPr wrap="square" rtlCol="0">
            <a:spAutoFit/>
          </a:bodyPr>
          <a:lstStyle/>
          <a:p>
            <a:pPr algn="ctr" fontAlgn="ctr">
              <a:spcBef>
                <a:spcPct val="0"/>
              </a:spcBef>
              <a:spcAft>
                <a:spcPct val="0"/>
              </a:spcAft>
            </a:pPr>
            <a:r>
              <a:rPr lang="en-US" sz="1200" b="1" dirty="0">
                <a:solidFill>
                  <a:srgbClr val="000000"/>
                </a:solidFill>
                <a:latin typeface="Huawei Sans" panose="020C0503030203020204" pitchFamily="34" charset="0"/>
              </a:rPr>
              <a:t>30 </a:t>
            </a:r>
            <a:r>
              <a:rPr lang="en-US" altLang="zh-CN" sz="1200" b="1" dirty="0">
                <a:solidFill>
                  <a:srgbClr val="000000"/>
                </a:solidFill>
                <a:latin typeface="Huawei Sans" panose="020C0503030203020204" pitchFamily="34" charset="0"/>
              </a:rPr>
              <a:t>sites</a:t>
            </a:r>
            <a:endParaRPr lang="en-US" sz="1200" b="1" dirty="0">
              <a:solidFill>
                <a:srgbClr val="000000"/>
              </a:solidFill>
              <a:latin typeface="Huawei Sans" panose="020C0503030203020204" pitchFamily="34" charset="0"/>
            </a:endParaRPr>
          </a:p>
        </p:txBody>
      </p:sp>
      <p:sp>
        <p:nvSpPr>
          <p:cNvPr id="132" name="文本框 88">
            <a:extLst>
              <a:ext uri="{FF2B5EF4-FFF2-40B4-BE49-F238E27FC236}">
                <a16:creationId xmlns:a16="http://schemas.microsoft.com/office/drawing/2014/main" id="{70D92D39-9D1D-4976-8F11-FB1FA9675E02}"/>
              </a:ext>
            </a:extLst>
          </p:cNvPr>
          <p:cNvSpPr txBox="1"/>
          <p:nvPr/>
        </p:nvSpPr>
        <p:spPr bwMode="gray">
          <a:xfrm>
            <a:off x="2162838" y="5884636"/>
            <a:ext cx="882769" cy="276999"/>
          </a:xfrm>
          <a:prstGeom prst="rect">
            <a:avLst/>
          </a:prstGeom>
          <a:noFill/>
        </p:spPr>
        <p:txBody>
          <a:bodyPr wrap="square" rtlCol="0">
            <a:spAutoFit/>
          </a:bodyPr>
          <a:lstStyle/>
          <a:p>
            <a:pPr algn="ctr" fontAlgn="ctr">
              <a:spcBef>
                <a:spcPct val="0"/>
              </a:spcBef>
              <a:spcAft>
                <a:spcPct val="0"/>
              </a:spcAft>
            </a:pPr>
            <a:r>
              <a:rPr lang="en-US" sz="1200" b="1" dirty="0">
                <a:solidFill>
                  <a:srgbClr val="000000"/>
                </a:solidFill>
                <a:latin typeface="Huawei Sans" panose="020C0503030203020204" pitchFamily="34" charset="0"/>
              </a:rPr>
              <a:t>170 </a:t>
            </a:r>
            <a:r>
              <a:rPr lang="en-US" altLang="zh-CN" sz="1200" b="1" dirty="0">
                <a:solidFill>
                  <a:srgbClr val="000000"/>
                </a:solidFill>
                <a:latin typeface="Huawei Sans" panose="020C0503030203020204" pitchFamily="34" charset="0"/>
              </a:rPr>
              <a:t>sites</a:t>
            </a:r>
            <a:endParaRPr lang="en-US" sz="1200" b="1" dirty="0">
              <a:solidFill>
                <a:srgbClr val="000000"/>
              </a:solidFill>
              <a:latin typeface="Huawei Sans" panose="020C0503030203020204" pitchFamily="34" charset="0"/>
            </a:endParaRPr>
          </a:p>
        </p:txBody>
      </p:sp>
      <p:sp>
        <p:nvSpPr>
          <p:cNvPr id="133" name="文本框 89">
            <a:extLst>
              <a:ext uri="{FF2B5EF4-FFF2-40B4-BE49-F238E27FC236}">
                <a16:creationId xmlns:a16="http://schemas.microsoft.com/office/drawing/2014/main" id="{EDF60975-2C2A-402A-9AAB-978B40B4C56D}"/>
              </a:ext>
            </a:extLst>
          </p:cNvPr>
          <p:cNvSpPr txBox="1"/>
          <p:nvPr/>
        </p:nvSpPr>
        <p:spPr bwMode="gray">
          <a:xfrm>
            <a:off x="3536182" y="5884636"/>
            <a:ext cx="882769" cy="276999"/>
          </a:xfrm>
          <a:prstGeom prst="rect">
            <a:avLst/>
          </a:prstGeom>
          <a:noFill/>
        </p:spPr>
        <p:txBody>
          <a:bodyPr wrap="square" rtlCol="0">
            <a:spAutoFit/>
          </a:bodyPr>
          <a:lstStyle/>
          <a:p>
            <a:pPr algn="ctr" fontAlgn="ctr">
              <a:spcBef>
                <a:spcPct val="0"/>
              </a:spcBef>
              <a:spcAft>
                <a:spcPct val="0"/>
              </a:spcAft>
            </a:pPr>
            <a:r>
              <a:rPr lang="en-US" sz="1200" b="1" dirty="0">
                <a:solidFill>
                  <a:srgbClr val="000000"/>
                </a:solidFill>
                <a:latin typeface="Huawei Sans" panose="020C0503030203020204" pitchFamily="34" charset="0"/>
              </a:rPr>
              <a:t>15 </a:t>
            </a:r>
            <a:r>
              <a:rPr lang="en-US" altLang="zh-CN" sz="1200" b="1" dirty="0">
                <a:solidFill>
                  <a:srgbClr val="000000"/>
                </a:solidFill>
                <a:latin typeface="Huawei Sans" panose="020C0503030203020204" pitchFamily="34" charset="0"/>
              </a:rPr>
              <a:t>sites</a:t>
            </a:r>
            <a:endParaRPr lang="en-US" sz="1200" b="1" dirty="0">
              <a:solidFill>
                <a:srgbClr val="000000"/>
              </a:solidFill>
              <a:latin typeface="Huawei Sans" panose="020C0503030203020204" pitchFamily="34" charset="0"/>
            </a:endParaRPr>
          </a:p>
        </p:txBody>
      </p:sp>
      <p:sp>
        <p:nvSpPr>
          <p:cNvPr id="134" name="文本框 90">
            <a:extLst>
              <a:ext uri="{FF2B5EF4-FFF2-40B4-BE49-F238E27FC236}">
                <a16:creationId xmlns:a16="http://schemas.microsoft.com/office/drawing/2014/main" id="{E05CC600-C44A-4C51-BFF1-B9B8E621A844}"/>
              </a:ext>
            </a:extLst>
          </p:cNvPr>
          <p:cNvSpPr txBox="1"/>
          <p:nvPr/>
        </p:nvSpPr>
        <p:spPr bwMode="gray">
          <a:xfrm>
            <a:off x="4733714" y="5884635"/>
            <a:ext cx="882769" cy="276999"/>
          </a:xfrm>
          <a:prstGeom prst="rect">
            <a:avLst/>
          </a:prstGeom>
          <a:noFill/>
        </p:spPr>
        <p:txBody>
          <a:bodyPr wrap="square" rtlCol="0">
            <a:spAutoFit/>
          </a:bodyPr>
          <a:lstStyle/>
          <a:p>
            <a:pPr algn="ctr" fontAlgn="ctr">
              <a:spcBef>
                <a:spcPct val="0"/>
              </a:spcBef>
              <a:spcAft>
                <a:spcPct val="0"/>
              </a:spcAft>
            </a:pPr>
            <a:r>
              <a:rPr lang="en-US" sz="1200" b="1" dirty="0">
                <a:solidFill>
                  <a:srgbClr val="000000"/>
                </a:solidFill>
                <a:latin typeface="Huawei Sans" panose="020C0503030203020204" pitchFamily="34" charset="0"/>
              </a:rPr>
              <a:t>85 </a:t>
            </a:r>
            <a:r>
              <a:rPr lang="en-US" altLang="zh-CN" sz="1200" b="1" dirty="0">
                <a:solidFill>
                  <a:srgbClr val="000000"/>
                </a:solidFill>
                <a:latin typeface="Huawei Sans" panose="020C0503030203020204" pitchFamily="34" charset="0"/>
              </a:rPr>
              <a:t>sites</a:t>
            </a:r>
            <a:endParaRPr lang="en-US" sz="1200" b="1" dirty="0">
              <a:solidFill>
                <a:srgbClr val="000000"/>
              </a:solidFill>
              <a:latin typeface="Huawei Sans" panose="020C0503030203020204" pitchFamily="34" charset="0"/>
            </a:endParaRPr>
          </a:p>
        </p:txBody>
      </p:sp>
      <p:sp>
        <p:nvSpPr>
          <p:cNvPr id="143" name="文本框 91">
            <a:extLst>
              <a:ext uri="{FF2B5EF4-FFF2-40B4-BE49-F238E27FC236}">
                <a16:creationId xmlns:a16="http://schemas.microsoft.com/office/drawing/2014/main" id="{811DDE47-BE59-4A16-976A-E4185BC6A599}"/>
              </a:ext>
            </a:extLst>
          </p:cNvPr>
          <p:cNvSpPr txBox="1"/>
          <p:nvPr/>
        </p:nvSpPr>
        <p:spPr bwMode="gray">
          <a:xfrm>
            <a:off x="3001430" y="1913946"/>
            <a:ext cx="882769" cy="276999"/>
          </a:xfrm>
          <a:prstGeom prst="rect">
            <a:avLst/>
          </a:prstGeom>
          <a:noFill/>
        </p:spPr>
        <p:txBody>
          <a:bodyPr wrap="square" rtlCol="0">
            <a:spAutoFit/>
          </a:bodyPr>
          <a:lstStyle/>
          <a:p>
            <a:pPr algn="ctr" fontAlgn="ctr">
              <a:spcBef>
                <a:spcPct val="0"/>
              </a:spcBef>
              <a:spcAft>
                <a:spcPct val="0"/>
              </a:spcAft>
            </a:pPr>
            <a:r>
              <a:rPr lang="en-US" sz="1200" b="1" dirty="0">
                <a:solidFill>
                  <a:srgbClr val="000000"/>
                </a:solidFill>
                <a:latin typeface="Huawei Sans" panose="020C0503030203020204" pitchFamily="34" charset="0"/>
              </a:rPr>
              <a:t>Hub (RR)</a:t>
            </a:r>
            <a:endParaRPr lang="en-US" altLang="zh-CN" sz="1200" b="1" dirty="0">
              <a:solidFill>
                <a:srgbClr val="000000"/>
              </a:solidFill>
              <a:latin typeface="Huawei Sans" panose="020C0503030203020204" pitchFamily="34" charset="0"/>
            </a:endParaRPr>
          </a:p>
        </p:txBody>
      </p:sp>
      <p:sp>
        <p:nvSpPr>
          <p:cNvPr id="144" name="文本框 92">
            <a:extLst>
              <a:ext uri="{FF2B5EF4-FFF2-40B4-BE49-F238E27FC236}">
                <a16:creationId xmlns:a16="http://schemas.microsoft.com/office/drawing/2014/main" id="{5656E45D-1F86-4872-8106-4269E613FF72}"/>
              </a:ext>
            </a:extLst>
          </p:cNvPr>
          <p:cNvSpPr txBox="1"/>
          <p:nvPr/>
        </p:nvSpPr>
        <p:spPr bwMode="gray">
          <a:xfrm>
            <a:off x="5372258" y="5045957"/>
            <a:ext cx="731383" cy="276999"/>
          </a:xfrm>
          <a:prstGeom prst="rect">
            <a:avLst/>
          </a:prstGeom>
          <a:noFill/>
        </p:spPr>
        <p:txBody>
          <a:bodyPr wrap="square" rtlCol="0">
            <a:spAutoFit/>
          </a:bodyPr>
          <a:lstStyle/>
          <a:p>
            <a:pPr algn="ctr" fontAlgn="ctr">
              <a:spcBef>
                <a:spcPct val="0"/>
              </a:spcBef>
              <a:spcAft>
                <a:spcPct val="0"/>
              </a:spcAft>
            </a:pPr>
            <a:r>
              <a:rPr lang="en-US" sz="1200" b="1" dirty="0">
                <a:solidFill>
                  <a:srgbClr val="000000"/>
                </a:solidFill>
                <a:latin typeface="Huawei Sans" panose="020C0503030203020204" pitchFamily="34" charset="0"/>
              </a:rPr>
              <a:t>Spoke</a:t>
            </a:r>
            <a:endParaRPr lang="en-US" altLang="zh-CN" sz="1200" b="1" dirty="0">
              <a:solidFill>
                <a:srgbClr val="000000"/>
              </a:solidFill>
              <a:latin typeface="Huawei Sans" panose="020C0503030203020204" pitchFamily="34" charset="0"/>
            </a:endParaRPr>
          </a:p>
        </p:txBody>
      </p:sp>
      <p:sp>
        <p:nvSpPr>
          <p:cNvPr id="145" name="Freeform 159">
            <a:extLst>
              <a:ext uri="{FF2B5EF4-FFF2-40B4-BE49-F238E27FC236}">
                <a16:creationId xmlns:a16="http://schemas.microsoft.com/office/drawing/2014/main" id="{F1C5B575-69C2-4B86-94C6-C5997D65C0E3}"/>
              </a:ext>
            </a:extLst>
          </p:cNvPr>
          <p:cNvSpPr/>
          <p:nvPr/>
        </p:nvSpPr>
        <p:spPr bwMode="gray">
          <a:xfrm flipH="1">
            <a:off x="1056691" y="3209311"/>
            <a:ext cx="1288497" cy="6971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tx1"/>
                </a:solidFill>
                <a:latin typeface="Huawei Sans" panose="020C0503030203020204" pitchFamily="34" charset="0"/>
              </a:rPr>
              <a:t>MPLS</a:t>
            </a:r>
          </a:p>
        </p:txBody>
      </p:sp>
      <p:sp>
        <p:nvSpPr>
          <p:cNvPr id="146" name="Freeform 159">
            <a:extLst>
              <a:ext uri="{FF2B5EF4-FFF2-40B4-BE49-F238E27FC236}">
                <a16:creationId xmlns:a16="http://schemas.microsoft.com/office/drawing/2014/main" id="{93B22058-D390-42EC-A66A-FBDA7AC34E86}"/>
              </a:ext>
            </a:extLst>
          </p:cNvPr>
          <p:cNvSpPr/>
          <p:nvPr/>
        </p:nvSpPr>
        <p:spPr bwMode="gray">
          <a:xfrm flipH="1">
            <a:off x="2547560" y="3208156"/>
            <a:ext cx="1288497" cy="6971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tx1"/>
                </a:solidFill>
                <a:latin typeface="Huawei Sans" panose="020C0503030203020204" pitchFamily="34" charset="0"/>
              </a:rPr>
              <a:t>Internet</a:t>
            </a:r>
          </a:p>
        </p:txBody>
      </p:sp>
      <p:sp>
        <p:nvSpPr>
          <p:cNvPr id="147" name="Freeform 159">
            <a:extLst>
              <a:ext uri="{FF2B5EF4-FFF2-40B4-BE49-F238E27FC236}">
                <a16:creationId xmlns:a16="http://schemas.microsoft.com/office/drawing/2014/main" id="{CD38E9B8-E233-4434-ABEC-A02BEC65B056}"/>
              </a:ext>
            </a:extLst>
          </p:cNvPr>
          <p:cNvSpPr/>
          <p:nvPr/>
        </p:nvSpPr>
        <p:spPr bwMode="gray">
          <a:xfrm flipH="1">
            <a:off x="4020852" y="3205198"/>
            <a:ext cx="1288497" cy="6971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tx1"/>
                </a:solidFill>
                <a:latin typeface="Huawei Sans" panose="020C0503030203020204" pitchFamily="34" charset="0"/>
              </a:rPr>
              <a:t>LTE</a:t>
            </a:r>
          </a:p>
          <a:p>
            <a:pPr algn="ctr" fontAlgn="ctr"/>
            <a:r>
              <a:rPr lang="en-US" sz="1400" dirty="0">
                <a:solidFill>
                  <a:schemeClr val="tx1"/>
                </a:solidFill>
                <a:latin typeface="Huawei Sans" panose="020C0503030203020204" pitchFamily="34" charset="0"/>
              </a:rPr>
              <a:t>(backup)</a:t>
            </a:r>
          </a:p>
        </p:txBody>
      </p:sp>
    </p:spTree>
    <p:extLst>
      <p:ext uri="{BB962C8B-B14F-4D97-AF65-F5344CB8AC3E}">
        <p14:creationId xmlns:p14="http://schemas.microsoft.com/office/powerpoint/2010/main" val="9763648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8C0397-603E-4BC1-ABEE-BB2DBF99FA68}"/>
              </a:ext>
            </a:extLst>
          </p:cNvPr>
          <p:cNvSpPr>
            <a:spLocks noGrp="1"/>
          </p:cNvSpPr>
          <p:nvPr>
            <p:ph type="title"/>
          </p:nvPr>
        </p:nvSpPr>
        <p:spPr bwMode="gray">
          <a:xfrm>
            <a:off x="455612" y="447468"/>
            <a:ext cx="11421756" cy="497095"/>
          </a:xfrm>
        </p:spPr>
        <p:txBody>
          <a:bodyPr>
            <a:noAutofit/>
          </a:bodyPr>
          <a:lstStyle/>
          <a:p>
            <a:pPr fontAlgn="ctr">
              <a:lnSpc>
                <a:spcPct val="100000"/>
              </a:lnSpc>
            </a:pPr>
            <a:r>
              <a:rPr lang="en-US" altLang="en-US" dirty="0">
                <a:latin typeface="Huawei Sans" panose="020C0503030203020204" pitchFamily="34" charset="0"/>
              </a:rPr>
              <a:t>Beyond-Specification Design for Financial </a:t>
            </a:r>
            <a:r>
              <a:rPr lang="en-US" dirty="0">
                <a:latin typeface="Huawei Sans" panose="020C0503030203020204" pitchFamily="34" charset="0"/>
              </a:rPr>
              <a:t>SD-WAN Networks</a:t>
            </a:r>
          </a:p>
        </p:txBody>
      </p:sp>
      <p:sp>
        <p:nvSpPr>
          <p:cNvPr id="3" name="Text Placeholder 2">
            <a:extLst>
              <a:ext uri="{FF2B5EF4-FFF2-40B4-BE49-F238E27FC236}">
                <a16:creationId xmlns:a16="http://schemas.microsoft.com/office/drawing/2014/main" id="{6EF5AB1F-DA63-4A3B-BD47-CED199B76E6E}"/>
              </a:ext>
            </a:extLst>
          </p:cNvPr>
          <p:cNvSpPr>
            <a:spLocks noGrp="1"/>
          </p:cNvSpPr>
          <p:nvPr>
            <p:ph type="body" sz="quarter" idx="10"/>
          </p:nvPr>
        </p:nvSpPr>
        <p:spPr bwMode="gray">
          <a:xfrm>
            <a:off x="455612" y="1052514"/>
            <a:ext cx="11488738" cy="4875042"/>
          </a:xfrm>
        </p:spPr>
        <p:txBody>
          <a:bodyPr/>
          <a:lstStyle/>
          <a:p>
            <a:pPr algn="l"/>
            <a:r>
              <a:rPr lang="en-US" sz="1400" dirty="0"/>
              <a:t>A financial network generally has a large number of branch nodes, and the requirements of a financial enterprise may beyond the specifications of devices at hub sites regardless in the flat or hierarchical topology. There are two solutions to this problem.</a:t>
            </a:r>
          </a:p>
        </p:txBody>
      </p:sp>
      <p:sp>
        <p:nvSpPr>
          <p:cNvPr id="4" name="圆角矩形 75">
            <a:extLst>
              <a:ext uri="{FF2B5EF4-FFF2-40B4-BE49-F238E27FC236}">
                <a16:creationId xmlns:a16="http://schemas.microsoft.com/office/drawing/2014/main" id="{E56B31D2-E684-4CF0-9A1A-0A76E8C3F541}"/>
              </a:ext>
            </a:extLst>
          </p:cNvPr>
          <p:cNvSpPr/>
          <p:nvPr/>
        </p:nvSpPr>
        <p:spPr bwMode="gray">
          <a:xfrm>
            <a:off x="896283" y="2260239"/>
            <a:ext cx="5087883" cy="3940535"/>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fontAlgn="ctr"/>
            <a:r>
              <a:rPr lang="en-US" sz="1100" dirty="0">
                <a:latin typeface="Huawei Sans" panose="020C0503030203020204" pitchFamily="34" charset="0"/>
              </a:rPr>
              <a:t>If the </a:t>
            </a:r>
            <a:r>
              <a:rPr lang="en-US" altLang="zh-CN" sz="1100" dirty="0">
                <a:latin typeface="Huawei Sans" panose="020C0503030203020204" pitchFamily="34" charset="0"/>
              </a:rPr>
              <a:t>specifications </a:t>
            </a:r>
            <a:r>
              <a:rPr lang="en-US" sz="1100" dirty="0">
                <a:latin typeface="Huawei Sans" panose="020C0503030203020204" pitchFamily="34" charset="0"/>
              </a:rPr>
              <a:t>of hub sites are exceeded, multiple hub sites can be deployed and a tenant network can be divided into multiple areas.</a:t>
            </a:r>
            <a:endParaRPr lang="en-US" altLang="zh-CN" sz="1100" dirty="0">
              <a:latin typeface="Huawei Sans" panose="020C0503030203020204" pitchFamily="34" charset="0"/>
            </a:endParaRPr>
          </a:p>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100" b="0" i="0" u="none" strike="noStrike" kern="0" cap="none" spc="0" normalizeH="0" baseline="0" noProof="0" dirty="0">
              <a:ln>
                <a:noFill/>
              </a:ln>
              <a:solidFill>
                <a:prstClr val="black"/>
              </a:solidFill>
              <a:effectLst/>
              <a:uLnTx/>
              <a:uFillTx/>
              <a:latin typeface="Huawei Sans" panose="020C0503030203020204" pitchFamily="34" charset="0"/>
              <a:cs typeface="Arial" panose="020B0604020202020204" pitchFamily="34" charset="0"/>
            </a:endParaRPr>
          </a:p>
        </p:txBody>
      </p:sp>
      <p:sp>
        <p:nvSpPr>
          <p:cNvPr id="7" name="圆角矩形 75">
            <a:extLst>
              <a:ext uri="{FF2B5EF4-FFF2-40B4-BE49-F238E27FC236}">
                <a16:creationId xmlns:a16="http://schemas.microsoft.com/office/drawing/2014/main" id="{9520749C-9957-4C04-A032-82DAF156C382}"/>
              </a:ext>
            </a:extLst>
          </p:cNvPr>
          <p:cNvSpPr/>
          <p:nvPr/>
        </p:nvSpPr>
        <p:spPr bwMode="gray">
          <a:xfrm>
            <a:off x="896283" y="1848291"/>
            <a:ext cx="5087883" cy="359539"/>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Area-based networking</a:t>
            </a:r>
          </a:p>
        </p:txBody>
      </p:sp>
      <p:sp>
        <p:nvSpPr>
          <p:cNvPr id="8" name="圆角矩形 75">
            <a:extLst>
              <a:ext uri="{FF2B5EF4-FFF2-40B4-BE49-F238E27FC236}">
                <a16:creationId xmlns:a16="http://schemas.microsoft.com/office/drawing/2014/main" id="{1DE6A6B3-8944-4118-B861-9A5819E59138}"/>
              </a:ext>
            </a:extLst>
          </p:cNvPr>
          <p:cNvSpPr/>
          <p:nvPr/>
        </p:nvSpPr>
        <p:spPr bwMode="gray">
          <a:xfrm>
            <a:off x="6195513" y="1848291"/>
            <a:ext cx="5126907" cy="359539"/>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Tenant-based networking</a:t>
            </a:r>
          </a:p>
        </p:txBody>
      </p:sp>
      <p:sp>
        <p:nvSpPr>
          <p:cNvPr id="9" name="圆角矩形 75">
            <a:extLst>
              <a:ext uri="{FF2B5EF4-FFF2-40B4-BE49-F238E27FC236}">
                <a16:creationId xmlns:a16="http://schemas.microsoft.com/office/drawing/2014/main" id="{72256F57-3D37-46E1-9420-F19485DBD424}"/>
              </a:ext>
            </a:extLst>
          </p:cNvPr>
          <p:cNvSpPr/>
          <p:nvPr/>
        </p:nvSpPr>
        <p:spPr bwMode="gray">
          <a:xfrm>
            <a:off x="6195513" y="2260237"/>
            <a:ext cx="5126907" cy="3940537"/>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altLang="zh-CN" sz="1100" dirty="0">
              <a:latin typeface="Huawei Sans" panose="020C0503030203020204" pitchFamily="34" charset="0"/>
            </a:endParaRPr>
          </a:p>
          <a:p>
            <a:pPr marL="228594" indent="-228594" fontAlgn="ctr">
              <a:buFont typeface="Arial" panose="020B0604020202020204" pitchFamily="34" charset="0"/>
              <a:buChar char="•"/>
            </a:pPr>
            <a:endParaRPr lang="en-US" sz="1100" b="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sz="11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sz="1100" b="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sz="1100" dirty="0">
              <a:solidFill>
                <a:prstClr val="black"/>
              </a:solidFill>
              <a:latin typeface="Huawei Sans" panose="020C0503030203020204" pitchFamily="34" charset="0"/>
            </a:endParaRPr>
          </a:p>
          <a:p>
            <a:pPr fontAlgn="ctr"/>
            <a:r>
              <a:rPr lang="en-US" sz="1100" b="0" dirty="0">
                <a:solidFill>
                  <a:prstClr val="black"/>
                </a:solidFill>
                <a:latin typeface="Huawei Sans" panose="020C0503030203020204" pitchFamily="34" charset="0"/>
              </a:rPr>
              <a:t>If the </a:t>
            </a:r>
            <a:r>
              <a:rPr lang="en-US" altLang="zh-CN" sz="1100" dirty="0">
                <a:latin typeface="Huawei Sans" panose="020C0503030203020204" pitchFamily="34" charset="0"/>
              </a:rPr>
              <a:t>specifications </a:t>
            </a:r>
            <a:r>
              <a:rPr lang="en-US" sz="1100" dirty="0">
                <a:latin typeface="Huawei Sans" panose="020C0503030203020204" pitchFamily="34" charset="0"/>
              </a:rPr>
              <a:t>of hub sites are exceeded </a:t>
            </a:r>
            <a:r>
              <a:rPr lang="en-US" sz="1100" b="0" dirty="0">
                <a:solidFill>
                  <a:prstClr val="black"/>
                </a:solidFill>
                <a:latin typeface="Huawei Sans" panose="020C0503030203020204" pitchFamily="34" charset="0"/>
              </a:rPr>
              <a:t>and rights- and domain-based management is required, </a:t>
            </a:r>
            <a:r>
              <a:rPr lang="en-US" sz="1100" dirty="0">
                <a:solidFill>
                  <a:prstClr val="black"/>
                </a:solidFill>
                <a:latin typeface="Huawei Sans" panose="020C0503030203020204" pitchFamily="34" charset="0"/>
              </a:rPr>
              <a:t>tenant-based networking can be used </a:t>
            </a:r>
            <a:r>
              <a:rPr lang="en-US" sz="1100" b="0" dirty="0">
                <a:solidFill>
                  <a:prstClr val="black"/>
                </a:solidFill>
                <a:latin typeface="Huawei Sans" panose="020C0503030203020204" pitchFamily="34" charset="0"/>
              </a:rPr>
              <a:t>and tenant networks can be managed by an MSP administrator.</a:t>
            </a:r>
            <a:endParaRPr kumimoji="0" lang="en-US" altLang="zh-CN" sz="1100" b="0" i="0" u="none" strike="noStrike" kern="0" cap="none" spc="0" normalizeH="0" baseline="0" noProof="0" dirty="0">
              <a:ln>
                <a:noFill/>
              </a:ln>
              <a:solidFill>
                <a:prstClr val="black"/>
              </a:solidFill>
              <a:effectLst/>
              <a:uLnTx/>
              <a:uFillTx/>
              <a:latin typeface="Huawei Sans" panose="020C0503030203020204" pitchFamily="34" charset="0"/>
              <a:cs typeface="Arial" panose="020B0604020202020204" pitchFamily="34" charset="0"/>
            </a:endParaRPr>
          </a:p>
        </p:txBody>
      </p:sp>
      <p:sp>
        <p:nvSpPr>
          <p:cNvPr id="103" name="Freeform 159">
            <a:extLst>
              <a:ext uri="{FF2B5EF4-FFF2-40B4-BE49-F238E27FC236}">
                <a16:creationId xmlns:a16="http://schemas.microsoft.com/office/drawing/2014/main" id="{DBFBF2F6-55D6-4E1A-9D90-F9F9E7D73B06}"/>
              </a:ext>
            </a:extLst>
          </p:cNvPr>
          <p:cNvSpPr/>
          <p:nvPr/>
        </p:nvSpPr>
        <p:spPr bwMode="gray">
          <a:xfrm flipH="1">
            <a:off x="1570650" y="2854728"/>
            <a:ext cx="1429629"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pic>
        <p:nvPicPr>
          <p:cNvPr id="104" name="Picture 12" descr="E:\2016.01\1.12 扁平化图标\蓝色\AR-蓝色最新-40.png">
            <a:extLst>
              <a:ext uri="{FF2B5EF4-FFF2-40B4-BE49-F238E27FC236}">
                <a16:creationId xmlns:a16="http://schemas.microsoft.com/office/drawing/2014/main" id="{2A389786-1F9D-4B18-9CD5-4F8E1DC3A701}"/>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1898387" y="3197591"/>
            <a:ext cx="306789" cy="251009"/>
          </a:xfrm>
          <a:prstGeom prst="rect">
            <a:avLst/>
          </a:prstGeom>
          <a:noFill/>
        </p:spPr>
      </p:pic>
      <p:pic>
        <p:nvPicPr>
          <p:cNvPr id="105" name="Picture 12" descr="E:\2016.01\1.12 扁平化图标\蓝色\AR-蓝色最新-40.png">
            <a:extLst>
              <a:ext uri="{FF2B5EF4-FFF2-40B4-BE49-F238E27FC236}">
                <a16:creationId xmlns:a16="http://schemas.microsoft.com/office/drawing/2014/main" id="{FAB51437-009C-43AA-95AD-73764DE7A977}"/>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2359029" y="3196823"/>
            <a:ext cx="306789" cy="251009"/>
          </a:xfrm>
          <a:prstGeom prst="rect">
            <a:avLst/>
          </a:prstGeom>
          <a:noFill/>
        </p:spPr>
      </p:pic>
      <p:sp>
        <p:nvSpPr>
          <p:cNvPr id="106" name="TextBox 105">
            <a:extLst>
              <a:ext uri="{FF2B5EF4-FFF2-40B4-BE49-F238E27FC236}">
                <a16:creationId xmlns:a16="http://schemas.microsoft.com/office/drawing/2014/main" id="{05ECD79D-790C-40FF-A9E2-B705B8A94C1D}"/>
              </a:ext>
            </a:extLst>
          </p:cNvPr>
          <p:cNvSpPr txBox="1"/>
          <p:nvPr/>
        </p:nvSpPr>
        <p:spPr bwMode="gray">
          <a:xfrm>
            <a:off x="1277369" y="2488169"/>
            <a:ext cx="2192246" cy="687881"/>
          </a:xfrm>
          <a:prstGeom prst="rect">
            <a:avLst/>
          </a:prstGeom>
          <a:noFill/>
        </p:spPr>
        <p:txBody>
          <a:bodyPr wrap="square" rtlCol="0">
            <a:spAutoFit/>
          </a:bodyPr>
          <a:lstStyle/>
          <a:p>
            <a:pPr algn="ctr" fontAlgn="ctr">
              <a:lnSpc>
                <a:spcPct val="180000"/>
              </a:lnSpc>
            </a:pPr>
            <a:r>
              <a:rPr lang="en-US" sz="1100" dirty="0">
                <a:latin typeface="Huawei Sans" panose="020C0503030203020204" pitchFamily="34" charset="0"/>
              </a:rPr>
              <a:t>Provincial/Level-1 branch</a:t>
            </a:r>
            <a:endParaRPr lang="en-US" altLang="zh-CN" sz="1100" dirty="0">
              <a:latin typeface="Huawei Sans" panose="020C0503030203020204" pitchFamily="34" charset="0"/>
            </a:endParaRPr>
          </a:p>
          <a:p>
            <a:pPr algn="ctr" fontAlgn="ctr">
              <a:lnSpc>
                <a:spcPct val="180000"/>
              </a:lnSpc>
            </a:pPr>
            <a:r>
              <a:rPr lang="en-US" sz="1050" dirty="0">
                <a:latin typeface="Huawei Sans" panose="020C0503030203020204" pitchFamily="34" charset="0"/>
              </a:rPr>
              <a:t>Hub</a:t>
            </a:r>
            <a:endParaRPr lang="en-US" altLang="zh-CN" sz="1100" dirty="0">
              <a:latin typeface="Huawei Sans" panose="020C0503030203020204" pitchFamily="34" charset="0"/>
            </a:endParaRPr>
          </a:p>
        </p:txBody>
      </p:sp>
      <p:pic>
        <p:nvPicPr>
          <p:cNvPr id="107" name="Picture 12" descr="E:\2016.01\1.12 扁平化图标\蓝色\AR-蓝色最新-40.png">
            <a:extLst>
              <a:ext uri="{FF2B5EF4-FFF2-40B4-BE49-F238E27FC236}">
                <a16:creationId xmlns:a16="http://schemas.microsoft.com/office/drawing/2014/main" id="{E454E4E8-848E-4E56-BBB7-6BA50D85FBDB}"/>
              </a:ext>
            </a:extLst>
          </p:cNvPr>
          <p:cNvPicPr>
            <a:picLocks noChangeAspect="1" noChangeArrowheads="1"/>
          </p:cNvPicPr>
          <p:nvPr/>
        </p:nvPicPr>
        <p:blipFill>
          <a:blip r:embed="rId3" cstate="print"/>
          <a:srcRect/>
          <a:stretch>
            <a:fillRect/>
          </a:stretch>
        </p:blipFill>
        <p:spPr bwMode="gray">
          <a:xfrm>
            <a:off x="1277299" y="3127613"/>
            <a:ext cx="474524" cy="388247"/>
          </a:xfrm>
          <a:prstGeom prst="rect">
            <a:avLst/>
          </a:prstGeom>
          <a:noFill/>
        </p:spPr>
      </p:pic>
      <p:pic>
        <p:nvPicPr>
          <p:cNvPr id="108" name="Picture 12" descr="E:\2016.01\1.12 扁平化图标\蓝色\AR-蓝色最新-40.png">
            <a:extLst>
              <a:ext uri="{FF2B5EF4-FFF2-40B4-BE49-F238E27FC236}">
                <a16:creationId xmlns:a16="http://schemas.microsoft.com/office/drawing/2014/main" id="{2D364345-1374-41E9-97E4-BDCD491518A4}"/>
              </a:ext>
            </a:extLst>
          </p:cNvPr>
          <p:cNvPicPr>
            <a:picLocks noChangeAspect="1" noChangeArrowheads="1"/>
          </p:cNvPicPr>
          <p:nvPr/>
        </p:nvPicPr>
        <p:blipFill>
          <a:blip r:embed="rId3" cstate="print"/>
          <a:srcRect/>
          <a:stretch>
            <a:fillRect/>
          </a:stretch>
        </p:blipFill>
        <p:spPr bwMode="gray">
          <a:xfrm>
            <a:off x="2833786" y="3129295"/>
            <a:ext cx="474524" cy="388247"/>
          </a:xfrm>
          <a:prstGeom prst="rect">
            <a:avLst/>
          </a:prstGeom>
          <a:noFill/>
        </p:spPr>
      </p:pic>
      <p:cxnSp>
        <p:nvCxnSpPr>
          <p:cNvPr id="109" name="Straight Connector 108">
            <a:extLst>
              <a:ext uri="{FF2B5EF4-FFF2-40B4-BE49-F238E27FC236}">
                <a16:creationId xmlns:a16="http://schemas.microsoft.com/office/drawing/2014/main" id="{A64EF984-7080-4DBA-B30F-961A7A1F302C}"/>
              </a:ext>
            </a:extLst>
          </p:cNvPr>
          <p:cNvCxnSpPr>
            <a:cxnSpLocks/>
            <a:stCxn id="107" idx="3"/>
            <a:endCxn id="104" idx="1"/>
          </p:cNvCxnSpPr>
          <p:nvPr/>
        </p:nvCxnSpPr>
        <p:spPr bwMode="gray">
          <a:xfrm>
            <a:off x="1751823" y="3321737"/>
            <a:ext cx="146564" cy="13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DDE11D01-FD6D-4D67-AC1E-7D82DFBB06B1}"/>
              </a:ext>
            </a:extLst>
          </p:cNvPr>
          <p:cNvCxnSpPr>
            <a:cxnSpLocks/>
            <a:stCxn id="105" idx="3"/>
            <a:endCxn id="108" idx="1"/>
          </p:cNvCxnSpPr>
          <p:nvPr/>
        </p:nvCxnSpPr>
        <p:spPr bwMode="gray">
          <a:xfrm>
            <a:off x="2665818" y="3322328"/>
            <a:ext cx="167968" cy="10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1" name="TextBox 110">
            <a:extLst>
              <a:ext uri="{FF2B5EF4-FFF2-40B4-BE49-F238E27FC236}">
                <a16:creationId xmlns:a16="http://schemas.microsoft.com/office/drawing/2014/main" id="{15DAE8D2-52A4-4CD7-B9DD-07CF8E72EB51}"/>
              </a:ext>
            </a:extLst>
          </p:cNvPr>
          <p:cNvSpPr txBox="1"/>
          <p:nvPr/>
        </p:nvSpPr>
        <p:spPr bwMode="gray">
          <a:xfrm>
            <a:off x="1281384" y="2887798"/>
            <a:ext cx="417102" cy="253916"/>
          </a:xfrm>
          <a:prstGeom prst="rect">
            <a:avLst/>
          </a:prstGeom>
          <a:noFill/>
        </p:spPr>
        <p:txBody>
          <a:bodyPr wrap="none" rtlCol="0">
            <a:spAutoFit/>
          </a:bodyPr>
          <a:lstStyle/>
          <a:p>
            <a:pPr fontAlgn="ctr"/>
            <a:r>
              <a:rPr lang="en-US" sz="1050" dirty="0">
                <a:latin typeface="Huawei Sans" panose="020C0503030203020204" pitchFamily="34" charset="0"/>
              </a:rPr>
              <a:t>CPE</a:t>
            </a:r>
            <a:endParaRPr lang="en-US" altLang="zh-CN" sz="1050" dirty="0">
              <a:latin typeface="Huawei Sans" panose="020C0503030203020204" pitchFamily="34" charset="0"/>
            </a:endParaRPr>
          </a:p>
        </p:txBody>
      </p:sp>
      <p:sp>
        <p:nvSpPr>
          <p:cNvPr id="112" name="TextBox 111">
            <a:extLst>
              <a:ext uri="{FF2B5EF4-FFF2-40B4-BE49-F238E27FC236}">
                <a16:creationId xmlns:a16="http://schemas.microsoft.com/office/drawing/2014/main" id="{64E20F63-F4C9-4073-8767-F2D2F7EC28CA}"/>
              </a:ext>
            </a:extLst>
          </p:cNvPr>
          <p:cNvSpPr txBox="1"/>
          <p:nvPr/>
        </p:nvSpPr>
        <p:spPr bwMode="gray">
          <a:xfrm>
            <a:off x="2862559" y="2896739"/>
            <a:ext cx="417102" cy="253916"/>
          </a:xfrm>
          <a:prstGeom prst="rect">
            <a:avLst/>
          </a:prstGeom>
          <a:noFill/>
        </p:spPr>
        <p:txBody>
          <a:bodyPr wrap="none" rtlCol="0">
            <a:spAutoFit/>
          </a:bodyPr>
          <a:lstStyle/>
          <a:p>
            <a:pPr fontAlgn="ctr"/>
            <a:r>
              <a:rPr lang="en-US" sz="1050" dirty="0">
                <a:latin typeface="Huawei Sans" panose="020C0503030203020204" pitchFamily="34" charset="0"/>
              </a:rPr>
              <a:t>CPE</a:t>
            </a:r>
            <a:endParaRPr lang="en-US" altLang="zh-CN" sz="1050" dirty="0">
              <a:latin typeface="Huawei Sans" panose="020C0503030203020204" pitchFamily="34" charset="0"/>
            </a:endParaRPr>
          </a:p>
        </p:txBody>
      </p:sp>
      <p:cxnSp>
        <p:nvCxnSpPr>
          <p:cNvPr id="113" name="Straight Connector 112">
            <a:extLst>
              <a:ext uri="{FF2B5EF4-FFF2-40B4-BE49-F238E27FC236}">
                <a16:creationId xmlns:a16="http://schemas.microsoft.com/office/drawing/2014/main" id="{75D3F081-1474-47D1-AC5D-D899B0B0490A}"/>
              </a:ext>
            </a:extLst>
          </p:cNvPr>
          <p:cNvCxnSpPr>
            <a:cxnSpLocks/>
            <a:stCxn id="105" idx="1"/>
            <a:endCxn id="104" idx="3"/>
          </p:cNvCxnSpPr>
          <p:nvPr/>
        </p:nvCxnSpPr>
        <p:spPr bwMode="gray">
          <a:xfrm flipH="1">
            <a:off x="2205176" y="3322328"/>
            <a:ext cx="153853" cy="76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5" name="Freeform 159">
            <a:extLst>
              <a:ext uri="{FF2B5EF4-FFF2-40B4-BE49-F238E27FC236}">
                <a16:creationId xmlns:a16="http://schemas.microsoft.com/office/drawing/2014/main" id="{34F141CF-6114-44FC-90D5-4E9213662CCA}"/>
              </a:ext>
            </a:extLst>
          </p:cNvPr>
          <p:cNvSpPr/>
          <p:nvPr/>
        </p:nvSpPr>
        <p:spPr bwMode="gray">
          <a:xfrm flipH="1">
            <a:off x="1707037" y="4861824"/>
            <a:ext cx="1008226" cy="5389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pic>
        <p:nvPicPr>
          <p:cNvPr id="116" name="Picture 12" descr="E:\2016.01\1.12 扁平化图标\蓝色\AR-蓝色最新-40.png">
            <a:extLst>
              <a:ext uri="{FF2B5EF4-FFF2-40B4-BE49-F238E27FC236}">
                <a16:creationId xmlns:a16="http://schemas.microsoft.com/office/drawing/2014/main" id="{44E31EA1-7094-434F-AF4F-8E99676E3CB4}"/>
              </a:ext>
            </a:extLst>
          </p:cNvPr>
          <p:cNvPicPr>
            <a:picLocks noChangeAspect="1" noChangeArrowheads="1"/>
          </p:cNvPicPr>
          <p:nvPr/>
        </p:nvPicPr>
        <p:blipFill>
          <a:blip r:embed="rId3" cstate="print"/>
          <a:srcRect/>
          <a:stretch>
            <a:fillRect/>
          </a:stretch>
        </p:blipFill>
        <p:spPr bwMode="gray">
          <a:xfrm>
            <a:off x="2053328" y="4704336"/>
            <a:ext cx="474524" cy="388247"/>
          </a:xfrm>
          <a:prstGeom prst="rect">
            <a:avLst/>
          </a:prstGeom>
          <a:noFill/>
        </p:spPr>
      </p:pic>
      <p:sp>
        <p:nvSpPr>
          <p:cNvPr id="117" name="TextBox 116">
            <a:extLst>
              <a:ext uri="{FF2B5EF4-FFF2-40B4-BE49-F238E27FC236}">
                <a16:creationId xmlns:a16="http://schemas.microsoft.com/office/drawing/2014/main" id="{021FD9C6-836C-4AE6-AB06-D250C893F4BE}"/>
              </a:ext>
            </a:extLst>
          </p:cNvPr>
          <p:cNvSpPr txBox="1"/>
          <p:nvPr/>
        </p:nvSpPr>
        <p:spPr bwMode="gray">
          <a:xfrm>
            <a:off x="1787228" y="5038683"/>
            <a:ext cx="934871" cy="415498"/>
          </a:xfrm>
          <a:prstGeom prst="rect">
            <a:avLst/>
          </a:prstGeom>
          <a:noFill/>
        </p:spPr>
        <p:txBody>
          <a:bodyPr wrap="none" rtlCol="0">
            <a:spAutoFit/>
          </a:bodyPr>
          <a:lstStyle/>
          <a:p>
            <a:pPr algn="ctr" fontAlgn="ctr"/>
            <a:r>
              <a:rPr lang="en-US" sz="1050" dirty="0">
                <a:latin typeface="Huawei Sans" panose="020C0503030203020204" pitchFamily="34" charset="0"/>
              </a:rPr>
              <a:t>Sub-branch/</a:t>
            </a:r>
          </a:p>
          <a:p>
            <a:pPr algn="ctr" fontAlgn="ctr"/>
            <a:r>
              <a:rPr lang="en-US" sz="1050" dirty="0">
                <a:latin typeface="Huawei Sans" panose="020C0503030203020204" pitchFamily="34" charset="0"/>
              </a:rPr>
              <a:t>Outlet</a:t>
            </a:r>
          </a:p>
        </p:txBody>
      </p:sp>
      <p:sp>
        <p:nvSpPr>
          <p:cNvPr id="118" name="TextBox 117">
            <a:extLst>
              <a:ext uri="{FF2B5EF4-FFF2-40B4-BE49-F238E27FC236}">
                <a16:creationId xmlns:a16="http://schemas.microsoft.com/office/drawing/2014/main" id="{98588727-841A-4181-87DC-87AA503D6353}"/>
              </a:ext>
            </a:extLst>
          </p:cNvPr>
          <p:cNvSpPr txBox="1"/>
          <p:nvPr/>
        </p:nvSpPr>
        <p:spPr bwMode="gray">
          <a:xfrm>
            <a:off x="1551914" y="4768802"/>
            <a:ext cx="417102" cy="253916"/>
          </a:xfrm>
          <a:prstGeom prst="rect">
            <a:avLst/>
          </a:prstGeom>
          <a:noFill/>
        </p:spPr>
        <p:txBody>
          <a:bodyPr wrap="none" rtlCol="0">
            <a:spAutoFit/>
          </a:bodyPr>
          <a:lstStyle/>
          <a:p>
            <a:pPr fontAlgn="ctr"/>
            <a:r>
              <a:rPr lang="en-US" sz="1050" dirty="0">
                <a:latin typeface="Huawei Sans" panose="020C0503030203020204" pitchFamily="34" charset="0"/>
              </a:rPr>
              <a:t>CPE</a:t>
            </a:r>
            <a:endParaRPr lang="en-US" altLang="zh-CN" sz="1050" dirty="0">
              <a:latin typeface="Huawei Sans" panose="020C0503030203020204" pitchFamily="34" charset="0"/>
            </a:endParaRPr>
          </a:p>
        </p:txBody>
      </p:sp>
      <p:cxnSp>
        <p:nvCxnSpPr>
          <p:cNvPr id="119" name="Straight Connector 118">
            <a:extLst>
              <a:ext uri="{FF2B5EF4-FFF2-40B4-BE49-F238E27FC236}">
                <a16:creationId xmlns:a16="http://schemas.microsoft.com/office/drawing/2014/main" id="{19315922-D8F8-4AE9-8B8D-DD2642448E71}"/>
              </a:ext>
            </a:extLst>
          </p:cNvPr>
          <p:cNvCxnSpPr>
            <a:cxnSpLocks/>
            <a:stCxn id="116" idx="0"/>
          </p:cNvCxnSpPr>
          <p:nvPr/>
        </p:nvCxnSpPr>
        <p:spPr bwMode="gray">
          <a:xfrm flipV="1">
            <a:off x="2290590" y="3560512"/>
            <a:ext cx="0" cy="114382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4" name="Freeform 159">
            <a:extLst>
              <a:ext uri="{FF2B5EF4-FFF2-40B4-BE49-F238E27FC236}">
                <a16:creationId xmlns:a16="http://schemas.microsoft.com/office/drawing/2014/main" id="{2E0D4CBC-0F68-4E6E-8765-4A7087720251}"/>
              </a:ext>
            </a:extLst>
          </p:cNvPr>
          <p:cNvSpPr/>
          <p:nvPr/>
        </p:nvSpPr>
        <p:spPr bwMode="gray">
          <a:xfrm flipH="1">
            <a:off x="1733752" y="3769112"/>
            <a:ext cx="1095168" cy="5854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MPLS</a:t>
            </a:r>
          </a:p>
          <a:p>
            <a:pPr algn="ctr" fontAlgn="ctr"/>
            <a:r>
              <a:rPr lang="en-US" sz="1100" dirty="0">
                <a:solidFill>
                  <a:schemeClr val="tx1"/>
                </a:solidFill>
                <a:latin typeface="Huawei Sans" panose="020C0503030203020204" pitchFamily="34" charset="0"/>
              </a:rPr>
              <a:t>/Internet</a:t>
            </a:r>
          </a:p>
        </p:txBody>
      </p:sp>
      <p:sp>
        <p:nvSpPr>
          <p:cNvPr id="123" name="Freeform 159">
            <a:extLst>
              <a:ext uri="{FF2B5EF4-FFF2-40B4-BE49-F238E27FC236}">
                <a16:creationId xmlns:a16="http://schemas.microsoft.com/office/drawing/2014/main" id="{BC2A3CD7-B0EC-4546-B03A-311067B4A0BE}"/>
              </a:ext>
            </a:extLst>
          </p:cNvPr>
          <p:cNvSpPr/>
          <p:nvPr/>
        </p:nvSpPr>
        <p:spPr bwMode="gray">
          <a:xfrm flipH="1">
            <a:off x="3838732" y="2867279"/>
            <a:ext cx="1429629"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pic>
        <p:nvPicPr>
          <p:cNvPr id="124" name="Picture 12" descr="E:\2016.01\1.12 扁平化图标\蓝色\AR-蓝色最新-40.png">
            <a:extLst>
              <a:ext uri="{FF2B5EF4-FFF2-40B4-BE49-F238E27FC236}">
                <a16:creationId xmlns:a16="http://schemas.microsoft.com/office/drawing/2014/main" id="{B6CD3F6F-DEAE-440F-9E26-ACD2BAF309F5}"/>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4166469" y="3210142"/>
            <a:ext cx="306789" cy="251009"/>
          </a:xfrm>
          <a:prstGeom prst="rect">
            <a:avLst/>
          </a:prstGeom>
          <a:noFill/>
        </p:spPr>
      </p:pic>
      <p:pic>
        <p:nvPicPr>
          <p:cNvPr id="125" name="Picture 12" descr="E:\2016.01\1.12 扁平化图标\蓝色\AR-蓝色最新-40.png">
            <a:extLst>
              <a:ext uri="{FF2B5EF4-FFF2-40B4-BE49-F238E27FC236}">
                <a16:creationId xmlns:a16="http://schemas.microsoft.com/office/drawing/2014/main" id="{AFC3236F-6B3B-4956-BF24-1AC2B7ED26F6}"/>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4627111" y="3209374"/>
            <a:ext cx="306789" cy="251009"/>
          </a:xfrm>
          <a:prstGeom prst="rect">
            <a:avLst/>
          </a:prstGeom>
          <a:noFill/>
        </p:spPr>
      </p:pic>
      <p:sp>
        <p:nvSpPr>
          <p:cNvPr id="126" name="TextBox 125">
            <a:extLst>
              <a:ext uri="{FF2B5EF4-FFF2-40B4-BE49-F238E27FC236}">
                <a16:creationId xmlns:a16="http://schemas.microsoft.com/office/drawing/2014/main" id="{9AF6C713-20E7-41EC-AAC0-7C3A3A3F95B8}"/>
              </a:ext>
            </a:extLst>
          </p:cNvPr>
          <p:cNvSpPr txBox="1"/>
          <p:nvPr/>
        </p:nvSpPr>
        <p:spPr bwMode="gray">
          <a:xfrm>
            <a:off x="3545451" y="2500720"/>
            <a:ext cx="2192246" cy="687881"/>
          </a:xfrm>
          <a:prstGeom prst="rect">
            <a:avLst/>
          </a:prstGeom>
          <a:noFill/>
        </p:spPr>
        <p:txBody>
          <a:bodyPr wrap="square" rtlCol="0">
            <a:spAutoFit/>
          </a:bodyPr>
          <a:lstStyle/>
          <a:p>
            <a:pPr algn="ctr" fontAlgn="ctr">
              <a:lnSpc>
                <a:spcPct val="180000"/>
              </a:lnSpc>
            </a:pPr>
            <a:r>
              <a:rPr lang="en-US" sz="1100" dirty="0">
                <a:latin typeface="Huawei Sans" panose="020C0503030203020204" pitchFamily="34" charset="0"/>
              </a:rPr>
              <a:t>Provincial/Level-1 branch</a:t>
            </a:r>
            <a:endParaRPr lang="en-US" altLang="zh-CN" sz="1100" dirty="0">
              <a:latin typeface="Huawei Sans" panose="020C0503030203020204" pitchFamily="34" charset="0"/>
            </a:endParaRPr>
          </a:p>
          <a:p>
            <a:pPr algn="ctr" fontAlgn="ctr">
              <a:lnSpc>
                <a:spcPct val="180000"/>
              </a:lnSpc>
            </a:pPr>
            <a:r>
              <a:rPr lang="en-US" sz="1050" dirty="0">
                <a:latin typeface="Huawei Sans" panose="020C0503030203020204" pitchFamily="34" charset="0"/>
              </a:rPr>
              <a:t>Hub</a:t>
            </a:r>
            <a:endParaRPr lang="en-US" altLang="zh-CN" sz="1100" dirty="0">
              <a:latin typeface="Huawei Sans" panose="020C0503030203020204" pitchFamily="34" charset="0"/>
            </a:endParaRPr>
          </a:p>
        </p:txBody>
      </p:sp>
      <p:pic>
        <p:nvPicPr>
          <p:cNvPr id="127" name="Picture 12" descr="E:\2016.01\1.12 扁平化图标\蓝色\AR-蓝色最新-40.png">
            <a:extLst>
              <a:ext uri="{FF2B5EF4-FFF2-40B4-BE49-F238E27FC236}">
                <a16:creationId xmlns:a16="http://schemas.microsoft.com/office/drawing/2014/main" id="{548F234D-A99D-44A5-BCA6-D3B123EEB887}"/>
              </a:ext>
            </a:extLst>
          </p:cNvPr>
          <p:cNvPicPr>
            <a:picLocks noChangeAspect="1" noChangeArrowheads="1"/>
          </p:cNvPicPr>
          <p:nvPr/>
        </p:nvPicPr>
        <p:blipFill>
          <a:blip r:embed="rId3" cstate="print"/>
          <a:srcRect/>
          <a:stretch>
            <a:fillRect/>
          </a:stretch>
        </p:blipFill>
        <p:spPr bwMode="gray">
          <a:xfrm>
            <a:off x="3545381" y="3140164"/>
            <a:ext cx="474524" cy="388247"/>
          </a:xfrm>
          <a:prstGeom prst="rect">
            <a:avLst/>
          </a:prstGeom>
          <a:noFill/>
        </p:spPr>
      </p:pic>
      <p:pic>
        <p:nvPicPr>
          <p:cNvPr id="128" name="Picture 12" descr="E:\2016.01\1.12 扁平化图标\蓝色\AR-蓝色最新-40.png">
            <a:extLst>
              <a:ext uri="{FF2B5EF4-FFF2-40B4-BE49-F238E27FC236}">
                <a16:creationId xmlns:a16="http://schemas.microsoft.com/office/drawing/2014/main" id="{28E53F17-4870-40D6-AEAF-2E8E07388429}"/>
              </a:ext>
            </a:extLst>
          </p:cNvPr>
          <p:cNvPicPr>
            <a:picLocks noChangeAspect="1" noChangeArrowheads="1"/>
          </p:cNvPicPr>
          <p:nvPr/>
        </p:nvPicPr>
        <p:blipFill>
          <a:blip r:embed="rId3" cstate="print"/>
          <a:srcRect/>
          <a:stretch>
            <a:fillRect/>
          </a:stretch>
        </p:blipFill>
        <p:spPr bwMode="gray">
          <a:xfrm>
            <a:off x="5101868" y="3141846"/>
            <a:ext cx="474524" cy="388247"/>
          </a:xfrm>
          <a:prstGeom prst="rect">
            <a:avLst/>
          </a:prstGeom>
          <a:noFill/>
        </p:spPr>
      </p:pic>
      <p:cxnSp>
        <p:nvCxnSpPr>
          <p:cNvPr id="129" name="Straight Connector 128">
            <a:extLst>
              <a:ext uri="{FF2B5EF4-FFF2-40B4-BE49-F238E27FC236}">
                <a16:creationId xmlns:a16="http://schemas.microsoft.com/office/drawing/2014/main" id="{A9BFEC36-B44B-4780-8CEF-004D5CE574B4}"/>
              </a:ext>
            </a:extLst>
          </p:cNvPr>
          <p:cNvCxnSpPr>
            <a:cxnSpLocks/>
            <a:stCxn id="127" idx="3"/>
            <a:endCxn id="124" idx="1"/>
          </p:cNvCxnSpPr>
          <p:nvPr/>
        </p:nvCxnSpPr>
        <p:spPr bwMode="gray">
          <a:xfrm>
            <a:off x="4019905" y="3334288"/>
            <a:ext cx="146564" cy="13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EFF8C162-CEE9-4165-9CCE-C82E737C93E2}"/>
              </a:ext>
            </a:extLst>
          </p:cNvPr>
          <p:cNvCxnSpPr>
            <a:cxnSpLocks/>
            <a:stCxn id="125" idx="3"/>
            <a:endCxn id="128" idx="1"/>
          </p:cNvCxnSpPr>
          <p:nvPr/>
        </p:nvCxnSpPr>
        <p:spPr bwMode="gray">
          <a:xfrm>
            <a:off x="4933900" y="3334879"/>
            <a:ext cx="167968" cy="10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1" name="TextBox 130">
            <a:extLst>
              <a:ext uri="{FF2B5EF4-FFF2-40B4-BE49-F238E27FC236}">
                <a16:creationId xmlns:a16="http://schemas.microsoft.com/office/drawing/2014/main" id="{3FD8629B-0BA1-4412-96C2-E26ED1E24A0E}"/>
              </a:ext>
            </a:extLst>
          </p:cNvPr>
          <p:cNvSpPr txBox="1"/>
          <p:nvPr/>
        </p:nvSpPr>
        <p:spPr bwMode="gray">
          <a:xfrm>
            <a:off x="3549466" y="2900349"/>
            <a:ext cx="417102" cy="253916"/>
          </a:xfrm>
          <a:prstGeom prst="rect">
            <a:avLst/>
          </a:prstGeom>
          <a:noFill/>
        </p:spPr>
        <p:txBody>
          <a:bodyPr wrap="none" rtlCol="0">
            <a:spAutoFit/>
          </a:bodyPr>
          <a:lstStyle/>
          <a:p>
            <a:pPr fontAlgn="ctr"/>
            <a:r>
              <a:rPr lang="en-US" sz="1050" dirty="0">
                <a:latin typeface="Huawei Sans" panose="020C0503030203020204" pitchFamily="34" charset="0"/>
              </a:rPr>
              <a:t>CPE</a:t>
            </a:r>
            <a:endParaRPr lang="en-US" altLang="zh-CN" sz="1050" dirty="0">
              <a:latin typeface="Huawei Sans" panose="020C0503030203020204" pitchFamily="34" charset="0"/>
            </a:endParaRPr>
          </a:p>
        </p:txBody>
      </p:sp>
      <p:sp>
        <p:nvSpPr>
          <p:cNvPr id="132" name="TextBox 131">
            <a:extLst>
              <a:ext uri="{FF2B5EF4-FFF2-40B4-BE49-F238E27FC236}">
                <a16:creationId xmlns:a16="http://schemas.microsoft.com/office/drawing/2014/main" id="{3B86BC45-6A1E-421D-A81D-27B9AB8691F2}"/>
              </a:ext>
            </a:extLst>
          </p:cNvPr>
          <p:cNvSpPr txBox="1"/>
          <p:nvPr/>
        </p:nvSpPr>
        <p:spPr bwMode="gray">
          <a:xfrm>
            <a:off x="5130641" y="2909290"/>
            <a:ext cx="417102" cy="253916"/>
          </a:xfrm>
          <a:prstGeom prst="rect">
            <a:avLst/>
          </a:prstGeom>
          <a:noFill/>
        </p:spPr>
        <p:txBody>
          <a:bodyPr wrap="none" rtlCol="0">
            <a:spAutoFit/>
          </a:bodyPr>
          <a:lstStyle/>
          <a:p>
            <a:pPr fontAlgn="ctr"/>
            <a:r>
              <a:rPr lang="en-US" sz="1050" dirty="0">
                <a:latin typeface="Huawei Sans" panose="020C0503030203020204" pitchFamily="34" charset="0"/>
              </a:rPr>
              <a:t>CPE</a:t>
            </a:r>
            <a:endParaRPr lang="en-US" altLang="zh-CN" sz="1050" dirty="0">
              <a:latin typeface="Huawei Sans" panose="020C0503030203020204" pitchFamily="34" charset="0"/>
            </a:endParaRPr>
          </a:p>
        </p:txBody>
      </p:sp>
      <p:cxnSp>
        <p:nvCxnSpPr>
          <p:cNvPr id="133" name="Straight Connector 132">
            <a:extLst>
              <a:ext uri="{FF2B5EF4-FFF2-40B4-BE49-F238E27FC236}">
                <a16:creationId xmlns:a16="http://schemas.microsoft.com/office/drawing/2014/main" id="{5C4679C2-9AAF-4645-9534-D10C77986205}"/>
              </a:ext>
            </a:extLst>
          </p:cNvPr>
          <p:cNvCxnSpPr>
            <a:cxnSpLocks/>
            <a:stCxn id="125" idx="1"/>
            <a:endCxn id="124" idx="3"/>
          </p:cNvCxnSpPr>
          <p:nvPr/>
        </p:nvCxnSpPr>
        <p:spPr bwMode="gray">
          <a:xfrm flipH="1">
            <a:off x="4473258" y="3334879"/>
            <a:ext cx="153853" cy="76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4" name="Freeform 159">
            <a:extLst>
              <a:ext uri="{FF2B5EF4-FFF2-40B4-BE49-F238E27FC236}">
                <a16:creationId xmlns:a16="http://schemas.microsoft.com/office/drawing/2014/main" id="{D17D42C5-65FC-4E0C-81B5-C2CFE5C134F2}"/>
              </a:ext>
            </a:extLst>
          </p:cNvPr>
          <p:cNvSpPr/>
          <p:nvPr/>
        </p:nvSpPr>
        <p:spPr bwMode="gray">
          <a:xfrm flipH="1">
            <a:off x="3952170" y="4846786"/>
            <a:ext cx="1095168" cy="5854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pic>
        <p:nvPicPr>
          <p:cNvPr id="135" name="Picture 12" descr="E:\2016.01\1.12 扁平化图标\蓝色\AR-蓝色最新-40.png">
            <a:extLst>
              <a:ext uri="{FF2B5EF4-FFF2-40B4-BE49-F238E27FC236}">
                <a16:creationId xmlns:a16="http://schemas.microsoft.com/office/drawing/2014/main" id="{F4345C50-6D6C-4209-AC74-C3CAEABDB432}"/>
              </a:ext>
            </a:extLst>
          </p:cNvPr>
          <p:cNvPicPr>
            <a:picLocks noChangeAspect="1" noChangeArrowheads="1"/>
          </p:cNvPicPr>
          <p:nvPr/>
        </p:nvPicPr>
        <p:blipFill>
          <a:blip r:embed="rId3" cstate="print"/>
          <a:srcRect/>
          <a:stretch>
            <a:fillRect/>
          </a:stretch>
        </p:blipFill>
        <p:spPr bwMode="gray">
          <a:xfrm>
            <a:off x="4321410" y="4716887"/>
            <a:ext cx="474524" cy="388247"/>
          </a:xfrm>
          <a:prstGeom prst="rect">
            <a:avLst/>
          </a:prstGeom>
          <a:noFill/>
        </p:spPr>
      </p:pic>
      <p:sp>
        <p:nvSpPr>
          <p:cNvPr id="136" name="TextBox 135">
            <a:extLst>
              <a:ext uri="{FF2B5EF4-FFF2-40B4-BE49-F238E27FC236}">
                <a16:creationId xmlns:a16="http://schemas.microsoft.com/office/drawing/2014/main" id="{0EFE0D3F-6891-446A-AAC8-EACDFB6F098B}"/>
              </a:ext>
            </a:extLst>
          </p:cNvPr>
          <p:cNvSpPr txBox="1"/>
          <p:nvPr/>
        </p:nvSpPr>
        <p:spPr bwMode="gray">
          <a:xfrm>
            <a:off x="4061632" y="5058347"/>
            <a:ext cx="934871" cy="415498"/>
          </a:xfrm>
          <a:prstGeom prst="rect">
            <a:avLst/>
          </a:prstGeom>
          <a:noFill/>
        </p:spPr>
        <p:txBody>
          <a:bodyPr wrap="none" rtlCol="0">
            <a:spAutoFit/>
          </a:bodyPr>
          <a:lstStyle/>
          <a:p>
            <a:pPr algn="ctr" fontAlgn="ctr"/>
            <a:r>
              <a:rPr lang="en-US" sz="1050" dirty="0">
                <a:latin typeface="Huawei Sans" panose="020C0503030203020204" pitchFamily="34" charset="0"/>
              </a:rPr>
              <a:t>Sub-branch/</a:t>
            </a:r>
          </a:p>
          <a:p>
            <a:pPr algn="ctr" fontAlgn="ctr"/>
            <a:r>
              <a:rPr lang="en-US" sz="1050" dirty="0">
                <a:latin typeface="Huawei Sans" panose="020C0503030203020204" pitchFamily="34" charset="0"/>
              </a:rPr>
              <a:t>Outlet</a:t>
            </a:r>
          </a:p>
        </p:txBody>
      </p:sp>
      <p:sp>
        <p:nvSpPr>
          <p:cNvPr id="137" name="TextBox 136">
            <a:extLst>
              <a:ext uri="{FF2B5EF4-FFF2-40B4-BE49-F238E27FC236}">
                <a16:creationId xmlns:a16="http://schemas.microsoft.com/office/drawing/2014/main" id="{0F61AACF-64AD-4A17-946C-7AAE915B5232}"/>
              </a:ext>
            </a:extLst>
          </p:cNvPr>
          <p:cNvSpPr txBox="1"/>
          <p:nvPr/>
        </p:nvSpPr>
        <p:spPr bwMode="gray">
          <a:xfrm>
            <a:off x="3819996" y="4781353"/>
            <a:ext cx="417102" cy="253916"/>
          </a:xfrm>
          <a:prstGeom prst="rect">
            <a:avLst/>
          </a:prstGeom>
          <a:noFill/>
        </p:spPr>
        <p:txBody>
          <a:bodyPr wrap="none" rtlCol="0">
            <a:spAutoFit/>
          </a:bodyPr>
          <a:lstStyle/>
          <a:p>
            <a:pPr fontAlgn="ctr"/>
            <a:r>
              <a:rPr lang="en-US" sz="1050" dirty="0">
                <a:latin typeface="Huawei Sans" panose="020C0503030203020204" pitchFamily="34" charset="0"/>
              </a:rPr>
              <a:t>CPE</a:t>
            </a:r>
            <a:endParaRPr lang="en-US" altLang="zh-CN" sz="1050" dirty="0">
              <a:latin typeface="Huawei Sans" panose="020C0503030203020204" pitchFamily="34" charset="0"/>
            </a:endParaRPr>
          </a:p>
        </p:txBody>
      </p:sp>
      <p:cxnSp>
        <p:nvCxnSpPr>
          <p:cNvPr id="138" name="Straight Connector 137">
            <a:extLst>
              <a:ext uri="{FF2B5EF4-FFF2-40B4-BE49-F238E27FC236}">
                <a16:creationId xmlns:a16="http://schemas.microsoft.com/office/drawing/2014/main" id="{C8737DCB-967E-43C4-AD36-85710A0B3815}"/>
              </a:ext>
            </a:extLst>
          </p:cNvPr>
          <p:cNvCxnSpPr>
            <a:cxnSpLocks/>
            <a:stCxn id="135" idx="0"/>
          </p:cNvCxnSpPr>
          <p:nvPr/>
        </p:nvCxnSpPr>
        <p:spPr bwMode="gray">
          <a:xfrm flipV="1">
            <a:off x="4558672" y="3573063"/>
            <a:ext cx="0" cy="114382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9" name="Freeform 159">
            <a:extLst>
              <a:ext uri="{FF2B5EF4-FFF2-40B4-BE49-F238E27FC236}">
                <a16:creationId xmlns:a16="http://schemas.microsoft.com/office/drawing/2014/main" id="{BC66CE55-84A0-4EEE-8894-71D11DB30C5C}"/>
              </a:ext>
            </a:extLst>
          </p:cNvPr>
          <p:cNvSpPr/>
          <p:nvPr/>
        </p:nvSpPr>
        <p:spPr bwMode="gray">
          <a:xfrm flipH="1">
            <a:off x="4001834" y="3781663"/>
            <a:ext cx="1095168" cy="5854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MPLS</a:t>
            </a:r>
          </a:p>
          <a:p>
            <a:pPr algn="ctr" fontAlgn="ctr"/>
            <a:r>
              <a:rPr lang="en-US" sz="1100" dirty="0">
                <a:solidFill>
                  <a:schemeClr val="tx1"/>
                </a:solidFill>
                <a:latin typeface="Huawei Sans" panose="020C0503030203020204" pitchFamily="34" charset="0"/>
              </a:rPr>
              <a:t>/Internet</a:t>
            </a:r>
          </a:p>
        </p:txBody>
      </p:sp>
      <p:sp>
        <p:nvSpPr>
          <p:cNvPr id="140" name="Rectangle: Rounded Corners 139">
            <a:extLst>
              <a:ext uri="{FF2B5EF4-FFF2-40B4-BE49-F238E27FC236}">
                <a16:creationId xmlns:a16="http://schemas.microsoft.com/office/drawing/2014/main" id="{1C39C72D-3779-4725-9D4F-EDC56353265D}"/>
              </a:ext>
            </a:extLst>
          </p:cNvPr>
          <p:cNvSpPr/>
          <p:nvPr/>
        </p:nvSpPr>
        <p:spPr bwMode="gray">
          <a:xfrm>
            <a:off x="1168219" y="2674622"/>
            <a:ext cx="2213279" cy="2895147"/>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Rectangle: Rounded Corners 140">
            <a:extLst>
              <a:ext uri="{FF2B5EF4-FFF2-40B4-BE49-F238E27FC236}">
                <a16:creationId xmlns:a16="http://schemas.microsoft.com/office/drawing/2014/main" id="{6D297684-F2E7-4906-B325-851EC271BF87}"/>
              </a:ext>
            </a:extLst>
          </p:cNvPr>
          <p:cNvSpPr/>
          <p:nvPr/>
        </p:nvSpPr>
        <p:spPr bwMode="gray">
          <a:xfrm>
            <a:off x="3493365" y="2665097"/>
            <a:ext cx="2213279" cy="2895147"/>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TextBox 141">
            <a:extLst>
              <a:ext uri="{FF2B5EF4-FFF2-40B4-BE49-F238E27FC236}">
                <a16:creationId xmlns:a16="http://schemas.microsoft.com/office/drawing/2014/main" id="{3CD37A49-7238-4A22-BB65-3D8B34039C39}"/>
              </a:ext>
            </a:extLst>
          </p:cNvPr>
          <p:cNvSpPr txBox="1"/>
          <p:nvPr/>
        </p:nvSpPr>
        <p:spPr bwMode="gray">
          <a:xfrm>
            <a:off x="1885841" y="2352557"/>
            <a:ext cx="751991" cy="261610"/>
          </a:xfrm>
          <a:prstGeom prst="rect">
            <a:avLst/>
          </a:prstGeom>
          <a:noFill/>
        </p:spPr>
        <p:txBody>
          <a:bodyPr wrap="square" rtlCol="0">
            <a:spAutoFit/>
          </a:bodyPr>
          <a:lstStyle/>
          <a:p>
            <a:pPr algn="ctr" fontAlgn="ctr"/>
            <a:r>
              <a:rPr lang="en-US" sz="1100" dirty="0">
                <a:latin typeface="Huawei Sans" panose="020C0503030203020204" pitchFamily="34" charset="0"/>
              </a:rPr>
              <a:t>Area 1</a:t>
            </a:r>
            <a:endParaRPr lang="en-US" altLang="zh-CN" sz="1100" dirty="0">
              <a:latin typeface="Huawei Sans" panose="020C0503030203020204" pitchFamily="34" charset="0"/>
            </a:endParaRPr>
          </a:p>
        </p:txBody>
      </p:sp>
      <p:sp>
        <p:nvSpPr>
          <p:cNvPr id="143" name="TextBox 142">
            <a:extLst>
              <a:ext uri="{FF2B5EF4-FFF2-40B4-BE49-F238E27FC236}">
                <a16:creationId xmlns:a16="http://schemas.microsoft.com/office/drawing/2014/main" id="{3E0811DF-600E-4646-ACB9-1875F46995CB}"/>
              </a:ext>
            </a:extLst>
          </p:cNvPr>
          <p:cNvSpPr txBox="1"/>
          <p:nvPr/>
        </p:nvSpPr>
        <p:spPr bwMode="gray">
          <a:xfrm>
            <a:off x="4251115" y="2352557"/>
            <a:ext cx="751991" cy="261610"/>
          </a:xfrm>
          <a:prstGeom prst="rect">
            <a:avLst/>
          </a:prstGeom>
          <a:noFill/>
        </p:spPr>
        <p:txBody>
          <a:bodyPr wrap="square" rtlCol="0">
            <a:spAutoFit/>
          </a:bodyPr>
          <a:lstStyle/>
          <a:p>
            <a:pPr algn="ctr" fontAlgn="ctr"/>
            <a:r>
              <a:rPr lang="en-US" sz="1100" dirty="0">
                <a:latin typeface="Huawei Sans" panose="020C0503030203020204" pitchFamily="34" charset="0"/>
              </a:rPr>
              <a:t>Area 2</a:t>
            </a:r>
            <a:endParaRPr lang="en-US" altLang="zh-CN" sz="1100" dirty="0">
              <a:latin typeface="Huawei Sans" panose="020C0503030203020204" pitchFamily="34" charset="0"/>
            </a:endParaRPr>
          </a:p>
        </p:txBody>
      </p:sp>
      <p:sp>
        <p:nvSpPr>
          <p:cNvPr id="144" name="Freeform 159">
            <a:extLst>
              <a:ext uri="{FF2B5EF4-FFF2-40B4-BE49-F238E27FC236}">
                <a16:creationId xmlns:a16="http://schemas.microsoft.com/office/drawing/2014/main" id="{6B16BE9D-E66F-4D9E-8AAF-B8FD0402DE27}"/>
              </a:ext>
            </a:extLst>
          </p:cNvPr>
          <p:cNvSpPr/>
          <p:nvPr/>
        </p:nvSpPr>
        <p:spPr bwMode="gray">
          <a:xfrm flipH="1">
            <a:off x="6916762" y="3023546"/>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pic>
        <p:nvPicPr>
          <p:cNvPr id="145" name="Picture 12" descr="E:\2016.01\1.12 扁平化图标\蓝色\AR-蓝色最新-40.png">
            <a:extLst>
              <a:ext uri="{FF2B5EF4-FFF2-40B4-BE49-F238E27FC236}">
                <a16:creationId xmlns:a16="http://schemas.microsoft.com/office/drawing/2014/main" id="{0D7B5AFB-EE42-4E4D-BEB8-93A4F3D55C63}"/>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7244499" y="3394984"/>
            <a:ext cx="306789" cy="251009"/>
          </a:xfrm>
          <a:prstGeom prst="rect">
            <a:avLst/>
          </a:prstGeom>
          <a:noFill/>
        </p:spPr>
      </p:pic>
      <p:pic>
        <p:nvPicPr>
          <p:cNvPr id="146" name="Picture 12" descr="E:\2016.01\1.12 扁平化图标\蓝色\AR-蓝色最新-40.png">
            <a:extLst>
              <a:ext uri="{FF2B5EF4-FFF2-40B4-BE49-F238E27FC236}">
                <a16:creationId xmlns:a16="http://schemas.microsoft.com/office/drawing/2014/main" id="{EBCA10EF-3151-4D8E-B3D2-431FE3B3AEEB}"/>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7705141" y="3394216"/>
            <a:ext cx="306789" cy="251009"/>
          </a:xfrm>
          <a:prstGeom prst="rect">
            <a:avLst/>
          </a:prstGeom>
          <a:noFill/>
        </p:spPr>
      </p:pic>
      <p:sp>
        <p:nvSpPr>
          <p:cNvPr id="147" name="TextBox 146">
            <a:extLst>
              <a:ext uri="{FF2B5EF4-FFF2-40B4-BE49-F238E27FC236}">
                <a16:creationId xmlns:a16="http://schemas.microsoft.com/office/drawing/2014/main" id="{98E69C9B-B020-499E-AB6F-93E0A08B3359}"/>
              </a:ext>
            </a:extLst>
          </p:cNvPr>
          <p:cNvSpPr txBox="1"/>
          <p:nvPr/>
        </p:nvSpPr>
        <p:spPr bwMode="gray">
          <a:xfrm>
            <a:off x="6622519" y="2661812"/>
            <a:ext cx="2000523" cy="687881"/>
          </a:xfrm>
          <a:prstGeom prst="rect">
            <a:avLst/>
          </a:prstGeom>
          <a:noFill/>
        </p:spPr>
        <p:txBody>
          <a:bodyPr wrap="square" rtlCol="0">
            <a:spAutoFit/>
          </a:bodyPr>
          <a:lstStyle/>
          <a:p>
            <a:pPr algn="ctr" fontAlgn="ctr">
              <a:lnSpc>
                <a:spcPct val="180000"/>
              </a:lnSpc>
            </a:pPr>
            <a:r>
              <a:rPr lang="en-US" sz="1100" dirty="0">
                <a:latin typeface="Huawei Sans" panose="020C0503030203020204" pitchFamily="34" charset="0"/>
              </a:rPr>
              <a:t>Provincial/Level-1 branch</a:t>
            </a:r>
            <a:endParaRPr lang="en-US" altLang="zh-CN" sz="1100" dirty="0">
              <a:latin typeface="Huawei Sans" panose="020C0503030203020204" pitchFamily="34" charset="0"/>
            </a:endParaRPr>
          </a:p>
          <a:p>
            <a:pPr algn="ctr" fontAlgn="ctr">
              <a:lnSpc>
                <a:spcPct val="180000"/>
              </a:lnSpc>
            </a:pPr>
            <a:r>
              <a:rPr lang="en-US" sz="1050" dirty="0">
                <a:latin typeface="Huawei Sans" panose="020C0503030203020204" pitchFamily="34" charset="0"/>
              </a:rPr>
              <a:t>Hub</a:t>
            </a:r>
            <a:endParaRPr lang="en-US" altLang="zh-CN" sz="1100" dirty="0">
              <a:latin typeface="Huawei Sans" panose="020C0503030203020204" pitchFamily="34" charset="0"/>
            </a:endParaRPr>
          </a:p>
        </p:txBody>
      </p:sp>
      <p:pic>
        <p:nvPicPr>
          <p:cNvPr id="148" name="Picture 12" descr="E:\2016.01\1.12 扁平化图标\蓝色\AR-蓝色最新-40.png">
            <a:extLst>
              <a:ext uri="{FF2B5EF4-FFF2-40B4-BE49-F238E27FC236}">
                <a16:creationId xmlns:a16="http://schemas.microsoft.com/office/drawing/2014/main" id="{CF00C9D8-304A-4A03-8B7B-A76C3569C0A9}"/>
              </a:ext>
            </a:extLst>
          </p:cNvPr>
          <p:cNvPicPr>
            <a:picLocks noChangeAspect="1" noChangeArrowheads="1"/>
          </p:cNvPicPr>
          <p:nvPr/>
        </p:nvPicPr>
        <p:blipFill>
          <a:blip r:embed="rId3" cstate="print"/>
          <a:srcRect/>
          <a:stretch>
            <a:fillRect/>
          </a:stretch>
        </p:blipFill>
        <p:spPr bwMode="gray">
          <a:xfrm>
            <a:off x="6623411" y="3325006"/>
            <a:ext cx="474524" cy="388247"/>
          </a:xfrm>
          <a:prstGeom prst="rect">
            <a:avLst/>
          </a:prstGeom>
          <a:noFill/>
        </p:spPr>
      </p:pic>
      <p:pic>
        <p:nvPicPr>
          <p:cNvPr id="149" name="Picture 12" descr="E:\2016.01\1.12 扁平化图标\蓝色\AR-蓝色最新-40.png">
            <a:extLst>
              <a:ext uri="{FF2B5EF4-FFF2-40B4-BE49-F238E27FC236}">
                <a16:creationId xmlns:a16="http://schemas.microsoft.com/office/drawing/2014/main" id="{F6066291-39DA-48B4-B63D-D14B91D76826}"/>
              </a:ext>
            </a:extLst>
          </p:cNvPr>
          <p:cNvPicPr>
            <a:picLocks noChangeAspect="1" noChangeArrowheads="1"/>
          </p:cNvPicPr>
          <p:nvPr/>
        </p:nvPicPr>
        <p:blipFill>
          <a:blip r:embed="rId3" cstate="print"/>
          <a:srcRect/>
          <a:stretch>
            <a:fillRect/>
          </a:stretch>
        </p:blipFill>
        <p:spPr bwMode="gray">
          <a:xfrm>
            <a:off x="8179898" y="3326688"/>
            <a:ext cx="474524" cy="388247"/>
          </a:xfrm>
          <a:prstGeom prst="rect">
            <a:avLst/>
          </a:prstGeom>
          <a:noFill/>
        </p:spPr>
      </p:pic>
      <p:cxnSp>
        <p:nvCxnSpPr>
          <p:cNvPr id="150" name="Straight Connector 149">
            <a:extLst>
              <a:ext uri="{FF2B5EF4-FFF2-40B4-BE49-F238E27FC236}">
                <a16:creationId xmlns:a16="http://schemas.microsoft.com/office/drawing/2014/main" id="{FC7C56E4-4E4A-4631-9634-4E4290DEC392}"/>
              </a:ext>
            </a:extLst>
          </p:cNvPr>
          <p:cNvCxnSpPr>
            <a:cxnSpLocks/>
            <a:stCxn id="148" idx="3"/>
            <a:endCxn id="145" idx="1"/>
          </p:cNvCxnSpPr>
          <p:nvPr/>
        </p:nvCxnSpPr>
        <p:spPr bwMode="gray">
          <a:xfrm>
            <a:off x="7097935" y="3519130"/>
            <a:ext cx="146564" cy="13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id="{9796D190-651E-4ABC-ABA4-143AA3406D97}"/>
              </a:ext>
            </a:extLst>
          </p:cNvPr>
          <p:cNvCxnSpPr>
            <a:cxnSpLocks/>
            <a:stCxn id="146" idx="3"/>
            <a:endCxn id="149" idx="1"/>
          </p:cNvCxnSpPr>
          <p:nvPr/>
        </p:nvCxnSpPr>
        <p:spPr bwMode="gray">
          <a:xfrm>
            <a:off x="8011930" y="3519721"/>
            <a:ext cx="167968" cy="10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52" name="TextBox 151">
            <a:extLst>
              <a:ext uri="{FF2B5EF4-FFF2-40B4-BE49-F238E27FC236}">
                <a16:creationId xmlns:a16="http://schemas.microsoft.com/office/drawing/2014/main" id="{54EEC6D6-6F8E-4ABF-97E0-0CB596F19852}"/>
              </a:ext>
            </a:extLst>
          </p:cNvPr>
          <p:cNvSpPr txBox="1"/>
          <p:nvPr/>
        </p:nvSpPr>
        <p:spPr bwMode="gray">
          <a:xfrm>
            <a:off x="6627496" y="3085191"/>
            <a:ext cx="417102" cy="253916"/>
          </a:xfrm>
          <a:prstGeom prst="rect">
            <a:avLst/>
          </a:prstGeom>
          <a:noFill/>
        </p:spPr>
        <p:txBody>
          <a:bodyPr wrap="none" rtlCol="0">
            <a:spAutoFit/>
          </a:bodyPr>
          <a:lstStyle/>
          <a:p>
            <a:pPr fontAlgn="ctr"/>
            <a:r>
              <a:rPr lang="en-US" sz="1050" dirty="0">
                <a:latin typeface="Huawei Sans" panose="020C0503030203020204" pitchFamily="34" charset="0"/>
              </a:rPr>
              <a:t>CPE</a:t>
            </a:r>
            <a:endParaRPr lang="en-US" altLang="zh-CN" sz="1050" dirty="0">
              <a:latin typeface="Huawei Sans" panose="020C0503030203020204" pitchFamily="34" charset="0"/>
            </a:endParaRPr>
          </a:p>
        </p:txBody>
      </p:sp>
      <p:sp>
        <p:nvSpPr>
          <p:cNvPr id="153" name="TextBox 152">
            <a:extLst>
              <a:ext uri="{FF2B5EF4-FFF2-40B4-BE49-F238E27FC236}">
                <a16:creationId xmlns:a16="http://schemas.microsoft.com/office/drawing/2014/main" id="{299CFEAA-6D8F-43E9-90AA-CAEC9F04C6E2}"/>
              </a:ext>
            </a:extLst>
          </p:cNvPr>
          <p:cNvSpPr txBox="1"/>
          <p:nvPr/>
        </p:nvSpPr>
        <p:spPr bwMode="gray">
          <a:xfrm>
            <a:off x="8208671" y="3094132"/>
            <a:ext cx="417102" cy="253916"/>
          </a:xfrm>
          <a:prstGeom prst="rect">
            <a:avLst/>
          </a:prstGeom>
          <a:noFill/>
        </p:spPr>
        <p:txBody>
          <a:bodyPr wrap="none" rtlCol="0">
            <a:spAutoFit/>
          </a:bodyPr>
          <a:lstStyle/>
          <a:p>
            <a:pPr fontAlgn="ctr"/>
            <a:r>
              <a:rPr lang="en-US" sz="1050" dirty="0">
                <a:latin typeface="Huawei Sans" panose="020C0503030203020204" pitchFamily="34" charset="0"/>
              </a:rPr>
              <a:t>CPE</a:t>
            </a:r>
            <a:endParaRPr lang="en-US" altLang="zh-CN" sz="1050" dirty="0">
              <a:latin typeface="Huawei Sans" panose="020C0503030203020204" pitchFamily="34" charset="0"/>
            </a:endParaRPr>
          </a:p>
        </p:txBody>
      </p:sp>
      <p:cxnSp>
        <p:nvCxnSpPr>
          <p:cNvPr id="154" name="Straight Connector 153">
            <a:extLst>
              <a:ext uri="{FF2B5EF4-FFF2-40B4-BE49-F238E27FC236}">
                <a16:creationId xmlns:a16="http://schemas.microsoft.com/office/drawing/2014/main" id="{E1C53E2E-0A42-4224-A468-6A3A2C11F5C7}"/>
              </a:ext>
            </a:extLst>
          </p:cNvPr>
          <p:cNvCxnSpPr>
            <a:cxnSpLocks/>
            <a:stCxn id="146" idx="1"/>
            <a:endCxn id="145" idx="3"/>
          </p:cNvCxnSpPr>
          <p:nvPr/>
        </p:nvCxnSpPr>
        <p:spPr bwMode="gray">
          <a:xfrm flipH="1">
            <a:off x="7551288" y="3519721"/>
            <a:ext cx="153853" cy="76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55" name="Freeform 159">
            <a:extLst>
              <a:ext uri="{FF2B5EF4-FFF2-40B4-BE49-F238E27FC236}">
                <a16:creationId xmlns:a16="http://schemas.microsoft.com/office/drawing/2014/main" id="{CABD82F0-7AF6-495F-A854-1EA94B08BEE3}"/>
              </a:ext>
            </a:extLst>
          </p:cNvPr>
          <p:cNvSpPr/>
          <p:nvPr/>
        </p:nvSpPr>
        <p:spPr bwMode="gray">
          <a:xfrm flipH="1">
            <a:off x="7053149" y="4925867"/>
            <a:ext cx="1008226" cy="5389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pic>
        <p:nvPicPr>
          <p:cNvPr id="156" name="Picture 12" descr="E:\2016.01\1.12 扁平化图标\蓝色\AR-蓝色最新-40.png">
            <a:extLst>
              <a:ext uri="{FF2B5EF4-FFF2-40B4-BE49-F238E27FC236}">
                <a16:creationId xmlns:a16="http://schemas.microsoft.com/office/drawing/2014/main" id="{A9C5B524-F17B-4856-8FBE-F1BCAF593FE1}"/>
              </a:ext>
            </a:extLst>
          </p:cNvPr>
          <p:cNvPicPr>
            <a:picLocks noChangeAspect="1" noChangeArrowheads="1"/>
          </p:cNvPicPr>
          <p:nvPr/>
        </p:nvPicPr>
        <p:blipFill>
          <a:blip r:embed="rId3" cstate="print"/>
          <a:srcRect/>
          <a:stretch>
            <a:fillRect/>
          </a:stretch>
        </p:blipFill>
        <p:spPr bwMode="gray">
          <a:xfrm>
            <a:off x="7399440" y="4755679"/>
            <a:ext cx="474524" cy="388247"/>
          </a:xfrm>
          <a:prstGeom prst="rect">
            <a:avLst/>
          </a:prstGeom>
          <a:noFill/>
        </p:spPr>
      </p:pic>
      <p:sp>
        <p:nvSpPr>
          <p:cNvPr id="157" name="TextBox 156">
            <a:extLst>
              <a:ext uri="{FF2B5EF4-FFF2-40B4-BE49-F238E27FC236}">
                <a16:creationId xmlns:a16="http://schemas.microsoft.com/office/drawing/2014/main" id="{597E4013-87F0-470C-B637-865FC471312B}"/>
              </a:ext>
            </a:extLst>
          </p:cNvPr>
          <p:cNvSpPr txBox="1"/>
          <p:nvPr/>
        </p:nvSpPr>
        <p:spPr bwMode="gray">
          <a:xfrm>
            <a:off x="7144368" y="5097675"/>
            <a:ext cx="934871" cy="415498"/>
          </a:xfrm>
          <a:prstGeom prst="rect">
            <a:avLst/>
          </a:prstGeom>
          <a:noFill/>
        </p:spPr>
        <p:txBody>
          <a:bodyPr wrap="none" rtlCol="0">
            <a:spAutoFit/>
          </a:bodyPr>
          <a:lstStyle/>
          <a:p>
            <a:pPr algn="ctr" fontAlgn="ctr"/>
            <a:r>
              <a:rPr lang="en-US" sz="1050" dirty="0">
                <a:latin typeface="Huawei Sans" panose="020C0503030203020204" pitchFamily="34" charset="0"/>
              </a:rPr>
              <a:t>Sub-branch/</a:t>
            </a:r>
          </a:p>
          <a:p>
            <a:pPr algn="ctr" fontAlgn="ctr"/>
            <a:r>
              <a:rPr lang="en-US" sz="1050" dirty="0">
                <a:latin typeface="Huawei Sans" panose="020C0503030203020204" pitchFamily="34" charset="0"/>
              </a:rPr>
              <a:t>Outlet</a:t>
            </a:r>
          </a:p>
        </p:txBody>
      </p:sp>
      <p:sp>
        <p:nvSpPr>
          <p:cNvPr id="158" name="TextBox 157">
            <a:extLst>
              <a:ext uri="{FF2B5EF4-FFF2-40B4-BE49-F238E27FC236}">
                <a16:creationId xmlns:a16="http://schemas.microsoft.com/office/drawing/2014/main" id="{F11BCB3A-C2F2-47AA-B020-65BB0BD43F2E}"/>
              </a:ext>
            </a:extLst>
          </p:cNvPr>
          <p:cNvSpPr txBox="1"/>
          <p:nvPr/>
        </p:nvSpPr>
        <p:spPr bwMode="gray">
          <a:xfrm>
            <a:off x="6917690" y="4832845"/>
            <a:ext cx="417102" cy="253916"/>
          </a:xfrm>
          <a:prstGeom prst="rect">
            <a:avLst/>
          </a:prstGeom>
          <a:noFill/>
        </p:spPr>
        <p:txBody>
          <a:bodyPr wrap="none" rtlCol="0">
            <a:spAutoFit/>
          </a:bodyPr>
          <a:lstStyle/>
          <a:p>
            <a:pPr fontAlgn="ctr"/>
            <a:r>
              <a:rPr lang="en-US" sz="1050" dirty="0">
                <a:latin typeface="Huawei Sans" panose="020C0503030203020204" pitchFamily="34" charset="0"/>
              </a:rPr>
              <a:t>CPE</a:t>
            </a:r>
            <a:endParaRPr lang="en-US" altLang="zh-CN" sz="1050" dirty="0">
              <a:latin typeface="Huawei Sans" panose="020C0503030203020204" pitchFamily="34" charset="0"/>
            </a:endParaRPr>
          </a:p>
        </p:txBody>
      </p:sp>
      <p:cxnSp>
        <p:nvCxnSpPr>
          <p:cNvPr id="159" name="Straight Connector 158">
            <a:extLst>
              <a:ext uri="{FF2B5EF4-FFF2-40B4-BE49-F238E27FC236}">
                <a16:creationId xmlns:a16="http://schemas.microsoft.com/office/drawing/2014/main" id="{A98E98EC-888A-40E4-8CAA-DC95074878A6}"/>
              </a:ext>
            </a:extLst>
          </p:cNvPr>
          <p:cNvCxnSpPr>
            <a:cxnSpLocks/>
            <a:stCxn id="156" idx="0"/>
          </p:cNvCxnSpPr>
          <p:nvPr/>
        </p:nvCxnSpPr>
        <p:spPr bwMode="gray">
          <a:xfrm flipV="1">
            <a:off x="7636702" y="3754731"/>
            <a:ext cx="0" cy="100094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60" name="Freeform 159">
            <a:extLst>
              <a:ext uri="{FF2B5EF4-FFF2-40B4-BE49-F238E27FC236}">
                <a16:creationId xmlns:a16="http://schemas.microsoft.com/office/drawing/2014/main" id="{39C5D58A-205A-45B3-AF0D-BBC1AAFE6EBB}"/>
              </a:ext>
            </a:extLst>
          </p:cNvPr>
          <p:cNvSpPr/>
          <p:nvPr/>
        </p:nvSpPr>
        <p:spPr bwMode="gray">
          <a:xfrm flipH="1">
            <a:off x="7079864" y="3966505"/>
            <a:ext cx="1095168" cy="5854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MPLS</a:t>
            </a:r>
          </a:p>
          <a:p>
            <a:pPr algn="ctr" fontAlgn="ctr"/>
            <a:r>
              <a:rPr lang="en-US" sz="1100" dirty="0">
                <a:solidFill>
                  <a:schemeClr val="tx1"/>
                </a:solidFill>
                <a:latin typeface="Huawei Sans" panose="020C0503030203020204" pitchFamily="34" charset="0"/>
              </a:rPr>
              <a:t>/Internet</a:t>
            </a:r>
          </a:p>
        </p:txBody>
      </p:sp>
      <p:sp>
        <p:nvSpPr>
          <p:cNvPr id="161" name="Freeform 159">
            <a:extLst>
              <a:ext uri="{FF2B5EF4-FFF2-40B4-BE49-F238E27FC236}">
                <a16:creationId xmlns:a16="http://schemas.microsoft.com/office/drawing/2014/main" id="{F63FD5E8-72ED-43E9-9A8C-043DA74AC599}"/>
              </a:ext>
            </a:extLst>
          </p:cNvPr>
          <p:cNvSpPr/>
          <p:nvPr/>
        </p:nvSpPr>
        <p:spPr bwMode="gray">
          <a:xfrm flipH="1">
            <a:off x="9184844" y="3036097"/>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pic>
        <p:nvPicPr>
          <p:cNvPr id="162" name="Picture 12" descr="E:\2016.01\1.12 扁平化图标\蓝色\AR-蓝色最新-40.png">
            <a:extLst>
              <a:ext uri="{FF2B5EF4-FFF2-40B4-BE49-F238E27FC236}">
                <a16:creationId xmlns:a16="http://schemas.microsoft.com/office/drawing/2014/main" id="{EF24AACF-2FD0-4F2A-82BA-39D582C9A361}"/>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9512581" y="3407535"/>
            <a:ext cx="306789" cy="251009"/>
          </a:xfrm>
          <a:prstGeom prst="rect">
            <a:avLst/>
          </a:prstGeom>
          <a:noFill/>
        </p:spPr>
      </p:pic>
      <p:pic>
        <p:nvPicPr>
          <p:cNvPr id="163" name="Picture 12" descr="E:\2016.01\1.12 扁平化图标\蓝色\AR-蓝色最新-40.png">
            <a:extLst>
              <a:ext uri="{FF2B5EF4-FFF2-40B4-BE49-F238E27FC236}">
                <a16:creationId xmlns:a16="http://schemas.microsoft.com/office/drawing/2014/main" id="{D3B49810-D763-4C52-8C6E-799A51724D80}"/>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9973223" y="3406767"/>
            <a:ext cx="306789" cy="251009"/>
          </a:xfrm>
          <a:prstGeom prst="rect">
            <a:avLst/>
          </a:prstGeom>
          <a:noFill/>
        </p:spPr>
      </p:pic>
      <p:sp>
        <p:nvSpPr>
          <p:cNvPr id="164" name="TextBox 163">
            <a:extLst>
              <a:ext uri="{FF2B5EF4-FFF2-40B4-BE49-F238E27FC236}">
                <a16:creationId xmlns:a16="http://schemas.microsoft.com/office/drawing/2014/main" id="{6E94A34F-2BB8-4F61-BAAE-2D7B27536606}"/>
              </a:ext>
            </a:extLst>
          </p:cNvPr>
          <p:cNvSpPr txBox="1"/>
          <p:nvPr/>
        </p:nvSpPr>
        <p:spPr bwMode="gray">
          <a:xfrm>
            <a:off x="8890601" y="2674363"/>
            <a:ext cx="2000523" cy="687881"/>
          </a:xfrm>
          <a:prstGeom prst="rect">
            <a:avLst/>
          </a:prstGeom>
          <a:noFill/>
        </p:spPr>
        <p:txBody>
          <a:bodyPr wrap="square" rtlCol="0">
            <a:spAutoFit/>
          </a:bodyPr>
          <a:lstStyle/>
          <a:p>
            <a:pPr algn="ctr" fontAlgn="ctr">
              <a:lnSpc>
                <a:spcPct val="180000"/>
              </a:lnSpc>
            </a:pPr>
            <a:r>
              <a:rPr lang="en-US" sz="1100" dirty="0">
                <a:latin typeface="Huawei Sans" panose="020C0503030203020204" pitchFamily="34" charset="0"/>
              </a:rPr>
              <a:t>Provincial/Level-1 branch</a:t>
            </a:r>
            <a:endParaRPr lang="en-US" altLang="zh-CN" sz="1100" dirty="0">
              <a:latin typeface="Huawei Sans" panose="020C0503030203020204" pitchFamily="34" charset="0"/>
            </a:endParaRPr>
          </a:p>
          <a:p>
            <a:pPr algn="ctr" fontAlgn="ctr">
              <a:lnSpc>
                <a:spcPct val="180000"/>
              </a:lnSpc>
            </a:pPr>
            <a:r>
              <a:rPr lang="en-US" sz="1050" dirty="0">
                <a:latin typeface="Huawei Sans" panose="020C0503030203020204" pitchFamily="34" charset="0"/>
              </a:rPr>
              <a:t>Hub</a:t>
            </a:r>
            <a:endParaRPr lang="en-US" altLang="zh-CN" sz="1100" dirty="0">
              <a:latin typeface="Huawei Sans" panose="020C0503030203020204" pitchFamily="34" charset="0"/>
            </a:endParaRPr>
          </a:p>
        </p:txBody>
      </p:sp>
      <p:pic>
        <p:nvPicPr>
          <p:cNvPr id="165" name="Picture 12" descr="E:\2016.01\1.12 扁平化图标\蓝色\AR-蓝色最新-40.png">
            <a:extLst>
              <a:ext uri="{FF2B5EF4-FFF2-40B4-BE49-F238E27FC236}">
                <a16:creationId xmlns:a16="http://schemas.microsoft.com/office/drawing/2014/main" id="{E47324EB-1925-4F00-BE9D-CFCA47B0AA84}"/>
              </a:ext>
            </a:extLst>
          </p:cNvPr>
          <p:cNvPicPr>
            <a:picLocks noChangeAspect="1" noChangeArrowheads="1"/>
          </p:cNvPicPr>
          <p:nvPr/>
        </p:nvPicPr>
        <p:blipFill>
          <a:blip r:embed="rId3" cstate="print"/>
          <a:srcRect/>
          <a:stretch>
            <a:fillRect/>
          </a:stretch>
        </p:blipFill>
        <p:spPr bwMode="gray">
          <a:xfrm>
            <a:off x="8891493" y="3337557"/>
            <a:ext cx="474524" cy="388247"/>
          </a:xfrm>
          <a:prstGeom prst="rect">
            <a:avLst/>
          </a:prstGeom>
          <a:noFill/>
        </p:spPr>
      </p:pic>
      <p:pic>
        <p:nvPicPr>
          <p:cNvPr id="166" name="Picture 12" descr="E:\2016.01\1.12 扁平化图标\蓝色\AR-蓝色最新-40.png">
            <a:extLst>
              <a:ext uri="{FF2B5EF4-FFF2-40B4-BE49-F238E27FC236}">
                <a16:creationId xmlns:a16="http://schemas.microsoft.com/office/drawing/2014/main" id="{80636656-388D-4116-A763-7F18AC86456A}"/>
              </a:ext>
            </a:extLst>
          </p:cNvPr>
          <p:cNvPicPr>
            <a:picLocks noChangeAspect="1" noChangeArrowheads="1"/>
          </p:cNvPicPr>
          <p:nvPr/>
        </p:nvPicPr>
        <p:blipFill>
          <a:blip r:embed="rId3" cstate="print"/>
          <a:srcRect/>
          <a:stretch>
            <a:fillRect/>
          </a:stretch>
        </p:blipFill>
        <p:spPr bwMode="gray">
          <a:xfrm>
            <a:off x="10447980" y="3339239"/>
            <a:ext cx="474524" cy="388247"/>
          </a:xfrm>
          <a:prstGeom prst="rect">
            <a:avLst/>
          </a:prstGeom>
          <a:noFill/>
        </p:spPr>
      </p:pic>
      <p:cxnSp>
        <p:nvCxnSpPr>
          <p:cNvPr id="167" name="Straight Connector 166">
            <a:extLst>
              <a:ext uri="{FF2B5EF4-FFF2-40B4-BE49-F238E27FC236}">
                <a16:creationId xmlns:a16="http://schemas.microsoft.com/office/drawing/2014/main" id="{C30BCDE6-9C2E-40A9-BEDE-0633036FBE45}"/>
              </a:ext>
            </a:extLst>
          </p:cNvPr>
          <p:cNvCxnSpPr>
            <a:cxnSpLocks/>
            <a:stCxn id="165" idx="3"/>
            <a:endCxn id="162" idx="1"/>
          </p:cNvCxnSpPr>
          <p:nvPr/>
        </p:nvCxnSpPr>
        <p:spPr bwMode="gray">
          <a:xfrm>
            <a:off x="9366017" y="3531681"/>
            <a:ext cx="146564" cy="13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8" name="Straight Connector 167">
            <a:extLst>
              <a:ext uri="{FF2B5EF4-FFF2-40B4-BE49-F238E27FC236}">
                <a16:creationId xmlns:a16="http://schemas.microsoft.com/office/drawing/2014/main" id="{5F759FE0-7555-4BB2-9EDA-74BC2E6F4359}"/>
              </a:ext>
            </a:extLst>
          </p:cNvPr>
          <p:cNvCxnSpPr>
            <a:cxnSpLocks/>
            <a:stCxn id="163" idx="3"/>
            <a:endCxn id="166" idx="1"/>
          </p:cNvCxnSpPr>
          <p:nvPr/>
        </p:nvCxnSpPr>
        <p:spPr bwMode="gray">
          <a:xfrm>
            <a:off x="10280012" y="3532272"/>
            <a:ext cx="167968" cy="10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69" name="TextBox 168">
            <a:extLst>
              <a:ext uri="{FF2B5EF4-FFF2-40B4-BE49-F238E27FC236}">
                <a16:creationId xmlns:a16="http://schemas.microsoft.com/office/drawing/2014/main" id="{70E799A4-E022-4CBF-B9B7-6B8217D1E3D6}"/>
              </a:ext>
            </a:extLst>
          </p:cNvPr>
          <p:cNvSpPr txBox="1"/>
          <p:nvPr/>
        </p:nvSpPr>
        <p:spPr bwMode="gray">
          <a:xfrm>
            <a:off x="8895578" y="3097742"/>
            <a:ext cx="417102" cy="253916"/>
          </a:xfrm>
          <a:prstGeom prst="rect">
            <a:avLst/>
          </a:prstGeom>
          <a:noFill/>
        </p:spPr>
        <p:txBody>
          <a:bodyPr wrap="none" rtlCol="0">
            <a:spAutoFit/>
          </a:bodyPr>
          <a:lstStyle/>
          <a:p>
            <a:pPr fontAlgn="ctr"/>
            <a:r>
              <a:rPr lang="en-US" sz="1050" dirty="0">
                <a:latin typeface="Huawei Sans" panose="020C0503030203020204" pitchFamily="34" charset="0"/>
              </a:rPr>
              <a:t>CPE</a:t>
            </a:r>
            <a:endParaRPr lang="en-US" altLang="zh-CN" sz="1050" dirty="0">
              <a:latin typeface="Huawei Sans" panose="020C0503030203020204" pitchFamily="34" charset="0"/>
            </a:endParaRPr>
          </a:p>
        </p:txBody>
      </p:sp>
      <p:sp>
        <p:nvSpPr>
          <p:cNvPr id="170" name="TextBox 169">
            <a:extLst>
              <a:ext uri="{FF2B5EF4-FFF2-40B4-BE49-F238E27FC236}">
                <a16:creationId xmlns:a16="http://schemas.microsoft.com/office/drawing/2014/main" id="{4A0CFA95-6169-4D0B-ADB6-96098654C64A}"/>
              </a:ext>
            </a:extLst>
          </p:cNvPr>
          <p:cNvSpPr txBox="1"/>
          <p:nvPr/>
        </p:nvSpPr>
        <p:spPr bwMode="gray">
          <a:xfrm>
            <a:off x="10476753" y="3106683"/>
            <a:ext cx="417102" cy="253916"/>
          </a:xfrm>
          <a:prstGeom prst="rect">
            <a:avLst/>
          </a:prstGeom>
          <a:noFill/>
        </p:spPr>
        <p:txBody>
          <a:bodyPr wrap="none" rtlCol="0">
            <a:spAutoFit/>
          </a:bodyPr>
          <a:lstStyle/>
          <a:p>
            <a:pPr fontAlgn="ctr"/>
            <a:r>
              <a:rPr lang="en-US" sz="1050" dirty="0">
                <a:latin typeface="Huawei Sans" panose="020C0503030203020204" pitchFamily="34" charset="0"/>
              </a:rPr>
              <a:t>CPE</a:t>
            </a:r>
            <a:endParaRPr lang="en-US" altLang="zh-CN" sz="1050" dirty="0">
              <a:latin typeface="Huawei Sans" panose="020C0503030203020204" pitchFamily="34" charset="0"/>
            </a:endParaRPr>
          </a:p>
        </p:txBody>
      </p:sp>
      <p:cxnSp>
        <p:nvCxnSpPr>
          <p:cNvPr id="171" name="Straight Connector 170">
            <a:extLst>
              <a:ext uri="{FF2B5EF4-FFF2-40B4-BE49-F238E27FC236}">
                <a16:creationId xmlns:a16="http://schemas.microsoft.com/office/drawing/2014/main" id="{B1F7D352-A280-4B68-8C03-24C7631474E0}"/>
              </a:ext>
            </a:extLst>
          </p:cNvPr>
          <p:cNvCxnSpPr>
            <a:cxnSpLocks/>
            <a:stCxn id="163" idx="1"/>
            <a:endCxn id="162" idx="3"/>
          </p:cNvCxnSpPr>
          <p:nvPr/>
        </p:nvCxnSpPr>
        <p:spPr bwMode="gray">
          <a:xfrm flipH="1">
            <a:off x="9819370" y="3532272"/>
            <a:ext cx="153853" cy="76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72" name="Freeform 159">
            <a:extLst>
              <a:ext uri="{FF2B5EF4-FFF2-40B4-BE49-F238E27FC236}">
                <a16:creationId xmlns:a16="http://schemas.microsoft.com/office/drawing/2014/main" id="{C97F2A82-1A2F-480B-9B40-E1168F76C3B8}"/>
              </a:ext>
            </a:extLst>
          </p:cNvPr>
          <p:cNvSpPr/>
          <p:nvPr/>
        </p:nvSpPr>
        <p:spPr bwMode="gray">
          <a:xfrm flipH="1">
            <a:off x="9298282" y="4879392"/>
            <a:ext cx="1095168" cy="5854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pic>
        <p:nvPicPr>
          <p:cNvPr id="173" name="Picture 12" descr="E:\2016.01\1.12 扁平化图标\蓝色\AR-蓝色最新-40.png">
            <a:extLst>
              <a:ext uri="{FF2B5EF4-FFF2-40B4-BE49-F238E27FC236}">
                <a16:creationId xmlns:a16="http://schemas.microsoft.com/office/drawing/2014/main" id="{26E3C758-6519-4B75-BF7F-AFEE9D7CEBEE}"/>
              </a:ext>
            </a:extLst>
          </p:cNvPr>
          <p:cNvPicPr>
            <a:picLocks noChangeAspect="1" noChangeArrowheads="1"/>
          </p:cNvPicPr>
          <p:nvPr/>
        </p:nvPicPr>
        <p:blipFill>
          <a:blip r:embed="rId3" cstate="print"/>
          <a:srcRect/>
          <a:stretch>
            <a:fillRect/>
          </a:stretch>
        </p:blipFill>
        <p:spPr bwMode="gray">
          <a:xfrm>
            <a:off x="9667522" y="4736793"/>
            <a:ext cx="474524" cy="388247"/>
          </a:xfrm>
          <a:prstGeom prst="rect">
            <a:avLst/>
          </a:prstGeom>
          <a:noFill/>
        </p:spPr>
      </p:pic>
      <p:sp>
        <p:nvSpPr>
          <p:cNvPr id="174" name="TextBox 173">
            <a:extLst>
              <a:ext uri="{FF2B5EF4-FFF2-40B4-BE49-F238E27FC236}">
                <a16:creationId xmlns:a16="http://schemas.microsoft.com/office/drawing/2014/main" id="{53996B8E-4A82-464F-933B-D54AA7E7FBE9}"/>
              </a:ext>
            </a:extLst>
          </p:cNvPr>
          <p:cNvSpPr txBox="1"/>
          <p:nvPr/>
        </p:nvSpPr>
        <p:spPr bwMode="gray">
          <a:xfrm>
            <a:off x="9447074" y="5097675"/>
            <a:ext cx="934871" cy="415498"/>
          </a:xfrm>
          <a:prstGeom prst="rect">
            <a:avLst/>
          </a:prstGeom>
          <a:noFill/>
        </p:spPr>
        <p:txBody>
          <a:bodyPr wrap="none" rtlCol="0">
            <a:spAutoFit/>
          </a:bodyPr>
          <a:lstStyle/>
          <a:p>
            <a:pPr algn="ctr" fontAlgn="ctr"/>
            <a:r>
              <a:rPr lang="en-US" sz="1050" dirty="0">
                <a:latin typeface="Huawei Sans" panose="020C0503030203020204" pitchFamily="34" charset="0"/>
              </a:rPr>
              <a:t>Sub-branch/</a:t>
            </a:r>
          </a:p>
          <a:p>
            <a:pPr algn="ctr" fontAlgn="ctr"/>
            <a:r>
              <a:rPr lang="en-US" sz="1050" dirty="0">
                <a:latin typeface="Huawei Sans" panose="020C0503030203020204" pitchFamily="34" charset="0"/>
              </a:rPr>
              <a:t>Outlet</a:t>
            </a:r>
          </a:p>
        </p:txBody>
      </p:sp>
      <p:sp>
        <p:nvSpPr>
          <p:cNvPr id="175" name="TextBox 174">
            <a:extLst>
              <a:ext uri="{FF2B5EF4-FFF2-40B4-BE49-F238E27FC236}">
                <a16:creationId xmlns:a16="http://schemas.microsoft.com/office/drawing/2014/main" id="{3D886782-E864-4B0F-951D-6FF7D2619222}"/>
              </a:ext>
            </a:extLst>
          </p:cNvPr>
          <p:cNvSpPr txBox="1"/>
          <p:nvPr/>
        </p:nvSpPr>
        <p:spPr bwMode="gray">
          <a:xfrm>
            <a:off x="9166108" y="4813959"/>
            <a:ext cx="417102" cy="253916"/>
          </a:xfrm>
          <a:prstGeom prst="rect">
            <a:avLst/>
          </a:prstGeom>
          <a:noFill/>
        </p:spPr>
        <p:txBody>
          <a:bodyPr wrap="none" rtlCol="0">
            <a:spAutoFit/>
          </a:bodyPr>
          <a:lstStyle/>
          <a:p>
            <a:pPr fontAlgn="ctr"/>
            <a:r>
              <a:rPr lang="en-US" sz="1050" dirty="0">
                <a:latin typeface="Huawei Sans" panose="020C0503030203020204" pitchFamily="34" charset="0"/>
              </a:rPr>
              <a:t>CPE</a:t>
            </a:r>
            <a:endParaRPr lang="en-US" altLang="zh-CN" sz="1050" dirty="0">
              <a:latin typeface="Huawei Sans" panose="020C0503030203020204" pitchFamily="34" charset="0"/>
            </a:endParaRPr>
          </a:p>
        </p:txBody>
      </p:sp>
      <p:cxnSp>
        <p:nvCxnSpPr>
          <p:cNvPr id="176" name="Straight Connector 175">
            <a:extLst>
              <a:ext uri="{FF2B5EF4-FFF2-40B4-BE49-F238E27FC236}">
                <a16:creationId xmlns:a16="http://schemas.microsoft.com/office/drawing/2014/main" id="{F9B1CB9A-85BF-4AD1-A9A7-3881BD087B22}"/>
              </a:ext>
            </a:extLst>
          </p:cNvPr>
          <p:cNvCxnSpPr>
            <a:cxnSpLocks/>
            <a:stCxn id="173" idx="0"/>
          </p:cNvCxnSpPr>
          <p:nvPr/>
        </p:nvCxnSpPr>
        <p:spPr bwMode="gray">
          <a:xfrm flipV="1">
            <a:off x="9904784" y="3771885"/>
            <a:ext cx="0" cy="96490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77" name="Freeform 159">
            <a:extLst>
              <a:ext uri="{FF2B5EF4-FFF2-40B4-BE49-F238E27FC236}">
                <a16:creationId xmlns:a16="http://schemas.microsoft.com/office/drawing/2014/main" id="{077687B4-7563-4BDF-BA75-FD7DCE48024A}"/>
              </a:ext>
            </a:extLst>
          </p:cNvPr>
          <p:cNvSpPr/>
          <p:nvPr/>
        </p:nvSpPr>
        <p:spPr bwMode="gray">
          <a:xfrm flipH="1">
            <a:off x="9347946" y="3979056"/>
            <a:ext cx="1095168" cy="5854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MPLS</a:t>
            </a:r>
          </a:p>
          <a:p>
            <a:pPr algn="ctr" fontAlgn="ctr"/>
            <a:r>
              <a:rPr lang="en-US" sz="1100" dirty="0">
                <a:solidFill>
                  <a:schemeClr val="tx1"/>
                </a:solidFill>
                <a:latin typeface="Huawei Sans" panose="020C0503030203020204" pitchFamily="34" charset="0"/>
              </a:rPr>
              <a:t>/Internet</a:t>
            </a:r>
          </a:p>
        </p:txBody>
      </p:sp>
      <p:sp>
        <p:nvSpPr>
          <p:cNvPr id="178" name="Rectangle: Rounded Corners 177">
            <a:extLst>
              <a:ext uri="{FF2B5EF4-FFF2-40B4-BE49-F238E27FC236}">
                <a16:creationId xmlns:a16="http://schemas.microsoft.com/office/drawing/2014/main" id="{7E3FE985-E218-4FC9-8AB8-F2EE10C0E57F}"/>
              </a:ext>
            </a:extLst>
          </p:cNvPr>
          <p:cNvSpPr/>
          <p:nvPr/>
        </p:nvSpPr>
        <p:spPr bwMode="gray">
          <a:xfrm>
            <a:off x="6514331" y="2872016"/>
            <a:ext cx="2213279" cy="2688228"/>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Rectangle: Rounded Corners 178">
            <a:extLst>
              <a:ext uri="{FF2B5EF4-FFF2-40B4-BE49-F238E27FC236}">
                <a16:creationId xmlns:a16="http://schemas.microsoft.com/office/drawing/2014/main" id="{8E24F7D6-1638-4281-9996-A45A8B0D047F}"/>
              </a:ext>
            </a:extLst>
          </p:cNvPr>
          <p:cNvSpPr/>
          <p:nvPr/>
        </p:nvSpPr>
        <p:spPr bwMode="gray">
          <a:xfrm>
            <a:off x="8839477" y="2862491"/>
            <a:ext cx="2213279" cy="2688228"/>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TextBox 179">
            <a:extLst>
              <a:ext uri="{FF2B5EF4-FFF2-40B4-BE49-F238E27FC236}">
                <a16:creationId xmlns:a16="http://schemas.microsoft.com/office/drawing/2014/main" id="{D99CEF4A-BC74-437D-A583-5F052E17B4E8}"/>
              </a:ext>
            </a:extLst>
          </p:cNvPr>
          <p:cNvSpPr txBox="1"/>
          <p:nvPr/>
        </p:nvSpPr>
        <p:spPr bwMode="gray">
          <a:xfrm>
            <a:off x="7231953" y="2549950"/>
            <a:ext cx="751991" cy="261610"/>
          </a:xfrm>
          <a:prstGeom prst="rect">
            <a:avLst/>
          </a:prstGeom>
          <a:noFill/>
        </p:spPr>
        <p:txBody>
          <a:bodyPr wrap="square" rtlCol="0">
            <a:spAutoFit/>
          </a:bodyPr>
          <a:lstStyle/>
          <a:p>
            <a:pPr algn="ctr" fontAlgn="ctr"/>
            <a:r>
              <a:rPr lang="en-US" sz="1100" dirty="0">
                <a:latin typeface="Huawei Sans" panose="020C0503030203020204" pitchFamily="34" charset="0"/>
              </a:rPr>
              <a:t>Tenant 1</a:t>
            </a:r>
            <a:endParaRPr lang="en-US" altLang="zh-CN" sz="1100" dirty="0">
              <a:latin typeface="Huawei Sans" panose="020C0503030203020204" pitchFamily="34" charset="0"/>
            </a:endParaRPr>
          </a:p>
        </p:txBody>
      </p:sp>
      <p:sp>
        <p:nvSpPr>
          <p:cNvPr id="181" name="TextBox 180">
            <a:extLst>
              <a:ext uri="{FF2B5EF4-FFF2-40B4-BE49-F238E27FC236}">
                <a16:creationId xmlns:a16="http://schemas.microsoft.com/office/drawing/2014/main" id="{B49651A8-B378-424E-A7AB-7341530A8ADD}"/>
              </a:ext>
            </a:extLst>
          </p:cNvPr>
          <p:cNvSpPr txBox="1"/>
          <p:nvPr/>
        </p:nvSpPr>
        <p:spPr bwMode="gray">
          <a:xfrm>
            <a:off x="9597227" y="2549950"/>
            <a:ext cx="751991" cy="261610"/>
          </a:xfrm>
          <a:prstGeom prst="rect">
            <a:avLst/>
          </a:prstGeom>
          <a:noFill/>
        </p:spPr>
        <p:txBody>
          <a:bodyPr wrap="square" rtlCol="0">
            <a:spAutoFit/>
          </a:bodyPr>
          <a:lstStyle/>
          <a:p>
            <a:pPr algn="ctr" fontAlgn="ctr"/>
            <a:r>
              <a:rPr lang="en-US" sz="1100" dirty="0">
                <a:latin typeface="Huawei Sans" panose="020C0503030203020204" pitchFamily="34" charset="0"/>
              </a:rPr>
              <a:t>Tenant 2</a:t>
            </a:r>
            <a:endParaRPr lang="en-US" altLang="zh-CN" sz="1100" dirty="0">
              <a:latin typeface="Huawei Sans" panose="020C0503030203020204" pitchFamily="34" charset="0"/>
            </a:endParaRPr>
          </a:p>
        </p:txBody>
      </p:sp>
      <p:sp>
        <p:nvSpPr>
          <p:cNvPr id="184" name="TextBox 79">
            <a:extLst>
              <a:ext uri="{FF2B5EF4-FFF2-40B4-BE49-F238E27FC236}">
                <a16:creationId xmlns:a16="http://schemas.microsoft.com/office/drawing/2014/main" id="{6B064D48-09BD-47C4-AF1F-D98AACDCD4FB}"/>
              </a:ext>
            </a:extLst>
          </p:cNvPr>
          <p:cNvSpPr txBox="1"/>
          <p:nvPr/>
        </p:nvSpPr>
        <p:spPr bwMode="gray">
          <a:xfrm>
            <a:off x="8909788" y="2267372"/>
            <a:ext cx="1704685" cy="261610"/>
          </a:xfrm>
          <a:prstGeom prst="rect">
            <a:avLst/>
          </a:prstGeom>
          <a:noFill/>
        </p:spPr>
        <p:txBody>
          <a:bodyPr wrap="square" rtlCol="0">
            <a:spAutoFit/>
          </a:bodyPr>
          <a:lstStyle/>
          <a:p>
            <a:pPr fontAlgn="ctr"/>
            <a:r>
              <a:rPr lang="en-US" sz="1100" dirty="0">
                <a:latin typeface="Huawei Sans" panose="020C0503030203020204" pitchFamily="34" charset="0"/>
              </a:rPr>
              <a:t>MSP administrator</a:t>
            </a:r>
            <a:endParaRPr lang="en-US" altLang="zh-CN" sz="1100" dirty="0">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pic>
        <p:nvPicPr>
          <p:cNvPr id="185" name="图片 67" descr="交换机.png">
            <a:extLst>
              <a:ext uri="{FF2B5EF4-FFF2-40B4-BE49-F238E27FC236}">
                <a16:creationId xmlns:a16="http://schemas.microsoft.com/office/drawing/2014/main" id="{645C0D99-B76D-4103-A35C-CDC3A398B2D5}"/>
              </a:ext>
            </a:extLst>
          </p:cNvPr>
          <p:cNvPicPr>
            <a:picLocks noChangeAspect="1"/>
          </p:cNvPicPr>
          <p:nvPr/>
        </p:nvPicPr>
        <p:blipFill>
          <a:blip r:embed="rId4" cstate="print"/>
          <a:stretch>
            <a:fillRect/>
          </a:stretch>
        </p:blipFill>
        <p:spPr bwMode="gray">
          <a:xfrm>
            <a:off x="8528446" y="2342953"/>
            <a:ext cx="398327" cy="325903"/>
          </a:xfrm>
          <a:prstGeom prst="rect">
            <a:avLst/>
          </a:prstGeom>
        </p:spPr>
      </p:pic>
      <p:cxnSp>
        <p:nvCxnSpPr>
          <p:cNvPr id="186" name="Straight Connector 185">
            <a:extLst>
              <a:ext uri="{FF2B5EF4-FFF2-40B4-BE49-F238E27FC236}">
                <a16:creationId xmlns:a16="http://schemas.microsoft.com/office/drawing/2014/main" id="{2D5522A7-5C38-4363-AFF8-B72C3D35F9FC}"/>
              </a:ext>
            </a:extLst>
          </p:cNvPr>
          <p:cNvCxnSpPr>
            <a:cxnSpLocks/>
            <a:stCxn id="180" idx="3"/>
            <a:endCxn id="185" idx="1"/>
          </p:cNvCxnSpPr>
          <p:nvPr/>
        </p:nvCxnSpPr>
        <p:spPr bwMode="gray">
          <a:xfrm flipV="1">
            <a:off x="7983944" y="2505905"/>
            <a:ext cx="544502" cy="174850"/>
          </a:xfrm>
          <a:prstGeom prst="line">
            <a:avLst/>
          </a:prstGeom>
          <a:ln w="19050">
            <a:solidFill>
              <a:schemeClr val="bg1">
                <a:lumMod val="50000"/>
              </a:schemeClr>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0" name="Straight Connector 189">
            <a:extLst>
              <a:ext uri="{FF2B5EF4-FFF2-40B4-BE49-F238E27FC236}">
                <a16:creationId xmlns:a16="http://schemas.microsoft.com/office/drawing/2014/main" id="{2B8748C7-D3BC-41EF-8296-16839E45A7B9}"/>
              </a:ext>
            </a:extLst>
          </p:cNvPr>
          <p:cNvCxnSpPr>
            <a:cxnSpLocks/>
            <a:stCxn id="181" idx="1"/>
            <a:endCxn id="185" idx="3"/>
          </p:cNvCxnSpPr>
          <p:nvPr/>
        </p:nvCxnSpPr>
        <p:spPr bwMode="gray">
          <a:xfrm flipH="1" flipV="1">
            <a:off x="8926773" y="2505905"/>
            <a:ext cx="670454" cy="174850"/>
          </a:xfrm>
          <a:prstGeom prst="line">
            <a:avLst/>
          </a:prstGeom>
          <a:ln w="19050">
            <a:solidFill>
              <a:schemeClr val="bg1">
                <a:lumMod val="50000"/>
              </a:schemeClr>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pic>
        <p:nvPicPr>
          <p:cNvPr id="193" name="Picture 12" descr="E:\2016.01\1.12 扁平化图标\蓝色\AR-蓝色最新-40.png">
            <a:extLst>
              <a:ext uri="{FF2B5EF4-FFF2-40B4-BE49-F238E27FC236}">
                <a16:creationId xmlns:a16="http://schemas.microsoft.com/office/drawing/2014/main" id="{BE987FDE-0BD2-4C7B-BE7F-EC474E6D72C0}"/>
              </a:ext>
            </a:extLst>
          </p:cNvPr>
          <p:cNvPicPr>
            <a:picLocks noChangeAspect="1" noChangeArrowheads="1"/>
          </p:cNvPicPr>
          <p:nvPr/>
        </p:nvPicPr>
        <p:blipFill>
          <a:blip r:embed="rId3" cstate="print"/>
          <a:srcRect/>
          <a:stretch>
            <a:fillRect/>
          </a:stretch>
        </p:blipFill>
        <p:spPr bwMode="gray">
          <a:xfrm>
            <a:off x="1291010" y="3844301"/>
            <a:ext cx="371662" cy="304087"/>
          </a:xfrm>
          <a:prstGeom prst="rect">
            <a:avLst/>
          </a:prstGeom>
          <a:noFill/>
        </p:spPr>
      </p:pic>
      <p:sp>
        <p:nvSpPr>
          <p:cNvPr id="194" name="TextBox 193">
            <a:extLst>
              <a:ext uri="{FF2B5EF4-FFF2-40B4-BE49-F238E27FC236}">
                <a16:creationId xmlns:a16="http://schemas.microsoft.com/office/drawing/2014/main" id="{BEC3AD40-B9A2-4837-A987-CAEA860EDCEA}"/>
              </a:ext>
            </a:extLst>
          </p:cNvPr>
          <p:cNvSpPr txBox="1"/>
          <p:nvPr/>
        </p:nvSpPr>
        <p:spPr bwMode="gray">
          <a:xfrm>
            <a:off x="1301119" y="3603397"/>
            <a:ext cx="348172" cy="253916"/>
          </a:xfrm>
          <a:prstGeom prst="rect">
            <a:avLst/>
          </a:prstGeom>
          <a:noFill/>
        </p:spPr>
        <p:txBody>
          <a:bodyPr wrap="none" rtlCol="0">
            <a:spAutoFit/>
          </a:bodyPr>
          <a:lstStyle/>
          <a:p>
            <a:pPr fontAlgn="ctr"/>
            <a:r>
              <a:rPr lang="en-US" sz="1050" dirty="0">
                <a:latin typeface="Huawei Sans" panose="020C0503030203020204" pitchFamily="34" charset="0"/>
              </a:rPr>
              <a:t>RR</a:t>
            </a:r>
            <a:endParaRPr lang="en-US" altLang="zh-CN" sz="1050" dirty="0">
              <a:latin typeface="Huawei Sans" panose="020C0503030203020204" pitchFamily="34" charset="0"/>
            </a:endParaRPr>
          </a:p>
        </p:txBody>
      </p:sp>
      <p:pic>
        <p:nvPicPr>
          <p:cNvPr id="195" name="Picture 12" descr="E:\2016.01\1.12 扁平化图标\蓝色\AR-蓝色最新-40.png">
            <a:extLst>
              <a:ext uri="{FF2B5EF4-FFF2-40B4-BE49-F238E27FC236}">
                <a16:creationId xmlns:a16="http://schemas.microsoft.com/office/drawing/2014/main" id="{41904E79-3F12-481A-A640-3CC3F0365177}"/>
              </a:ext>
            </a:extLst>
          </p:cNvPr>
          <p:cNvPicPr>
            <a:picLocks noChangeAspect="1" noChangeArrowheads="1"/>
          </p:cNvPicPr>
          <p:nvPr/>
        </p:nvPicPr>
        <p:blipFill>
          <a:blip r:embed="rId3" cstate="print"/>
          <a:srcRect/>
          <a:stretch>
            <a:fillRect/>
          </a:stretch>
        </p:blipFill>
        <p:spPr bwMode="gray">
          <a:xfrm>
            <a:off x="2919871" y="3836236"/>
            <a:ext cx="371662" cy="304087"/>
          </a:xfrm>
          <a:prstGeom prst="rect">
            <a:avLst/>
          </a:prstGeom>
          <a:noFill/>
        </p:spPr>
      </p:pic>
      <p:sp>
        <p:nvSpPr>
          <p:cNvPr id="196" name="TextBox 195">
            <a:extLst>
              <a:ext uri="{FF2B5EF4-FFF2-40B4-BE49-F238E27FC236}">
                <a16:creationId xmlns:a16="http://schemas.microsoft.com/office/drawing/2014/main" id="{7F941A3C-A4A6-4ADA-A0EC-921000EC8E76}"/>
              </a:ext>
            </a:extLst>
          </p:cNvPr>
          <p:cNvSpPr txBox="1"/>
          <p:nvPr/>
        </p:nvSpPr>
        <p:spPr bwMode="gray">
          <a:xfrm>
            <a:off x="2929980" y="3595332"/>
            <a:ext cx="348172" cy="253916"/>
          </a:xfrm>
          <a:prstGeom prst="rect">
            <a:avLst/>
          </a:prstGeom>
          <a:noFill/>
        </p:spPr>
        <p:txBody>
          <a:bodyPr wrap="none" rtlCol="0">
            <a:spAutoFit/>
          </a:bodyPr>
          <a:lstStyle/>
          <a:p>
            <a:pPr fontAlgn="ctr"/>
            <a:r>
              <a:rPr lang="en-US" sz="1050" dirty="0">
                <a:latin typeface="Huawei Sans" panose="020C0503030203020204" pitchFamily="34" charset="0"/>
              </a:rPr>
              <a:t>RR</a:t>
            </a:r>
            <a:endParaRPr lang="en-US" altLang="zh-CN" sz="1050" dirty="0">
              <a:latin typeface="Huawei Sans" panose="020C0503030203020204" pitchFamily="34" charset="0"/>
            </a:endParaRPr>
          </a:p>
        </p:txBody>
      </p:sp>
      <p:pic>
        <p:nvPicPr>
          <p:cNvPr id="197" name="Picture 12" descr="E:\2016.01\1.12 扁平化图标\蓝色\AR-蓝色最新-40.png">
            <a:extLst>
              <a:ext uri="{FF2B5EF4-FFF2-40B4-BE49-F238E27FC236}">
                <a16:creationId xmlns:a16="http://schemas.microsoft.com/office/drawing/2014/main" id="{B3D79048-2C2F-4927-A240-9C12B1E0CDF5}"/>
              </a:ext>
            </a:extLst>
          </p:cNvPr>
          <p:cNvPicPr>
            <a:picLocks noChangeAspect="1" noChangeArrowheads="1"/>
          </p:cNvPicPr>
          <p:nvPr/>
        </p:nvPicPr>
        <p:blipFill>
          <a:blip r:embed="rId3" cstate="print"/>
          <a:srcRect/>
          <a:stretch>
            <a:fillRect/>
          </a:stretch>
        </p:blipFill>
        <p:spPr bwMode="gray">
          <a:xfrm>
            <a:off x="3566955" y="3835077"/>
            <a:ext cx="371662" cy="304087"/>
          </a:xfrm>
          <a:prstGeom prst="rect">
            <a:avLst/>
          </a:prstGeom>
          <a:noFill/>
        </p:spPr>
      </p:pic>
      <p:sp>
        <p:nvSpPr>
          <p:cNvPr id="198" name="TextBox 197">
            <a:extLst>
              <a:ext uri="{FF2B5EF4-FFF2-40B4-BE49-F238E27FC236}">
                <a16:creationId xmlns:a16="http://schemas.microsoft.com/office/drawing/2014/main" id="{E9482A90-3598-4328-A2FB-38D8EC752CFC}"/>
              </a:ext>
            </a:extLst>
          </p:cNvPr>
          <p:cNvSpPr txBox="1"/>
          <p:nvPr/>
        </p:nvSpPr>
        <p:spPr bwMode="gray">
          <a:xfrm>
            <a:off x="3577064" y="3594173"/>
            <a:ext cx="348172" cy="253916"/>
          </a:xfrm>
          <a:prstGeom prst="rect">
            <a:avLst/>
          </a:prstGeom>
          <a:noFill/>
        </p:spPr>
        <p:txBody>
          <a:bodyPr wrap="none" rtlCol="0">
            <a:spAutoFit/>
          </a:bodyPr>
          <a:lstStyle/>
          <a:p>
            <a:pPr fontAlgn="ctr"/>
            <a:r>
              <a:rPr lang="en-US" sz="1050" dirty="0">
                <a:latin typeface="Huawei Sans" panose="020C0503030203020204" pitchFamily="34" charset="0"/>
              </a:rPr>
              <a:t>RR</a:t>
            </a:r>
            <a:endParaRPr lang="en-US" altLang="zh-CN" sz="1050" dirty="0">
              <a:latin typeface="Huawei Sans" panose="020C0503030203020204" pitchFamily="34" charset="0"/>
            </a:endParaRPr>
          </a:p>
        </p:txBody>
      </p:sp>
      <p:pic>
        <p:nvPicPr>
          <p:cNvPr id="199" name="Picture 12" descr="E:\2016.01\1.12 扁平化图标\蓝色\AR-蓝色最新-40.png">
            <a:extLst>
              <a:ext uri="{FF2B5EF4-FFF2-40B4-BE49-F238E27FC236}">
                <a16:creationId xmlns:a16="http://schemas.microsoft.com/office/drawing/2014/main" id="{1EC6812D-143E-42E2-BAD3-D8B37CCFC4CE}"/>
              </a:ext>
            </a:extLst>
          </p:cNvPr>
          <p:cNvPicPr>
            <a:picLocks noChangeAspect="1" noChangeArrowheads="1"/>
          </p:cNvPicPr>
          <p:nvPr/>
        </p:nvPicPr>
        <p:blipFill>
          <a:blip r:embed="rId3" cstate="print"/>
          <a:srcRect/>
          <a:stretch>
            <a:fillRect/>
          </a:stretch>
        </p:blipFill>
        <p:spPr bwMode="gray">
          <a:xfrm>
            <a:off x="5195816" y="3827012"/>
            <a:ext cx="371662" cy="304087"/>
          </a:xfrm>
          <a:prstGeom prst="rect">
            <a:avLst/>
          </a:prstGeom>
          <a:noFill/>
        </p:spPr>
      </p:pic>
      <p:sp>
        <p:nvSpPr>
          <p:cNvPr id="200" name="TextBox 199">
            <a:extLst>
              <a:ext uri="{FF2B5EF4-FFF2-40B4-BE49-F238E27FC236}">
                <a16:creationId xmlns:a16="http://schemas.microsoft.com/office/drawing/2014/main" id="{264258A3-19BC-4590-8256-D38DF4572621}"/>
              </a:ext>
            </a:extLst>
          </p:cNvPr>
          <p:cNvSpPr txBox="1"/>
          <p:nvPr/>
        </p:nvSpPr>
        <p:spPr bwMode="gray">
          <a:xfrm>
            <a:off x="5205925" y="3586108"/>
            <a:ext cx="348172" cy="253916"/>
          </a:xfrm>
          <a:prstGeom prst="rect">
            <a:avLst/>
          </a:prstGeom>
          <a:noFill/>
        </p:spPr>
        <p:txBody>
          <a:bodyPr wrap="none" rtlCol="0">
            <a:spAutoFit/>
          </a:bodyPr>
          <a:lstStyle/>
          <a:p>
            <a:pPr fontAlgn="ctr"/>
            <a:r>
              <a:rPr lang="en-US" sz="1050" dirty="0">
                <a:latin typeface="Huawei Sans" panose="020C0503030203020204" pitchFamily="34" charset="0"/>
              </a:rPr>
              <a:t>RR</a:t>
            </a:r>
            <a:endParaRPr lang="en-US" altLang="zh-CN" sz="1050" dirty="0">
              <a:latin typeface="Huawei Sans" panose="020C0503030203020204" pitchFamily="34" charset="0"/>
            </a:endParaRPr>
          </a:p>
        </p:txBody>
      </p:sp>
      <p:pic>
        <p:nvPicPr>
          <p:cNvPr id="201" name="Picture 12" descr="E:\2016.01\1.12 扁平化图标\蓝色\AR-蓝色最新-40.png">
            <a:extLst>
              <a:ext uri="{FF2B5EF4-FFF2-40B4-BE49-F238E27FC236}">
                <a16:creationId xmlns:a16="http://schemas.microsoft.com/office/drawing/2014/main" id="{67F70361-4A3E-4D03-B210-70B43B160AF2}"/>
              </a:ext>
            </a:extLst>
          </p:cNvPr>
          <p:cNvPicPr>
            <a:picLocks noChangeAspect="1" noChangeArrowheads="1"/>
          </p:cNvPicPr>
          <p:nvPr/>
        </p:nvPicPr>
        <p:blipFill>
          <a:blip r:embed="rId3" cstate="print"/>
          <a:srcRect/>
          <a:stretch>
            <a:fillRect/>
          </a:stretch>
        </p:blipFill>
        <p:spPr bwMode="gray">
          <a:xfrm>
            <a:off x="6622520" y="3959753"/>
            <a:ext cx="371662" cy="304087"/>
          </a:xfrm>
          <a:prstGeom prst="rect">
            <a:avLst/>
          </a:prstGeom>
          <a:noFill/>
        </p:spPr>
      </p:pic>
      <p:sp>
        <p:nvSpPr>
          <p:cNvPr id="202" name="TextBox 201">
            <a:extLst>
              <a:ext uri="{FF2B5EF4-FFF2-40B4-BE49-F238E27FC236}">
                <a16:creationId xmlns:a16="http://schemas.microsoft.com/office/drawing/2014/main" id="{023F7000-E239-49A3-8028-C30E00597B06}"/>
              </a:ext>
            </a:extLst>
          </p:cNvPr>
          <p:cNvSpPr txBox="1"/>
          <p:nvPr/>
        </p:nvSpPr>
        <p:spPr bwMode="gray">
          <a:xfrm>
            <a:off x="6632629" y="3718849"/>
            <a:ext cx="348172" cy="253916"/>
          </a:xfrm>
          <a:prstGeom prst="rect">
            <a:avLst/>
          </a:prstGeom>
          <a:noFill/>
        </p:spPr>
        <p:txBody>
          <a:bodyPr wrap="none" rtlCol="0">
            <a:spAutoFit/>
          </a:bodyPr>
          <a:lstStyle/>
          <a:p>
            <a:pPr fontAlgn="ctr"/>
            <a:r>
              <a:rPr lang="en-US" sz="1050" dirty="0">
                <a:latin typeface="Huawei Sans" panose="020C0503030203020204" pitchFamily="34" charset="0"/>
              </a:rPr>
              <a:t>RR</a:t>
            </a:r>
            <a:endParaRPr lang="en-US" altLang="zh-CN" sz="1050" dirty="0">
              <a:latin typeface="Huawei Sans" panose="020C0503030203020204" pitchFamily="34" charset="0"/>
            </a:endParaRPr>
          </a:p>
        </p:txBody>
      </p:sp>
      <p:pic>
        <p:nvPicPr>
          <p:cNvPr id="203" name="Picture 12" descr="E:\2016.01\1.12 扁平化图标\蓝色\AR-蓝色最新-40.png">
            <a:extLst>
              <a:ext uri="{FF2B5EF4-FFF2-40B4-BE49-F238E27FC236}">
                <a16:creationId xmlns:a16="http://schemas.microsoft.com/office/drawing/2014/main" id="{1C064D59-F20E-4C9B-922B-F1992F5951B3}"/>
              </a:ext>
            </a:extLst>
          </p:cNvPr>
          <p:cNvPicPr>
            <a:picLocks noChangeAspect="1" noChangeArrowheads="1"/>
          </p:cNvPicPr>
          <p:nvPr/>
        </p:nvPicPr>
        <p:blipFill>
          <a:blip r:embed="rId3" cstate="print"/>
          <a:srcRect/>
          <a:stretch>
            <a:fillRect/>
          </a:stretch>
        </p:blipFill>
        <p:spPr bwMode="gray">
          <a:xfrm>
            <a:off x="8251381" y="3951688"/>
            <a:ext cx="371662" cy="304087"/>
          </a:xfrm>
          <a:prstGeom prst="rect">
            <a:avLst/>
          </a:prstGeom>
          <a:noFill/>
        </p:spPr>
      </p:pic>
      <p:sp>
        <p:nvSpPr>
          <p:cNvPr id="204" name="TextBox 203">
            <a:extLst>
              <a:ext uri="{FF2B5EF4-FFF2-40B4-BE49-F238E27FC236}">
                <a16:creationId xmlns:a16="http://schemas.microsoft.com/office/drawing/2014/main" id="{9A021916-8E5F-4136-9BCF-173ED8397EEC}"/>
              </a:ext>
            </a:extLst>
          </p:cNvPr>
          <p:cNvSpPr txBox="1"/>
          <p:nvPr/>
        </p:nvSpPr>
        <p:spPr bwMode="gray">
          <a:xfrm>
            <a:off x="8261490" y="3710784"/>
            <a:ext cx="348172" cy="253916"/>
          </a:xfrm>
          <a:prstGeom prst="rect">
            <a:avLst/>
          </a:prstGeom>
          <a:noFill/>
        </p:spPr>
        <p:txBody>
          <a:bodyPr wrap="none" rtlCol="0">
            <a:spAutoFit/>
          </a:bodyPr>
          <a:lstStyle/>
          <a:p>
            <a:pPr fontAlgn="ctr"/>
            <a:r>
              <a:rPr lang="en-US" sz="1050" dirty="0">
                <a:latin typeface="Huawei Sans" panose="020C0503030203020204" pitchFamily="34" charset="0"/>
              </a:rPr>
              <a:t>RR</a:t>
            </a:r>
            <a:endParaRPr lang="en-US" altLang="zh-CN" sz="1050" dirty="0">
              <a:latin typeface="Huawei Sans" panose="020C0503030203020204" pitchFamily="34" charset="0"/>
            </a:endParaRPr>
          </a:p>
        </p:txBody>
      </p:sp>
      <p:pic>
        <p:nvPicPr>
          <p:cNvPr id="205" name="Picture 12" descr="E:\2016.01\1.12 扁平化图标\蓝色\AR-蓝色最新-40.png">
            <a:extLst>
              <a:ext uri="{FF2B5EF4-FFF2-40B4-BE49-F238E27FC236}">
                <a16:creationId xmlns:a16="http://schemas.microsoft.com/office/drawing/2014/main" id="{8D113705-A837-48BD-A4FD-971E805DA917}"/>
              </a:ext>
            </a:extLst>
          </p:cNvPr>
          <p:cNvPicPr>
            <a:picLocks noChangeAspect="1" noChangeArrowheads="1"/>
          </p:cNvPicPr>
          <p:nvPr/>
        </p:nvPicPr>
        <p:blipFill>
          <a:blip r:embed="rId3" cstate="print"/>
          <a:srcRect/>
          <a:stretch>
            <a:fillRect/>
          </a:stretch>
        </p:blipFill>
        <p:spPr bwMode="gray">
          <a:xfrm>
            <a:off x="8888423" y="3996344"/>
            <a:ext cx="371662" cy="304087"/>
          </a:xfrm>
          <a:prstGeom prst="rect">
            <a:avLst/>
          </a:prstGeom>
          <a:noFill/>
        </p:spPr>
      </p:pic>
      <p:sp>
        <p:nvSpPr>
          <p:cNvPr id="206" name="TextBox 205">
            <a:extLst>
              <a:ext uri="{FF2B5EF4-FFF2-40B4-BE49-F238E27FC236}">
                <a16:creationId xmlns:a16="http://schemas.microsoft.com/office/drawing/2014/main" id="{D712AB3C-0322-4CF6-8E40-4CB4CB67FB2E}"/>
              </a:ext>
            </a:extLst>
          </p:cNvPr>
          <p:cNvSpPr txBox="1"/>
          <p:nvPr/>
        </p:nvSpPr>
        <p:spPr bwMode="gray">
          <a:xfrm>
            <a:off x="8898532" y="3755440"/>
            <a:ext cx="348172" cy="253916"/>
          </a:xfrm>
          <a:prstGeom prst="rect">
            <a:avLst/>
          </a:prstGeom>
          <a:noFill/>
        </p:spPr>
        <p:txBody>
          <a:bodyPr wrap="none" rtlCol="0">
            <a:spAutoFit/>
          </a:bodyPr>
          <a:lstStyle/>
          <a:p>
            <a:pPr fontAlgn="ctr"/>
            <a:r>
              <a:rPr lang="en-US" sz="1050" dirty="0">
                <a:latin typeface="Huawei Sans" panose="020C0503030203020204" pitchFamily="34" charset="0"/>
              </a:rPr>
              <a:t>RR</a:t>
            </a:r>
            <a:endParaRPr lang="en-US" altLang="zh-CN" sz="1050" dirty="0">
              <a:latin typeface="Huawei Sans" panose="020C0503030203020204" pitchFamily="34" charset="0"/>
            </a:endParaRPr>
          </a:p>
        </p:txBody>
      </p:sp>
      <p:pic>
        <p:nvPicPr>
          <p:cNvPr id="207" name="Picture 12" descr="E:\2016.01\1.12 扁平化图标\蓝色\AR-蓝色最新-40.png">
            <a:extLst>
              <a:ext uri="{FF2B5EF4-FFF2-40B4-BE49-F238E27FC236}">
                <a16:creationId xmlns:a16="http://schemas.microsoft.com/office/drawing/2014/main" id="{1D4FD2C1-DD89-4FBF-BB04-1E2C27AF2C94}"/>
              </a:ext>
            </a:extLst>
          </p:cNvPr>
          <p:cNvPicPr>
            <a:picLocks noChangeAspect="1" noChangeArrowheads="1"/>
          </p:cNvPicPr>
          <p:nvPr/>
        </p:nvPicPr>
        <p:blipFill>
          <a:blip r:embed="rId3" cstate="print"/>
          <a:srcRect/>
          <a:stretch>
            <a:fillRect/>
          </a:stretch>
        </p:blipFill>
        <p:spPr bwMode="gray">
          <a:xfrm>
            <a:off x="10517284" y="3988279"/>
            <a:ext cx="371662" cy="304087"/>
          </a:xfrm>
          <a:prstGeom prst="rect">
            <a:avLst/>
          </a:prstGeom>
          <a:noFill/>
        </p:spPr>
      </p:pic>
      <p:sp>
        <p:nvSpPr>
          <p:cNvPr id="208" name="TextBox 207">
            <a:extLst>
              <a:ext uri="{FF2B5EF4-FFF2-40B4-BE49-F238E27FC236}">
                <a16:creationId xmlns:a16="http://schemas.microsoft.com/office/drawing/2014/main" id="{97B986B0-8B50-4694-808E-261D9FEB3856}"/>
              </a:ext>
            </a:extLst>
          </p:cNvPr>
          <p:cNvSpPr txBox="1"/>
          <p:nvPr/>
        </p:nvSpPr>
        <p:spPr bwMode="gray">
          <a:xfrm>
            <a:off x="10527393" y="3747375"/>
            <a:ext cx="348172" cy="253916"/>
          </a:xfrm>
          <a:prstGeom prst="rect">
            <a:avLst/>
          </a:prstGeom>
          <a:noFill/>
        </p:spPr>
        <p:txBody>
          <a:bodyPr wrap="none" rtlCol="0">
            <a:spAutoFit/>
          </a:bodyPr>
          <a:lstStyle/>
          <a:p>
            <a:pPr fontAlgn="ctr"/>
            <a:r>
              <a:rPr lang="en-US" sz="1050" dirty="0">
                <a:latin typeface="Huawei Sans" panose="020C0503030203020204" pitchFamily="34" charset="0"/>
              </a:rPr>
              <a:t>RR</a:t>
            </a:r>
            <a:endParaRPr lang="en-US" altLang="zh-CN" sz="1050" dirty="0">
              <a:latin typeface="Huawei Sans" panose="020C0503030203020204" pitchFamily="34" charset="0"/>
            </a:endParaRPr>
          </a:p>
        </p:txBody>
      </p:sp>
    </p:spTree>
    <p:extLst>
      <p:ext uri="{BB962C8B-B14F-4D97-AF65-F5344CB8AC3E}">
        <p14:creationId xmlns:p14="http://schemas.microsoft.com/office/powerpoint/2010/main" val="4945636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latin typeface="Huawei Sans" panose="020C0503030203020204" pitchFamily="34" charset="0"/>
              </a:rPr>
              <a:t>FSI Background</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Overall SD-WAN Design</a:t>
            </a:r>
          </a:p>
          <a:p>
            <a:pPr marL="809625" lvl="1" indent="-334963"/>
            <a:r>
              <a:rPr lang="en-US" altLang="zh-CN" sz="2000" dirty="0">
                <a:solidFill>
                  <a:schemeClr val="bg1">
                    <a:lumMod val="50000"/>
                  </a:schemeClr>
                </a:solidFill>
                <a:latin typeface="Huawei Sans" panose="020C0503030203020204" pitchFamily="34" charset="0"/>
                <a:cs typeface="Huawei Sans" panose="020C0503030203020204" pitchFamily="34" charset="0"/>
              </a:rPr>
              <a:t>SD-WAN Design Roadmap</a:t>
            </a:r>
          </a:p>
          <a:p>
            <a:pPr marL="809625" lvl="1" indent="-334963"/>
            <a:r>
              <a:rPr lang="en-US" altLang="zh-CN" sz="2000" dirty="0">
                <a:solidFill>
                  <a:schemeClr val="bg1">
                    <a:lumMod val="50000"/>
                  </a:schemeClr>
                </a:solidFill>
                <a:latin typeface="Huawei Sans" panose="020C0503030203020204" pitchFamily="34" charset="0"/>
                <a:cs typeface="Huawei Sans" panose="020C0503030203020204" pitchFamily="34" charset="0"/>
              </a:rPr>
              <a:t>Underlay Network Design</a:t>
            </a:r>
          </a:p>
          <a:p>
            <a:pPr marL="809625" lvl="1" indent="-334963"/>
            <a:r>
              <a:rPr lang="en-US" altLang="zh-CN" sz="2000" dirty="0">
                <a:solidFill>
                  <a:schemeClr val="bg1">
                    <a:lumMod val="50000"/>
                  </a:schemeClr>
                </a:solidFill>
                <a:latin typeface="Huawei Sans" panose="020C0503030203020204" pitchFamily="34" charset="0"/>
                <a:cs typeface="Huawei Sans" panose="020C0503030203020204" pitchFamily="34" charset="0"/>
              </a:rPr>
              <a:t>Overlay Network Design</a:t>
            </a:r>
          </a:p>
          <a:p>
            <a:pPr marL="813816" lvl="1" indent="-338328">
              <a:buSzPct val="60000"/>
              <a:buFont typeface="Wingdings" panose="05000000000000000000" pitchFamily="2" charset="2"/>
              <a:buChar char="n"/>
            </a:pPr>
            <a:r>
              <a:rPr lang="en-US" altLang="zh-CN" dirty="0"/>
              <a:t>Service Transport Design</a:t>
            </a:r>
          </a:p>
          <a:p>
            <a:r>
              <a:rPr lang="en-US" dirty="0">
                <a:solidFill>
                  <a:schemeClr val="bg1">
                    <a:lumMod val="50000"/>
                  </a:schemeClr>
                </a:solidFill>
                <a:latin typeface="Huawei Sans" panose="020C0503030203020204" pitchFamily="34" charset="0"/>
              </a:rPr>
              <a:t>SD-WAN Design Cases</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19642710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2DC7A8-0390-4951-B5D7-AA2FA6729ABE}"/>
              </a:ext>
            </a:extLst>
          </p:cNvPr>
          <p:cNvSpPr>
            <a:spLocks noGrp="1"/>
          </p:cNvSpPr>
          <p:nvPr>
            <p:ph type="title"/>
          </p:nvPr>
        </p:nvSpPr>
        <p:spPr bwMode="gray"/>
        <p:txBody>
          <a:bodyPr/>
          <a:lstStyle/>
          <a:p>
            <a:pPr fontAlgn="ctr"/>
            <a:r>
              <a:rPr lang="en-US" dirty="0">
                <a:latin typeface="Huawei Sans" panose="020C0503030203020204" pitchFamily="34" charset="0"/>
              </a:rPr>
              <a:t>Service Transport Design</a:t>
            </a:r>
          </a:p>
        </p:txBody>
      </p:sp>
      <p:sp>
        <p:nvSpPr>
          <p:cNvPr id="4" name="Text Placeholder 3">
            <a:extLst>
              <a:ext uri="{FF2B5EF4-FFF2-40B4-BE49-F238E27FC236}">
                <a16:creationId xmlns:a16="http://schemas.microsoft.com/office/drawing/2014/main" id="{55A7FBA7-DBDE-4936-BA65-202094D67766}"/>
              </a:ext>
            </a:extLst>
          </p:cNvPr>
          <p:cNvSpPr>
            <a:spLocks noGrp="1"/>
          </p:cNvSpPr>
          <p:nvPr>
            <p:ph type="body" sz="quarter" idx="10"/>
          </p:nvPr>
        </p:nvSpPr>
        <p:spPr bwMode="gray"/>
        <p:txBody>
          <a:bodyPr/>
          <a:lstStyle/>
          <a:p>
            <a:pPr algn="l"/>
            <a:r>
              <a:rPr lang="en-US" sz="1400" dirty="0">
                <a:latin typeface="Huawei Sans" panose="020C0503030203020204" pitchFamily="34" charset="0"/>
              </a:rPr>
              <a:t>Financial enterprises generally deploy various types of services, which have different network requirements.</a:t>
            </a:r>
            <a:endParaRPr lang="en-US" altLang="zh-CN" sz="1400" dirty="0">
              <a:latin typeface="Huawei Sans" panose="020C0503030203020204" pitchFamily="34" charset="0"/>
            </a:endParaRPr>
          </a:p>
          <a:p>
            <a:pPr algn="l"/>
            <a:r>
              <a:rPr lang="en-US" sz="1400" dirty="0">
                <a:latin typeface="Huawei Sans" panose="020C0503030203020204" pitchFamily="34" charset="0"/>
              </a:rPr>
              <a:t>Most services of financial enterprises are private network services. Therefore, general feature databases cannot be used to identify financial services.</a:t>
            </a:r>
            <a:endParaRPr lang="en-US" altLang="zh-CN" sz="1400" dirty="0">
              <a:latin typeface="Huawei Sans" panose="020C0503030203020204" pitchFamily="34" charset="0"/>
            </a:endParaRPr>
          </a:p>
          <a:p>
            <a:pPr algn="l"/>
            <a:r>
              <a:rPr lang="en-US" sz="1400" dirty="0">
                <a:latin typeface="Huawei Sans" panose="020C0503030203020204" pitchFamily="34" charset="0"/>
              </a:rPr>
              <a:t>The financial SD-WAN service transport design covers the following aspects.</a:t>
            </a:r>
          </a:p>
        </p:txBody>
      </p:sp>
      <p:sp>
        <p:nvSpPr>
          <p:cNvPr id="28" name="圆角矩形 75">
            <a:extLst>
              <a:ext uri="{FF2B5EF4-FFF2-40B4-BE49-F238E27FC236}">
                <a16:creationId xmlns:a16="http://schemas.microsoft.com/office/drawing/2014/main" id="{D47C4AC7-3378-4573-80A0-2B4A992F6240}"/>
              </a:ext>
            </a:extLst>
          </p:cNvPr>
          <p:cNvSpPr/>
          <p:nvPr/>
        </p:nvSpPr>
        <p:spPr bwMode="gray">
          <a:xfrm>
            <a:off x="924790" y="2977236"/>
            <a:ext cx="3240271" cy="3134088"/>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t" anchorCtr="0">
            <a:noAutofit/>
          </a:bodyPr>
          <a:lstStyle/>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sz="1200" dirty="0">
              <a:latin typeface="Huawei Sans" panose="020C0503030203020204" pitchFamily="34" charset="0"/>
            </a:endParaRPr>
          </a:p>
          <a:p>
            <a:pPr marL="171450" indent="-171450" fontAlgn="ctr">
              <a:buFont typeface="Arial" panose="020B0604020202020204" pitchFamily="34" charset="0"/>
              <a:buChar char="•"/>
            </a:pPr>
            <a:endParaRPr lang="en-US" sz="1200" dirty="0">
              <a:latin typeface="Huawei Sans" panose="020C0503030203020204" pitchFamily="34" charset="0"/>
            </a:endParaRPr>
          </a:p>
          <a:p>
            <a:pPr marL="171450" indent="-171450" fontAlgn="ctr">
              <a:buFont typeface="Arial" panose="020B0604020202020204" pitchFamily="34" charset="0"/>
              <a:buChar char="•"/>
            </a:pPr>
            <a:r>
              <a:rPr lang="en-US" sz="1200" dirty="0">
                <a:latin typeface="Huawei Sans" panose="020C0503030203020204" pitchFamily="34" charset="0"/>
              </a:rPr>
              <a:t>Application identification based on 5-tuple information or DSCP values</a:t>
            </a:r>
            <a:endParaRPr lang="en-US" altLang="zh-CN" sz="1200" dirty="0">
              <a:latin typeface="Huawei Sans" panose="020C0503030203020204" pitchFamily="34" charset="0"/>
            </a:endParaRPr>
          </a:p>
          <a:p>
            <a:pPr marL="171450" indent="-171450" fontAlgn="ctr">
              <a:buFont typeface="Arial" panose="020B0604020202020204" pitchFamily="34" charset="0"/>
              <a:buChar char="•"/>
            </a:pPr>
            <a:r>
              <a:rPr lang="en-US" sz="1200" dirty="0">
                <a:latin typeface="Huawei Sans" panose="020C0503030203020204" pitchFamily="34" charset="0"/>
              </a:rPr>
              <a:t>Identification of customized applications</a:t>
            </a:r>
          </a:p>
        </p:txBody>
      </p:sp>
      <p:sp>
        <p:nvSpPr>
          <p:cNvPr id="29" name="圆角矩形 75">
            <a:extLst>
              <a:ext uri="{FF2B5EF4-FFF2-40B4-BE49-F238E27FC236}">
                <a16:creationId xmlns:a16="http://schemas.microsoft.com/office/drawing/2014/main" id="{286D5D67-2E83-4EF9-9DFB-641D07260EB7}"/>
              </a:ext>
            </a:extLst>
          </p:cNvPr>
          <p:cNvSpPr/>
          <p:nvPr/>
        </p:nvSpPr>
        <p:spPr bwMode="gray">
          <a:xfrm>
            <a:off x="924790" y="2565287"/>
            <a:ext cx="3240271" cy="359539"/>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Application identification</a:t>
            </a:r>
          </a:p>
        </p:txBody>
      </p:sp>
      <p:sp>
        <p:nvSpPr>
          <p:cNvPr id="30" name="圆角矩形 75">
            <a:extLst>
              <a:ext uri="{FF2B5EF4-FFF2-40B4-BE49-F238E27FC236}">
                <a16:creationId xmlns:a16="http://schemas.microsoft.com/office/drawing/2014/main" id="{7821E7CD-E7EF-44B9-87DE-D75E6E9424FD}"/>
              </a:ext>
            </a:extLst>
          </p:cNvPr>
          <p:cNvSpPr/>
          <p:nvPr/>
        </p:nvSpPr>
        <p:spPr bwMode="gray">
          <a:xfrm>
            <a:off x="4475864" y="2977236"/>
            <a:ext cx="3240271" cy="3134088"/>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72000" tIns="108000" rIns="72000" bIns="108000" rtlCol="0" anchor="t" anchorCtr="0">
            <a:noAutofit/>
          </a:bodyPr>
          <a:lstStyle/>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r>
              <a:rPr lang="en-US" sz="1200" dirty="0">
                <a:latin typeface="Huawei Sans" panose="020C0503030203020204" pitchFamily="34" charset="0"/>
              </a:rPr>
              <a:t>Link quality–based traffic steering</a:t>
            </a:r>
            <a:endParaRPr lang="en-US" altLang="zh-CN" sz="1200" dirty="0">
              <a:latin typeface="Huawei Sans" panose="020C0503030203020204" pitchFamily="34" charset="0"/>
            </a:endParaRPr>
          </a:p>
          <a:p>
            <a:pPr marL="171450" indent="-171450" fontAlgn="ctr">
              <a:buFont typeface="Arial" panose="020B0604020202020204" pitchFamily="34" charset="0"/>
              <a:buChar char="•"/>
            </a:pPr>
            <a:r>
              <a:rPr lang="en-US" sz="1200" dirty="0">
                <a:latin typeface="Huawei Sans" panose="020C0503030203020204" pitchFamily="34" charset="0"/>
              </a:rPr>
              <a:t>Application priority–based traffic steering</a:t>
            </a:r>
          </a:p>
        </p:txBody>
      </p:sp>
      <p:sp>
        <p:nvSpPr>
          <p:cNvPr id="31" name="圆角矩形 75">
            <a:extLst>
              <a:ext uri="{FF2B5EF4-FFF2-40B4-BE49-F238E27FC236}">
                <a16:creationId xmlns:a16="http://schemas.microsoft.com/office/drawing/2014/main" id="{879EF937-878C-4CFF-AC15-B064EE31AD95}"/>
              </a:ext>
            </a:extLst>
          </p:cNvPr>
          <p:cNvSpPr/>
          <p:nvPr/>
        </p:nvSpPr>
        <p:spPr bwMode="gray">
          <a:xfrm>
            <a:off x="4475864" y="2565287"/>
            <a:ext cx="3240271" cy="359539"/>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Intelligent traffic steering</a:t>
            </a:r>
          </a:p>
        </p:txBody>
      </p:sp>
      <p:sp>
        <p:nvSpPr>
          <p:cNvPr id="32" name="圆角矩形 75">
            <a:extLst>
              <a:ext uri="{FF2B5EF4-FFF2-40B4-BE49-F238E27FC236}">
                <a16:creationId xmlns:a16="http://schemas.microsoft.com/office/drawing/2014/main" id="{CFACD59E-9931-442C-8B0C-75F4A14E7A8B}"/>
              </a:ext>
            </a:extLst>
          </p:cNvPr>
          <p:cNvSpPr/>
          <p:nvPr/>
        </p:nvSpPr>
        <p:spPr bwMode="gray">
          <a:xfrm>
            <a:off x="8026938" y="2977236"/>
            <a:ext cx="3240271" cy="3134088"/>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t" anchorCtr="0">
            <a:noAutofit/>
          </a:bodyPr>
          <a:lstStyle/>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altLang="zh-CN" sz="1200" dirty="0">
              <a:latin typeface="Huawei Sans" panose="020C0503030203020204" pitchFamily="34" charset="0"/>
            </a:endParaRPr>
          </a:p>
          <a:p>
            <a:pPr marL="171450" indent="-171450" fontAlgn="ctr">
              <a:buFont typeface="Arial" panose="020B0604020202020204" pitchFamily="34" charset="0"/>
              <a:buChar char="•"/>
            </a:pPr>
            <a:endParaRPr lang="en-US" sz="1200" dirty="0">
              <a:latin typeface="Huawei Sans" panose="020C0503030203020204" pitchFamily="34" charset="0"/>
            </a:endParaRPr>
          </a:p>
          <a:p>
            <a:pPr marL="171450" indent="-171450" fontAlgn="ctr">
              <a:buFont typeface="Arial" panose="020B0604020202020204" pitchFamily="34" charset="0"/>
              <a:buChar char="•"/>
            </a:pPr>
            <a:endParaRPr lang="en-US" sz="1200" dirty="0">
              <a:latin typeface="Huawei Sans" panose="020C0503030203020204" pitchFamily="34" charset="0"/>
            </a:endParaRPr>
          </a:p>
          <a:p>
            <a:pPr marL="171450" indent="-171450" fontAlgn="ctr">
              <a:buFont typeface="Arial" panose="020B0604020202020204" pitchFamily="34" charset="0"/>
              <a:buChar char="•"/>
            </a:pPr>
            <a:r>
              <a:rPr lang="en-US" sz="1200" dirty="0">
                <a:latin typeface="Huawei Sans" panose="020C0503030203020204" pitchFamily="34" charset="0"/>
              </a:rPr>
              <a:t>Service-based </a:t>
            </a:r>
            <a:r>
              <a:rPr lang="en-US" sz="1200" dirty="0" err="1">
                <a:latin typeface="Huawei Sans" panose="020C0503030203020204" pitchFamily="34" charset="0"/>
              </a:rPr>
              <a:t>HQoS</a:t>
            </a:r>
            <a:endParaRPr lang="en-US" altLang="zh-CN" sz="1200" dirty="0">
              <a:latin typeface="Huawei Sans" panose="020C0503030203020204" pitchFamily="34" charset="0"/>
            </a:endParaRPr>
          </a:p>
        </p:txBody>
      </p:sp>
      <p:sp>
        <p:nvSpPr>
          <p:cNvPr id="33" name="圆角矩形 75">
            <a:extLst>
              <a:ext uri="{FF2B5EF4-FFF2-40B4-BE49-F238E27FC236}">
                <a16:creationId xmlns:a16="http://schemas.microsoft.com/office/drawing/2014/main" id="{77F21D37-549C-4E82-B62E-46A3890E972A}"/>
              </a:ext>
            </a:extLst>
          </p:cNvPr>
          <p:cNvSpPr/>
          <p:nvPr/>
        </p:nvSpPr>
        <p:spPr bwMode="gray">
          <a:xfrm>
            <a:off x="8026938" y="2565287"/>
            <a:ext cx="3240271" cy="359539"/>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err="1">
                <a:solidFill>
                  <a:srgbClr val="30B5C5"/>
                </a:solidFill>
                <a:latin typeface="Huawei Sans" panose="020C0503030203020204" pitchFamily="34" charset="0"/>
              </a:rPr>
              <a:t>HQoS</a:t>
            </a:r>
            <a:endParaRPr lang="en-US" altLang="zh-CN" sz="1400" dirty="0">
              <a:solidFill>
                <a:srgbClr val="30B5C5"/>
              </a:solidFill>
              <a:latin typeface="Huawei Sans" panose="020C0503030203020204" pitchFamily="34" charset="0"/>
              <a:ea typeface="方正兰亭黑简体" panose="02000000000000000000" pitchFamily="2" charset="-122"/>
            </a:endParaRPr>
          </a:p>
        </p:txBody>
      </p:sp>
      <p:graphicFrame>
        <p:nvGraphicFramePr>
          <p:cNvPr id="34" name="Table 34">
            <a:extLst>
              <a:ext uri="{FF2B5EF4-FFF2-40B4-BE49-F238E27FC236}">
                <a16:creationId xmlns:a16="http://schemas.microsoft.com/office/drawing/2014/main" id="{B289F093-E40B-42D6-AE24-A74BE0437406}"/>
              </a:ext>
            </a:extLst>
          </p:cNvPr>
          <p:cNvGraphicFramePr>
            <a:graphicFrameLocks noGrp="1"/>
          </p:cNvGraphicFramePr>
          <p:nvPr>
            <p:extLst>
              <p:ext uri="{D42A27DB-BD31-4B8C-83A1-F6EECF244321}">
                <p14:modId xmlns:p14="http://schemas.microsoft.com/office/powerpoint/2010/main" val="2909062707"/>
              </p:ext>
            </p:extLst>
          </p:nvPr>
        </p:nvGraphicFramePr>
        <p:xfrm>
          <a:off x="1015762" y="3076176"/>
          <a:ext cx="3067864" cy="571500"/>
        </p:xfrm>
        <a:graphic>
          <a:graphicData uri="http://schemas.openxmlformats.org/drawingml/2006/table">
            <a:tbl>
              <a:tblPr firstRow="1" bandRow="1">
                <a:tableStyleId>{72833802-FEF1-4C79-8D5D-14CF1EAF98D9}</a:tableStyleId>
              </a:tblPr>
              <a:tblGrid>
                <a:gridCol w="943667">
                  <a:extLst>
                    <a:ext uri="{9D8B030D-6E8A-4147-A177-3AD203B41FA5}">
                      <a16:colId xmlns:a16="http://schemas.microsoft.com/office/drawing/2014/main" val="3007718458"/>
                    </a:ext>
                  </a:extLst>
                </a:gridCol>
                <a:gridCol w="581890">
                  <a:extLst>
                    <a:ext uri="{9D8B030D-6E8A-4147-A177-3AD203B41FA5}">
                      <a16:colId xmlns:a16="http://schemas.microsoft.com/office/drawing/2014/main" val="3572779091"/>
                    </a:ext>
                  </a:extLst>
                </a:gridCol>
                <a:gridCol w="918854">
                  <a:extLst>
                    <a:ext uri="{9D8B030D-6E8A-4147-A177-3AD203B41FA5}">
                      <a16:colId xmlns:a16="http://schemas.microsoft.com/office/drawing/2014/main" val="443304320"/>
                    </a:ext>
                  </a:extLst>
                </a:gridCol>
                <a:gridCol w="623453">
                  <a:extLst>
                    <a:ext uri="{9D8B030D-6E8A-4147-A177-3AD203B41FA5}">
                      <a16:colId xmlns:a16="http://schemas.microsoft.com/office/drawing/2014/main" val="3565362816"/>
                    </a:ext>
                  </a:extLst>
                </a:gridCol>
              </a:tblGrid>
              <a:tr h="370840">
                <a:tc>
                  <a:txBody>
                    <a:bodyPr/>
                    <a:lstStyle/>
                    <a:p>
                      <a:pPr algn="ctr" fontAlgn="ctr"/>
                      <a:r>
                        <a:rPr lang="en-US" sz="1050" b="0" dirty="0">
                          <a:solidFill>
                            <a:sysClr val="windowText" lastClr="000000"/>
                          </a:solidFill>
                          <a:latin typeface="Huawei Sans" panose="020C0503030203020204" pitchFamily="34" charset="0"/>
                        </a:rPr>
                        <a:t>Source/</a:t>
                      </a:r>
                    </a:p>
                    <a:p>
                      <a:pPr algn="ctr" fontAlgn="ctr"/>
                      <a:r>
                        <a:rPr lang="en-US" sz="1050" b="0" dirty="0">
                          <a:solidFill>
                            <a:sysClr val="windowText" lastClr="000000"/>
                          </a:solidFill>
                          <a:latin typeface="Huawei Sans" panose="020C0503030203020204" pitchFamily="34" charset="0"/>
                        </a:rPr>
                        <a:t>Destination IP address</a:t>
                      </a:r>
                    </a:p>
                  </a:txBody>
                  <a:tcPr anchor="ctr">
                    <a:lnL w="19050" cap="flat" cmpd="sng" algn="ctr">
                      <a:solidFill>
                        <a:srgbClr val="94DAE2"/>
                      </a:solidFill>
                      <a:prstDash val="solid"/>
                      <a:round/>
                      <a:headEnd type="none" w="med" len="med"/>
                      <a:tailEnd type="none" w="med" len="med"/>
                    </a:lnL>
                    <a:lnR w="19050" cap="flat" cmpd="sng" algn="ctr">
                      <a:solidFill>
                        <a:srgbClr val="94DAE2"/>
                      </a:solidFill>
                      <a:prstDash val="solid"/>
                      <a:round/>
                      <a:headEnd type="none" w="med" len="med"/>
                      <a:tailEnd type="none" w="med" len="med"/>
                    </a:lnR>
                    <a:lnT w="19050" cap="flat" cmpd="sng" algn="ctr">
                      <a:solidFill>
                        <a:srgbClr val="94DAE2"/>
                      </a:solidFill>
                      <a:prstDash val="solid"/>
                      <a:round/>
                      <a:headEnd type="none" w="med" len="med"/>
                      <a:tailEnd type="none" w="med" len="med"/>
                    </a:lnT>
                    <a:lnB w="19050" cap="flat" cmpd="sng" algn="ctr">
                      <a:solidFill>
                        <a:srgbClr val="94DAE2"/>
                      </a:solidFill>
                      <a:prstDash val="solid"/>
                      <a:round/>
                      <a:headEnd type="none" w="med" len="med"/>
                      <a:tailEnd type="none" w="med" len="med"/>
                    </a:lnB>
                    <a:noFill/>
                  </a:tcPr>
                </a:tc>
                <a:tc>
                  <a:txBody>
                    <a:bodyPr/>
                    <a:lstStyle/>
                    <a:p>
                      <a:pPr algn="ctr" fontAlgn="ctr"/>
                      <a:r>
                        <a:rPr lang="en-US" sz="1050" b="0" dirty="0">
                          <a:solidFill>
                            <a:sysClr val="windowText" lastClr="000000"/>
                          </a:solidFill>
                          <a:latin typeface="Huawei Sans" panose="020C0503030203020204" pitchFamily="34" charset="0"/>
                        </a:rPr>
                        <a:t>DSCP</a:t>
                      </a:r>
                    </a:p>
                  </a:txBody>
                  <a:tcPr anchor="ctr">
                    <a:lnL w="19050" cap="flat" cmpd="sng" algn="ctr">
                      <a:solidFill>
                        <a:srgbClr val="94DAE2"/>
                      </a:solidFill>
                      <a:prstDash val="solid"/>
                      <a:round/>
                      <a:headEnd type="none" w="med" len="med"/>
                      <a:tailEnd type="none" w="med" len="med"/>
                    </a:lnL>
                    <a:lnR w="19050" cap="flat" cmpd="sng" algn="ctr">
                      <a:solidFill>
                        <a:srgbClr val="94DAE2"/>
                      </a:solidFill>
                      <a:prstDash val="solid"/>
                      <a:round/>
                      <a:headEnd type="none" w="med" len="med"/>
                      <a:tailEnd type="none" w="med" len="med"/>
                    </a:lnR>
                    <a:lnT w="19050" cap="flat" cmpd="sng" algn="ctr">
                      <a:solidFill>
                        <a:srgbClr val="94DAE2"/>
                      </a:solidFill>
                      <a:prstDash val="solid"/>
                      <a:round/>
                      <a:headEnd type="none" w="med" len="med"/>
                      <a:tailEnd type="none" w="med" len="med"/>
                    </a:lnT>
                    <a:lnB w="19050" cap="flat" cmpd="sng" algn="ctr">
                      <a:solidFill>
                        <a:srgbClr val="94DAE2"/>
                      </a:solidFill>
                      <a:prstDash val="solid"/>
                      <a:round/>
                      <a:headEnd type="none" w="med" len="med"/>
                      <a:tailEnd type="none" w="med" len="med"/>
                    </a:lnB>
                    <a:noFill/>
                  </a:tcPr>
                </a:tc>
                <a:tc>
                  <a:txBody>
                    <a:bodyPr/>
                    <a:lstStyle/>
                    <a:p>
                      <a:pPr algn="ctr" fontAlgn="ctr"/>
                      <a:r>
                        <a:rPr lang="en-US" sz="1050" b="0" dirty="0">
                          <a:solidFill>
                            <a:sysClr val="windowText" lastClr="000000"/>
                          </a:solidFill>
                          <a:latin typeface="Huawei Sans" panose="020C0503030203020204" pitchFamily="34" charset="0"/>
                        </a:rPr>
                        <a:t>Source/</a:t>
                      </a:r>
                    </a:p>
                    <a:p>
                      <a:pPr algn="ctr" fontAlgn="ctr"/>
                      <a:r>
                        <a:rPr lang="en-US" sz="1050" b="0" dirty="0">
                          <a:solidFill>
                            <a:sysClr val="windowText" lastClr="000000"/>
                          </a:solidFill>
                          <a:latin typeface="Huawei Sans" panose="020C0503030203020204" pitchFamily="34" charset="0"/>
                        </a:rPr>
                        <a:t>Destination port</a:t>
                      </a:r>
                    </a:p>
                  </a:txBody>
                  <a:tcPr anchor="ctr">
                    <a:lnL w="19050" cap="flat" cmpd="sng" algn="ctr">
                      <a:solidFill>
                        <a:srgbClr val="94DAE2"/>
                      </a:solidFill>
                      <a:prstDash val="solid"/>
                      <a:round/>
                      <a:headEnd type="none" w="med" len="med"/>
                      <a:tailEnd type="none" w="med" len="med"/>
                    </a:lnL>
                    <a:lnR w="19050" cap="flat" cmpd="sng" algn="ctr">
                      <a:solidFill>
                        <a:srgbClr val="94DAE2"/>
                      </a:solidFill>
                      <a:prstDash val="solid"/>
                      <a:round/>
                      <a:headEnd type="none" w="med" len="med"/>
                      <a:tailEnd type="none" w="med" len="med"/>
                    </a:lnR>
                    <a:lnT w="19050" cap="flat" cmpd="sng" algn="ctr">
                      <a:solidFill>
                        <a:srgbClr val="94DAE2"/>
                      </a:solidFill>
                      <a:prstDash val="solid"/>
                      <a:round/>
                      <a:headEnd type="none" w="med" len="med"/>
                      <a:tailEnd type="none" w="med" len="med"/>
                    </a:lnT>
                    <a:lnB w="19050" cap="flat" cmpd="sng" algn="ctr">
                      <a:solidFill>
                        <a:srgbClr val="94DAE2"/>
                      </a:solidFill>
                      <a:prstDash val="solid"/>
                      <a:round/>
                      <a:headEnd type="none" w="med" len="med"/>
                      <a:tailEnd type="none" w="med" len="med"/>
                    </a:lnB>
                    <a:noFill/>
                  </a:tcPr>
                </a:tc>
                <a:tc>
                  <a:txBody>
                    <a:bodyPr/>
                    <a:lstStyle/>
                    <a:p>
                      <a:pPr algn="ctr" fontAlgn="ctr"/>
                      <a:r>
                        <a:rPr lang="en-US" sz="1050" b="0" dirty="0">
                          <a:solidFill>
                            <a:schemeClr val="bg1"/>
                          </a:solidFill>
                          <a:latin typeface="Huawei Sans" panose="020C0503030203020204" pitchFamily="34" charset="0"/>
                        </a:rPr>
                        <a:t>Data</a:t>
                      </a:r>
                    </a:p>
                  </a:txBody>
                  <a:tcPr anchor="ctr">
                    <a:lnL w="19050" cap="flat" cmpd="sng" algn="ctr">
                      <a:solidFill>
                        <a:srgbClr val="94DAE2"/>
                      </a:solidFill>
                      <a:prstDash val="solid"/>
                      <a:round/>
                      <a:headEnd type="none" w="med" len="med"/>
                      <a:tailEnd type="none" w="med" len="med"/>
                    </a:lnL>
                    <a:lnR w="19050" cap="flat" cmpd="sng" algn="ctr">
                      <a:solidFill>
                        <a:srgbClr val="94DAE2"/>
                      </a:solidFill>
                      <a:prstDash val="solid"/>
                      <a:round/>
                      <a:headEnd type="none" w="med" len="med"/>
                      <a:tailEnd type="none" w="med" len="med"/>
                    </a:lnR>
                    <a:lnT w="19050" cap="flat" cmpd="sng" algn="ctr">
                      <a:solidFill>
                        <a:srgbClr val="94DAE2"/>
                      </a:solidFill>
                      <a:prstDash val="solid"/>
                      <a:round/>
                      <a:headEnd type="none" w="med" len="med"/>
                      <a:tailEnd type="none" w="med" len="med"/>
                    </a:lnT>
                    <a:lnB w="19050" cap="flat" cmpd="sng" algn="ctr">
                      <a:solidFill>
                        <a:srgbClr val="94DAE2"/>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32945552"/>
                  </a:ext>
                </a:extLst>
              </a:tr>
            </a:tbl>
          </a:graphicData>
        </a:graphic>
      </p:graphicFrame>
      <p:sp>
        <p:nvSpPr>
          <p:cNvPr id="37" name="Arrow: Down 36">
            <a:extLst>
              <a:ext uri="{FF2B5EF4-FFF2-40B4-BE49-F238E27FC236}">
                <a16:creationId xmlns:a16="http://schemas.microsoft.com/office/drawing/2014/main" id="{998464FF-2635-4470-AB24-765EFEABF02F}"/>
              </a:ext>
            </a:extLst>
          </p:cNvPr>
          <p:cNvSpPr/>
          <p:nvPr/>
        </p:nvSpPr>
        <p:spPr bwMode="gray">
          <a:xfrm>
            <a:off x="2369964" y="3899375"/>
            <a:ext cx="290108" cy="536809"/>
          </a:xfrm>
          <a:prstGeom prst="downArrow">
            <a:avLst/>
          </a:prstGeom>
          <a:solidFill>
            <a:srgbClr val="94DAE2"/>
          </a:solidFill>
          <a:ln w="19050" cap="flat" cmpd="sng">
            <a:solidFill>
              <a:srgbClr val="94DAE2"/>
            </a:solidFill>
          </a:ln>
        </p:spPr>
        <p:txBody>
          <a:bodyPr vert="horz" wrap="square" lIns="68580" tIns="34290" rIns="68580" bIns="34290" numCol="1" rtlCol="0" anchor="t" anchorCtr="0" compatLnSpc="1">
            <a:prstTxWarp prst="textNoShape">
              <a:avLst/>
            </a:prstTxWarp>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observation-tool_18366">
            <a:extLst>
              <a:ext uri="{FF2B5EF4-FFF2-40B4-BE49-F238E27FC236}">
                <a16:creationId xmlns:a16="http://schemas.microsoft.com/office/drawing/2014/main" id="{29B856C3-1BB9-4527-9549-46F4C9B92255}"/>
              </a:ext>
            </a:extLst>
          </p:cNvPr>
          <p:cNvSpPr/>
          <p:nvPr/>
        </p:nvSpPr>
        <p:spPr bwMode="gray">
          <a:xfrm>
            <a:off x="2450077" y="3471376"/>
            <a:ext cx="419991" cy="419366"/>
          </a:xfrm>
          <a:custGeom>
            <a:avLst/>
            <a:gdLst>
              <a:gd name="T0" fmla="*/ 2078 w 5401"/>
              <a:gd name="T1" fmla="*/ 4156 h 5401"/>
              <a:gd name="T2" fmla="*/ 2959 w 5401"/>
              <a:gd name="T3" fmla="*/ 3957 h 5401"/>
              <a:gd name="T4" fmla="*/ 4127 w 5401"/>
              <a:gd name="T5" fmla="*/ 5126 h 5401"/>
              <a:gd name="T6" fmla="*/ 5125 w 5401"/>
              <a:gd name="T7" fmla="*/ 5126 h 5401"/>
              <a:gd name="T8" fmla="*/ 5125 w 5401"/>
              <a:gd name="T9" fmla="*/ 4127 h 5401"/>
              <a:gd name="T10" fmla="*/ 3958 w 5401"/>
              <a:gd name="T11" fmla="*/ 2959 h 5401"/>
              <a:gd name="T12" fmla="*/ 4156 w 5401"/>
              <a:gd name="T13" fmla="*/ 2078 h 5401"/>
              <a:gd name="T14" fmla="*/ 2078 w 5401"/>
              <a:gd name="T15" fmla="*/ 0 h 5401"/>
              <a:gd name="T16" fmla="*/ 0 w 5401"/>
              <a:gd name="T17" fmla="*/ 2078 h 5401"/>
              <a:gd name="T18" fmla="*/ 2078 w 5401"/>
              <a:gd name="T19" fmla="*/ 4156 h 5401"/>
              <a:gd name="T20" fmla="*/ 2078 w 5401"/>
              <a:gd name="T21" fmla="*/ 606 h 5401"/>
              <a:gd name="T22" fmla="*/ 3551 w 5401"/>
              <a:gd name="T23" fmla="*/ 2078 h 5401"/>
              <a:gd name="T24" fmla="*/ 2078 w 5401"/>
              <a:gd name="T25" fmla="*/ 3551 h 5401"/>
              <a:gd name="T26" fmla="*/ 606 w 5401"/>
              <a:gd name="T27" fmla="*/ 2078 h 5401"/>
              <a:gd name="T28" fmla="*/ 2078 w 5401"/>
              <a:gd name="T29" fmla="*/ 606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01" h="5401">
                <a:moveTo>
                  <a:pt x="2078" y="4156"/>
                </a:moveTo>
                <a:cubicBezTo>
                  <a:pt x="2393" y="4156"/>
                  <a:pt x="2691" y="4084"/>
                  <a:pt x="2959" y="3957"/>
                </a:cubicBezTo>
                <a:lnTo>
                  <a:pt x="4127" y="5126"/>
                </a:lnTo>
                <a:cubicBezTo>
                  <a:pt x="4403" y="5401"/>
                  <a:pt x="4850" y="5401"/>
                  <a:pt x="5125" y="5126"/>
                </a:cubicBezTo>
                <a:cubicBezTo>
                  <a:pt x="5401" y="4850"/>
                  <a:pt x="5401" y="4403"/>
                  <a:pt x="5125" y="4127"/>
                </a:cubicBezTo>
                <a:lnTo>
                  <a:pt x="3958" y="2959"/>
                </a:lnTo>
                <a:cubicBezTo>
                  <a:pt x="4084" y="2691"/>
                  <a:pt x="4156" y="2393"/>
                  <a:pt x="4156" y="2078"/>
                </a:cubicBezTo>
                <a:cubicBezTo>
                  <a:pt x="4156" y="932"/>
                  <a:pt x="3224" y="0"/>
                  <a:pt x="2078" y="0"/>
                </a:cubicBezTo>
                <a:cubicBezTo>
                  <a:pt x="933" y="0"/>
                  <a:pt x="0" y="932"/>
                  <a:pt x="0" y="2078"/>
                </a:cubicBezTo>
                <a:cubicBezTo>
                  <a:pt x="0" y="3224"/>
                  <a:pt x="933" y="4156"/>
                  <a:pt x="2078" y="4156"/>
                </a:cubicBezTo>
                <a:close/>
                <a:moveTo>
                  <a:pt x="2078" y="606"/>
                </a:moveTo>
                <a:cubicBezTo>
                  <a:pt x="2890" y="606"/>
                  <a:pt x="3551" y="1266"/>
                  <a:pt x="3551" y="2078"/>
                </a:cubicBezTo>
                <a:cubicBezTo>
                  <a:pt x="3551" y="2891"/>
                  <a:pt x="2890" y="3551"/>
                  <a:pt x="2078" y="3551"/>
                </a:cubicBezTo>
                <a:cubicBezTo>
                  <a:pt x="1266" y="3551"/>
                  <a:pt x="606" y="2891"/>
                  <a:pt x="606" y="2078"/>
                </a:cubicBezTo>
                <a:cubicBezTo>
                  <a:pt x="606" y="1266"/>
                  <a:pt x="1266" y="606"/>
                  <a:pt x="2078" y="606"/>
                </a:cubicBezTo>
                <a:close/>
              </a:path>
            </a:pathLst>
          </a:cu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39" name="iconfont-11790-5635038">
            <a:extLst>
              <a:ext uri="{FF2B5EF4-FFF2-40B4-BE49-F238E27FC236}">
                <a16:creationId xmlns:a16="http://schemas.microsoft.com/office/drawing/2014/main" id="{15F767C3-2688-4359-A0BF-2A553C1770DD}"/>
              </a:ext>
            </a:extLst>
          </p:cNvPr>
          <p:cNvSpPr/>
          <p:nvPr/>
        </p:nvSpPr>
        <p:spPr bwMode="gray">
          <a:xfrm>
            <a:off x="1293895" y="3883480"/>
            <a:ext cx="423807" cy="370840"/>
          </a:xfrm>
          <a:custGeom>
            <a:avLst/>
            <a:gdLst>
              <a:gd name="T0" fmla="*/ 11600 w 12800"/>
              <a:gd name="T1" fmla="*/ 0 h 11200"/>
              <a:gd name="T2" fmla="*/ 1200 w 12800"/>
              <a:gd name="T3" fmla="*/ 0 h 11200"/>
              <a:gd name="T4" fmla="*/ 0 w 12800"/>
              <a:gd name="T5" fmla="*/ 1200 h 11200"/>
              <a:gd name="T6" fmla="*/ 0 w 12800"/>
              <a:gd name="T7" fmla="*/ 10000 h 11200"/>
              <a:gd name="T8" fmla="*/ 1200 w 12800"/>
              <a:gd name="T9" fmla="*/ 11200 h 11200"/>
              <a:gd name="T10" fmla="*/ 11600 w 12800"/>
              <a:gd name="T11" fmla="*/ 11200 h 11200"/>
              <a:gd name="T12" fmla="*/ 12800 w 12800"/>
              <a:gd name="T13" fmla="*/ 10000 h 11200"/>
              <a:gd name="T14" fmla="*/ 12800 w 12800"/>
              <a:gd name="T15" fmla="*/ 1200 h 11200"/>
              <a:gd name="T16" fmla="*/ 11600 w 12800"/>
              <a:gd name="T17" fmla="*/ 0 h 11200"/>
              <a:gd name="T18" fmla="*/ 11450 w 12800"/>
              <a:gd name="T19" fmla="*/ 10000 h 11200"/>
              <a:gd name="T20" fmla="*/ 1350 w 12800"/>
              <a:gd name="T21" fmla="*/ 10000 h 11200"/>
              <a:gd name="T22" fmla="*/ 1200 w 12800"/>
              <a:gd name="T23" fmla="*/ 9850 h 11200"/>
              <a:gd name="T24" fmla="*/ 1200 w 12800"/>
              <a:gd name="T25" fmla="*/ 1350 h 11200"/>
              <a:gd name="T26" fmla="*/ 1350 w 12800"/>
              <a:gd name="T27" fmla="*/ 1200 h 11200"/>
              <a:gd name="T28" fmla="*/ 11450 w 12800"/>
              <a:gd name="T29" fmla="*/ 1200 h 11200"/>
              <a:gd name="T30" fmla="*/ 11600 w 12800"/>
              <a:gd name="T31" fmla="*/ 1350 h 11200"/>
              <a:gd name="T32" fmla="*/ 11600 w 12800"/>
              <a:gd name="T33" fmla="*/ 9850 h 11200"/>
              <a:gd name="T34" fmla="*/ 11450 w 12800"/>
              <a:gd name="T35" fmla="*/ 10000 h 11200"/>
              <a:gd name="T36" fmla="*/ 10400 w 12800"/>
              <a:gd name="T37" fmla="*/ 7700 h 11200"/>
              <a:gd name="T38" fmla="*/ 10400 w 12800"/>
              <a:gd name="T39" fmla="*/ 8300 h 11200"/>
              <a:gd name="T40" fmla="*/ 10100 w 12800"/>
              <a:gd name="T41" fmla="*/ 8600 h 11200"/>
              <a:gd name="T42" fmla="*/ 5100 w 12800"/>
              <a:gd name="T43" fmla="*/ 8600 h 11200"/>
              <a:gd name="T44" fmla="*/ 4800 w 12800"/>
              <a:gd name="T45" fmla="*/ 8300 h 11200"/>
              <a:gd name="T46" fmla="*/ 4800 w 12800"/>
              <a:gd name="T47" fmla="*/ 7700 h 11200"/>
              <a:gd name="T48" fmla="*/ 5100 w 12800"/>
              <a:gd name="T49" fmla="*/ 7400 h 11200"/>
              <a:gd name="T50" fmla="*/ 10100 w 12800"/>
              <a:gd name="T51" fmla="*/ 7400 h 11200"/>
              <a:gd name="T52" fmla="*/ 10400 w 12800"/>
              <a:gd name="T53" fmla="*/ 7700 h 11200"/>
              <a:gd name="T54" fmla="*/ 10400 w 12800"/>
              <a:gd name="T55" fmla="*/ 5300 h 11200"/>
              <a:gd name="T56" fmla="*/ 10400 w 12800"/>
              <a:gd name="T57" fmla="*/ 5900 h 11200"/>
              <a:gd name="T58" fmla="*/ 10100 w 12800"/>
              <a:gd name="T59" fmla="*/ 6200 h 11200"/>
              <a:gd name="T60" fmla="*/ 5100 w 12800"/>
              <a:gd name="T61" fmla="*/ 6200 h 11200"/>
              <a:gd name="T62" fmla="*/ 4800 w 12800"/>
              <a:gd name="T63" fmla="*/ 5900 h 11200"/>
              <a:gd name="T64" fmla="*/ 4800 w 12800"/>
              <a:gd name="T65" fmla="*/ 5300 h 11200"/>
              <a:gd name="T66" fmla="*/ 5100 w 12800"/>
              <a:gd name="T67" fmla="*/ 5000 h 11200"/>
              <a:gd name="T68" fmla="*/ 10100 w 12800"/>
              <a:gd name="T69" fmla="*/ 5000 h 11200"/>
              <a:gd name="T70" fmla="*/ 10400 w 12800"/>
              <a:gd name="T71" fmla="*/ 5300 h 11200"/>
              <a:gd name="T72" fmla="*/ 10400 w 12800"/>
              <a:gd name="T73" fmla="*/ 2900 h 11200"/>
              <a:gd name="T74" fmla="*/ 10400 w 12800"/>
              <a:gd name="T75" fmla="*/ 3500 h 11200"/>
              <a:gd name="T76" fmla="*/ 10100 w 12800"/>
              <a:gd name="T77" fmla="*/ 3800 h 11200"/>
              <a:gd name="T78" fmla="*/ 5100 w 12800"/>
              <a:gd name="T79" fmla="*/ 3800 h 11200"/>
              <a:gd name="T80" fmla="*/ 4800 w 12800"/>
              <a:gd name="T81" fmla="*/ 3500 h 11200"/>
              <a:gd name="T82" fmla="*/ 4800 w 12800"/>
              <a:gd name="T83" fmla="*/ 2900 h 11200"/>
              <a:gd name="T84" fmla="*/ 5100 w 12800"/>
              <a:gd name="T85" fmla="*/ 2600 h 11200"/>
              <a:gd name="T86" fmla="*/ 10100 w 12800"/>
              <a:gd name="T87" fmla="*/ 2600 h 11200"/>
              <a:gd name="T88" fmla="*/ 10400 w 12800"/>
              <a:gd name="T89" fmla="*/ 2900 h 11200"/>
              <a:gd name="T90" fmla="*/ 4100 w 12800"/>
              <a:gd name="T91" fmla="*/ 3200 h 11200"/>
              <a:gd name="T92" fmla="*/ 3200 w 12800"/>
              <a:gd name="T93" fmla="*/ 4100 h 11200"/>
              <a:gd name="T94" fmla="*/ 2300 w 12800"/>
              <a:gd name="T95" fmla="*/ 3200 h 11200"/>
              <a:gd name="T96" fmla="*/ 3200 w 12800"/>
              <a:gd name="T97" fmla="*/ 2300 h 11200"/>
              <a:gd name="T98" fmla="*/ 4100 w 12800"/>
              <a:gd name="T99" fmla="*/ 3200 h 11200"/>
              <a:gd name="T100" fmla="*/ 4100 w 12800"/>
              <a:gd name="T101" fmla="*/ 5600 h 11200"/>
              <a:gd name="T102" fmla="*/ 3200 w 12800"/>
              <a:gd name="T103" fmla="*/ 6500 h 11200"/>
              <a:gd name="T104" fmla="*/ 2300 w 12800"/>
              <a:gd name="T105" fmla="*/ 5600 h 11200"/>
              <a:gd name="T106" fmla="*/ 3200 w 12800"/>
              <a:gd name="T107" fmla="*/ 4700 h 11200"/>
              <a:gd name="T108" fmla="*/ 4100 w 12800"/>
              <a:gd name="T109" fmla="*/ 5600 h 11200"/>
              <a:gd name="T110" fmla="*/ 4100 w 12800"/>
              <a:gd name="T111" fmla="*/ 8000 h 11200"/>
              <a:gd name="T112" fmla="*/ 3200 w 12800"/>
              <a:gd name="T113" fmla="*/ 8900 h 11200"/>
              <a:gd name="T114" fmla="*/ 2300 w 12800"/>
              <a:gd name="T115" fmla="*/ 8000 h 11200"/>
              <a:gd name="T116" fmla="*/ 3200 w 12800"/>
              <a:gd name="T117" fmla="*/ 7100 h 11200"/>
              <a:gd name="T118" fmla="*/ 4100 w 12800"/>
              <a:gd name="T119" fmla="*/ 8000 h 1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00" h="11200">
                <a:moveTo>
                  <a:pt x="11600" y="0"/>
                </a:moveTo>
                <a:lnTo>
                  <a:pt x="1200" y="0"/>
                </a:lnTo>
                <a:cubicBezTo>
                  <a:pt x="537" y="0"/>
                  <a:pt x="0" y="537"/>
                  <a:pt x="0" y="1200"/>
                </a:cubicBezTo>
                <a:lnTo>
                  <a:pt x="0" y="10000"/>
                </a:lnTo>
                <a:cubicBezTo>
                  <a:pt x="0" y="10663"/>
                  <a:pt x="537" y="11200"/>
                  <a:pt x="1200" y="11200"/>
                </a:cubicBezTo>
                <a:lnTo>
                  <a:pt x="11600" y="11200"/>
                </a:lnTo>
                <a:cubicBezTo>
                  <a:pt x="12263" y="11200"/>
                  <a:pt x="12800" y="10663"/>
                  <a:pt x="12800" y="10000"/>
                </a:cubicBezTo>
                <a:lnTo>
                  <a:pt x="12800" y="1200"/>
                </a:lnTo>
                <a:cubicBezTo>
                  <a:pt x="12800" y="537"/>
                  <a:pt x="12263" y="0"/>
                  <a:pt x="11600" y="0"/>
                </a:cubicBezTo>
                <a:close/>
                <a:moveTo>
                  <a:pt x="11450" y="10000"/>
                </a:moveTo>
                <a:lnTo>
                  <a:pt x="1350" y="10000"/>
                </a:lnTo>
                <a:cubicBezTo>
                  <a:pt x="1267" y="10000"/>
                  <a:pt x="1200" y="9933"/>
                  <a:pt x="1200" y="9850"/>
                </a:cubicBezTo>
                <a:lnTo>
                  <a:pt x="1200" y="1350"/>
                </a:lnTo>
                <a:cubicBezTo>
                  <a:pt x="1200" y="1267"/>
                  <a:pt x="1267" y="1200"/>
                  <a:pt x="1350" y="1200"/>
                </a:cubicBezTo>
                <a:lnTo>
                  <a:pt x="11450" y="1200"/>
                </a:lnTo>
                <a:cubicBezTo>
                  <a:pt x="11533" y="1200"/>
                  <a:pt x="11600" y="1267"/>
                  <a:pt x="11600" y="1350"/>
                </a:cubicBezTo>
                <a:lnTo>
                  <a:pt x="11600" y="9850"/>
                </a:lnTo>
                <a:cubicBezTo>
                  <a:pt x="11600" y="9933"/>
                  <a:pt x="11533" y="10000"/>
                  <a:pt x="11450" y="10000"/>
                </a:cubicBezTo>
                <a:close/>
                <a:moveTo>
                  <a:pt x="10400" y="7700"/>
                </a:moveTo>
                <a:lnTo>
                  <a:pt x="10400" y="8300"/>
                </a:lnTo>
                <a:cubicBezTo>
                  <a:pt x="10400" y="8466"/>
                  <a:pt x="10266" y="8600"/>
                  <a:pt x="10100" y="8600"/>
                </a:cubicBezTo>
                <a:lnTo>
                  <a:pt x="5100" y="8600"/>
                </a:lnTo>
                <a:cubicBezTo>
                  <a:pt x="4934" y="8600"/>
                  <a:pt x="4800" y="8466"/>
                  <a:pt x="4800" y="8300"/>
                </a:cubicBezTo>
                <a:lnTo>
                  <a:pt x="4800" y="7700"/>
                </a:lnTo>
                <a:cubicBezTo>
                  <a:pt x="4800" y="7534"/>
                  <a:pt x="4934" y="7400"/>
                  <a:pt x="5100" y="7400"/>
                </a:cubicBezTo>
                <a:lnTo>
                  <a:pt x="10100" y="7400"/>
                </a:lnTo>
                <a:cubicBezTo>
                  <a:pt x="10266" y="7400"/>
                  <a:pt x="10400" y="7534"/>
                  <a:pt x="10400" y="7700"/>
                </a:cubicBezTo>
                <a:close/>
                <a:moveTo>
                  <a:pt x="10400" y="5300"/>
                </a:moveTo>
                <a:lnTo>
                  <a:pt x="10400" y="5900"/>
                </a:lnTo>
                <a:cubicBezTo>
                  <a:pt x="10400" y="6066"/>
                  <a:pt x="10266" y="6200"/>
                  <a:pt x="10100" y="6200"/>
                </a:cubicBezTo>
                <a:lnTo>
                  <a:pt x="5100" y="6200"/>
                </a:lnTo>
                <a:cubicBezTo>
                  <a:pt x="4934" y="6200"/>
                  <a:pt x="4800" y="6066"/>
                  <a:pt x="4800" y="5900"/>
                </a:cubicBezTo>
                <a:lnTo>
                  <a:pt x="4800" y="5300"/>
                </a:lnTo>
                <a:cubicBezTo>
                  <a:pt x="4800" y="5134"/>
                  <a:pt x="4934" y="5000"/>
                  <a:pt x="5100" y="5000"/>
                </a:cubicBezTo>
                <a:lnTo>
                  <a:pt x="10100" y="5000"/>
                </a:lnTo>
                <a:cubicBezTo>
                  <a:pt x="10266" y="5000"/>
                  <a:pt x="10400" y="5134"/>
                  <a:pt x="10400" y="5300"/>
                </a:cubicBezTo>
                <a:close/>
                <a:moveTo>
                  <a:pt x="10400" y="2900"/>
                </a:moveTo>
                <a:lnTo>
                  <a:pt x="10400" y="3500"/>
                </a:lnTo>
                <a:cubicBezTo>
                  <a:pt x="10400" y="3666"/>
                  <a:pt x="10266" y="3800"/>
                  <a:pt x="10100" y="3800"/>
                </a:cubicBezTo>
                <a:lnTo>
                  <a:pt x="5100" y="3800"/>
                </a:lnTo>
                <a:cubicBezTo>
                  <a:pt x="4934" y="3800"/>
                  <a:pt x="4800" y="3666"/>
                  <a:pt x="4800" y="3500"/>
                </a:cubicBezTo>
                <a:lnTo>
                  <a:pt x="4800" y="2900"/>
                </a:lnTo>
                <a:cubicBezTo>
                  <a:pt x="4800" y="2734"/>
                  <a:pt x="4934" y="2600"/>
                  <a:pt x="5100" y="2600"/>
                </a:cubicBezTo>
                <a:lnTo>
                  <a:pt x="10100" y="2600"/>
                </a:lnTo>
                <a:cubicBezTo>
                  <a:pt x="10266" y="2600"/>
                  <a:pt x="10400" y="2734"/>
                  <a:pt x="10400" y="2900"/>
                </a:cubicBezTo>
                <a:close/>
                <a:moveTo>
                  <a:pt x="4100" y="3200"/>
                </a:moveTo>
                <a:cubicBezTo>
                  <a:pt x="4100" y="3697"/>
                  <a:pt x="3697" y="4100"/>
                  <a:pt x="3200" y="4100"/>
                </a:cubicBezTo>
                <a:cubicBezTo>
                  <a:pt x="2703" y="4100"/>
                  <a:pt x="2300" y="3697"/>
                  <a:pt x="2300" y="3200"/>
                </a:cubicBezTo>
                <a:cubicBezTo>
                  <a:pt x="2300" y="2703"/>
                  <a:pt x="2703" y="2300"/>
                  <a:pt x="3200" y="2300"/>
                </a:cubicBezTo>
                <a:cubicBezTo>
                  <a:pt x="3697" y="2300"/>
                  <a:pt x="4100" y="2703"/>
                  <a:pt x="4100" y="3200"/>
                </a:cubicBezTo>
                <a:close/>
                <a:moveTo>
                  <a:pt x="4100" y="5600"/>
                </a:moveTo>
                <a:cubicBezTo>
                  <a:pt x="4100" y="6097"/>
                  <a:pt x="3697" y="6500"/>
                  <a:pt x="3200" y="6500"/>
                </a:cubicBezTo>
                <a:cubicBezTo>
                  <a:pt x="2703" y="6500"/>
                  <a:pt x="2300" y="6097"/>
                  <a:pt x="2300" y="5600"/>
                </a:cubicBezTo>
                <a:cubicBezTo>
                  <a:pt x="2300" y="5103"/>
                  <a:pt x="2703" y="4700"/>
                  <a:pt x="3200" y="4700"/>
                </a:cubicBezTo>
                <a:cubicBezTo>
                  <a:pt x="3697" y="4700"/>
                  <a:pt x="4100" y="5103"/>
                  <a:pt x="4100" y="5600"/>
                </a:cubicBezTo>
                <a:close/>
                <a:moveTo>
                  <a:pt x="4100" y="8000"/>
                </a:moveTo>
                <a:cubicBezTo>
                  <a:pt x="4100" y="8497"/>
                  <a:pt x="3697" y="8900"/>
                  <a:pt x="3200" y="8900"/>
                </a:cubicBezTo>
                <a:cubicBezTo>
                  <a:pt x="2703" y="8900"/>
                  <a:pt x="2300" y="8497"/>
                  <a:pt x="2300" y="8000"/>
                </a:cubicBezTo>
                <a:cubicBezTo>
                  <a:pt x="2300" y="7503"/>
                  <a:pt x="2703" y="7100"/>
                  <a:pt x="3200" y="7100"/>
                </a:cubicBezTo>
                <a:cubicBezTo>
                  <a:pt x="3697" y="7100"/>
                  <a:pt x="4100" y="7503"/>
                  <a:pt x="4100" y="8000"/>
                </a:cubicBezTo>
                <a:close/>
              </a:path>
            </a:pathLst>
          </a:cu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40" name="TextBox 39">
            <a:extLst>
              <a:ext uri="{FF2B5EF4-FFF2-40B4-BE49-F238E27FC236}">
                <a16:creationId xmlns:a16="http://schemas.microsoft.com/office/drawing/2014/main" id="{EE9134A6-3583-4FE7-85FF-62540AF61080}"/>
              </a:ext>
            </a:extLst>
          </p:cNvPr>
          <p:cNvSpPr txBox="1"/>
          <p:nvPr/>
        </p:nvSpPr>
        <p:spPr bwMode="gray">
          <a:xfrm>
            <a:off x="914578" y="4243272"/>
            <a:ext cx="1102038" cy="430887"/>
          </a:xfrm>
          <a:prstGeom prst="rect">
            <a:avLst/>
          </a:prstGeom>
          <a:noFill/>
        </p:spPr>
        <p:txBody>
          <a:bodyPr wrap="square" rtlCol="0">
            <a:spAutoFit/>
          </a:bodyPr>
          <a:lstStyle/>
          <a:p>
            <a:pPr algn="ctr" fontAlgn="ctr"/>
            <a:r>
              <a:rPr lang="en-US" sz="1100" dirty="0">
                <a:latin typeface="Huawei Sans" panose="020C0503030203020204" pitchFamily="34" charset="0"/>
              </a:rPr>
              <a:t>Customized application</a:t>
            </a:r>
          </a:p>
        </p:txBody>
      </p:sp>
      <p:sp>
        <p:nvSpPr>
          <p:cNvPr id="41" name="Plus Sign 40">
            <a:extLst>
              <a:ext uri="{FF2B5EF4-FFF2-40B4-BE49-F238E27FC236}">
                <a16:creationId xmlns:a16="http://schemas.microsoft.com/office/drawing/2014/main" id="{B7231762-49B9-4A3A-9184-0C641D47FABA}"/>
              </a:ext>
            </a:extLst>
          </p:cNvPr>
          <p:cNvSpPr/>
          <p:nvPr/>
        </p:nvSpPr>
        <p:spPr bwMode="gray">
          <a:xfrm>
            <a:off x="1850837" y="3864569"/>
            <a:ext cx="458037" cy="458037"/>
          </a:xfrm>
          <a:prstGeom prst="mathPlus">
            <a:avLst/>
          </a:prstGeom>
          <a:solidFill>
            <a:srgbClr val="94DAE2"/>
          </a:solidFill>
          <a:ln w="19050" cap="flat" cmpd="sng">
            <a:solidFill>
              <a:srgbClr val="94DAE2"/>
            </a:solidFill>
          </a:ln>
        </p:spPr>
        <p:txBody>
          <a:bodyPr vert="horz" wrap="square" lIns="68580" tIns="34290" rIns="68580" bIns="34290" numCol="1" rtlCol="0" anchor="t" anchorCtr="0" compatLnSpc="1">
            <a:prstTxWarp prst="textNoShape">
              <a:avLst/>
            </a:prstTxWarp>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TextBox 41">
            <a:extLst>
              <a:ext uri="{FF2B5EF4-FFF2-40B4-BE49-F238E27FC236}">
                <a16:creationId xmlns:a16="http://schemas.microsoft.com/office/drawing/2014/main" id="{7CF6698D-DD4C-4A9B-914B-0FDE795C6BFD}"/>
              </a:ext>
            </a:extLst>
          </p:cNvPr>
          <p:cNvSpPr txBox="1"/>
          <p:nvPr/>
        </p:nvSpPr>
        <p:spPr bwMode="gray">
          <a:xfrm>
            <a:off x="1775824" y="4536880"/>
            <a:ext cx="1519430" cy="461665"/>
          </a:xfrm>
          <a:prstGeom prst="rect">
            <a:avLst/>
          </a:prstGeom>
          <a:noFill/>
        </p:spPr>
        <p:txBody>
          <a:bodyPr wrap="square" rtlCol="0">
            <a:spAutoFit/>
          </a:bodyPr>
          <a:lstStyle/>
          <a:p>
            <a:pPr algn="ctr" fontAlgn="ctr"/>
            <a:r>
              <a:rPr lang="en-US" sz="1200" b="1" dirty="0">
                <a:latin typeface="Huawei Sans" panose="020C0503030203020204" pitchFamily="34" charset="0"/>
              </a:rPr>
              <a:t>Application identification</a:t>
            </a:r>
          </a:p>
        </p:txBody>
      </p:sp>
      <p:sp>
        <p:nvSpPr>
          <p:cNvPr id="43" name="Freeform 159">
            <a:extLst>
              <a:ext uri="{FF2B5EF4-FFF2-40B4-BE49-F238E27FC236}">
                <a16:creationId xmlns:a16="http://schemas.microsoft.com/office/drawing/2014/main" id="{64639FAF-9A08-476A-8FEB-9135640E01BD}"/>
              </a:ext>
            </a:extLst>
          </p:cNvPr>
          <p:cNvSpPr/>
          <p:nvPr/>
        </p:nvSpPr>
        <p:spPr bwMode="gray">
          <a:xfrm flipH="1">
            <a:off x="6552373" y="307767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cxnSp>
        <p:nvCxnSpPr>
          <p:cNvPr id="44" name="Straight Connector 43">
            <a:extLst>
              <a:ext uri="{FF2B5EF4-FFF2-40B4-BE49-F238E27FC236}">
                <a16:creationId xmlns:a16="http://schemas.microsoft.com/office/drawing/2014/main" id="{3E9A1AD5-1036-4454-8FD1-5C3F065FD34D}"/>
              </a:ext>
            </a:extLst>
          </p:cNvPr>
          <p:cNvCxnSpPr>
            <a:cxnSpLocks/>
            <a:stCxn id="50" idx="0"/>
            <a:endCxn id="43" idx="21"/>
          </p:cNvCxnSpPr>
          <p:nvPr/>
        </p:nvCxnSpPr>
        <p:spPr bwMode="gray">
          <a:xfrm flipV="1">
            <a:off x="5465010" y="3410980"/>
            <a:ext cx="1087363" cy="280094"/>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45" name="Freeform 159">
            <a:extLst>
              <a:ext uri="{FF2B5EF4-FFF2-40B4-BE49-F238E27FC236}">
                <a16:creationId xmlns:a16="http://schemas.microsoft.com/office/drawing/2014/main" id="{B47591AA-50E6-4A0F-B4BE-4046E0A4ED6D}"/>
              </a:ext>
            </a:extLst>
          </p:cNvPr>
          <p:cNvSpPr/>
          <p:nvPr/>
        </p:nvSpPr>
        <p:spPr bwMode="gray">
          <a:xfrm flipH="1">
            <a:off x="6552373" y="4618482"/>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cxnSp>
        <p:nvCxnSpPr>
          <p:cNvPr id="46" name="Straight Connector 45">
            <a:extLst>
              <a:ext uri="{FF2B5EF4-FFF2-40B4-BE49-F238E27FC236}">
                <a16:creationId xmlns:a16="http://schemas.microsoft.com/office/drawing/2014/main" id="{28299E78-0396-425D-8731-338AFB17F0DB}"/>
              </a:ext>
            </a:extLst>
          </p:cNvPr>
          <p:cNvCxnSpPr>
            <a:cxnSpLocks/>
            <a:stCxn id="51" idx="2"/>
            <a:endCxn id="45" idx="21"/>
          </p:cNvCxnSpPr>
          <p:nvPr/>
        </p:nvCxnSpPr>
        <p:spPr bwMode="gray">
          <a:xfrm>
            <a:off x="5465009" y="4625842"/>
            <a:ext cx="1087364" cy="32595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49" name="Freeform 159">
            <a:extLst>
              <a:ext uri="{FF2B5EF4-FFF2-40B4-BE49-F238E27FC236}">
                <a16:creationId xmlns:a16="http://schemas.microsoft.com/office/drawing/2014/main" id="{738BDEEB-E808-4F2D-83CC-E2117E6EBDEC}"/>
              </a:ext>
            </a:extLst>
          </p:cNvPr>
          <p:cNvSpPr/>
          <p:nvPr/>
        </p:nvSpPr>
        <p:spPr bwMode="gray">
          <a:xfrm flipH="1">
            <a:off x="4509728" y="3830208"/>
            <a:ext cx="1084602" cy="56695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HQ</a:t>
            </a:r>
          </a:p>
        </p:txBody>
      </p:sp>
      <p:pic>
        <p:nvPicPr>
          <p:cNvPr id="50" name="Picture 12" descr="E:\2016.01\1.12 扁平化图标\蓝色\AR-蓝色最新-40.png">
            <a:extLst>
              <a:ext uri="{FF2B5EF4-FFF2-40B4-BE49-F238E27FC236}">
                <a16:creationId xmlns:a16="http://schemas.microsoft.com/office/drawing/2014/main" id="{55FE6087-C691-40EE-8F14-7DEBB2F7C4E5}"/>
              </a:ext>
            </a:extLst>
          </p:cNvPr>
          <p:cNvPicPr>
            <a:picLocks noChangeAspect="1" noChangeArrowheads="1"/>
          </p:cNvPicPr>
          <p:nvPr/>
        </p:nvPicPr>
        <p:blipFill>
          <a:blip r:embed="rId4" cstate="print"/>
          <a:srcRect/>
          <a:stretch>
            <a:fillRect/>
          </a:stretch>
        </p:blipFill>
        <p:spPr bwMode="gray">
          <a:xfrm>
            <a:off x="5244985" y="3691074"/>
            <a:ext cx="440049" cy="360040"/>
          </a:xfrm>
          <a:prstGeom prst="rect">
            <a:avLst/>
          </a:prstGeom>
          <a:noFill/>
        </p:spPr>
      </p:pic>
      <p:pic>
        <p:nvPicPr>
          <p:cNvPr id="51" name="Picture 12" descr="E:\2016.01\1.12 扁平化图标\蓝色\AR-蓝色最新-40.png">
            <a:extLst>
              <a:ext uri="{FF2B5EF4-FFF2-40B4-BE49-F238E27FC236}">
                <a16:creationId xmlns:a16="http://schemas.microsoft.com/office/drawing/2014/main" id="{47302E54-2F3B-44E8-8479-13A3D7F8F3E5}"/>
              </a:ext>
            </a:extLst>
          </p:cNvPr>
          <p:cNvPicPr>
            <a:picLocks noChangeAspect="1" noChangeArrowheads="1"/>
          </p:cNvPicPr>
          <p:nvPr/>
        </p:nvPicPr>
        <p:blipFill>
          <a:blip r:embed="rId4" cstate="print"/>
          <a:srcRect/>
          <a:stretch>
            <a:fillRect/>
          </a:stretch>
        </p:blipFill>
        <p:spPr bwMode="gray">
          <a:xfrm>
            <a:off x="5244984" y="4265802"/>
            <a:ext cx="440049" cy="360040"/>
          </a:xfrm>
          <a:prstGeom prst="rect">
            <a:avLst/>
          </a:prstGeom>
          <a:noFill/>
        </p:spPr>
      </p:pic>
      <p:cxnSp>
        <p:nvCxnSpPr>
          <p:cNvPr id="55" name="Straight Connector 54">
            <a:extLst>
              <a:ext uri="{FF2B5EF4-FFF2-40B4-BE49-F238E27FC236}">
                <a16:creationId xmlns:a16="http://schemas.microsoft.com/office/drawing/2014/main" id="{30B1241E-66CF-459B-9AE5-0DE57AE566E0}"/>
              </a:ext>
            </a:extLst>
          </p:cNvPr>
          <p:cNvCxnSpPr>
            <a:cxnSpLocks/>
            <a:stCxn id="50" idx="2"/>
            <a:endCxn id="51" idx="0"/>
          </p:cNvCxnSpPr>
          <p:nvPr/>
        </p:nvCxnSpPr>
        <p:spPr bwMode="gray">
          <a:xfrm flipH="1">
            <a:off x="5465009" y="4051114"/>
            <a:ext cx="1" cy="21468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1" name="Freeform: Shape 60">
            <a:extLst>
              <a:ext uri="{FF2B5EF4-FFF2-40B4-BE49-F238E27FC236}">
                <a16:creationId xmlns:a16="http://schemas.microsoft.com/office/drawing/2014/main" id="{3F0151B1-5709-44B0-B306-C28050EB1F90}"/>
              </a:ext>
            </a:extLst>
          </p:cNvPr>
          <p:cNvSpPr/>
          <p:nvPr/>
        </p:nvSpPr>
        <p:spPr bwMode="gray">
          <a:xfrm>
            <a:off x="4673436" y="3204921"/>
            <a:ext cx="2319646" cy="793364"/>
          </a:xfrm>
          <a:custGeom>
            <a:avLst/>
            <a:gdLst>
              <a:gd name="connsiteX0" fmla="*/ 0 w 2067791"/>
              <a:gd name="connsiteY0" fmla="*/ 716973 h 716973"/>
              <a:gd name="connsiteX1" fmla="*/ 488373 w 2067791"/>
              <a:gd name="connsiteY1" fmla="*/ 581891 h 716973"/>
              <a:gd name="connsiteX2" fmla="*/ 800100 w 2067791"/>
              <a:gd name="connsiteY2" fmla="*/ 353291 h 716973"/>
              <a:gd name="connsiteX3" fmla="*/ 2067791 w 2067791"/>
              <a:gd name="connsiteY3" fmla="*/ 0 h 716973"/>
            </a:gdLst>
            <a:ahLst/>
            <a:cxnLst>
              <a:cxn ang="0">
                <a:pos x="connsiteX0" y="connsiteY0"/>
              </a:cxn>
              <a:cxn ang="0">
                <a:pos x="connsiteX1" y="connsiteY1"/>
              </a:cxn>
              <a:cxn ang="0">
                <a:pos x="connsiteX2" y="connsiteY2"/>
              </a:cxn>
              <a:cxn ang="0">
                <a:pos x="connsiteX3" y="connsiteY3"/>
              </a:cxn>
            </a:cxnLst>
            <a:rect l="l" t="t" r="r" b="b"/>
            <a:pathLst>
              <a:path w="2067791" h="716973">
                <a:moveTo>
                  <a:pt x="0" y="716973"/>
                </a:moveTo>
                <a:cubicBezTo>
                  <a:pt x="177511" y="679739"/>
                  <a:pt x="355023" y="642505"/>
                  <a:pt x="488373" y="581891"/>
                </a:cubicBezTo>
                <a:cubicBezTo>
                  <a:pt x="621723" y="521277"/>
                  <a:pt x="536864" y="450273"/>
                  <a:pt x="800100" y="353291"/>
                </a:cubicBezTo>
                <a:cubicBezTo>
                  <a:pt x="1063336" y="256309"/>
                  <a:pt x="1565563" y="128154"/>
                  <a:pt x="2067791" y="0"/>
                </a:cubicBezTo>
              </a:path>
            </a:pathLst>
          </a:custGeom>
          <a:noFill/>
          <a:ln w="28575" cap="flat" cmpd="sng">
            <a:solidFill>
              <a:srgbClr val="E28189"/>
            </a:solidFill>
            <a:headEnd type="triangle" w="med" len="med"/>
            <a:tailEnd type="triangle" w="med" len="med"/>
          </a:ln>
        </p:spPr>
        <p:txBody>
          <a:bodyPr rtlCol="0" anchor="ctr"/>
          <a:lstStyle/>
          <a:p>
            <a:pPr algn="ctr" fontAlgn="ctr"/>
            <a:endParaRPr lang="en-US" sz="1600" dirty="0">
              <a:latin typeface="Huawei Sans" panose="020C0503030203020204" pitchFamily="34" charset="0"/>
            </a:endParaRPr>
          </a:p>
        </p:txBody>
      </p:sp>
      <p:sp>
        <p:nvSpPr>
          <p:cNvPr id="62" name="Rectangle 61">
            <a:extLst>
              <a:ext uri="{FF2B5EF4-FFF2-40B4-BE49-F238E27FC236}">
                <a16:creationId xmlns:a16="http://schemas.microsoft.com/office/drawing/2014/main" id="{16F463DA-8CD0-4D44-9CE0-503B3E42AF5A}"/>
              </a:ext>
            </a:extLst>
          </p:cNvPr>
          <p:cNvSpPr/>
          <p:nvPr/>
        </p:nvSpPr>
        <p:spPr bwMode="gray">
          <a:xfrm rot="20662583">
            <a:off x="5659051" y="3558062"/>
            <a:ext cx="1278082" cy="280094"/>
          </a:xfrm>
          <a:prstGeom prst="rect">
            <a:avLst/>
          </a:prstGeom>
          <a:solidFill>
            <a:srgbClr val="BEE9EE"/>
          </a:solidFill>
          <a:ln w="19050" cap="flat" cmpd="sng">
            <a:noFill/>
          </a:ln>
        </p:spPr>
        <p:txBody>
          <a:bodyPr vert="horz" wrap="square" lIns="0" tIns="36000" rIns="0" bIns="36000" numCol="1" rtlCol="0" anchor="ctr" anchorCtr="0" compatLnSpc="1">
            <a:prstTxWarp prst="textNoShape">
              <a:avLst/>
            </a:prstTxWarp>
          </a:bodyPr>
          <a:lstStyle/>
          <a:p>
            <a:pPr algn="ctr" fontAlgn="ctr"/>
            <a:r>
              <a:rPr lang="en-US" sz="1050" dirty="0">
                <a:latin typeface="Huawei Sans" panose="020C0503030203020204" pitchFamily="34" charset="0"/>
              </a:rPr>
              <a:t>High-quality link</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9" name="Group 88">
            <a:extLst>
              <a:ext uri="{FF2B5EF4-FFF2-40B4-BE49-F238E27FC236}">
                <a16:creationId xmlns:a16="http://schemas.microsoft.com/office/drawing/2014/main" id="{585429E9-01D5-41C8-805C-0BFB1047E711}"/>
              </a:ext>
            </a:extLst>
          </p:cNvPr>
          <p:cNvGrpSpPr/>
          <p:nvPr/>
        </p:nvGrpSpPr>
        <p:grpSpPr bwMode="gray">
          <a:xfrm>
            <a:off x="8320240" y="3381339"/>
            <a:ext cx="2767621" cy="1417150"/>
            <a:chOff x="4298197" y="737962"/>
            <a:chExt cx="8035532" cy="4114563"/>
          </a:xfrm>
        </p:grpSpPr>
        <p:sp>
          <p:nvSpPr>
            <p:cNvPr id="63" name="Can 9">
              <a:extLst>
                <a:ext uri="{FF2B5EF4-FFF2-40B4-BE49-F238E27FC236}">
                  <a16:creationId xmlns:a16="http://schemas.microsoft.com/office/drawing/2014/main" id="{DAB80927-4B1E-4232-BFCD-AFB516A114AF}"/>
                </a:ext>
              </a:extLst>
            </p:cNvPr>
            <p:cNvSpPr/>
            <p:nvPr/>
          </p:nvSpPr>
          <p:spPr bwMode="gray">
            <a:xfrm rot="5400000">
              <a:off x="6478150" y="-1019075"/>
              <a:ext cx="2691045" cy="6317602"/>
            </a:xfrm>
            <a:prstGeom prst="can">
              <a:avLst>
                <a:gd name="adj" fmla="val 40000"/>
              </a:avLst>
            </a:prstGeom>
            <a:solidFill>
              <a:srgbClr val="F4FBFE"/>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Can 9">
              <a:extLst>
                <a:ext uri="{FF2B5EF4-FFF2-40B4-BE49-F238E27FC236}">
                  <a16:creationId xmlns:a16="http://schemas.microsoft.com/office/drawing/2014/main" id="{6B8D32D7-0101-449C-8B32-655F05ED7190}"/>
                </a:ext>
              </a:extLst>
            </p:cNvPr>
            <p:cNvSpPr/>
            <p:nvPr/>
          </p:nvSpPr>
          <p:spPr bwMode="gray">
            <a:xfrm rot="5400000">
              <a:off x="7365031" y="1324244"/>
              <a:ext cx="917282" cy="6012669"/>
            </a:xfrm>
            <a:prstGeom prst="can">
              <a:avLst>
                <a:gd name="adj" fmla="val 40000"/>
              </a:avLst>
            </a:prstGeom>
            <a:solidFill>
              <a:srgbClr val="F4FBFE"/>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Can 9">
              <a:extLst>
                <a:ext uri="{FF2B5EF4-FFF2-40B4-BE49-F238E27FC236}">
                  <a16:creationId xmlns:a16="http://schemas.microsoft.com/office/drawing/2014/main" id="{7F0B5193-81F2-40B4-B781-B0C38E3975F4}"/>
                </a:ext>
              </a:extLst>
            </p:cNvPr>
            <p:cNvSpPr/>
            <p:nvPr/>
          </p:nvSpPr>
          <p:spPr bwMode="gray">
            <a:xfrm rot="5400000">
              <a:off x="6258681" y="-1222522"/>
              <a:ext cx="4114563" cy="8035532"/>
            </a:xfrm>
            <a:prstGeom prst="can">
              <a:avLst>
                <a:gd name="adj" fmla="val 40000"/>
              </a:avLst>
            </a:prstGeom>
            <a:no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Can 9">
              <a:extLst>
                <a:ext uri="{FF2B5EF4-FFF2-40B4-BE49-F238E27FC236}">
                  <a16:creationId xmlns:a16="http://schemas.microsoft.com/office/drawing/2014/main" id="{B0116D8F-AD65-4863-A810-E82ACE7F2B28}"/>
                </a:ext>
              </a:extLst>
            </p:cNvPr>
            <p:cNvSpPr/>
            <p:nvPr/>
          </p:nvSpPr>
          <p:spPr bwMode="gray">
            <a:xfrm rot="5400000">
              <a:off x="7011478" y="1895084"/>
              <a:ext cx="734491" cy="4788534"/>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Can 9">
              <a:extLst>
                <a:ext uri="{FF2B5EF4-FFF2-40B4-BE49-F238E27FC236}">
                  <a16:creationId xmlns:a16="http://schemas.microsoft.com/office/drawing/2014/main" id="{D7FDFFBB-36CA-46ED-82C1-88852BF25953}"/>
                </a:ext>
              </a:extLst>
            </p:cNvPr>
            <p:cNvSpPr/>
            <p:nvPr/>
          </p:nvSpPr>
          <p:spPr bwMode="gray">
            <a:xfrm rot="5400000">
              <a:off x="6838017" y="-840996"/>
              <a:ext cx="973277" cy="4788535"/>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Can 9">
              <a:extLst>
                <a:ext uri="{FF2B5EF4-FFF2-40B4-BE49-F238E27FC236}">
                  <a16:creationId xmlns:a16="http://schemas.microsoft.com/office/drawing/2014/main" id="{2E6FB408-8C27-4126-9555-489CEC18F367}"/>
                </a:ext>
              </a:extLst>
            </p:cNvPr>
            <p:cNvSpPr/>
            <p:nvPr/>
          </p:nvSpPr>
          <p:spPr bwMode="gray">
            <a:xfrm rot="5400000">
              <a:off x="6841211" y="363680"/>
              <a:ext cx="973277" cy="4788535"/>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0" name="TextBox 89">
            <a:extLst>
              <a:ext uri="{FF2B5EF4-FFF2-40B4-BE49-F238E27FC236}">
                <a16:creationId xmlns:a16="http://schemas.microsoft.com/office/drawing/2014/main" id="{910DBCA0-333B-40C8-9053-9792F3B8102D}"/>
              </a:ext>
            </a:extLst>
          </p:cNvPr>
          <p:cNvSpPr txBox="1"/>
          <p:nvPr/>
        </p:nvSpPr>
        <p:spPr bwMode="gray">
          <a:xfrm>
            <a:off x="8693501" y="3517489"/>
            <a:ext cx="1164101" cy="276999"/>
          </a:xfrm>
          <a:prstGeom prst="rect">
            <a:avLst/>
          </a:prstGeom>
          <a:noFill/>
        </p:spPr>
        <p:txBody>
          <a:bodyPr wrap="none" rtlCol="0">
            <a:spAutoFit/>
          </a:bodyPr>
          <a:lstStyle/>
          <a:p>
            <a:pPr fontAlgn="ctr"/>
            <a:r>
              <a:rPr lang="en-US" sz="1200" dirty="0">
                <a:latin typeface="Huawei Sans" panose="020C0503030203020204" pitchFamily="34" charset="0"/>
              </a:rPr>
              <a:t>Video services</a:t>
            </a:r>
          </a:p>
        </p:txBody>
      </p:sp>
      <p:sp>
        <p:nvSpPr>
          <p:cNvPr id="91" name="TextBox 90">
            <a:extLst>
              <a:ext uri="{FF2B5EF4-FFF2-40B4-BE49-F238E27FC236}">
                <a16:creationId xmlns:a16="http://schemas.microsoft.com/office/drawing/2014/main" id="{DE4283E4-5923-43BB-8F93-E20EF07887F4}"/>
              </a:ext>
            </a:extLst>
          </p:cNvPr>
          <p:cNvSpPr txBox="1"/>
          <p:nvPr/>
        </p:nvSpPr>
        <p:spPr bwMode="gray">
          <a:xfrm>
            <a:off x="8715746" y="3923179"/>
            <a:ext cx="1146468" cy="276999"/>
          </a:xfrm>
          <a:prstGeom prst="rect">
            <a:avLst/>
          </a:prstGeom>
          <a:noFill/>
        </p:spPr>
        <p:txBody>
          <a:bodyPr wrap="none" rtlCol="0">
            <a:spAutoFit/>
          </a:bodyPr>
          <a:lstStyle/>
          <a:p>
            <a:pPr fontAlgn="ctr"/>
            <a:r>
              <a:rPr lang="en-US" sz="1200" dirty="0">
                <a:latin typeface="Huawei Sans" panose="020C0503030203020204" pitchFamily="34" charset="0"/>
              </a:rPr>
              <a:t>Voice services</a:t>
            </a:r>
          </a:p>
        </p:txBody>
      </p:sp>
      <p:sp>
        <p:nvSpPr>
          <p:cNvPr id="92" name="TextBox 91">
            <a:extLst>
              <a:ext uri="{FF2B5EF4-FFF2-40B4-BE49-F238E27FC236}">
                <a16:creationId xmlns:a16="http://schemas.microsoft.com/office/drawing/2014/main" id="{B7DDED1D-E658-4BA0-9F50-39870777E2F0}"/>
              </a:ext>
            </a:extLst>
          </p:cNvPr>
          <p:cNvSpPr txBox="1"/>
          <p:nvPr/>
        </p:nvSpPr>
        <p:spPr bwMode="gray">
          <a:xfrm>
            <a:off x="8720151" y="4459758"/>
            <a:ext cx="1523174" cy="276999"/>
          </a:xfrm>
          <a:prstGeom prst="rect">
            <a:avLst/>
          </a:prstGeom>
          <a:noFill/>
        </p:spPr>
        <p:txBody>
          <a:bodyPr wrap="none" rtlCol="0">
            <a:spAutoFit/>
          </a:bodyPr>
          <a:lstStyle/>
          <a:p>
            <a:pPr fontAlgn="ctr"/>
            <a:r>
              <a:rPr lang="en-US" sz="1200" dirty="0">
                <a:latin typeface="Huawei Sans" panose="020C0503030203020204" pitchFamily="34" charset="0"/>
              </a:rPr>
              <a:t>Production services</a:t>
            </a:r>
          </a:p>
        </p:txBody>
      </p:sp>
      <p:sp>
        <p:nvSpPr>
          <p:cNvPr id="93" name="Freeform: Shape 92">
            <a:extLst>
              <a:ext uri="{FF2B5EF4-FFF2-40B4-BE49-F238E27FC236}">
                <a16:creationId xmlns:a16="http://schemas.microsoft.com/office/drawing/2014/main" id="{4064FE84-F98C-4EBE-B124-DF1801349090}"/>
              </a:ext>
            </a:extLst>
          </p:cNvPr>
          <p:cNvSpPr/>
          <p:nvPr/>
        </p:nvSpPr>
        <p:spPr bwMode="gray">
          <a:xfrm flipV="1">
            <a:off x="4700318" y="4334326"/>
            <a:ext cx="2319646" cy="793364"/>
          </a:xfrm>
          <a:custGeom>
            <a:avLst/>
            <a:gdLst>
              <a:gd name="connsiteX0" fmla="*/ 0 w 2067791"/>
              <a:gd name="connsiteY0" fmla="*/ 716973 h 716973"/>
              <a:gd name="connsiteX1" fmla="*/ 488373 w 2067791"/>
              <a:gd name="connsiteY1" fmla="*/ 581891 h 716973"/>
              <a:gd name="connsiteX2" fmla="*/ 800100 w 2067791"/>
              <a:gd name="connsiteY2" fmla="*/ 353291 h 716973"/>
              <a:gd name="connsiteX3" fmla="*/ 2067791 w 2067791"/>
              <a:gd name="connsiteY3" fmla="*/ 0 h 716973"/>
            </a:gdLst>
            <a:ahLst/>
            <a:cxnLst>
              <a:cxn ang="0">
                <a:pos x="connsiteX0" y="connsiteY0"/>
              </a:cxn>
              <a:cxn ang="0">
                <a:pos x="connsiteX1" y="connsiteY1"/>
              </a:cxn>
              <a:cxn ang="0">
                <a:pos x="connsiteX2" y="connsiteY2"/>
              </a:cxn>
              <a:cxn ang="0">
                <a:pos x="connsiteX3" y="connsiteY3"/>
              </a:cxn>
            </a:cxnLst>
            <a:rect l="l" t="t" r="r" b="b"/>
            <a:pathLst>
              <a:path w="2067791" h="716973">
                <a:moveTo>
                  <a:pt x="0" y="716973"/>
                </a:moveTo>
                <a:cubicBezTo>
                  <a:pt x="177511" y="679739"/>
                  <a:pt x="355023" y="642505"/>
                  <a:pt x="488373" y="581891"/>
                </a:cubicBezTo>
                <a:cubicBezTo>
                  <a:pt x="621723" y="521277"/>
                  <a:pt x="536864" y="450273"/>
                  <a:pt x="800100" y="353291"/>
                </a:cubicBezTo>
                <a:cubicBezTo>
                  <a:pt x="1063336" y="256309"/>
                  <a:pt x="1565563" y="128154"/>
                  <a:pt x="2067791" y="0"/>
                </a:cubicBezTo>
              </a:path>
            </a:pathLst>
          </a:custGeom>
          <a:noFill/>
          <a:ln w="28575" cap="flat" cmpd="sng">
            <a:solidFill>
              <a:srgbClr val="AFD89C"/>
            </a:solidFill>
            <a:headEnd type="triangle" w="med" len="med"/>
            <a:tailEnd type="triangle" w="med" len="med"/>
          </a:ln>
        </p:spPr>
        <p:txBody>
          <a:bodyPr rtlCol="0" anchor="ctr"/>
          <a:lstStyle/>
          <a:p>
            <a:pPr algn="ctr" fontAlgn="ctr"/>
            <a:endParaRPr lang="en-US" sz="1600" dirty="0">
              <a:latin typeface="Huawei Sans" panose="020C0503030203020204" pitchFamily="34" charset="0"/>
            </a:endParaRPr>
          </a:p>
        </p:txBody>
      </p:sp>
      <p:sp>
        <p:nvSpPr>
          <p:cNvPr id="94" name="Rectangle 93">
            <a:extLst>
              <a:ext uri="{FF2B5EF4-FFF2-40B4-BE49-F238E27FC236}">
                <a16:creationId xmlns:a16="http://schemas.microsoft.com/office/drawing/2014/main" id="{6A2E56D9-C1D2-43E6-B278-3A36D84AB469}"/>
              </a:ext>
            </a:extLst>
          </p:cNvPr>
          <p:cNvSpPr/>
          <p:nvPr/>
        </p:nvSpPr>
        <p:spPr bwMode="gray">
          <a:xfrm rot="978719">
            <a:off x="5309102" y="4882219"/>
            <a:ext cx="1278082" cy="339727"/>
          </a:xfrm>
          <a:prstGeom prst="rect">
            <a:avLst/>
          </a:prstGeom>
          <a:solidFill>
            <a:srgbClr val="BEE9EE"/>
          </a:solidFill>
          <a:ln w="19050" cap="flat" cmpd="sng">
            <a:noFill/>
          </a:ln>
        </p:spPr>
        <p:txBody>
          <a:bodyPr vert="horz" wrap="square" lIns="0" tIns="36000" rIns="0" bIns="36000" numCol="1" rtlCol="0" anchor="ctr" anchorCtr="0" compatLnSpc="1">
            <a:prstTxWarp prst="textNoShape">
              <a:avLst/>
            </a:prstTxWarp>
          </a:bodyPr>
          <a:lstStyle/>
          <a:p>
            <a:pPr algn="ctr" fontAlgn="ctr"/>
            <a:r>
              <a:rPr lang="en-US" sz="1050" dirty="0">
                <a:latin typeface="Huawei Sans" panose="020C0503030203020204" pitchFamily="34" charset="0"/>
              </a:rPr>
              <a:t>Low-priority applications</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custDataLst>
      <p:tags r:id="rId1"/>
    </p:custDataLst>
    <p:extLst>
      <p:ext uri="{BB962C8B-B14F-4D97-AF65-F5344CB8AC3E}">
        <p14:creationId xmlns:p14="http://schemas.microsoft.com/office/powerpoint/2010/main" val="1992883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r>
              <a:rPr lang="en-US" dirty="0">
                <a:latin typeface="Huawei Sans" panose="020C0503030203020204" pitchFamily="34" charset="0"/>
              </a:rPr>
              <a:t>On completion of this course, you will be able to:</a:t>
            </a:r>
            <a:endParaRPr lang="en-US" altLang="zh-CN" dirty="0">
              <a:latin typeface="Huawei Sans" panose="020C0503030203020204" pitchFamily="34" charset="0"/>
              <a:sym typeface="Huawei Sans" panose="020C0503030203020204" pitchFamily="34" charset="0"/>
            </a:endParaRPr>
          </a:p>
          <a:p>
            <a:pPr marL="654050" lvl="1" indent="-336550"/>
            <a:r>
              <a:rPr lang="en-US" dirty="0">
                <a:latin typeface="Huawei Sans" panose="020C0503030203020204" pitchFamily="34" charset="0"/>
              </a:rPr>
              <a:t>Describe typical services in the FSI.</a:t>
            </a:r>
            <a:endParaRPr lang="en-US" altLang="zh-CN" dirty="0">
              <a:latin typeface="Huawei Sans" panose="020C0503030203020204" pitchFamily="34" charset="0"/>
            </a:endParaRPr>
          </a:p>
          <a:p>
            <a:pPr marL="654050" lvl="1" indent="-336550"/>
            <a:r>
              <a:rPr lang="en-US" dirty="0">
                <a:latin typeface="Huawei Sans" panose="020C0503030203020204" pitchFamily="34" charset="0"/>
              </a:rPr>
              <a:t>Describe the ICT development trend of the FSI (banks).</a:t>
            </a:r>
            <a:endParaRPr lang="en-US" altLang="zh-CN" dirty="0">
              <a:latin typeface="Huawei Sans" panose="020C0503030203020204" pitchFamily="34" charset="0"/>
            </a:endParaRPr>
          </a:p>
          <a:p>
            <a:pPr marL="654050" lvl="1" indent="-336550"/>
            <a:r>
              <a:rPr lang="en-US" dirty="0">
                <a:latin typeface="Huawei Sans" panose="020C0503030203020204" pitchFamily="34" charset="0"/>
              </a:rPr>
              <a:t>Understand the network architecture of the FSI (banks).</a:t>
            </a:r>
            <a:endParaRPr lang="en-US" altLang="zh-CN" dirty="0">
              <a:latin typeface="Huawei Sans" panose="020C0503030203020204" pitchFamily="34" charset="0"/>
            </a:endParaRPr>
          </a:p>
          <a:p>
            <a:pPr marL="654050" lvl="1" indent="-336550"/>
            <a:r>
              <a:rPr lang="en-US" dirty="0">
                <a:latin typeface="Huawei Sans" panose="020C0503030203020204" pitchFamily="34" charset="0"/>
              </a:rPr>
              <a:t>Describe </a:t>
            </a:r>
            <a:r>
              <a:rPr lang="en-US" dirty="0"/>
              <a:t>how to design </a:t>
            </a:r>
            <a:r>
              <a:rPr lang="en-US" dirty="0">
                <a:latin typeface="Huawei Sans" panose="020C0503030203020204" pitchFamily="34" charset="0"/>
              </a:rPr>
              <a:t>SD-WAN networks in the FSI (banks).</a:t>
            </a:r>
            <a:endParaRPr lang="en-US" altLang="zh-CN" dirty="0">
              <a:latin typeface="Huawei Sans" panose="020C0503030203020204" pitchFamily="34" charset="0"/>
            </a:endParaRPr>
          </a:p>
          <a:p>
            <a:pPr lvl="1"/>
            <a:endParaRPr lang="en-US" altLang="zh-CN" dirty="0">
              <a:latin typeface="Huawei Sans" panose="020C0503030203020204" pitchFamily="34" charset="0"/>
            </a:endParaRPr>
          </a:p>
        </p:txBody>
      </p:sp>
    </p:spTree>
    <p:extLst>
      <p:ext uri="{BB962C8B-B14F-4D97-AF65-F5344CB8AC3E}">
        <p14:creationId xmlns:p14="http://schemas.microsoft.com/office/powerpoint/2010/main" val="14051844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0E533C-D11C-4C73-8384-212A6D113836}"/>
              </a:ext>
            </a:extLst>
          </p:cNvPr>
          <p:cNvSpPr>
            <a:spLocks noGrp="1"/>
          </p:cNvSpPr>
          <p:nvPr>
            <p:ph type="title"/>
          </p:nvPr>
        </p:nvSpPr>
        <p:spPr bwMode="gray"/>
        <p:txBody>
          <a:bodyPr>
            <a:normAutofit/>
          </a:bodyPr>
          <a:lstStyle/>
          <a:p>
            <a:pPr fontAlgn="ctr">
              <a:lnSpc>
                <a:spcPct val="100000"/>
              </a:lnSpc>
            </a:pPr>
            <a:r>
              <a:rPr lang="en-US" dirty="0">
                <a:latin typeface="Huawei Sans" panose="020C0503030203020204" pitchFamily="34" charset="0"/>
              </a:rPr>
              <a:t>Application Identification Design</a:t>
            </a:r>
          </a:p>
        </p:txBody>
      </p:sp>
      <p:sp>
        <p:nvSpPr>
          <p:cNvPr id="3" name="Text Placeholder 2">
            <a:extLst>
              <a:ext uri="{FF2B5EF4-FFF2-40B4-BE49-F238E27FC236}">
                <a16:creationId xmlns:a16="http://schemas.microsoft.com/office/drawing/2014/main" id="{FA65288F-A613-4277-A1D2-2202C998C08E}"/>
              </a:ext>
            </a:extLst>
          </p:cNvPr>
          <p:cNvSpPr>
            <a:spLocks noGrp="1"/>
          </p:cNvSpPr>
          <p:nvPr>
            <p:ph type="body" sz="quarter" idx="10"/>
          </p:nvPr>
        </p:nvSpPr>
        <p:spPr bwMode="gray">
          <a:xfrm>
            <a:off x="5299587" y="1325733"/>
            <a:ext cx="6449501" cy="4875042"/>
          </a:xfrm>
        </p:spPr>
        <p:txBody>
          <a:bodyPr/>
          <a:lstStyle/>
          <a:p>
            <a:pPr algn="l"/>
            <a:r>
              <a:rPr lang="en-US" sz="1400" dirty="0">
                <a:latin typeface="Huawei Sans" panose="020C0503030203020204" pitchFamily="34" charset="0"/>
              </a:rPr>
              <a:t>The main objective of application identification is to distinguish traffic for subsequent processing.</a:t>
            </a:r>
            <a:endParaRPr lang="en-US" altLang="zh-CN" sz="1400" dirty="0">
              <a:latin typeface="Huawei Sans" panose="020C0503030203020204" pitchFamily="34" charset="0"/>
            </a:endParaRPr>
          </a:p>
          <a:p>
            <a:pPr algn="l"/>
            <a:r>
              <a:rPr lang="en-US" sz="1400" dirty="0">
                <a:latin typeface="Huawei Sans" panose="020C0503030203020204" pitchFamily="34" charset="0"/>
              </a:rPr>
              <a:t>The </a:t>
            </a:r>
            <a:r>
              <a:rPr lang="en-US" altLang="zh-CN" sz="1400" dirty="0">
                <a:latin typeface="Huawei Sans" panose="020C0503030203020204" pitchFamily="34" charset="0"/>
              </a:rPr>
              <a:t>service awareness (SA) </a:t>
            </a:r>
            <a:r>
              <a:rPr lang="en-US" sz="1400" dirty="0">
                <a:latin typeface="Huawei Sans" panose="020C0503030203020204" pitchFamily="34" charset="0"/>
              </a:rPr>
              <a:t>function is enabled on the devices at HQ sites and </a:t>
            </a:r>
            <a:r>
              <a:rPr lang="en-US" sz="1400" dirty="0"/>
              <a:t>outlets to implement fine-grained identification of services on the live network.</a:t>
            </a:r>
            <a:endParaRPr lang="en-US" altLang="zh-CN" sz="1400" dirty="0"/>
          </a:p>
          <a:p>
            <a:pPr algn="l"/>
            <a:r>
              <a:rPr lang="en-US" sz="1400" dirty="0"/>
              <a:t>Application identification based on 5-tuple information or DSCP values</a:t>
            </a:r>
            <a:endParaRPr lang="en-US" altLang="zh-CN" sz="1400" dirty="0"/>
          </a:p>
          <a:p>
            <a:pPr marL="536575" lvl="1" indent="-220663"/>
            <a:r>
              <a:rPr lang="en-US" sz="1200" dirty="0">
                <a:latin typeface="Huawei Sans" panose="020C0503030203020204" pitchFamily="34" charset="0"/>
              </a:rPr>
              <a:t>Applications of traffic with specified source and destination IP addresses can be identified based on 5-tuple information or DSCP values.</a:t>
            </a:r>
            <a:endParaRPr lang="en-US" altLang="zh-CN" sz="1200" dirty="0">
              <a:latin typeface="Huawei Sans" panose="020C0503030203020204" pitchFamily="34" charset="0"/>
            </a:endParaRPr>
          </a:p>
          <a:p>
            <a:pPr marL="536575" lvl="1" indent="-220663"/>
            <a:r>
              <a:rPr lang="en-US" sz="1200" dirty="0">
                <a:latin typeface="Huawei Sans" panose="020C0503030203020204" pitchFamily="34" charset="0"/>
              </a:rPr>
              <a:t>Generally, traffic classifiers are configured to identify such applications.</a:t>
            </a:r>
            <a:endParaRPr lang="en-US" altLang="zh-CN" sz="1200" dirty="0">
              <a:latin typeface="Huawei Sans" panose="020C0503030203020204" pitchFamily="34" charset="0"/>
            </a:endParaRPr>
          </a:p>
          <a:p>
            <a:pPr algn="l"/>
            <a:r>
              <a:rPr lang="en-US" sz="1400" dirty="0">
                <a:latin typeface="Huawei Sans" panose="020C0503030203020204" pitchFamily="34" charset="0"/>
              </a:rPr>
              <a:t>Identification of customized applications</a:t>
            </a:r>
            <a:endParaRPr lang="en-US" altLang="zh-CN" sz="1400" dirty="0">
              <a:latin typeface="Huawei Sans" panose="020C0503030203020204" pitchFamily="34" charset="0"/>
            </a:endParaRPr>
          </a:p>
          <a:p>
            <a:pPr marL="536575" lvl="1" indent="-220663"/>
            <a:r>
              <a:rPr lang="en-US" sz="1200" dirty="0">
                <a:latin typeface="Huawei Sans" panose="020C0503030203020204" pitchFamily="34" charset="0"/>
              </a:rPr>
              <a:t>Enterprises that need to monitor customized applications can use this application identification mode.</a:t>
            </a:r>
            <a:endParaRPr lang="en-US" altLang="zh-CN" sz="1200" dirty="0">
              <a:latin typeface="Huawei Sans" panose="020C0503030203020204" pitchFamily="34" charset="0"/>
            </a:endParaRPr>
          </a:p>
          <a:p>
            <a:pPr marL="536575" lvl="1" indent="-220663"/>
            <a:r>
              <a:rPr lang="en-US" sz="1200" dirty="0">
                <a:latin typeface="Huawei Sans" panose="020C0503030203020204" pitchFamily="34" charset="0"/>
              </a:rPr>
              <a:t>Customized applications are defined based on the destination IP address, protocol number, and signature.</a:t>
            </a:r>
          </a:p>
        </p:txBody>
      </p:sp>
      <p:sp>
        <p:nvSpPr>
          <p:cNvPr id="98" name="Rectangular Callout 26">
            <a:extLst>
              <a:ext uri="{FF2B5EF4-FFF2-40B4-BE49-F238E27FC236}">
                <a16:creationId xmlns:a16="http://schemas.microsoft.com/office/drawing/2014/main" id="{D150BA74-68B8-409A-BBCA-EF2D7D3F6F3F}"/>
              </a:ext>
            </a:extLst>
          </p:cNvPr>
          <p:cNvSpPr/>
          <p:nvPr/>
        </p:nvSpPr>
        <p:spPr bwMode="gray">
          <a:xfrm>
            <a:off x="3836401" y="1948974"/>
            <a:ext cx="881555" cy="388952"/>
          </a:xfrm>
          <a:prstGeom prst="wedgeRectCallout">
            <a:avLst>
              <a:gd name="adj1" fmla="val -67875"/>
              <a:gd name="adj2" fmla="val 1999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0038" algn="ctr" fontAlgn="ctr">
              <a:spcBef>
                <a:spcPct val="50000"/>
              </a:spcBef>
            </a:pPr>
            <a:r>
              <a:rPr lang="en-US" sz="1200" dirty="0">
                <a:solidFill>
                  <a:schemeClr val="tx1"/>
                </a:solidFill>
                <a:latin typeface="Huawei Sans" panose="020C0503030203020204" pitchFamily="34" charset="0"/>
              </a:rPr>
              <a:t>SA enabled</a:t>
            </a:r>
          </a:p>
        </p:txBody>
      </p:sp>
      <p:sp>
        <p:nvSpPr>
          <p:cNvPr id="99" name="Rectangular Callout 26">
            <a:extLst>
              <a:ext uri="{FF2B5EF4-FFF2-40B4-BE49-F238E27FC236}">
                <a16:creationId xmlns:a16="http://schemas.microsoft.com/office/drawing/2014/main" id="{F41782A0-A60A-4A54-9126-9CED1E38DB6A}"/>
              </a:ext>
            </a:extLst>
          </p:cNvPr>
          <p:cNvSpPr/>
          <p:nvPr/>
        </p:nvSpPr>
        <p:spPr bwMode="gray">
          <a:xfrm>
            <a:off x="4132618" y="4552672"/>
            <a:ext cx="881555" cy="388952"/>
          </a:xfrm>
          <a:prstGeom prst="wedgeRectCallout">
            <a:avLst>
              <a:gd name="adj1" fmla="val -63160"/>
              <a:gd name="adj2" fmla="val 5205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0038" algn="ctr" fontAlgn="ctr">
              <a:spcBef>
                <a:spcPct val="50000"/>
              </a:spcBef>
            </a:pPr>
            <a:r>
              <a:rPr lang="en-US" sz="1200" dirty="0">
                <a:solidFill>
                  <a:schemeClr val="tx1"/>
                </a:solidFill>
                <a:latin typeface="Huawei Sans" panose="020C0503030203020204" pitchFamily="34" charset="0"/>
              </a:rPr>
              <a:t>SA enabled</a:t>
            </a:r>
          </a:p>
        </p:txBody>
      </p:sp>
      <p:sp>
        <p:nvSpPr>
          <p:cNvPr id="101" name="Freeform 159">
            <a:extLst>
              <a:ext uri="{FF2B5EF4-FFF2-40B4-BE49-F238E27FC236}">
                <a16:creationId xmlns:a16="http://schemas.microsoft.com/office/drawing/2014/main" id="{697957CF-1DB9-4837-B588-E2FC56E19A28}"/>
              </a:ext>
            </a:extLst>
          </p:cNvPr>
          <p:cNvSpPr/>
          <p:nvPr/>
        </p:nvSpPr>
        <p:spPr bwMode="gray">
          <a:xfrm flipH="1">
            <a:off x="1016834" y="5136235"/>
            <a:ext cx="1208491"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02" name="Picture 12" descr="E:\2016.01\1.12 扁平化图标\蓝色\AR-蓝色最新-40.png">
            <a:extLst>
              <a:ext uri="{FF2B5EF4-FFF2-40B4-BE49-F238E27FC236}">
                <a16:creationId xmlns:a16="http://schemas.microsoft.com/office/drawing/2014/main" id="{3F962146-2D05-45E8-BDDB-E959EB032EDB}"/>
              </a:ext>
            </a:extLst>
          </p:cNvPr>
          <p:cNvPicPr>
            <a:picLocks noChangeAspect="1" noChangeArrowheads="1"/>
          </p:cNvPicPr>
          <p:nvPr/>
        </p:nvPicPr>
        <p:blipFill>
          <a:blip r:embed="rId3" cstate="print"/>
          <a:srcRect/>
          <a:stretch>
            <a:fillRect/>
          </a:stretch>
        </p:blipFill>
        <p:spPr bwMode="gray">
          <a:xfrm>
            <a:off x="1412570" y="5019037"/>
            <a:ext cx="474524" cy="388247"/>
          </a:xfrm>
          <a:prstGeom prst="rect">
            <a:avLst/>
          </a:prstGeom>
          <a:noFill/>
        </p:spPr>
      </p:pic>
      <p:cxnSp>
        <p:nvCxnSpPr>
          <p:cNvPr id="103" name="Straight Connector 102">
            <a:extLst>
              <a:ext uri="{FF2B5EF4-FFF2-40B4-BE49-F238E27FC236}">
                <a16:creationId xmlns:a16="http://schemas.microsoft.com/office/drawing/2014/main" id="{5700E597-1901-4793-B493-57FA614334B3}"/>
              </a:ext>
            </a:extLst>
          </p:cNvPr>
          <p:cNvCxnSpPr>
            <a:cxnSpLocks/>
            <a:endCxn id="102" idx="0"/>
          </p:cNvCxnSpPr>
          <p:nvPr/>
        </p:nvCxnSpPr>
        <p:spPr bwMode="gray">
          <a:xfrm flipH="1">
            <a:off x="1649832" y="3890280"/>
            <a:ext cx="83562" cy="112875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4" name="TextBox 103">
            <a:extLst>
              <a:ext uri="{FF2B5EF4-FFF2-40B4-BE49-F238E27FC236}">
                <a16:creationId xmlns:a16="http://schemas.microsoft.com/office/drawing/2014/main" id="{A1277EC7-B8DD-448C-A939-BF976F3E22E5}"/>
              </a:ext>
            </a:extLst>
          </p:cNvPr>
          <p:cNvSpPr txBox="1"/>
          <p:nvPr/>
        </p:nvSpPr>
        <p:spPr bwMode="gray">
          <a:xfrm>
            <a:off x="926278" y="5356250"/>
            <a:ext cx="1407010" cy="461665"/>
          </a:xfrm>
          <a:prstGeom prst="rect">
            <a:avLst/>
          </a:prstGeom>
          <a:noFill/>
        </p:spPr>
        <p:txBody>
          <a:bodyPr wrap="square" rtlCol="0">
            <a:spAutoFit/>
          </a:bodyPr>
          <a:lstStyle/>
          <a:p>
            <a:pPr algn="ctr" fontAlgn="ctr"/>
            <a:r>
              <a:rPr lang="en-US" sz="1200" dirty="0">
                <a:latin typeface="Huawei Sans" panose="020C0503030203020204" pitchFamily="34" charset="0"/>
              </a:rPr>
              <a:t>Sub-branch/</a:t>
            </a:r>
          </a:p>
          <a:p>
            <a:pPr algn="ctr" fontAlgn="ctr"/>
            <a:r>
              <a:rPr lang="en-US" sz="1200" dirty="0">
                <a:latin typeface="Huawei Sans" panose="020C0503030203020204" pitchFamily="34" charset="0"/>
              </a:rPr>
              <a:t>Outlet</a:t>
            </a:r>
          </a:p>
        </p:txBody>
      </p:sp>
      <p:sp>
        <p:nvSpPr>
          <p:cNvPr id="105" name="Freeform 159">
            <a:extLst>
              <a:ext uri="{FF2B5EF4-FFF2-40B4-BE49-F238E27FC236}">
                <a16:creationId xmlns:a16="http://schemas.microsoft.com/office/drawing/2014/main" id="{444BD612-3089-4E89-9ADB-796A9DC18B82}"/>
              </a:ext>
            </a:extLst>
          </p:cNvPr>
          <p:cNvSpPr/>
          <p:nvPr/>
        </p:nvSpPr>
        <p:spPr bwMode="gray">
          <a:xfrm flipH="1">
            <a:off x="1325193" y="3412642"/>
            <a:ext cx="882767" cy="47763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tx1"/>
                </a:solidFill>
                <a:latin typeface="Huawei Sans" panose="020C0503030203020204" pitchFamily="34" charset="0"/>
              </a:rPr>
              <a:t>MPLS</a:t>
            </a:r>
          </a:p>
        </p:txBody>
      </p:sp>
      <p:sp>
        <p:nvSpPr>
          <p:cNvPr id="106" name="Freeform 159">
            <a:extLst>
              <a:ext uri="{FF2B5EF4-FFF2-40B4-BE49-F238E27FC236}">
                <a16:creationId xmlns:a16="http://schemas.microsoft.com/office/drawing/2014/main" id="{EBE2587A-7AFF-4E11-8124-49A93AFD532D}"/>
              </a:ext>
            </a:extLst>
          </p:cNvPr>
          <p:cNvSpPr/>
          <p:nvPr/>
        </p:nvSpPr>
        <p:spPr bwMode="gray">
          <a:xfrm flipH="1">
            <a:off x="1898333" y="1774310"/>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107" name="Straight Connector 106">
            <a:extLst>
              <a:ext uri="{FF2B5EF4-FFF2-40B4-BE49-F238E27FC236}">
                <a16:creationId xmlns:a16="http://schemas.microsoft.com/office/drawing/2014/main" id="{D5D867D9-0E62-4FF9-871D-752759D12036}"/>
              </a:ext>
            </a:extLst>
          </p:cNvPr>
          <p:cNvCxnSpPr>
            <a:cxnSpLocks/>
            <a:stCxn id="108" idx="2"/>
            <a:endCxn id="105" idx="4"/>
          </p:cNvCxnSpPr>
          <p:nvPr/>
        </p:nvCxnSpPr>
        <p:spPr bwMode="gray">
          <a:xfrm flipH="1">
            <a:off x="1939520" y="2396757"/>
            <a:ext cx="439945" cy="1063589"/>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08" name="Picture 12" descr="E:\2016.01\1.12 扁平化图标\蓝色\AR-蓝色最新-40.png">
            <a:extLst>
              <a:ext uri="{FF2B5EF4-FFF2-40B4-BE49-F238E27FC236}">
                <a16:creationId xmlns:a16="http://schemas.microsoft.com/office/drawing/2014/main" id="{67CB15C5-1965-4CE2-88D0-F86419B86C53}"/>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2226070" y="2145748"/>
            <a:ext cx="306789" cy="251009"/>
          </a:xfrm>
          <a:prstGeom prst="rect">
            <a:avLst/>
          </a:prstGeom>
          <a:noFill/>
        </p:spPr>
      </p:pic>
      <p:pic>
        <p:nvPicPr>
          <p:cNvPr id="109" name="Picture 12" descr="E:\2016.01\1.12 扁平化图标\蓝色\AR-蓝色最新-40.png">
            <a:extLst>
              <a:ext uri="{FF2B5EF4-FFF2-40B4-BE49-F238E27FC236}">
                <a16:creationId xmlns:a16="http://schemas.microsoft.com/office/drawing/2014/main" id="{90223EA3-0B88-4BD2-8F0C-1166BEBFFF01}"/>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2686712" y="2144980"/>
            <a:ext cx="306789" cy="251009"/>
          </a:xfrm>
          <a:prstGeom prst="rect">
            <a:avLst/>
          </a:prstGeom>
          <a:noFill/>
        </p:spPr>
      </p:pic>
      <p:sp>
        <p:nvSpPr>
          <p:cNvPr id="110" name="TextBox 109">
            <a:extLst>
              <a:ext uri="{FF2B5EF4-FFF2-40B4-BE49-F238E27FC236}">
                <a16:creationId xmlns:a16="http://schemas.microsoft.com/office/drawing/2014/main" id="{DC38AB6F-63DE-47DE-B15C-92E02DBBE745}"/>
              </a:ext>
            </a:extLst>
          </p:cNvPr>
          <p:cNvSpPr txBox="1"/>
          <p:nvPr/>
        </p:nvSpPr>
        <p:spPr bwMode="gray">
          <a:xfrm>
            <a:off x="1542717" y="1425681"/>
            <a:ext cx="2280219" cy="707886"/>
          </a:xfrm>
          <a:prstGeom prst="rect">
            <a:avLst/>
          </a:prstGeom>
          <a:noFill/>
        </p:spPr>
        <p:txBody>
          <a:bodyPr wrap="square" rtlCol="0">
            <a:spAutoFit/>
          </a:bodyPr>
          <a:lstStyle/>
          <a:p>
            <a:pPr algn="ctr" fontAlgn="ctr"/>
            <a:r>
              <a:rPr lang="en-US" sz="1400" dirty="0">
                <a:latin typeface="Huawei Sans" panose="020C0503030203020204" pitchFamily="34" charset="0"/>
              </a:rPr>
              <a:t>Provincial/Level-1 branch</a:t>
            </a:r>
          </a:p>
          <a:p>
            <a:pPr algn="ctr" fontAlgn="ctr"/>
            <a:endParaRPr lang="en-US" altLang="zh-CN" sz="1400" dirty="0">
              <a:latin typeface="Huawei Sans" panose="020C0503030203020204" pitchFamily="34" charset="0"/>
            </a:endParaRPr>
          </a:p>
          <a:p>
            <a:pPr algn="ctr" fontAlgn="ctr"/>
            <a:r>
              <a:rPr lang="en-US" sz="1200" dirty="0">
                <a:latin typeface="Huawei Sans" panose="020C0503030203020204" pitchFamily="34" charset="0"/>
              </a:rPr>
              <a:t>Hub</a:t>
            </a:r>
            <a:endParaRPr lang="en-US" altLang="zh-CN" sz="1400" dirty="0">
              <a:latin typeface="Huawei Sans" panose="020C0503030203020204" pitchFamily="34" charset="0"/>
            </a:endParaRPr>
          </a:p>
        </p:txBody>
      </p:sp>
      <p:pic>
        <p:nvPicPr>
          <p:cNvPr id="111" name="Picture 12" descr="E:\2016.01\1.12 扁平化图标\蓝色\AR-蓝色最新-40.png">
            <a:extLst>
              <a:ext uri="{FF2B5EF4-FFF2-40B4-BE49-F238E27FC236}">
                <a16:creationId xmlns:a16="http://schemas.microsoft.com/office/drawing/2014/main" id="{E2FCD839-0D15-4B51-8B08-B627E7C1A36D}"/>
              </a:ext>
            </a:extLst>
          </p:cNvPr>
          <p:cNvPicPr>
            <a:picLocks noChangeAspect="1" noChangeArrowheads="1"/>
          </p:cNvPicPr>
          <p:nvPr/>
        </p:nvPicPr>
        <p:blipFill>
          <a:blip r:embed="rId3" cstate="print"/>
          <a:srcRect/>
          <a:stretch>
            <a:fillRect/>
          </a:stretch>
        </p:blipFill>
        <p:spPr bwMode="gray">
          <a:xfrm>
            <a:off x="778278" y="3085381"/>
            <a:ext cx="474524" cy="388247"/>
          </a:xfrm>
          <a:prstGeom prst="rect">
            <a:avLst/>
          </a:prstGeom>
          <a:noFill/>
        </p:spPr>
      </p:pic>
      <p:cxnSp>
        <p:nvCxnSpPr>
          <p:cNvPr id="112" name="Straight Connector 111">
            <a:extLst>
              <a:ext uri="{FF2B5EF4-FFF2-40B4-BE49-F238E27FC236}">
                <a16:creationId xmlns:a16="http://schemas.microsoft.com/office/drawing/2014/main" id="{ED8F0FFB-06F4-463C-AADD-3D690727F494}"/>
              </a:ext>
            </a:extLst>
          </p:cNvPr>
          <p:cNvCxnSpPr>
            <a:cxnSpLocks/>
            <a:stCxn id="105" idx="21"/>
            <a:endCxn id="111" idx="2"/>
          </p:cNvCxnSpPr>
          <p:nvPr/>
        </p:nvCxnSpPr>
        <p:spPr bwMode="gray">
          <a:xfrm flipH="1" flipV="1">
            <a:off x="1015540" y="3473628"/>
            <a:ext cx="309653" cy="27388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3" name="TextBox 112">
            <a:extLst>
              <a:ext uri="{FF2B5EF4-FFF2-40B4-BE49-F238E27FC236}">
                <a16:creationId xmlns:a16="http://schemas.microsoft.com/office/drawing/2014/main" id="{C11F2905-8FF1-450E-A82A-2D5108C93A21}"/>
              </a:ext>
            </a:extLst>
          </p:cNvPr>
          <p:cNvSpPr txBox="1"/>
          <p:nvPr/>
        </p:nvSpPr>
        <p:spPr bwMode="gray">
          <a:xfrm>
            <a:off x="797399" y="2808381"/>
            <a:ext cx="460382" cy="276999"/>
          </a:xfrm>
          <a:prstGeom prst="rect">
            <a:avLst/>
          </a:prstGeom>
          <a:noFill/>
        </p:spPr>
        <p:txBody>
          <a:bodyPr wrap="none" rtlCol="0">
            <a:spAutoFit/>
          </a:bodyPr>
          <a:lstStyle/>
          <a:p>
            <a:pPr fontAlgn="ctr"/>
            <a:r>
              <a:rPr lang="en-US" sz="1200" dirty="0">
                <a:latin typeface="Huawei Sans" panose="020C0503030203020204" pitchFamily="34" charset="0"/>
              </a:rPr>
              <a:t>RR1</a:t>
            </a:r>
            <a:endParaRPr lang="en-US" altLang="zh-CN" sz="1200" dirty="0">
              <a:latin typeface="Huawei Sans" panose="020C0503030203020204" pitchFamily="34" charset="0"/>
            </a:endParaRPr>
          </a:p>
        </p:txBody>
      </p:sp>
      <p:pic>
        <p:nvPicPr>
          <p:cNvPr id="114" name="Picture 12" descr="E:\2016.01\1.12 扁平化图标\蓝色\AR-蓝色最新-40.png">
            <a:extLst>
              <a:ext uri="{FF2B5EF4-FFF2-40B4-BE49-F238E27FC236}">
                <a16:creationId xmlns:a16="http://schemas.microsoft.com/office/drawing/2014/main" id="{4834DF22-FF60-461A-AE91-89264048CAD9}"/>
              </a:ext>
            </a:extLst>
          </p:cNvPr>
          <p:cNvPicPr>
            <a:picLocks noChangeAspect="1" noChangeArrowheads="1"/>
          </p:cNvPicPr>
          <p:nvPr/>
        </p:nvPicPr>
        <p:blipFill>
          <a:blip r:embed="rId3" cstate="print"/>
          <a:srcRect/>
          <a:stretch>
            <a:fillRect/>
          </a:stretch>
        </p:blipFill>
        <p:spPr bwMode="gray">
          <a:xfrm>
            <a:off x="1604982" y="2075770"/>
            <a:ext cx="474524" cy="388247"/>
          </a:xfrm>
          <a:prstGeom prst="rect">
            <a:avLst/>
          </a:prstGeom>
          <a:noFill/>
        </p:spPr>
      </p:pic>
      <p:pic>
        <p:nvPicPr>
          <p:cNvPr id="115" name="Picture 12" descr="E:\2016.01\1.12 扁平化图标\蓝色\AR-蓝色最新-40.png">
            <a:extLst>
              <a:ext uri="{FF2B5EF4-FFF2-40B4-BE49-F238E27FC236}">
                <a16:creationId xmlns:a16="http://schemas.microsoft.com/office/drawing/2014/main" id="{F6A6E2F9-0102-43CA-B86D-CA8FE308548B}"/>
              </a:ext>
            </a:extLst>
          </p:cNvPr>
          <p:cNvPicPr>
            <a:picLocks noChangeAspect="1" noChangeArrowheads="1"/>
          </p:cNvPicPr>
          <p:nvPr/>
        </p:nvPicPr>
        <p:blipFill>
          <a:blip r:embed="rId3" cstate="print"/>
          <a:srcRect/>
          <a:stretch>
            <a:fillRect/>
          </a:stretch>
        </p:blipFill>
        <p:spPr bwMode="gray">
          <a:xfrm>
            <a:off x="3161469" y="2077452"/>
            <a:ext cx="474524" cy="388247"/>
          </a:xfrm>
          <a:prstGeom prst="rect">
            <a:avLst/>
          </a:prstGeom>
          <a:noFill/>
        </p:spPr>
      </p:pic>
      <p:cxnSp>
        <p:nvCxnSpPr>
          <p:cNvPr id="116" name="Straight Connector 115">
            <a:extLst>
              <a:ext uri="{FF2B5EF4-FFF2-40B4-BE49-F238E27FC236}">
                <a16:creationId xmlns:a16="http://schemas.microsoft.com/office/drawing/2014/main" id="{BC88438B-1D82-46E2-A3BE-C31C1493B09C}"/>
              </a:ext>
            </a:extLst>
          </p:cNvPr>
          <p:cNvCxnSpPr>
            <a:cxnSpLocks/>
            <a:stCxn id="114" idx="3"/>
            <a:endCxn id="108" idx="1"/>
          </p:cNvCxnSpPr>
          <p:nvPr/>
        </p:nvCxnSpPr>
        <p:spPr bwMode="gray">
          <a:xfrm>
            <a:off x="2079506" y="2269894"/>
            <a:ext cx="146564" cy="13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C345CB61-C139-4626-A297-697F48269749}"/>
              </a:ext>
            </a:extLst>
          </p:cNvPr>
          <p:cNvCxnSpPr>
            <a:cxnSpLocks/>
            <a:stCxn id="109" idx="3"/>
            <a:endCxn id="115" idx="1"/>
          </p:cNvCxnSpPr>
          <p:nvPr/>
        </p:nvCxnSpPr>
        <p:spPr bwMode="gray">
          <a:xfrm>
            <a:off x="2993501" y="2270485"/>
            <a:ext cx="167968" cy="10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8" name="TextBox 117">
            <a:extLst>
              <a:ext uri="{FF2B5EF4-FFF2-40B4-BE49-F238E27FC236}">
                <a16:creationId xmlns:a16="http://schemas.microsoft.com/office/drawing/2014/main" id="{CE1AD0E9-1890-43F2-8FAA-B671EADF0144}"/>
              </a:ext>
            </a:extLst>
          </p:cNvPr>
          <p:cNvSpPr txBox="1"/>
          <p:nvPr/>
        </p:nvSpPr>
        <p:spPr bwMode="gray">
          <a:xfrm>
            <a:off x="979980" y="4975553"/>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sp>
        <p:nvSpPr>
          <p:cNvPr id="119" name="TextBox 118">
            <a:extLst>
              <a:ext uri="{FF2B5EF4-FFF2-40B4-BE49-F238E27FC236}">
                <a16:creationId xmlns:a16="http://schemas.microsoft.com/office/drawing/2014/main" id="{7AAE4046-DF01-4F88-99A8-16B5EA30940B}"/>
              </a:ext>
            </a:extLst>
          </p:cNvPr>
          <p:cNvSpPr txBox="1"/>
          <p:nvPr/>
        </p:nvSpPr>
        <p:spPr bwMode="gray">
          <a:xfrm>
            <a:off x="1609067" y="1845787"/>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sp>
        <p:nvSpPr>
          <p:cNvPr id="120" name="TextBox 119">
            <a:extLst>
              <a:ext uri="{FF2B5EF4-FFF2-40B4-BE49-F238E27FC236}">
                <a16:creationId xmlns:a16="http://schemas.microsoft.com/office/drawing/2014/main" id="{08D9DA5F-529A-4A26-9F56-4E87E9FDCC1E}"/>
              </a:ext>
            </a:extLst>
          </p:cNvPr>
          <p:cNvSpPr txBox="1"/>
          <p:nvPr/>
        </p:nvSpPr>
        <p:spPr bwMode="gray">
          <a:xfrm>
            <a:off x="3190242" y="1854728"/>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cxnSp>
        <p:nvCxnSpPr>
          <p:cNvPr id="121" name="Straight Connector 120">
            <a:extLst>
              <a:ext uri="{FF2B5EF4-FFF2-40B4-BE49-F238E27FC236}">
                <a16:creationId xmlns:a16="http://schemas.microsoft.com/office/drawing/2014/main" id="{08A8E192-EA47-4D76-BD27-3F8EC7E0C9C7}"/>
              </a:ext>
            </a:extLst>
          </p:cNvPr>
          <p:cNvCxnSpPr>
            <a:cxnSpLocks/>
            <a:stCxn id="109" idx="1"/>
            <a:endCxn id="108" idx="3"/>
          </p:cNvCxnSpPr>
          <p:nvPr/>
        </p:nvCxnSpPr>
        <p:spPr bwMode="gray">
          <a:xfrm flipH="1">
            <a:off x="2532859" y="2270485"/>
            <a:ext cx="153853" cy="76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22" name="Freeform 159">
            <a:extLst>
              <a:ext uri="{FF2B5EF4-FFF2-40B4-BE49-F238E27FC236}">
                <a16:creationId xmlns:a16="http://schemas.microsoft.com/office/drawing/2014/main" id="{3B6357BB-A55F-47BA-8C27-9710B4E6CF1A}"/>
              </a:ext>
            </a:extLst>
          </p:cNvPr>
          <p:cNvSpPr/>
          <p:nvPr/>
        </p:nvSpPr>
        <p:spPr bwMode="gray">
          <a:xfrm flipH="1">
            <a:off x="2895471" y="3412642"/>
            <a:ext cx="882767" cy="47763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tx1"/>
                </a:solidFill>
                <a:latin typeface="Huawei Sans" panose="020C0503030203020204" pitchFamily="34" charset="0"/>
              </a:rPr>
              <a:t>Internet</a:t>
            </a:r>
          </a:p>
        </p:txBody>
      </p:sp>
      <p:cxnSp>
        <p:nvCxnSpPr>
          <p:cNvPr id="123" name="Straight Connector 122">
            <a:extLst>
              <a:ext uri="{FF2B5EF4-FFF2-40B4-BE49-F238E27FC236}">
                <a16:creationId xmlns:a16="http://schemas.microsoft.com/office/drawing/2014/main" id="{63DE5769-5FBE-4FC5-9895-C0155E86AD06}"/>
              </a:ext>
            </a:extLst>
          </p:cNvPr>
          <p:cNvCxnSpPr>
            <a:cxnSpLocks/>
            <a:stCxn id="109" idx="2"/>
            <a:endCxn id="122" idx="0"/>
          </p:cNvCxnSpPr>
          <p:nvPr/>
        </p:nvCxnSpPr>
        <p:spPr bwMode="gray">
          <a:xfrm>
            <a:off x="2840107" y="2395989"/>
            <a:ext cx="401494" cy="1016653"/>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24" name="Picture 12" descr="E:\2016.01\1.12 扁平化图标\蓝色\AR-蓝色最新-40.png">
            <a:extLst>
              <a:ext uri="{FF2B5EF4-FFF2-40B4-BE49-F238E27FC236}">
                <a16:creationId xmlns:a16="http://schemas.microsoft.com/office/drawing/2014/main" id="{6BAD0F5F-CBD3-4955-A8C0-BBB35305B365}"/>
              </a:ext>
            </a:extLst>
          </p:cNvPr>
          <p:cNvPicPr>
            <a:picLocks noChangeAspect="1" noChangeArrowheads="1"/>
          </p:cNvPicPr>
          <p:nvPr/>
        </p:nvPicPr>
        <p:blipFill>
          <a:blip r:embed="rId3" cstate="print"/>
          <a:srcRect/>
          <a:stretch>
            <a:fillRect/>
          </a:stretch>
        </p:blipFill>
        <p:spPr bwMode="gray">
          <a:xfrm>
            <a:off x="4006426" y="3082406"/>
            <a:ext cx="474524" cy="388247"/>
          </a:xfrm>
          <a:prstGeom prst="rect">
            <a:avLst/>
          </a:prstGeom>
          <a:noFill/>
        </p:spPr>
      </p:pic>
      <p:sp>
        <p:nvSpPr>
          <p:cNvPr id="125" name="TextBox 124">
            <a:extLst>
              <a:ext uri="{FF2B5EF4-FFF2-40B4-BE49-F238E27FC236}">
                <a16:creationId xmlns:a16="http://schemas.microsoft.com/office/drawing/2014/main" id="{EF94E444-1E85-475B-9B9D-0B6A6CBFD1EA}"/>
              </a:ext>
            </a:extLst>
          </p:cNvPr>
          <p:cNvSpPr txBox="1"/>
          <p:nvPr/>
        </p:nvSpPr>
        <p:spPr bwMode="gray">
          <a:xfrm>
            <a:off x="4025547" y="2805406"/>
            <a:ext cx="460382" cy="276999"/>
          </a:xfrm>
          <a:prstGeom prst="rect">
            <a:avLst/>
          </a:prstGeom>
          <a:noFill/>
        </p:spPr>
        <p:txBody>
          <a:bodyPr wrap="none" rtlCol="0">
            <a:spAutoFit/>
          </a:bodyPr>
          <a:lstStyle/>
          <a:p>
            <a:pPr fontAlgn="ctr"/>
            <a:r>
              <a:rPr lang="en-US" sz="1200" dirty="0">
                <a:latin typeface="Huawei Sans" panose="020C0503030203020204" pitchFamily="34" charset="0"/>
              </a:rPr>
              <a:t>RR2</a:t>
            </a:r>
            <a:endParaRPr lang="en-US" altLang="zh-CN" sz="1200" dirty="0">
              <a:latin typeface="Huawei Sans" panose="020C0503030203020204" pitchFamily="34" charset="0"/>
            </a:endParaRPr>
          </a:p>
        </p:txBody>
      </p:sp>
      <p:cxnSp>
        <p:nvCxnSpPr>
          <p:cNvPr id="126" name="Straight Connector 125">
            <a:extLst>
              <a:ext uri="{FF2B5EF4-FFF2-40B4-BE49-F238E27FC236}">
                <a16:creationId xmlns:a16="http://schemas.microsoft.com/office/drawing/2014/main" id="{5DBDF009-61B2-4AEA-8773-E35A20B6C6B3}"/>
              </a:ext>
            </a:extLst>
          </p:cNvPr>
          <p:cNvCxnSpPr>
            <a:cxnSpLocks/>
            <a:stCxn id="122" idx="8"/>
            <a:endCxn id="124" idx="2"/>
          </p:cNvCxnSpPr>
          <p:nvPr/>
        </p:nvCxnSpPr>
        <p:spPr bwMode="gray">
          <a:xfrm flipV="1">
            <a:off x="3778238" y="3470653"/>
            <a:ext cx="465450" cy="26816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D453C111-5AEF-4E9C-8E36-3588BDB72790}"/>
              </a:ext>
            </a:extLst>
          </p:cNvPr>
          <p:cNvCxnSpPr>
            <a:cxnSpLocks/>
            <a:endCxn id="102" idx="0"/>
          </p:cNvCxnSpPr>
          <p:nvPr/>
        </p:nvCxnSpPr>
        <p:spPr bwMode="gray">
          <a:xfrm flipH="1">
            <a:off x="1649832" y="3890280"/>
            <a:ext cx="1678130" cy="112875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28" name="Freeform 159">
            <a:extLst>
              <a:ext uri="{FF2B5EF4-FFF2-40B4-BE49-F238E27FC236}">
                <a16:creationId xmlns:a16="http://schemas.microsoft.com/office/drawing/2014/main" id="{44E5389E-E6AE-4D9D-9D35-D552BF1054FE}"/>
              </a:ext>
            </a:extLst>
          </p:cNvPr>
          <p:cNvSpPr/>
          <p:nvPr/>
        </p:nvSpPr>
        <p:spPr bwMode="gray">
          <a:xfrm flipH="1">
            <a:off x="2935896" y="5136235"/>
            <a:ext cx="1208491"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29" name="Picture 12" descr="E:\2016.01\1.12 扁平化图标\蓝色\AR-蓝色最新-40.png">
            <a:extLst>
              <a:ext uri="{FF2B5EF4-FFF2-40B4-BE49-F238E27FC236}">
                <a16:creationId xmlns:a16="http://schemas.microsoft.com/office/drawing/2014/main" id="{B70A6D65-3263-4F44-BFD5-6869641AED97}"/>
              </a:ext>
            </a:extLst>
          </p:cNvPr>
          <p:cNvPicPr>
            <a:picLocks noChangeAspect="1" noChangeArrowheads="1"/>
          </p:cNvPicPr>
          <p:nvPr/>
        </p:nvPicPr>
        <p:blipFill>
          <a:blip r:embed="rId3" cstate="print"/>
          <a:srcRect/>
          <a:stretch>
            <a:fillRect/>
          </a:stretch>
        </p:blipFill>
        <p:spPr bwMode="gray">
          <a:xfrm>
            <a:off x="2998177" y="5013137"/>
            <a:ext cx="474524" cy="388247"/>
          </a:xfrm>
          <a:prstGeom prst="rect">
            <a:avLst/>
          </a:prstGeom>
          <a:noFill/>
        </p:spPr>
      </p:pic>
      <p:sp>
        <p:nvSpPr>
          <p:cNvPr id="130" name="TextBox 129">
            <a:extLst>
              <a:ext uri="{FF2B5EF4-FFF2-40B4-BE49-F238E27FC236}">
                <a16:creationId xmlns:a16="http://schemas.microsoft.com/office/drawing/2014/main" id="{265F23E7-FEB4-42EB-9872-0758307A2C14}"/>
              </a:ext>
            </a:extLst>
          </p:cNvPr>
          <p:cNvSpPr txBox="1"/>
          <p:nvPr/>
        </p:nvSpPr>
        <p:spPr bwMode="gray">
          <a:xfrm>
            <a:off x="2845340" y="5356250"/>
            <a:ext cx="1407010" cy="461665"/>
          </a:xfrm>
          <a:prstGeom prst="rect">
            <a:avLst/>
          </a:prstGeom>
          <a:noFill/>
        </p:spPr>
        <p:txBody>
          <a:bodyPr wrap="square" rtlCol="0">
            <a:spAutoFit/>
          </a:bodyPr>
          <a:lstStyle/>
          <a:p>
            <a:pPr algn="ctr" fontAlgn="ctr"/>
            <a:r>
              <a:rPr lang="en-US" sz="1200" dirty="0">
                <a:latin typeface="Huawei Sans" panose="020C0503030203020204" pitchFamily="34" charset="0"/>
              </a:rPr>
              <a:t>Sub-branch/</a:t>
            </a:r>
          </a:p>
          <a:p>
            <a:pPr algn="ctr" fontAlgn="ctr"/>
            <a:r>
              <a:rPr lang="en-US" sz="1200" dirty="0">
                <a:latin typeface="Huawei Sans" panose="020C0503030203020204" pitchFamily="34" charset="0"/>
              </a:rPr>
              <a:t>Outlet</a:t>
            </a:r>
          </a:p>
        </p:txBody>
      </p:sp>
      <p:sp>
        <p:nvSpPr>
          <p:cNvPr id="131" name="TextBox 130">
            <a:extLst>
              <a:ext uri="{FF2B5EF4-FFF2-40B4-BE49-F238E27FC236}">
                <a16:creationId xmlns:a16="http://schemas.microsoft.com/office/drawing/2014/main" id="{E96AECA8-C9F6-47A9-B640-C1C7F2D9C7F7}"/>
              </a:ext>
            </a:extLst>
          </p:cNvPr>
          <p:cNvSpPr txBox="1"/>
          <p:nvPr/>
        </p:nvSpPr>
        <p:spPr bwMode="gray">
          <a:xfrm>
            <a:off x="4042728" y="5068760"/>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pic>
        <p:nvPicPr>
          <p:cNvPr id="132" name="Picture 12" descr="E:\2016.01\1.12 扁平化图标\蓝色\AR-蓝色最新-40.png">
            <a:extLst>
              <a:ext uri="{FF2B5EF4-FFF2-40B4-BE49-F238E27FC236}">
                <a16:creationId xmlns:a16="http://schemas.microsoft.com/office/drawing/2014/main" id="{B4957160-190E-424D-B403-0169E2724E0A}"/>
              </a:ext>
            </a:extLst>
          </p:cNvPr>
          <p:cNvPicPr>
            <a:picLocks noChangeAspect="1" noChangeArrowheads="1"/>
          </p:cNvPicPr>
          <p:nvPr/>
        </p:nvPicPr>
        <p:blipFill>
          <a:blip r:embed="rId3" cstate="print"/>
          <a:srcRect/>
          <a:stretch>
            <a:fillRect/>
          </a:stretch>
        </p:blipFill>
        <p:spPr bwMode="gray">
          <a:xfrm>
            <a:off x="3602838" y="5013137"/>
            <a:ext cx="474524" cy="388247"/>
          </a:xfrm>
          <a:prstGeom prst="rect">
            <a:avLst/>
          </a:prstGeom>
          <a:noFill/>
        </p:spPr>
      </p:pic>
      <p:cxnSp>
        <p:nvCxnSpPr>
          <p:cNvPr id="133" name="Straight Connector 132">
            <a:extLst>
              <a:ext uri="{FF2B5EF4-FFF2-40B4-BE49-F238E27FC236}">
                <a16:creationId xmlns:a16="http://schemas.microsoft.com/office/drawing/2014/main" id="{3758F791-8E74-49AF-95B3-A0DB1C2D3E44}"/>
              </a:ext>
            </a:extLst>
          </p:cNvPr>
          <p:cNvCxnSpPr>
            <a:cxnSpLocks/>
            <a:stCxn id="132" idx="1"/>
            <a:endCxn id="129" idx="3"/>
          </p:cNvCxnSpPr>
          <p:nvPr/>
        </p:nvCxnSpPr>
        <p:spPr bwMode="gray">
          <a:xfrm flipH="1">
            <a:off x="3472701" y="5207261"/>
            <a:ext cx="13013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557BF0AD-665B-403F-98D1-2115EFDD9A29}"/>
              </a:ext>
            </a:extLst>
          </p:cNvPr>
          <p:cNvCxnSpPr>
            <a:cxnSpLocks/>
            <a:endCxn id="129" idx="0"/>
          </p:cNvCxnSpPr>
          <p:nvPr/>
        </p:nvCxnSpPr>
        <p:spPr bwMode="gray">
          <a:xfrm>
            <a:off x="1733394" y="3890280"/>
            <a:ext cx="1502045" cy="112285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42759545-D643-403B-8C15-89D513B9EDF7}"/>
              </a:ext>
            </a:extLst>
          </p:cNvPr>
          <p:cNvCxnSpPr>
            <a:cxnSpLocks/>
            <a:endCxn id="132" idx="0"/>
          </p:cNvCxnSpPr>
          <p:nvPr/>
        </p:nvCxnSpPr>
        <p:spPr bwMode="gray">
          <a:xfrm>
            <a:off x="3327962" y="3906582"/>
            <a:ext cx="512138" cy="1106555"/>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46680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0CDBC-D1D0-40FD-927C-003E679C4CE6}"/>
              </a:ext>
            </a:extLst>
          </p:cNvPr>
          <p:cNvSpPr>
            <a:spLocks noGrp="1"/>
          </p:cNvSpPr>
          <p:nvPr>
            <p:ph type="title"/>
          </p:nvPr>
        </p:nvSpPr>
        <p:spPr bwMode="gray"/>
        <p:txBody>
          <a:bodyPr>
            <a:normAutofit/>
          </a:bodyPr>
          <a:lstStyle/>
          <a:p>
            <a:pPr fontAlgn="ctr">
              <a:lnSpc>
                <a:spcPct val="100000"/>
              </a:lnSpc>
            </a:pPr>
            <a:r>
              <a:rPr lang="en-US" dirty="0">
                <a:latin typeface="Huawei Sans" panose="020C0503030203020204" pitchFamily="34" charset="0"/>
              </a:rPr>
              <a:t>Intelligent Traffic Steering Design</a:t>
            </a:r>
          </a:p>
        </p:txBody>
      </p:sp>
      <p:sp>
        <p:nvSpPr>
          <p:cNvPr id="3" name="Text Placeholder 2">
            <a:extLst>
              <a:ext uri="{FF2B5EF4-FFF2-40B4-BE49-F238E27FC236}">
                <a16:creationId xmlns:a16="http://schemas.microsoft.com/office/drawing/2014/main" id="{942D9C38-8753-461F-9B7A-AECFC3E872A4}"/>
              </a:ext>
            </a:extLst>
          </p:cNvPr>
          <p:cNvSpPr>
            <a:spLocks noGrp="1"/>
          </p:cNvSpPr>
          <p:nvPr>
            <p:ph type="body" sz="quarter" idx="10"/>
          </p:nvPr>
        </p:nvSpPr>
        <p:spPr bwMode="gray">
          <a:xfrm>
            <a:off x="4329156" y="1632617"/>
            <a:ext cx="7419932" cy="4875042"/>
          </a:xfrm>
        </p:spPr>
        <p:txBody>
          <a:bodyPr/>
          <a:lstStyle/>
          <a:p>
            <a:pPr algn="l"/>
            <a:r>
              <a:rPr lang="en-US" sz="1400" dirty="0">
                <a:latin typeface="Huawei Sans" panose="020C0503030203020204" pitchFamily="34" charset="0"/>
              </a:rPr>
              <a:t>In the SD-WAN Solution, intelligent traffic steering ensures optimal experience of different services.</a:t>
            </a:r>
            <a:endParaRPr lang="en-US" altLang="zh-CN" sz="1400" dirty="0">
              <a:latin typeface="Huawei Sans" panose="020C0503030203020204" pitchFamily="34" charset="0"/>
            </a:endParaRPr>
          </a:p>
          <a:p>
            <a:pPr algn="l"/>
            <a:r>
              <a:rPr lang="en-US" sz="1400" dirty="0">
                <a:latin typeface="Huawei Sans" panose="020C0503030203020204" pitchFamily="34" charset="0"/>
              </a:rPr>
              <a:t>With this function enabled, the network quality can be monitored in real time, and the network paths that meet SLA requirements of applications can be dynamically and automatically selected among multiple WAN links with different network quality.</a:t>
            </a:r>
            <a:endParaRPr lang="en-US" altLang="zh-CN" sz="1400" dirty="0">
              <a:latin typeface="Huawei Sans" panose="020C0503030203020204" pitchFamily="34" charset="0"/>
            </a:endParaRPr>
          </a:p>
          <a:p>
            <a:pPr algn="l"/>
            <a:r>
              <a:rPr lang="en-US" sz="1400" dirty="0">
                <a:latin typeface="Huawei Sans" panose="020C0503030203020204" pitchFamily="34" charset="0"/>
              </a:rPr>
              <a:t>Link quality–based traffic steering</a:t>
            </a:r>
            <a:endParaRPr lang="en-US" altLang="zh-CN" sz="1400" dirty="0">
              <a:latin typeface="Huawei Sans" panose="020C0503030203020204" pitchFamily="34" charset="0"/>
            </a:endParaRPr>
          </a:p>
          <a:p>
            <a:pPr marL="536575" lvl="1" indent="-220663"/>
            <a:r>
              <a:rPr lang="en-US" sz="1200" dirty="0">
                <a:latin typeface="Huawei Sans" panose="020C0503030203020204" pitchFamily="34" charset="0"/>
              </a:rPr>
              <a:t>This mode is applicable when enterprises have different link quality requirements for different services.</a:t>
            </a:r>
            <a:endParaRPr lang="en-US" altLang="zh-CN" sz="1200" dirty="0">
              <a:latin typeface="Huawei Sans" panose="020C0503030203020204" pitchFamily="34" charset="0"/>
            </a:endParaRPr>
          </a:p>
          <a:p>
            <a:pPr marL="536575" lvl="1" indent="-220663"/>
            <a:r>
              <a:rPr lang="en-US" sz="1200" dirty="0">
                <a:latin typeface="Huawei Sans" panose="020C0503030203020204" pitchFamily="34" charset="0"/>
              </a:rPr>
              <a:t>Multiple traffic steering policies can be configured to enable transmission of different services over different links.</a:t>
            </a:r>
            <a:endParaRPr lang="en-US" altLang="zh-CN" sz="1200" dirty="0">
              <a:latin typeface="Huawei Sans" panose="020C0503030203020204" pitchFamily="34" charset="0"/>
            </a:endParaRPr>
          </a:p>
          <a:p>
            <a:pPr algn="l"/>
            <a:r>
              <a:rPr lang="en-US" sz="1400" dirty="0">
                <a:latin typeface="Huawei Sans" panose="020C0503030203020204" pitchFamily="34" charset="0"/>
              </a:rPr>
              <a:t>Application priority–based traffic steering</a:t>
            </a:r>
            <a:endParaRPr lang="en-US" altLang="zh-CN" sz="1400" dirty="0">
              <a:latin typeface="Huawei Sans" panose="020C0503030203020204" pitchFamily="34" charset="0"/>
            </a:endParaRPr>
          </a:p>
          <a:p>
            <a:pPr marL="536575" lvl="1" indent="-220663"/>
            <a:r>
              <a:rPr lang="en-US" sz="1200" dirty="0">
                <a:latin typeface="Huawei Sans" panose="020C0503030203020204" pitchFamily="34" charset="0"/>
              </a:rPr>
              <a:t>This mode is applicable when enterprises want to use high-value lines (private lines) to guarantee experience of high-value applications.</a:t>
            </a:r>
          </a:p>
        </p:txBody>
      </p:sp>
      <p:sp>
        <p:nvSpPr>
          <p:cNvPr id="4" name="Freeform 159">
            <a:extLst>
              <a:ext uri="{FF2B5EF4-FFF2-40B4-BE49-F238E27FC236}">
                <a16:creationId xmlns:a16="http://schemas.microsoft.com/office/drawing/2014/main" id="{A34C2925-E95B-41D8-AADC-75B4F4344919}"/>
              </a:ext>
            </a:extLst>
          </p:cNvPr>
          <p:cNvSpPr/>
          <p:nvPr/>
        </p:nvSpPr>
        <p:spPr bwMode="gray">
          <a:xfrm flipH="1">
            <a:off x="775361" y="5221505"/>
            <a:ext cx="1208491"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5" name="Picture 12" descr="E:\2016.01\1.12 扁平化图标\蓝色\AR-蓝色最新-40.png">
            <a:extLst>
              <a:ext uri="{FF2B5EF4-FFF2-40B4-BE49-F238E27FC236}">
                <a16:creationId xmlns:a16="http://schemas.microsoft.com/office/drawing/2014/main" id="{051D7392-C52B-40B5-938F-F7332F9682B8}"/>
              </a:ext>
            </a:extLst>
          </p:cNvPr>
          <p:cNvPicPr>
            <a:picLocks noChangeAspect="1" noChangeArrowheads="1"/>
          </p:cNvPicPr>
          <p:nvPr/>
        </p:nvPicPr>
        <p:blipFill>
          <a:blip r:embed="rId3" cstate="print"/>
          <a:srcRect/>
          <a:stretch>
            <a:fillRect/>
          </a:stretch>
        </p:blipFill>
        <p:spPr bwMode="gray">
          <a:xfrm>
            <a:off x="1171097" y="5104307"/>
            <a:ext cx="474524" cy="388247"/>
          </a:xfrm>
          <a:prstGeom prst="rect">
            <a:avLst/>
          </a:prstGeom>
          <a:noFill/>
        </p:spPr>
      </p:pic>
      <p:cxnSp>
        <p:nvCxnSpPr>
          <p:cNvPr id="6" name="Straight Connector 5">
            <a:extLst>
              <a:ext uri="{FF2B5EF4-FFF2-40B4-BE49-F238E27FC236}">
                <a16:creationId xmlns:a16="http://schemas.microsoft.com/office/drawing/2014/main" id="{6A7171B7-8975-44DD-AAAE-46D068B60322}"/>
              </a:ext>
            </a:extLst>
          </p:cNvPr>
          <p:cNvCxnSpPr>
            <a:cxnSpLocks/>
            <a:endCxn id="5" idx="0"/>
          </p:cNvCxnSpPr>
          <p:nvPr/>
        </p:nvCxnSpPr>
        <p:spPr bwMode="gray">
          <a:xfrm flipH="1">
            <a:off x="1408359" y="3975550"/>
            <a:ext cx="83562" cy="112875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90CEB723-CC12-4A2E-A907-F17EAB7510CB}"/>
              </a:ext>
            </a:extLst>
          </p:cNvPr>
          <p:cNvSpPr txBox="1"/>
          <p:nvPr/>
        </p:nvSpPr>
        <p:spPr bwMode="gray">
          <a:xfrm>
            <a:off x="747398" y="5441520"/>
            <a:ext cx="1224586" cy="461665"/>
          </a:xfrm>
          <a:prstGeom prst="rect">
            <a:avLst/>
          </a:prstGeom>
          <a:noFill/>
        </p:spPr>
        <p:txBody>
          <a:bodyPr wrap="square" rtlCol="0">
            <a:spAutoFit/>
          </a:bodyPr>
          <a:lstStyle/>
          <a:p>
            <a:pPr algn="ctr" fontAlgn="ctr"/>
            <a:r>
              <a:rPr lang="en-US" sz="1200" dirty="0">
                <a:latin typeface="Huawei Sans" panose="020C0503030203020204" pitchFamily="34" charset="0"/>
              </a:rPr>
              <a:t>Sub-branch</a:t>
            </a:r>
          </a:p>
          <a:p>
            <a:pPr algn="ctr" fontAlgn="ctr"/>
            <a:r>
              <a:rPr lang="en-US" sz="1200" dirty="0">
                <a:latin typeface="Huawei Sans" panose="020C0503030203020204" pitchFamily="34" charset="0"/>
              </a:rPr>
              <a:t>/Outlet</a:t>
            </a:r>
          </a:p>
        </p:txBody>
      </p:sp>
      <p:sp>
        <p:nvSpPr>
          <p:cNvPr id="8" name="Freeform 159">
            <a:extLst>
              <a:ext uri="{FF2B5EF4-FFF2-40B4-BE49-F238E27FC236}">
                <a16:creationId xmlns:a16="http://schemas.microsoft.com/office/drawing/2014/main" id="{F455FE92-4345-4F3B-89AA-FA1F450579D5}"/>
              </a:ext>
            </a:extLst>
          </p:cNvPr>
          <p:cNvSpPr/>
          <p:nvPr/>
        </p:nvSpPr>
        <p:spPr bwMode="gray">
          <a:xfrm flipH="1">
            <a:off x="1083720" y="3497912"/>
            <a:ext cx="882767" cy="47763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tx1"/>
                </a:solidFill>
                <a:latin typeface="Huawei Sans" panose="020C0503030203020204" pitchFamily="34" charset="0"/>
              </a:rPr>
              <a:t>MPLS</a:t>
            </a:r>
          </a:p>
        </p:txBody>
      </p:sp>
      <p:sp>
        <p:nvSpPr>
          <p:cNvPr id="9" name="Freeform 159">
            <a:extLst>
              <a:ext uri="{FF2B5EF4-FFF2-40B4-BE49-F238E27FC236}">
                <a16:creationId xmlns:a16="http://schemas.microsoft.com/office/drawing/2014/main" id="{7EE62DF5-CB47-4C6A-9DD1-1712C57644CA}"/>
              </a:ext>
            </a:extLst>
          </p:cNvPr>
          <p:cNvSpPr/>
          <p:nvPr/>
        </p:nvSpPr>
        <p:spPr bwMode="gray">
          <a:xfrm flipH="1">
            <a:off x="1656860" y="1859580"/>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10" name="Straight Connector 9">
            <a:extLst>
              <a:ext uri="{FF2B5EF4-FFF2-40B4-BE49-F238E27FC236}">
                <a16:creationId xmlns:a16="http://schemas.microsoft.com/office/drawing/2014/main" id="{1D6A5FAB-B9A1-4B63-BB7A-84431227E24E}"/>
              </a:ext>
            </a:extLst>
          </p:cNvPr>
          <p:cNvCxnSpPr>
            <a:cxnSpLocks/>
            <a:stCxn id="11" idx="2"/>
            <a:endCxn id="8" idx="4"/>
          </p:cNvCxnSpPr>
          <p:nvPr/>
        </p:nvCxnSpPr>
        <p:spPr bwMode="gray">
          <a:xfrm flipH="1">
            <a:off x="1698047" y="2482027"/>
            <a:ext cx="439945" cy="1063589"/>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1" name="Picture 12" descr="E:\2016.01\1.12 扁平化图标\蓝色\AR-蓝色最新-40.png">
            <a:extLst>
              <a:ext uri="{FF2B5EF4-FFF2-40B4-BE49-F238E27FC236}">
                <a16:creationId xmlns:a16="http://schemas.microsoft.com/office/drawing/2014/main" id="{FAF3D689-EF61-4808-85ED-0801043B8BC7}"/>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1984597" y="2231018"/>
            <a:ext cx="306789" cy="251009"/>
          </a:xfrm>
          <a:prstGeom prst="rect">
            <a:avLst/>
          </a:prstGeom>
          <a:noFill/>
        </p:spPr>
      </p:pic>
      <p:pic>
        <p:nvPicPr>
          <p:cNvPr id="12" name="Picture 12" descr="E:\2016.01\1.12 扁平化图标\蓝色\AR-蓝色最新-40.png">
            <a:extLst>
              <a:ext uri="{FF2B5EF4-FFF2-40B4-BE49-F238E27FC236}">
                <a16:creationId xmlns:a16="http://schemas.microsoft.com/office/drawing/2014/main" id="{452FC006-D95C-456E-881F-0C1218C9334B}"/>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2445239" y="2230250"/>
            <a:ext cx="306789" cy="251009"/>
          </a:xfrm>
          <a:prstGeom prst="rect">
            <a:avLst/>
          </a:prstGeom>
          <a:noFill/>
        </p:spPr>
      </p:pic>
      <p:sp>
        <p:nvSpPr>
          <p:cNvPr id="13" name="TextBox 12">
            <a:extLst>
              <a:ext uri="{FF2B5EF4-FFF2-40B4-BE49-F238E27FC236}">
                <a16:creationId xmlns:a16="http://schemas.microsoft.com/office/drawing/2014/main" id="{DB6A4EEC-BB98-4EF7-BCDD-E150587D657C}"/>
              </a:ext>
            </a:extLst>
          </p:cNvPr>
          <p:cNvSpPr txBox="1"/>
          <p:nvPr/>
        </p:nvSpPr>
        <p:spPr bwMode="gray">
          <a:xfrm>
            <a:off x="1282018" y="1536298"/>
            <a:ext cx="2306778" cy="677108"/>
          </a:xfrm>
          <a:prstGeom prst="rect">
            <a:avLst/>
          </a:prstGeom>
          <a:noFill/>
        </p:spPr>
        <p:txBody>
          <a:bodyPr wrap="square" rtlCol="0">
            <a:spAutoFit/>
          </a:bodyPr>
          <a:lstStyle/>
          <a:p>
            <a:pPr algn="ctr" fontAlgn="ctr"/>
            <a:r>
              <a:rPr lang="en-US" sz="1400" dirty="0">
                <a:latin typeface="Huawei Sans" panose="020C0503030203020204" pitchFamily="34" charset="0"/>
              </a:rPr>
              <a:t>Provincial/Level-1 branch</a:t>
            </a:r>
            <a:endParaRPr lang="en-US" altLang="zh-CN" sz="1400" dirty="0">
              <a:latin typeface="Huawei Sans" panose="020C0503030203020204" pitchFamily="34" charset="0"/>
            </a:endParaRPr>
          </a:p>
          <a:p>
            <a:pPr algn="ctr" fontAlgn="ctr"/>
            <a:endParaRPr lang="en-US" sz="1200" dirty="0">
              <a:latin typeface="Huawei Sans" panose="020C0503030203020204" pitchFamily="34" charset="0"/>
            </a:endParaRPr>
          </a:p>
          <a:p>
            <a:pPr algn="ctr" fontAlgn="ctr"/>
            <a:r>
              <a:rPr lang="en-US" sz="1200" dirty="0">
                <a:latin typeface="Huawei Sans" panose="020C0503030203020204" pitchFamily="34" charset="0"/>
              </a:rPr>
              <a:t>Hub</a:t>
            </a:r>
            <a:endParaRPr lang="en-US" altLang="zh-CN" sz="1200" dirty="0">
              <a:latin typeface="Huawei Sans" panose="020C0503030203020204" pitchFamily="34" charset="0"/>
            </a:endParaRPr>
          </a:p>
        </p:txBody>
      </p:sp>
      <p:pic>
        <p:nvPicPr>
          <p:cNvPr id="14" name="Picture 12" descr="E:\2016.01\1.12 扁平化图标\蓝色\AR-蓝色最新-40.png">
            <a:extLst>
              <a:ext uri="{FF2B5EF4-FFF2-40B4-BE49-F238E27FC236}">
                <a16:creationId xmlns:a16="http://schemas.microsoft.com/office/drawing/2014/main" id="{7773DF7D-8CCC-4EB1-86A5-78ADFCB02F64}"/>
              </a:ext>
            </a:extLst>
          </p:cNvPr>
          <p:cNvPicPr>
            <a:picLocks noChangeAspect="1" noChangeArrowheads="1"/>
          </p:cNvPicPr>
          <p:nvPr/>
        </p:nvPicPr>
        <p:blipFill>
          <a:blip r:embed="rId3" cstate="print"/>
          <a:srcRect/>
          <a:stretch>
            <a:fillRect/>
          </a:stretch>
        </p:blipFill>
        <p:spPr bwMode="gray">
          <a:xfrm>
            <a:off x="536805" y="3170651"/>
            <a:ext cx="474524" cy="388247"/>
          </a:xfrm>
          <a:prstGeom prst="rect">
            <a:avLst/>
          </a:prstGeom>
          <a:noFill/>
        </p:spPr>
      </p:pic>
      <p:cxnSp>
        <p:nvCxnSpPr>
          <p:cNvPr id="15" name="Straight Connector 14">
            <a:extLst>
              <a:ext uri="{FF2B5EF4-FFF2-40B4-BE49-F238E27FC236}">
                <a16:creationId xmlns:a16="http://schemas.microsoft.com/office/drawing/2014/main" id="{713B7301-DBDA-46CF-B693-7073301245DF}"/>
              </a:ext>
            </a:extLst>
          </p:cNvPr>
          <p:cNvCxnSpPr>
            <a:cxnSpLocks/>
            <a:stCxn id="8" idx="21"/>
            <a:endCxn id="14" idx="2"/>
          </p:cNvCxnSpPr>
          <p:nvPr/>
        </p:nvCxnSpPr>
        <p:spPr bwMode="gray">
          <a:xfrm flipH="1" flipV="1">
            <a:off x="774067" y="3558898"/>
            <a:ext cx="309653" cy="27388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0556A860-E5B1-4463-BB99-C14659649F80}"/>
              </a:ext>
            </a:extLst>
          </p:cNvPr>
          <p:cNvSpPr txBox="1"/>
          <p:nvPr/>
        </p:nvSpPr>
        <p:spPr bwMode="gray">
          <a:xfrm>
            <a:off x="555926" y="2893651"/>
            <a:ext cx="460382" cy="276999"/>
          </a:xfrm>
          <a:prstGeom prst="rect">
            <a:avLst/>
          </a:prstGeom>
          <a:noFill/>
        </p:spPr>
        <p:txBody>
          <a:bodyPr wrap="none" rtlCol="0">
            <a:spAutoFit/>
          </a:bodyPr>
          <a:lstStyle/>
          <a:p>
            <a:pPr fontAlgn="ctr"/>
            <a:r>
              <a:rPr lang="en-US" sz="1200" dirty="0">
                <a:latin typeface="Huawei Sans" panose="020C0503030203020204" pitchFamily="34" charset="0"/>
              </a:rPr>
              <a:t>RR1</a:t>
            </a:r>
            <a:endParaRPr lang="en-US" altLang="zh-CN" sz="1200" dirty="0">
              <a:latin typeface="Huawei Sans" panose="020C0503030203020204" pitchFamily="34" charset="0"/>
            </a:endParaRPr>
          </a:p>
        </p:txBody>
      </p:sp>
      <p:pic>
        <p:nvPicPr>
          <p:cNvPr id="17" name="Picture 12" descr="E:\2016.01\1.12 扁平化图标\蓝色\AR-蓝色最新-40.png">
            <a:extLst>
              <a:ext uri="{FF2B5EF4-FFF2-40B4-BE49-F238E27FC236}">
                <a16:creationId xmlns:a16="http://schemas.microsoft.com/office/drawing/2014/main" id="{C7287010-99A9-437A-A372-7EF7EBCB0E79}"/>
              </a:ext>
            </a:extLst>
          </p:cNvPr>
          <p:cNvPicPr>
            <a:picLocks noChangeAspect="1" noChangeArrowheads="1"/>
          </p:cNvPicPr>
          <p:nvPr/>
        </p:nvPicPr>
        <p:blipFill>
          <a:blip r:embed="rId3" cstate="print"/>
          <a:srcRect/>
          <a:stretch>
            <a:fillRect/>
          </a:stretch>
        </p:blipFill>
        <p:spPr bwMode="gray">
          <a:xfrm>
            <a:off x="1363509" y="2161040"/>
            <a:ext cx="474524" cy="388247"/>
          </a:xfrm>
          <a:prstGeom prst="rect">
            <a:avLst/>
          </a:prstGeom>
          <a:noFill/>
        </p:spPr>
      </p:pic>
      <p:pic>
        <p:nvPicPr>
          <p:cNvPr id="18" name="Picture 12" descr="E:\2016.01\1.12 扁平化图标\蓝色\AR-蓝色最新-40.png">
            <a:extLst>
              <a:ext uri="{FF2B5EF4-FFF2-40B4-BE49-F238E27FC236}">
                <a16:creationId xmlns:a16="http://schemas.microsoft.com/office/drawing/2014/main" id="{501E8BCE-2A0C-4AC1-9A56-544B732244A1}"/>
              </a:ext>
            </a:extLst>
          </p:cNvPr>
          <p:cNvPicPr>
            <a:picLocks noChangeAspect="1" noChangeArrowheads="1"/>
          </p:cNvPicPr>
          <p:nvPr/>
        </p:nvPicPr>
        <p:blipFill>
          <a:blip r:embed="rId3" cstate="print"/>
          <a:srcRect/>
          <a:stretch>
            <a:fillRect/>
          </a:stretch>
        </p:blipFill>
        <p:spPr bwMode="gray">
          <a:xfrm>
            <a:off x="2919996" y="2162722"/>
            <a:ext cx="474524" cy="388247"/>
          </a:xfrm>
          <a:prstGeom prst="rect">
            <a:avLst/>
          </a:prstGeom>
          <a:noFill/>
        </p:spPr>
      </p:pic>
      <p:cxnSp>
        <p:nvCxnSpPr>
          <p:cNvPr id="19" name="Straight Connector 18">
            <a:extLst>
              <a:ext uri="{FF2B5EF4-FFF2-40B4-BE49-F238E27FC236}">
                <a16:creationId xmlns:a16="http://schemas.microsoft.com/office/drawing/2014/main" id="{E33528FD-7039-4650-8976-CDD37FB2183E}"/>
              </a:ext>
            </a:extLst>
          </p:cNvPr>
          <p:cNvCxnSpPr>
            <a:cxnSpLocks/>
            <a:stCxn id="17" idx="3"/>
            <a:endCxn id="11" idx="1"/>
          </p:cNvCxnSpPr>
          <p:nvPr/>
        </p:nvCxnSpPr>
        <p:spPr bwMode="gray">
          <a:xfrm>
            <a:off x="1838033" y="2355164"/>
            <a:ext cx="146564" cy="13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DFC704F-598D-4F62-864A-D0DBBD973D1C}"/>
              </a:ext>
            </a:extLst>
          </p:cNvPr>
          <p:cNvCxnSpPr>
            <a:cxnSpLocks/>
            <a:stCxn id="12" idx="3"/>
            <a:endCxn id="18" idx="1"/>
          </p:cNvCxnSpPr>
          <p:nvPr/>
        </p:nvCxnSpPr>
        <p:spPr bwMode="gray">
          <a:xfrm>
            <a:off x="2752028" y="2355755"/>
            <a:ext cx="167968" cy="10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EA6FA70F-2AD9-4C3F-9527-5A51A96F87D2}"/>
              </a:ext>
            </a:extLst>
          </p:cNvPr>
          <p:cNvSpPr txBox="1"/>
          <p:nvPr/>
        </p:nvSpPr>
        <p:spPr bwMode="gray">
          <a:xfrm>
            <a:off x="721098" y="5083005"/>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sp>
        <p:nvSpPr>
          <p:cNvPr id="22" name="TextBox 21">
            <a:extLst>
              <a:ext uri="{FF2B5EF4-FFF2-40B4-BE49-F238E27FC236}">
                <a16:creationId xmlns:a16="http://schemas.microsoft.com/office/drawing/2014/main" id="{8ECB5253-80BE-4A2F-8454-F8FC2824047C}"/>
              </a:ext>
            </a:extLst>
          </p:cNvPr>
          <p:cNvSpPr txBox="1"/>
          <p:nvPr/>
        </p:nvSpPr>
        <p:spPr bwMode="gray">
          <a:xfrm>
            <a:off x="1367594" y="1931057"/>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sp>
        <p:nvSpPr>
          <p:cNvPr id="23" name="TextBox 22">
            <a:extLst>
              <a:ext uri="{FF2B5EF4-FFF2-40B4-BE49-F238E27FC236}">
                <a16:creationId xmlns:a16="http://schemas.microsoft.com/office/drawing/2014/main" id="{84D481B2-D343-4E50-B3B7-3A45B5CAC925}"/>
              </a:ext>
            </a:extLst>
          </p:cNvPr>
          <p:cNvSpPr txBox="1"/>
          <p:nvPr/>
        </p:nvSpPr>
        <p:spPr bwMode="gray">
          <a:xfrm>
            <a:off x="2948769" y="1939998"/>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cxnSp>
        <p:nvCxnSpPr>
          <p:cNvPr id="24" name="Straight Connector 23">
            <a:extLst>
              <a:ext uri="{FF2B5EF4-FFF2-40B4-BE49-F238E27FC236}">
                <a16:creationId xmlns:a16="http://schemas.microsoft.com/office/drawing/2014/main" id="{44336ABA-FACB-4D1C-8BC2-6E7B960E02D3}"/>
              </a:ext>
            </a:extLst>
          </p:cNvPr>
          <p:cNvCxnSpPr>
            <a:cxnSpLocks/>
            <a:stCxn id="12" idx="1"/>
            <a:endCxn id="11" idx="3"/>
          </p:cNvCxnSpPr>
          <p:nvPr/>
        </p:nvCxnSpPr>
        <p:spPr bwMode="gray">
          <a:xfrm flipH="1">
            <a:off x="2291386" y="2355755"/>
            <a:ext cx="153853" cy="76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Freeform 159">
            <a:extLst>
              <a:ext uri="{FF2B5EF4-FFF2-40B4-BE49-F238E27FC236}">
                <a16:creationId xmlns:a16="http://schemas.microsoft.com/office/drawing/2014/main" id="{B715F69E-13EA-433C-83CF-BA4196C2B4FC}"/>
              </a:ext>
            </a:extLst>
          </p:cNvPr>
          <p:cNvSpPr/>
          <p:nvPr/>
        </p:nvSpPr>
        <p:spPr bwMode="gray">
          <a:xfrm flipH="1">
            <a:off x="2653998" y="3497912"/>
            <a:ext cx="882767" cy="47763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tx1"/>
                </a:solidFill>
                <a:latin typeface="Huawei Sans" panose="020C0503030203020204" pitchFamily="34" charset="0"/>
              </a:rPr>
              <a:t>Internet</a:t>
            </a:r>
          </a:p>
        </p:txBody>
      </p:sp>
      <p:cxnSp>
        <p:nvCxnSpPr>
          <p:cNvPr id="26" name="Straight Connector 25">
            <a:extLst>
              <a:ext uri="{FF2B5EF4-FFF2-40B4-BE49-F238E27FC236}">
                <a16:creationId xmlns:a16="http://schemas.microsoft.com/office/drawing/2014/main" id="{86E4A273-5339-4998-BCE5-BC68E196DC8C}"/>
              </a:ext>
            </a:extLst>
          </p:cNvPr>
          <p:cNvCxnSpPr>
            <a:cxnSpLocks/>
            <a:stCxn id="12" idx="2"/>
            <a:endCxn id="25" idx="0"/>
          </p:cNvCxnSpPr>
          <p:nvPr/>
        </p:nvCxnSpPr>
        <p:spPr bwMode="gray">
          <a:xfrm>
            <a:off x="2598634" y="2481259"/>
            <a:ext cx="401494" cy="1016653"/>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7" name="Picture 12" descr="E:\2016.01\1.12 扁平化图标\蓝色\AR-蓝色最新-40.png">
            <a:extLst>
              <a:ext uri="{FF2B5EF4-FFF2-40B4-BE49-F238E27FC236}">
                <a16:creationId xmlns:a16="http://schemas.microsoft.com/office/drawing/2014/main" id="{057DFA09-68B1-49A9-97E8-453F1779B9B2}"/>
              </a:ext>
            </a:extLst>
          </p:cNvPr>
          <p:cNvPicPr>
            <a:picLocks noChangeAspect="1" noChangeArrowheads="1"/>
          </p:cNvPicPr>
          <p:nvPr/>
        </p:nvPicPr>
        <p:blipFill>
          <a:blip r:embed="rId3" cstate="print"/>
          <a:srcRect/>
          <a:stretch>
            <a:fillRect/>
          </a:stretch>
        </p:blipFill>
        <p:spPr bwMode="gray">
          <a:xfrm>
            <a:off x="3764953" y="3167676"/>
            <a:ext cx="474524" cy="388247"/>
          </a:xfrm>
          <a:prstGeom prst="rect">
            <a:avLst/>
          </a:prstGeom>
          <a:noFill/>
        </p:spPr>
      </p:pic>
      <p:sp>
        <p:nvSpPr>
          <p:cNvPr id="28" name="TextBox 27">
            <a:extLst>
              <a:ext uri="{FF2B5EF4-FFF2-40B4-BE49-F238E27FC236}">
                <a16:creationId xmlns:a16="http://schemas.microsoft.com/office/drawing/2014/main" id="{552123A0-5DCF-482A-B9D5-BC49D39BB3E2}"/>
              </a:ext>
            </a:extLst>
          </p:cNvPr>
          <p:cNvSpPr txBox="1"/>
          <p:nvPr/>
        </p:nvSpPr>
        <p:spPr bwMode="gray">
          <a:xfrm>
            <a:off x="3784074" y="2890676"/>
            <a:ext cx="460382" cy="276999"/>
          </a:xfrm>
          <a:prstGeom prst="rect">
            <a:avLst/>
          </a:prstGeom>
          <a:noFill/>
        </p:spPr>
        <p:txBody>
          <a:bodyPr wrap="none" rtlCol="0">
            <a:spAutoFit/>
          </a:bodyPr>
          <a:lstStyle/>
          <a:p>
            <a:pPr fontAlgn="ctr"/>
            <a:r>
              <a:rPr lang="en-US" sz="1200" dirty="0">
                <a:latin typeface="Huawei Sans" panose="020C0503030203020204" pitchFamily="34" charset="0"/>
              </a:rPr>
              <a:t>RR2</a:t>
            </a:r>
            <a:endParaRPr lang="en-US" altLang="zh-CN" sz="1200" dirty="0">
              <a:latin typeface="Huawei Sans" panose="020C0503030203020204" pitchFamily="34" charset="0"/>
            </a:endParaRPr>
          </a:p>
        </p:txBody>
      </p:sp>
      <p:cxnSp>
        <p:nvCxnSpPr>
          <p:cNvPr id="29" name="Straight Connector 28">
            <a:extLst>
              <a:ext uri="{FF2B5EF4-FFF2-40B4-BE49-F238E27FC236}">
                <a16:creationId xmlns:a16="http://schemas.microsoft.com/office/drawing/2014/main" id="{1539269B-1B11-423A-97CE-86F78888E9FC}"/>
              </a:ext>
            </a:extLst>
          </p:cNvPr>
          <p:cNvCxnSpPr>
            <a:cxnSpLocks/>
            <a:stCxn id="25" idx="8"/>
            <a:endCxn id="27" idx="2"/>
          </p:cNvCxnSpPr>
          <p:nvPr/>
        </p:nvCxnSpPr>
        <p:spPr bwMode="gray">
          <a:xfrm flipV="1">
            <a:off x="3536765" y="3555923"/>
            <a:ext cx="465450" cy="26816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F1083567-CDA0-4352-BACB-F35C92F81239}"/>
              </a:ext>
            </a:extLst>
          </p:cNvPr>
          <p:cNvCxnSpPr>
            <a:cxnSpLocks/>
            <a:endCxn id="5" idx="0"/>
          </p:cNvCxnSpPr>
          <p:nvPr/>
        </p:nvCxnSpPr>
        <p:spPr bwMode="gray">
          <a:xfrm flipH="1">
            <a:off x="1408359" y="3975550"/>
            <a:ext cx="1678130" cy="112875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1" name="Freeform 159">
            <a:extLst>
              <a:ext uri="{FF2B5EF4-FFF2-40B4-BE49-F238E27FC236}">
                <a16:creationId xmlns:a16="http://schemas.microsoft.com/office/drawing/2014/main" id="{7D6D6545-D01D-4822-A9FA-BC4BCA3C222E}"/>
              </a:ext>
            </a:extLst>
          </p:cNvPr>
          <p:cNvSpPr/>
          <p:nvPr/>
        </p:nvSpPr>
        <p:spPr bwMode="gray">
          <a:xfrm flipH="1">
            <a:off x="2694423" y="5221505"/>
            <a:ext cx="1208491"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32" name="Picture 12" descr="E:\2016.01\1.12 扁平化图标\蓝色\AR-蓝色最新-40.png">
            <a:extLst>
              <a:ext uri="{FF2B5EF4-FFF2-40B4-BE49-F238E27FC236}">
                <a16:creationId xmlns:a16="http://schemas.microsoft.com/office/drawing/2014/main" id="{EC143FDF-0942-4377-A0E1-509B0387B7A5}"/>
              </a:ext>
            </a:extLst>
          </p:cNvPr>
          <p:cNvPicPr>
            <a:picLocks noChangeAspect="1" noChangeArrowheads="1"/>
          </p:cNvPicPr>
          <p:nvPr/>
        </p:nvPicPr>
        <p:blipFill>
          <a:blip r:embed="rId3" cstate="print"/>
          <a:srcRect/>
          <a:stretch>
            <a:fillRect/>
          </a:stretch>
        </p:blipFill>
        <p:spPr bwMode="gray">
          <a:xfrm>
            <a:off x="2756704" y="5098407"/>
            <a:ext cx="474524" cy="388247"/>
          </a:xfrm>
          <a:prstGeom prst="rect">
            <a:avLst/>
          </a:prstGeom>
          <a:noFill/>
        </p:spPr>
      </p:pic>
      <p:sp>
        <p:nvSpPr>
          <p:cNvPr id="33" name="TextBox 32">
            <a:extLst>
              <a:ext uri="{FF2B5EF4-FFF2-40B4-BE49-F238E27FC236}">
                <a16:creationId xmlns:a16="http://schemas.microsoft.com/office/drawing/2014/main" id="{EACB7A47-C766-49E8-8FAF-3CDAA24A360B}"/>
              </a:ext>
            </a:extLst>
          </p:cNvPr>
          <p:cNvSpPr txBox="1"/>
          <p:nvPr/>
        </p:nvSpPr>
        <p:spPr bwMode="gray">
          <a:xfrm>
            <a:off x="2666460" y="5441520"/>
            <a:ext cx="1224586" cy="461665"/>
          </a:xfrm>
          <a:prstGeom prst="rect">
            <a:avLst/>
          </a:prstGeom>
          <a:noFill/>
        </p:spPr>
        <p:txBody>
          <a:bodyPr wrap="square" rtlCol="0">
            <a:spAutoFit/>
          </a:bodyPr>
          <a:lstStyle/>
          <a:p>
            <a:pPr algn="ctr" fontAlgn="ctr"/>
            <a:r>
              <a:rPr lang="en-US" sz="1200" dirty="0">
                <a:latin typeface="Huawei Sans" panose="020C0503030203020204" pitchFamily="34" charset="0"/>
              </a:rPr>
              <a:t>Sub-branch</a:t>
            </a:r>
          </a:p>
          <a:p>
            <a:pPr algn="ctr" fontAlgn="ctr"/>
            <a:r>
              <a:rPr lang="en-US" sz="1200" dirty="0">
                <a:latin typeface="Huawei Sans" panose="020C0503030203020204" pitchFamily="34" charset="0"/>
              </a:rPr>
              <a:t>/Outlet</a:t>
            </a:r>
          </a:p>
        </p:txBody>
      </p:sp>
      <p:sp>
        <p:nvSpPr>
          <p:cNvPr id="34" name="TextBox 33">
            <a:extLst>
              <a:ext uri="{FF2B5EF4-FFF2-40B4-BE49-F238E27FC236}">
                <a16:creationId xmlns:a16="http://schemas.microsoft.com/office/drawing/2014/main" id="{F08024D1-CB68-4E6B-916E-F738843FC25A}"/>
              </a:ext>
            </a:extLst>
          </p:cNvPr>
          <p:cNvSpPr txBox="1"/>
          <p:nvPr/>
        </p:nvSpPr>
        <p:spPr bwMode="gray">
          <a:xfrm>
            <a:off x="3801255" y="5154030"/>
            <a:ext cx="452368" cy="276999"/>
          </a:xfrm>
          <a:prstGeom prst="rect">
            <a:avLst/>
          </a:prstGeom>
          <a:noFill/>
        </p:spPr>
        <p:txBody>
          <a:bodyPr wrap="none" rtlCol="0">
            <a:spAutoFit/>
          </a:bodyPr>
          <a:lstStyle/>
          <a:p>
            <a:pPr fontAlgn="ctr"/>
            <a:r>
              <a:rPr lang="en-US" sz="1200" dirty="0">
                <a:latin typeface="Huawei Sans" panose="020C0503030203020204" pitchFamily="34" charset="0"/>
              </a:rPr>
              <a:t>CPE</a:t>
            </a:r>
            <a:endParaRPr lang="en-US" altLang="zh-CN" sz="1200" dirty="0">
              <a:latin typeface="Huawei Sans" panose="020C0503030203020204" pitchFamily="34" charset="0"/>
            </a:endParaRPr>
          </a:p>
        </p:txBody>
      </p:sp>
      <p:pic>
        <p:nvPicPr>
          <p:cNvPr id="35" name="Picture 12" descr="E:\2016.01\1.12 扁平化图标\蓝色\AR-蓝色最新-40.png">
            <a:extLst>
              <a:ext uri="{FF2B5EF4-FFF2-40B4-BE49-F238E27FC236}">
                <a16:creationId xmlns:a16="http://schemas.microsoft.com/office/drawing/2014/main" id="{865AF739-45F0-48C8-A8CF-775E21552980}"/>
              </a:ext>
            </a:extLst>
          </p:cNvPr>
          <p:cNvPicPr>
            <a:picLocks noChangeAspect="1" noChangeArrowheads="1"/>
          </p:cNvPicPr>
          <p:nvPr/>
        </p:nvPicPr>
        <p:blipFill>
          <a:blip r:embed="rId3" cstate="print"/>
          <a:srcRect/>
          <a:stretch>
            <a:fillRect/>
          </a:stretch>
        </p:blipFill>
        <p:spPr bwMode="gray">
          <a:xfrm>
            <a:off x="3361365" y="5098407"/>
            <a:ext cx="474524" cy="388247"/>
          </a:xfrm>
          <a:prstGeom prst="rect">
            <a:avLst/>
          </a:prstGeom>
          <a:noFill/>
        </p:spPr>
      </p:pic>
      <p:cxnSp>
        <p:nvCxnSpPr>
          <p:cNvPr id="36" name="Straight Connector 35">
            <a:extLst>
              <a:ext uri="{FF2B5EF4-FFF2-40B4-BE49-F238E27FC236}">
                <a16:creationId xmlns:a16="http://schemas.microsoft.com/office/drawing/2014/main" id="{0C34B2B6-EE60-433C-950C-5208EF042479}"/>
              </a:ext>
            </a:extLst>
          </p:cNvPr>
          <p:cNvCxnSpPr>
            <a:cxnSpLocks/>
            <a:stCxn id="35" idx="1"/>
            <a:endCxn id="32" idx="3"/>
          </p:cNvCxnSpPr>
          <p:nvPr/>
        </p:nvCxnSpPr>
        <p:spPr bwMode="gray">
          <a:xfrm flipH="1">
            <a:off x="3231228" y="5292531"/>
            <a:ext cx="13013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8B2B37A8-91F1-4729-AF38-227B0E465DDF}"/>
              </a:ext>
            </a:extLst>
          </p:cNvPr>
          <p:cNvCxnSpPr>
            <a:cxnSpLocks/>
            <a:endCxn id="32" idx="0"/>
          </p:cNvCxnSpPr>
          <p:nvPr/>
        </p:nvCxnSpPr>
        <p:spPr bwMode="gray">
          <a:xfrm>
            <a:off x="1491921" y="3975550"/>
            <a:ext cx="1502045" cy="112285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B57DCF00-AA27-43B6-AA1B-9E6AD0F91023}"/>
              </a:ext>
            </a:extLst>
          </p:cNvPr>
          <p:cNvCxnSpPr>
            <a:cxnSpLocks/>
            <a:endCxn id="35" idx="0"/>
          </p:cNvCxnSpPr>
          <p:nvPr/>
        </p:nvCxnSpPr>
        <p:spPr bwMode="gray">
          <a:xfrm>
            <a:off x="3086489" y="3991852"/>
            <a:ext cx="512138" cy="110655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4" name="Freeform: Shape 43">
            <a:extLst>
              <a:ext uri="{FF2B5EF4-FFF2-40B4-BE49-F238E27FC236}">
                <a16:creationId xmlns:a16="http://schemas.microsoft.com/office/drawing/2014/main" id="{9B3C2AF7-054C-4A8A-88CA-DA56C4B922B5}"/>
              </a:ext>
            </a:extLst>
          </p:cNvPr>
          <p:cNvSpPr/>
          <p:nvPr/>
        </p:nvSpPr>
        <p:spPr bwMode="gray">
          <a:xfrm>
            <a:off x="1264906" y="2484414"/>
            <a:ext cx="694606" cy="2588101"/>
          </a:xfrm>
          <a:custGeom>
            <a:avLst/>
            <a:gdLst>
              <a:gd name="connsiteX0" fmla="*/ 39978 w 694606"/>
              <a:gd name="connsiteY0" fmla="*/ 2504210 h 2504210"/>
              <a:gd name="connsiteX1" fmla="*/ 71151 w 694606"/>
              <a:gd name="connsiteY1" fmla="*/ 1330037 h 2504210"/>
              <a:gd name="connsiteX2" fmla="*/ 694606 w 694606"/>
              <a:gd name="connsiteY2" fmla="*/ 0 h 2504210"/>
            </a:gdLst>
            <a:ahLst/>
            <a:cxnLst>
              <a:cxn ang="0">
                <a:pos x="connsiteX0" y="connsiteY0"/>
              </a:cxn>
              <a:cxn ang="0">
                <a:pos x="connsiteX1" y="connsiteY1"/>
              </a:cxn>
              <a:cxn ang="0">
                <a:pos x="connsiteX2" y="connsiteY2"/>
              </a:cxn>
            </a:cxnLst>
            <a:rect l="l" t="t" r="r" b="b"/>
            <a:pathLst>
              <a:path w="694606" h="2504210">
                <a:moveTo>
                  <a:pt x="39978" y="2504210"/>
                </a:moveTo>
                <a:cubicBezTo>
                  <a:pt x="1012" y="2125807"/>
                  <a:pt x="-37954" y="1747405"/>
                  <a:pt x="71151" y="1330037"/>
                </a:cubicBezTo>
                <a:cubicBezTo>
                  <a:pt x="180256" y="912669"/>
                  <a:pt x="437431" y="456334"/>
                  <a:pt x="694606" y="0"/>
                </a:cubicBezTo>
              </a:path>
            </a:pathLst>
          </a:custGeom>
          <a:noFill/>
          <a:ln w="28575" cap="flat" cmpd="sng">
            <a:solidFill>
              <a:srgbClr val="E28189"/>
            </a:solidFill>
            <a:headEnd type="triangle" w="med" len="med"/>
            <a:tailEnd type="triangle" w="med" len="med"/>
          </a:ln>
        </p:spPr>
        <p:txBody>
          <a:bodyPr rtlCol="0" anchor="ctr"/>
          <a:lstStyle/>
          <a:p>
            <a:pPr algn="ctr" fontAlgn="ctr"/>
            <a:endParaRPr lang="en-US" dirty="0">
              <a:latin typeface="Huawei Sans" panose="020C0503030203020204" pitchFamily="34" charset="0"/>
            </a:endParaRPr>
          </a:p>
        </p:txBody>
      </p:sp>
      <p:sp>
        <p:nvSpPr>
          <p:cNvPr id="45" name="Freeform: Shape 44">
            <a:extLst>
              <a:ext uri="{FF2B5EF4-FFF2-40B4-BE49-F238E27FC236}">
                <a16:creationId xmlns:a16="http://schemas.microsoft.com/office/drawing/2014/main" id="{755FC1FF-0A31-4C92-91F0-31D5E5949ABC}"/>
              </a:ext>
            </a:extLst>
          </p:cNvPr>
          <p:cNvSpPr/>
          <p:nvPr/>
        </p:nvSpPr>
        <p:spPr bwMode="gray">
          <a:xfrm>
            <a:off x="1637394" y="2442852"/>
            <a:ext cx="1721106" cy="2597727"/>
          </a:xfrm>
          <a:custGeom>
            <a:avLst/>
            <a:gdLst>
              <a:gd name="connsiteX0" fmla="*/ 0 w 1721106"/>
              <a:gd name="connsiteY0" fmla="*/ 2597727 h 2597727"/>
              <a:gd name="connsiteX1" fmla="*/ 1662545 w 1721106"/>
              <a:gd name="connsiteY1" fmla="*/ 1506682 h 2597727"/>
              <a:gd name="connsiteX2" fmla="*/ 1184563 w 1721106"/>
              <a:gd name="connsiteY2" fmla="*/ 0 h 2597727"/>
            </a:gdLst>
            <a:ahLst/>
            <a:cxnLst>
              <a:cxn ang="0">
                <a:pos x="connsiteX0" y="connsiteY0"/>
              </a:cxn>
              <a:cxn ang="0">
                <a:pos x="connsiteX1" y="connsiteY1"/>
              </a:cxn>
              <a:cxn ang="0">
                <a:pos x="connsiteX2" y="connsiteY2"/>
              </a:cxn>
            </a:cxnLst>
            <a:rect l="l" t="t" r="r" b="b"/>
            <a:pathLst>
              <a:path w="1721106" h="2597727">
                <a:moveTo>
                  <a:pt x="0" y="2597727"/>
                </a:moveTo>
                <a:cubicBezTo>
                  <a:pt x="732559" y="2268681"/>
                  <a:pt x="1465118" y="1939636"/>
                  <a:pt x="1662545" y="1506682"/>
                </a:cubicBezTo>
                <a:cubicBezTo>
                  <a:pt x="1859972" y="1073728"/>
                  <a:pt x="1522267" y="536864"/>
                  <a:pt x="1184563" y="0"/>
                </a:cubicBezTo>
              </a:path>
            </a:pathLst>
          </a:custGeom>
          <a:noFill/>
          <a:ln w="28575" cap="flat" cmpd="sng">
            <a:solidFill>
              <a:srgbClr val="56C4D2"/>
            </a:solidFill>
            <a:headEnd type="triangle" w="med" len="med"/>
            <a:tailEnd type="triangle" w="med" len="med"/>
          </a:ln>
        </p:spPr>
        <p:txBody>
          <a:bodyPr rtlCol="0" anchor="ctr"/>
          <a:lstStyle/>
          <a:p>
            <a:pPr algn="ctr" fontAlgn="ctr"/>
            <a:endParaRPr lang="en-US" dirty="0">
              <a:latin typeface="Huawei Sans" panose="020C0503030203020204" pitchFamily="34" charset="0"/>
            </a:endParaRPr>
          </a:p>
        </p:txBody>
      </p:sp>
    </p:spTree>
    <p:extLst>
      <p:ext uri="{BB962C8B-B14F-4D97-AF65-F5344CB8AC3E}">
        <p14:creationId xmlns:p14="http://schemas.microsoft.com/office/powerpoint/2010/main" val="13902122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9D1F4-06A7-406F-960E-45F8C8165555}"/>
              </a:ext>
            </a:extLst>
          </p:cNvPr>
          <p:cNvSpPr>
            <a:spLocks noGrp="1"/>
          </p:cNvSpPr>
          <p:nvPr>
            <p:ph type="title"/>
          </p:nvPr>
        </p:nvSpPr>
        <p:spPr bwMode="gray"/>
        <p:txBody>
          <a:bodyPr/>
          <a:lstStyle/>
          <a:p>
            <a:pPr fontAlgn="ctr"/>
            <a:r>
              <a:rPr lang="en-US" dirty="0" err="1">
                <a:latin typeface="Huawei Sans" panose="020C0503030203020204" pitchFamily="34" charset="0"/>
              </a:rPr>
              <a:t>HQoS</a:t>
            </a:r>
            <a:r>
              <a:rPr lang="en-US" dirty="0">
                <a:latin typeface="Huawei Sans" panose="020C0503030203020204" pitchFamily="34" charset="0"/>
              </a:rPr>
              <a:t> Design</a:t>
            </a:r>
          </a:p>
        </p:txBody>
      </p:sp>
      <p:sp>
        <p:nvSpPr>
          <p:cNvPr id="3" name="Text Placeholder 2">
            <a:extLst>
              <a:ext uri="{FF2B5EF4-FFF2-40B4-BE49-F238E27FC236}">
                <a16:creationId xmlns:a16="http://schemas.microsoft.com/office/drawing/2014/main" id="{7ADB658F-78DC-4800-AA1E-E701DE24D347}"/>
              </a:ext>
            </a:extLst>
          </p:cNvPr>
          <p:cNvSpPr>
            <a:spLocks noGrp="1"/>
          </p:cNvSpPr>
          <p:nvPr>
            <p:ph type="body" sz="quarter" idx="10"/>
          </p:nvPr>
        </p:nvSpPr>
        <p:spPr bwMode="gray">
          <a:xfrm>
            <a:off x="5138735" y="1052514"/>
            <a:ext cx="6473161" cy="4875042"/>
          </a:xfrm>
        </p:spPr>
        <p:txBody>
          <a:bodyPr/>
          <a:lstStyle/>
          <a:p>
            <a:pPr algn="l"/>
            <a:r>
              <a:rPr lang="en-US" sz="1600" dirty="0">
                <a:latin typeface="Huawei Sans" panose="020C0503030203020204" pitchFamily="34" charset="0"/>
              </a:rPr>
              <a:t>Bank networks </a:t>
            </a:r>
            <a:r>
              <a:rPr lang="en-US" altLang="zh-CN" sz="1600" dirty="0">
                <a:latin typeface="Huawei Sans" panose="020C0503030203020204" pitchFamily="34" charset="0"/>
              </a:rPr>
              <a:t>have various </a:t>
            </a:r>
            <a:r>
              <a:rPr lang="en-US" sz="1600" dirty="0">
                <a:latin typeface="Huawei Sans" panose="020C0503030203020204" pitchFamily="34" charset="0"/>
              </a:rPr>
              <a:t>applications, including voice, video conferencing, file transfer, email, and software as a service (SaaS) applications.</a:t>
            </a:r>
            <a:endParaRPr lang="en-US" altLang="zh-CN" sz="1600" dirty="0">
              <a:latin typeface="Huawei Sans" panose="020C0503030203020204" pitchFamily="34" charset="0"/>
            </a:endParaRPr>
          </a:p>
          <a:p>
            <a:pPr algn="l"/>
            <a:r>
              <a:rPr lang="en-US" sz="1600" dirty="0"/>
              <a:t>Different applications </a:t>
            </a:r>
            <a:r>
              <a:rPr lang="en-US" sz="1600" dirty="0">
                <a:latin typeface="Huawei Sans" panose="020C0503030203020204" pitchFamily="34" charset="0"/>
              </a:rPr>
              <a:t>have different link quality requirements. Therefore, different </a:t>
            </a:r>
            <a:r>
              <a:rPr lang="en-US" sz="1600" dirty="0" err="1">
                <a:latin typeface="Huawei Sans" panose="020C0503030203020204" pitchFamily="34" charset="0"/>
              </a:rPr>
              <a:t>HQoS</a:t>
            </a:r>
            <a:r>
              <a:rPr lang="en-US" sz="1600" dirty="0">
                <a:latin typeface="Huawei Sans" panose="020C0503030203020204" pitchFamily="34" charset="0"/>
              </a:rPr>
              <a:t> policies need to be deployed.</a:t>
            </a:r>
            <a:endParaRPr lang="en-US" altLang="zh-CN" sz="1600" dirty="0">
              <a:latin typeface="Huawei Sans" panose="020C0503030203020204" pitchFamily="34" charset="0"/>
            </a:endParaRPr>
          </a:p>
          <a:p>
            <a:pPr algn="l"/>
            <a:r>
              <a:rPr lang="en-US" sz="1600" dirty="0">
                <a:latin typeface="Huawei Sans" panose="020C0503030203020204" pitchFamily="34" charset="0"/>
              </a:rPr>
              <a:t>Traffic is differentiated by application.</a:t>
            </a:r>
            <a:endParaRPr lang="en-US" altLang="zh-CN" sz="1600" dirty="0">
              <a:latin typeface="Huawei Sans" panose="020C0503030203020204" pitchFamily="34" charset="0"/>
            </a:endParaRPr>
          </a:p>
          <a:p>
            <a:pPr algn="l"/>
            <a:r>
              <a:rPr lang="en-US" sz="1600" dirty="0">
                <a:latin typeface="Huawei Sans" panose="020C0503030203020204" pitchFamily="34" charset="0"/>
              </a:rPr>
              <a:t>High priorities can be set </a:t>
            </a:r>
            <a:r>
              <a:rPr lang="en-US" sz="1600" dirty="0"/>
              <a:t>for preferential scheduling of delay-sensitive </a:t>
            </a:r>
            <a:r>
              <a:rPr lang="en-US" sz="1600" dirty="0">
                <a:latin typeface="Huawei Sans" panose="020C0503030203020204" pitchFamily="34" charset="0"/>
              </a:rPr>
              <a:t>or mission-critical traffic.</a:t>
            </a:r>
            <a:endParaRPr lang="en-US" altLang="zh-CN" sz="1600" dirty="0">
              <a:latin typeface="Huawei Sans" panose="020C0503030203020204" pitchFamily="34" charset="0"/>
            </a:endParaRPr>
          </a:p>
          <a:p>
            <a:pPr algn="l"/>
            <a:r>
              <a:rPr lang="en-US" sz="1600" dirty="0">
                <a:latin typeface="Huawei Sans" panose="020C0503030203020204" pitchFamily="34" charset="0"/>
              </a:rPr>
              <a:t>Larger bandwidth is allocated to bandwidth-demanding traffic.</a:t>
            </a:r>
          </a:p>
        </p:txBody>
      </p:sp>
      <p:sp>
        <p:nvSpPr>
          <p:cNvPr id="4" name="矩形 116">
            <a:extLst>
              <a:ext uri="{FF2B5EF4-FFF2-40B4-BE49-F238E27FC236}">
                <a16:creationId xmlns:a16="http://schemas.microsoft.com/office/drawing/2014/main" id="{05310BB5-D6E1-4DC4-81BD-741E1FE04197}"/>
              </a:ext>
            </a:extLst>
          </p:cNvPr>
          <p:cNvSpPr/>
          <p:nvPr/>
        </p:nvSpPr>
        <p:spPr bwMode="gray">
          <a:xfrm>
            <a:off x="1833024" y="1783520"/>
            <a:ext cx="2713140" cy="1738441"/>
          </a:xfrm>
          <a:prstGeom prst="rect">
            <a:avLst/>
          </a:prstGeom>
          <a:solidFill>
            <a:srgbClr val="BEE9EE"/>
          </a:solidFill>
          <a:ln w="9525" cap="flat" cmpd="sng" algn="ctr">
            <a:solidFill>
              <a:srgbClr val="30B5C5"/>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3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 name="圆柱形 118">
            <a:extLst>
              <a:ext uri="{FF2B5EF4-FFF2-40B4-BE49-F238E27FC236}">
                <a16:creationId xmlns:a16="http://schemas.microsoft.com/office/drawing/2014/main" id="{4D8D2C0D-B5FA-48B1-A30A-EC876FE09B33}"/>
              </a:ext>
            </a:extLst>
          </p:cNvPr>
          <p:cNvSpPr/>
          <p:nvPr/>
        </p:nvSpPr>
        <p:spPr bwMode="gray">
          <a:xfrm rot="5400000">
            <a:off x="3195192" y="2045161"/>
            <a:ext cx="230084" cy="813675"/>
          </a:xfrm>
          <a:prstGeom prst="can">
            <a:avLst/>
          </a:prstGeom>
          <a:solidFill>
            <a:schemeClr val="bg2">
              <a:lumMod val="40000"/>
              <a:lumOff val="60000"/>
            </a:schemeClr>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3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圆柱形 120">
            <a:extLst>
              <a:ext uri="{FF2B5EF4-FFF2-40B4-BE49-F238E27FC236}">
                <a16:creationId xmlns:a16="http://schemas.microsoft.com/office/drawing/2014/main" id="{665EC63A-3CC9-455C-9CF9-68AF9CC93ED1}"/>
              </a:ext>
            </a:extLst>
          </p:cNvPr>
          <p:cNvSpPr/>
          <p:nvPr/>
        </p:nvSpPr>
        <p:spPr bwMode="gray">
          <a:xfrm rot="5400000">
            <a:off x="3195192" y="2912601"/>
            <a:ext cx="230084" cy="813675"/>
          </a:xfrm>
          <a:prstGeom prst="can">
            <a:avLst/>
          </a:prstGeom>
          <a:solidFill>
            <a:schemeClr val="bg2">
              <a:lumMod val="40000"/>
              <a:lumOff val="60000"/>
            </a:schemeClr>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3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 name="圆柱形 129">
            <a:extLst>
              <a:ext uri="{FF2B5EF4-FFF2-40B4-BE49-F238E27FC236}">
                <a16:creationId xmlns:a16="http://schemas.microsoft.com/office/drawing/2014/main" id="{4732FE90-831C-4949-8762-826A45295179}"/>
              </a:ext>
            </a:extLst>
          </p:cNvPr>
          <p:cNvSpPr/>
          <p:nvPr/>
        </p:nvSpPr>
        <p:spPr bwMode="gray">
          <a:xfrm rot="5400000">
            <a:off x="2333334" y="2334903"/>
            <a:ext cx="171402" cy="106728"/>
          </a:xfrm>
          <a:prstGeom prst="can">
            <a:avLst/>
          </a:prstGeom>
          <a:solidFill>
            <a:srgbClr val="0066CC"/>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3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 name="圆柱形 130">
            <a:extLst>
              <a:ext uri="{FF2B5EF4-FFF2-40B4-BE49-F238E27FC236}">
                <a16:creationId xmlns:a16="http://schemas.microsoft.com/office/drawing/2014/main" id="{724E4167-59A7-4AD8-B526-AB6D0D47EA7A}"/>
              </a:ext>
            </a:extLst>
          </p:cNvPr>
          <p:cNvSpPr/>
          <p:nvPr/>
        </p:nvSpPr>
        <p:spPr bwMode="gray">
          <a:xfrm rot="5400000">
            <a:off x="2408637" y="2383998"/>
            <a:ext cx="171402" cy="106728"/>
          </a:xfrm>
          <a:prstGeom prst="can">
            <a:avLst/>
          </a:prstGeom>
          <a:solidFill>
            <a:srgbClr val="0066CC"/>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3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 name="圆柱形 131">
            <a:extLst>
              <a:ext uri="{FF2B5EF4-FFF2-40B4-BE49-F238E27FC236}">
                <a16:creationId xmlns:a16="http://schemas.microsoft.com/office/drawing/2014/main" id="{69965473-02BB-460F-958A-587B45545687}"/>
              </a:ext>
            </a:extLst>
          </p:cNvPr>
          <p:cNvSpPr/>
          <p:nvPr/>
        </p:nvSpPr>
        <p:spPr bwMode="gray">
          <a:xfrm rot="5400000">
            <a:off x="2483939" y="2426853"/>
            <a:ext cx="171402" cy="106728"/>
          </a:xfrm>
          <a:prstGeom prst="can">
            <a:avLst/>
          </a:prstGeom>
          <a:solidFill>
            <a:srgbClr val="0066CC"/>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3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 name="圆柱形 132">
            <a:extLst>
              <a:ext uri="{FF2B5EF4-FFF2-40B4-BE49-F238E27FC236}">
                <a16:creationId xmlns:a16="http://schemas.microsoft.com/office/drawing/2014/main" id="{86D6B26D-CEFF-4B11-AD91-FD6C6E4330C6}"/>
              </a:ext>
            </a:extLst>
          </p:cNvPr>
          <p:cNvSpPr/>
          <p:nvPr/>
        </p:nvSpPr>
        <p:spPr bwMode="gray">
          <a:xfrm rot="5400000">
            <a:off x="2995695" y="2391350"/>
            <a:ext cx="171402" cy="106728"/>
          </a:xfrm>
          <a:prstGeom prst="can">
            <a:avLst/>
          </a:prstGeom>
          <a:solidFill>
            <a:srgbClr val="0066CC"/>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3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 name="圆柱形 133">
            <a:extLst>
              <a:ext uri="{FF2B5EF4-FFF2-40B4-BE49-F238E27FC236}">
                <a16:creationId xmlns:a16="http://schemas.microsoft.com/office/drawing/2014/main" id="{62B3FF31-6F58-4190-9152-90F8530D5D16}"/>
              </a:ext>
            </a:extLst>
          </p:cNvPr>
          <p:cNvSpPr/>
          <p:nvPr/>
        </p:nvSpPr>
        <p:spPr bwMode="gray">
          <a:xfrm rot="5400000">
            <a:off x="3155806" y="2391350"/>
            <a:ext cx="171402" cy="106728"/>
          </a:xfrm>
          <a:prstGeom prst="can">
            <a:avLst/>
          </a:prstGeom>
          <a:solidFill>
            <a:srgbClr val="0066CC"/>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3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 name="圆柱形 134">
            <a:extLst>
              <a:ext uri="{FF2B5EF4-FFF2-40B4-BE49-F238E27FC236}">
                <a16:creationId xmlns:a16="http://schemas.microsoft.com/office/drawing/2014/main" id="{5EBAC5CE-0B41-4310-AC20-FA6A4DA7237E}"/>
              </a:ext>
            </a:extLst>
          </p:cNvPr>
          <p:cNvSpPr/>
          <p:nvPr/>
        </p:nvSpPr>
        <p:spPr bwMode="gray">
          <a:xfrm rot="5400000">
            <a:off x="3315915" y="2391350"/>
            <a:ext cx="171402" cy="106728"/>
          </a:xfrm>
          <a:prstGeom prst="can">
            <a:avLst/>
          </a:prstGeom>
          <a:solidFill>
            <a:srgbClr val="0066CC"/>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3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 name="圆柱形 141">
            <a:extLst>
              <a:ext uri="{FF2B5EF4-FFF2-40B4-BE49-F238E27FC236}">
                <a16:creationId xmlns:a16="http://schemas.microsoft.com/office/drawing/2014/main" id="{57DF49FD-6605-4A3F-9D53-388856EDB284}"/>
              </a:ext>
            </a:extLst>
          </p:cNvPr>
          <p:cNvSpPr/>
          <p:nvPr/>
        </p:nvSpPr>
        <p:spPr bwMode="gray">
          <a:xfrm rot="5400000">
            <a:off x="2293587" y="3193404"/>
            <a:ext cx="171402" cy="106728"/>
          </a:xfrm>
          <a:prstGeom prst="can">
            <a:avLst/>
          </a:prstGeom>
          <a:solidFill>
            <a:schemeClr val="bg1">
              <a:lumMod val="50000"/>
            </a:schemeClr>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3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圆柱形 142">
            <a:extLst>
              <a:ext uri="{FF2B5EF4-FFF2-40B4-BE49-F238E27FC236}">
                <a16:creationId xmlns:a16="http://schemas.microsoft.com/office/drawing/2014/main" id="{0CAF646B-041B-4C74-8491-43E859084D1C}"/>
              </a:ext>
            </a:extLst>
          </p:cNvPr>
          <p:cNvSpPr/>
          <p:nvPr/>
        </p:nvSpPr>
        <p:spPr bwMode="gray">
          <a:xfrm rot="5400000">
            <a:off x="2368890" y="3225049"/>
            <a:ext cx="171402" cy="106728"/>
          </a:xfrm>
          <a:prstGeom prst="can">
            <a:avLst/>
          </a:prstGeom>
          <a:solidFill>
            <a:schemeClr val="bg1">
              <a:lumMod val="50000"/>
            </a:schemeClr>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3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 name="圆柱形 143">
            <a:extLst>
              <a:ext uri="{FF2B5EF4-FFF2-40B4-BE49-F238E27FC236}">
                <a16:creationId xmlns:a16="http://schemas.microsoft.com/office/drawing/2014/main" id="{3898A0B2-42F1-4F70-B2C4-AC507739DBCF}"/>
              </a:ext>
            </a:extLst>
          </p:cNvPr>
          <p:cNvSpPr/>
          <p:nvPr/>
        </p:nvSpPr>
        <p:spPr bwMode="gray">
          <a:xfrm rot="5400000">
            <a:off x="2444193" y="3267904"/>
            <a:ext cx="171402" cy="106728"/>
          </a:xfrm>
          <a:prstGeom prst="can">
            <a:avLst/>
          </a:prstGeom>
          <a:solidFill>
            <a:schemeClr val="bg1">
              <a:lumMod val="50000"/>
            </a:schemeClr>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3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 name="圆柱形 144">
            <a:extLst>
              <a:ext uri="{FF2B5EF4-FFF2-40B4-BE49-F238E27FC236}">
                <a16:creationId xmlns:a16="http://schemas.microsoft.com/office/drawing/2014/main" id="{281880FA-B996-4E76-B54E-02FF49717186}"/>
              </a:ext>
            </a:extLst>
          </p:cNvPr>
          <p:cNvSpPr/>
          <p:nvPr/>
        </p:nvSpPr>
        <p:spPr bwMode="gray">
          <a:xfrm rot="5400000">
            <a:off x="2977894" y="3249851"/>
            <a:ext cx="171402" cy="106728"/>
          </a:xfrm>
          <a:prstGeom prst="can">
            <a:avLst/>
          </a:prstGeom>
          <a:solidFill>
            <a:schemeClr val="bg1">
              <a:lumMod val="50000"/>
            </a:schemeClr>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3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 name="圆柱形 145">
            <a:extLst>
              <a:ext uri="{FF2B5EF4-FFF2-40B4-BE49-F238E27FC236}">
                <a16:creationId xmlns:a16="http://schemas.microsoft.com/office/drawing/2014/main" id="{9BC5E588-71B4-489F-84AB-8ECC7003051C}"/>
              </a:ext>
            </a:extLst>
          </p:cNvPr>
          <p:cNvSpPr/>
          <p:nvPr/>
        </p:nvSpPr>
        <p:spPr bwMode="gray">
          <a:xfrm rot="5400000">
            <a:off x="3151663" y="3260069"/>
            <a:ext cx="171402" cy="106728"/>
          </a:xfrm>
          <a:prstGeom prst="can">
            <a:avLst/>
          </a:prstGeom>
          <a:solidFill>
            <a:schemeClr val="bg1">
              <a:lumMod val="50000"/>
            </a:schemeClr>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3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 name="圆柱形 146">
            <a:extLst>
              <a:ext uri="{FF2B5EF4-FFF2-40B4-BE49-F238E27FC236}">
                <a16:creationId xmlns:a16="http://schemas.microsoft.com/office/drawing/2014/main" id="{6E91280A-08D5-4EC3-8C3A-B6389D6CB48F}"/>
              </a:ext>
            </a:extLst>
          </p:cNvPr>
          <p:cNvSpPr/>
          <p:nvPr/>
        </p:nvSpPr>
        <p:spPr bwMode="gray">
          <a:xfrm rot="5400000">
            <a:off x="3315916" y="3260050"/>
            <a:ext cx="171402" cy="106728"/>
          </a:xfrm>
          <a:prstGeom prst="can">
            <a:avLst/>
          </a:prstGeom>
          <a:solidFill>
            <a:schemeClr val="bg1">
              <a:lumMod val="50000"/>
            </a:schemeClr>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3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9" name="TextBox 38">
            <a:extLst>
              <a:ext uri="{FF2B5EF4-FFF2-40B4-BE49-F238E27FC236}">
                <a16:creationId xmlns:a16="http://schemas.microsoft.com/office/drawing/2014/main" id="{AE98B6CE-75C9-49C8-BE7E-E746B7E5EC8B}"/>
              </a:ext>
            </a:extLst>
          </p:cNvPr>
          <p:cNvSpPr txBox="1"/>
          <p:nvPr/>
        </p:nvSpPr>
        <p:spPr bwMode="gray">
          <a:xfrm>
            <a:off x="1729677" y="2221000"/>
            <a:ext cx="745435" cy="430887"/>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High </a:t>
            </a:r>
            <a:r>
              <a:rPr lang="en-US" altLang="zh-CN" sz="1100" dirty="0">
                <a:solidFill>
                  <a:srgbClr val="000000"/>
                </a:solidFill>
                <a:latin typeface="Huawei Sans" panose="020C0503030203020204" pitchFamily="34" charset="0"/>
              </a:rPr>
              <a:t>priority</a:t>
            </a:r>
            <a:endParaRPr lang="en-US" altLang="zh-CN" sz="11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0" name="TextBox 40">
            <a:extLst>
              <a:ext uri="{FF2B5EF4-FFF2-40B4-BE49-F238E27FC236}">
                <a16:creationId xmlns:a16="http://schemas.microsoft.com/office/drawing/2014/main" id="{85B2158B-6CD4-41BE-BEAB-78789021092D}"/>
              </a:ext>
            </a:extLst>
          </p:cNvPr>
          <p:cNvSpPr txBox="1"/>
          <p:nvPr/>
        </p:nvSpPr>
        <p:spPr bwMode="gray">
          <a:xfrm>
            <a:off x="1767328" y="3068272"/>
            <a:ext cx="670133" cy="430887"/>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Low </a:t>
            </a:r>
            <a:r>
              <a:rPr lang="en-US" altLang="zh-CN" sz="1100" dirty="0">
                <a:solidFill>
                  <a:srgbClr val="000000"/>
                </a:solidFill>
                <a:latin typeface="Huawei Sans" panose="020C0503030203020204" pitchFamily="34" charset="0"/>
              </a:rPr>
              <a:t>priority</a:t>
            </a:r>
            <a:endParaRPr lang="en-US" altLang="zh-CN" sz="11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 name="TextBox 41">
            <a:extLst>
              <a:ext uri="{FF2B5EF4-FFF2-40B4-BE49-F238E27FC236}">
                <a16:creationId xmlns:a16="http://schemas.microsoft.com/office/drawing/2014/main" id="{9281D918-E312-4085-A17F-1FB4AD8B9CDF}"/>
              </a:ext>
            </a:extLst>
          </p:cNvPr>
          <p:cNvSpPr txBox="1"/>
          <p:nvPr/>
        </p:nvSpPr>
        <p:spPr bwMode="gray">
          <a:xfrm>
            <a:off x="2870062" y="2042634"/>
            <a:ext cx="771365" cy="261610"/>
          </a:xfrm>
          <a:prstGeom prst="rect">
            <a:avLst/>
          </a:prstGeom>
          <a:noFill/>
        </p:spPr>
        <p:txBody>
          <a:bodyPr wrap="none" rtlCol="0">
            <a:spAutoFit/>
          </a:bodyPr>
          <a:lstStyle/>
          <a:p>
            <a:pPr fontAlgn="ctr"/>
            <a:r>
              <a:rPr lang="en-US" sz="1100" dirty="0">
                <a:solidFill>
                  <a:srgbClr val="000000"/>
                </a:solidFill>
                <a:latin typeface="Huawei Sans" panose="020C0503030203020204" pitchFamily="34" charset="0"/>
              </a:rPr>
              <a:t>EF queue</a:t>
            </a:r>
            <a:endParaRPr lang="en-US" altLang="zh-CN" sz="11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2" name="TextBox 43">
            <a:extLst>
              <a:ext uri="{FF2B5EF4-FFF2-40B4-BE49-F238E27FC236}">
                <a16:creationId xmlns:a16="http://schemas.microsoft.com/office/drawing/2014/main" id="{911FCAB3-8594-48B6-A557-C6D024A856A6}"/>
              </a:ext>
            </a:extLst>
          </p:cNvPr>
          <p:cNvSpPr txBox="1"/>
          <p:nvPr/>
        </p:nvSpPr>
        <p:spPr bwMode="gray">
          <a:xfrm>
            <a:off x="2858842" y="2893026"/>
            <a:ext cx="782587" cy="261610"/>
          </a:xfrm>
          <a:prstGeom prst="rect">
            <a:avLst/>
          </a:prstGeom>
          <a:noFill/>
        </p:spPr>
        <p:txBody>
          <a:bodyPr wrap="none" rtlCol="0">
            <a:spAutoFit/>
          </a:bodyPr>
          <a:lstStyle/>
          <a:p>
            <a:pPr fontAlgn="ctr"/>
            <a:r>
              <a:rPr lang="en-US" sz="1100" dirty="0">
                <a:solidFill>
                  <a:srgbClr val="000000"/>
                </a:solidFill>
                <a:latin typeface="Huawei Sans" panose="020C0503030203020204" pitchFamily="34" charset="0"/>
              </a:rPr>
              <a:t>BE queue</a:t>
            </a:r>
            <a:endParaRPr lang="en-US" altLang="zh-CN" sz="11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23" name="直接连接符 154">
            <a:extLst>
              <a:ext uri="{FF2B5EF4-FFF2-40B4-BE49-F238E27FC236}">
                <a16:creationId xmlns:a16="http://schemas.microsoft.com/office/drawing/2014/main" id="{15D900EE-E2AD-4F6D-9317-1D677F2B468D}"/>
              </a:ext>
            </a:extLst>
          </p:cNvPr>
          <p:cNvCxnSpPr/>
          <p:nvPr/>
        </p:nvCxnSpPr>
        <p:spPr bwMode="gray">
          <a:xfrm>
            <a:off x="2636640" y="2466151"/>
            <a:ext cx="248967" cy="0"/>
          </a:xfrm>
          <a:prstGeom prst="line">
            <a:avLst/>
          </a:prstGeom>
          <a:noFill/>
          <a:ln w="9525" cap="flat" cmpd="sng" algn="ctr">
            <a:solidFill>
              <a:schemeClr val="tx1"/>
            </a:solidFill>
            <a:prstDash val="sysDash"/>
            <a:round/>
            <a:headEnd type="none" w="med" len="med"/>
            <a:tailEnd type="arrow" w="med" len="med"/>
          </a:ln>
          <a:effectLst/>
        </p:spPr>
      </p:cxnSp>
      <p:cxnSp>
        <p:nvCxnSpPr>
          <p:cNvPr id="24" name="直接连接符 156">
            <a:extLst>
              <a:ext uri="{FF2B5EF4-FFF2-40B4-BE49-F238E27FC236}">
                <a16:creationId xmlns:a16="http://schemas.microsoft.com/office/drawing/2014/main" id="{D03DB2ED-B5DA-4B41-955B-BD778A66B457}"/>
              </a:ext>
            </a:extLst>
          </p:cNvPr>
          <p:cNvCxnSpPr/>
          <p:nvPr/>
        </p:nvCxnSpPr>
        <p:spPr bwMode="gray">
          <a:xfrm>
            <a:off x="2636640" y="3313423"/>
            <a:ext cx="248967" cy="0"/>
          </a:xfrm>
          <a:prstGeom prst="line">
            <a:avLst/>
          </a:prstGeom>
          <a:noFill/>
          <a:ln w="9525" cap="flat" cmpd="sng" algn="ctr">
            <a:solidFill>
              <a:schemeClr val="tx1"/>
            </a:solidFill>
            <a:prstDash val="sysDash"/>
            <a:round/>
            <a:headEnd type="none" w="med" len="med"/>
            <a:tailEnd type="arrow" w="med" len="med"/>
          </a:ln>
          <a:effectLst/>
        </p:spPr>
      </p:cxnSp>
      <p:sp>
        <p:nvSpPr>
          <p:cNvPr id="25" name="圆柱形 157">
            <a:extLst>
              <a:ext uri="{FF2B5EF4-FFF2-40B4-BE49-F238E27FC236}">
                <a16:creationId xmlns:a16="http://schemas.microsoft.com/office/drawing/2014/main" id="{C9E7C5CC-161E-429D-A14A-7BDEF956D018}"/>
              </a:ext>
            </a:extLst>
          </p:cNvPr>
          <p:cNvSpPr/>
          <p:nvPr/>
        </p:nvSpPr>
        <p:spPr bwMode="gray">
          <a:xfrm rot="5400000">
            <a:off x="3917729" y="2666352"/>
            <a:ext cx="430871" cy="440806"/>
          </a:xfrm>
          <a:prstGeom prst="can">
            <a:avLst/>
          </a:prstGeom>
          <a:solidFill>
            <a:schemeClr val="bg2">
              <a:lumMod val="40000"/>
              <a:lumOff val="60000"/>
            </a:schemeClr>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3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26" name="直接连接符 159">
            <a:extLst>
              <a:ext uri="{FF2B5EF4-FFF2-40B4-BE49-F238E27FC236}">
                <a16:creationId xmlns:a16="http://schemas.microsoft.com/office/drawing/2014/main" id="{D5594C5E-3EEF-416F-BDE4-B9CC4E006E2B}"/>
              </a:ext>
            </a:extLst>
          </p:cNvPr>
          <p:cNvCxnSpPr>
            <a:stCxn id="5" idx="1"/>
            <a:endCxn id="25" idx="3"/>
          </p:cNvCxnSpPr>
          <p:nvPr/>
        </p:nvCxnSpPr>
        <p:spPr bwMode="gray">
          <a:xfrm>
            <a:off x="3717072" y="2451999"/>
            <a:ext cx="195690" cy="434757"/>
          </a:xfrm>
          <a:prstGeom prst="line">
            <a:avLst/>
          </a:prstGeom>
          <a:noFill/>
          <a:ln w="9525" cap="flat" cmpd="sng" algn="ctr">
            <a:solidFill>
              <a:schemeClr val="tx1"/>
            </a:solidFill>
            <a:prstDash val="sysDash"/>
            <a:round/>
            <a:headEnd type="none" w="med" len="med"/>
            <a:tailEnd type="arrow" w="med" len="med"/>
          </a:ln>
          <a:effectLst/>
        </p:spPr>
      </p:cxnSp>
      <p:cxnSp>
        <p:nvCxnSpPr>
          <p:cNvPr id="27" name="直接连接符 161">
            <a:extLst>
              <a:ext uri="{FF2B5EF4-FFF2-40B4-BE49-F238E27FC236}">
                <a16:creationId xmlns:a16="http://schemas.microsoft.com/office/drawing/2014/main" id="{BEE3E46B-2357-4D1F-81A1-6827466E64F7}"/>
              </a:ext>
            </a:extLst>
          </p:cNvPr>
          <p:cNvCxnSpPr>
            <a:stCxn id="6" idx="1"/>
            <a:endCxn id="25" idx="3"/>
          </p:cNvCxnSpPr>
          <p:nvPr/>
        </p:nvCxnSpPr>
        <p:spPr bwMode="gray">
          <a:xfrm flipV="1">
            <a:off x="3717072" y="2886756"/>
            <a:ext cx="195690" cy="432683"/>
          </a:xfrm>
          <a:prstGeom prst="line">
            <a:avLst/>
          </a:prstGeom>
          <a:noFill/>
          <a:ln w="9525" cap="flat" cmpd="sng" algn="ctr">
            <a:solidFill>
              <a:schemeClr val="tx1"/>
            </a:solidFill>
            <a:prstDash val="sysDash"/>
            <a:round/>
            <a:headEnd type="none" w="med" len="med"/>
            <a:tailEnd type="arrow" w="med" len="med"/>
          </a:ln>
          <a:effectLst/>
        </p:spPr>
      </p:cxnSp>
      <p:sp>
        <p:nvSpPr>
          <p:cNvPr id="28" name="TextBox 57">
            <a:extLst>
              <a:ext uri="{FF2B5EF4-FFF2-40B4-BE49-F238E27FC236}">
                <a16:creationId xmlns:a16="http://schemas.microsoft.com/office/drawing/2014/main" id="{9F63F0A3-98E1-4BBE-869A-04269866F3DC}"/>
              </a:ext>
            </a:extLst>
          </p:cNvPr>
          <p:cNvSpPr txBox="1"/>
          <p:nvPr/>
        </p:nvSpPr>
        <p:spPr bwMode="gray">
          <a:xfrm>
            <a:off x="3749818" y="2405330"/>
            <a:ext cx="750526" cy="261610"/>
          </a:xfrm>
          <a:prstGeom prst="rect">
            <a:avLst/>
          </a:prstGeom>
          <a:noFill/>
        </p:spPr>
        <p:txBody>
          <a:bodyPr wrap="none" rtlCol="0">
            <a:spAutoFit/>
          </a:bodyPr>
          <a:lstStyle/>
          <a:p>
            <a:pPr fontAlgn="ctr"/>
            <a:r>
              <a:rPr lang="en-US" sz="1100" dirty="0">
                <a:solidFill>
                  <a:srgbClr val="000000"/>
                </a:solidFill>
                <a:latin typeface="Huawei Sans" panose="020C0503030203020204" pitchFamily="34" charset="0"/>
              </a:rPr>
              <a:t>Interface</a:t>
            </a:r>
            <a:endParaRPr lang="en-US" altLang="zh-CN" sz="11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9" name="圆柱形 164">
            <a:extLst>
              <a:ext uri="{FF2B5EF4-FFF2-40B4-BE49-F238E27FC236}">
                <a16:creationId xmlns:a16="http://schemas.microsoft.com/office/drawing/2014/main" id="{AF902957-8824-4992-BD97-94499B1F0925}"/>
              </a:ext>
            </a:extLst>
          </p:cNvPr>
          <p:cNvSpPr/>
          <p:nvPr/>
        </p:nvSpPr>
        <p:spPr bwMode="gray">
          <a:xfrm rot="5400000">
            <a:off x="3880425" y="2854876"/>
            <a:ext cx="171402" cy="106728"/>
          </a:xfrm>
          <a:prstGeom prst="can">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3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0" name="圆柱形 165">
            <a:extLst>
              <a:ext uri="{FF2B5EF4-FFF2-40B4-BE49-F238E27FC236}">
                <a16:creationId xmlns:a16="http://schemas.microsoft.com/office/drawing/2014/main" id="{55AD2EB1-A500-46F9-970D-B1DC1C872B13}"/>
              </a:ext>
            </a:extLst>
          </p:cNvPr>
          <p:cNvSpPr/>
          <p:nvPr/>
        </p:nvSpPr>
        <p:spPr bwMode="gray">
          <a:xfrm rot="5400000">
            <a:off x="3987154" y="2853754"/>
            <a:ext cx="171402" cy="106728"/>
          </a:xfrm>
          <a:prstGeom prst="can">
            <a:avLst/>
          </a:prstGeom>
          <a:solidFill>
            <a:srgbClr val="0066CC"/>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3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31" name="直接箭头连接符 167">
            <a:extLst>
              <a:ext uri="{FF2B5EF4-FFF2-40B4-BE49-F238E27FC236}">
                <a16:creationId xmlns:a16="http://schemas.microsoft.com/office/drawing/2014/main" id="{EE972001-84B0-4150-9183-736754A2B3AC}"/>
              </a:ext>
            </a:extLst>
          </p:cNvPr>
          <p:cNvCxnSpPr/>
          <p:nvPr/>
        </p:nvCxnSpPr>
        <p:spPr bwMode="gray">
          <a:xfrm>
            <a:off x="2696609" y="3510820"/>
            <a:ext cx="284245" cy="935332"/>
          </a:xfrm>
          <a:prstGeom prst="straightConnector1">
            <a:avLst/>
          </a:prstGeom>
          <a:noFill/>
          <a:ln w="9525" cap="flat" cmpd="sng" algn="ctr">
            <a:solidFill>
              <a:schemeClr val="tx1"/>
            </a:solidFill>
            <a:prstDash val="sysDash"/>
            <a:round/>
            <a:headEnd type="triangle" w="med" len="med"/>
            <a:tailEnd type="none" w="med" len="med"/>
          </a:ln>
          <a:effectLst/>
        </p:spPr>
      </p:cxnSp>
      <p:cxnSp>
        <p:nvCxnSpPr>
          <p:cNvPr id="34" name="直接箭头连接符 173">
            <a:extLst>
              <a:ext uri="{FF2B5EF4-FFF2-40B4-BE49-F238E27FC236}">
                <a16:creationId xmlns:a16="http://schemas.microsoft.com/office/drawing/2014/main" id="{871BE48E-F921-4C54-9BB9-DA58A2DF342C}"/>
              </a:ext>
            </a:extLst>
          </p:cNvPr>
          <p:cNvCxnSpPr/>
          <p:nvPr/>
        </p:nvCxnSpPr>
        <p:spPr bwMode="gray">
          <a:xfrm>
            <a:off x="1318723" y="2414483"/>
            <a:ext cx="426208" cy="0"/>
          </a:xfrm>
          <a:prstGeom prst="straightConnector1">
            <a:avLst/>
          </a:prstGeom>
          <a:noFill/>
          <a:ln w="9525" cap="flat" cmpd="sng" algn="ctr">
            <a:solidFill>
              <a:schemeClr val="tx1"/>
            </a:solidFill>
            <a:prstDash val="solid"/>
            <a:round/>
            <a:headEnd type="none" w="med" len="med"/>
            <a:tailEnd type="triangle" w="med" len="med"/>
          </a:ln>
          <a:effectLst/>
        </p:spPr>
      </p:cxnSp>
      <p:cxnSp>
        <p:nvCxnSpPr>
          <p:cNvPr id="35" name="直接箭头连接符 175">
            <a:extLst>
              <a:ext uri="{FF2B5EF4-FFF2-40B4-BE49-F238E27FC236}">
                <a16:creationId xmlns:a16="http://schemas.microsoft.com/office/drawing/2014/main" id="{79576F0B-6D15-4AC7-B0CC-E9482A10F799}"/>
              </a:ext>
            </a:extLst>
          </p:cNvPr>
          <p:cNvCxnSpPr/>
          <p:nvPr/>
        </p:nvCxnSpPr>
        <p:spPr bwMode="gray">
          <a:xfrm>
            <a:off x="1260386" y="3256075"/>
            <a:ext cx="426208" cy="0"/>
          </a:xfrm>
          <a:prstGeom prst="straightConnector1">
            <a:avLst/>
          </a:prstGeom>
          <a:noFill/>
          <a:ln w="9525" cap="flat" cmpd="sng" algn="ctr">
            <a:solidFill>
              <a:schemeClr val="tx1"/>
            </a:solidFill>
            <a:prstDash val="solid"/>
            <a:round/>
            <a:headEnd type="none" w="med" len="med"/>
            <a:tailEnd type="triangle" w="med" len="med"/>
          </a:ln>
          <a:effectLst/>
        </p:spPr>
      </p:cxnSp>
      <p:sp>
        <p:nvSpPr>
          <p:cNvPr id="36" name="云形 176">
            <a:extLst>
              <a:ext uri="{FF2B5EF4-FFF2-40B4-BE49-F238E27FC236}">
                <a16:creationId xmlns:a16="http://schemas.microsoft.com/office/drawing/2014/main" id="{248E9499-9331-4C54-90AB-3B48AB514F14}"/>
              </a:ext>
            </a:extLst>
          </p:cNvPr>
          <p:cNvSpPr/>
          <p:nvPr/>
        </p:nvSpPr>
        <p:spPr bwMode="gray">
          <a:xfrm>
            <a:off x="1486071" y="3943492"/>
            <a:ext cx="2556243" cy="1007849"/>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39" name="形状 150">
            <a:extLst>
              <a:ext uri="{FF2B5EF4-FFF2-40B4-BE49-F238E27FC236}">
                <a16:creationId xmlns:a16="http://schemas.microsoft.com/office/drawing/2014/main" id="{804E48B4-90A6-49D7-9FDB-D64A9D9CA5FE}"/>
              </a:ext>
            </a:extLst>
          </p:cNvPr>
          <p:cNvCxnSpPr>
            <a:endCxn id="36" idx="2"/>
          </p:cNvCxnSpPr>
          <p:nvPr/>
        </p:nvCxnSpPr>
        <p:spPr bwMode="gray">
          <a:xfrm rot="5400000" flipH="1" flipV="1">
            <a:off x="777014" y="4525603"/>
            <a:ext cx="795172" cy="638801"/>
          </a:xfrm>
          <a:prstGeom prst="bentConnector2">
            <a:avLst/>
          </a:prstGeom>
          <a:noFill/>
          <a:ln w="9525" cap="flat" cmpd="sng" algn="ctr">
            <a:solidFill>
              <a:schemeClr val="tx1"/>
            </a:solidFill>
            <a:prstDash val="solid"/>
            <a:round/>
            <a:headEnd type="none" w="med" len="med"/>
            <a:tailEnd type="none" w="med" len="med"/>
          </a:ln>
          <a:effectLst/>
        </p:spPr>
      </p:cxnSp>
      <p:cxnSp>
        <p:nvCxnSpPr>
          <p:cNvPr id="40" name="形状 151">
            <a:extLst>
              <a:ext uri="{FF2B5EF4-FFF2-40B4-BE49-F238E27FC236}">
                <a16:creationId xmlns:a16="http://schemas.microsoft.com/office/drawing/2014/main" id="{51273DEB-D06C-4B58-8FB1-914240001601}"/>
              </a:ext>
            </a:extLst>
          </p:cNvPr>
          <p:cNvCxnSpPr>
            <a:endCxn id="36" idx="0"/>
          </p:cNvCxnSpPr>
          <p:nvPr/>
        </p:nvCxnSpPr>
        <p:spPr bwMode="gray">
          <a:xfrm rot="16200000" flipV="1">
            <a:off x="4064942" y="4422659"/>
            <a:ext cx="795172" cy="844685"/>
          </a:xfrm>
          <a:prstGeom prst="bentConnector2">
            <a:avLst/>
          </a:prstGeom>
          <a:noFill/>
          <a:ln w="9525" cap="flat" cmpd="sng" algn="ctr">
            <a:solidFill>
              <a:schemeClr val="tx1"/>
            </a:solidFill>
            <a:prstDash val="solid"/>
            <a:round/>
            <a:headEnd type="none" w="med" len="med"/>
            <a:tailEnd type="none" w="med" len="med"/>
          </a:ln>
          <a:effectLst/>
        </p:spPr>
      </p:cxnSp>
      <p:sp>
        <p:nvSpPr>
          <p:cNvPr id="43" name="圆柱形 183">
            <a:extLst>
              <a:ext uri="{FF2B5EF4-FFF2-40B4-BE49-F238E27FC236}">
                <a16:creationId xmlns:a16="http://schemas.microsoft.com/office/drawing/2014/main" id="{F875AD27-63C4-48A8-A679-623FDED6C0A2}"/>
              </a:ext>
            </a:extLst>
          </p:cNvPr>
          <p:cNvSpPr/>
          <p:nvPr/>
        </p:nvSpPr>
        <p:spPr bwMode="gray">
          <a:xfrm rot="5400000">
            <a:off x="2511478" y="2775026"/>
            <a:ext cx="722243" cy="3347128"/>
          </a:xfrm>
          <a:prstGeom prst="can">
            <a:avLst/>
          </a:prstGeom>
          <a:solidFill>
            <a:srgbClr val="00B050">
              <a:alpha val="26000"/>
            </a:srgbClr>
          </a:solidFill>
          <a:ln w="9525" cap="flat" cmpd="sng" algn="ctr">
            <a:solidFill>
              <a:schemeClr val="bg1">
                <a:lumMod val="75000"/>
              </a:schemeClr>
            </a:solidFill>
            <a:prstDash val="solid"/>
            <a:round/>
            <a:headEnd type="none" w="med" len="med"/>
            <a:tailEnd type="none" w="med" len="med"/>
          </a:ln>
          <a:effectLst/>
        </p:spPr>
        <p:txBody>
          <a:bodyPr vert="horz" wrap="square" lIns="91401" tIns="45700" rIns="91401" bIns="45700" numCol="1" rtlCol="0" anchor="t" anchorCtr="0" compatLnSpc="1">
            <a:prstTxWarp prst="textNoShape">
              <a:avLst/>
            </a:prstTxWarp>
            <a:noAutofit/>
          </a:bodyPr>
          <a:lstStyle/>
          <a:p>
            <a:pPr algn="ctr" defTabSz="877631" eaLnBrk="0" fontAlgn="ctr" hangingPunct="0"/>
            <a:endParaRPr lang="en-US" altLang="zh-CN" sz="7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6" name="圆柱形 38">
            <a:extLst>
              <a:ext uri="{FF2B5EF4-FFF2-40B4-BE49-F238E27FC236}">
                <a16:creationId xmlns:a16="http://schemas.microsoft.com/office/drawing/2014/main" id="{1EB5E8D3-AC25-40BD-839A-71161735E0BF}"/>
              </a:ext>
            </a:extLst>
          </p:cNvPr>
          <p:cNvSpPr>
            <a:spLocks noChangeArrowheads="1"/>
          </p:cNvSpPr>
          <p:nvPr/>
        </p:nvSpPr>
        <p:spPr bwMode="gray">
          <a:xfrm rot="5400000">
            <a:off x="2688423" y="3730920"/>
            <a:ext cx="227992" cy="1789200"/>
          </a:xfrm>
          <a:prstGeom prst="can">
            <a:avLst>
              <a:gd name="adj" fmla="val 25000"/>
            </a:avLst>
          </a:prstGeom>
          <a:solidFill>
            <a:srgbClr val="94DAE2"/>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3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7" name="圆柱形 38">
            <a:extLst>
              <a:ext uri="{FF2B5EF4-FFF2-40B4-BE49-F238E27FC236}">
                <a16:creationId xmlns:a16="http://schemas.microsoft.com/office/drawing/2014/main" id="{B55DAA4D-ADC8-43CB-AB77-DB4CED67F6E1}"/>
              </a:ext>
            </a:extLst>
          </p:cNvPr>
          <p:cNvSpPr>
            <a:spLocks noChangeArrowheads="1"/>
          </p:cNvSpPr>
          <p:nvPr/>
        </p:nvSpPr>
        <p:spPr bwMode="gray">
          <a:xfrm rot="5400000">
            <a:off x="2677022" y="3405711"/>
            <a:ext cx="259712" cy="1789200"/>
          </a:xfrm>
          <a:prstGeom prst="can">
            <a:avLst>
              <a:gd name="adj" fmla="val 25000"/>
            </a:avLst>
          </a:prstGeom>
          <a:solidFill>
            <a:srgbClr val="AFD89C"/>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3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2" name="TextBox 172">
            <a:extLst>
              <a:ext uri="{FF2B5EF4-FFF2-40B4-BE49-F238E27FC236}">
                <a16:creationId xmlns:a16="http://schemas.microsoft.com/office/drawing/2014/main" id="{34DB1A2F-4E43-479D-A580-C80DF62D1851}"/>
              </a:ext>
            </a:extLst>
          </p:cNvPr>
          <p:cNvSpPr txBox="1"/>
          <p:nvPr/>
        </p:nvSpPr>
        <p:spPr bwMode="gray">
          <a:xfrm>
            <a:off x="2573602" y="4491711"/>
            <a:ext cx="546945" cy="261610"/>
          </a:xfrm>
          <a:prstGeom prst="rect">
            <a:avLst/>
          </a:prstGeom>
          <a:noFill/>
        </p:spPr>
        <p:txBody>
          <a:bodyPr wrap="none" rtlCol="0">
            <a:spAutoFit/>
          </a:bodyPr>
          <a:lstStyle/>
          <a:p>
            <a:pPr fontAlgn="ctr"/>
            <a:r>
              <a:rPr lang="en-US" sz="1100" dirty="0">
                <a:solidFill>
                  <a:srgbClr val="FFFFFF"/>
                </a:solidFill>
                <a:latin typeface="Huawei Sans" panose="020C0503030203020204" pitchFamily="34" charset="0"/>
              </a:rPr>
              <a:t>Video</a:t>
            </a:r>
            <a:endParaRPr lang="en-US" altLang="zh-CN" sz="1100" dirty="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3" name="TextBox 173">
            <a:extLst>
              <a:ext uri="{FF2B5EF4-FFF2-40B4-BE49-F238E27FC236}">
                <a16:creationId xmlns:a16="http://schemas.microsoft.com/office/drawing/2014/main" id="{20E22701-57D3-4B4C-AA78-78313A674D51}"/>
              </a:ext>
            </a:extLst>
          </p:cNvPr>
          <p:cNvSpPr txBox="1"/>
          <p:nvPr/>
        </p:nvSpPr>
        <p:spPr bwMode="gray">
          <a:xfrm>
            <a:off x="2536109" y="4148085"/>
            <a:ext cx="542136" cy="261610"/>
          </a:xfrm>
          <a:prstGeom prst="rect">
            <a:avLst/>
          </a:prstGeom>
          <a:noFill/>
        </p:spPr>
        <p:txBody>
          <a:bodyPr wrap="none" rtlCol="0">
            <a:spAutoFit/>
          </a:bodyPr>
          <a:lstStyle/>
          <a:p>
            <a:pPr fontAlgn="ctr"/>
            <a:r>
              <a:rPr lang="en-US" sz="1100" dirty="0">
                <a:solidFill>
                  <a:srgbClr val="FFFFFF"/>
                </a:solidFill>
                <a:latin typeface="Huawei Sans" panose="020C0503030203020204" pitchFamily="34" charset="0"/>
              </a:rPr>
              <a:t>Email</a:t>
            </a:r>
            <a:endParaRPr lang="en-US" altLang="zh-CN" sz="1100" dirty="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9" name="TextBox 58">
            <a:extLst>
              <a:ext uri="{FF2B5EF4-FFF2-40B4-BE49-F238E27FC236}">
                <a16:creationId xmlns:a16="http://schemas.microsoft.com/office/drawing/2014/main" id="{72B78C81-309D-4578-8A7E-A449A672F50C}"/>
              </a:ext>
            </a:extLst>
          </p:cNvPr>
          <p:cNvSpPr txBox="1"/>
          <p:nvPr/>
        </p:nvSpPr>
        <p:spPr bwMode="gray">
          <a:xfrm>
            <a:off x="1200260" y="3843951"/>
            <a:ext cx="607859" cy="276999"/>
          </a:xfrm>
          <a:prstGeom prst="rect">
            <a:avLst/>
          </a:prstGeom>
          <a:noFill/>
        </p:spPr>
        <p:txBody>
          <a:bodyPr wrap="none" rtlCol="0">
            <a:spAutoFit/>
          </a:bodyPr>
          <a:lstStyle/>
          <a:p>
            <a:pPr fontAlgn="ctr"/>
            <a:r>
              <a:rPr lang="en-US" sz="1200" dirty="0">
                <a:solidFill>
                  <a:srgbClr val="000000"/>
                </a:solidFill>
                <a:latin typeface="Huawei Sans" panose="020C0503030203020204" pitchFamily="34" charset="0"/>
              </a:rPr>
              <a:t>Link 1</a:t>
            </a:r>
            <a:endParaRPr lang="en-US" altLang="zh-CN" sz="20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65" name="图片 104">
            <a:extLst>
              <a:ext uri="{FF2B5EF4-FFF2-40B4-BE49-F238E27FC236}">
                <a16:creationId xmlns:a16="http://schemas.microsoft.com/office/drawing/2014/main" id="{C311668E-0FCA-43D7-A504-4B63C99E26A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3815" y="5137159"/>
            <a:ext cx="540000" cy="442800"/>
          </a:xfrm>
          <a:prstGeom prst="rect">
            <a:avLst/>
          </a:prstGeom>
        </p:spPr>
      </p:pic>
      <p:pic>
        <p:nvPicPr>
          <p:cNvPr id="66" name="图片 105">
            <a:extLst>
              <a:ext uri="{FF2B5EF4-FFF2-40B4-BE49-F238E27FC236}">
                <a16:creationId xmlns:a16="http://schemas.microsoft.com/office/drawing/2014/main" id="{C7F7A4FF-762F-4E26-A066-5BD91E3664B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97653" y="5137159"/>
            <a:ext cx="540000" cy="442800"/>
          </a:xfrm>
          <a:prstGeom prst="rect">
            <a:avLst/>
          </a:prstGeom>
        </p:spPr>
      </p:pic>
      <p:sp>
        <p:nvSpPr>
          <p:cNvPr id="32" name="TextBox 23">
            <a:extLst>
              <a:ext uri="{FF2B5EF4-FFF2-40B4-BE49-F238E27FC236}">
                <a16:creationId xmlns:a16="http://schemas.microsoft.com/office/drawing/2014/main" id="{8AF5337C-1863-474A-B131-542A025C6D18}"/>
              </a:ext>
            </a:extLst>
          </p:cNvPr>
          <p:cNvSpPr txBox="1"/>
          <p:nvPr/>
        </p:nvSpPr>
        <p:spPr bwMode="gray">
          <a:xfrm>
            <a:off x="778927" y="2282621"/>
            <a:ext cx="546945" cy="261610"/>
          </a:xfrm>
          <a:prstGeom prst="rect">
            <a:avLst/>
          </a:prstGeom>
          <a:solidFill>
            <a:srgbClr val="FFC000"/>
          </a:solidFill>
        </p:spPr>
        <p:txBody>
          <a:bodyPr wrap="none" rtlCol="0">
            <a:spAutoFit/>
          </a:bodyPr>
          <a:lstStyle/>
          <a:p>
            <a:pPr fontAlgn="ctr"/>
            <a:r>
              <a:rPr lang="en-US" sz="1100" dirty="0">
                <a:solidFill>
                  <a:srgbClr val="000000"/>
                </a:solidFill>
                <a:latin typeface="Huawei Sans" panose="020C0503030203020204" pitchFamily="34" charset="0"/>
              </a:rPr>
              <a:t>Video</a:t>
            </a:r>
            <a:endParaRPr lang="en-US" altLang="zh-CN" sz="12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3" name="TextBox 27">
            <a:extLst>
              <a:ext uri="{FF2B5EF4-FFF2-40B4-BE49-F238E27FC236}">
                <a16:creationId xmlns:a16="http://schemas.microsoft.com/office/drawing/2014/main" id="{FC9F0D2B-EEB1-49D5-8484-56560F63940C}"/>
              </a:ext>
            </a:extLst>
          </p:cNvPr>
          <p:cNvSpPr txBox="1"/>
          <p:nvPr/>
        </p:nvSpPr>
        <p:spPr bwMode="gray">
          <a:xfrm>
            <a:off x="783736" y="3130903"/>
            <a:ext cx="542136" cy="261610"/>
          </a:xfrm>
          <a:prstGeom prst="rect">
            <a:avLst/>
          </a:prstGeom>
          <a:solidFill>
            <a:srgbClr val="FFC000"/>
          </a:solidFill>
        </p:spPr>
        <p:txBody>
          <a:bodyPr wrap="none" rtlCol="0">
            <a:spAutoFit/>
          </a:bodyPr>
          <a:lstStyle/>
          <a:p>
            <a:pPr fontAlgn="ctr"/>
            <a:r>
              <a:rPr lang="en-US" sz="1100" dirty="0">
                <a:solidFill>
                  <a:srgbClr val="000000"/>
                </a:solidFill>
                <a:latin typeface="Huawei Sans" panose="020C0503030203020204" pitchFamily="34" charset="0"/>
              </a:rPr>
              <a:t>Email</a:t>
            </a:r>
            <a:endParaRPr lang="en-US" altLang="zh-CN" sz="12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27750160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latin typeface="Huawei Sans" panose="020C0503030203020204" pitchFamily="34" charset="0"/>
              </a:rPr>
              <a:t>FSI Background</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Overall SD-WAN Design</a:t>
            </a:r>
          </a:p>
          <a:p>
            <a:r>
              <a:rPr lang="en-US" b="1" dirty="0">
                <a:latin typeface="Huawei Sans" panose="020C0503030203020204" pitchFamily="34" charset="0"/>
              </a:rPr>
              <a:t>SD-WAN Design Cases</a:t>
            </a:r>
            <a:endParaRPr lang="en-US" altLang="zh-CN" b="1" dirty="0">
              <a:latin typeface="Huawei Sans" panose="020C0503030203020204" pitchFamily="34" charset="0"/>
            </a:endParaRPr>
          </a:p>
        </p:txBody>
      </p:sp>
    </p:spTree>
    <p:extLst>
      <p:ext uri="{BB962C8B-B14F-4D97-AF65-F5344CB8AC3E}">
        <p14:creationId xmlns:p14="http://schemas.microsoft.com/office/powerpoint/2010/main" val="32532709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8875ED1-8110-410A-89A7-8A2100047289}"/>
              </a:ext>
            </a:extLst>
          </p:cNvPr>
          <p:cNvSpPr>
            <a:spLocks noGrp="1"/>
          </p:cNvSpPr>
          <p:nvPr>
            <p:ph type="title"/>
          </p:nvPr>
        </p:nvSpPr>
        <p:spPr bwMode="gray"/>
        <p:txBody>
          <a:bodyPr/>
          <a:lstStyle/>
          <a:p>
            <a:pPr fontAlgn="ctr"/>
            <a:r>
              <a:rPr lang="en-US" dirty="0">
                <a:latin typeface="Huawei Sans" panose="020C0503030203020204" pitchFamily="34" charset="0"/>
              </a:rPr>
              <a:t>Project Requirements of a Financial Enterprise</a:t>
            </a:r>
          </a:p>
        </p:txBody>
      </p:sp>
      <p:sp>
        <p:nvSpPr>
          <p:cNvPr id="11" name="Text Placeholder 10">
            <a:extLst>
              <a:ext uri="{FF2B5EF4-FFF2-40B4-BE49-F238E27FC236}">
                <a16:creationId xmlns:a16="http://schemas.microsoft.com/office/drawing/2014/main" id="{2EABCF3B-D4ED-4E6E-A9C2-E42F23DD4C9E}"/>
              </a:ext>
            </a:extLst>
          </p:cNvPr>
          <p:cNvSpPr>
            <a:spLocks noGrp="1"/>
          </p:cNvSpPr>
          <p:nvPr>
            <p:ph type="body" sz="quarter" idx="10"/>
          </p:nvPr>
        </p:nvSpPr>
        <p:spPr bwMode="gray"/>
        <p:txBody>
          <a:bodyPr/>
          <a:lstStyle/>
          <a:p>
            <a:pPr algn="l"/>
            <a:r>
              <a:rPr lang="en-US" sz="1800" dirty="0">
                <a:latin typeface="Huawei Sans" panose="020C0503030203020204" pitchFamily="34" charset="0"/>
              </a:rPr>
              <a:t>A financial enterprise deploys the SD-WAN Solution to meet the following requirements:</a:t>
            </a:r>
          </a:p>
          <a:p>
            <a:pPr marL="536575" lvl="1" indent="-220663"/>
            <a:r>
              <a:rPr lang="en-US" sz="1600" dirty="0">
                <a:latin typeface="Huawei Sans" panose="020C0503030203020204" pitchFamily="34" charset="0"/>
              </a:rPr>
              <a:t>Replace existing MSTP lines with MPLS or Internet lines.</a:t>
            </a:r>
          </a:p>
          <a:p>
            <a:pPr marL="536575" lvl="1" indent="-220663"/>
            <a:r>
              <a:rPr lang="en-US" sz="1600" dirty="0">
                <a:latin typeface="Huawei Sans" panose="020C0503030203020204" pitchFamily="34" charset="0"/>
              </a:rPr>
              <a:t>Implement efficient intelligent traffic steering at the egress.</a:t>
            </a:r>
          </a:p>
          <a:p>
            <a:pPr marL="536575" lvl="1" indent="-220663"/>
            <a:r>
              <a:rPr lang="en-US" sz="1600" dirty="0">
                <a:latin typeface="Huawei Sans" panose="020C0503030203020204" pitchFamily="34" charset="0"/>
              </a:rPr>
              <a:t>Simplify network management and O&amp;M through email-based deployment.</a:t>
            </a:r>
          </a:p>
          <a:p>
            <a:pPr marL="536575" lvl="1" indent="-220663"/>
            <a:r>
              <a:rPr lang="en-US" sz="1600" dirty="0">
                <a:latin typeface="Huawei Sans" panose="020C0503030203020204" pitchFamily="34" charset="0"/>
              </a:rPr>
              <a:t>Provide high link-level, device-level, and inter-site reliability.</a:t>
            </a:r>
          </a:p>
          <a:p>
            <a:pPr algn="l"/>
            <a:endParaRPr lang="en-US" dirty="0">
              <a:latin typeface="Huawei Sans" panose="020C0503030203020204" pitchFamily="34" charset="0"/>
            </a:endParaRPr>
          </a:p>
        </p:txBody>
      </p:sp>
      <p:graphicFrame>
        <p:nvGraphicFramePr>
          <p:cNvPr id="80" name="表格 76">
            <a:extLst>
              <a:ext uri="{FF2B5EF4-FFF2-40B4-BE49-F238E27FC236}">
                <a16:creationId xmlns:a16="http://schemas.microsoft.com/office/drawing/2014/main" id="{87C68BCF-BD52-4092-802F-4C6DFAA6DECD}"/>
              </a:ext>
            </a:extLst>
          </p:cNvPr>
          <p:cNvGraphicFramePr>
            <a:graphicFrameLocks noGrp="1"/>
          </p:cNvGraphicFramePr>
          <p:nvPr>
            <p:extLst>
              <p:ext uri="{D42A27DB-BD31-4B8C-83A1-F6EECF244321}">
                <p14:modId xmlns:p14="http://schemas.microsoft.com/office/powerpoint/2010/main" val="4096023405"/>
              </p:ext>
            </p:extLst>
          </p:nvPr>
        </p:nvGraphicFramePr>
        <p:xfrm>
          <a:off x="940911" y="3298371"/>
          <a:ext cx="10310177" cy="2776320"/>
        </p:xfrm>
        <a:graphic>
          <a:graphicData uri="http://schemas.openxmlformats.org/drawingml/2006/table">
            <a:tbl>
              <a:tblPr firstRow="1" bandRow="1">
                <a:tableStyleId>{8799B23B-EC83-4686-B30A-512413B5E67A}</a:tableStyleId>
              </a:tblPr>
              <a:tblGrid>
                <a:gridCol w="1583786">
                  <a:extLst>
                    <a:ext uri="{9D8B030D-6E8A-4147-A177-3AD203B41FA5}">
                      <a16:colId xmlns:a16="http://schemas.microsoft.com/office/drawing/2014/main" val="20000"/>
                    </a:ext>
                  </a:extLst>
                </a:gridCol>
                <a:gridCol w="8726391">
                  <a:extLst>
                    <a:ext uri="{9D8B030D-6E8A-4147-A177-3AD203B41FA5}">
                      <a16:colId xmlns:a16="http://schemas.microsoft.com/office/drawing/2014/main" val="20001"/>
                    </a:ext>
                  </a:extLst>
                </a:gridCol>
              </a:tblGrid>
              <a:tr h="702030">
                <a:tc>
                  <a:txBody>
                    <a:bodyPr/>
                    <a:lstStyle/>
                    <a:p>
                      <a:pPr fontAlgn="ctr"/>
                      <a:r>
                        <a:rPr lang="en-US" sz="1400" b="1" dirty="0">
                          <a:latin typeface="Huawei Sans" panose="020C0503030203020204" pitchFamily="34" charset="0"/>
                        </a:rPr>
                        <a:t>Current network environment</a:t>
                      </a:r>
                    </a:p>
                  </a:txBody>
                  <a:tcPr marL="59950" marR="5995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fontAlgn="ctr"/>
                      <a:r>
                        <a:rPr lang="en-US" sz="1400" b="0" dirty="0">
                          <a:latin typeface="Huawei Sans" panose="020C0503030203020204" pitchFamily="34" charset="0"/>
                        </a:rPr>
                        <a:t>Two DCs are built in the same city and work in active-active mode to provide services concurrently. The DCs are interconnected at Layer 3. Each equipment room is connected to the Internet through a single private line.</a:t>
                      </a:r>
                    </a:p>
                  </a:txBody>
                  <a:tcPr marL="59950" marR="5995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543425">
                <a:tc>
                  <a:txBody>
                    <a:bodyPr/>
                    <a:lstStyle/>
                    <a:p>
                      <a:pPr fontAlgn="ctr"/>
                      <a:r>
                        <a:rPr lang="en-US" sz="1400" b="1" dirty="0">
                          <a:latin typeface="Huawei Sans" panose="020C0503030203020204" pitchFamily="34" charset="0"/>
                        </a:rPr>
                        <a:t>Current network services</a:t>
                      </a:r>
                    </a:p>
                  </a:txBody>
                  <a:tcPr marL="59950" marR="5995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171450" marR="0" lvl="0" indent="-171450" algn="l" defTabSz="1187798"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400" dirty="0">
                          <a:latin typeface="Huawei Sans" panose="020C0503030203020204" pitchFamily="34" charset="0"/>
                        </a:rPr>
                        <a:t>Production, office, and </a:t>
                      </a:r>
                      <a:r>
                        <a:rPr lang="en-US" altLang="zh-CN" sz="1400" dirty="0">
                          <a:latin typeface="Huawei Sans" panose="020C0503030203020204" pitchFamily="34" charset="0"/>
                        </a:rPr>
                        <a:t>video</a:t>
                      </a:r>
                      <a:r>
                        <a:rPr lang="en-US" altLang="zh-CN" sz="1400" baseline="0" dirty="0">
                          <a:latin typeface="Huawei Sans" panose="020C0503030203020204" pitchFamily="34" charset="0"/>
                        </a:rPr>
                        <a:t> surveillance </a:t>
                      </a:r>
                      <a:r>
                        <a:rPr lang="en-US" sz="1400" dirty="0">
                          <a:latin typeface="Huawei Sans" panose="020C0503030203020204" pitchFamily="34" charset="0"/>
                        </a:rPr>
                        <a:t>service traffic exists on the live network. </a:t>
                      </a:r>
                      <a:r>
                        <a:rPr lang="en-US" sz="1400" b="1" kern="1200" dirty="0">
                          <a:solidFill>
                            <a:srgbClr val="C7000B"/>
                          </a:solidFill>
                          <a:latin typeface="Huawei Sans" panose="020C0503030203020204" pitchFamily="34" charset="0"/>
                          <a:ea typeface="+mn-ea"/>
                          <a:cs typeface="+mn-cs"/>
                        </a:rPr>
                        <a:t>Production traffic between outlets</a:t>
                      </a:r>
                      <a:r>
                        <a:rPr lang="en-US" sz="1400" b="1" kern="1200" baseline="0" dirty="0">
                          <a:solidFill>
                            <a:srgbClr val="C7000B"/>
                          </a:solidFill>
                          <a:latin typeface="Huawei Sans" panose="020C0503030203020204" pitchFamily="34" charset="0"/>
                          <a:ea typeface="+mn-ea"/>
                          <a:cs typeface="+mn-cs"/>
                        </a:rPr>
                        <a:t> </a:t>
                      </a:r>
                      <a:r>
                        <a:rPr lang="en-US" sz="1400" b="1" kern="1200" dirty="0">
                          <a:solidFill>
                            <a:srgbClr val="C7000B"/>
                          </a:solidFill>
                          <a:latin typeface="Huawei Sans" panose="020C0503030203020204" pitchFamily="34" charset="0"/>
                          <a:ea typeface="+mn-ea"/>
                          <a:cs typeface="+mn-cs"/>
                        </a:rPr>
                        <a:t>needs to be isolated from other types of traffic.</a:t>
                      </a:r>
                      <a:endParaRPr lang="en-US" altLang="zh-CN" sz="1400" b="1" kern="1200" dirty="0">
                        <a:solidFill>
                          <a:srgbClr val="C7000B"/>
                        </a:solidFill>
                        <a:latin typeface="Huawei Sans" panose="020C0503030203020204" pitchFamily="34" charset="0"/>
                        <a:ea typeface="+mn-ea"/>
                        <a:cs typeface="+mn-cs"/>
                      </a:endParaRPr>
                    </a:p>
                    <a:p>
                      <a:pPr marL="171450" marR="0" lvl="0" indent="-171450" algn="l" defTabSz="1187798"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400" b="1" dirty="0">
                          <a:solidFill>
                            <a:srgbClr val="C7000B"/>
                          </a:solidFill>
                          <a:latin typeface="Huawei Sans" panose="020C0503030203020204" pitchFamily="34" charset="0"/>
                        </a:rPr>
                        <a:t>Uplink traffic is load balanced based on service types, and Internet access</a:t>
                      </a:r>
                      <a:r>
                        <a:rPr lang="en-US" sz="1400" b="1" baseline="0" dirty="0">
                          <a:solidFill>
                            <a:srgbClr val="C7000B"/>
                          </a:solidFill>
                          <a:latin typeface="Huawei Sans" panose="020C0503030203020204" pitchFamily="34" charset="0"/>
                        </a:rPr>
                        <a:t> </a:t>
                      </a:r>
                      <a:r>
                        <a:rPr lang="en-US" sz="1400" b="1" dirty="0">
                          <a:solidFill>
                            <a:srgbClr val="C7000B"/>
                          </a:solidFill>
                          <a:latin typeface="Huawei Sans" panose="020C0503030203020204" pitchFamily="34" charset="0"/>
                        </a:rPr>
                        <a:t>sites are strictly specified for downlink</a:t>
                      </a:r>
                      <a:r>
                        <a:rPr lang="en-US" sz="1400" b="1" baseline="0" dirty="0">
                          <a:solidFill>
                            <a:srgbClr val="C7000B"/>
                          </a:solidFill>
                          <a:latin typeface="Huawei Sans" panose="020C0503030203020204" pitchFamily="34" charset="0"/>
                        </a:rPr>
                        <a:t> t</a:t>
                      </a:r>
                      <a:r>
                        <a:rPr lang="en-US" sz="1400" b="1" dirty="0">
                          <a:solidFill>
                            <a:srgbClr val="C7000B"/>
                          </a:solidFill>
                          <a:latin typeface="Huawei Sans" panose="020C0503030203020204" pitchFamily="34" charset="0"/>
                        </a:rPr>
                        <a:t>raffic based on service types.</a:t>
                      </a:r>
                      <a:r>
                        <a:rPr lang="en-US" sz="1400" dirty="0">
                          <a:solidFill>
                            <a:srgbClr val="C7000B"/>
                          </a:solidFill>
                          <a:latin typeface="Huawei Sans" panose="020C0503030203020204" pitchFamily="34" charset="0"/>
                        </a:rPr>
                        <a:t> </a:t>
                      </a:r>
                      <a:r>
                        <a:rPr lang="en-US" sz="1400" dirty="0">
                          <a:latin typeface="Huawei Sans" panose="020C0503030203020204" pitchFamily="34" charset="0"/>
                        </a:rPr>
                        <a:t>For example, office service traffic of an outlet is transmitted over link 1 and terminated at hub 1, and hub 2 functions as the standby node. Production service traffic is transmitted over link 2 and terminated at hub 2, and hub 1 functions as the standby node.</a:t>
                      </a:r>
                    </a:p>
                  </a:txBody>
                  <a:tcPr marL="59950" marR="5995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91681">
                <a:tc>
                  <a:txBody>
                    <a:bodyPr/>
                    <a:lstStyle/>
                    <a:p>
                      <a:pPr fontAlgn="ctr"/>
                      <a:r>
                        <a:rPr lang="en-US" sz="1400" b="1" dirty="0">
                          <a:latin typeface="Huawei Sans" panose="020C0503030203020204" pitchFamily="34" charset="0"/>
                        </a:rPr>
                        <a:t>Customer requirements</a:t>
                      </a:r>
                    </a:p>
                  </a:txBody>
                  <a:tcPr marL="59950" marR="5995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Unified network management is required to lower O&amp;M costs.</a:t>
                      </a:r>
                    </a:p>
                  </a:txBody>
                  <a:tcPr marL="59950" marR="5995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80848776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149">
            <a:extLst>
              <a:ext uri="{FF2B5EF4-FFF2-40B4-BE49-F238E27FC236}">
                <a16:creationId xmlns:a16="http://schemas.microsoft.com/office/drawing/2014/main" id="{9BBDE204-2923-4A36-846D-8D2411D3A0E1}"/>
              </a:ext>
            </a:extLst>
          </p:cNvPr>
          <p:cNvSpPr/>
          <p:nvPr/>
        </p:nvSpPr>
        <p:spPr bwMode="gray">
          <a:xfrm>
            <a:off x="1241029" y="1072585"/>
            <a:ext cx="5224508" cy="1781924"/>
          </a:xfrm>
          <a:prstGeom prst="roundRect">
            <a:avLst/>
          </a:prstGeom>
          <a:solidFill>
            <a:schemeClr val="bg1">
              <a:lumMod val="95000"/>
            </a:schemeClr>
          </a:solidFill>
          <a:ln w="12700">
            <a:solidFill>
              <a:schemeClr val="tx1"/>
            </a:solidFill>
            <a:prstDash val="dash"/>
          </a:ln>
          <a:effec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50" dirty="0">
              <a:solidFill>
                <a:prstClr val="black"/>
              </a:solidFill>
              <a:latin typeface="Huawei Sans" panose="020C0503030203020204" pitchFamily="34" charset="0"/>
              <a:ea typeface="方正兰亭黑简体" panose="02000000000000000000" pitchFamily="2" charset="-122"/>
            </a:endParaRPr>
          </a:p>
        </p:txBody>
      </p:sp>
      <p:sp>
        <p:nvSpPr>
          <p:cNvPr id="35" name="TextBox 92">
            <a:extLst>
              <a:ext uri="{FF2B5EF4-FFF2-40B4-BE49-F238E27FC236}">
                <a16:creationId xmlns:a16="http://schemas.microsoft.com/office/drawing/2014/main" id="{AECF641D-9C6E-4867-BE7B-F45D3101D8B0}"/>
              </a:ext>
            </a:extLst>
          </p:cNvPr>
          <p:cNvSpPr txBox="1"/>
          <p:nvPr/>
        </p:nvSpPr>
        <p:spPr bwMode="gray">
          <a:xfrm>
            <a:off x="1365653" y="1300214"/>
            <a:ext cx="623127" cy="323165"/>
          </a:xfrm>
          <a:prstGeom prst="rect">
            <a:avLst/>
          </a:prstGeom>
          <a:noFill/>
        </p:spPr>
        <p:txBody>
          <a:bodyPr wrap="square" lIns="0" tIns="0" rIns="0" bIns="0" rtlCol="0">
            <a:spAutoFit/>
          </a:bodyPr>
          <a:lstStyle/>
          <a:p>
            <a:pPr algn="ctr" defTabSz="1624721" fontAlgn="ctr">
              <a:spcBef>
                <a:spcPct val="0"/>
              </a:spcBef>
              <a:spcAft>
                <a:spcPct val="0"/>
              </a:spcAft>
            </a:pPr>
            <a:r>
              <a:rPr lang="en-US" sz="1050" dirty="0">
                <a:solidFill>
                  <a:prstClr val="black"/>
                </a:solidFill>
                <a:latin typeface="Huawei Sans" panose="020C0503030203020204" pitchFamily="34" charset="0"/>
              </a:rPr>
              <a:t>HQ</a:t>
            </a:r>
            <a:endParaRPr lang="en-US" altLang="zh-CN" sz="1050" dirty="0">
              <a:solidFill>
                <a:prstClr val="black"/>
              </a:solidFill>
              <a:latin typeface="Huawei Sans" panose="020C0503030203020204" pitchFamily="34" charset="0"/>
              <a:ea typeface="方正兰亭黑简体" panose="02000000000000000000" pitchFamily="2" charset="-122"/>
              <a:cs typeface="Times New Roman" pitchFamily="18" charset="0"/>
            </a:endParaRPr>
          </a:p>
          <a:p>
            <a:pPr algn="ctr" defTabSz="1624721" fontAlgn="ctr">
              <a:spcBef>
                <a:spcPct val="0"/>
              </a:spcBef>
              <a:spcAft>
                <a:spcPct val="0"/>
              </a:spcAft>
            </a:pPr>
            <a:r>
              <a:rPr lang="en-US" sz="1050" dirty="0">
                <a:solidFill>
                  <a:prstClr val="black"/>
                </a:solidFill>
                <a:latin typeface="Huawei Sans" panose="020C0503030203020204" pitchFamily="34" charset="0"/>
              </a:rPr>
              <a:t>DCs</a:t>
            </a:r>
            <a:endParaRPr lang="en-US" altLang="zh-CN" sz="1050" dirty="0">
              <a:solidFill>
                <a:prstClr val="black"/>
              </a:solidFill>
              <a:latin typeface="Huawei Sans" panose="020C0503030203020204" pitchFamily="34" charset="0"/>
              <a:ea typeface="方正兰亭黑简体" panose="02000000000000000000" pitchFamily="2" charset="-122"/>
              <a:cs typeface="Times New Roman" pitchFamily="18" charset="0"/>
            </a:endParaRPr>
          </a:p>
        </p:txBody>
      </p:sp>
      <p:sp>
        <p:nvSpPr>
          <p:cNvPr id="160" name="Freeform 159">
            <a:extLst>
              <a:ext uri="{FF2B5EF4-FFF2-40B4-BE49-F238E27FC236}">
                <a16:creationId xmlns:a16="http://schemas.microsoft.com/office/drawing/2014/main" id="{2FF07862-0DDB-4C21-A3B0-C0CC42A54695}"/>
              </a:ext>
            </a:extLst>
          </p:cNvPr>
          <p:cNvSpPr/>
          <p:nvPr/>
        </p:nvSpPr>
        <p:spPr bwMode="gray">
          <a:xfrm flipH="1">
            <a:off x="2383743" y="1273251"/>
            <a:ext cx="1090606" cy="59009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0" rtlCol="0" anchor="ctr">
            <a:noAutofit/>
          </a:bodyPr>
          <a:lstStyle/>
          <a:p>
            <a:pPr algn="ctr" fontAlgn="ctr"/>
            <a:r>
              <a:rPr lang="en-US" sz="1200" dirty="0">
                <a:solidFill>
                  <a:schemeClr val="tx1"/>
                </a:solidFill>
                <a:latin typeface="Huawei Sans" panose="020C0503030203020204" pitchFamily="34" charset="0"/>
              </a:rPr>
              <a:t>DC A</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65" name="Freeform 159">
            <a:extLst>
              <a:ext uri="{FF2B5EF4-FFF2-40B4-BE49-F238E27FC236}">
                <a16:creationId xmlns:a16="http://schemas.microsoft.com/office/drawing/2014/main" id="{A9C3FE7D-3E4B-4D0A-BE27-803C55B9C918}"/>
              </a:ext>
            </a:extLst>
          </p:cNvPr>
          <p:cNvSpPr/>
          <p:nvPr/>
        </p:nvSpPr>
        <p:spPr bwMode="gray">
          <a:xfrm flipH="1">
            <a:off x="4300328" y="1312110"/>
            <a:ext cx="1090606" cy="59009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0" rtlCol="0" anchor="ctr">
            <a:noAutofit/>
          </a:bodyPr>
          <a:lstStyle/>
          <a:p>
            <a:pPr algn="ctr" fontAlgn="ctr"/>
            <a:r>
              <a:rPr lang="en-US" sz="1200" dirty="0">
                <a:solidFill>
                  <a:schemeClr val="tx1"/>
                </a:solidFill>
                <a:latin typeface="Huawei Sans" panose="020C0503030203020204" pitchFamily="34" charset="0"/>
              </a:rPr>
              <a:t>DC B</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46" name="矩形 365">
            <a:extLst>
              <a:ext uri="{FF2B5EF4-FFF2-40B4-BE49-F238E27FC236}">
                <a16:creationId xmlns:a16="http://schemas.microsoft.com/office/drawing/2014/main" id="{B4D88BED-E5CE-4969-A3B7-F07A557DADE2}"/>
              </a:ext>
            </a:extLst>
          </p:cNvPr>
          <p:cNvSpPr/>
          <p:nvPr/>
        </p:nvSpPr>
        <p:spPr bwMode="gray">
          <a:xfrm>
            <a:off x="4517029" y="3571760"/>
            <a:ext cx="2144016" cy="2333727"/>
          </a:xfrm>
          <a:prstGeom prst="rect">
            <a:avLst/>
          </a:prstGeom>
          <a:solidFill>
            <a:srgbClr val="00B0F0">
              <a:alpha val="20000"/>
            </a:srgbClr>
          </a:solidFill>
          <a:ln w="50800"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600" dirty="0">
              <a:solidFill>
                <a:srgbClr val="000000"/>
              </a:solidFill>
              <a:latin typeface="Huawei Sans" panose="020C0503030203020204" pitchFamily="34" charset="0"/>
              <a:ea typeface="方正兰亭黑简体" panose="02000000000000000000" pitchFamily="2" charset="-122"/>
            </a:endParaRPr>
          </a:p>
        </p:txBody>
      </p:sp>
      <p:sp>
        <p:nvSpPr>
          <p:cNvPr id="147" name="矩形 366">
            <a:extLst>
              <a:ext uri="{FF2B5EF4-FFF2-40B4-BE49-F238E27FC236}">
                <a16:creationId xmlns:a16="http://schemas.microsoft.com/office/drawing/2014/main" id="{0B0A1B3D-AC8C-4410-ABAD-811D8F510F97}"/>
              </a:ext>
            </a:extLst>
          </p:cNvPr>
          <p:cNvSpPr/>
          <p:nvPr/>
        </p:nvSpPr>
        <p:spPr bwMode="gray">
          <a:xfrm>
            <a:off x="475952" y="3587471"/>
            <a:ext cx="2152927" cy="2340295"/>
          </a:xfrm>
          <a:prstGeom prst="rect">
            <a:avLst/>
          </a:prstGeom>
          <a:solidFill>
            <a:srgbClr val="00B0F0">
              <a:alpha val="20000"/>
            </a:srgbClr>
          </a:solidFill>
          <a:ln w="50800"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600" dirty="0">
              <a:solidFill>
                <a:srgbClr val="000000"/>
              </a:solidFill>
              <a:latin typeface="Huawei Sans" panose="020C0503030203020204" pitchFamily="34" charset="0"/>
              <a:ea typeface="方正兰亭黑简体" panose="02000000000000000000" pitchFamily="2" charset="-122"/>
            </a:endParaRPr>
          </a:p>
        </p:txBody>
      </p:sp>
      <p:sp>
        <p:nvSpPr>
          <p:cNvPr id="149" name="矩形 368">
            <a:extLst>
              <a:ext uri="{FF2B5EF4-FFF2-40B4-BE49-F238E27FC236}">
                <a16:creationId xmlns:a16="http://schemas.microsoft.com/office/drawing/2014/main" id="{91F0854F-2228-43CF-BB29-5800631DAACB}"/>
              </a:ext>
            </a:extLst>
          </p:cNvPr>
          <p:cNvSpPr/>
          <p:nvPr/>
        </p:nvSpPr>
        <p:spPr bwMode="gray">
          <a:xfrm>
            <a:off x="2661916" y="3587470"/>
            <a:ext cx="1771832" cy="2318111"/>
          </a:xfrm>
          <a:prstGeom prst="rect">
            <a:avLst/>
          </a:prstGeom>
          <a:solidFill>
            <a:srgbClr val="FF0000">
              <a:alpha val="20000"/>
            </a:srgbClr>
          </a:solidFill>
          <a:ln w="50800"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600" dirty="0">
              <a:solidFill>
                <a:srgbClr val="000000"/>
              </a:solidFill>
              <a:latin typeface="Huawei Sans" panose="020C0503030203020204" pitchFamily="34" charset="0"/>
              <a:ea typeface="方正兰亭黑简体" panose="02000000000000000000" pitchFamily="2" charset="-122"/>
            </a:endParaRPr>
          </a:p>
        </p:txBody>
      </p:sp>
      <p:sp>
        <p:nvSpPr>
          <p:cNvPr id="2" name="Title 1">
            <a:extLst>
              <a:ext uri="{FF2B5EF4-FFF2-40B4-BE49-F238E27FC236}">
                <a16:creationId xmlns:a16="http://schemas.microsoft.com/office/drawing/2014/main" id="{5513E83F-EBB0-4B7E-8696-5E4DF8DD08BA}"/>
              </a:ext>
            </a:extLst>
          </p:cNvPr>
          <p:cNvSpPr>
            <a:spLocks noGrp="1"/>
          </p:cNvSpPr>
          <p:nvPr>
            <p:ph type="title"/>
          </p:nvPr>
        </p:nvSpPr>
        <p:spPr bwMode="gray"/>
        <p:txBody>
          <a:bodyPr/>
          <a:lstStyle/>
          <a:p>
            <a:pPr fontAlgn="ctr"/>
            <a:r>
              <a:rPr lang="en-US" dirty="0">
                <a:latin typeface="Huawei Sans" panose="020C0503030203020204" pitchFamily="34" charset="0"/>
              </a:rPr>
              <a:t>Current Network Architecture of the Financial Enterprise </a:t>
            </a:r>
          </a:p>
        </p:txBody>
      </p:sp>
      <p:sp>
        <p:nvSpPr>
          <p:cNvPr id="3" name="Text Placeholder 2">
            <a:extLst>
              <a:ext uri="{FF2B5EF4-FFF2-40B4-BE49-F238E27FC236}">
                <a16:creationId xmlns:a16="http://schemas.microsoft.com/office/drawing/2014/main" id="{83087633-8E7E-4C55-B7E0-A74C4620BD34}"/>
              </a:ext>
            </a:extLst>
          </p:cNvPr>
          <p:cNvSpPr>
            <a:spLocks noGrp="1"/>
          </p:cNvSpPr>
          <p:nvPr>
            <p:ph type="body" sz="quarter" idx="10"/>
          </p:nvPr>
        </p:nvSpPr>
        <p:spPr bwMode="gray">
          <a:xfrm>
            <a:off x="6648033" y="1052512"/>
            <a:ext cx="5219502" cy="4875042"/>
          </a:xfrm>
        </p:spPr>
        <p:txBody>
          <a:bodyPr/>
          <a:lstStyle/>
          <a:p>
            <a:pPr>
              <a:lnSpc>
                <a:spcPct val="130000"/>
              </a:lnSpc>
              <a:spcBef>
                <a:spcPts val="600"/>
              </a:spcBef>
            </a:pPr>
            <a:r>
              <a:rPr lang="en-US" sz="1400" dirty="0">
                <a:latin typeface="Huawei Sans" panose="020C0503030203020204" pitchFamily="34" charset="0"/>
              </a:rPr>
              <a:t>Current network architecture</a:t>
            </a:r>
            <a:endParaRPr lang="en-US" altLang="zh-CN" sz="1400" dirty="0">
              <a:latin typeface="Huawei Sans" panose="020C0503030203020204" pitchFamily="34" charset="0"/>
            </a:endParaRPr>
          </a:p>
          <a:p>
            <a:pPr marL="536575" lvl="1" indent="-220663">
              <a:lnSpc>
                <a:spcPct val="130000"/>
              </a:lnSpc>
              <a:spcBef>
                <a:spcPts val="600"/>
              </a:spcBef>
            </a:pPr>
            <a:r>
              <a:rPr lang="en-US" sz="1200" dirty="0">
                <a:latin typeface="Huawei Sans" panose="020C0503030203020204" pitchFamily="34" charset="0"/>
              </a:rPr>
              <a:t>The financial enterprise has 400+ sub-branches in the province and 100+ sub-branches outside the province. The sub-branches use the single-device or dual-device dual-uplink networking mode at egresses.</a:t>
            </a:r>
            <a:endParaRPr lang="en-US" altLang="zh-CN" sz="1200" dirty="0">
              <a:latin typeface="Huawei Sans" panose="020C0503030203020204" pitchFamily="34" charset="0"/>
            </a:endParaRPr>
          </a:p>
          <a:p>
            <a:pPr marL="536575" lvl="1" indent="-220663">
              <a:lnSpc>
                <a:spcPct val="130000"/>
              </a:lnSpc>
              <a:spcBef>
                <a:spcPts val="600"/>
              </a:spcBef>
            </a:pPr>
            <a:r>
              <a:rPr lang="en-US" sz="1200" dirty="0">
                <a:latin typeface="Huawei Sans" panose="020C0503030203020204" pitchFamily="34" charset="0"/>
              </a:rPr>
              <a:t>Sub-branches in the province are connected to branches in the province through MSTP private lines, which are connected to the HQ through MSTP private lines.</a:t>
            </a:r>
            <a:endParaRPr lang="en-US" altLang="zh-CN" sz="1200" dirty="0">
              <a:latin typeface="Huawei Sans" panose="020C0503030203020204" pitchFamily="34" charset="0"/>
            </a:endParaRPr>
          </a:p>
          <a:p>
            <a:pPr marL="536575" lvl="1" indent="-220663">
              <a:lnSpc>
                <a:spcPct val="130000"/>
              </a:lnSpc>
              <a:spcBef>
                <a:spcPts val="600"/>
              </a:spcBef>
            </a:pPr>
            <a:r>
              <a:rPr lang="en-US" sz="1200" dirty="0">
                <a:latin typeface="Huawei Sans" panose="020C0503030203020204" pitchFamily="34" charset="0"/>
              </a:rPr>
              <a:t>Sub-branches outside the province are connected to local provincial branches through MSTP private lines, which are connected to the HQ through MSTP private lines.</a:t>
            </a:r>
            <a:endParaRPr lang="en-US" altLang="zh-CN" sz="1200" dirty="0">
              <a:latin typeface="Huawei Sans" panose="020C0503030203020204" pitchFamily="34" charset="0"/>
            </a:endParaRPr>
          </a:p>
          <a:p>
            <a:pPr>
              <a:lnSpc>
                <a:spcPct val="130000"/>
              </a:lnSpc>
              <a:spcBef>
                <a:spcPts val="600"/>
              </a:spcBef>
            </a:pPr>
            <a:r>
              <a:rPr lang="en-US" sz="1400" dirty="0">
                <a:latin typeface="Huawei Sans" panose="020C0503030203020204" pitchFamily="34" charset="0"/>
              </a:rPr>
              <a:t>Current traffic model</a:t>
            </a:r>
            <a:endParaRPr lang="en-US" altLang="zh-CN" sz="1400" dirty="0">
              <a:latin typeface="Huawei Sans" panose="020C0503030203020204" pitchFamily="34" charset="0"/>
            </a:endParaRPr>
          </a:p>
          <a:p>
            <a:pPr marL="536575" lvl="1" indent="-220663">
              <a:lnSpc>
                <a:spcPct val="130000"/>
              </a:lnSpc>
              <a:spcBef>
                <a:spcPts val="600"/>
              </a:spcBef>
            </a:pPr>
            <a:r>
              <a:rPr lang="en-US" sz="1200" dirty="0">
                <a:latin typeface="Huawei Sans" panose="020C0503030203020204" pitchFamily="34" charset="0"/>
              </a:rPr>
              <a:t>Traffic of all sub-branches in and outside the province is first aggregated to branches and then centrally forwarded to the HQ.</a:t>
            </a:r>
            <a:endParaRPr lang="en-US" altLang="zh-CN" sz="1200" dirty="0">
              <a:latin typeface="Huawei Sans" panose="020C0503030203020204" pitchFamily="34" charset="0"/>
            </a:endParaRPr>
          </a:p>
          <a:p>
            <a:pPr marL="536575" lvl="1" indent="-220663">
              <a:lnSpc>
                <a:spcPct val="130000"/>
              </a:lnSpc>
              <a:spcBef>
                <a:spcPts val="600"/>
              </a:spcBef>
            </a:pPr>
            <a:r>
              <a:rPr lang="en-US" sz="1200" dirty="0">
                <a:latin typeface="Huawei Sans" panose="020C0503030203020204" pitchFamily="34" charset="0"/>
              </a:rPr>
              <a:t>Office service traffic of sub-branches in and outside the province is sent to DC A.</a:t>
            </a:r>
            <a:endParaRPr lang="en-US" altLang="zh-CN" sz="1200" dirty="0">
              <a:latin typeface="Huawei Sans" panose="020C0503030203020204" pitchFamily="34" charset="0"/>
            </a:endParaRPr>
          </a:p>
          <a:p>
            <a:pPr marL="536575" lvl="1" indent="-220663">
              <a:lnSpc>
                <a:spcPct val="130000"/>
              </a:lnSpc>
              <a:spcBef>
                <a:spcPts val="600"/>
              </a:spcBef>
            </a:pPr>
            <a:r>
              <a:rPr lang="en-US" sz="1200" dirty="0">
                <a:latin typeface="Huawei Sans" panose="020C0503030203020204" pitchFamily="34" charset="0"/>
              </a:rPr>
              <a:t>Production service traffic of sub-branches in and outside the province is sent to DC B.</a:t>
            </a:r>
            <a:endParaRPr lang="en-US" altLang="zh-CN" sz="1200" dirty="0">
              <a:latin typeface="Huawei Sans" panose="020C0503030203020204" pitchFamily="34" charset="0"/>
            </a:endParaRPr>
          </a:p>
        </p:txBody>
      </p:sp>
      <p:sp>
        <p:nvSpPr>
          <p:cNvPr id="4" name="圆角矩形 191">
            <a:extLst>
              <a:ext uri="{FF2B5EF4-FFF2-40B4-BE49-F238E27FC236}">
                <a16:creationId xmlns:a16="http://schemas.microsoft.com/office/drawing/2014/main" id="{26FC0A35-51C3-4C43-A8E5-8E157F4913DD}"/>
              </a:ext>
            </a:extLst>
          </p:cNvPr>
          <p:cNvSpPr/>
          <p:nvPr/>
        </p:nvSpPr>
        <p:spPr bwMode="gray">
          <a:xfrm>
            <a:off x="506369" y="3738468"/>
            <a:ext cx="2045578" cy="865737"/>
          </a:xfrm>
          <a:prstGeom prst="roundRect">
            <a:avLst/>
          </a:prstGeom>
          <a:solidFill>
            <a:schemeClr val="bg1">
              <a:lumMod val="95000"/>
            </a:schemeClr>
          </a:solidFill>
          <a:ln w="12700">
            <a:solidFill>
              <a:schemeClr val="tx1"/>
            </a:solidFill>
            <a:prstDash val="dash"/>
          </a:ln>
          <a:effec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50" dirty="0">
              <a:solidFill>
                <a:prstClr val="black"/>
              </a:solidFill>
              <a:latin typeface="Huawei Sans" panose="020C0503030203020204" pitchFamily="34" charset="0"/>
              <a:ea typeface="方正兰亭黑简体" panose="02000000000000000000" pitchFamily="2" charset="-122"/>
            </a:endParaRPr>
          </a:p>
        </p:txBody>
      </p:sp>
      <p:cxnSp>
        <p:nvCxnSpPr>
          <p:cNvPr id="6" name="直接连接符 111">
            <a:extLst>
              <a:ext uri="{FF2B5EF4-FFF2-40B4-BE49-F238E27FC236}">
                <a16:creationId xmlns:a16="http://schemas.microsoft.com/office/drawing/2014/main" id="{0E4E155E-6D03-40A2-8CAC-DDB99C27D31A}"/>
              </a:ext>
            </a:extLst>
          </p:cNvPr>
          <p:cNvCxnSpPr/>
          <p:nvPr/>
        </p:nvCxnSpPr>
        <p:spPr bwMode="gray">
          <a:xfrm>
            <a:off x="2667201" y="1934422"/>
            <a:ext cx="44193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 name="TextBox 92">
            <a:extLst>
              <a:ext uri="{FF2B5EF4-FFF2-40B4-BE49-F238E27FC236}">
                <a16:creationId xmlns:a16="http://schemas.microsoft.com/office/drawing/2014/main" id="{B8703D9B-1542-4537-8F46-DC568B814634}"/>
              </a:ext>
            </a:extLst>
          </p:cNvPr>
          <p:cNvSpPr txBox="1"/>
          <p:nvPr/>
        </p:nvSpPr>
        <p:spPr bwMode="gray">
          <a:xfrm>
            <a:off x="2577320" y="1658062"/>
            <a:ext cx="623127" cy="164110"/>
          </a:xfrm>
          <a:prstGeom prst="rect">
            <a:avLst/>
          </a:prstGeom>
          <a:noFill/>
        </p:spPr>
        <p:txBody>
          <a:bodyPr wrap="square" lIns="0" tIns="0" rIns="0" bIns="0" rtlCol="0">
            <a:spAutoFit/>
          </a:bodyPr>
          <a:lstStyle/>
          <a:p>
            <a:pPr algn="ctr" defTabSz="1624721" fontAlgn="ctr">
              <a:spcBef>
                <a:spcPct val="0"/>
              </a:spcBef>
              <a:spcAft>
                <a:spcPct val="0"/>
              </a:spcAft>
            </a:pPr>
            <a:r>
              <a:rPr lang="en-US" sz="1050" dirty="0">
                <a:solidFill>
                  <a:srgbClr val="C00000"/>
                </a:solidFill>
                <a:latin typeface="Huawei Sans" panose="020C0503030203020204" pitchFamily="34" charset="0"/>
              </a:rPr>
              <a:t>Hub1</a:t>
            </a:r>
          </a:p>
        </p:txBody>
      </p:sp>
      <p:sp>
        <p:nvSpPr>
          <p:cNvPr id="8" name="Text Box 26">
            <a:extLst>
              <a:ext uri="{FF2B5EF4-FFF2-40B4-BE49-F238E27FC236}">
                <a16:creationId xmlns:a16="http://schemas.microsoft.com/office/drawing/2014/main" id="{A2F7A776-6774-4A3E-A33B-0E84AAC78E0C}"/>
              </a:ext>
            </a:extLst>
          </p:cNvPr>
          <p:cNvSpPr txBox="1">
            <a:spLocks noChangeArrowheads="1"/>
          </p:cNvSpPr>
          <p:nvPr/>
        </p:nvSpPr>
        <p:spPr bwMode="gray">
          <a:xfrm>
            <a:off x="326988" y="3720709"/>
            <a:ext cx="956854" cy="511452"/>
          </a:xfrm>
          <a:prstGeom prst="rect">
            <a:avLst/>
          </a:prstGeom>
          <a:noFill/>
          <a:ln w="9525" algn="ctr">
            <a:noFill/>
            <a:miter lim="800000"/>
            <a:headEnd/>
            <a:tailEnd/>
          </a:ln>
        </p:spPr>
        <p:txBody>
          <a:bodyPr wrap="square" lIns="140745" tIns="70373" rIns="140745" bIns="70373">
            <a:spAutoFit/>
          </a:bodyPr>
          <a:lstStyle>
            <a:defPPr>
              <a:defRPr lang="en-US"/>
            </a:defPPr>
            <a:lvl1pPr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1pPr>
            <a:lvl2pPr marL="4572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2pPr>
            <a:lvl3pPr marL="9144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3pPr>
            <a:lvl4pPr marL="13716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4pPr>
            <a:lvl5pPr marL="18288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5pPr>
            <a:lvl6pPr marL="2286000" algn="l" defTabSz="914400" rtl="0" eaLnBrk="1" latinLnBrk="0" hangingPunct="1">
              <a:defRPr sz="1000" u="sng" kern="1200">
                <a:solidFill>
                  <a:srgbClr val="B2B2B2"/>
                </a:solidFill>
                <a:latin typeface="Arial" pitchFamily="34" charset="0"/>
                <a:ea typeface="MS PGothic" pitchFamily="34" charset="-128"/>
              </a:defRPr>
            </a:lvl6pPr>
            <a:lvl7pPr marL="2743200" algn="l" defTabSz="914400" rtl="0" eaLnBrk="1" latinLnBrk="0" hangingPunct="1">
              <a:defRPr sz="1000" u="sng" kern="1200">
                <a:solidFill>
                  <a:srgbClr val="B2B2B2"/>
                </a:solidFill>
                <a:latin typeface="Arial" pitchFamily="34" charset="0"/>
                <a:ea typeface="MS PGothic" pitchFamily="34" charset="-128"/>
              </a:defRPr>
            </a:lvl7pPr>
            <a:lvl8pPr marL="3200400" algn="l" defTabSz="914400" rtl="0" eaLnBrk="1" latinLnBrk="0" hangingPunct="1">
              <a:defRPr sz="1000" u="sng" kern="1200">
                <a:solidFill>
                  <a:srgbClr val="B2B2B2"/>
                </a:solidFill>
                <a:latin typeface="Arial" pitchFamily="34" charset="0"/>
                <a:ea typeface="MS PGothic" pitchFamily="34" charset="-128"/>
              </a:defRPr>
            </a:lvl8pPr>
            <a:lvl9pPr marL="3657600" algn="l" defTabSz="914400" rtl="0" eaLnBrk="1" latinLnBrk="0" hangingPunct="1">
              <a:defRPr sz="1000" u="sng" kern="1200">
                <a:solidFill>
                  <a:srgbClr val="B2B2B2"/>
                </a:solidFill>
                <a:latin typeface="Arial" pitchFamily="34" charset="0"/>
                <a:ea typeface="MS PGothic" pitchFamily="34" charset="-128"/>
              </a:defRPr>
            </a:lvl9pPr>
          </a:lstStyle>
          <a:p>
            <a:pPr algn="ctr" defTabSz="1424653" fontAlgn="ctr">
              <a:lnSpc>
                <a:spcPct val="100000"/>
              </a:lnSpc>
              <a:buFontTx/>
              <a:buNone/>
            </a:pPr>
            <a:r>
              <a:rPr lang="en-US" sz="800" dirty="0">
                <a:solidFill>
                  <a:prstClr val="black"/>
                </a:solidFill>
                <a:latin typeface="Huawei Sans" panose="020C0503030203020204" pitchFamily="34" charset="0"/>
              </a:rPr>
              <a:t>Local provincial branch</a:t>
            </a:r>
            <a:endParaRPr lang="en-US" altLang="zh-CN" sz="800" u="none" dirty="0">
              <a:solidFill>
                <a:prstClr val="black"/>
              </a:solidFill>
              <a:latin typeface="Huawei Sans" panose="020C0503030203020204" pitchFamily="34" charset="0"/>
              <a:ea typeface="方正兰亭黑简体" panose="02000000000000000000" pitchFamily="2" charset="-122"/>
            </a:endParaRPr>
          </a:p>
        </p:txBody>
      </p:sp>
      <p:cxnSp>
        <p:nvCxnSpPr>
          <p:cNvPr id="10" name="直接连接符 103">
            <a:extLst>
              <a:ext uri="{FF2B5EF4-FFF2-40B4-BE49-F238E27FC236}">
                <a16:creationId xmlns:a16="http://schemas.microsoft.com/office/drawing/2014/main" id="{36B17E39-36D8-411F-AD7F-1A27BD505FEF}"/>
              </a:ext>
            </a:extLst>
          </p:cNvPr>
          <p:cNvCxnSpPr>
            <a:cxnSpLocks/>
            <a:stCxn id="163" idx="2"/>
            <a:endCxn id="256" idx="0"/>
          </p:cNvCxnSpPr>
          <p:nvPr/>
        </p:nvCxnSpPr>
        <p:spPr bwMode="gray">
          <a:xfrm flipH="1">
            <a:off x="2806130" y="2088941"/>
            <a:ext cx="480456" cy="22642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直接连接符 105">
            <a:extLst>
              <a:ext uri="{FF2B5EF4-FFF2-40B4-BE49-F238E27FC236}">
                <a16:creationId xmlns:a16="http://schemas.microsoft.com/office/drawing/2014/main" id="{8BC9BB47-63F0-4432-AFA0-FD0DFCF3018A}"/>
              </a:ext>
            </a:extLst>
          </p:cNvPr>
          <p:cNvCxnSpPr>
            <a:cxnSpLocks/>
            <a:stCxn id="164" idx="2"/>
            <a:endCxn id="256" idx="0"/>
          </p:cNvCxnSpPr>
          <p:nvPr/>
        </p:nvCxnSpPr>
        <p:spPr bwMode="gray">
          <a:xfrm>
            <a:off x="2522928" y="2095139"/>
            <a:ext cx="283202" cy="22022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直接连接符 148">
            <a:extLst>
              <a:ext uri="{FF2B5EF4-FFF2-40B4-BE49-F238E27FC236}">
                <a16:creationId xmlns:a16="http://schemas.microsoft.com/office/drawing/2014/main" id="{931DA0EC-4F35-4EFD-95D1-3C886B26DC12}"/>
              </a:ext>
            </a:extLst>
          </p:cNvPr>
          <p:cNvCxnSpPr>
            <a:cxnSpLocks/>
            <a:endCxn id="169" idx="0"/>
          </p:cNvCxnSpPr>
          <p:nvPr/>
        </p:nvCxnSpPr>
        <p:spPr bwMode="gray">
          <a:xfrm flipH="1">
            <a:off x="3533096" y="4858817"/>
            <a:ext cx="453010" cy="47228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 name="直接连接符 151">
            <a:extLst>
              <a:ext uri="{FF2B5EF4-FFF2-40B4-BE49-F238E27FC236}">
                <a16:creationId xmlns:a16="http://schemas.microsoft.com/office/drawing/2014/main" id="{46DD164B-5620-4D44-8353-504E2B783D2A}"/>
              </a:ext>
            </a:extLst>
          </p:cNvPr>
          <p:cNvCxnSpPr>
            <a:cxnSpLocks/>
            <a:endCxn id="169" idx="0"/>
          </p:cNvCxnSpPr>
          <p:nvPr/>
        </p:nvCxnSpPr>
        <p:spPr bwMode="gray">
          <a:xfrm>
            <a:off x="3134242" y="4866894"/>
            <a:ext cx="398854" cy="46421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1" name="Text Box 26">
            <a:extLst>
              <a:ext uri="{FF2B5EF4-FFF2-40B4-BE49-F238E27FC236}">
                <a16:creationId xmlns:a16="http://schemas.microsoft.com/office/drawing/2014/main" id="{EAD26375-99D6-450E-89AD-74BDE77B18E7}"/>
              </a:ext>
            </a:extLst>
          </p:cNvPr>
          <p:cNvSpPr txBox="1">
            <a:spLocks noChangeArrowheads="1"/>
          </p:cNvSpPr>
          <p:nvPr/>
        </p:nvSpPr>
        <p:spPr bwMode="gray">
          <a:xfrm>
            <a:off x="2646310" y="5270643"/>
            <a:ext cx="886786" cy="511452"/>
          </a:xfrm>
          <a:prstGeom prst="rect">
            <a:avLst/>
          </a:prstGeom>
          <a:noFill/>
          <a:ln w="9525" algn="ctr">
            <a:noFill/>
            <a:miter lim="800000"/>
            <a:headEnd/>
            <a:tailEnd/>
          </a:ln>
        </p:spPr>
        <p:txBody>
          <a:bodyPr wrap="square" lIns="140745" tIns="70373" rIns="140745" bIns="70373">
            <a:spAutoFit/>
          </a:bodyPr>
          <a:lstStyle>
            <a:defPPr>
              <a:defRPr lang="en-US"/>
            </a:defPPr>
            <a:lvl1pPr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1pPr>
            <a:lvl2pPr marL="4572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2pPr>
            <a:lvl3pPr marL="9144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3pPr>
            <a:lvl4pPr marL="13716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4pPr>
            <a:lvl5pPr marL="18288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5pPr>
            <a:lvl6pPr marL="2286000" algn="l" defTabSz="914400" rtl="0" eaLnBrk="1" latinLnBrk="0" hangingPunct="1">
              <a:defRPr sz="1000" u="sng" kern="1200">
                <a:solidFill>
                  <a:srgbClr val="B2B2B2"/>
                </a:solidFill>
                <a:latin typeface="Arial" pitchFamily="34" charset="0"/>
                <a:ea typeface="MS PGothic" pitchFamily="34" charset="-128"/>
              </a:defRPr>
            </a:lvl6pPr>
            <a:lvl7pPr marL="2743200" algn="l" defTabSz="914400" rtl="0" eaLnBrk="1" latinLnBrk="0" hangingPunct="1">
              <a:defRPr sz="1000" u="sng" kern="1200">
                <a:solidFill>
                  <a:srgbClr val="B2B2B2"/>
                </a:solidFill>
                <a:latin typeface="Arial" pitchFamily="34" charset="0"/>
                <a:ea typeface="MS PGothic" pitchFamily="34" charset="-128"/>
              </a:defRPr>
            </a:lvl7pPr>
            <a:lvl8pPr marL="3200400" algn="l" defTabSz="914400" rtl="0" eaLnBrk="1" latinLnBrk="0" hangingPunct="1">
              <a:defRPr sz="1000" u="sng" kern="1200">
                <a:solidFill>
                  <a:srgbClr val="B2B2B2"/>
                </a:solidFill>
                <a:latin typeface="Arial" pitchFamily="34" charset="0"/>
                <a:ea typeface="MS PGothic" pitchFamily="34" charset="-128"/>
              </a:defRPr>
            </a:lvl8pPr>
            <a:lvl9pPr marL="3657600" algn="l" defTabSz="914400" rtl="0" eaLnBrk="1" latinLnBrk="0" hangingPunct="1">
              <a:defRPr sz="1000" u="sng" kern="1200">
                <a:solidFill>
                  <a:srgbClr val="B2B2B2"/>
                </a:solidFill>
                <a:latin typeface="Arial" pitchFamily="34" charset="0"/>
                <a:ea typeface="MS PGothic" pitchFamily="34" charset="-128"/>
              </a:defRPr>
            </a:lvl9pPr>
          </a:lstStyle>
          <a:p>
            <a:pPr algn="ctr" defTabSz="1424653" fontAlgn="ctr">
              <a:lnSpc>
                <a:spcPct val="100000"/>
              </a:lnSpc>
              <a:buFontTx/>
              <a:buNone/>
            </a:pPr>
            <a:r>
              <a:rPr lang="en-US" sz="800" dirty="0">
                <a:solidFill>
                  <a:prstClr val="black"/>
                </a:solidFill>
                <a:latin typeface="Huawei Sans" panose="020C0503030203020204" pitchFamily="34" charset="0"/>
              </a:rPr>
              <a:t>Sub-branch in the province</a:t>
            </a:r>
            <a:endParaRPr lang="en-US" altLang="zh-CN" sz="800" u="none" dirty="0">
              <a:solidFill>
                <a:prstClr val="black"/>
              </a:solidFill>
              <a:latin typeface="Huawei Sans" panose="020C0503030203020204" pitchFamily="34" charset="0"/>
              <a:ea typeface="方正兰亭黑简体" panose="02000000000000000000" pitchFamily="2" charset="-122"/>
            </a:endParaRPr>
          </a:p>
        </p:txBody>
      </p:sp>
      <p:sp>
        <p:nvSpPr>
          <p:cNvPr id="22" name="圆角矩形 316">
            <a:extLst>
              <a:ext uri="{FF2B5EF4-FFF2-40B4-BE49-F238E27FC236}">
                <a16:creationId xmlns:a16="http://schemas.microsoft.com/office/drawing/2014/main" id="{172934B9-B900-461C-9DD3-424D90A64ABA}"/>
              </a:ext>
            </a:extLst>
          </p:cNvPr>
          <p:cNvSpPr/>
          <p:nvPr/>
        </p:nvSpPr>
        <p:spPr bwMode="gray">
          <a:xfrm>
            <a:off x="2792649" y="5272933"/>
            <a:ext cx="970121" cy="507756"/>
          </a:xfrm>
          <a:prstGeom prst="roundRect">
            <a:avLst/>
          </a:prstGeom>
          <a:noFill/>
          <a:ln w="12700">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50" dirty="0">
              <a:solidFill>
                <a:prstClr val="black"/>
              </a:solidFill>
              <a:latin typeface="Huawei Sans" panose="020C0503030203020204" pitchFamily="34" charset="0"/>
              <a:ea typeface="方正兰亭黑简体" panose="02000000000000000000" pitchFamily="2" charset="-122"/>
            </a:endParaRPr>
          </a:p>
        </p:txBody>
      </p:sp>
      <p:cxnSp>
        <p:nvCxnSpPr>
          <p:cNvPr id="26" name="直接连接符 341">
            <a:extLst>
              <a:ext uri="{FF2B5EF4-FFF2-40B4-BE49-F238E27FC236}">
                <a16:creationId xmlns:a16="http://schemas.microsoft.com/office/drawing/2014/main" id="{5EB31AB7-D5F0-4022-AB70-4AA2DD8548C5}"/>
              </a:ext>
            </a:extLst>
          </p:cNvPr>
          <p:cNvCxnSpPr>
            <a:cxnSpLocks/>
            <a:stCxn id="256" idx="2"/>
            <a:endCxn id="229" idx="1"/>
          </p:cNvCxnSpPr>
          <p:nvPr/>
        </p:nvCxnSpPr>
        <p:spPr bwMode="gray">
          <a:xfrm>
            <a:off x="2806130" y="2605444"/>
            <a:ext cx="1339481" cy="48175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直接连接符 357">
            <a:extLst>
              <a:ext uri="{FF2B5EF4-FFF2-40B4-BE49-F238E27FC236}">
                <a16:creationId xmlns:a16="http://schemas.microsoft.com/office/drawing/2014/main" id="{56A05B8E-9613-43AC-9F94-545741DA10C2}"/>
              </a:ext>
            </a:extLst>
          </p:cNvPr>
          <p:cNvCxnSpPr/>
          <p:nvPr/>
        </p:nvCxnSpPr>
        <p:spPr bwMode="gray">
          <a:xfrm>
            <a:off x="4566562" y="1960892"/>
            <a:ext cx="44193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2" name="TextBox 92">
            <a:extLst>
              <a:ext uri="{FF2B5EF4-FFF2-40B4-BE49-F238E27FC236}">
                <a16:creationId xmlns:a16="http://schemas.microsoft.com/office/drawing/2014/main" id="{CA5BF3DB-1729-4168-A17D-BE680C811A2E}"/>
              </a:ext>
            </a:extLst>
          </p:cNvPr>
          <p:cNvSpPr txBox="1"/>
          <p:nvPr/>
        </p:nvSpPr>
        <p:spPr bwMode="gray">
          <a:xfrm>
            <a:off x="4503544" y="1703536"/>
            <a:ext cx="623127" cy="164110"/>
          </a:xfrm>
          <a:prstGeom prst="rect">
            <a:avLst/>
          </a:prstGeom>
          <a:noFill/>
        </p:spPr>
        <p:txBody>
          <a:bodyPr wrap="square" lIns="0" tIns="0" rIns="0" bIns="0" rtlCol="0">
            <a:spAutoFit/>
          </a:bodyPr>
          <a:lstStyle/>
          <a:p>
            <a:pPr algn="ctr" defTabSz="1624721" fontAlgn="ctr">
              <a:spcBef>
                <a:spcPct val="0"/>
              </a:spcBef>
              <a:spcAft>
                <a:spcPct val="0"/>
              </a:spcAft>
            </a:pPr>
            <a:r>
              <a:rPr lang="en-US" sz="1050" dirty="0">
                <a:solidFill>
                  <a:srgbClr val="C00000"/>
                </a:solidFill>
                <a:latin typeface="Huawei Sans" panose="020C0503030203020204" pitchFamily="34" charset="0"/>
              </a:rPr>
              <a:t>Hub2</a:t>
            </a:r>
          </a:p>
        </p:txBody>
      </p:sp>
      <p:sp>
        <p:nvSpPr>
          <p:cNvPr id="43" name="圆角矩形 116">
            <a:extLst>
              <a:ext uri="{FF2B5EF4-FFF2-40B4-BE49-F238E27FC236}">
                <a16:creationId xmlns:a16="http://schemas.microsoft.com/office/drawing/2014/main" id="{1E2D33B8-1A44-4EF7-B72A-C9DF51D5D743}"/>
              </a:ext>
            </a:extLst>
          </p:cNvPr>
          <p:cNvSpPr/>
          <p:nvPr/>
        </p:nvSpPr>
        <p:spPr bwMode="gray">
          <a:xfrm>
            <a:off x="2282242" y="1207874"/>
            <a:ext cx="1223574" cy="959314"/>
          </a:xfrm>
          <a:prstGeom prst="roundRect">
            <a:avLst/>
          </a:prstGeom>
          <a:noFill/>
          <a:ln w="12700">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50" dirty="0">
              <a:solidFill>
                <a:prstClr val="black"/>
              </a:solidFill>
              <a:latin typeface="Huawei Sans" panose="020C0503030203020204" pitchFamily="34" charset="0"/>
              <a:ea typeface="方正兰亭黑简体" panose="02000000000000000000" pitchFamily="2" charset="-122"/>
            </a:endParaRPr>
          </a:p>
        </p:txBody>
      </p:sp>
      <p:sp>
        <p:nvSpPr>
          <p:cNvPr id="44" name="圆角矩形 117">
            <a:extLst>
              <a:ext uri="{FF2B5EF4-FFF2-40B4-BE49-F238E27FC236}">
                <a16:creationId xmlns:a16="http://schemas.microsoft.com/office/drawing/2014/main" id="{C57123E5-E664-4C83-8345-B3546E5E1EDC}"/>
              </a:ext>
            </a:extLst>
          </p:cNvPr>
          <p:cNvSpPr/>
          <p:nvPr/>
        </p:nvSpPr>
        <p:spPr bwMode="gray">
          <a:xfrm>
            <a:off x="4174443" y="1207874"/>
            <a:ext cx="1223574" cy="981559"/>
          </a:xfrm>
          <a:prstGeom prst="roundRect">
            <a:avLst/>
          </a:prstGeom>
          <a:noFill/>
          <a:ln w="12700">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50" dirty="0">
              <a:solidFill>
                <a:prstClr val="black"/>
              </a:solidFill>
              <a:latin typeface="Huawei Sans" panose="020C0503030203020204" pitchFamily="34" charset="0"/>
              <a:ea typeface="方正兰亭黑简体" panose="02000000000000000000" pitchFamily="2" charset="-122"/>
            </a:endParaRPr>
          </a:p>
        </p:txBody>
      </p:sp>
      <p:cxnSp>
        <p:nvCxnSpPr>
          <p:cNvPr id="49" name="直接连接符 134">
            <a:extLst>
              <a:ext uri="{FF2B5EF4-FFF2-40B4-BE49-F238E27FC236}">
                <a16:creationId xmlns:a16="http://schemas.microsoft.com/office/drawing/2014/main" id="{F31B7CB9-436C-4AF7-A29B-35396286822D}"/>
              </a:ext>
            </a:extLst>
          </p:cNvPr>
          <p:cNvCxnSpPr>
            <a:cxnSpLocks/>
            <a:stCxn id="256" idx="2"/>
            <a:endCxn id="228" idx="3"/>
          </p:cNvCxnSpPr>
          <p:nvPr/>
        </p:nvCxnSpPr>
        <p:spPr bwMode="gray">
          <a:xfrm>
            <a:off x="2806130" y="2605444"/>
            <a:ext cx="424849" cy="49726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1" name="直接连接符 140">
            <a:extLst>
              <a:ext uri="{FF2B5EF4-FFF2-40B4-BE49-F238E27FC236}">
                <a16:creationId xmlns:a16="http://schemas.microsoft.com/office/drawing/2014/main" id="{2CAF53C8-3B88-41A6-A2E9-742FE7A0C2BA}"/>
              </a:ext>
            </a:extLst>
          </p:cNvPr>
          <p:cNvCxnSpPr>
            <a:cxnSpLocks/>
            <a:stCxn id="161" idx="2"/>
            <a:endCxn id="257" idx="0"/>
          </p:cNvCxnSpPr>
          <p:nvPr/>
        </p:nvCxnSpPr>
        <p:spPr bwMode="gray">
          <a:xfrm flipH="1">
            <a:off x="4734565" y="2098696"/>
            <a:ext cx="452954" cy="22257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2" name="直接连接符 141">
            <a:extLst>
              <a:ext uri="{FF2B5EF4-FFF2-40B4-BE49-F238E27FC236}">
                <a16:creationId xmlns:a16="http://schemas.microsoft.com/office/drawing/2014/main" id="{8B55674F-12EE-4F34-879A-09040E7EE98A}"/>
              </a:ext>
            </a:extLst>
          </p:cNvPr>
          <p:cNvCxnSpPr>
            <a:cxnSpLocks/>
            <a:stCxn id="162" idx="2"/>
            <a:endCxn id="257" idx="0"/>
          </p:cNvCxnSpPr>
          <p:nvPr/>
        </p:nvCxnSpPr>
        <p:spPr bwMode="gray">
          <a:xfrm>
            <a:off x="4390958" y="2103810"/>
            <a:ext cx="343607" cy="21746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3" name="直接连接符 142">
            <a:extLst>
              <a:ext uri="{FF2B5EF4-FFF2-40B4-BE49-F238E27FC236}">
                <a16:creationId xmlns:a16="http://schemas.microsoft.com/office/drawing/2014/main" id="{152ECA09-D760-4F84-BD3A-2C638DF6E8F0}"/>
              </a:ext>
            </a:extLst>
          </p:cNvPr>
          <p:cNvCxnSpPr>
            <a:cxnSpLocks/>
            <a:stCxn id="257" idx="2"/>
            <a:endCxn id="229" idx="1"/>
          </p:cNvCxnSpPr>
          <p:nvPr/>
        </p:nvCxnSpPr>
        <p:spPr bwMode="gray">
          <a:xfrm flipH="1">
            <a:off x="4145611" y="2611348"/>
            <a:ext cx="588954" cy="47585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4" name="直接连接符 143">
            <a:extLst>
              <a:ext uri="{FF2B5EF4-FFF2-40B4-BE49-F238E27FC236}">
                <a16:creationId xmlns:a16="http://schemas.microsoft.com/office/drawing/2014/main" id="{6E40AA54-C6E6-4888-8666-3D4EC0049404}"/>
              </a:ext>
            </a:extLst>
          </p:cNvPr>
          <p:cNvCxnSpPr>
            <a:cxnSpLocks/>
            <a:stCxn id="257" idx="2"/>
            <a:endCxn id="228" idx="1"/>
          </p:cNvCxnSpPr>
          <p:nvPr/>
        </p:nvCxnSpPr>
        <p:spPr bwMode="gray">
          <a:xfrm flipH="1">
            <a:off x="3211743" y="2611348"/>
            <a:ext cx="1522822" cy="48393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0" name="直接连接符 176">
            <a:extLst>
              <a:ext uri="{FF2B5EF4-FFF2-40B4-BE49-F238E27FC236}">
                <a16:creationId xmlns:a16="http://schemas.microsoft.com/office/drawing/2014/main" id="{82B8A719-E70D-48BC-9B50-91F912B1B165}"/>
              </a:ext>
            </a:extLst>
          </p:cNvPr>
          <p:cNvCxnSpPr>
            <a:cxnSpLocks/>
            <a:stCxn id="256" idx="2"/>
            <a:endCxn id="204" idx="1"/>
          </p:cNvCxnSpPr>
          <p:nvPr/>
        </p:nvCxnSpPr>
        <p:spPr bwMode="gray">
          <a:xfrm flipH="1">
            <a:off x="1181573" y="2605444"/>
            <a:ext cx="1624557" cy="54601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直接连接符 177">
            <a:extLst>
              <a:ext uri="{FF2B5EF4-FFF2-40B4-BE49-F238E27FC236}">
                <a16:creationId xmlns:a16="http://schemas.microsoft.com/office/drawing/2014/main" id="{ADA6536D-FFD5-4CFD-97E4-083ECE4C4E3D}"/>
              </a:ext>
            </a:extLst>
          </p:cNvPr>
          <p:cNvCxnSpPr>
            <a:cxnSpLocks/>
            <a:stCxn id="257" idx="2"/>
            <a:endCxn id="205" idx="1"/>
          </p:cNvCxnSpPr>
          <p:nvPr/>
        </p:nvCxnSpPr>
        <p:spPr bwMode="gray">
          <a:xfrm flipH="1">
            <a:off x="2238734" y="2611348"/>
            <a:ext cx="2495831" cy="53872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4" name="直接连接符 210">
            <a:extLst>
              <a:ext uri="{FF2B5EF4-FFF2-40B4-BE49-F238E27FC236}">
                <a16:creationId xmlns:a16="http://schemas.microsoft.com/office/drawing/2014/main" id="{66B41A3E-9ADF-44D2-836D-C96BB2C387DC}"/>
              </a:ext>
            </a:extLst>
          </p:cNvPr>
          <p:cNvCxnSpPr>
            <a:cxnSpLocks/>
            <a:stCxn id="166" idx="0"/>
          </p:cNvCxnSpPr>
          <p:nvPr/>
        </p:nvCxnSpPr>
        <p:spPr bwMode="gray">
          <a:xfrm flipH="1" flipV="1">
            <a:off x="1144555" y="3361827"/>
            <a:ext cx="121461" cy="67055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5" name="直接连接符 211">
            <a:extLst>
              <a:ext uri="{FF2B5EF4-FFF2-40B4-BE49-F238E27FC236}">
                <a16:creationId xmlns:a16="http://schemas.microsoft.com/office/drawing/2014/main" id="{C415158A-5D62-49DD-992E-BB80020EFEB0}"/>
              </a:ext>
            </a:extLst>
          </p:cNvPr>
          <p:cNvCxnSpPr>
            <a:cxnSpLocks/>
            <a:stCxn id="167" idx="0"/>
          </p:cNvCxnSpPr>
          <p:nvPr/>
        </p:nvCxnSpPr>
        <p:spPr bwMode="gray">
          <a:xfrm flipV="1">
            <a:off x="2034420" y="3361827"/>
            <a:ext cx="172074" cy="67055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直接连接符 212">
            <a:extLst>
              <a:ext uri="{FF2B5EF4-FFF2-40B4-BE49-F238E27FC236}">
                <a16:creationId xmlns:a16="http://schemas.microsoft.com/office/drawing/2014/main" id="{AAD5C365-1BAA-437A-AC68-DF918738C6E6}"/>
              </a:ext>
            </a:extLst>
          </p:cNvPr>
          <p:cNvCxnSpPr>
            <a:cxnSpLocks/>
            <a:stCxn id="166" idx="3"/>
            <a:endCxn id="167" idx="1"/>
          </p:cNvCxnSpPr>
          <p:nvPr/>
        </p:nvCxnSpPr>
        <p:spPr bwMode="gray">
          <a:xfrm>
            <a:off x="1438090" y="4173172"/>
            <a:ext cx="424256"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7" name="Text Box 26">
            <a:extLst>
              <a:ext uri="{FF2B5EF4-FFF2-40B4-BE49-F238E27FC236}">
                <a16:creationId xmlns:a16="http://schemas.microsoft.com/office/drawing/2014/main" id="{322FEE3A-3252-4616-9FCB-729D4E93C68E}"/>
              </a:ext>
            </a:extLst>
          </p:cNvPr>
          <p:cNvSpPr txBox="1">
            <a:spLocks noChangeArrowheads="1"/>
          </p:cNvSpPr>
          <p:nvPr/>
        </p:nvSpPr>
        <p:spPr bwMode="gray">
          <a:xfrm>
            <a:off x="772132" y="5347597"/>
            <a:ext cx="876072" cy="511452"/>
          </a:xfrm>
          <a:prstGeom prst="rect">
            <a:avLst/>
          </a:prstGeom>
          <a:noFill/>
          <a:ln w="9525" algn="ctr">
            <a:noFill/>
            <a:miter lim="800000"/>
            <a:headEnd/>
            <a:tailEnd/>
          </a:ln>
        </p:spPr>
        <p:txBody>
          <a:bodyPr wrap="square" lIns="140745" tIns="70373" rIns="140745" bIns="70373">
            <a:spAutoFit/>
          </a:bodyPr>
          <a:lstStyle>
            <a:defPPr>
              <a:defRPr lang="en-US"/>
            </a:defPPr>
            <a:lvl1pPr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1pPr>
            <a:lvl2pPr marL="4572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2pPr>
            <a:lvl3pPr marL="9144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3pPr>
            <a:lvl4pPr marL="13716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4pPr>
            <a:lvl5pPr marL="18288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5pPr>
            <a:lvl6pPr marL="2286000" algn="l" defTabSz="914400" rtl="0" eaLnBrk="1" latinLnBrk="0" hangingPunct="1">
              <a:defRPr sz="1000" u="sng" kern="1200">
                <a:solidFill>
                  <a:srgbClr val="B2B2B2"/>
                </a:solidFill>
                <a:latin typeface="Arial" pitchFamily="34" charset="0"/>
                <a:ea typeface="MS PGothic" pitchFamily="34" charset="-128"/>
              </a:defRPr>
            </a:lvl6pPr>
            <a:lvl7pPr marL="2743200" algn="l" defTabSz="914400" rtl="0" eaLnBrk="1" latinLnBrk="0" hangingPunct="1">
              <a:defRPr sz="1000" u="sng" kern="1200">
                <a:solidFill>
                  <a:srgbClr val="B2B2B2"/>
                </a:solidFill>
                <a:latin typeface="Arial" pitchFamily="34" charset="0"/>
                <a:ea typeface="MS PGothic" pitchFamily="34" charset="-128"/>
              </a:defRPr>
            </a:lvl7pPr>
            <a:lvl8pPr marL="3200400" algn="l" defTabSz="914400" rtl="0" eaLnBrk="1" latinLnBrk="0" hangingPunct="1">
              <a:defRPr sz="1000" u="sng" kern="1200">
                <a:solidFill>
                  <a:srgbClr val="B2B2B2"/>
                </a:solidFill>
                <a:latin typeface="Arial" pitchFamily="34" charset="0"/>
                <a:ea typeface="MS PGothic" pitchFamily="34" charset="-128"/>
              </a:defRPr>
            </a:lvl8pPr>
            <a:lvl9pPr marL="3657600" algn="l" defTabSz="914400" rtl="0" eaLnBrk="1" latinLnBrk="0" hangingPunct="1">
              <a:defRPr sz="1000" u="sng" kern="1200">
                <a:solidFill>
                  <a:srgbClr val="B2B2B2"/>
                </a:solidFill>
                <a:latin typeface="Arial" pitchFamily="34" charset="0"/>
                <a:ea typeface="MS PGothic" pitchFamily="34" charset="-128"/>
              </a:defRPr>
            </a:lvl9pPr>
          </a:lstStyle>
          <a:p>
            <a:pPr algn="ctr" defTabSz="1424653" fontAlgn="ctr">
              <a:lnSpc>
                <a:spcPct val="100000"/>
              </a:lnSpc>
              <a:buFontTx/>
              <a:buNone/>
            </a:pPr>
            <a:r>
              <a:rPr lang="en-US" sz="800" dirty="0">
                <a:solidFill>
                  <a:prstClr val="black"/>
                </a:solidFill>
                <a:latin typeface="Huawei Sans" panose="020C0503030203020204" pitchFamily="34" charset="0"/>
              </a:rPr>
              <a:t>Sub-branch outside the province</a:t>
            </a:r>
            <a:endParaRPr lang="en-US" altLang="zh-CN" sz="800" u="none" dirty="0">
              <a:solidFill>
                <a:prstClr val="black"/>
              </a:solidFill>
              <a:latin typeface="Huawei Sans" panose="020C0503030203020204" pitchFamily="34" charset="0"/>
              <a:ea typeface="方正兰亭黑简体" panose="02000000000000000000" pitchFamily="2" charset="-122"/>
            </a:endParaRPr>
          </a:p>
        </p:txBody>
      </p:sp>
      <p:sp>
        <p:nvSpPr>
          <p:cNvPr id="78" name="圆角矩形 214">
            <a:extLst>
              <a:ext uri="{FF2B5EF4-FFF2-40B4-BE49-F238E27FC236}">
                <a16:creationId xmlns:a16="http://schemas.microsoft.com/office/drawing/2014/main" id="{A8468348-BCC5-47DA-95AC-EE0DB14E873E}"/>
              </a:ext>
            </a:extLst>
          </p:cNvPr>
          <p:cNvSpPr/>
          <p:nvPr/>
        </p:nvSpPr>
        <p:spPr bwMode="gray">
          <a:xfrm>
            <a:off x="906296" y="5363919"/>
            <a:ext cx="1352856" cy="502922"/>
          </a:xfrm>
          <a:prstGeom prst="roundRect">
            <a:avLst/>
          </a:prstGeom>
          <a:noFill/>
          <a:ln w="12700">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50" dirty="0">
              <a:solidFill>
                <a:prstClr val="black"/>
              </a:solidFill>
              <a:latin typeface="Huawei Sans" panose="020C0503030203020204" pitchFamily="34" charset="0"/>
              <a:ea typeface="方正兰亭黑简体" panose="02000000000000000000" pitchFamily="2" charset="-122"/>
            </a:endParaRPr>
          </a:p>
        </p:txBody>
      </p:sp>
      <p:cxnSp>
        <p:nvCxnSpPr>
          <p:cNvPr id="82" name="直接连接符 218">
            <a:extLst>
              <a:ext uri="{FF2B5EF4-FFF2-40B4-BE49-F238E27FC236}">
                <a16:creationId xmlns:a16="http://schemas.microsoft.com/office/drawing/2014/main" id="{CAE11454-72DA-48EF-A22E-537ED5B8426E}"/>
              </a:ext>
            </a:extLst>
          </p:cNvPr>
          <p:cNvCxnSpPr>
            <a:cxnSpLocks/>
            <a:stCxn id="166" idx="2"/>
            <a:endCxn id="236" idx="3"/>
          </p:cNvCxnSpPr>
          <p:nvPr/>
        </p:nvCxnSpPr>
        <p:spPr bwMode="gray">
          <a:xfrm flipH="1">
            <a:off x="1219763" y="4313960"/>
            <a:ext cx="46253" cy="48425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3" name="直接连接符 219">
            <a:extLst>
              <a:ext uri="{FF2B5EF4-FFF2-40B4-BE49-F238E27FC236}">
                <a16:creationId xmlns:a16="http://schemas.microsoft.com/office/drawing/2014/main" id="{CAC050D4-AA29-42B4-B045-928931833208}"/>
              </a:ext>
            </a:extLst>
          </p:cNvPr>
          <p:cNvCxnSpPr>
            <a:cxnSpLocks/>
            <a:stCxn id="167" idx="2"/>
            <a:endCxn id="237" idx="3"/>
          </p:cNvCxnSpPr>
          <p:nvPr/>
        </p:nvCxnSpPr>
        <p:spPr bwMode="gray">
          <a:xfrm>
            <a:off x="2034420" y="4313960"/>
            <a:ext cx="119211" cy="47618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4" name="直接连接符 220">
            <a:extLst>
              <a:ext uri="{FF2B5EF4-FFF2-40B4-BE49-F238E27FC236}">
                <a16:creationId xmlns:a16="http://schemas.microsoft.com/office/drawing/2014/main" id="{BD920236-4DA0-4246-BBE1-750DE545925E}"/>
              </a:ext>
            </a:extLst>
          </p:cNvPr>
          <p:cNvCxnSpPr>
            <a:cxnSpLocks/>
            <a:endCxn id="168" idx="0"/>
          </p:cNvCxnSpPr>
          <p:nvPr/>
        </p:nvCxnSpPr>
        <p:spPr bwMode="gray">
          <a:xfrm>
            <a:off x="1121695" y="5183737"/>
            <a:ext cx="538746" cy="28042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5" name="直接连接符 221">
            <a:extLst>
              <a:ext uri="{FF2B5EF4-FFF2-40B4-BE49-F238E27FC236}">
                <a16:creationId xmlns:a16="http://schemas.microsoft.com/office/drawing/2014/main" id="{7BEB861E-0C41-4387-B6C5-14B9BB634A1F}"/>
              </a:ext>
            </a:extLst>
          </p:cNvPr>
          <p:cNvCxnSpPr>
            <a:cxnSpLocks/>
            <a:endCxn id="168" idx="0"/>
          </p:cNvCxnSpPr>
          <p:nvPr/>
        </p:nvCxnSpPr>
        <p:spPr bwMode="gray">
          <a:xfrm flipH="1">
            <a:off x="1660441" y="5183737"/>
            <a:ext cx="455880" cy="28042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6" name="圆角矩形 223">
            <a:extLst>
              <a:ext uri="{FF2B5EF4-FFF2-40B4-BE49-F238E27FC236}">
                <a16:creationId xmlns:a16="http://schemas.microsoft.com/office/drawing/2014/main" id="{DDD83198-DD68-41E4-ACE7-C331A56F0613}"/>
              </a:ext>
            </a:extLst>
          </p:cNvPr>
          <p:cNvSpPr/>
          <p:nvPr/>
        </p:nvSpPr>
        <p:spPr bwMode="gray">
          <a:xfrm>
            <a:off x="4536117" y="3677558"/>
            <a:ext cx="2098313" cy="865737"/>
          </a:xfrm>
          <a:prstGeom prst="roundRect">
            <a:avLst/>
          </a:prstGeom>
          <a:solidFill>
            <a:schemeClr val="bg1">
              <a:lumMod val="95000"/>
            </a:schemeClr>
          </a:solidFill>
          <a:ln w="12700">
            <a:solidFill>
              <a:schemeClr val="tx1"/>
            </a:solidFill>
            <a:prstDash val="dash"/>
          </a:ln>
          <a:effec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50" dirty="0">
              <a:solidFill>
                <a:prstClr val="black"/>
              </a:solidFill>
              <a:latin typeface="Huawei Sans" panose="020C0503030203020204" pitchFamily="34" charset="0"/>
              <a:ea typeface="方正兰亭黑简体" panose="02000000000000000000" pitchFamily="2" charset="-122"/>
            </a:endParaRPr>
          </a:p>
        </p:txBody>
      </p:sp>
      <p:sp>
        <p:nvSpPr>
          <p:cNvPr id="87" name="Text Box 26">
            <a:extLst>
              <a:ext uri="{FF2B5EF4-FFF2-40B4-BE49-F238E27FC236}">
                <a16:creationId xmlns:a16="http://schemas.microsoft.com/office/drawing/2014/main" id="{CF45DEC2-F7C0-46F2-B549-BBC3407E3D53}"/>
              </a:ext>
            </a:extLst>
          </p:cNvPr>
          <p:cNvSpPr txBox="1">
            <a:spLocks noChangeArrowheads="1"/>
          </p:cNvSpPr>
          <p:nvPr/>
        </p:nvSpPr>
        <p:spPr bwMode="gray">
          <a:xfrm>
            <a:off x="4363226" y="3694848"/>
            <a:ext cx="964729" cy="511452"/>
          </a:xfrm>
          <a:prstGeom prst="rect">
            <a:avLst/>
          </a:prstGeom>
          <a:noFill/>
          <a:ln w="9525" algn="ctr">
            <a:noFill/>
            <a:miter lim="800000"/>
            <a:headEnd/>
            <a:tailEnd/>
          </a:ln>
        </p:spPr>
        <p:txBody>
          <a:bodyPr wrap="square" lIns="140745" tIns="70373" rIns="140745" bIns="70373">
            <a:spAutoFit/>
          </a:bodyPr>
          <a:lstStyle>
            <a:defPPr>
              <a:defRPr lang="en-US"/>
            </a:defPPr>
            <a:lvl1pPr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1pPr>
            <a:lvl2pPr marL="4572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2pPr>
            <a:lvl3pPr marL="9144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3pPr>
            <a:lvl4pPr marL="13716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4pPr>
            <a:lvl5pPr marL="18288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5pPr>
            <a:lvl6pPr marL="2286000" algn="l" defTabSz="914400" rtl="0" eaLnBrk="1" latinLnBrk="0" hangingPunct="1">
              <a:defRPr sz="1000" u="sng" kern="1200">
                <a:solidFill>
                  <a:srgbClr val="B2B2B2"/>
                </a:solidFill>
                <a:latin typeface="Arial" pitchFamily="34" charset="0"/>
                <a:ea typeface="MS PGothic" pitchFamily="34" charset="-128"/>
              </a:defRPr>
            </a:lvl6pPr>
            <a:lvl7pPr marL="2743200" algn="l" defTabSz="914400" rtl="0" eaLnBrk="1" latinLnBrk="0" hangingPunct="1">
              <a:defRPr sz="1000" u="sng" kern="1200">
                <a:solidFill>
                  <a:srgbClr val="B2B2B2"/>
                </a:solidFill>
                <a:latin typeface="Arial" pitchFamily="34" charset="0"/>
                <a:ea typeface="MS PGothic" pitchFamily="34" charset="-128"/>
              </a:defRPr>
            </a:lvl7pPr>
            <a:lvl8pPr marL="3200400" algn="l" defTabSz="914400" rtl="0" eaLnBrk="1" latinLnBrk="0" hangingPunct="1">
              <a:defRPr sz="1000" u="sng" kern="1200">
                <a:solidFill>
                  <a:srgbClr val="B2B2B2"/>
                </a:solidFill>
                <a:latin typeface="Arial" pitchFamily="34" charset="0"/>
                <a:ea typeface="MS PGothic" pitchFamily="34" charset="-128"/>
              </a:defRPr>
            </a:lvl8pPr>
            <a:lvl9pPr marL="3657600" algn="l" defTabSz="914400" rtl="0" eaLnBrk="1" latinLnBrk="0" hangingPunct="1">
              <a:defRPr sz="1000" u="sng" kern="1200">
                <a:solidFill>
                  <a:srgbClr val="B2B2B2"/>
                </a:solidFill>
                <a:latin typeface="Arial" pitchFamily="34" charset="0"/>
                <a:ea typeface="MS PGothic" pitchFamily="34" charset="-128"/>
              </a:defRPr>
            </a:lvl9pPr>
          </a:lstStyle>
          <a:p>
            <a:pPr algn="ctr" defTabSz="1424653" fontAlgn="ctr">
              <a:lnSpc>
                <a:spcPct val="100000"/>
              </a:lnSpc>
              <a:buFontTx/>
              <a:buNone/>
            </a:pPr>
            <a:r>
              <a:rPr lang="en-US" sz="800" dirty="0">
                <a:solidFill>
                  <a:prstClr val="black"/>
                </a:solidFill>
                <a:latin typeface="Huawei Sans" panose="020C0503030203020204" pitchFamily="34" charset="0"/>
              </a:rPr>
              <a:t>Local provincial branch</a:t>
            </a:r>
            <a:endParaRPr lang="en-US" altLang="zh-CN" sz="800" u="none" dirty="0">
              <a:solidFill>
                <a:prstClr val="black"/>
              </a:solidFill>
              <a:latin typeface="Huawei Sans" panose="020C0503030203020204" pitchFamily="34" charset="0"/>
              <a:ea typeface="方正兰亭黑简体" panose="02000000000000000000" pitchFamily="2" charset="-122"/>
            </a:endParaRPr>
          </a:p>
        </p:txBody>
      </p:sp>
      <p:cxnSp>
        <p:nvCxnSpPr>
          <p:cNvPr id="104" name="直接连接符 247">
            <a:extLst>
              <a:ext uri="{FF2B5EF4-FFF2-40B4-BE49-F238E27FC236}">
                <a16:creationId xmlns:a16="http://schemas.microsoft.com/office/drawing/2014/main" id="{7F0F680D-3D12-481B-8B65-3C358270DBE5}"/>
              </a:ext>
            </a:extLst>
          </p:cNvPr>
          <p:cNvCxnSpPr>
            <a:cxnSpLocks/>
            <a:stCxn id="256" idx="2"/>
            <a:endCxn id="206" idx="1"/>
          </p:cNvCxnSpPr>
          <p:nvPr/>
        </p:nvCxnSpPr>
        <p:spPr bwMode="gray">
          <a:xfrm>
            <a:off x="2806130" y="2605444"/>
            <a:ext cx="2425319" cy="47000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5" name="直接连接符 248">
            <a:extLst>
              <a:ext uri="{FF2B5EF4-FFF2-40B4-BE49-F238E27FC236}">
                <a16:creationId xmlns:a16="http://schemas.microsoft.com/office/drawing/2014/main" id="{A1304D02-4BEE-4555-AD0E-16F29306D90F}"/>
              </a:ext>
            </a:extLst>
          </p:cNvPr>
          <p:cNvCxnSpPr>
            <a:cxnSpLocks/>
            <a:stCxn id="257" idx="2"/>
            <a:endCxn id="207" idx="3"/>
          </p:cNvCxnSpPr>
          <p:nvPr/>
        </p:nvCxnSpPr>
        <p:spPr bwMode="gray">
          <a:xfrm>
            <a:off x="4734565" y="2611348"/>
            <a:ext cx="1573281" cy="47015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8" name="直接连接符 251">
            <a:extLst>
              <a:ext uri="{FF2B5EF4-FFF2-40B4-BE49-F238E27FC236}">
                <a16:creationId xmlns:a16="http://schemas.microsoft.com/office/drawing/2014/main" id="{01FEA5F5-2863-4028-A9B7-5548EAF3DF4E}"/>
              </a:ext>
            </a:extLst>
          </p:cNvPr>
          <p:cNvCxnSpPr>
            <a:cxnSpLocks/>
            <a:stCxn id="170" idx="0"/>
          </p:cNvCxnSpPr>
          <p:nvPr/>
        </p:nvCxnSpPr>
        <p:spPr bwMode="gray">
          <a:xfrm flipH="1" flipV="1">
            <a:off x="5228232" y="3460479"/>
            <a:ext cx="95698" cy="55654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9" name="直接连接符 252">
            <a:extLst>
              <a:ext uri="{FF2B5EF4-FFF2-40B4-BE49-F238E27FC236}">
                <a16:creationId xmlns:a16="http://schemas.microsoft.com/office/drawing/2014/main" id="{E705C1E8-72C3-4695-933B-9F01390E43E9}"/>
              </a:ext>
            </a:extLst>
          </p:cNvPr>
          <p:cNvCxnSpPr>
            <a:cxnSpLocks/>
            <a:stCxn id="171" idx="0"/>
          </p:cNvCxnSpPr>
          <p:nvPr/>
        </p:nvCxnSpPr>
        <p:spPr bwMode="gray">
          <a:xfrm flipV="1">
            <a:off x="6099419" y="3461857"/>
            <a:ext cx="92790" cy="55517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0" name="直接连接符 253">
            <a:extLst>
              <a:ext uri="{FF2B5EF4-FFF2-40B4-BE49-F238E27FC236}">
                <a16:creationId xmlns:a16="http://schemas.microsoft.com/office/drawing/2014/main" id="{2B39621F-220E-4A16-98AC-694BDB660906}"/>
              </a:ext>
            </a:extLst>
          </p:cNvPr>
          <p:cNvCxnSpPr>
            <a:cxnSpLocks/>
            <a:stCxn id="170" idx="3"/>
            <a:endCxn id="171" idx="1"/>
          </p:cNvCxnSpPr>
          <p:nvPr/>
        </p:nvCxnSpPr>
        <p:spPr bwMode="gray">
          <a:xfrm>
            <a:off x="5496004" y="4157816"/>
            <a:ext cx="43134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1" name="Text Box 26">
            <a:extLst>
              <a:ext uri="{FF2B5EF4-FFF2-40B4-BE49-F238E27FC236}">
                <a16:creationId xmlns:a16="http://schemas.microsoft.com/office/drawing/2014/main" id="{E720177D-7742-4EEC-93A6-EE1CFDAEB21E}"/>
              </a:ext>
            </a:extLst>
          </p:cNvPr>
          <p:cNvSpPr txBox="1">
            <a:spLocks noChangeArrowheads="1"/>
          </p:cNvSpPr>
          <p:nvPr/>
        </p:nvSpPr>
        <p:spPr bwMode="gray">
          <a:xfrm>
            <a:off x="4878549" y="5251040"/>
            <a:ext cx="875742" cy="511452"/>
          </a:xfrm>
          <a:prstGeom prst="rect">
            <a:avLst/>
          </a:prstGeom>
          <a:noFill/>
          <a:ln w="9525" algn="ctr">
            <a:noFill/>
            <a:miter lim="800000"/>
            <a:headEnd/>
            <a:tailEnd/>
          </a:ln>
        </p:spPr>
        <p:txBody>
          <a:bodyPr wrap="square" lIns="140745" tIns="70373" rIns="140745" bIns="70373">
            <a:spAutoFit/>
          </a:bodyPr>
          <a:lstStyle>
            <a:defPPr>
              <a:defRPr lang="en-US"/>
            </a:defPPr>
            <a:lvl1pPr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1pPr>
            <a:lvl2pPr marL="4572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2pPr>
            <a:lvl3pPr marL="9144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3pPr>
            <a:lvl4pPr marL="13716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4pPr>
            <a:lvl5pPr marL="18288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5pPr>
            <a:lvl6pPr marL="2286000" algn="l" defTabSz="914400" rtl="0" eaLnBrk="1" latinLnBrk="0" hangingPunct="1">
              <a:defRPr sz="1000" u="sng" kern="1200">
                <a:solidFill>
                  <a:srgbClr val="B2B2B2"/>
                </a:solidFill>
                <a:latin typeface="Arial" pitchFamily="34" charset="0"/>
                <a:ea typeface="MS PGothic" pitchFamily="34" charset="-128"/>
              </a:defRPr>
            </a:lvl6pPr>
            <a:lvl7pPr marL="2743200" algn="l" defTabSz="914400" rtl="0" eaLnBrk="1" latinLnBrk="0" hangingPunct="1">
              <a:defRPr sz="1000" u="sng" kern="1200">
                <a:solidFill>
                  <a:srgbClr val="B2B2B2"/>
                </a:solidFill>
                <a:latin typeface="Arial" pitchFamily="34" charset="0"/>
                <a:ea typeface="MS PGothic" pitchFamily="34" charset="-128"/>
              </a:defRPr>
            </a:lvl7pPr>
            <a:lvl8pPr marL="3200400" algn="l" defTabSz="914400" rtl="0" eaLnBrk="1" latinLnBrk="0" hangingPunct="1">
              <a:defRPr sz="1000" u="sng" kern="1200">
                <a:solidFill>
                  <a:srgbClr val="B2B2B2"/>
                </a:solidFill>
                <a:latin typeface="Arial" pitchFamily="34" charset="0"/>
                <a:ea typeface="MS PGothic" pitchFamily="34" charset="-128"/>
              </a:defRPr>
            </a:lvl8pPr>
            <a:lvl9pPr marL="3657600" algn="l" defTabSz="914400" rtl="0" eaLnBrk="1" latinLnBrk="0" hangingPunct="1">
              <a:defRPr sz="1000" u="sng" kern="1200">
                <a:solidFill>
                  <a:srgbClr val="B2B2B2"/>
                </a:solidFill>
                <a:latin typeface="Arial" pitchFamily="34" charset="0"/>
                <a:ea typeface="MS PGothic" pitchFamily="34" charset="-128"/>
              </a:defRPr>
            </a:lvl9pPr>
          </a:lstStyle>
          <a:p>
            <a:pPr algn="ctr" defTabSz="1424653" fontAlgn="ctr">
              <a:lnSpc>
                <a:spcPct val="100000"/>
              </a:lnSpc>
              <a:buFontTx/>
              <a:buNone/>
            </a:pPr>
            <a:r>
              <a:rPr lang="en-US" sz="800" dirty="0">
                <a:solidFill>
                  <a:prstClr val="black"/>
                </a:solidFill>
                <a:latin typeface="Huawei Sans" panose="020C0503030203020204" pitchFamily="34" charset="0"/>
              </a:rPr>
              <a:t>Sub-branch outside the province</a:t>
            </a:r>
            <a:endParaRPr lang="en-US" altLang="zh-CN" sz="800" u="none" dirty="0">
              <a:solidFill>
                <a:prstClr val="black"/>
              </a:solidFill>
              <a:latin typeface="Huawei Sans" panose="020C0503030203020204" pitchFamily="34" charset="0"/>
              <a:ea typeface="方正兰亭黑简体" panose="02000000000000000000" pitchFamily="2" charset="-122"/>
            </a:endParaRPr>
          </a:p>
        </p:txBody>
      </p:sp>
      <p:sp>
        <p:nvSpPr>
          <p:cNvPr id="112" name="圆角矩形 256">
            <a:extLst>
              <a:ext uri="{FF2B5EF4-FFF2-40B4-BE49-F238E27FC236}">
                <a16:creationId xmlns:a16="http://schemas.microsoft.com/office/drawing/2014/main" id="{CC1930CF-F823-45DA-BD09-0090C4869035}"/>
              </a:ext>
            </a:extLst>
          </p:cNvPr>
          <p:cNvSpPr/>
          <p:nvPr/>
        </p:nvSpPr>
        <p:spPr bwMode="gray">
          <a:xfrm>
            <a:off x="5028978" y="5250035"/>
            <a:ext cx="1346909" cy="502922"/>
          </a:xfrm>
          <a:prstGeom prst="roundRect">
            <a:avLst/>
          </a:prstGeom>
          <a:noFill/>
          <a:ln w="12700">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50" dirty="0">
              <a:solidFill>
                <a:prstClr val="black"/>
              </a:solidFill>
              <a:latin typeface="Huawei Sans" panose="020C0503030203020204" pitchFamily="34" charset="0"/>
              <a:ea typeface="方正兰亭黑简体" panose="02000000000000000000" pitchFamily="2" charset="-122"/>
            </a:endParaRPr>
          </a:p>
        </p:txBody>
      </p:sp>
      <p:cxnSp>
        <p:nvCxnSpPr>
          <p:cNvPr id="116" name="直接连接符 260">
            <a:extLst>
              <a:ext uri="{FF2B5EF4-FFF2-40B4-BE49-F238E27FC236}">
                <a16:creationId xmlns:a16="http://schemas.microsoft.com/office/drawing/2014/main" id="{29E40977-2CC4-4859-9413-BB3B61F21FB5}"/>
              </a:ext>
            </a:extLst>
          </p:cNvPr>
          <p:cNvCxnSpPr>
            <a:cxnSpLocks/>
            <a:stCxn id="170" idx="2"/>
            <a:endCxn id="238" idx="3"/>
          </p:cNvCxnSpPr>
          <p:nvPr/>
        </p:nvCxnSpPr>
        <p:spPr bwMode="gray">
          <a:xfrm flipH="1">
            <a:off x="5293218" y="4298604"/>
            <a:ext cx="30712" cy="50752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7" name="直接连接符 261">
            <a:extLst>
              <a:ext uri="{FF2B5EF4-FFF2-40B4-BE49-F238E27FC236}">
                <a16:creationId xmlns:a16="http://schemas.microsoft.com/office/drawing/2014/main" id="{CDE4373A-4F9A-4B5F-93A6-AAB07083AD2A}"/>
              </a:ext>
            </a:extLst>
          </p:cNvPr>
          <p:cNvCxnSpPr>
            <a:cxnSpLocks/>
            <a:stCxn id="171" idx="2"/>
            <a:endCxn id="239" idx="1"/>
          </p:cNvCxnSpPr>
          <p:nvPr/>
        </p:nvCxnSpPr>
        <p:spPr bwMode="gray">
          <a:xfrm>
            <a:off x="6099419" y="4298604"/>
            <a:ext cx="81455" cy="49953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8" name="直接连接符 262">
            <a:extLst>
              <a:ext uri="{FF2B5EF4-FFF2-40B4-BE49-F238E27FC236}">
                <a16:creationId xmlns:a16="http://schemas.microsoft.com/office/drawing/2014/main" id="{06BF182E-E4D4-4B66-8A45-F803EF15E71B}"/>
              </a:ext>
            </a:extLst>
          </p:cNvPr>
          <p:cNvCxnSpPr>
            <a:cxnSpLocks/>
            <a:endCxn id="172" idx="0"/>
          </p:cNvCxnSpPr>
          <p:nvPr/>
        </p:nvCxnSpPr>
        <p:spPr bwMode="gray">
          <a:xfrm>
            <a:off x="5205372" y="5029848"/>
            <a:ext cx="549899" cy="33664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9" name="直接连接符 263">
            <a:extLst>
              <a:ext uri="{FF2B5EF4-FFF2-40B4-BE49-F238E27FC236}">
                <a16:creationId xmlns:a16="http://schemas.microsoft.com/office/drawing/2014/main" id="{3CDFD8F5-2B4C-4E61-AF6C-7AB1B18E60C6}"/>
              </a:ext>
            </a:extLst>
          </p:cNvPr>
          <p:cNvCxnSpPr>
            <a:cxnSpLocks/>
            <a:endCxn id="172" idx="0"/>
          </p:cNvCxnSpPr>
          <p:nvPr/>
        </p:nvCxnSpPr>
        <p:spPr bwMode="gray">
          <a:xfrm flipH="1">
            <a:off x="5755271" y="5080923"/>
            <a:ext cx="436938" cy="28557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4" name="TextBox 92">
            <a:extLst>
              <a:ext uri="{FF2B5EF4-FFF2-40B4-BE49-F238E27FC236}">
                <a16:creationId xmlns:a16="http://schemas.microsoft.com/office/drawing/2014/main" id="{02E31F13-6067-45B3-BA35-7C7CB3FFF9FE}"/>
              </a:ext>
            </a:extLst>
          </p:cNvPr>
          <p:cNvSpPr txBox="1"/>
          <p:nvPr/>
        </p:nvSpPr>
        <p:spPr bwMode="gray">
          <a:xfrm>
            <a:off x="1713636" y="5523912"/>
            <a:ext cx="623127" cy="164110"/>
          </a:xfrm>
          <a:prstGeom prst="rect">
            <a:avLst/>
          </a:prstGeom>
          <a:noFill/>
        </p:spPr>
        <p:txBody>
          <a:bodyPr wrap="square" lIns="0" tIns="0" rIns="0" bIns="0" rtlCol="0">
            <a:spAutoFit/>
          </a:bodyPr>
          <a:lstStyle/>
          <a:p>
            <a:pPr algn="ctr" defTabSz="1624721" fontAlgn="ctr">
              <a:spcBef>
                <a:spcPct val="0"/>
              </a:spcBef>
              <a:spcAft>
                <a:spcPct val="0"/>
              </a:spcAft>
            </a:pPr>
            <a:r>
              <a:rPr lang="en-US" sz="1050" dirty="0">
                <a:solidFill>
                  <a:srgbClr val="C00000"/>
                </a:solidFill>
                <a:latin typeface="Huawei Sans" panose="020C0503030203020204" pitchFamily="34" charset="0"/>
              </a:rPr>
              <a:t>Spoke</a:t>
            </a:r>
          </a:p>
        </p:txBody>
      </p:sp>
      <p:sp>
        <p:nvSpPr>
          <p:cNvPr id="135" name="TextBox 92">
            <a:extLst>
              <a:ext uri="{FF2B5EF4-FFF2-40B4-BE49-F238E27FC236}">
                <a16:creationId xmlns:a16="http://schemas.microsoft.com/office/drawing/2014/main" id="{C5AD031E-1E43-4DB8-89E5-783BDBC2A7FE}"/>
              </a:ext>
            </a:extLst>
          </p:cNvPr>
          <p:cNvSpPr txBox="1"/>
          <p:nvPr/>
        </p:nvSpPr>
        <p:spPr bwMode="gray">
          <a:xfrm>
            <a:off x="5843147" y="5455764"/>
            <a:ext cx="623127" cy="164110"/>
          </a:xfrm>
          <a:prstGeom prst="rect">
            <a:avLst/>
          </a:prstGeom>
          <a:noFill/>
        </p:spPr>
        <p:txBody>
          <a:bodyPr wrap="square" lIns="0" tIns="0" rIns="0" bIns="0" rtlCol="0">
            <a:spAutoFit/>
          </a:bodyPr>
          <a:lstStyle/>
          <a:p>
            <a:pPr algn="ctr" defTabSz="1624721" fontAlgn="ctr">
              <a:spcBef>
                <a:spcPct val="0"/>
              </a:spcBef>
              <a:spcAft>
                <a:spcPct val="0"/>
              </a:spcAft>
            </a:pPr>
            <a:r>
              <a:rPr lang="en-US" sz="1050" dirty="0">
                <a:solidFill>
                  <a:srgbClr val="C00000"/>
                </a:solidFill>
                <a:latin typeface="Huawei Sans" panose="020C0503030203020204" pitchFamily="34" charset="0"/>
              </a:rPr>
              <a:t>Spoke</a:t>
            </a:r>
          </a:p>
        </p:txBody>
      </p:sp>
      <p:sp>
        <p:nvSpPr>
          <p:cNvPr id="136" name="TextBox 92">
            <a:extLst>
              <a:ext uri="{FF2B5EF4-FFF2-40B4-BE49-F238E27FC236}">
                <a16:creationId xmlns:a16="http://schemas.microsoft.com/office/drawing/2014/main" id="{CEDA9C6C-C6E5-4A5B-9199-A7B1C1DE2EDA}"/>
              </a:ext>
            </a:extLst>
          </p:cNvPr>
          <p:cNvSpPr txBox="1"/>
          <p:nvPr/>
        </p:nvSpPr>
        <p:spPr bwMode="gray">
          <a:xfrm>
            <a:off x="3221656" y="5612681"/>
            <a:ext cx="623127" cy="164110"/>
          </a:xfrm>
          <a:prstGeom prst="rect">
            <a:avLst/>
          </a:prstGeom>
          <a:noFill/>
        </p:spPr>
        <p:txBody>
          <a:bodyPr wrap="square" lIns="0" tIns="0" rIns="0" bIns="0" rtlCol="0">
            <a:spAutoFit/>
          </a:bodyPr>
          <a:lstStyle/>
          <a:p>
            <a:pPr algn="ctr" defTabSz="1624721" fontAlgn="ctr">
              <a:spcBef>
                <a:spcPct val="0"/>
              </a:spcBef>
              <a:spcAft>
                <a:spcPct val="0"/>
              </a:spcAft>
            </a:pPr>
            <a:r>
              <a:rPr lang="en-US" sz="1050" dirty="0">
                <a:solidFill>
                  <a:srgbClr val="C00000"/>
                </a:solidFill>
                <a:latin typeface="Huawei Sans" panose="020C0503030203020204" pitchFamily="34" charset="0"/>
              </a:rPr>
              <a:t>Spoke</a:t>
            </a:r>
          </a:p>
        </p:txBody>
      </p:sp>
      <p:sp>
        <p:nvSpPr>
          <p:cNvPr id="141" name="Text Box 220">
            <a:extLst>
              <a:ext uri="{FF2B5EF4-FFF2-40B4-BE49-F238E27FC236}">
                <a16:creationId xmlns:a16="http://schemas.microsoft.com/office/drawing/2014/main" id="{89364046-B508-49C9-BFED-EED4D572F95B}"/>
              </a:ext>
            </a:extLst>
          </p:cNvPr>
          <p:cNvSpPr txBox="1">
            <a:spLocks noChangeArrowheads="1"/>
          </p:cNvSpPr>
          <p:nvPr/>
        </p:nvSpPr>
        <p:spPr bwMode="gray">
          <a:xfrm>
            <a:off x="343908" y="5432244"/>
            <a:ext cx="777787" cy="492494"/>
          </a:xfrm>
          <a:prstGeom prst="rect">
            <a:avLst/>
          </a:prstGeom>
          <a:noFill/>
          <a:ln w="9525" algn="ctr">
            <a:noFill/>
            <a:miter lim="800000"/>
            <a:headEnd/>
            <a:tailEnd/>
          </a:ln>
        </p:spPr>
        <p:txBody>
          <a:bodyPr wrap="square" lIns="162486" tIns="81242" rIns="162486" bIns="81242">
            <a:spAutoFit/>
          </a:bodyPr>
          <a:lstStyle/>
          <a:p>
            <a:pPr defTabSz="1624721" fontAlgn="ctr">
              <a:spcBef>
                <a:spcPct val="0"/>
              </a:spcBef>
              <a:spcAft>
                <a:spcPct val="0"/>
              </a:spcAft>
              <a:defRPr/>
            </a:pPr>
            <a:r>
              <a:rPr lang="en-US" sz="1050" b="1" dirty="0">
                <a:solidFill>
                  <a:srgbClr val="00B0F0"/>
                </a:solidFill>
                <a:latin typeface="Huawei Sans" panose="020C0503030203020204" pitchFamily="34" charset="0"/>
              </a:rPr>
              <a:t>50+ sites</a:t>
            </a:r>
            <a:endParaRPr lang="en-US" altLang="zh-CN" sz="1050" b="1" kern="0" dirty="0">
              <a:solidFill>
                <a:srgbClr val="00B0F0"/>
              </a:solidFill>
              <a:latin typeface="Huawei Sans" panose="020C0503030203020204" pitchFamily="34" charset="0"/>
              <a:ea typeface="方正兰亭黑简体" panose="02000000000000000000" pitchFamily="2" charset="-122"/>
            </a:endParaRPr>
          </a:p>
        </p:txBody>
      </p:sp>
      <p:sp>
        <p:nvSpPr>
          <p:cNvPr id="143" name="TextBox 92">
            <a:extLst>
              <a:ext uri="{FF2B5EF4-FFF2-40B4-BE49-F238E27FC236}">
                <a16:creationId xmlns:a16="http://schemas.microsoft.com/office/drawing/2014/main" id="{849B4D1A-EA74-4633-A9CD-910C61510D44}"/>
              </a:ext>
            </a:extLst>
          </p:cNvPr>
          <p:cNvSpPr txBox="1"/>
          <p:nvPr/>
        </p:nvSpPr>
        <p:spPr bwMode="gray">
          <a:xfrm>
            <a:off x="1327594" y="4236803"/>
            <a:ext cx="623127" cy="164110"/>
          </a:xfrm>
          <a:prstGeom prst="rect">
            <a:avLst/>
          </a:prstGeom>
          <a:noFill/>
        </p:spPr>
        <p:txBody>
          <a:bodyPr wrap="square" lIns="0" tIns="0" rIns="0" bIns="0" rtlCol="0">
            <a:spAutoFit/>
          </a:bodyPr>
          <a:lstStyle/>
          <a:p>
            <a:pPr algn="ctr" defTabSz="1624721" fontAlgn="ctr">
              <a:spcBef>
                <a:spcPct val="0"/>
              </a:spcBef>
              <a:spcAft>
                <a:spcPct val="0"/>
              </a:spcAft>
            </a:pPr>
            <a:r>
              <a:rPr lang="en-US" sz="1050" dirty="0">
                <a:solidFill>
                  <a:srgbClr val="C00000"/>
                </a:solidFill>
                <a:latin typeface="Huawei Sans" panose="020C0503030203020204" pitchFamily="34" charset="0"/>
              </a:rPr>
              <a:t>AGG</a:t>
            </a:r>
          </a:p>
        </p:txBody>
      </p:sp>
      <p:sp>
        <p:nvSpPr>
          <p:cNvPr id="144" name="TextBox 92">
            <a:extLst>
              <a:ext uri="{FF2B5EF4-FFF2-40B4-BE49-F238E27FC236}">
                <a16:creationId xmlns:a16="http://schemas.microsoft.com/office/drawing/2014/main" id="{5171EE4C-BEFE-4DAB-9268-BDE757D59516}"/>
              </a:ext>
            </a:extLst>
          </p:cNvPr>
          <p:cNvSpPr txBox="1"/>
          <p:nvPr/>
        </p:nvSpPr>
        <p:spPr bwMode="gray">
          <a:xfrm>
            <a:off x="5388340" y="4217333"/>
            <a:ext cx="623127" cy="164110"/>
          </a:xfrm>
          <a:prstGeom prst="rect">
            <a:avLst/>
          </a:prstGeom>
          <a:noFill/>
        </p:spPr>
        <p:txBody>
          <a:bodyPr wrap="square" lIns="0" tIns="0" rIns="0" bIns="0" rtlCol="0">
            <a:spAutoFit/>
          </a:bodyPr>
          <a:lstStyle/>
          <a:p>
            <a:pPr algn="ctr" defTabSz="1624721" fontAlgn="ctr">
              <a:spcBef>
                <a:spcPct val="0"/>
              </a:spcBef>
              <a:spcAft>
                <a:spcPct val="0"/>
              </a:spcAft>
            </a:pPr>
            <a:r>
              <a:rPr lang="en-US" sz="1050" dirty="0">
                <a:solidFill>
                  <a:srgbClr val="C00000"/>
                </a:solidFill>
                <a:latin typeface="Huawei Sans" panose="020C0503030203020204" pitchFamily="34" charset="0"/>
              </a:rPr>
              <a:t>AGG</a:t>
            </a:r>
          </a:p>
        </p:txBody>
      </p:sp>
      <p:sp>
        <p:nvSpPr>
          <p:cNvPr id="151" name="Text Box 220">
            <a:extLst>
              <a:ext uri="{FF2B5EF4-FFF2-40B4-BE49-F238E27FC236}">
                <a16:creationId xmlns:a16="http://schemas.microsoft.com/office/drawing/2014/main" id="{9DA47D4B-02C1-48C5-A7D0-3C6E9763ED2A}"/>
              </a:ext>
            </a:extLst>
          </p:cNvPr>
          <p:cNvSpPr txBox="1">
            <a:spLocks noChangeArrowheads="1"/>
          </p:cNvSpPr>
          <p:nvPr/>
        </p:nvSpPr>
        <p:spPr bwMode="gray">
          <a:xfrm>
            <a:off x="3779511" y="5301079"/>
            <a:ext cx="955054" cy="492494"/>
          </a:xfrm>
          <a:prstGeom prst="rect">
            <a:avLst/>
          </a:prstGeom>
          <a:noFill/>
          <a:ln w="9525" algn="ctr">
            <a:noFill/>
            <a:miter lim="800000"/>
            <a:headEnd/>
            <a:tailEnd/>
          </a:ln>
        </p:spPr>
        <p:txBody>
          <a:bodyPr wrap="square" lIns="162486" tIns="81242" rIns="162486" bIns="81242">
            <a:spAutoFit/>
          </a:bodyPr>
          <a:lstStyle/>
          <a:p>
            <a:pPr defTabSz="1624721" fontAlgn="ctr">
              <a:spcBef>
                <a:spcPct val="0"/>
              </a:spcBef>
              <a:spcAft>
                <a:spcPct val="0"/>
              </a:spcAft>
              <a:defRPr/>
            </a:pPr>
            <a:r>
              <a:rPr lang="en-US" sz="1050" b="1" dirty="0">
                <a:solidFill>
                  <a:srgbClr val="00B0F0"/>
                </a:solidFill>
                <a:latin typeface="Huawei Sans" panose="020C0503030203020204" pitchFamily="34" charset="0"/>
              </a:rPr>
              <a:t>400+ sites</a:t>
            </a:r>
            <a:endParaRPr lang="en-US" altLang="zh-CN" sz="1050" b="1" kern="0" dirty="0">
              <a:solidFill>
                <a:srgbClr val="00B0F0"/>
              </a:solidFill>
              <a:latin typeface="Huawei Sans" panose="020C0503030203020204" pitchFamily="34" charset="0"/>
              <a:ea typeface="方正兰亭黑简体" panose="02000000000000000000" pitchFamily="2" charset="-122"/>
            </a:endParaRPr>
          </a:p>
        </p:txBody>
      </p:sp>
      <p:sp>
        <p:nvSpPr>
          <p:cNvPr id="152" name="Text Box 220">
            <a:extLst>
              <a:ext uri="{FF2B5EF4-FFF2-40B4-BE49-F238E27FC236}">
                <a16:creationId xmlns:a16="http://schemas.microsoft.com/office/drawing/2014/main" id="{0B9ED49B-7E12-47EE-8D02-327957B9DF75}"/>
              </a:ext>
            </a:extLst>
          </p:cNvPr>
          <p:cNvSpPr txBox="1">
            <a:spLocks noChangeArrowheads="1"/>
          </p:cNvSpPr>
          <p:nvPr/>
        </p:nvSpPr>
        <p:spPr bwMode="gray">
          <a:xfrm>
            <a:off x="4396038" y="5389912"/>
            <a:ext cx="809334" cy="492494"/>
          </a:xfrm>
          <a:prstGeom prst="rect">
            <a:avLst/>
          </a:prstGeom>
          <a:noFill/>
          <a:ln w="9525" algn="ctr">
            <a:noFill/>
            <a:miter lim="800000"/>
            <a:headEnd/>
            <a:tailEnd/>
          </a:ln>
        </p:spPr>
        <p:txBody>
          <a:bodyPr wrap="square" lIns="162486" tIns="81242" rIns="162486" bIns="81242">
            <a:spAutoFit/>
          </a:bodyPr>
          <a:lstStyle/>
          <a:p>
            <a:pPr defTabSz="1624721" fontAlgn="ctr">
              <a:spcBef>
                <a:spcPct val="0"/>
              </a:spcBef>
              <a:spcAft>
                <a:spcPct val="0"/>
              </a:spcAft>
              <a:defRPr/>
            </a:pPr>
            <a:r>
              <a:rPr lang="en-US" sz="1050" b="1" dirty="0">
                <a:solidFill>
                  <a:srgbClr val="00B0F0"/>
                </a:solidFill>
                <a:latin typeface="Huawei Sans" panose="020C0503030203020204" pitchFamily="34" charset="0"/>
              </a:rPr>
              <a:t>50+ sites</a:t>
            </a:r>
            <a:endParaRPr lang="en-US" altLang="zh-CN" sz="1050" b="1" kern="0" dirty="0">
              <a:solidFill>
                <a:srgbClr val="00B0F0"/>
              </a:solidFill>
              <a:latin typeface="Huawei Sans" panose="020C0503030203020204" pitchFamily="34" charset="0"/>
              <a:ea typeface="方正兰亭黑简体" panose="02000000000000000000" pitchFamily="2" charset="-122"/>
            </a:endParaRPr>
          </a:p>
        </p:txBody>
      </p:sp>
      <p:pic>
        <p:nvPicPr>
          <p:cNvPr id="161" name="Picture 12" descr="E:\2016.01\1.12 扁平化图标\蓝色\AR-蓝色最新-40.png">
            <a:extLst>
              <a:ext uri="{FF2B5EF4-FFF2-40B4-BE49-F238E27FC236}">
                <a16:creationId xmlns:a16="http://schemas.microsoft.com/office/drawing/2014/main" id="{F1EA854B-C35D-488A-9D6E-FBEAE603CCDB}"/>
              </a:ext>
            </a:extLst>
          </p:cNvPr>
          <p:cNvPicPr>
            <a:picLocks noChangeAspect="1" noChangeArrowheads="1"/>
          </p:cNvPicPr>
          <p:nvPr/>
        </p:nvPicPr>
        <p:blipFill>
          <a:blip r:embed="rId3" cstate="print"/>
          <a:srcRect/>
          <a:stretch>
            <a:fillRect/>
          </a:stretch>
        </p:blipFill>
        <p:spPr bwMode="gray">
          <a:xfrm>
            <a:off x="5015445" y="1817120"/>
            <a:ext cx="344148" cy="281576"/>
          </a:xfrm>
          <a:prstGeom prst="rect">
            <a:avLst/>
          </a:prstGeom>
          <a:noFill/>
        </p:spPr>
      </p:pic>
      <p:pic>
        <p:nvPicPr>
          <p:cNvPr id="162" name="Picture 12" descr="E:\2016.01\1.12 扁平化图标\蓝色\AR-蓝色最新-40.png">
            <a:extLst>
              <a:ext uri="{FF2B5EF4-FFF2-40B4-BE49-F238E27FC236}">
                <a16:creationId xmlns:a16="http://schemas.microsoft.com/office/drawing/2014/main" id="{5D657A9B-6AB2-4B5A-9D18-86940568194E}"/>
              </a:ext>
            </a:extLst>
          </p:cNvPr>
          <p:cNvPicPr>
            <a:picLocks noChangeAspect="1" noChangeArrowheads="1"/>
          </p:cNvPicPr>
          <p:nvPr/>
        </p:nvPicPr>
        <p:blipFill>
          <a:blip r:embed="rId3" cstate="print"/>
          <a:srcRect/>
          <a:stretch>
            <a:fillRect/>
          </a:stretch>
        </p:blipFill>
        <p:spPr bwMode="gray">
          <a:xfrm>
            <a:off x="4218884" y="1822234"/>
            <a:ext cx="344148" cy="281576"/>
          </a:xfrm>
          <a:prstGeom prst="rect">
            <a:avLst/>
          </a:prstGeom>
          <a:noFill/>
        </p:spPr>
      </p:pic>
      <p:pic>
        <p:nvPicPr>
          <p:cNvPr id="163" name="Picture 12" descr="E:\2016.01\1.12 扁平化图标\蓝色\AR-蓝色最新-40.png">
            <a:extLst>
              <a:ext uri="{FF2B5EF4-FFF2-40B4-BE49-F238E27FC236}">
                <a16:creationId xmlns:a16="http://schemas.microsoft.com/office/drawing/2014/main" id="{614708C6-2C60-48B2-82E0-C4B2FD052488}"/>
              </a:ext>
            </a:extLst>
          </p:cNvPr>
          <p:cNvPicPr>
            <a:picLocks noChangeAspect="1" noChangeArrowheads="1"/>
          </p:cNvPicPr>
          <p:nvPr/>
        </p:nvPicPr>
        <p:blipFill>
          <a:blip r:embed="rId3" cstate="print"/>
          <a:srcRect/>
          <a:stretch>
            <a:fillRect/>
          </a:stretch>
        </p:blipFill>
        <p:spPr bwMode="gray">
          <a:xfrm>
            <a:off x="3114512" y="1807365"/>
            <a:ext cx="344148" cy="281576"/>
          </a:xfrm>
          <a:prstGeom prst="rect">
            <a:avLst/>
          </a:prstGeom>
          <a:noFill/>
        </p:spPr>
      </p:pic>
      <p:pic>
        <p:nvPicPr>
          <p:cNvPr id="164" name="Picture 12" descr="E:\2016.01\1.12 扁平化图标\蓝色\AR-蓝色最新-40.png">
            <a:extLst>
              <a:ext uri="{FF2B5EF4-FFF2-40B4-BE49-F238E27FC236}">
                <a16:creationId xmlns:a16="http://schemas.microsoft.com/office/drawing/2014/main" id="{9FAAA0C9-442F-443F-8829-46B5915E5839}"/>
              </a:ext>
            </a:extLst>
          </p:cNvPr>
          <p:cNvPicPr>
            <a:picLocks noChangeAspect="1" noChangeArrowheads="1"/>
          </p:cNvPicPr>
          <p:nvPr/>
        </p:nvPicPr>
        <p:blipFill>
          <a:blip r:embed="rId3" cstate="print"/>
          <a:srcRect/>
          <a:stretch>
            <a:fillRect/>
          </a:stretch>
        </p:blipFill>
        <p:spPr bwMode="gray">
          <a:xfrm>
            <a:off x="2350854" y="1813563"/>
            <a:ext cx="344148" cy="281576"/>
          </a:xfrm>
          <a:prstGeom prst="rect">
            <a:avLst/>
          </a:prstGeom>
          <a:noFill/>
        </p:spPr>
      </p:pic>
      <p:pic>
        <p:nvPicPr>
          <p:cNvPr id="166" name="Picture 12" descr="E:\2016.01\1.12 扁平化图标\蓝色\AR-蓝色最新-40.png">
            <a:extLst>
              <a:ext uri="{FF2B5EF4-FFF2-40B4-BE49-F238E27FC236}">
                <a16:creationId xmlns:a16="http://schemas.microsoft.com/office/drawing/2014/main" id="{BDC281FE-C14B-4F2F-AB6C-F7C4A092C983}"/>
              </a:ext>
            </a:extLst>
          </p:cNvPr>
          <p:cNvPicPr>
            <a:picLocks noChangeAspect="1" noChangeArrowheads="1"/>
          </p:cNvPicPr>
          <p:nvPr/>
        </p:nvPicPr>
        <p:blipFill>
          <a:blip r:embed="rId3" cstate="print"/>
          <a:srcRect/>
          <a:stretch>
            <a:fillRect/>
          </a:stretch>
        </p:blipFill>
        <p:spPr bwMode="gray">
          <a:xfrm>
            <a:off x="1093942" y="4032384"/>
            <a:ext cx="344148" cy="281576"/>
          </a:xfrm>
          <a:prstGeom prst="rect">
            <a:avLst/>
          </a:prstGeom>
          <a:noFill/>
        </p:spPr>
      </p:pic>
      <p:pic>
        <p:nvPicPr>
          <p:cNvPr id="167" name="Picture 12" descr="E:\2016.01\1.12 扁平化图标\蓝色\AR-蓝色最新-40.png">
            <a:extLst>
              <a:ext uri="{FF2B5EF4-FFF2-40B4-BE49-F238E27FC236}">
                <a16:creationId xmlns:a16="http://schemas.microsoft.com/office/drawing/2014/main" id="{29BB43FC-9C66-49F4-8724-18C1B95ADBD4}"/>
              </a:ext>
            </a:extLst>
          </p:cNvPr>
          <p:cNvPicPr>
            <a:picLocks noChangeAspect="1" noChangeArrowheads="1"/>
          </p:cNvPicPr>
          <p:nvPr/>
        </p:nvPicPr>
        <p:blipFill>
          <a:blip r:embed="rId3" cstate="print"/>
          <a:srcRect/>
          <a:stretch>
            <a:fillRect/>
          </a:stretch>
        </p:blipFill>
        <p:spPr bwMode="gray">
          <a:xfrm>
            <a:off x="1862346" y="4032384"/>
            <a:ext cx="344148" cy="281576"/>
          </a:xfrm>
          <a:prstGeom prst="rect">
            <a:avLst/>
          </a:prstGeom>
          <a:noFill/>
        </p:spPr>
      </p:pic>
      <p:pic>
        <p:nvPicPr>
          <p:cNvPr id="168" name="Picture 12" descr="E:\2016.01\1.12 扁平化图标\蓝色\AR-蓝色最新-40.png">
            <a:extLst>
              <a:ext uri="{FF2B5EF4-FFF2-40B4-BE49-F238E27FC236}">
                <a16:creationId xmlns:a16="http://schemas.microsoft.com/office/drawing/2014/main" id="{920B9737-9600-4B57-B5E6-6C55B0F3FCBF}"/>
              </a:ext>
            </a:extLst>
          </p:cNvPr>
          <p:cNvPicPr>
            <a:picLocks noChangeAspect="1" noChangeArrowheads="1"/>
          </p:cNvPicPr>
          <p:nvPr/>
        </p:nvPicPr>
        <p:blipFill>
          <a:blip r:embed="rId3" cstate="print"/>
          <a:srcRect/>
          <a:stretch>
            <a:fillRect/>
          </a:stretch>
        </p:blipFill>
        <p:spPr bwMode="gray">
          <a:xfrm>
            <a:off x="1488367" y="5464158"/>
            <a:ext cx="344148" cy="281576"/>
          </a:xfrm>
          <a:prstGeom prst="rect">
            <a:avLst/>
          </a:prstGeom>
          <a:noFill/>
        </p:spPr>
      </p:pic>
      <p:pic>
        <p:nvPicPr>
          <p:cNvPr id="169" name="Picture 12" descr="E:\2016.01\1.12 扁平化图标\蓝色\AR-蓝色最新-40.png">
            <a:extLst>
              <a:ext uri="{FF2B5EF4-FFF2-40B4-BE49-F238E27FC236}">
                <a16:creationId xmlns:a16="http://schemas.microsoft.com/office/drawing/2014/main" id="{89445E6A-E779-47C7-AA2E-35768B1063C4}"/>
              </a:ext>
            </a:extLst>
          </p:cNvPr>
          <p:cNvPicPr>
            <a:picLocks noChangeAspect="1" noChangeArrowheads="1"/>
          </p:cNvPicPr>
          <p:nvPr/>
        </p:nvPicPr>
        <p:blipFill>
          <a:blip r:embed="rId3" cstate="print"/>
          <a:srcRect/>
          <a:stretch>
            <a:fillRect/>
          </a:stretch>
        </p:blipFill>
        <p:spPr bwMode="gray">
          <a:xfrm>
            <a:off x="3361022" y="5331105"/>
            <a:ext cx="344148" cy="281576"/>
          </a:xfrm>
          <a:prstGeom prst="rect">
            <a:avLst/>
          </a:prstGeom>
          <a:noFill/>
        </p:spPr>
      </p:pic>
      <p:pic>
        <p:nvPicPr>
          <p:cNvPr id="170" name="Picture 12" descr="E:\2016.01\1.12 扁平化图标\蓝色\AR-蓝色最新-40.png">
            <a:extLst>
              <a:ext uri="{FF2B5EF4-FFF2-40B4-BE49-F238E27FC236}">
                <a16:creationId xmlns:a16="http://schemas.microsoft.com/office/drawing/2014/main" id="{ADE376C0-5195-40D0-B624-E3D92534E662}"/>
              </a:ext>
            </a:extLst>
          </p:cNvPr>
          <p:cNvPicPr>
            <a:picLocks noChangeAspect="1" noChangeArrowheads="1"/>
          </p:cNvPicPr>
          <p:nvPr/>
        </p:nvPicPr>
        <p:blipFill>
          <a:blip r:embed="rId3" cstate="print"/>
          <a:srcRect/>
          <a:stretch>
            <a:fillRect/>
          </a:stretch>
        </p:blipFill>
        <p:spPr bwMode="gray">
          <a:xfrm>
            <a:off x="5151856" y="4017028"/>
            <a:ext cx="344148" cy="281576"/>
          </a:xfrm>
          <a:prstGeom prst="rect">
            <a:avLst/>
          </a:prstGeom>
          <a:noFill/>
        </p:spPr>
      </p:pic>
      <p:pic>
        <p:nvPicPr>
          <p:cNvPr id="171" name="Picture 12" descr="E:\2016.01\1.12 扁平化图标\蓝色\AR-蓝色最新-40.png">
            <a:extLst>
              <a:ext uri="{FF2B5EF4-FFF2-40B4-BE49-F238E27FC236}">
                <a16:creationId xmlns:a16="http://schemas.microsoft.com/office/drawing/2014/main" id="{7A2C9E80-C9E0-409A-8A12-C54C2247F7B7}"/>
              </a:ext>
            </a:extLst>
          </p:cNvPr>
          <p:cNvPicPr>
            <a:picLocks noChangeAspect="1" noChangeArrowheads="1"/>
          </p:cNvPicPr>
          <p:nvPr/>
        </p:nvPicPr>
        <p:blipFill>
          <a:blip r:embed="rId3" cstate="print"/>
          <a:srcRect/>
          <a:stretch>
            <a:fillRect/>
          </a:stretch>
        </p:blipFill>
        <p:spPr bwMode="gray">
          <a:xfrm>
            <a:off x="5927345" y="4017028"/>
            <a:ext cx="344148" cy="281576"/>
          </a:xfrm>
          <a:prstGeom prst="rect">
            <a:avLst/>
          </a:prstGeom>
          <a:noFill/>
        </p:spPr>
      </p:pic>
      <p:pic>
        <p:nvPicPr>
          <p:cNvPr id="172" name="Picture 12" descr="E:\2016.01\1.12 扁平化图标\蓝色\AR-蓝色最新-40.png">
            <a:extLst>
              <a:ext uri="{FF2B5EF4-FFF2-40B4-BE49-F238E27FC236}">
                <a16:creationId xmlns:a16="http://schemas.microsoft.com/office/drawing/2014/main" id="{FF68C0CA-233A-4776-9733-99887F8CE97F}"/>
              </a:ext>
            </a:extLst>
          </p:cNvPr>
          <p:cNvPicPr>
            <a:picLocks noChangeAspect="1" noChangeArrowheads="1"/>
          </p:cNvPicPr>
          <p:nvPr/>
        </p:nvPicPr>
        <p:blipFill>
          <a:blip r:embed="rId3" cstate="print"/>
          <a:srcRect/>
          <a:stretch>
            <a:fillRect/>
          </a:stretch>
        </p:blipFill>
        <p:spPr bwMode="gray">
          <a:xfrm>
            <a:off x="5583197" y="5366497"/>
            <a:ext cx="344148" cy="281576"/>
          </a:xfrm>
          <a:prstGeom prst="rect">
            <a:avLst/>
          </a:prstGeom>
          <a:noFill/>
        </p:spPr>
      </p:pic>
      <p:sp>
        <p:nvSpPr>
          <p:cNvPr id="204" name="Freeform 159">
            <a:extLst>
              <a:ext uri="{FF2B5EF4-FFF2-40B4-BE49-F238E27FC236}">
                <a16:creationId xmlns:a16="http://schemas.microsoft.com/office/drawing/2014/main" id="{C45682CB-CF09-4440-9F11-68DBA94B1C31}"/>
              </a:ext>
            </a:extLst>
          </p:cNvPr>
          <p:cNvSpPr/>
          <p:nvPr/>
        </p:nvSpPr>
        <p:spPr bwMode="gray">
          <a:xfrm flipH="1">
            <a:off x="710643" y="3088584"/>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ISP1</a:t>
            </a:r>
          </a:p>
          <a:p>
            <a:pPr algn="ctr" fontAlgn="ctr"/>
            <a:r>
              <a:rPr lang="en-US" sz="1200" dirty="0">
                <a:solidFill>
                  <a:schemeClr val="tx1"/>
                </a:solidFill>
                <a:latin typeface="Huawei Sans" panose="020C0503030203020204" pitchFamily="34" charset="0"/>
              </a:rPr>
              <a:t>MSTP</a:t>
            </a:r>
          </a:p>
        </p:txBody>
      </p:sp>
      <p:sp>
        <p:nvSpPr>
          <p:cNvPr id="205" name="Freeform 159">
            <a:extLst>
              <a:ext uri="{FF2B5EF4-FFF2-40B4-BE49-F238E27FC236}">
                <a16:creationId xmlns:a16="http://schemas.microsoft.com/office/drawing/2014/main" id="{2E5558C4-170D-478D-94F0-5A80377A9FCC}"/>
              </a:ext>
            </a:extLst>
          </p:cNvPr>
          <p:cNvSpPr/>
          <p:nvPr/>
        </p:nvSpPr>
        <p:spPr bwMode="gray">
          <a:xfrm flipH="1">
            <a:off x="1767804" y="3087206"/>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ISP2</a:t>
            </a:r>
          </a:p>
          <a:p>
            <a:pPr algn="ctr" fontAlgn="ctr"/>
            <a:r>
              <a:rPr lang="en-US" sz="1200" dirty="0">
                <a:solidFill>
                  <a:schemeClr val="tx1"/>
                </a:solidFill>
                <a:latin typeface="Huawei Sans" panose="020C0503030203020204" pitchFamily="34" charset="0"/>
              </a:rPr>
              <a:t>MSTP</a:t>
            </a:r>
          </a:p>
        </p:txBody>
      </p:sp>
      <p:sp>
        <p:nvSpPr>
          <p:cNvPr id="206" name="Freeform 159">
            <a:extLst>
              <a:ext uri="{FF2B5EF4-FFF2-40B4-BE49-F238E27FC236}">
                <a16:creationId xmlns:a16="http://schemas.microsoft.com/office/drawing/2014/main" id="{C0DF5156-BEB6-4038-91B1-C4BDE8AFFB2D}"/>
              </a:ext>
            </a:extLst>
          </p:cNvPr>
          <p:cNvSpPr/>
          <p:nvPr/>
        </p:nvSpPr>
        <p:spPr bwMode="gray">
          <a:xfrm flipH="1">
            <a:off x="4760519" y="3012578"/>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ISP1</a:t>
            </a:r>
          </a:p>
          <a:p>
            <a:pPr algn="ctr" fontAlgn="ctr"/>
            <a:r>
              <a:rPr lang="en-US" sz="1200" dirty="0">
                <a:solidFill>
                  <a:schemeClr val="tx1"/>
                </a:solidFill>
                <a:latin typeface="Huawei Sans" panose="020C0503030203020204" pitchFamily="34" charset="0"/>
              </a:rPr>
              <a:t>MSTP</a:t>
            </a:r>
          </a:p>
        </p:txBody>
      </p:sp>
      <p:sp>
        <p:nvSpPr>
          <p:cNvPr id="207" name="Freeform 159">
            <a:extLst>
              <a:ext uri="{FF2B5EF4-FFF2-40B4-BE49-F238E27FC236}">
                <a16:creationId xmlns:a16="http://schemas.microsoft.com/office/drawing/2014/main" id="{B5DDEEB2-1B24-4CB0-922A-0995B26C8F6B}"/>
              </a:ext>
            </a:extLst>
          </p:cNvPr>
          <p:cNvSpPr/>
          <p:nvPr/>
        </p:nvSpPr>
        <p:spPr bwMode="gray">
          <a:xfrm flipH="1">
            <a:off x="5817680" y="3011200"/>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ISP2</a:t>
            </a:r>
          </a:p>
          <a:p>
            <a:pPr algn="ctr" fontAlgn="ctr"/>
            <a:r>
              <a:rPr lang="en-US" sz="1200" dirty="0">
                <a:solidFill>
                  <a:schemeClr val="tx1"/>
                </a:solidFill>
                <a:latin typeface="Huawei Sans" panose="020C0503030203020204" pitchFamily="34" charset="0"/>
              </a:rPr>
              <a:t>MSTP</a:t>
            </a:r>
          </a:p>
        </p:txBody>
      </p:sp>
      <p:sp>
        <p:nvSpPr>
          <p:cNvPr id="228" name="Freeform 159">
            <a:extLst>
              <a:ext uri="{FF2B5EF4-FFF2-40B4-BE49-F238E27FC236}">
                <a16:creationId xmlns:a16="http://schemas.microsoft.com/office/drawing/2014/main" id="{B64AA5BD-6ED6-47E1-99FC-BDF4381FBDCD}"/>
              </a:ext>
            </a:extLst>
          </p:cNvPr>
          <p:cNvSpPr/>
          <p:nvPr/>
        </p:nvSpPr>
        <p:spPr bwMode="gray">
          <a:xfrm flipH="1">
            <a:off x="2740813" y="3032408"/>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ISP1</a:t>
            </a:r>
          </a:p>
          <a:p>
            <a:pPr algn="ctr" fontAlgn="ctr"/>
            <a:r>
              <a:rPr lang="en-US" sz="1200" dirty="0">
                <a:solidFill>
                  <a:schemeClr val="tx1"/>
                </a:solidFill>
                <a:latin typeface="Huawei Sans" panose="020C0503030203020204" pitchFamily="34" charset="0"/>
              </a:rPr>
              <a:t>MSTP</a:t>
            </a:r>
          </a:p>
        </p:txBody>
      </p:sp>
      <p:sp>
        <p:nvSpPr>
          <p:cNvPr id="229" name="Freeform 159">
            <a:extLst>
              <a:ext uri="{FF2B5EF4-FFF2-40B4-BE49-F238E27FC236}">
                <a16:creationId xmlns:a16="http://schemas.microsoft.com/office/drawing/2014/main" id="{D0A9FD84-5268-42BE-A0EB-3EE75AA6EC67}"/>
              </a:ext>
            </a:extLst>
          </p:cNvPr>
          <p:cNvSpPr/>
          <p:nvPr/>
        </p:nvSpPr>
        <p:spPr bwMode="gray">
          <a:xfrm flipH="1">
            <a:off x="3674681" y="3024331"/>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ISP2</a:t>
            </a:r>
          </a:p>
          <a:p>
            <a:pPr algn="ctr" fontAlgn="ctr"/>
            <a:r>
              <a:rPr lang="en-US" sz="1200" dirty="0">
                <a:solidFill>
                  <a:schemeClr val="tx1"/>
                </a:solidFill>
                <a:latin typeface="Huawei Sans" panose="020C0503030203020204" pitchFamily="34" charset="0"/>
              </a:rPr>
              <a:t>MSTP</a:t>
            </a:r>
          </a:p>
        </p:txBody>
      </p:sp>
      <p:sp>
        <p:nvSpPr>
          <p:cNvPr id="236" name="Freeform 159">
            <a:extLst>
              <a:ext uri="{FF2B5EF4-FFF2-40B4-BE49-F238E27FC236}">
                <a16:creationId xmlns:a16="http://schemas.microsoft.com/office/drawing/2014/main" id="{40366959-84CD-4881-923B-CE4753418617}"/>
              </a:ext>
            </a:extLst>
          </p:cNvPr>
          <p:cNvSpPr/>
          <p:nvPr/>
        </p:nvSpPr>
        <p:spPr bwMode="gray">
          <a:xfrm flipH="1">
            <a:off x="729597" y="4727919"/>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ISP1</a:t>
            </a:r>
          </a:p>
          <a:p>
            <a:pPr algn="ctr" fontAlgn="ctr"/>
            <a:r>
              <a:rPr lang="en-US" sz="1100" dirty="0">
                <a:solidFill>
                  <a:schemeClr val="tx1"/>
                </a:solidFill>
                <a:latin typeface="Huawei Sans" panose="020C0503030203020204" pitchFamily="34" charset="0"/>
              </a:rPr>
              <a:t>MSTP</a:t>
            </a:r>
          </a:p>
        </p:txBody>
      </p:sp>
      <p:sp>
        <p:nvSpPr>
          <p:cNvPr id="237" name="Freeform 159">
            <a:extLst>
              <a:ext uri="{FF2B5EF4-FFF2-40B4-BE49-F238E27FC236}">
                <a16:creationId xmlns:a16="http://schemas.microsoft.com/office/drawing/2014/main" id="{640CE56E-65AB-48D8-B0C4-E13E48BC44F6}"/>
              </a:ext>
            </a:extLst>
          </p:cNvPr>
          <p:cNvSpPr/>
          <p:nvPr/>
        </p:nvSpPr>
        <p:spPr bwMode="gray">
          <a:xfrm flipH="1">
            <a:off x="1663465" y="4719842"/>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ISP2</a:t>
            </a:r>
          </a:p>
          <a:p>
            <a:pPr algn="ctr" fontAlgn="ctr"/>
            <a:r>
              <a:rPr lang="en-US" sz="1100" dirty="0">
                <a:solidFill>
                  <a:schemeClr val="tx1"/>
                </a:solidFill>
                <a:latin typeface="Huawei Sans" panose="020C0503030203020204" pitchFamily="34" charset="0"/>
              </a:rPr>
              <a:t>MPLS</a:t>
            </a:r>
          </a:p>
        </p:txBody>
      </p:sp>
      <p:sp>
        <p:nvSpPr>
          <p:cNvPr id="238" name="Freeform 159">
            <a:extLst>
              <a:ext uri="{FF2B5EF4-FFF2-40B4-BE49-F238E27FC236}">
                <a16:creationId xmlns:a16="http://schemas.microsoft.com/office/drawing/2014/main" id="{7A65CE36-1B23-4AF8-8421-CDD7FAE19744}"/>
              </a:ext>
            </a:extLst>
          </p:cNvPr>
          <p:cNvSpPr/>
          <p:nvPr/>
        </p:nvSpPr>
        <p:spPr bwMode="gray">
          <a:xfrm flipH="1">
            <a:off x="4857350" y="4743616"/>
            <a:ext cx="738371" cy="3995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ISP1</a:t>
            </a:r>
          </a:p>
          <a:p>
            <a:pPr algn="ctr" fontAlgn="ctr"/>
            <a:r>
              <a:rPr lang="en-US" sz="1100" dirty="0">
                <a:solidFill>
                  <a:schemeClr val="tx1"/>
                </a:solidFill>
                <a:latin typeface="Huawei Sans" panose="020C0503030203020204" pitchFamily="34" charset="0"/>
              </a:rPr>
              <a:t>MSTP</a:t>
            </a:r>
          </a:p>
        </p:txBody>
      </p:sp>
      <p:sp>
        <p:nvSpPr>
          <p:cNvPr id="239" name="Freeform 159">
            <a:extLst>
              <a:ext uri="{FF2B5EF4-FFF2-40B4-BE49-F238E27FC236}">
                <a16:creationId xmlns:a16="http://schemas.microsoft.com/office/drawing/2014/main" id="{4450C6C5-16B8-4D0A-A4B5-C8620FDB846D}"/>
              </a:ext>
            </a:extLst>
          </p:cNvPr>
          <p:cNvSpPr/>
          <p:nvPr/>
        </p:nvSpPr>
        <p:spPr bwMode="gray">
          <a:xfrm flipH="1">
            <a:off x="5762111" y="4742238"/>
            <a:ext cx="738371" cy="3995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ISP2</a:t>
            </a:r>
          </a:p>
          <a:p>
            <a:pPr algn="ctr" fontAlgn="ctr"/>
            <a:r>
              <a:rPr lang="en-US" sz="1100" dirty="0">
                <a:solidFill>
                  <a:schemeClr val="tx1"/>
                </a:solidFill>
                <a:latin typeface="Huawei Sans" panose="020C0503030203020204" pitchFamily="34" charset="0"/>
              </a:rPr>
              <a:t>MSTP</a:t>
            </a:r>
          </a:p>
        </p:txBody>
      </p:sp>
      <p:pic>
        <p:nvPicPr>
          <p:cNvPr id="256" name="图片 76">
            <a:extLst>
              <a:ext uri="{FF2B5EF4-FFF2-40B4-BE49-F238E27FC236}">
                <a16:creationId xmlns:a16="http://schemas.microsoft.com/office/drawing/2014/main" id="{06AB5074-0724-4761-9925-9F201C05BAD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629560" y="2315366"/>
            <a:ext cx="353139" cy="290078"/>
          </a:xfrm>
          <a:prstGeom prst="rect">
            <a:avLst/>
          </a:prstGeom>
        </p:spPr>
      </p:pic>
      <p:pic>
        <p:nvPicPr>
          <p:cNvPr id="257" name="图片 76">
            <a:extLst>
              <a:ext uri="{FF2B5EF4-FFF2-40B4-BE49-F238E27FC236}">
                <a16:creationId xmlns:a16="http://schemas.microsoft.com/office/drawing/2014/main" id="{619D1F32-537F-43B2-AFFC-EBCFBE9E80A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557995" y="2321270"/>
            <a:ext cx="353139" cy="290078"/>
          </a:xfrm>
          <a:prstGeom prst="rect">
            <a:avLst/>
          </a:prstGeom>
        </p:spPr>
      </p:pic>
      <p:sp>
        <p:nvSpPr>
          <p:cNvPr id="113" name="圆角矩形 191">
            <a:extLst>
              <a:ext uri="{FF2B5EF4-FFF2-40B4-BE49-F238E27FC236}">
                <a16:creationId xmlns:a16="http://schemas.microsoft.com/office/drawing/2014/main" id="{CD91D27C-C889-4342-BD25-415A1BE6BD89}"/>
              </a:ext>
            </a:extLst>
          </p:cNvPr>
          <p:cNvSpPr/>
          <p:nvPr/>
        </p:nvSpPr>
        <p:spPr bwMode="gray">
          <a:xfrm>
            <a:off x="2763153" y="3684428"/>
            <a:ext cx="1632885" cy="774231"/>
          </a:xfrm>
          <a:prstGeom prst="roundRect">
            <a:avLst/>
          </a:prstGeom>
          <a:solidFill>
            <a:schemeClr val="bg1">
              <a:lumMod val="95000"/>
            </a:schemeClr>
          </a:solidFill>
          <a:ln w="12700">
            <a:solidFill>
              <a:schemeClr val="tx1"/>
            </a:solidFill>
            <a:prstDash val="dash"/>
          </a:ln>
          <a:effec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50" dirty="0">
              <a:solidFill>
                <a:prstClr val="black"/>
              </a:solidFill>
              <a:latin typeface="Huawei Sans" panose="020C0503030203020204" pitchFamily="34" charset="0"/>
              <a:ea typeface="方正兰亭黑简体" panose="02000000000000000000" pitchFamily="2" charset="-122"/>
            </a:endParaRPr>
          </a:p>
        </p:txBody>
      </p:sp>
      <p:sp>
        <p:nvSpPr>
          <p:cNvPr id="114" name="Text Box 26">
            <a:extLst>
              <a:ext uri="{FF2B5EF4-FFF2-40B4-BE49-F238E27FC236}">
                <a16:creationId xmlns:a16="http://schemas.microsoft.com/office/drawing/2014/main" id="{717A5E99-A796-419B-82DD-EBD0DD6D4296}"/>
              </a:ext>
            </a:extLst>
          </p:cNvPr>
          <p:cNvSpPr txBox="1">
            <a:spLocks noChangeArrowheads="1"/>
          </p:cNvSpPr>
          <p:nvPr/>
        </p:nvSpPr>
        <p:spPr bwMode="gray">
          <a:xfrm>
            <a:off x="3069427" y="3616018"/>
            <a:ext cx="1036856" cy="388342"/>
          </a:xfrm>
          <a:prstGeom prst="rect">
            <a:avLst/>
          </a:prstGeom>
          <a:noFill/>
          <a:ln w="9525" algn="ctr">
            <a:noFill/>
            <a:miter lim="800000"/>
            <a:headEnd/>
            <a:tailEnd/>
          </a:ln>
        </p:spPr>
        <p:txBody>
          <a:bodyPr wrap="square" lIns="140745" tIns="70373" rIns="140745" bIns="70373">
            <a:spAutoFit/>
          </a:bodyPr>
          <a:lstStyle>
            <a:defPPr>
              <a:defRPr lang="en-US"/>
            </a:defPPr>
            <a:lvl1pPr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1pPr>
            <a:lvl2pPr marL="4572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2pPr>
            <a:lvl3pPr marL="9144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3pPr>
            <a:lvl4pPr marL="13716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4pPr>
            <a:lvl5pPr marL="18288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5pPr>
            <a:lvl6pPr marL="2286000" algn="l" defTabSz="914400" rtl="0" eaLnBrk="1" latinLnBrk="0" hangingPunct="1">
              <a:defRPr sz="1000" u="sng" kern="1200">
                <a:solidFill>
                  <a:srgbClr val="B2B2B2"/>
                </a:solidFill>
                <a:latin typeface="Arial" pitchFamily="34" charset="0"/>
                <a:ea typeface="MS PGothic" pitchFamily="34" charset="-128"/>
              </a:defRPr>
            </a:lvl6pPr>
            <a:lvl7pPr marL="2743200" algn="l" defTabSz="914400" rtl="0" eaLnBrk="1" latinLnBrk="0" hangingPunct="1">
              <a:defRPr sz="1000" u="sng" kern="1200">
                <a:solidFill>
                  <a:srgbClr val="B2B2B2"/>
                </a:solidFill>
                <a:latin typeface="Arial" pitchFamily="34" charset="0"/>
                <a:ea typeface="MS PGothic" pitchFamily="34" charset="-128"/>
              </a:defRPr>
            </a:lvl7pPr>
            <a:lvl8pPr marL="3200400" algn="l" defTabSz="914400" rtl="0" eaLnBrk="1" latinLnBrk="0" hangingPunct="1">
              <a:defRPr sz="1000" u="sng" kern="1200">
                <a:solidFill>
                  <a:srgbClr val="B2B2B2"/>
                </a:solidFill>
                <a:latin typeface="Arial" pitchFamily="34" charset="0"/>
                <a:ea typeface="MS PGothic" pitchFamily="34" charset="-128"/>
              </a:defRPr>
            </a:lvl8pPr>
            <a:lvl9pPr marL="3657600" algn="l" defTabSz="914400" rtl="0" eaLnBrk="1" latinLnBrk="0" hangingPunct="1">
              <a:defRPr sz="1000" u="sng" kern="1200">
                <a:solidFill>
                  <a:srgbClr val="B2B2B2"/>
                </a:solidFill>
                <a:latin typeface="Arial" pitchFamily="34" charset="0"/>
                <a:ea typeface="MS PGothic" pitchFamily="34" charset="-128"/>
              </a:defRPr>
            </a:lvl9pPr>
          </a:lstStyle>
          <a:p>
            <a:pPr algn="ctr" defTabSz="1424653" fontAlgn="ctr">
              <a:lnSpc>
                <a:spcPct val="100000"/>
              </a:lnSpc>
              <a:buFontTx/>
              <a:buNone/>
            </a:pPr>
            <a:r>
              <a:rPr lang="en-US" sz="800" dirty="0">
                <a:solidFill>
                  <a:prstClr val="black"/>
                </a:solidFill>
                <a:latin typeface="Huawei Sans" panose="020C0503030203020204" pitchFamily="34" charset="0"/>
              </a:rPr>
              <a:t>Branch in the province</a:t>
            </a:r>
            <a:endParaRPr lang="en-US" altLang="zh-CN" sz="800" u="none" dirty="0">
              <a:solidFill>
                <a:prstClr val="black"/>
              </a:solidFill>
              <a:latin typeface="Huawei Sans" panose="020C0503030203020204" pitchFamily="34" charset="0"/>
              <a:ea typeface="方正兰亭黑简体" panose="02000000000000000000" pitchFamily="2" charset="-122"/>
            </a:endParaRPr>
          </a:p>
        </p:txBody>
      </p:sp>
      <p:cxnSp>
        <p:nvCxnSpPr>
          <p:cNvPr id="115" name="直接连接符 210">
            <a:extLst>
              <a:ext uri="{FF2B5EF4-FFF2-40B4-BE49-F238E27FC236}">
                <a16:creationId xmlns:a16="http://schemas.microsoft.com/office/drawing/2014/main" id="{AD1E1F49-4FFF-4313-B876-3158A9C2D3E0}"/>
              </a:ext>
            </a:extLst>
          </p:cNvPr>
          <p:cNvCxnSpPr>
            <a:cxnSpLocks/>
            <a:stCxn id="127" idx="0"/>
          </p:cNvCxnSpPr>
          <p:nvPr/>
        </p:nvCxnSpPr>
        <p:spPr bwMode="gray">
          <a:xfrm flipV="1">
            <a:off x="3202889" y="3473610"/>
            <a:ext cx="0" cy="4852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2" name="直接连接符 211">
            <a:extLst>
              <a:ext uri="{FF2B5EF4-FFF2-40B4-BE49-F238E27FC236}">
                <a16:creationId xmlns:a16="http://schemas.microsoft.com/office/drawing/2014/main" id="{3BC1EB00-A9A1-45FE-8FBA-86FF70843C3C}"/>
              </a:ext>
            </a:extLst>
          </p:cNvPr>
          <p:cNvCxnSpPr>
            <a:cxnSpLocks/>
            <a:stCxn id="128" idx="0"/>
          </p:cNvCxnSpPr>
          <p:nvPr/>
        </p:nvCxnSpPr>
        <p:spPr bwMode="gray">
          <a:xfrm flipV="1">
            <a:off x="3994153" y="3494084"/>
            <a:ext cx="11219" cy="46476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3" name="直接连接符 212">
            <a:extLst>
              <a:ext uri="{FF2B5EF4-FFF2-40B4-BE49-F238E27FC236}">
                <a16:creationId xmlns:a16="http://schemas.microsoft.com/office/drawing/2014/main" id="{9E2A2316-93B0-48D6-BF4C-865202B1239D}"/>
              </a:ext>
            </a:extLst>
          </p:cNvPr>
          <p:cNvCxnSpPr>
            <a:cxnSpLocks/>
            <a:stCxn id="127" idx="3"/>
            <a:endCxn id="128" idx="1"/>
          </p:cNvCxnSpPr>
          <p:nvPr/>
        </p:nvCxnSpPr>
        <p:spPr bwMode="gray">
          <a:xfrm>
            <a:off x="3374963" y="4099639"/>
            <a:ext cx="447116"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4" name="直接连接符 218">
            <a:extLst>
              <a:ext uri="{FF2B5EF4-FFF2-40B4-BE49-F238E27FC236}">
                <a16:creationId xmlns:a16="http://schemas.microsoft.com/office/drawing/2014/main" id="{D209A6FD-8775-4260-B405-AA5D54B4E204}"/>
              </a:ext>
            </a:extLst>
          </p:cNvPr>
          <p:cNvCxnSpPr>
            <a:cxnSpLocks/>
            <a:stCxn id="127" idx="2"/>
            <a:endCxn id="131" idx="1"/>
          </p:cNvCxnSpPr>
          <p:nvPr/>
        </p:nvCxnSpPr>
        <p:spPr bwMode="gray">
          <a:xfrm>
            <a:off x="3202889" y="4240427"/>
            <a:ext cx="8019" cy="33252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5" name="直接连接符 219">
            <a:extLst>
              <a:ext uri="{FF2B5EF4-FFF2-40B4-BE49-F238E27FC236}">
                <a16:creationId xmlns:a16="http://schemas.microsoft.com/office/drawing/2014/main" id="{D8D45508-0F50-45C3-91A8-8D679CF25757}"/>
              </a:ext>
            </a:extLst>
          </p:cNvPr>
          <p:cNvCxnSpPr>
            <a:cxnSpLocks/>
            <a:stCxn id="128" idx="2"/>
            <a:endCxn id="132" idx="1"/>
          </p:cNvCxnSpPr>
          <p:nvPr/>
        </p:nvCxnSpPr>
        <p:spPr bwMode="gray">
          <a:xfrm>
            <a:off x="3994153" y="4240427"/>
            <a:ext cx="38142" cy="314173"/>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26" name="TextBox 92">
            <a:extLst>
              <a:ext uri="{FF2B5EF4-FFF2-40B4-BE49-F238E27FC236}">
                <a16:creationId xmlns:a16="http://schemas.microsoft.com/office/drawing/2014/main" id="{F24B768E-1A14-4A0D-9C26-B0116905452C}"/>
              </a:ext>
            </a:extLst>
          </p:cNvPr>
          <p:cNvSpPr txBox="1"/>
          <p:nvPr/>
        </p:nvSpPr>
        <p:spPr bwMode="gray">
          <a:xfrm>
            <a:off x="3276766" y="4194578"/>
            <a:ext cx="623127" cy="164110"/>
          </a:xfrm>
          <a:prstGeom prst="rect">
            <a:avLst/>
          </a:prstGeom>
          <a:noFill/>
        </p:spPr>
        <p:txBody>
          <a:bodyPr wrap="square" lIns="0" tIns="0" rIns="0" bIns="0" rtlCol="0">
            <a:spAutoFit/>
          </a:bodyPr>
          <a:lstStyle/>
          <a:p>
            <a:pPr algn="ctr" defTabSz="1624721" fontAlgn="ctr">
              <a:spcBef>
                <a:spcPct val="0"/>
              </a:spcBef>
              <a:spcAft>
                <a:spcPct val="0"/>
              </a:spcAft>
            </a:pPr>
            <a:r>
              <a:rPr lang="en-US" sz="1050" dirty="0">
                <a:solidFill>
                  <a:srgbClr val="C00000"/>
                </a:solidFill>
                <a:latin typeface="Huawei Sans" panose="020C0503030203020204" pitchFamily="34" charset="0"/>
              </a:rPr>
              <a:t>AGG</a:t>
            </a:r>
          </a:p>
        </p:txBody>
      </p:sp>
      <p:pic>
        <p:nvPicPr>
          <p:cNvPr id="127" name="Picture 12" descr="E:\2016.01\1.12 扁平化图标\蓝色\AR-蓝色最新-40.png">
            <a:extLst>
              <a:ext uri="{FF2B5EF4-FFF2-40B4-BE49-F238E27FC236}">
                <a16:creationId xmlns:a16="http://schemas.microsoft.com/office/drawing/2014/main" id="{B5F6498C-EA58-4146-8EAE-FB49CF1EC195}"/>
              </a:ext>
            </a:extLst>
          </p:cNvPr>
          <p:cNvPicPr>
            <a:picLocks noChangeAspect="1" noChangeArrowheads="1"/>
          </p:cNvPicPr>
          <p:nvPr/>
        </p:nvPicPr>
        <p:blipFill>
          <a:blip r:embed="rId3" cstate="print"/>
          <a:srcRect/>
          <a:stretch>
            <a:fillRect/>
          </a:stretch>
        </p:blipFill>
        <p:spPr bwMode="gray">
          <a:xfrm>
            <a:off x="3030815" y="3958851"/>
            <a:ext cx="344148" cy="281576"/>
          </a:xfrm>
          <a:prstGeom prst="rect">
            <a:avLst/>
          </a:prstGeom>
          <a:noFill/>
        </p:spPr>
      </p:pic>
      <p:pic>
        <p:nvPicPr>
          <p:cNvPr id="128" name="Picture 12" descr="E:\2016.01\1.12 扁平化图标\蓝色\AR-蓝色最新-40.png">
            <a:extLst>
              <a:ext uri="{FF2B5EF4-FFF2-40B4-BE49-F238E27FC236}">
                <a16:creationId xmlns:a16="http://schemas.microsoft.com/office/drawing/2014/main" id="{5F10866F-52C1-44FA-881B-F5FACE20E54A}"/>
              </a:ext>
            </a:extLst>
          </p:cNvPr>
          <p:cNvPicPr>
            <a:picLocks noChangeAspect="1" noChangeArrowheads="1"/>
          </p:cNvPicPr>
          <p:nvPr/>
        </p:nvPicPr>
        <p:blipFill>
          <a:blip r:embed="rId3" cstate="print"/>
          <a:srcRect/>
          <a:stretch>
            <a:fillRect/>
          </a:stretch>
        </p:blipFill>
        <p:spPr bwMode="gray">
          <a:xfrm>
            <a:off x="3822079" y="3958851"/>
            <a:ext cx="344148" cy="281576"/>
          </a:xfrm>
          <a:prstGeom prst="rect">
            <a:avLst/>
          </a:prstGeom>
          <a:noFill/>
        </p:spPr>
      </p:pic>
      <p:sp>
        <p:nvSpPr>
          <p:cNvPr id="131" name="Freeform 159">
            <a:extLst>
              <a:ext uri="{FF2B5EF4-FFF2-40B4-BE49-F238E27FC236}">
                <a16:creationId xmlns:a16="http://schemas.microsoft.com/office/drawing/2014/main" id="{76E72964-6FC0-49FE-83FA-4F6B64AB3FCB}"/>
              </a:ext>
            </a:extLst>
          </p:cNvPr>
          <p:cNvSpPr/>
          <p:nvPr/>
        </p:nvSpPr>
        <p:spPr bwMode="gray">
          <a:xfrm flipH="1">
            <a:off x="2739978" y="4510081"/>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ISP1</a:t>
            </a:r>
          </a:p>
          <a:p>
            <a:pPr algn="ctr" fontAlgn="ctr"/>
            <a:r>
              <a:rPr lang="en-US" sz="1100" dirty="0">
                <a:solidFill>
                  <a:schemeClr val="tx1"/>
                </a:solidFill>
                <a:latin typeface="Huawei Sans" panose="020C0503030203020204" pitchFamily="34" charset="0"/>
              </a:rPr>
              <a:t>MSTP</a:t>
            </a:r>
          </a:p>
        </p:txBody>
      </p:sp>
      <p:sp>
        <p:nvSpPr>
          <p:cNvPr id="132" name="Freeform 159">
            <a:extLst>
              <a:ext uri="{FF2B5EF4-FFF2-40B4-BE49-F238E27FC236}">
                <a16:creationId xmlns:a16="http://schemas.microsoft.com/office/drawing/2014/main" id="{41BEDE99-EA54-4C59-A919-33FC219A0F92}"/>
              </a:ext>
            </a:extLst>
          </p:cNvPr>
          <p:cNvSpPr/>
          <p:nvPr/>
        </p:nvSpPr>
        <p:spPr bwMode="gray">
          <a:xfrm flipH="1">
            <a:off x="3561365" y="4491730"/>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ISP2</a:t>
            </a:r>
          </a:p>
          <a:p>
            <a:pPr algn="ctr" fontAlgn="ctr"/>
            <a:r>
              <a:rPr lang="en-US" sz="1100" dirty="0">
                <a:solidFill>
                  <a:schemeClr val="tx1"/>
                </a:solidFill>
                <a:latin typeface="Huawei Sans" panose="020C0503030203020204" pitchFamily="34" charset="0"/>
              </a:rPr>
              <a:t>MSTP</a:t>
            </a:r>
          </a:p>
        </p:txBody>
      </p:sp>
      <p:sp>
        <p:nvSpPr>
          <p:cNvPr id="68" name="Freeform: Shape 67">
            <a:extLst>
              <a:ext uri="{FF2B5EF4-FFF2-40B4-BE49-F238E27FC236}">
                <a16:creationId xmlns:a16="http://schemas.microsoft.com/office/drawing/2014/main" id="{24D722F3-A8E1-419E-B48E-A9E3772175F9}"/>
              </a:ext>
            </a:extLst>
          </p:cNvPr>
          <p:cNvSpPr/>
          <p:nvPr/>
        </p:nvSpPr>
        <p:spPr bwMode="gray">
          <a:xfrm>
            <a:off x="950967" y="1746607"/>
            <a:ext cx="1989230" cy="3678148"/>
          </a:xfrm>
          <a:custGeom>
            <a:avLst/>
            <a:gdLst>
              <a:gd name="connsiteX0" fmla="*/ 578195 w 2119319"/>
              <a:gd name="connsiteY0" fmla="*/ 3678148 h 3678148"/>
              <a:gd name="connsiteX1" fmla="*/ 208326 w 2119319"/>
              <a:gd name="connsiteY1" fmla="*/ 3298004 h 3678148"/>
              <a:gd name="connsiteX2" fmla="*/ 239148 w 2119319"/>
              <a:gd name="connsiteY2" fmla="*/ 2496620 h 3678148"/>
              <a:gd name="connsiteX3" fmla="*/ 85036 w 2119319"/>
              <a:gd name="connsiteY3" fmla="*/ 1664413 h 3678148"/>
              <a:gd name="connsiteX4" fmla="*/ 1749449 w 2119319"/>
              <a:gd name="connsiteY4" fmla="*/ 801384 h 3678148"/>
              <a:gd name="connsiteX5" fmla="*/ 2119319 w 2119319"/>
              <a:gd name="connsiteY5" fmla="*/ 0 h 3678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9319" h="3678148">
                <a:moveTo>
                  <a:pt x="578195" y="3678148"/>
                </a:moveTo>
                <a:cubicBezTo>
                  <a:pt x="421514" y="3586536"/>
                  <a:pt x="264834" y="3494925"/>
                  <a:pt x="208326" y="3298004"/>
                </a:cubicBezTo>
                <a:cubicBezTo>
                  <a:pt x="151818" y="3101083"/>
                  <a:pt x="259696" y="2768885"/>
                  <a:pt x="239148" y="2496620"/>
                </a:cubicBezTo>
                <a:cubicBezTo>
                  <a:pt x="218600" y="2224355"/>
                  <a:pt x="-166681" y="1946952"/>
                  <a:pt x="85036" y="1664413"/>
                </a:cubicBezTo>
                <a:cubicBezTo>
                  <a:pt x="336753" y="1381874"/>
                  <a:pt x="1410402" y="1078786"/>
                  <a:pt x="1749449" y="801384"/>
                </a:cubicBezTo>
                <a:cubicBezTo>
                  <a:pt x="2088496" y="523982"/>
                  <a:pt x="2103907" y="261991"/>
                  <a:pt x="2119319" y="0"/>
                </a:cubicBezTo>
              </a:path>
            </a:pathLst>
          </a:custGeom>
          <a:noFill/>
          <a:ln w="38100" cap="flat" cmpd="sng">
            <a:solidFill>
              <a:srgbClr val="F6B78C"/>
            </a:solidFill>
            <a:headEnd type="triangle" w="med" len="med"/>
            <a:tailEnd type="triangle" w="med" len="med"/>
          </a:ln>
        </p:spPr>
        <p:txBody>
          <a:bodyPr rtlCol="0" anchor="ctr"/>
          <a:lstStyle/>
          <a:p>
            <a:pPr algn="ctr" fontAlgn="ctr"/>
            <a:endParaRPr lang="en-US" sz="1600" dirty="0">
              <a:latin typeface="Huawei Sans" panose="020C0503030203020204" pitchFamily="34" charset="0"/>
            </a:endParaRPr>
          </a:p>
        </p:txBody>
      </p:sp>
      <p:sp>
        <p:nvSpPr>
          <p:cNvPr id="69" name="Freeform: Shape 68">
            <a:extLst>
              <a:ext uri="{FF2B5EF4-FFF2-40B4-BE49-F238E27FC236}">
                <a16:creationId xmlns:a16="http://schemas.microsoft.com/office/drawing/2014/main" id="{34F530AD-5D8D-45D5-8604-72D7E25C762A}"/>
              </a:ext>
            </a:extLst>
          </p:cNvPr>
          <p:cNvSpPr/>
          <p:nvPr/>
        </p:nvSpPr>
        <p:spPr bwMode="gray">
          <a:xfrm>
            <a:off x="1724370" y="1839074"/>
            <a:ext cx="3075627" cy="3595955"/>
          </a:xfrm>
          <a:custGeom>
            <a:avLst/>
            <a:gdLst>
              <a:gd name="connsiteX0" fmla="*/ 0 w 3235374"/>
              <a:gd name="connsiteY0" fmla="*/ 3595955 h 3595955"/>
              <a:gd name="connsiteX1" fmla="*/ 575353 w 3235374"/>
              <a:gd name="connsiteY1" fmla="*/ 3184989 h 3595955"/>
              <a:gd name="connsiteX2" fmla="*/ 380144 w 3235374"/>
              <a:gd name="connsiteY2" fmla="*/ 2352782 h 3595955"/>
              <a:gd name="connsiteX3" fmla="*/ 626724 w 3235374"/>
              <a:gd name="connsiteY3" fmla="*/ 1489753 h 3595955"/>
              <a:gd name="connsiteX4" fmla="*/ 2835668 w 3235374"/>
              <a:gd name="connsiteY4" fmla="*/ 688369 h 3595955"/>
              <a:gd name="connsiteX5" fmla="*/ 3226086 w 3235374"/>
              <a:gd name="connsiteY5" fmla="*/ 0 h 359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35374" h="3595955">
                <a:moveTo>
                  <a:pt x="0" y="3595955"/>
                </a:moveTo>
                <a:cubicBezTo>
                  <a:pt x="255998" y="3494069"/>
                  <a:pt x="511996" y="3392184"/>
                  <a:pt x="575353" y="3184989"/>
                </a:cubicBezTo>
                <a:cubicBezTo>
                  <a:pt x="638710" y="2977794"/>
                  <a:pt x="371582" y="2635321"/>
                  <a:pt x="380144" y="2352782"/>
                </a:cubicBezTo>
                <a:cubicBezTo>
                  <a:pt x="388706" y="2070243"/>
                  <a:pt x="217470" y="1767155"/>
                  <a:pt x="626724" y="1489753"/>
                </a:cubicBezTo>
                <a:cubicBezTo>
                  <a:pt x="1035978" y="1212351"/>
                  <a:pt x="2402441" y="936661"/>
                  <a:pt x="2835668" y="688369"/>
                </a:cubicBezTo>
                <a:cubicBezTo>
                  <a:pt x="3268895" y="440077"/>
                  <a:pt x="3247490" y="220038"/>
                  <a:pt x="3226086" y="0"/>
                </a:cubicBezTo>
              </a:path>
            </a:pathLst>
          </a:custGeom>
          <a:noFill/>
          <a:ln w="38100" cap="flat" cmpd="sng">
            <a:solidFill>
              <a:srgbClr val="E28189"/>
            </a:solidFill>
            <a:headEnd type="triangle" w="med" len="med"/>
            <a:tailEnd type="triangle" w="med" len="med"/>
          </a:ln>
        </p:spPr>
        <p:txBody>
          <a:bodyPr rtlCol="0" anchor="ctr"/>
          <a:lstStyle/>
          <a:p>
            <a:pPr algn="ctr" fontAlgn="ctr"/>
            <a:endParaRPr lang="en-US" sz="1600" dirty="0">
              <a:latin typeface="Huawei Sans" panose="020C0503030203020204" pitchFamily="34" charset="0"/>
            </a:endParaRPr>
          </a:p>
        </p:txBody>
      </p:sp>
      <p:sp>
        <p:nvSpPr>
          <p:cNvPr id="79" name="Freeform: Shape 78">
            <a:extLst>
              <a:ext uri="{FF2B5EF4-FFF2-40B4-BE49-F238E27FC236}">
                <a16:creationId xmlns:a16="http://schemas.microsoft.com/office/drawing/2014/main" id="{FEBDDA8B-0A00-4C81-8704-C91E7CDDA79E}"/>
              </a:ext>
            </a:extLst>
          </p:cNvPr>
          <p:cNvSpPr/>
          <p:nvPr/>
        </p:nvSpPr>
        <p:spPr bwMode="gray">
          <a:xfrm>
            <a:off x="3001736" y="1787703"/>
            <a:ext cx="469241" cy="3503488"/>
          </a:xfrm>
          <a:custGeom>
            <a:avLst/>
            <a:gdLst>
              <a:gd name="connsiteX0" fmla="*/ 469241 w 469241"/>
              <a:gd name="connsiteY0" fmla="*/ 3503488 h 3503488"/>
              <a:gd name="connsiteX1" fmla="*/ 130194 w 469241"/>
              <a:gd name="connsiteY1" fmla="*/ 2938409 h 3503488"/>
              <a:gd name="connsiteX2" fmla="*/ 212387 w 469241"/>
              <a:gd name="connsiteY2" fmla="*/ 1530850 h 3503488"/>
              <a:gd name="connsiteX3" fmla="*/ 6904 w 469241"/>
              <a:gd name="connsiteY3" fmla="*/ 626724 h 3503488"/>
              <a:gd name="connsiteX4" fmla="*/ 68549 w 469241"/>
              <a:gd name="connsiteY4" fmla="*/ 0 h 3503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241" h="3503488">
                <a:moveTo>
                  <a:pt x="469241" y="3503488"/>
                </a:moveTo>
                <a:cubicBezTo>
                  <a:pt x="321122" y="3385335"/>
                  <a:pt x="173003" y="3267182"/>
                  <a:pt x="130194" y="2938409"/>
                </a:cubicBezTo>
                <a:cubicBezTo>
                  <a:pt x="87385" y="2609636"/>
                  <a:pt x="232935" y="1916131"/>
                  <a:pt x="212387" y="1530850"/>
                </a:cubicBezTo>
                <a:cubicBezTo>
                  <a:pt x="191839" y="1145569"/>
                  <a:pt x="30877" y="881866"/>
                  <a:pt x="6904" y="626724"/>
                </a:cubicBezTo>
                <a:cubicBezTo>
                  <a:pt x="-17069" y="371582"/>
                  <a:pt x="25740" y="185791"/>
                  <a:pt x="68549" y="0"/>
                </a:cubicBezTo>
              </a:path>
            </a:pathLst>
          </a:custGeom>
          <a:noFill/>
          <a:ln w="38100" cap="flat" cmpd="sng">
            <a:solidFill>
              <a:srgbClr val="F6B78C"/>
            </a:solidFill>
            <a:headEnd type="triangle" w="med" len="med"/>
            <a:tailEnd type="triangle" w="med" len="med"/>
          </a:ln>
        </p:spPr>
        <p:txBody>
          <a:bodyPr rtlCol="0" anchor="ctr"/>
          <a:lstStyle/>
          <a:p>
            <a:pPr algn="ctr" fontAlgn="ctr"/>
            <a:endParaRPr lang="en-US" sz="1600" dirty="0">
              <a:latin typeface="Huawei Sans" panose="020C0503030203020204" pitchFamily="34" charset="0"/>
            </a:endParaRPr>
          </a:p>
        </p:txBody>
      </p:sp>
      <p:sp>
        <p:nvSpPr>
          <p:cNvPr id="80" name="Freeform: Shape 79">
            <a:extLst>
              <a:ext uri="{FF2B5EF4-FFF2-40B4-BE49-F238E27FC236}">
                <a16:creationId xmlns:a16="http://schemas.microsoft.com/office/drawing/2014/main" id="{D141E2F7-95B1-47C9-99BB-556A2DFC00E2}"/>
              </a:ext>
            </a:extLst>
          </p:cNvPr>
          <p:cNvSpPr/>
          <p:nvPr/>
        </p:nvSpPr>
        <p:spPr bwMode="gray">
          <a:xfrm>
            <a:off x="3697009" y="1869897"/>
            <a:ext cx="1256022" cy="3400746"/>
          </a:xfrm>
          <a:custGeom>
            <a:avLst/>
            <a:gdLst>
              <a:gd name="connsiteX0" fmla="*/ 0 w 1301214"/>
              <a:gd name="connsiteY0" fmla="*/ 3400746 h 3400746"/>
              <a:gd name="connsiteX1" fmla="*/ 400692 w 1301214"/>
              <a:gd name="connsiteY1" fmla="*/ 2938409 h 3400746"/>
              <a:gd name="connsiteX2" fmla="*/ 390417 w 1301214"/>
              <a:gd name="connsiteY2" fmla="*/ 1602768 h 3400746"/>
              <a:gd name="connsiteX3" fmla="*/ 1181528 w 1301214"/>
              <a:gd name="connsiteY3" fmla="*/ 606175 h 3400746"/>
              <a:gd name="connsiteX4" fmla="*/ 1284269 w 1301214"/>
              <a:gd name="connsiteY4" fmla="*/ 0 h 3400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214" h="3400746">
                <a:moveTo>
                  <a:pt x="0" y="3400746"/>
                </a:moveTo>
                <a:cubicBezTo>
                  <a:pt x="167811" y="3319409"/>
                  <a:pt x="335623" y="3238072"/>
                  <a:pt x="400692" y="2938409"/>
                </a:cubicBezTo>
                <a:cubicBezTo>
                  <a:pt x="465761" y="2638746"/>
                  <a:pt x="260278" y="1991474"/>
                  <a:pt x="390417" y="1602768"/>
                </a:cubicBezTo>
                <a:cubicBezTo>
                  <a:pt x="520556" y="1214062"/>
                  <a:pt x="1032553" y="873303"/>
                  <a:pt x="1181528" y="606175"/>
                </a:cubicBezTo>
                <a:cubicBezTo>
                  <a:pt x="1330503" y="339047"/>
                  <a:pt x="1307386" y="169523"/>
                  <a:pt x="1284269" y="0"/>
                </a:cubicBezTo>
              </a:path>
            </a:pathLst>
          </a:custGeom>
          <a:noFill/>
          <a:ln w="38100" cap="flat" cmpd="sng">
            <a:solidFill>
              <a:srgbClr val="E28189"/>
            </a:solidFill>
            <a:headEnd type="triangle" w="med" len="med"/>
            <a:tailEnd type="triangle" w="med" len="med"/>
          </a:ln>
        </p:spPr>
        <p:txBody>
          <a:bodyPr rtlCol="0" anchor="ctr"/>
          <a:lstStyle/>
          <a:p>
            <a:pPr algn="ctr" fontAlgn="ctr"/>
            <a:endParaRPr lang="en-US" sz="1600" dirty="0">
              <a:latin typeface="Huawei Sans" panose="020C0503030203020204" pitchFamily="34" charset="0"/>
            </a:endParaRPr>
          </a:p>
        </p:txBody>
      </p:sp>
      <p:cxnSp>
        <p:nvCxnSpPr>
          <p:cNvPr id="88" name="Straight Arrow Connector 87">
            <a:extLst>
              <a:ext uri="{FF2B5EF4-FFF2-40B4-BE49-F238E27FC236}">
                <a16:creationId xmlns:a16="http://schemas.microsoft.com/office/drawing/2014/main" id="{40BDDB7E-9965-4564-B7AC-15FFAB319924}"/>
              </a:ext>
            </a:extLst>
          </p:cNvPr>
          <p:cNvCxnSpPr/>
          <p:nvPr/>
        </p:nvCxnSpPr>
        <p:spPr bwMode="gray">
          <a:xfrm>
            <a:off x="1713636" y="6092575"/>
            <a:ext cx="660582" cy="0"/>
          </a:xfrm>
          <a:prstGeom prst="straightConnector1">
            <a:avLst/>
          </a:prstGeom>
          <a:noFill/>
          <a:ln w="38100" cap="flat" cmpd="sng">
            <a:solidFill>
              <a:srgbClr val="F6B78C"/>
            </a:solidFill>
            <a:headEnd type="triangle" w="med" len="med"/>
            <a:tailEnd type="triangle" w="med" len="med"/>
          </a:ln>
        </p:spPr>
      </p:cxnSp>
      <p:cxnSp>
        <p:nvCxnSpPr>
          <p:cNvPr id="176" name="Straight Arrow Connector 175">
            <a:extLst>
              <a:ext uri="{FF2B5EF4-FFF2-40B4-BE49-F238E27FC236}">
                <a16:creationId xmlns:a16="http://schemas.microsoft.com/office/drawing/2014/main" id="{832B399B-A878-486C-A00D-128CB60D61BD}"/>
              </a:ext>
            </a:extLst>
          </p:cNvPr>
          <p:cNvCxnSpPr/>
          <p:nvPr/>
        </p:nvCxnSpPr>
        <p:spPr bwMode="gray">
          <a:xfrm>
            <a:off x="4109837" y="6092575"/>
            <a:ext cx="660582" cy="0"/>
          </a:xfrm>
          <a:prstGeom prst="straightConnector1">
            <a:avLst/>
          </a:prstGeom>
          <a:noFill/>
          <a:ln w="38100" cap="flat" cmpd="sng">
            <a:solidFill>
              <a:srgbClr val="E28189"/>
            </a:solidFill>
            <a:headEnd type="triangle" w="med" len="med"/>
            <a:tailEnd type="triangle" w="med" len="med"/>
          </a:ln>
        </p:spPr>
      </p:cxnSp>
      <p:sp>
        <p:nvSpPr>
          <p:cNvPr id="178" name="TextBox 92">
            <a:extLst>
              <a:ext uri="{FF2B5EF4-FFF2-40B4-BE49-F238E27FC236}">
                <a16:creationId xmlns:a16="http://schemas.microsoft.com/office/drawing/2014/main" id="{63753E19-FBFD-40FA-AA7E-AF1C836086DA}"/>
              </a:ext>
            </a:extLst>
          </p:cNvPr>
          <p:cNvSpPr txBox="1"/>
          <p:nvPr/>
        </p:nvSpPr>
        <p:spPr bwMode="gray">
          <a:xfrm>
            <a:off x="2398835" y="6010939"/>
            <a:ext cx="1363935" cy="153888"/>
          </a:xfrm>
          <a:prstGeom prst="rect">
            <a:avLst/>
          </a:prstGeom>
          <a:noFill/>
        </p:spPr>
        <p:txBody>
          <a:bodyPr wrap="square" lIns="0" tIns="0" rIns="0" bIns="0" rtlCol="0">
            <a:spAutoFit/>
          </a:bodyPr>
          <a:lstStyle/>
          <a:p>
            <a:pPr algn="ctr" defTabSz="1624721" fontAlgn="ctr">
              <a:spcBef>
                <a:spcPct val="0"/>
              </a:spcBef>
              <a:spcAft>
                <a:spcPct val="0"/>
              </a:spcAft>
            </a:pPr>
            <a:r>
              <a:rPr lang="en-US" sz="1000" dirty="0">
                <a:solidFill>
                  <a:prstClr val="black"/>
                </a:solidFill>
                <a:latin typeface="Huawei Sans" panose="020C0503030203020204" pitchFamily="34" charset="0"/>
              </a:rPr>
              <a:t>Office service traffic</a:t>
            </a:r>
            <a:endParaRPr lang="en-US" altLang="zh-CN" sz="1000" dirty="0">
              <a:solidFill>
                <a:prstClr val="black"/>
              </a:solidFill>
              <a:latin typeface="Huawei Sans" panose="020C0503030203020204" pitchFamily="34" charset="0"/>
              <a:ea typeface="方正兰亭黑简体" panose="02000000000000000000" pitchFamily="2" charset="-122"/>
              <a:cs typeface="Times New Roman" pitchFamily="18" charset="0"/>
            </a:endParaRPr>
          </a:p>
        </p:txBody>
      </p:sp>
      <p:sp>
        <p:nvSpPr>
          <p:cNvPr id="179" name="TextBox 92">
            <a:extLst>
              <a:ext uri="{FF2B5EF4-FFF2-40B4-BE49-F238E27FC236}">
                <a16:creationId xmlns:a16="http://schemas.microsoft.com/office/drawing/2014/main" id="{E9260D45-DB18-4949-8991-823F36A17DA8}"/>
              </a:ext>
            </a:extLst>
          </p:cNvPr>
          <p:cNvSpPr txBox="1"/>
          <p:nvPr/>
        </p:nvSpPr>
        <p:spPr bwMode="gray">
          <a:xfrm>
            <a:off x="4771716" y="5998873"/>
            <a:ext cx="1536130" cy="153888"/>
          </a:xfrm>
          <a:prstGeom prst="rect">
            <a:avLst/>
          </a:prstGeom>
          <a:noFill/>
        </p:spPr>
        <p:txBody>
          <a:bodyPr wrap="square" lIns="0" tIns="0" rIns="0" bIns="0" rtlCol="0">
            <a:spAutoFit/>
          </a:bodyPr>
          <a:lstStyle/>
          <a:p>
            <a:pPr algn="ctr" defTabSz="1624721" fontAlgn="ctr">
              <a:spcBef>
                <a:spcPct val="0"/>
              </a:spcBef>
              <a:spcAft>
                <a:spcPct val="0"/>
              </a:spcAft>
            </a:pPr>
            <a:r>
              <a:rPr lang="en-US" sz="1000" dirty="0">
                <a:solidFill>
                  <a:prstClr val="black"/>
                </a:solidFill>
                <a:latin typeface="Huawei Sans" panose="020C0503030203020204" pitchFamily="34" charset="0"/>
              </a:rPr>
              <a:t>Production service traffic</a:t>
            </a:r>
            <a:endParaRPr lang="en-US" altLang="zh-CN" sz="1000" dirty="0">
              <a:solidFill>
                <a:prstClr val="black"/>
              </a:solidFill>
              <a:latin typeface="Huawei Sans" panose="020C0503030203020204" pitchFamily="34" charset="0"/>
              <a:ea typeface="方正兰亭黑简体" panose="02000000000000000000" pitchFamily="2" charset="-122"/>
              <a:cs typeface="Times New Roman" pitchFamily="18" charset="0"/>
            </a:endParaRPr>
          </a:p>
        </p:txBody>
      </p:sp>
    </p:spTree>
    <p:extLst>
      <p:ext uri="{BB962C8B-B14F-4D97-AF65-F5344CB8AC3E}">
        <p14:creationId xmlns:p14="http://schemas.microsoft.com/office/powerpoint/2010/main" val="1119302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矩形 365">
            <a:extLst>
              <a:ext uri="{FF2B5EF4-FFF2-40B4-BE49-F238E27FC236}">
                <a16:creationId xmlns:a16="http://schemas.microsoft.com/office/drawing/2014/main" id="{B4D88BED-E5CE-4969-A3B7-F07A557DADE2}"/>
              </a:ext>
            </a:extLst>
          </p:cNvPr>
          <p:cNvSpPr/>
          <p:nvPr/>
        </p:nvSpPr>
        <p:spPr bwMode="gray">
          <a:xfrm>
            <a:off x="4489058" y="3464987"/>
            <a:ext cx="2144016" cy="2333727"/>
          </a:xfrm>
          <a:prstGeom prst="rect">
            <a:avLst/>
          </a:prstGeom>
          <a:solidFill>
            <a:srgbClr val="00B0F0">
              <a:alpha val="20000"/>
            </a:srgbClr>
          </a:solidFill>
          <a:ln w="50800"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600" dirty="0">
              <a:solidFill>
                <a:srgbClr val="000000"/>
              </a:solidFill>
              <a:latin typeface="Huawei Sans" panose="020C0503030203020204" pitchFamily="34" charset="0"/>
              <a:ea typeface="方正兰亭黑简体" panose="02000000000000000000" pitchFamily="2" charset="-122"/>
            </a:endParaRPr>
          </a:p>
        </p:txBody>
      </p:sp>
      <p:sp>
        <p:nvSpPr>
          <p:cNvPr id="147" name="矩形 366">
            <a:extLst>
              <a:ext uri="{FF2B5EF4-FFF2-40B4-BE49-F238E27FC236}">
                <a16:creationId xmlns:a16="http://schemas.microsoft.com/office/drawing/2014/main" id="{0B0A1B3D-AC8C-4410-ABAD-811D8F510F97}"/>
              </a:ext>
            </a:extLst>
          </p:cNvPr>
          <p:cNvSpPr/>
          <p:nvPr/>
        </p:nvSpPr>
        <p:spPr bwMode="gray">
          <a:xfrm>
            <a:off x="447981" y="3480699"/>
            <a:ext cx="2152927" cy="2318110"/>
          </a:xfrm>
          <a:prstGeom prst="rect">
            <a:avLst/>
          </a:prstGeom>
          <a:solidFill>
            <a:srgbClr val="00B0F0">
              <a:alpha val="20000"/>
            </a:srgbClr>
          </a:solidFill>
          <a:ln w="50800"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600" dirty="0">
              <a:solidFill>
                <a:srgbClr val="000000"/>
              </a:solidFill>
              <a:latin typeface="Huawei Sans" panose="020C0503030203020204" pitchFamily="34" charset="0"/>
              <a:ea typeface="方正兰亭黑简体" panose="02000000000000000000" pitchFamily="2" charset="-122"/>
            </a:endParaRPr>
          </a:p>
        </p:txBody>
      </p:sp>
      <p:sp>
        <p:nvSpPr>
          <p:cNvPr id="149" name="矩形 368">
            <a:extLst>
              <a:ext uri="{FF2B5EF4-FFF2-40B4-BE49-F238E27FC236}">
                <a16:creationId xmlns:a16="http://schemas.microsoft.com/office/drawing/2014/main" id="{91F0854F-2228-43CF-BB29-5800631DAACB}"/>
              </a:ext>
            </a:extLst>
          </p:cNvPr>
          <p:cNvSpPr/>
          <p:nvPr/>
        </p:nvSpPr>
        <p:spPr bwMode="gray">
          <a:xfrm>
            <a:off x="2633945" y="3480697"/>
            <a:ext cx="1771832" cy="2318111"/>
          </a:xfrm>
          <a:prstGeom prst="rect">
            <a:avLst/>
          </a:prstGeom>
          <a:solidFill>
            <a:srgbClr val="FF0000">
              <a:alpha val="20000"/>
            </a:srgbClr>
          </a:solidFill>
          <a:ln w="50800"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600" dirty="0">
              <a:solidFill>
                <a:srgbClr val="000000"/>
              </a:solidFill>
              <a:latin typeface="Huawei Sans" panose="020C0503030203020204" pitchFamily="34" charset="0"/>
              <a:ea typeface="方正兰亭黑简体" panose="02000000000000000000" pitchFamily="2" charset="-122"/>
            </a:endParaRPr>
          </a:p>
        </p:txBody>
      </p:sp>
      <p:sp>
        <p:nvSpPr>
          <p:cNvPr id="2" name="Title 1">
            <a:extLst>
              <a:ext uri="{FF2B5EF4-FFF2-40B4-BE49-F238E27FC236}">
                <a16:creationId xmlns:a16="http://schemas.microsoft.com/office/drawing/2014/main" id="{5513E83F-EBB0-4B7E-8696-5E4DF8DD08BA}"/>
              </a:ext>
            </a:extLst>
          </p:cNvPr>
          <p:cNvSpPr>
            <a:spLocks noGrp="1"/>
          </p:cNvSpPr>
          <p:nvPr>
            <p:ph type="title"/>
          </p:nvPr>
        </p:nvSpPr>
        <p:spPr bwMode="gray"/>
        <p:txBody>
          <a:bodyPr>
            <a:normAutofit/>
          </a:bodyPr>
          <a:lstStyle/>
          <a:p>
            <a:pPr fontAlgn="ctr">
              <a:lnSpc>
                <a:spcPct val="100000"/>
              </a:lnSpc>
            </a:pPr>
            <a:r>
              <a:rPr lang="en-US" dirty="0">
                <a:latin typeface="Huawei Sans" panose="020C0503030203020204" pitchFamily="34" charset="0"/>
              </a:rPr>
              <a:t>Overall SD-WAN Network Reconstruction Design</a:t>
            </a:r>
          </a:p>
        </p:txBody>
      </p:sp>
      <p:sp>
        <p:nvSpPr>
          <p:cNvPr id="3" name="Text Placeholder 2">
            <a:extLst>
              <a:ext uri="{FF2B5EF4-FFF2-40B4-BE49-F238E27FC236}">
                <a16:creationId xmlns:a16="http://schemas.microsoft.com/office/drawing/2014/main" id="{83087633-8E7E-4C55-B7E0-A74C4620BD34}"/>
              </a:ext>
            </a:extLst>
          </p:cNvPr>
          <p:cNvSpPr>
            <a:spLocks noGrp="1"/>
          </p:cNvSpPr>
          <p:nvPr>
            <p:ph type="body" sz="quarter" idx="10"/>
          </p:nvPr>
        </p:nvSpPr>
        <p:spPr bwMode="gray">
          <a:xfrm>
            <a:off x="6755455" y="1052514"/>
            <a:ext cx="5112079" cy="4875042"/>
          </a:xfrm>
        </p:spPr>
        <p:txBody>
          <a:bodyPr/>
          <a:lstStyle/>
          <a:p>
            <a:pPr>
              <a:lnSpc>
                <a:spcPct val="130000"/>
              </a:lnSpc>
            </a:pPr>
            <a:r>
              <a:rPr lang="en-US" sz="1400" dirty="0">
                <a:latin typeface="Huawei Sans" panose="020C0503030203020204" pitchFamily="34" charset="0"/>
              </a:rPr>
              <a:t>Underlay network design</a:t>
            </a:r>
            <a:endParaRPr lang="en-US" altLang="zh-CN" sz="1400" dirty="0">
              <a:latin typeface="Huawei Sans" panose="020C0503030203020204" pitchFamily="34" charset="0"/>
            </a:endParaRPr>
          </a:p>
          <a:p>
            <a:pPr marL="536575" lvl="1" indent="-220663">
              <a:lnSpc>
                <a:spcPct val="130000"/>
              </a:lnSpc>
            </a:pPr>
            <a:r>
              <a:rPr lang="en-US" sz="1200" dirty="0">
                <a:latin typeface="Huawei Sans" panose="020C0503030203020204" pitchFamily="34" charset="0"/>
              </a:rPr>
              <a:t>The single-device or dual-device dual-uplink networking mode is used.</a:t>
            </a:r>
            <a:endParaRPr lang="en-US" altLang="zh-CN" sz="1200" dirty="0">
              <a:latin typeface="Huawei Sans" panose="020C0503030203020204" pitchFamily="34" charset="0"/>
            </a:endParaRPr>
          </a:p>
          <a:p>
            <a:pPr marL="536575" lvl="1" indent="-220663">
              <a:lnSpc>
                <a:spcPct val="130000"/>
              </a:lnSpc>
            </a:pPr>
            <a:r>
              <a:rPr lang="en-US" sz="1200" dirty="0">
                <a:latin typeface="Huawei Sans" panose="020C0503030203020204" pitchFamily="34" charset="0"/>
              </a:rPr>
              <a:t>RRs are deployed independently, and </a:t>
            </a:r>
            <a:r>
              <a:rPr lang="en-US" sz="1200" dirty="0" err="1">
                <a:latin typeface="Huawei Sans" panose="020C0503030203020204" pitchFamily="34" charset="0"/>
              </a:rPr>
              <a:t>iMaster</a:t>
            </a:r>
            <a:r>
              <a:rPr lang="en-US" sz="1200" dirty="0">
                <a:latin typeface="Huawei Sans" panose="020C0503030203020204" pitchFamily="34" charset="0"/>
              </a:rPr>
              <a:t> NCE-WAN is deployed in active/standby mode.</a:t>
            </a:r>
            <a:endParaRPr lang="en-US" altLang="zh-CN" sz="1200" dirty="0">
              <a:latin typeface="Huawei Sans" panose="020C0503030203020204" pitchFamily="34" charset="0"/>
            </a:endParaRPr>
          </a:p>
          <a:p>
            <a:pPr marL="536575" lvl="1" indent="-220663">
              <a:lnSpc>
                <a:spcPct val="130000"/>
              </a:lnSpc>
            </a:pPr>
            <a:r>
              <a:rPr lang="en-US" sz="1200" dirty="0">
                <a:latin typeface="Huawei Sans" panose="020C0503030203020204" pitchFamily="34" charset="0"/>
              </a:rPr>
              <a:t>Sub-branches in the province are connected to the HQ through MPLS private lines.</a:t>
            </a:r>
            <a:endParaRPr lang="en-US" altLang="zh-CN" sz="1200" dirty="0">
              <a:latin typeface="Huawei Sans" panose="020C0503030203020204" pitchFamily="34" charset="0"/>
            </a:endParaRPr>
          </a:p>
          <a:p>
            <a:pPr marL="536575" lvl="1" indent="-220663">
              <a:lnSpc>
                <a:spcPct val="130000"/>
              </a:lnSpc>
            </a:pPr>
            <a:r>
              <a:rPr lang="en-US" sz="1200" dirty="0">
                <a:latin typeface="Huawei Sans" panose="020C0503030203020204" pitchFamily="34" charset="0"/>
              </a:rPr>
              <a:t>Sub-branches outside the province are connected to local provincial branches through MPLS private lines or the Internet, which are connected to the HQ through the Internet.</a:t>
            </a:r>
            <a:endParaRPr lang="en-US" altLang="zh-CN" sz="1200" dirty="0">
              <a:latin typeface="Huawei Sans" panose="020C0503030203020204" pitchFamily="34" charset="0"/>
            </a:endParaRPr>
          </a:p>
          <a:p>
            <a:pPr>
              <a:lnSpc>
                <a:spcPct val="130000"/>
              </a:lnSpc>
            </a:pPr>
            <a:r>
              <a:rPr lang="en-US" sz="1400" dirty="0">
                <a:latin typeface="Huawei Sans" panose="020C0503030203020204" pitchFamily="34" charset="0"/>
              </a:rPr>
              <a:t>Overlay network design</a:t>
            </a:r>
            <a:endParaRPr lang="en-US" altLang="zh-CN" sz="1400" dirty="0">
              <a:latin typeface="Huawei Sans" panose="020C0503030203020204" pitchFamily="34" charset="0"/>
            </a:endParaRPr>
          </a:p>
          <a:p>
            <a:pPr marL="536575" lvl="1" indent="-220663">
              <a:lnSpc>
                <a:spcPct val="130000"/>
              </a:lnSpc>
            </a:pPr>
            <a:r>
              <a:rPr lang="en-US" sz="1200" dirty="0">
                <a:latin typeface="Huawei Sans" panose="020C0503030203020204" pitchFamily="34" charset="0"/>
              </a:rPr>
              <a:t>Two VNs are planned based on services to carry office and production services respectively.</a:t>
            </a:r>
            <a:endParaRPr lang="en-US" altLang="zh-CN" sz="1200" dirty="0">
              <a:latin typeface="Huawei Sans" panose="020C0503030203020204" pitchFamily="34" charset="0"/>
            </a:endParaRPr>
          </a:p>
          <a:p>
            <a:pPr marL="536575" lvl="1" indent="-220663">
              <a:lnSpc>
                <a:spcPct val="130000"/>
              </a:lnSpc>
            </a:pPr>
            <a:r>
              <a:rPr lang="en-US" sz="1200" dirty="0">
                <a:latin typeface="Huawei Sans" panose="020C0503030203020204" pitchFamily="34" charset="0"/>
              </a:rPr>
              <a:t>Sub-branches in the province directly establish tunnels with the HQ, implementing flat networking.</a:t>
            </a:r>
            <a:endParaRPr lang="en-US" altLang="zh-CN" sz="1200" dirty="0">
              <a:latin typeface="Huawei Sans" panose="020C0503030203020204" pitchFamily="34" charset="0"/>
            </a:endParaRPr>
          </a:p>
          <a:p>
            <a:pPr marL="536575" lvl="1" indent="-220663">
              <a:lnSpc>
                <a:spcPct val="130000"/>
              </a:lnSpc>
            </a:pPr>
            <a:r>
              <a:rPr lang="en-US" sz="1200" dirty="0">
                <a:latin typeface="Huawei Sans" panose="020C0503030203020204" pitchFamily="34" charset="0"/>
              </a:rPr>
              <a:t>Sub-branches outside the province establish data tunnels with local provincial branches, which establish data tunnels with the HQ, implementing hierarchical networking.</a:t>
            </a:r>
          </a:p>
        </p:txBody>
      </p:sp>
      <p:sp>
        <p:nvSpPr>
          <p:cNvPr id="4" name="圆角矩形 191">
            <a:extLst>
              <a:ext uri="{FF2B5EF4-FFF2-40B4-BE49-F238E27FC236}">
                <a16:creationId xmlns:a16="http://schemas.microsoft.com/office/drawing/2014/main" id="{26FC0A35-51C3-4C43-A8E5-8E157F4913DD}"/>
              </a:ext>
            </a:extLst>
          </p:cNvPr>
          <p:cNvSpPr/>
          <p:nvPr/>
        </p:nvSpPr>
        <p:spPr bwMode="gray">
          <a:xfrm>
            <a:off x="478398" y="3631695"/>
            <a:ext cx="2045578" cy="865737"/>
          </a:xfrm>
          <a:prstGeom prst="roundRect">
            <a:avLst/>
          </a:prstGeom>
          <a:solidFill>
            <a:schemeClr val="bg1">
              <a:lumMod val="95000"/>
            </a:schemeClr>
          </a:solidFill>
          <a:ln w="12700">
            <a:solidFill>
              <a:schemeClr val="tx1"/>
            </a:solidFill>
            <a:prstDash val="dash"/>
          </a:ln>
          <a:effec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50" dirty="0">
              <a:solidFill>
                <a:prstClr val="black"/>
              </a:solidFill>
              <a:latin typeface="Huawei Sans" panose="020C0503030203020204" pitchFamily="34" charset="0"/>
              <a:ea typeface="方正兰亭黑简体" panose="02000000000000000000" pitchFamily="2" charset="-122"/>
            </a:endParaRPr>
          </a:p>
        </p:txBody>
      </p:sp>
      <p:sp>
        <p:nvSpPr>
          <p:cNvPr id="5" name="圆角矩形 149">
            <a:extLst>
              <a:ext uri="{FF2B5EF4-FFF2-40B4-BE49-F238E27FC236}">
                <a16:creationId xmlns:a16="http://schemas.microsoft.com/office/drawing/2014/main" id="{9BBDE204-2923-4A36-846D-8D2411D3A0E1}"/>
              </a:ext>
            </a:extLst>
          </p:cNvPr>
          <p:cNvSpPr/>
          <p:nvPr/>
        </p:nvSpPr>
        <p:spPr bwMode="gray">
          <a:xfrm>
            <a:off x="1141617" y="1102972"/>
            <a:ext cx="5224508" cy="1781924"/>
          </a:xfrm>
          <a:prstGeom prst="roundRect">
            <a:avLst/>
          </a:prstGeom>
          <a:solidFill>
            <a:schemeClr val="bg1">
              <a:lumMod val="95000"/>
            </a:schemeClr>
          </a:solidFill>
          <a:ln w="12700">
            <a:solidFill>
              <a:schemeClr val="tx1"/>
            </a:solidFill>
            <a:prstDash val="dash"/>
          </a:ln>
          <a:effec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50" dirty="0">
              <a:solidFill>
                <a:prstClr val="black"/>
              </a:solidFill>
              <a:latin typeface="Huawei Sans" panose="020C0503030203020204" pitchFamily="34" charset="0"/>
              <a:ea typeface="方正兰亭黑简体" panose="02000000000000000000" pitchFamily="2" charset="-122"/>
            </a:endParaRPr>
          </a:p>
        </p:txBody>
      </p:sp>
      <p:sp>
        <p:nvSpPr>
          <p:cNvPr id="8" name="Text Box 26">
            <a:extLst>
              <a:ext uri="{FF2B5EF4-FFF2-40B4-BE49-F238E27FC236}">
                <a16:creationId xmlns:a16="http://schemas.microsoft.com/office/drawing/2014/main" id="{A2F7A776-6774-4A3E-A33B-0E84AAC78E0C}"/>
              </a:ext>
            </a:extLst>
          </p:cNvPr>
          <p:cNvSpPr txBox="1">
            <a:spLocks noChangeArrowheads="1"/>
          </p:cNvSpPr>
          <p:nvPr/>
        </p:nvSpPr>
        <p:spPr bwMode="gray">
          <a:xfrm>
            <a:off x="356470" y="3737314"/>
            <a:ext cx="866101" cy="578394"/>
          </a:xfrm>
          <a:prstGeom prst="rect">
            <a:avLst/>
          </a:prstGeom>
          <a:noFill/>
          <a:ln w="9525" algn="ctr">
            <a:noFill/>
            <a:miter lim="800000"/>
            <a:headEnd/>
            <a:tailEnd/>
          </a:ln>
        </p:spPr>
        <p:txBody>
          <a:bodyPr wrap="square" lIns="140745" tIns="70373" rIns="140745" bIns="70373">
            <a:spAutoFit/>
          </a:bodyPr>
          <a:lstStyle>
            <a:defPPr>
              <a:defRPr lang="en-US"/>
            </a:defPPr>
            <a:lvl1pPr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1pPr>
            <a:lvl2pPr marL="4572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2pPr>
            <a:lvl3pPr marL="9144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3pPr>
            <a:lvl4pPr marL="13716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4pPr>
            <a:lvl5pPr marL="18288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5pPr>
            <a:lvl6pPr marL="2286000" algn="l" defTabSz="914400" rtl="0" eaLnBrk="1" latinLnBrk="0" hangingPunct="1">
              <a:defRPr sz="1000" u="sng" kern="1200">
                <a:solidFill>
                  <a:srgbClr val="B2B2B2"/>
                </a:solidFill>
                <a:latin typeface="Arial" pitchFamily="34" charset="0"/>
                <a:ea typeface="MS PGothic" pitchFamily="34" charset="-128"/>
              </a:defRPr>
            </a:lvl6pPr>
            <a:lvl7pPr marL="2743200" algn="l" defTabSz="914400" rtl="0" eaLnBrk="1" latinLnBrk="0" hangingPunct="1">
              <a:defRPr sz="1000" u="sng" kern="1200">
                <a:solidFill>
                  <a:srgbClr val="B2B2B2"/>
                </a:solidFill>
                <a:latin typeface="Arial" pitchFamily="34" charset="0"/>
                <a:ea typeface="MS PGothic" pitchFamily="34" charset="-128"/>
              </a:defRPr>
            </a:lvl7pPr>
            <a:lvl8pPr marL="3200400" algn="l" defTabSz="914400" rtl="0" eaLnBrk="1" latinLnBrk="0" hangingPunct="1">
              <a:defRPr sz="1000" u="sng" kern="1200">
                <a:solidFill>
                  <a:srgbClr val="B2B2B2"/>
                </a:solidFill>
                <a:latin typeface="Arial" pitchFamily="34" charset="0"/>
                <a:ea typeface="MS PGothic" pitchFamily="34" charset="-128"/>
              </a:defRPr>
            </a:lvl8pPr>
            <a:lvl9pPr marL="3657600" algn="l" defTabSz="914400" rtl="0" eaLnBrk="1" latinLnBrk="0" hangingPunct="1">
              <a:defRPr sz="1000" u="sng" kern="1200">
                <a:solidFill>
                  <a:srgbClr val="B2B2B2"/>
                </a:solidFill>
                <a:latin typeface="Arial" pitchFamily="34" charset="0"/>
                <a:ea typeface="MS PGothic" pitchFamily="34" charset="-128"/>
              </a:defRPr>
            </a:lvl9pPr>
          </a:lstStyle>
          <a:p>
            <a:pPr algn="ctr" defTabSz="1424653" fontAlgn="ctr">
              <a:buFontTx/>
              <a:buNone/>
            </a:pPr>
            <a:r>
              <a:rPr lang="en-US" sz="900" dirty="0">
                <a:solidFill>
                  <a:prstClr val="black"/>
                </a:solidFill>
                <a:latin typeface="Huawei Sans" panose="020C0503030203020204" pitchFamily="34" charset="0"/>
              </a:rPr>
              <a:t>Local provincial branch</a:t>
            </a:r>
            <a:endParaRPr lang="en-US" altLang="zh-CN" sz="900" u="none" dirty="0">
              <a:solidFill>
                <a:prstClr val="black"/>
              </a:solidFill>
              <a:latin typeface="Huawei Sans" panose="020C0503030203020204" pitchFamily="34" charset="0"/>
              <a:ea typeface="方正兰亭黑简体" panose="02000000000000000000" pitchFamily="2" charset="-122"/>
            </a:endParaRPr>
          </a:p>
        </p:txBody>
      </p:sp>
      <p:cxnSp>
        <p:nvCxnSpPr>
          <p:cNvPr id="10" name="直接连接符 103">
            <a:extLst>
              <a:ext uri="{FF2B5EF4-FFF2-40B4-BE49-F238E27FC236}">
                <a16:creationId xmlns:a16="http://schemas.microsoft.com/office/drawing/2014/main" id="{36B17E39-36D8-411F-AD7F-1A27BD505FEF}"/>
              </a:ext>
            </a:extLst>
          </p:cNvPr>
          <p:cNvCxnSpPr>
            <a:cxnSpLocks/>
            <a:stCxn id="150" idx="2"/>
            <a:endCxn id="256" idx="0"/>
          </p:cNvCxnSpPr>
          <p:nvPr/>
        </p:nvCxnSpPr>
        <p:spPr bwMode="gray">
          <a:xfrm>
            <a:off x="2910939" y="2119328"/>
            <a:ext cx="228191" cy="1936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直接连接符 105">
            <a:extLst>
              <a:ext uri="{FF2B5EF4-FFF2-40B4-BE49-F238E27FC236}">
                <a16:creationId xmlns:a16="http://schemas.microsoft.com/office/drawing/2014/main" id="{8BC9BB47-63F0-4432-AFA0-FD0DFCF3018A}"/>
              </a:ext>
            </a:extLst>
          </p:cNvPr>
          <p:cNvCxnSpPr>
            <a:cxnSpLocks/>
            <a:stCxn id="153" idx="2"/>
            <a:endCxn id="256" idx="0"/>
          </p:cNvCxnSpPr>
          <p:nvPr/>
        </p:nvCxnSpPr>
        <p:spPr bwMode="gray">
          <a:xfrm>
            <a:off x="2147281" y="2125526"/>
            <a:ext cx="991849" cy="18742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直接连接符 148">
            <a:extLst>
              <a:ext uri="{FF2B5EF4-FFF2-40B4-BE49-F238E27FC236}">
                <a16:creationId xmlns:a16="http://schemas.microsoft.com/office/drawing/2014/main" id="{931DA0EC-4F35-4EFD-95D1-3C886B26DC12}"/>
              </a:ext>
            </a:extLst>
          </p:cNvPr>
          <p:cNvCxnSpPr>
            <a:cxnSpLocks/>
            <a:endCxn id="169" idx="0"/>
          </p:cNvCxnSpPr>
          <p:nvPr/>
        </p:nvCxnSpPr>
        <p:spPr bwMode="gray">
          <a:xfrm flipH="1">
            <a:off x="3562280" y="3380879"/>
            <a:ext cx="587268" cy="184345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 name="直接连接符 151">
            <a:extLst>
              <a:ext uri="{FF2B5EF4-FFF2-40B4-BE49-F238E27FC236}">
                <a16:creationId xmlns:a16="http://schemas.microsoft.com/office/drawing/2014/main" id="{46DD164B-5620-4D44-8353-504E2B783D2A}"/>
              </a:ext>
            </a:extLst>
          </p:cNvPr>
          <p:cNvCxnSpPr>
            <a:cxnSpLocks/>
            <a:endCxn id="169" idx="0"/>
          </p:cNvCxnSpPr>
          <p:nvPr/>
        </p:nvCxnSpPr>
        <p:spPr bwMode="gray">
          <a:xfrm>
            <a:off x="3203082" y="3362746"/>
            <a:ext cx="359198" cy="186158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1" name="Text Box 26">
            <a:extLst>
              <a:ext uri="{FF2B5EF4-FFF2-40B4-BE49-F238E27FC236}">
                <a16:creationId xmlns:a16="http://schemas.microsoft.com/office/drawing/2014/main" id="{EAD26375-99D6-450E-89AD-74BDE77B18E7}"/>
              </a:ext>
            </a:extLst>
          </p:cNvPr>
          <p:cNvSpPr txBox="1">
            <a:spLocks noChangeArrowheads="1"/>
          </p:cNvSpPr>
          <p:nvPr/>
        </p:nvSpPr>
        <p:spPr bwMode="gray">
          <a:xfrm>
            <a:off x="2629181" y="5155317"/>
            <a:ext cx="909251" cy="529919"/>
          </a:xfrm>
          <a:prstGeom prst="rect">
            <a:avLst/>
          </a:prstGeom>
          <a:noFill/>
          <a:ln w="9525" algn="ctr">
            <a:noFill/>
            <a:miter lim="800000"/>
            <a:headEnd/>
            <a:tailEnd/>
          </a:ln>
        </p:spPr>
        <p:txBody>
          <a:bodyPr wrap="square" lIns="140745" tIns="70373" rIns="140745" bIns="70373">
            <a:spAutoFit/>
          </a:bodyPr>
          <a:lstStyle>
            <a:defPPr>
              <a:defRPr lang="en-US"/>
            </a:defPPr>
            <a:lvl1pPr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1pPr>
            <a:lvl2pPr marL="4572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2pPr>
            <a:lvl3pPr marL="9144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3pPr>
            <a:lvl4pPr marL="13716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4pPr>
            <a:lvl5pPr marL="18288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5pPr>
            <a:lvl6pPr marL="2286000" algn="l" defTabSz="914400" rtl="0" eaLnBrk="1" latinLnBrk="0" hangingPunct="1">
              <a:defRPr sz="1000" u="sng" kern="1200">
                <a:solidFill>
                  <a:srgbClr val="B2B2B2"/>
                </a:solidFill>
                <a:latin typeface="Arial" pitchFamily="34" charset="0"/>
                <a:ea typeface="MS PGothic" pitchFamily="34" charset="-128"/>
              </a:defRPr>
            </a:lvl6pPr>
            <a:lvl7pPr marL="2743200" algn="l" defTabSz="914400" rtl="0" eaLnBrk="1" latinLnBrk="0" hangingPunct="1">
              <a:defRPr sz="1000" u="sng" kern="1200">
                <a:solidFill>
                  <a:srgbClr val="B2B2B2"/>
                </a:solidFill>
                <a:latin typeface="Arial" pitchFamily="34" charset="0"/>
                <a:ea typeface="MS PGothic" pitchFamily="34" charset="-128"/>
              </a:defRPr>
            </a:lvl7pPr>
            <a:lvl8pPr marL="3200400" algn="l" defTabSz="914400" rtl="0" eaLnBrk="1" latinLnBrk="0" hangingPunct="1">
              <a:defRPr sz="1000" u="sng" kern="1200">
                <a:solidFill>
                  <a:srgbClr val="B2B2B2"/>
                </a:solidFill>
                <a:latin typeface="Arial" pitchFamily="34" charset="0"/>
                <a:ea typeface="MS PGothic" pitchFamily="34" charset="-128"/>
              </a:defRPr>
            </a:lvl8pPr>
            <a:lvl9pPr marL="3657600" algn="l" defTabSz="914400" rtl="0" eaLnBrk="1" latinLnBrk="0" hangingPunct="1">
              <a:defRPr sz="1000" u="sng" kern="1200">
                <a:solidFill>
                  <a:srgbClr val="B2B2B2"/>
                </a:solidFill>
                <a:latin typeface="Arial" pitchFamily="34" charset="0"/>
                <a:ea typeface="MS PGothic" pitchFamily="34" charset="-128"/>
              </a:defRPr>
            </a:lvl9pPr>
          </a:lstStyle>
          <a:p>
            <a:pPr algn="ctr" defTabSz="1424653" fontAlgn="ctr">
              <a:buFontTx/>
              <a:buNone/>
            </a:pPr>
            <a:r>
              <a:rPr lang="en-US" sz="800" dirty="0">
                <a:solidFill>
                  <a:prstClr val="black"/>
                </a:solidFill>
                <a:latin typeface="Huawei Sans" panose="020C0503030203020204" pitchFamily="34" charset="0"/>
              </a:rPr>
              <a:t>Sub-branch in the province</a:t>
            </a:r>
            <a:endParaRPr lang="en-US" altLang="zh-CN" sz="800" u="none" dirty="0">
              <a:solidFill>
                <a:prstClr val="black"/>
              </a:solidFill>
              <a:latin typeface="Huawei Sans" panose="020C0503030203020204" pitchFamily="34" charset="0"/>
              <a:ea typeface="方正兰亭黑简体" panose="02000000000000000000" pitchFamily="2" charset="-122"/>
            </a:endParaRPr>
          </a:p>
        </p:txBody>
      </p:sp>
      <p:sp>
        <p:nvSpPr>
          <p:cNvPr id="22" name="圆角矩形 316">
            <a:extLst>
              <a:ext uri="{FF2B5EF4-FFF2-40B4-BE49-F238E27FC236}">
                <a16:creationId xmlns:a16="http://schemas.microsoft.com/office/drawing/2014/main" id="{172934B9-B900-461C-9DD3-424D90A64ABA}"/>
              </a:ext>
            </a:extLst>
          </p:cNvPr>
          <p:cNvSpPr/>
          <p:nvPr/>
        </p:nvSpPr>
        <p:spPr bwMode="gray">
          <a:xfrm>
            <a:off x="2740863" y="5166160"/>
            <a:ext cx="1052134" cy="507756"/>
          </a:xfrm>
          <a:prstGeom prst="roundRect">
            <a:avLst/>
          </a:prstGeom>
          <a:noFill/>
          <a:ln w="12700">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50" dirty="0">
              <a:solidFill>
                <a:prstClr val="black"/>
              </a:solidFill>
              <a:latin typeface="Huawei Sans" panose="020C0503030203020204" pitchFamily="34" charset="0"/>
              <a:ea typeface="方正兰亭黑简体" panose="02000000000000000000" pitchFamily="2" charset="-122"/>
            </a:endParaRPr>
          </a:p>
        </p:txBody>
      </p:sp>
      <p:cxnSp>
        <p:nvCxnSpPr>
          <p:cNvPr id="26" name="直接连接符 341">
            <a:extLst>
              <a:ext uri="{FF2B5EF4-FFF2-40B4-BE49-F238E27FC236}">
                <a16:creationId xmlns:a16="http://schemas.microsoft.com/office/drawing/2014/main" id="{5EB31AB7-D5F0-4022-AB70-4AA2DD8548C5}"/>
              </a:ext>
            </a:extLst>
          </p:cNvPr>
          <p:cNvCxnSpPr>
            <a:cxnSpLocks/>
            <a:stCxn id="256" idx="2"/>
            <a:endCxn id="229" idx="1"/>
          </p:cNvCxnSpPr>
          <p:nvPr/>
        </p:nvCxnSpPr>
        <p:spPr bwMode="gray">
          <a:xfrm>
            <a:off x="3139130" y="2603026"/>
            <a:ext cx="978510" cy="37740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7" name="直接连接符 342">
            <a:extLst>
              <a:ext uri="{FF2B5EF4-FFF2-40B4-BE49-F238E27FC236}">
                <a16:creationId xmlns:a16="http://schemas.microsoft.com/office/drawing/2014/main" id="{B27B0960-81FA-4ED8-9334-62B206057718}"/>
              </a:ext>
            </a:extLst>
          </p:cNvPr>
          <p:cNvCxnSpPr>
            <a:cxnSpLocks/>
            <a:stCxn id="157" idx="0"/>
            <a:endCxn id="150" idx="3"/>
          </p:cNvCxnSpPr>
          <p:nvPr/>
        </p:nvCxnSpPr>
        <p:spPr bwMode="gray">
          <a:xfrm flipH="1" flipV="1">
            <a:off x="3083013" y="1978540"/>
            <a:ext cx="757717" cy="16231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5" name="TextBox 92">
            <a:extLst>
              <a:ext uri="{FF2B5EF4-FFF2-40B4-BE49-F238E27FC236}">
                <a16:creationId xmlns:a16="http://schemas.microsoft.com/office/drawing/2014/main" id="{AECF641D-9C6E-4867-BE7B-F45D3101D8B0}"/>
              </a:ext>
            </a:extLst>
          </p:cNvPr>
          <p:cNvSpPr txBox="1"/>
          <p:nvPr/>
        </p:nvSpPr>
        <p:spPr bwMode="gray">
          <a:xfrm>
            <a:off x="1018472" y="1330601"/>
            <a:ext cx="956736" cy="328423"/>
          </a:xfrm>
          <a:prstGeom prst="rect">
            <a:avLst/>
          </a:prstGeom>
          <a:noFill/>
        </p:spPr>
        <p:txBody>
          <a:bodyPr wrap="square" lIns="0" tIns="0" rIns="0" bIns="0" rtlCol="0">
            <a:spAutoFit/>
          </a:bodyPr>
          <a:lstStyle/>
          <a:p>
            <a:pPr algn="ctr" defTabSz="1624721" fontAlgn="ctr">
              <a:spcBef>
                <a:spcPct val="0"/>
              </a:spcBef>
              <a:spcAft>
                <a:spcPct val="0"/>
              </a:spcAft>
            </a:pPr>
            <a:r>
              <a:rPr lang="en-US" sz="1050" dirty="0">
                <a:solidFill>
                  <a:prstClr val="black"/>
                </a:solidFill>
                <a:latin typeface="Huawei Sans" panose="020C0503030203020204" pitchFamily="34" charset="0"/>
              </a:rPr>
              <a:t>HQ</a:t>
            </a:r>
            <a:endParaRPr lang="en-US" altLang="zh-CN" sz="1050" dirty="0">
              <a:solidFill>
                <a:prstClr val="black"/>
              </a:solidFill>
              <a:latin typeface="Huawei Sans" panose="020C0503030203020204" pitchFamily="34" charset="0"/>
              <a:ea typeface="方正兰亭黑简体" panose="02000000000000000000" pitchFamily="2" charset="-122"/>
              <a:cs typeface="Times New Roman" pitchFamily="18" charset="0"/>
            </a:endParaRPr>
          </a:p>
          <a:p>
            <a:pPr algn="ctr" defTabSz="1624721" fontAlgn="ctr">
              <a:spcBef>
                <a:spcPct val="0"/>
              </a:spcBef>
              <a:spcAft>
                <a:spcPct val="0"/>
              </a:spcAft>
            </a:pPr>
            <a:r>
              <a:rPr lang="en-US" sz="1050" dirty="0">
                <a:solidFill>
                  <a:prstClr val="black"/>
                </a:solidFill>
                <a:latin typeface="Huawei Sans" panose="020C0503030203020204" pitchFamily="34" charset="0"/>
              </a:rPr>
              <a:t>DC</a:t>
            </a:r>
            <a:endParaRPr lang="en-US" altLang="zh-CN" sz="1050" dirty="0">
              <a:solidFill>
                <a:prstClr val="black"/>
              </a:solidFill>
              <a:latin typeface="Huawei Sans" panose="020C0503030203020204" pitchFamily="34" charset="0"/>
              <a:ea typeface="方正兰亭黑简体" panose="02000000000000000000" pitchFamily="2" charset="-122"/>
              <a:cs typeface="Times New Roman" pitchFamily="18" charset="0"/>
            </a:endParaRPr>
          </a:p>
        </p:txBody>
      </p:sp>
      <p:cxnSp>
        <p:nvCxnSpPr>
          <p:cNvPr id="45" name="直接连接符 118">
            <a:extLst>
              <a:ext uri="{FF2B5EF4-FFF2-40B4-BE49-F238E27FC236}">
                <a16:creationId xmlns:a16="http://schemas.microsoft.com/office/drawing/2014/main" id="{95C098C7-5630-4A84-BC48-FE35D0E7E422}"/>
              </a:ext>
            </a:extLst>
          </p:cNvPr>
          <p:cNvCxnSpPr>
            <a:cxnSpLocks/>
            <a:stCxn id="157" idx="0"/>
            <a:endCxn id="148" idx="1"/>
          </p:cNvCxnSpPr>
          <p:nvPr/>
        </p:nvCxnSpPr>
        <p:spPr bwMode="gray">
          <a:xfrm flipV="1">
            <a:off x="3840730" y="1993409"/>
            <a:ext cx="755002" cy="14744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9" name="直接连接符 134">
            <a:extLst>
              <a:ext uri="{FF2B5EF4-FFF2-40B4-BE49-F238E27FC236}">
                <a16:creationId xmlns:a16="http://schemas.microsoft.com/office/drawing/2014/main" id="{F31B7CB9-436C-4AF7-A29B-35396286822D}"/>
              </a:ext>
            </a:extLst>
          </p:cNvPr>
          <p:cNvCxnSpPr>
            <a:cxnSpLocks/>
            <a:stCxn id="256" idx="2"/>
            <a:endCxn id="228" idx="3"/>
          </p:cNvCxnSpPr>
          <p:nvPr/>
        </p:nvCxnSpPr>
        <p:spPr bwMode="gray">
          <a:xfrm>
            <a:off x="3139130" y="2603026"/>
            <a:ext cx="63878" cy="39290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1" name="直接连接符 140">
            <a:extLst>
              <a:ext uri="{FF2B5EF4-FFF2-40B4-BE49-F238E27FC236}">
                <a16:creationId xmlns:a16="http://schemas.microsoft.com/office/drawing/2014/main" id="{2CAF53C8-3B88-41A6-A2E9-742FE7A0C2BA}"/>
              </a:ext>
            </a:extLst>
          </p:cNvPr>
          <p:cNvCxnSpPr>
            <a:cxnSpLocks/>
            <a:stCxn id="145" idx="2"/>
            <a:endCxn id="257" idx="0"/>
          </p:cNvCxnSpPr>
          <p:nvPr/>
        </p:nvCxnSpPr>
        <p:spPr bwMode="gray">
          <a:xfrm flipH="1">
            <a:off x="4531945" y="2129083"/>
            <a:ext cx="1032422" cy="1749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2" name="直接连接符 141">
            <a:extLst>
              <a:ext uri="{FF2B5EF4-FFF2-40B4-BE49-F238E27FC236}">
                <a16:creationId xmlns:a16="http://schemas.microsoft.com/office/drawing/2014/main" id="{8B55674F-12EE-4F34-879A-09040E7EE98A}"/>
              </a:ext>
            </a:extLst>
          </p:cNvPr>
          <p:cNvCxnSpPr>
            <a:cxnSpLocks/>
            <a:stCxn id="148" idx="2"/>
            <a:endCxn id="257" idx="0"/>
          </p:cNvCxnSpPr>
          <p:nvPr/>
        </p:nvCxnSpPr>
        <p:spPr bwMode="gray">
          <a:xfrm flipH="1">
            <a:off x="4531945" y="2134197"/>
            <a:ext cx="235861" cy="16978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3" name="直接连接符 142">
            <a:extLst>
              <a:ext uri="{FF2B5EF4-FFF2-40B4-BE49-F238E27FC236}">
                <a16:creationId xmlns:a16="http://schemas.microsoft.com/office/drawing/2014/main" id="{152ECA09-D760-4F84-BD3A-2C638DF6E8F0}"/>
              </a:ext>
            </a:extLst>
          </p:cNvPr>
          <p:cNvCxnSpPr>
            <a:cxnSpLocks/>
            <a:stCxn id="257" idx="2"/>
            <a:endCxn id="229" idx="1"/>
          </p:cNvCxnSpPr>
          <p:nvPr/>
        </p:nvCxnSpPr>
        <p:spPr bwMode="gray">
          <a:xfrm flipH="1">
            <a:off x="4117640" y="2594061"/>
            <a:ext cx="414305" cy="38636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4" name="直接连接符 143">
            <a:extLst>
              <a:ext uri="{FF2B5EF4-FFF2-40B4-BE49-F238E27FC236}">
                <a16:creationId xmlns:a16="http://schemas.microsoft.com/office/drawing/2014/main" id="{6E40AA54-C6E6-4888-8666-3D4EC0049404}"/>
              </a:ext>
            </a:extLst>
          </p:cNvPr>
          <p:cNvCxnSpPr>
            <a:cxnSpLocks/>
            <a:stCxn id="257" idx="2"/>
            <a:endCxn id="228" idx="1"/>
          </p:cNvCxnSpPr>
          <p:nvPr/>
        </p:nvCxnSpPr>
        <p:spPr bwMode="gray">
          <a:xfrm flipH="1">
            <a:off x="3183772" y="2594061"/>
            <a:ext cx="1348173" cy="39444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7" name="直接连接符 159">
            <a:extLst>
              <a:ext uri="{FF2B5EF4-FFF2-40B4-BE49-F238E27FC236}">
                <a16:creationId xmlns:a16="http://schemas.microsoft.com/office/drawing/2014/main" id="{9F2938BE-7DE4-47BB-B6B9-232CBD4F0D9D}"/>
              </a:ext>
            </a:extLst>
          </p:cNvPr>
          <p:cNvCxnSpPr>
            <a:cxnSpLocks/>
            <a:stCxn id="256" idx="2"/>
            <a:endCxn id="174" idx="3"/>
          </p:cNvCxnSpPr>
          <p:nvPr/>
        </p:nvCxnSpPr>
        <p:spPr bwMode="gray">
          <a:xfrm flipH="1">
            <a:off x="2084596" y="2603026"/>
            <a:ext cx="1054534" cy="11445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8" name="直接连接符 160">
            <a:extLst>
              <a:ext uri="{FF2B5EF4-FFF2-40B4-BE49-F238E27FC236}">
                <a16:creationId xmlns:a16="http://schemas.microsoft.com/office/drawing/2014/main" id="{557C0CEC-0175-447A-BDBA-4F5097A4B5D6}"/>
              </a:ext>
            </a:extLst>
          </p:cNvPr>
          <p:cNvCxnSpPr>
            <a:cxnSpLocks/>
            <a:stCxn id="257" idx="2"/>
            <a:endCxn id="175" idx="3"/>
          </p:cNvCxnSpPr>
          <p:nvPr/>
        </p:nvCxnSpPr>
        <p:spPr bwMode="gray">
          <a:xfrm flipH="1">
            <a:off x="2892855" y="2594061"/>
            <a:ext cx="1639090" cy="12801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0" name="直接连接符 176">
            <a:extLst>
              <a:ext uri="{FF2B5EF4-FFF2-40B4-BE49-F238E27FC236}">
                <a16:creationId xmlns:a16="http://schemas.microsoft.com/office/drawing/2014/main" id="{82B8A719-E70D-48BC-9B50-91F912B1B165}"/>
              </a:ext>
            </a:extLst>
          </p:cNvPr>
          <p:cNvCxnSpPr>
            <a:cxnSpLocks/>
            <a:stCxn id="174" idx="2"/>
            <a:endCxn id="204" idx="1"/>
          </p:cNvCxnSpPr>
          <p:nvPr/>
        </p:nvCxnSpPr>
        <p:spPr bwMode="gray">
          <a:xfrm flipH="1">
            <a:off x="1153602" y="2862782"/>
            <a:ext cx="753398" cy="18189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直接连接符 177">
            <a:extLst>
              <a:ext uri="{FF2B5EF4-FFF2-40B4-BE49-F238E27FC236}">
                <a16:creationId xmlns:a16="http://schemas.microsoft.com/office/drawing/2014/main" id="{ADA6536D-FFD5-4CFD-97E4-083ECE4C4E3D}"/>
              </a:ext>
            </a:extLst>
          </p:cNvPr>
          <p:cNvCxnSpPr>
            <a:cxnSpLocks/>
            <a:stCxn id="175" idx="2"/>
            <a:endCxn id="205" idx="1"/>
          </p:cNvCxnSpPr>
          <p:nvPr/>
        </p:nvCxnSpPr>
        <p:spPr bwMode="gray">
          <a:xfrm flipH="1">
            <a:off x="2210763" y="2867377"/>
            <a:ext cx="504496" cy="17592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2" name="直接连接符 192">
            <a:extLst>
              <a:ext uri="{FF2B5EF4-FFF2-40B4-BE49-F238E27FC236}">
                <a16:creationId xmlns:a16="http://schemas.microsoft.com/office/drawing/2014/main" id="{A95A4974-2ABD-419B-BF3B-A2651BE0123E}"/>
              </a:ext>
            </a:extLst>
          </p:cNvPr>
          <p:cNvCxnSpPr>
            <a:cxnSpLocks/>
            <a:stCxn id="186" idx="0"/>
          </p:cNvCxnSpPr>
          <p:nvPr/>
        </p:nvCxnSpPr>
        <p:spPr bwMode="gray">
          <a:xfrm flipV="1">
            <a:off x="2004498" y="3426887"/>
            <a:ext cx="176916" cy="21315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3" name="直接连接符 194">
            <a:extLst>
              <a:ext uri="{FF2B5EF4-FFF2-40B4-BE49-F238E27FC236}">
                <a16:creationId xmlns:a16="http://schemas.microsoft.com/office/drawing/2014/main" id="{E23799C9-9413-437D-9016-D7211710C42D}"/>
              </a:ext>
            </a:extLst>
          </p:cNvPr>
          <p:cNvCxnSpPr>
            <a:cxnSpLocks/>
            <a:stCxn id="187" idx="0"/>
          </p:cNvCxnSpPr>
          <p:nvPr/>
        </p:nvCxnSpPr>
        <p:spPr bwMode="gray">
          <a:xfrm flipH="1" flipV="1">
            <a:off x="1085993" y="3426887"/>
            <a:ext cx="118936" cy="21228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4" name="直接连接符 210">
            <a:extLst>
              <a:ext uri="{FF2B5EF4-FFF2-40B4-BE49-F238E27FC236}">
                <a16:creationId xmlns:a16="http://schemas.microsoft.com/office/drawing/2014/main" id="{66B41A3E-9ADF-44D2-836D-C96BB2C387DC}"/>
              </a:ext>
            </a:extLst>
          </p:cNvPr>
          <p:cNvCxnSpPr>
            <a:cxnSpLocks/>
            <a:stCxn id="166" idx="0"/>
            <a:endCxn id="187" idx="2"/>
          </p:cNvCxnSpPr>
          <p:nvPr/>
        </p:nvCxnSpPr>
        <p:spPr bwMode="gray">
          <a:xfrm flipH="1" flipV="1">
            <a:off x="1204929" y="3929784"/>
            <a:ext cx="0" cy="17048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5" name="直接连接符 211">
            <a:extLst>
              <a:ext uri="{FF2B5EF4-FFF2-40B4-BE49-F238E27FC236}">
                <a16:creationId xmlns:a16="http://schemas.microsoft.com/office/drawing/2014/main" id="{C415158A-5D62-49DD-992E-BB80020EFEB0}"/>
              </a:ext>
            </a:extLst>
          </p:cNvPr>
          <p:cNvCxnSpPr>
            <a:cxnSpLocks/>
            <a:stCxn id="167" idx="0"/>
            <a:endCxn id="186" idx="2"/>
          </p:cNvCxnSpPr>
          <p:nvPr/>
        </p:nvCxnSpPr>
        <p:spPr bwMode="gray">
          <a:xfrm flipH="1" flipV="1">
            <a:off x="2004498" y="3930652"/>
            <a:ext cx="0" cy="16961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直接连接符 212">
            <a:extLst>
              <a:ext uri="{FF2B5EF4-FFF2-40B4-BE49-F238E27FC236}">
                <a16:creationId xmlns:a16="http://schemas.microsoft.com/office/drawing/2014/main" id="{AAD5C365-1BAA-437A-AC68-DF918738C6E6}"/>
              </a:ext>
            </a:extLst>
          </p:cNvPr>
          <p:cNvCxnSpPr>
            <a:cxnSpLocks/>
            <a:stCxn id="166" idx="3"/>
            <a:endCxn id="167" idx="1"/>
          </p:cNvCxnSpPr>
          <p:nvPr/>
        </p:nvCxnSpPr>
        <p:spPr bwMode="gray">
          <a:xfrm>
            <a:off x="1387259" y="4241057"/>
            <a:ext cx="447116"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7" name="Text Box 26">
            <a:extLst>
              <a:ext uri="{FF2B5EF4-FFF2-40B4-BE49-F238E27FC236}">
                <a16:creationId xmlns:a16="http://schemas.microsoft.com/office/drawing/2014/main" id="{322FEE3A-3252-4616-9FCB-729D4E93C68E}"/>
              </a:ext>
            </a:extLst>
          </p:cNvPr>
          <p:cNvSpPr txBox="1">
            <a:spLocks noChangeArrowheads="1"/>
          </p:cNvSpPr>
          <p:nvPr/>
        </p:nvSpPr>
        <p:spPr bwMode="gray">
          <a:xfrm>
            <a:off x="780554" y="5240824"/>
            <a:ext cx="944990" cy="529919"/>
          </a:xfrm>
          <a:prstGeom prst="rect">
            <a:avLst/>
          </a:prstGeom>
          <a:noFill/>
          <a:ln w="9525" algn="ctr">
            <a:noFill/>
            <a:miter lim="800000"/>
            <a:headEnd/>
            <a:tailEnd/>
          </a:ln>
        </p:spPr>
        <p:txBody>
          <a:bodyPr wrap="square" lIns="140745" tIns="70373" rIns="140745" bIns="70373">
            <a:spAutoFit/>
          </a:bodyPr>
          <a:lstStyle>
            <a:defPPr>
              <a:defRPr lang="en-US"/>
            </a:defPPr>
            <a:lvl1pPr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1pPr>
            <a:lvl2pPr marL="4572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2pPr>
            <a:lvl3pPr marL="9144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3pPr>
            <a:lvl4pPr marL="13716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4pPr>
            <a:lvl5pPr marL="18288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5pPr>
            <a:lvl6pPr marL="2286000" algn="l" defTabSz="914400" rtl="0" eaLnBrk="1" latinLnBrk="0" hangingPunct="1">
              <a:defRPr sz="1000" u="sng" kern="1200">
                <a:solidFill>
                  <a:srgbClr val="B2B2B2"/>
                </a:solidFill>
                <a:latin typeface="Arial" pitchFamily="34" charset="0"/>
                <a:ea typeface="MS PGothic" pitchFamily="34" charset="-128"/>
              </a:defRPr>
            </a:lvl6pPr>
            <a:lvl7pPr marL="2743200" algn="l" defTabSz="914400" rtl="0" eaLnBrk="1" latinLnBrk="0" hangingPunct="1">
              <a:defRPr sz="1000" u="sng" kern="1200">
                <a:solidFill>
                  <a:srgbClr val="B2B2B2"/>
                </a:solidFill>
                <a:latin typeface="Arial" pitchFamily="34" charset="0"/>
                <a:ea typeface="MS PGothic" pitchFamily="34" charset="-128"/>
              </a:defRPr>
            </a:lvl7pPr>
            <a:lvl8pPr marL="3200400" algn="l" defTabSz="914400" rtl="0" eaLnBrk="1" latinLnBrk="0" hangingPunct="1">
              <a:defRPr sz="1000" u="sng" kern="1200">
                <a:solidFill>
                  <a:srgbClr val="B2B2B2"/>
                </a:solidFill>
                <a:latin typeface="Arial" pitchFamily="34" charset="0"/>
                <a:ea typeface="MS PGothic" pitchFamily="34" charset="-128"/>
              </a:defRPr>
            </a:lvl8pPr>
            <a:lvl9pPr marL="3657600" algn="l" defTabSz="914400" rtl="0" eaLnBrk="1" latinLnBrk="0" hangingPunct="1">
              <a:defRPr sz="1000" u="sng" kern="1200">
                <a:solidFill>
                  <a:srgbClr val="B2B2B2"/>
                </a:solidFill>
                <a:latin typeface="Arial" pitchFamily="34" charset="0"/>
                <a:ea typeface="MS PGothic" pitchFamily="34" charset="-128"/>
              </a:defRPr>
            </a:lvl9pPr>
          </a:lstStyle>
          <a:p>
            <a:pPr algn="ctr" defTabSz="1424653" fontAlgn="ctr">
              <a:buFontTx/>
              <a:buNone/>
            </a:pPr>
            <a:r>
              <a:rPr lang="en-US" sz="800" dirty="0">
                <a:solidFill>
                  <a:prstClr val="black"/>
                </a:solidFill>
                <a:latin typeface="Huawei Sans" panose="020C0503030203020204" pitchFamily="34" charset="0"/>
              </a:rPr>
              <a:t>Sub-branch outside the province</a:t>
            </a:r>
            <a:endParaRPr lang="en-US" altLang="zh-CN" sz="800" u="none" dirty="0">
              <a:solidFill>
                <a:prstClr val="black"/>
              </a:solidFill>
              <a:latin typeface="Huawei Sans" panose="020C0503030203020204" pitchFamily="34" charset="0"/>
              <a:ea typeface="方正兰亭黑简体" panose="02000000000000000000" pitchFamily="2" charset="-122"/>
            </a:endParaRPr>
          </a:p>
        </p:txBody>
      </p:sp>
      <p:sp>
        <p:nvSpPr>
          <p:cNvPr id="78" name="圆角矩形 214">
            <a:extLst>
              <a:ext uri="{FF2B5EF4-FFF2-40B4-BE49-F238E27FC236}">
                <a16:creationId xmlns:a16="http://schemas.microsoft.com/office/drawing/2014/main" id="{A8468348-BCC5-47DA-95AC-EE0DB14E873E}"/>
              </a:ext>
            </a:extLst>
          </p:cNvPr>
          <p:cNvSpPr/>
          <p:nvPr/>
        </p:nvSpPr>
        <p:spPr bwMode="gray">
          <a:xfrm>
            <a:off x="908266" y="5257146"/>
            <a:ext cx="1284814" cy="502922"/>
          </a:xfrm>
          <a:prstGeom prst="roundRect">
            <a:avLst/>
          </a:prstGeom>
          <a:noFill/>
          <a:ln w="12700">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50" dirty="0">
              <a:solidFill>
                <a:prstClr val="black"/>
              </a:solidFill>
              <a:latin typeface="Huawei Sans" panose="020C0503030203020204" pitchFamily="34" charset="0"/>
              <a:ea typeface="方正兰亭黑简体" panose="02000000000000000000" pitchFamily="2" charset="-122"/>
            </a:endParaRPr>
          </a:p>
        </p:txBody>
      </p:sp>
      <p:cxnSp>
        <p:nvCxnSpPr>
          <p:cNvPr id="82" name="直接连接符 218">
            <a:extLst>
              <a:ext uri="{FF2B5EF4-FFF2-40B4-BE49-F238E27FC236}">
                <a16:creationId xmlns:a16="http://schemas.microsoft.com/office/drawing/2014/main" id="{CAE11454-72DA-48EF-A22E-537ED5B8426E}"/>
              </a:ext>
            </a:extLst>
          </p:cNvPr>
          <p:cNvCxnSpPr>
            <a:cxnSpLocks/>
            <a:stCxn id="166" idx="2"/>
            <a:endCxn id="236" idx="3"/>
          </p:cNvCxnSpPr>
          <p:nvPr/>
        </p:nvCxnSpPr>
        <p:spPr bwMode="gray">
          <a:xfrm flipH="1">
            <a:off x="1191792" y="4381845"/>
            <a:ext cx="23393" cy="30959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3" name="直接连接符 219">
            <a:extLst>
              <a:ext uri="{FF2B5EF4-FFF2-40B4-BE49-F238E27FC236}">
                <a16:creationId xmlns:a16="http://schemas.microsoft.com/office/drawing/2014/main" id="{CAC050D4-AA29-42B4-B045-928931833208}"/>
              </a:ext>
            </a:extLst>
          </p:cNvPr>
          <p:cNvCxnSpPr>
            <a:cxnSpLocks/>
            <a:stCxn id="167" idx="2"/>
            <a:endCxn id="237" idx="3"/>
          </p:cNvCxnSpPr>
          <p:nvPr/>
        </p:nvCxnSpPr>
        <p:spPr bwMode="gray">
          <a:xfrm>
            <a:off x="2006449" y="4381845"/>
            <a:ext cx="119211" cy="30152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4" name="直接连接符 220">
            <a:extLst>
              <a:ext uri="{FF2B5EF4-FFF2-40B4-BE49-F238E27FC236}">
                <a16:creationId xmlns:a16="http://schemas.microsoft.com/office/drawing/2014/main" id="{BD920236-4DA0-4246-BBE1-750DE545925E}"/>
              </a:ext>
            </a:extLst>
          </p:cNvPr>
          <p:cNvCxnSpPr>
            <a:cxnSpLocks/>
            <a:endCxn id="168" idx="0"/>
          </p:cNvCxnSpPr>
          <p:nvPr/>
        </p:nvCxnSpPr>
        <p:spPr bwMode="gray">
          <a:xfrm>
            <a:off x="1203268" y="5076964"/>
            <a:ext cx="538746" cy="28042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5" name="直接连接符 221">
            <a:extLst>
              <a:ext uri="{FF2B5EF4-FFF2-40B4-BE49-F238E27FC236}">
                <a16:creationId xmlns:a16="http://schemas.microsoft.com/office/drawing/2014/main" id="{7BEB861E-0C41-4387-B6C5-14B9BB634A1F}"/>
              </a:ext>
            </a:extLst>
          </p:cNvPr>
          <p:cNvCxnSpPr>
            <a:cxnSpLocks/>
            <a:endCxn id="168" idx="0"/>
          </p:cNvCxnSpPr>
          <p:nvPr/>
        </p:nvCxnSpPr>
        <p:spPr bwMode="gray">
          <a:xfrm flipH="1">
            <a:off x="1742014" y="5076964"/>
            <a:ext cx="455880" cy="28042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6" name="圆角矩形 223">
            <a:extLst>
              <a:ext uri="{FF2B5EF4-FFF2-40B4-BE49-F238E27FC236}">
                <a16:creationId xmlns:a16="http://schemas.microsoft.com/office/drawing/2014/main" id="{DDD83198-DD68-41E4-ACE7-C331A56F0613}"/>
              </a:ext>
            </a:extLst>
          </p:cNvPr>
          <p:cNvSpPr/>
          <p:nvPr/>
        </p:nvSpPr>
        <p:spPr bwMode="gray">
          <a:xfrm>
            <a:off x="4508146" y="3570785"/>
            <a:ext cx="2098313" cy="865737"/>
          </a:xfrm>
          <a:prstGeom prst="roundRect">
            <a:avLst/>
          </a:prstGeom>
          <a:solidFill>
            <a:schemeClr val="bg1">
              <a:lumMod val="95000"/>
            </a:schemeClr>
          </a:solidFill>
          <a:ln w="12700">
            <a:solidFill>
              <a:schemeClr val="tx1"/>
            </a:solidFill>
            <a:prstDash val="dash"/>
          </a:ln>
          <a:effec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50" dirty="0">
              <a:solidFill>
                <a:prstClr val="black"/>
              </a:solidFill>
              <a:latin typeface="Huawei Sans" panose="020C0503030203020204" pitchFamily="34" charset="0"/>
              <a:ea typeface="方正兰亭黑简体" panose="02000000000000000000" pitchFamily="2" charset="-122"/>
            </a:endParaRPr>
          </a:p>
        </p:txBody>
      </p:sp>
      <p:sp>
        <p:nvSpPr>
          <p:cNvPr id="87" name="Text Box 26">
            <a:extLst>
              <a:ext uri="{FF2B5EF4-FFF2-40B4-BE49-F238E27FC236}">
                <a16:creationId xmlns:a16="http://schemas.microsoft.com/office/drawing/2014/main" id="{CF45DEC2-F7C0-46F2-B549-BBC3407E3D53}"/>
              </a:ext>
            </a:extLst>
          </p:cNvPr>
          <p:cNvSpPr txBox="1">
            <a:spLocks noChangeArrowheads="1"/>
          </p:cNvSpPr>
          <p:nvPr/>
        </p:nvSpPr>
        <p:spPr bwMode="gray">
          <a:xfrm>
            <a:off x="4338378" y="3639172"/>
            <a:ext cx="943171" cy="578394"/>
          </a:xfrm>
          <a:prstGeom prst="rect">
            <a:avLst/>
          </a:prstGeom>
          <a:noFill/>
          <a:ln w="9525" algn="ctr">
            <a:noFill/>
            <a:miter lim="800000"/>
            <a:headEnd/>
            <a:tailEnd/>
          </a:ln>
        </p:spPr>
        <p:txBody>
          <a:bodyPr wrap="square" lIns="140745" tIns="70373" rIns="140745" bIns="70373">
            <a:spAutoFit/>
          </a:bodyPr>
          <a:lstStyle>
            <a:defPPr>
              <a:defRPr lang="en-US"/>
            </a:defPPr>
            <a:lvl1pPr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1pPr>
            <a:lvl2pPr marL="4572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2pPr>
            <a:lvl3pPr marL="9144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3pPr>
            <a:lvl4pPr marL="13716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4pPr>
            <a:lvl5pPr marL="18288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5pPr>
            <a:lvl6pPr marL="2286000" algn="l" defTabSz="914400" rtl="0" eaLnBrk="1" latinLnBrk="0" hangingPunct="1">
              <a:defRPr sz="1000" u="sng" kern="1200">
                <a:solidFill>
                  <a:srgbClr val="B2B2B2"/>
                </a:solidFill>
                <a:latin typeface="Arial" pitchFamily="34" charset="0"/>
                <a:ea typeface="MS PGothic" pitchFamily="34" charset="-128"/>
              </a:defRPr>
            </a:lvl6pPr>
            <a:lvl7pPr marL="2743200" algn="l" defTabSz="914400" rtl="0" eaLnBrk="1" latinLnBrk="0" hangingPunct="1">
              <a:defRPr sz="1000" u="sng" kern="1200">
                <a:solidFill>
                  <a:srgbClr val="B2B2B2"/>
                </a:solidFill>
                <a:latin typeface="Arial" pitchFamily="34" charset="0"/>
                <a:ea typeface="MS PGothic" pitchFamily="34" charset="-128"/>
              </a:defRPr>
            </a:lvl7pPr>
            <a:lvl8pPr marL="3200400" algn="l" defTabSz="914400" rtl="0" eaLnBrk="1" latinLnBrk="0" hangingPunct="1">
              <a:defRPr sz="1000" u="sng" kern="1200">
                <a:solidFill>
                  <a:srgbClr val="B2B2B2"/>
                </a:solidFill>
                <a:latin typeface="Arial" pitchFamily="34" charset="0"/>
                <a:ea typeface="MS PGothic" pitchFamily="34" charset="-128"/>
              </a:defRPr>
            </a:lvl8pPr>
            <a:lvl9pPr marL="3657600" algn="l" defTabSz="914400" rtl="0" eaLnBrk="1" latinLnBrk="0" hangingPunct="1">
              <a:defRPr sz="1000" u="sng" kern="1200">
                <a:solidFill>
                  <a:srgbClr val="B2B2B2"/>
                </a:solidFill>
                <a:latin typeface="Arial" pitchFamily="34" charset="0"/>
                <a:ea typeface="MS PGothic" pitchFamily="34" charset="-128"/>
              </a:defRPr>
            </a:lvl9pPr>
          </a:lstStyle>
          <a:p>
            <a:pPr algn="ctr" defTabSz="1424653" fontAlgn="ctr">
              <a:buFontTx/>
              <a:buNone/>
            </a:pPr>
            <a:r>
              <a:rPr lang="en-US" sz="900" dirty="0">
                <a:solidFill>
                  <a:prstClr val="black"/>
                </a:solidFill>
                <a:latin typeface="Huawei Sans" panose="020C0503030203020204" pitchFamily="34" charset="0"/>
              </a:rPr>
              <a:t>Local provincial branch</a:t>
            </a:r>
            <a:endParaRPr lang="en-US" altLang="zh-CN" sz="900" u="none" dirty="0">
              <a:solidFill>
                <a:prstClr val="black"/>
              </a:solidFill>
              <a:latin typeface="Huawei Sans" panose="020C0503030203020204" pitchFamily="34" charset="0"/>
              <a:ea typeface="方正兰亭黑简体" panose="02000000000000000000" pitchFamily="2" charset="-122"/>
            </a:endParaRPr>
          </a:p>
        </p:txBody>
      </p:sp>
      <p:cxnSp>
        <p:nvCxnSpPr>
          <p:cNvPr id="104" name="直接连接符 247">
            <a:extLst>
              <a:ext uri="{FF2B5EF4-FFF2-40B4-BE49-F238E27FC236}">
                <a16:creationId xmlns:a16="http://schemas.microsoft.com/office/drawing/2014/main" id="{7F0F680D-3D12-481B-8B65-3C358270DBE5}"/>
              </a:ext>
            </a:extLst>
          </p:cNvPr>
          <p:cNvCxnSpPr>
            <a:cxnSpLocks/>
            <a:stCxn id="177" idx="2"/>
            <a:endCxn id="206" idx="1"/>
          </p:cNvCxnSpPr>
          <p:nvPr/>
        </p:nvCxnSpPr>
        <p:spPr bwMode="gray">
          <a:xfrm>
            <a:off x="4968990" y="2854259"/>
            <a:ext cx="234488" cy="11441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5" name="直接连接符 248">
            <a:extLst>
              <a:ext uri="{FF2B5EF4-FFF2-40B4-BE49-F238E27FC236}">
                <a16:creationId xmlns:a16="http://schemas.microsoft.com/office/drawing/2014/main" id="{A1304D02-4BEE-4555-AD0E-16F29306D90F}"/>
              </a:ext>
            </a:extLst>
          </p:cNvPr>
          <p:cNvCxnSpPr>
            <a:cxnSpLocks/>
            <a:stCxn id="182" idx="2"/>
            <a:endCxn id="207" idx="3"/>
          </p:cNvCxnSpPr>
          <p:nvPr/>
        </p:nvCxnSpPr>
        <p:spPr bwMode="gray">
          <a:xfrm>
            <a:off x="5742191" y="2843910"/>
            <a:ext cx="537684" cy="13081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6" name="直接连接符 249">
            <a:extLst>
              <a:ext uri="{FF2B5EF4-FFF2-40B4-BE49-F238E27FC236}">
                <a16:creationId xmlns:a16="http://schemas.microsoft.com/office/drawing/2014/main" id="{8233C19C-6652-49D1-B574-E6A5789EBB38}"/>
              </a:ext>
            </a:extLst>
          </p:cNvPr>
          <p:cNvCxnSpPr>
            <a:cxnSpLocks/>
            <a:stCxn id="185" idx="0"/>
          </p:cNvCxnSpPr>
          <p:nvPr/>
        </p:nvCxnSpPr>
        <p:spPr bwMode="gray">
          <a:xfrm flipV="1">
            <a:off x="6092057" y="3355084"/>
            <a:ext cx="220402" cy="17800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7" name="直接连接符 250">
            <a:extLst>
              <a:ext uri="{FF2B5EF4-FFF2-40B4-BE49-F238E27FC236}">
                <a16:creationId xmlns:a16="http://schemas.microsoft.com/office/drawing/2014/main" id="{5CB7AC20-708F-4090-AEDB-524FB27EFF40}"/>
              </a:ext>
            </a:extLst>
          </p:cNvPr>
          <p:cNvCxnSpPr>
            <a:cxnSpLocks/>
            <a:stCxn id="173" idx="0"/>
          </p:cNvCxnSpPr>
          <p:nvPr/>
        </p:nvCxnSpPr>
        <p:spPr bwMode="gray">
          <a:xfrm flipH="1" flipV="1">
            <a:off x="5146586" y="3370905"/>
            <a:ext cx="137744" cy="1557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8" name="直接连接符 251">
            <a:extLst>
              <a:ext uri="{FF2B5EF4-FFF2-40B4-BE49-F238E27FC236}">
                <a16:creationId xmlns:a16="http://schemas.microsoft.com/office/drawing/2014/main" id="{01FEA5F5-2863-4028-A9B7-5548EAF3DF4E}"/>
              </a:ext>
            </a:extLst>
          </p:cNvPr>
          <p:cNvCxnSpPr>
            <a:cxnSpLocks/>
            <a:stCxn id="170" idx="0"/>
            <a:endCxn id="173" idx="2"/>
          </p:cNvCxnSpPr>
          <p:nvPr/>
        </p:nvCxnSpPr>
        <p:spPr bwMode="gray">
          <a:xfrm flipV="1">
            <a:off x="5273099" y="3817237"/>
            <a:ext cx="0" cy="9301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9" name="直接连接符 252">
            <a:extLst>
              <a:ext uri="{FF2B5EF4-FFF2-40B4-BE49-F238E27FC236}">
                <a16:creationId xmlns:a16="http://schemas.microsoft.com/office/drawing/2014/main" id="{E705C1E8-72C3-4695-933B-9F01390E43E9}"/>
              </a:ext>
            </a:extLst>
          </p:cNvPr>
          <p:cNvCxnSpPr>
            <a:cxnSpLocks/>
            <a:stCxn id="171" idx="0"/>
            <a:endCxn id="185" idx="2"/>
          </p:cNvCxnSpPr>
          <p:nvPr/>
        </p:nvCxnSpPr>
        <p:spPr bwMode="gray">
          <a:xfrm flipV="1">
            <a:off x="6071448" y="3823698"/>
            <a:ext cx="0" cy="8655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0" name="直接连接符 253">
            <a:extLst>
              <a:ext uri="{FF2B5EF4-FFF2-40B4-BE49-F238E27FC236}">
                <a16:creationId xmlns:a16="http://schemas.microsoft.com/office/drawing/2014/main" id="{2B39621F-220E-4A16-98AC-694BDB660906}"/>
              </a:ext>
            </a:extLst>
          </p:cNvPr>
          <p:cNvCxnSpPr>
            <a:cxnSpLocks/>
            <a:stCxn id="170" idx="3"/>
            <a:endCxn id="171" idx="1"/>
          </p:cNvCxnSpPr>
          <p:nvPr/>
        </p:nvCxnSpPr>
        <p:spPr bwMode="gray">
          <a:xfrm>
            <a:off x="5445173" y="4051043"/>
            <a:ext cx="4542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1" name="Text Box 26">
            <a:extLst>
              <a:ext uri="{FF2B5EF4-FFF2-40B4-BE49-F238E27FC236}">
                <a16:creationId xmlns:a16="http://schemas.microsoft.com/office/drawing/2014/main" id="{E720177D-7742-4EEC-93A6-EE1CFDAEB21E}"/>
              </a:ext>
            </a:extLst>
          </p:cNvPr>
          <p:cNvSpPr txBox="1">
            <a:spLocks noChangeArrowheads="1"/>
          </p:cNvSpPr>
          <p:nvPr/>
        </p:nvSpPr>
        <p:spPr bwMode="gray">
          <a:xfrm>
            <a:off x="4822318" y="5134741"/>
            <a:ext cx="934784" cy="529919"/>
          </a:xfrm>
          <a:prstGeom prst="rect">
            <a:avLst/>
          </a:prstGeom>
          <a:noFill/>
          <a:ln w="9525" algn="ctr">
            <a:noFill/>
            <a:miter lim="800000"/>
            <a:headEnd/>
            <a:tailEnd/>
          </a:ln>
        </p:spPr>
        <p:txBody>
          <a:bodyPr wrap="square" lIns="140745" tIns="70373" rIns="140745" bIns="70373">
            <a:spAutoFit/>
          </a:bodyPr>
          <a:lstStyle>
            <a:defPPr>
              <a:defRPr lang="en-US"/>
            </a:defPPr>
            <a:lvl1pPr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1pPr>
            <a:lvl2pPr marL="4572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2pPr>
            <a:lvl3pPr marL="9144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3pPr>
            <a:lvl4pPr marL="13716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4pPr>
            <a:lvl5pPr marL="18288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5pPr>
            <a:lvl6pPr marL="2286000" algn="l" defTabSz="914400" rtl="0" eaLnBrk="1" latinLnBrk="0" hangingPunct="1">
              <a:defRPr sz="1000" u="sng" kern="1200">
                <a:solidFill>
                  <a:srgbClr val="B2B2B2"/>
                </a:solidFill>
                <a:latin typeface="Arial" pitchFamily="34" charset="0"/>
                <a:ea typeface="MS PGothic" pitchFamily="34" charset="-128"/>
              </a:defRPr>
            </a:lvl6pPr>
            <a:lvl7pPr marL="2743200" algn="l" defTabSz="914400" rtl="0" eaLnBrk="1" latinLnBrk="0" hangingPunct="1">
              <a:defRPr sz="1000" u="sng" kern="1200">
                <a:solidFill>
                  <a:srgbClr val="B2B2B2"/>
                </a:solidFill>
                <a:latin typeface="Arial" pitchFamily="34" charset="0"/>
                <a:ea typeface="MS PGothic" pitchFamily="34" charset="-128"/>
              </a:defRPr>
            </a:lvl7pPr>
            <a:lvl8pPr marL="3200400" algn="l" defTabSz="914400" rtl="0" eaLnBrk="1" latinLnBrk="0" hangingPunct="1">
              <a:defRPr sz="1000" u="sng" kern="1200">
                <a:solidFill>
                  <a:srgbClr val="B2B2B2"/>
                </a:solidFill>
                <a:latin typeface="Arial" pitchFamily="34" charset="0"/>
                <a:ea typeface="MS PGothic" pitchFamily="34" charset="-128"/>
              </a:defRPr>
            </a:lvl8pPr>
            <a:lvl9pPr marL="3657600" algn="l" defTabSz="914400" rtl="0" eaLnBrk="1" latinLnBrk="0" hangingPunct="1">
              <a:defRPr sz="1000" u="sng" kern="1200">
                <a:solidFill>
                  <a:srgbClr val="B2B2B2"/>
                </a:solidFill>
                <a:latin typeface="Arial" pitchFamily="34" charset="0"/>
                <a:ea typeface="MS PGothic" pitchFamily="34" charset="-128"/>
              </a:defRPr>
            </a:lvl9pPr>
          </a:lstStyle>
          <a:p>
            <a:pPr algn="ctr" defTabSz="1424653" fontAlgn="ctr">
              <a:buFontTx/>
              <a:buNone/>
            </a:pPr>
            <a:r>
              <a:rPr lang="en-US" sz="800" dirty="0">
                <a:solidFill>
                  <a:prstClr val="black"/>
                </a:solidFill>
                <a:latin typeface="Huawei Sans" panose="020C0503030203020204" pitchFamily="34" charset="0"/>
              </a:rPr>
              <a:t>Sub-branch outside the province</a:t>
            </a:r>
            <a:endParaRPr lang="en-US" altLang="zh-CN" sz="800" u="none" dirty="0">
              <a:solidFill>
                <a:prstClr val="black"/>
              </a:solidFill>
              <a:latin typeface="Huawei Sans" panose="020C0503030203020204" pitchFamily="34" charset="0"/>
              <a:ea typeface="方正兰亭黑简体" panose="02000000000000000000" pitchFamily="2" charset="-122"/>
            </a:endParaRPr>
          </a:p>
        </p:txBody>
      </p:sp>
      <p:sp>
        <p:nvSpPr>
          <p:cNvPr id="112" name="圆角矩形 256">
            <a:extLst>
              <a:ext uri="{FF2B5EF4-FFF2-40B4-BE49-F238E27FC236}">
                <a16:creationId xmlns:a16="http://schemas.microsoft.com/office/drawing/2014/main" id="{CC1930CF-F823-45DA-BD09-0090C4869035}"/>
              </a:ext>
            </a:extLst>
          </p:cNvPr>
          <p:cNvSpPr/>
          <p:nvPr/>
        </p:nvSpPr>
        <p:spPr bwMode="gray">
          <a:xfrm>
            <a:off x="4981955" y="5143262"/>
            <a:ext cx="1355591" cy="502922"/>
          </a:xfrm>
          <a:prstGeom prst="roundRect">
            <a:avLst/>
          </a:prstGeom>
          <a:noFill/>
          <a:ln w="12700">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50" dirty="0">
              <a:solidFill>
                <a:prstClr val="black"/>
              </a:solidFill>
              <a:latin typeface="Huawei Sans" panose="020C0503030203020204" pitchFamily="34" charset="0"/>
              <a:ea typeface="方正兰亭黑简体" panose="02000000000000000000" pitchFamily="2" charset="-122"/>
            </a:endParaRPr>
          </a:p>
        </p:txBody>
      </p:sp>
      <p:cxnSp>
        <p:nvCxnSpPr>
          <p:cNvPr id="116" name="直接连接符 260">
            <a:extLst>
              <a:ext uri="{FF2B5EF4-FFF2-40B4-BE49-F238E27FC236}">
                <a16:creationId xmlns:a16="http://schemas.microsoft.com/office/drawing/2014/main" id="{29E40977-2CC4-4859-9413-BB3B61F21FB5}"/>
              </a:ext>
            </a:extLst>
          </p:cNvPr>
          <p:cNvCxnSpPr>
            <a:cxnSpLocks/>
            <a:stCxn id="170" idx="2"/>
            <a:endCxn id="238" idx="3"/>
          </p:cNvCxnSpPr>
          <p:nvPr/>
        </p:nvCxnSpPr>
        <p:spPr bwMode="gray">
          <a:xfrm flipH="1">
            <a:off x="5265247" y="4191831"/>
            <a:ext cx="7852" cy="50752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7" name="直接连接符 261">
            <a:extLst>
              <a:ext uri="{FF2B5EF4-FFF2-40B4-BE49-F238E27FC236}">
                <a16:creationId xmlns:a16="http://schemas.microsoft.com/office/drawing/2014/main" id="{CDE4373A-4F9A-4B5F-93A6-AAB07083AD2A}"/>
              </a:ext>
            </a:extLst>
          </p:cNvPr>
          <p:cNvCxnSpPr>
            <a:cxnSpLocks/>
            <a:stCxn id="171" idx="2"/>
            <a:endCxn id="239" idx="1"/>
          </p:cNvCxnSpPr>
          <p:nvPr/>
        </p:nvCxnSpPr>
        <p:spPr bwMode="gray">
          <a:xfrm>
            <a:off x="6071448" y="4191831"/>
            <a:ext cx="81455" cy="49953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8" name="直接连接符 262">
            <a:extLst>
              <a:ext uri="{FF2B5EF4-FFF2-40B4-BE49-F238E27FC236}">
                <a16:creationId xmlns:a16="http://schemas.microsoft.com/office/drawing/2014/main" id="{06BF182E-E4D4-4B66-8A45-F803EF15E71B}"/>
              </a:ext>
            </a:extLst>
          </p:cNvPr>
          <p:cNvCxnSpPr>
            <a:cxnSpLocks/>
            <a:endCxn id="172" idx="0"/>
          </p:cNvCxnSpPr>
          <p:nvPr/>
        </p:nvCxnSpPr>
        <p:spPr bwMode="gray">
          <a:xfrm>
            <a:off x="5220268" y="4923075"/>
            <a:ext cx="549899" cy="33664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9" name="直接连接符 263">
            <a:extLst>
              <a:ext uri="{FF2B5EF4-FFF2-40B4-BE49-F238E27FC236}">
                <a16:creationId xmlns:a16="http://schemas.microsoft.com/office/drawing/2014/main" id="{3CDFD8F5-2B4C-4E61-AF6C-7AB1B18E60C6}"/>
              </a:ext>
            </a:extLst>
          </p:cNvPr>
          <p:cNvCxnSpPr>
            <a:cxnSpLocks/>
            <a:endCxn id="172" idx="0"/>
          </p:cNvCxnSpPr>
          <p:nvPr/>
        </p:nvCxnSpPr>
        <p:spPr bwMode="gray">
          <a:xfrm flipH="1">
            <a:off x="5770167" y="4974150"/>
            <a:ext cx="436938" cy="28557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0" name="直接连接符 265">
            <a:extLst>
              <a:ext uri="{FF2B5EF4-FFF2-40B4-BE49-F238E27FC236}">
                <a16:creationId xmlns:a16="http://schemas.microsoft.com/office/drawing/2014/main" id="{F7D1C1B6-9070-4747-945E-EFCD2803FB62}"/>
              </a:ext>
            </a:extLst>
          </p:cNvPr>
          <p:cNvCxnSpPr>
            <a:cxnSpLocks/>
            <a:stCxn id="256" idx="2"/>
            <a:endCxn id="177" idx="1"/>
          </p:cNvCxnSpPr>
          <p:nvPr/>
        </p:nvCxnSpPr>
        <p:spPr bwMode="gray">
          <a:xfrm>
            <a:off x="3139130" y="2603026"/>
            <a:ext cx="1652264" cy="10592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1" name="直接连接符 268">
            <a:extLst>
              <a:ext uri="{FF2B5EF4-FFF2-40B4-BE49-F238E27FC236}">
                <a16:creationId xmlns:a16="http://schemas.microsoft.com/office/drawing/2014/main" id="{49E09C08-3504-436B-A70E-862B973819BE}"/>
              </a:ext>
            </a:extLst>
          </p:cNvPr>
          <p:cNvCxnSpPr>
            <a:cxnSpLocks/>
            <a:stCxn id="257" idx="2"/>
            <a:endCxn id="182" idx="1"/>
          </p:cNvCxnSpPr>
          <p:nvPr/>
        </p:nvCxnSpPr>
        <p:spPr bwMode="gray">
          <a:xfrm>
            <a:off x="4531945" y="2594061"/>
            <a:ext cx="1032650" cy="104543"/>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4" name="TextBox 92">
            <a:extLst>
              <a:ext uri="{FF2B5EF4-FFF2-40B4-BE49-F238E27FC236}">
                <a16:creationId xmlns:a16="http://schemas.microsoft.com/office/drawing/2014/main" id="{02E31F13-6067-45B3-BA35-7C7CB3FFF9FE}"/>
              </a:ext>
            </a:extLst>
          </p:cNvPr>
          <p:cNvSpPr txBox="1"/>
          <p:nvPr/>
        </p:nvSpPr>
        <p:spPr bwMode="gray">
          <a:xfrm>
            <a:off x="1786322" y="5417433"/>
            <a:ext cx="623127" cy="164110"/>
          </a:xfrm>
          <a:prstGeom prst="rect">
            <a:avLst/>
          </a:prstGeom>
          <a:noFill/>
        </p:spPr>
        <p:txBody>
          <a:bodyPr wrap="square" lIns="0" tIns="0" rIns="0" bIns="0" rtlCol="0">
            <a:spAutoFit/>
          </a:bodyPr>
          <a:lstStyle/>
          <a:p>
            <a:pPr algn="ctr" defTabSz="1624721" fontAlgn="ctr">
              <a:spcBef>
                <a:spcPct val="0"/>
              </a:spcBef>
              <a:spcAft>
                <a:spcPct val="0"/>
              </a:spcAft>
            </a:pPr>
            <a:r>
              <a:rPr lang="en-US" sz="1050" dirty="0">
                <a:solidFill>
                  <a:srgbClr val="C00000"/>
                </a:solidFill>
                <a:latin typeface="Huawei Sans" panose="020C0503030203020204" pitchFamily="34" charset="0"/>
              </a:rPr>
              <a:t>Spoke</a:t>
            </a:r>
          </a:p>
        </p:txBody>
      </p:sp>
      <p:sp>
        <p:nvSpPr>
          <p:cNvPr id="135" name="TextBox 92">
            <a:extLst>
              <a:ext uri="{FF2B5EF4-FFF2-40B4-BE49-F238E27FC236}">
                <a16:creationId xmlns:a16="http://schemas.microsoft.com/office/drawing/2014/main" id="{C5AD031E-1E43-4DB8-89E5-783BDBC2A7FE}"/>
              </a:ext>
            </a:extLst>
          </p:cNvPr>
          <p:cNvSpPr txBox="1"/>
          <p:nvPr/>
        </p:nvSpPr>
        <p:spPr bwMode="gray">
          <a:xfrm>
            <a:off x="5815176" y="5348991"/>
            <a:ext cx="623127" cy="164110"/>
          </a:xfrm>
          <a:prstGeom prst="rect">
            <a:avLst/>
          </a:prstGeom>
          <a:noFill/>
        </p:spPr>
        <p:txBody>
          <a:bodyPr wrap="square" lIns="0" tIns="0" rIns="0" bIns="0" rtlCol="0">
            <a:spAutoFit/>
          </a:bodyPr>
          <a:lstStyle/>
          <a:p>
            <a:pPr algn="ctr" defTabSz="1624721" fontAlgn="ctr">
              <a:spcBef>
                <a:spcPct val="0"/>
              </a:spcBef>
              <a:spcAft>
                <a:spcPct val="0"/>
              </a:spcAft>
            </a:pPr>
            <a:r>
              <a:rPr lang="en-US" sz="1050" dirty="0">
                <a:solidFill>
                  <a:srgbClr val="C00000"/>
                </a:solidFill>
                <a:latin typeface="Huawei Sans" panose="020C0503030203020204" pitchFamily="34" charset="0"/>
              </a:rPr>
              <a:t>Spoke</a:t>
            </a:r>
          </a:p>
        </p:txBody>
      </p:sp>
      <p:sp>
        <p:nvSpPr>
          <p:cNvPr id="136" name="TextBox 92">
            <a:extLst>
              <a:ext uri="{FF2B5EF4-FFF2-40B4-BE49-F238E27FC236}">
                <a16:creationId xmlns:a16="http://schemas.microsoft.com/office/drawing/2014/main" id="{CEDA9C6C-C6E5-4A5B-9199-A7B1C1DE2EDA}"/>
              </a:ext>
            </a:extLst>
          </p:cNvPr>
          <p:cNvSpPr txBox="1"/>
          <p:nvPr/>
        </p:nvSpPr>
        <p:spPr bwMode="gray">
          <a:xfrm>
            <a:off x="3193685" y="5505908"/>
            <a:ext cx="623127" cy="164110"/>
          </a:xfrm>
          <a:prstGeom prst="rect">
            <a:avLst/>
          </a:prstGeom>
          <a:noFill/>
        </p:spPr>
        <p:txBody>
          <a:bodyPr wrap="square" lIns="0" tIns="0" rIns="0" bIns="0" rtlCol="0">
            <a:spAutoFit/>
          </a:bodyPr>
          <a:lstStyle/>
          <a:p>
            <a:pPr algn="ctr" defTabSz="1624721" fontAlgn="ctr">
              <a:spcBef>
                <a:spcPct val="0"/>
              </a:spcBef>
              <a:spcAft>
                <a:spcPct val="0"/>
              </a:spcAft>
            </a:pPr>
            <a:r>
              <a:rPr lang="en-US" sz="1050" dirty="0">
                <a:solidFill>
                  <a:srgbClr val="C00000"/>
                </a:solidFill>
                <a:latin typeface="Huawei Sans" panose="020C0503030203020204" pitchFamily="34" charset="0"/>
              </a:rPr>
              <a:t>Spoke</a:t>
            </a:r>
          </a:p>
        </p:txBody>
      </p:sp>
      <p:sp>
        <p:nvSpPr>
          <p:cNvPr id="141" name="Text Box 220">
            <a:extLst>
              <a:ext uri="{FF2B5EF4-FFF2-40B4-BE49-F238E27FC236}">
                <a16:creationId xmlns:a16="http://schemas.microsoft.com/office/drawing/2014/main" id="{89364046-B508-49C9-BFED-EED4D572F95B}"/>
              </a:ext>
            </a:extLst>
          </p:cNvPr>
          <p:cNvSpPr txBox="1">
            <a:spLocks noChangeArrowheads="1"/>
          </p:cNvSpPr>
          <p:nvPr/>
        </p:nvSpPr>
        <p:spPr bwMode="gray">
          <a:xfrm>
            <a:off x="315937" y="5325471"/>
            <a:ext cx="727174" cy="492494"/>
          </a:xfrm>
          <a:prstGeom prst="rect">
            <a:avLst/>
          </a:prstGeom>
          <a:noFill/>
          <a:ln w="9525" algn="ctr">
            <a:noFill/>
            <a:miter lim="800000"/>
            <a:headEnd/>
            <a:tailEnd/>
          </a:ln>
        </p:spPr>
        <p:txBody>
          <a:bodyPr wrap="square" lIns="162486" tIns="81242" rIns="162486" bIns="81242">
            <a:spAutoFit/>
          </a:bodyPr>
          <a:lstStyle/>
          <a:p>
            <a:pPr defTabSz="1624721" fontAlgn="ctr">
              <a:spcBef>
                <a:spcPct val="0"/>
              </a:spcBef>
              <a:spcAft>
                <a:spcPct val="0"/>
              </a:spcAft>
              <a:defRPr/>
            </a:pPr>
            <a:r>
              <a:rPr lang="en-US" sz="1050" b="1" dirty="0">
                <a:solidFill>
                  <a:srgbClr val="00B0F0"/>
                </a:solidFill>
                <a:latin typeface="Huawei Sans" panose="020C0503030203020204" pitchFamily="34" charset="0"/>
              </a:rPr>
              <a:t>50+ sites</a:t>
            </a:r>
            <a:endParaRPr lang="en-US" altLang="zh-CN" sz="1050" b="1" kern="0" dirty="0">
              <a:solidFill>
                <a:srgbClr val="00B0F0"/>
              </a:solidFill>
              <a:latin typeface="Huawei Sans" panose="020C0503030203020204" pitchFamily="34" charset="0"/>
              <a:ea typeface="方正兰亭黑简体" panose="02000000000000000000" pitchFamily="2" charset="-122"/>
            </a:endParaRPr>
          </a:p>
        </p:txBody>
      </p:sp>
      <p:sp>
        <p:nvSpPr>
          <p:cNvPr id="143" name="TextBox 92">
            <a:extLst>
              <a:ext uri="{FF2B5EF4-FFF2-40B4-BE49-F238E27FC236}">
                <a16:creationId xmlns:a16="http://schemas.microsoft.com/office/drawing/2014/main" id="{849B4D1A-EA74-4633-A9CD-910C61510D44}"/>
              </a:ext>
            </a:extLst>
          </p:cNvPr>
          <p:cNvSpPr txBox="1"/>
          <p:nvPr/>
        </p:nvSpPr>
        <p:spPr bwMode="gray">
          <a:xfrm>
            <a:off x="1299623" y="4006742"/>
            <a:ext cx="623127" cy="164110"/>
          </a:xfrm>
          <a:prstGeom prst="rect">
            <a:avLst/>
          </a:prstGeom>
          <a:noFill/>
        </p:spPr>
        <p:txBody>
          <a:bodyPr wrap="square" lIns="0" tIns="0" rIns="0" bIns="0" rtlCol="0">
            <a:spAutoFit/>
          </a:bodyPr>
          <a:lstStyle/>
          <a:p>
            <a:pPr algn="ctr" defTabSz="1624721" fontAlgn="ctr">
              <a:spcBef>
                <a:spcPct val="0"/>
              </a:spcBef>
              <a:spcAft>
                <a:spcPct val="0"/>
              </a:spcAft>
            </a:pPr>
            <a:r>
              <a:rPr lang="en-US" sz="1050" dirty="0">
                <a:solidFill>
                  <a:srgbClr val="C00000"/>
                </a:solidFill>
                <a:latin typeface="Huawei Sans" panose="020C0503030203020204" pitchFamily="34" charset="0"/>
              </a:rPr>
              <a:t>AGG</a:t>
            </a:r>
          </a:p>
        </p:txBody>
      </p:sp>
      <p:sp>
        <p:nvSpPr>
          <p:cNvPr id="144" name="TextBox 92">
            <a:extLst>
              <a:ext uri="{FF2B5EF4-FFF2-40B4-BE49-F238E27FC236}">
                <a16:creationId xmlns:a16="http://schemas.microsoft.com/office/drawing/2014/main" id="{5171EE4C-BEFE-4DAB-9268-BDE757D59516}"/>
              </a:ext>
            </a:extLst>
          </p:cNvPr>
          <p:cNvSpPr txBox="1"/>
          <p:nvPr/>
        </p:nvSpPr>
        <p:spPr bwMode="gray">
          <a:xfrm>
            <a:off x="5360369" y="3802338"/>
            <a:ext cx="623127" cy="164110"/>
          </a:xfrm>
          <a:prstGeom prst="rect">
            <a:avLst/>
          </a:prstGeom>
          <a:noFill/>
        </p:spPr>
        <p:txBody>
          <a:bodyPr wrap="square" lIns="0" tIns="0" rIns="0" bIns="0" rtlCol="0">
            <a:spAutoFit/>
          </a:bodyPr>
          <a:lstStyle/>
          <a:p>
            <a:pPr algn="ctr" defTabSz="1624721" fontAlgn="ctr">
              <a:spcBef>
                <a:spcPct val="0"/>
              </a:spcBef>
              <a:spcAft>
                <a:spcPct val="0"/>
              </a:spcAft>
            </a:pPr>
            <a:r>
              <a:rPr lang="en-US" sz="1050" dirty="0">
                <a:solidFill>
                  <a:srgbClr val="C00000"/>
                </a:solidFill>
                <a:latin typeface="Huawei Sans" panose="020C0503030203020204" pitchFamily="34" charset="0"/>
              </a:rPr>
              <a:t>AGG</a:t>
            </a:r>
          </a:p>
        </p:txBody>
      </p:sp>
      <p:sp>
        <p:nvSpPr>
          <p:cNvPr id="151" name="Text Box 220">
            <a:extLst>
              <a:ext uri="{FF2B5EF4-FFF2-40B4-BE49-F238E27FC236}">
                <a16:creationId xmlns:a16="http://schemas.microsoft.com/office/drawing/2014/main" id="{9DA47D4B-02C1-48C5-A7D0-3C6E9763ED2A}"/>
              </a:ext>
            </a:extLst>
          </p:cNvPr>
          <p:cNvSpPr txBox="1">
            <a:spLocks noChangeArrowheads="1"/>
          </p:cNvSpPr>
          <p:nvPr/>
        </p:nvSpPr>
        <p:spPr bwMode="gray">
          <a:xfrm>
            <a:off x="3777494" y="5181422"/>
            <a:ext cx="955054" cy="492494"/>
          </a:xfrm>
          <a:prstGeom prst="rect">
            <a:avLst/>
          </a:prstGeom>
          <a:noFill/>
          <a:ln w="9525" algn="ctr">
            <a:noFill/>
            <a:miter lim="800000"/>
            <a:headEnd/>
            <a:tailEnd/>
          </a:ln>
        </p:spPr>
        <p:txBody>
          <a:bodyPr wrap="square" lIns="162486" tIns="81242" rIns="162486" bIns="81242">
            <a:spAutoFit/>
          </a:bodyPr>
          <a:lstStyle/>
          <a:p>
            <a:pPr defTabSz="1624721" fontAlgn="ctr">
              <a:spcBef>
                <a:spcPct val="0"/>
              </a:spcBef>
              <a:spcAft>
                <a:spcPct val="0"/>
              </a:spcAft>
              <a:defRPr/>
            </a:pPr>
            <a:r>
              <a:rPr lang="en-US" sz="1050" b="1" dirty="0">
                <a:solidFill>
                  <a:srgbClr val="00B0F0"/>
                </a:solidFill>
                <a:latin typeface="Huawei Sans" panose="020C0503030203020204" pitchFamily="34" charset="0"/>
              </a:rPr>
              <a:t>400+ sites</a:t>
            </a:r>
            <a:endParaRPr lang="en-US" altLang="zh-CN" sz="1050" b="1" kern="0" dirty="0">
              <a:solidFill>
                <a:srgbClr val="00B0F0"/>
              </a:solidFill>
              <a:latin typeface="Huawei Sans" panose="020C0503030203020204" pitchFamily="34" charset="0"/>
              <a:ea typeface="方正兰亭黑简体" panose="02000000000000000000" pitchFamily="2" charset="-122"/>
            </a:endParaRPr>
          </a:p>
        </p:txBody>
      </p:sp>
      <p:sp>
        <p:nvSpPr>
          <p:cNvPr id="152" name="Text Box 220">
            <a:extLst>
              <a:ext uri="{FF2B5EF4-FFF2-40B4-BE49-F238E27FC236}">
                <a16:creationId xmlns:a16="http://schemas.microsoft.com/office/drawing/2014/main" id="{0B9ED49B-7E12-47EE-8D02-327957B9DF75}"/>
              </a:ext>
            </a:extLst>
          </p:cNvPr>
          <p:cNvSpPr txBox="1">
            <a:spLocks noChangeArrowheads="1"/>
          </p:cNvSpPr>
          <p:nvPr/>
        </p:nvSpPr>
        <p:spPr bwMode="gray">
          <a:xfrm>
            <a:off x="4368067" y="5283139"/>
            <a:ext cx="835411" cy="492494"/>
          </a:xfrm>
          <a:prstGeom prst="rect">
            <a:avLst/>
          </a:prstGeom>
          <a:noFill/>
          <a:ln w="9525" algn="ctr">
            <a:noFill/>
            <a:miter lim="800000"/>
            <a:headEnd/>
            <a:tailEnd/>
          </a:ln>
        </p:spPr>
        <p:txBody>
          <a:bodyPr wrap="square" lIns="162486" tIns="81242" rIns="162486" bIns="81242">
            <a:spAutoFit/>
          </a:bodyPr>
          <a:lstStyle/>
          <a:p>
            <a:pPr defTabSz="1624721" fontAlgn="ctr">
              <a:spcBef>
                <a:spcPct val="0"/>
              </a:spcBef>
              <a:spcAft>
                <a:spcPct val="0"/>
              </a:spcAft>
              <a:defRPr/>
            </a:pPr>
            <a:r>
              <a:rPr lang="en-US" sz="1050" b="1" dirty="0">
                <a:solidFill>
                  <a:srgbClr val="00B0F0"/>
                </a:solidFill>
                <a:latin typeface="Huawei Sans" panose="020C0503030203020204" pitchFamily="34" charset="0"/>
              </a:rPr>
              <a:t>50+ sites</a:t>
            </a:r>
            <a:endParaRPr lang="en-US" altLang="zh-CN" sz="1050" b="1" kern="0" dirty="0">
              <a:solidFill>
                <a:srgbClr val="00B0F0"/>
              </a:solidFill>
              <a:latin typeface="Huawei Sans" panose="020C0503030203020204" pitchFamily="34" charset="0"/>
              <a:ea typeface="方正兰亭黑简体" panose="02000000000000000000" pitchFamily="2" charset="-122"/>
            </a:endParaRPr>
          </a:p>
        </p:txBody>
      </p:sp>
      <p:pic>
        <p:nvPicPr>
          <p:cNvPr id="166" name="Picture 12" descr="E:\2016.01\1.12 扁平化图标\蓝色\AR-蓝色最新-40.png">
            <a:extLst>
              <a:ext uri="{FF2B5EF4-FFF2-40B4-BE49-F238E27FC236}">
                <a16:creationId xmlns:a16="http://schemas.microsoft.com/office/drawing/2014/main" id="{BDC281FE-C14B-4F2F-AB6C-F7C4A092C983}"/>
              </a:ext>
            </a:extLst>
          </p:cNvPr>
          <p:cNvPicPr>
            <a:picLocks noChangeAspect="1" noChangeArrowheads="1"/>
          </p:cNvPicPr>
          <p:nvPr/>
        </p:nvPicPr>
        <p:blipFill>
          <a:blip r:embed="rId3" cstate="print"/>
          <a:srcRect/>
          <a:stretch>
            <a:fillRect/>
          </a:stretch>
        </p:blipFill>
        <p:spPr bwMode="gray">
          <a:xfrm>
            <a:off x="1043111" y="4100269"/>
            <a:ext cx="344148" cy="281576"/>
          </a:xfrm>
          <a:prstGeom prst="rect">
            <a:avLst/>
          </a:prstGeom>
          <a:noFill/>
        </p:spPr>
      </p:pic>
      <p:pic>
        <p:nvPicPr>
          <p:cNvPr id="167" name="Picture 12" descr="E:\2016.01\1.12 扁平化图标\蓝色\AR-蓝色最新-40.png">
            <a:extLst>
              <a:ext uri="{FF2B5EF4-FFF2-40B4-BE49-F238E27FC236}">
                <a16:creationId xmlns:a16="http://schemas.microsoft.com/office/drawing/2014/main" id="{29BB43FC-9C66-49F4-8724-18C1B95ADBD4}"/>
              </a:ext>
            </a:extLst>
          </p:cNvPr>
          <p:cNvPicPr>
            <a:picLocks noChangeAspect="1" noChangeArrowheads="1"/>
          </p:cNvPicPr>
          <p:nvPr/>
        </p:nvPicPr>
        <p:blipFill>
          <a:blip r:embed="rId3" cstate="print"/>
          <a:srcRect/>
          <a:stretch>
            <a:fillRect/>
          </a:stretch>
        </p:blipFill>
        <p:spPr bwMode="gray">
          <a:xfrm>
            <a:off x="1834375" y="4100269"/>
            <a:ext cx="344148" cy="281576"/>
          </a:xfrm>
          <a:prstGeom prst="rect">
            <a:avLst/>
          </a:prstGeom>
          <a:noFill/>
        </p:spPr>
      </p:pic>
      <p:pic>
        <p:nvPicPr>
          <p:cNvPr id="168" name="Picture 12" descr="E:\2016.01\1.12 扁平化图标\蓝色\AR-蓝色最新-40.png">
            <a:extLst>
              <a:ext uri="{FF2B5EF4-FFF2-40B4-BE49-F238E27FC236}">
                <a16:creationId xmlns:a16="http://schemas.microsoft.com/office/drawing/2014/main" id="{920B9737-9600-4B57-B5E6-6C55B0F3FCBF}"/>
              </a:ext>
            </a:extLst>
          </p:cNvPr>
          <p:cNvPicPr>
            <a:picLocks noChangeAspect="1" noChangeArrowheads="1"/>
          </p:cNvPicPr>
          <p:nvPr/>
        </p:nvPicPr>
        <p:blipFill>
          <a:blip r:embed="rId3" cstate="print"/>
          <a:srcRect/>
          <a:stretch>
            <a:fillRect/>
          </a:stretch>
        </p:blipFill>
        <p:spPr bwMode="gray">
          <a:xfrm>
            <a:off x="1569940" y="5357385"/>
            <a:ext cx="344148" cy="281576"/>
          </a:xfrm>
          <a:prstGeom prst="rect">
            <a:avLst/>
          </a:prstGeom>
          <a:noFill/>
        </p:spPr>
      </p:pic>
      <p:pic>
        <p:nvPicPr>
          <p:cNvPr id="169" name="Picture 12" descr="E:\2016.01\1.12 扁平化图标\蓝色\AR-蓝色最新-40.png">
            <a:extLst>
              <a:ext uri="{FF2B5EF4-FFF2-40B4-BE49-F238E27FC236}">
                <a16:creationId xmlns:a16="http://schemas.microsoft.com/office/drawing/2014/main" id="{89445E6A-E779-47C7-AA2E-35768B1063C4}"/>
              </a:ext>
            </a:extLst>
          </p:cNvPr>
          <p:cNvPicPr>
            <a:picLocks noChangeAspect="1" noChangeArrowheads="1"/>
          </p:cNvPicPr>
          <p:nvPr/>
        </p:nvPicPr>
        <p:blipFill>
          <a:blip r:embed="rId3" cstate="print"/>
          <a:srcRect/>
          <a:stretch>
            <a:fillRect/>
          </a:stretch>
        </p:blipFill>
        <p:spPr bwMode="gray">
          <a:xfrm>
            <a:off x="3390206" y="5224332"/>
            <a:ext cx="344148" cy="281576"/>
          </a:xfrm>
          <a:prstGeom prst="rect">
            <a:avLst/>
          </a:prstGeom>
          <a:noFill/>
        </p:spPr>
      </p:pic>
      <p:pic>
        <p:nvPicPr>
          <p:cNvPr id="170" name="Picture 12" descr="E:\2016.01\1.12 扁平化图标\蓝色\AR-蓝色最新-40.png">
            <a:extLst>
              <a:ext uri="{FF2B5EF4-FFF2-40B4-BE49-F238E27FC236}">
                <a16:creationId xmlns:a16="http://schemas.microsoft.com/office/drawing/2014/main" id="{ADE376C0-5195-40D0-B624-E3D92534E662}"/>
              </a:ext>
            </a:extLst>
          </p:cNvPr>
          <p:cNvPicPr>
            <a:picLocks noChangeAspect="1" noChangeArrowheads="1"/>
          </p:cNvPicPr>
          <p:nvPr/>
        </p:nvPicPr>
        <p:blipFill>
          <a:blip r:embed="rId3" cstate="print"/>
          <a:srcRect/>
          <a:stretch>
            <a:fillRect/>
          </a:stretch>
        </p:blipFill>
        <p:spPr bwMode="gray">
          <a:xfrm>
            <a:off x="5101025" y="3910255"/>
            <a:ext cx="344148" cy="281576"/>
          </a:xfrm>
          <a:prstGeom prst="rect">
            <a:avLst/>
          </a:prstGeom>
          <a:noFill/>
        </p:spPr>
      </p:pic>
      <p:pic>
        <p:nvPicPr>
          <p:cNvPr id="171" name="Picture 12" descr="E:\2016.01\1.12 扁平化图标\蓝色\AR-蓝色最新-40.png">
            <a:extLst>
              <a:ext uri="{FF2B5EF4-FFF2-40B4-BE49-F238E27FC236}">
                <a16:creationId xmlns:a16="http://schemas.microsoft.com/office/drawing/2014/main" id="{7A2C9E80-C9E0-409A-8A12-C54C2247F7B7}"/>
              </a:ext>
            </a:extLst>
          </p:cNvPr>
          <p:cNvPicPr>
            <a:picLocks noChangeAspect="1" noChangeArrowheads="1"/>
          </p:cNvPicPr>
          <p:nvPr/>
        </p:nvPicPr>
        <p:blipFill>
          <a:blip r:embed="rId3" cstate="print"/>
          <a:srcRect/>
          <a:stretch>
            <a:fillRect/>
          </a:stretch>
        </p:blipFill>
        <p:spPr bwMode="gray">
          <a:xfrm>
            <a:off x="5899374" y="3910255"/>
            <a:ext cx="344148" cy="281576"/>
          </a:xfrm>
          <a:prstGeom prst="rect">
            <a:avLst/>
          </a:prstGeom>
          <a:noFill/>
        </p:spPr>
      </p:pic>
      <p:pic>
        <p:nvPicPr>
          <p:cNvPr id="172" name="Picture 12" descr="E:\2016.01\1.12 扁平化图标\蓝色\AR-蓝色最新-40.png">
            <a:extLst>
              <a:ext uri="{FF2B5EF4-FFF2-40B4-BE49-F238E27FC236}">
                <a16:creationId xmlns:a16="http://schemas.microsoft.com/office/drawing/2014/main" id="{FF68C0CA-233A-4776-9733-99887F8CE97F}"/>
              </a:ext>
            </a:extLst>
          </p:cNvPr>
          <p:cNvPicPr>
            <a:picLocks noChangeAspect="1" noChangeArrowheads="1"/>
          </p:cNvPicPr>
          <p:nvPr/>
        </p:nvPicPr>
        <p:blipFill>
          <a:blip r:embed="rId3" cstate="print"/>
          <a:srcRect/>
          <a:stretch>
            <a:fillRect/>
          </a:stretch>
        </p:blipFill>
        <p:spPr bwMode="gray">
          <a:xfrm>
            <a:off x="5598093" y="5259724"/>
            <a:ext cx="344148" cy="281576"/>
          </a:xfrm>
          <a:prstGeom prst="rect">
            <a:avLst/>
          </a:prstGeom>
          <a:noFill/>
        </p:spPr>
      </p:pic>
      <p:pic>
        <p:nvPicPr>
          <p:cNvPr id="173" name="图片 51">
            <a:extLst>
              <a:ext uri="{FF2B5EF4-FFF2-40B4-BE49-F238E27FC236}">
                <a16:creationId xmlns:a16="http://schemas.microsoft.com/office/drawing/2014/main" id="{F11092BF-3925-4335-9888-0E06E76FEDD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106734" y="3526625"/>
            <a:ext cx="355192" cy="290612"/>
          </a:xfrm>
          <a:prstGeom prst="rect">
            <a:avLst/>
          </a:prstGeom>
        </p:spPr>
      </p:pic>
      <p:pic>
        <p:nvPicPr>
          <p:cNvPr id="174" name="图片 51">
            <a:extLst>
              <a:ext uri="{FF2B5EF4-FFF2-40B4-BE49-F238E27FC236}">
                <a16:creationId xmlns:a16="http://schemas.microsoft.com/office/drawing/2014/main" id="{146699DC-C15A-4FA8-9287-C8CBCBE5C5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729404" y="2572170"/>
            <a:ext cx="355192" cy="290612"/>
          </a:xfrm>
          <a:prstGeom prst="rect">
            <a:avLst/>
          </a:prstGeom>
        </p:spPr>
      </p:pic>
      <p:pic>
        <p:nvPicPr>
          <p:cNvPr id="175" name="图片 51">
            <a:extLst>
              <a:ext uri="{FF2B5EF4-FFF2-40B4-BE49-F238E27FC236}">
                <a16:creationId xmlns:a16="http://schemas.microsoft.com/office/drawing/2014/main" id="{C0844A1A-00F1-456C-9B8F-BB305253D70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537663" y="2576765"/>
            <a:ext cx="355192" cy="290612"/>
          </a:xfrm>
          <a:prstGeom prst="rect">
            <a:avLst/>
          </a:prstGeom>
        </p:spPr>
      </p:pic>
      <p:pic>
        <p:nvPicPr>
          <p:cNvPr id="177" name="图片 51">
            <a:extLst>
              <a:ext uri="{FF2B5EF4-FFF2-40B4-BE49-F238E27FC236}">
                <a16:creationId xmlns:a16="http://schemas.microsoft.com/office/drawing/2014/main" id="{7B5F864F-5BE7-48A8-9403-D2854C4F667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791394" y="2563647"/>
            <a:ext cx="355192" cy="290612"/>
          </a:xfrm>
          <a:prstGeom prst="rect">
            <a:avLst/>
          </a:prstGeom>
        </p:spPr>
      </p:pic>
      <p:pic>
        <p:nvPicPr>
          <p:cNvPr id="182" name="图片 51">
            <a:extLst>
              <a:ext uri="{FF2B5EF4-FFF2-40B4-BE49-F238E27FC236}">
                <a16:creationId xmlns:a16="http://schemas.microsoft.com/office/drawing/2014/main" id="{5B63A34D-D50C-4941-A5A7-1FEB003604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564595" y="2553298"/>
            <a:ext cx="355192" cy="290612"/>
          </a:xfrm>
          <a:prstGeom prst="rect">
            <a:avLst/>
          </a:prstGeom>
        </p:spPr>
      </p:pic>
      <p:pic>
        <p:nvPicPr>
          <p:cNvPr id="183" name="图片 51">
            <a:extLst>
              <a:ext uri="{FF2B5EF4-FFF2-40B4-BE49-F238E27FC236}">
                <a16:creationId xmlns:a16="http://schemas.microsoft.com/office/drawing/2014/main" id="{48AD3D97-5E0D-429C-8033-730E8553EB0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914461" y="4288414"/>
            <a:ext cx="355192" cy="290612"/>
          </a:xfrm>
          <a:prstGeom prst="rect">
            <a:avLst/>
          </a:prstGeom>
        </p:spPr>
      </p:pic>
      <p:pic>
        <p:nvPicPr>
          <p:cNvPr id="184" name="图片 51">
            <a:extLst>
              <a:ext uri="{FF2B5EF4-FFF2-40B4-BE49-F238E27FC236}">
                <a16:creationId xmlns:a16="http://schemas.microsoft.com/office/drawing/2014/main" id="{75AFDD53-3C2A-4B7B-9168-74D5FED56C9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106734" y="4288414"/>
            <a:ext cx="355192" cy="290612"/>
          </a:xfrm>
          <a:prstGeom prst="rect">
            <a:avLst/>
          </a:prstGeom>
        </p:spPr>
      </p:pic>
      <p:pic>
        <p:nvPicPr>
          <p:cNvPr id="185" name="图片 51">
            <a:extLst>
              <a:ext uri="{FF2B5EF4-FFF2-40B4-BE49-F238E27FC236}">
                <a16:creationId xmlns:a16="http://schemas.microsoft.com/office/drawing/2014/main" id="{886B083A-F899-46E2-B947-2797215537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914461" y="3533086"/>
            <a:ext cx="355192" cy="290612"/>
          </a:xfrm>
          <a:prstGeom prst="rect">
            <a:avLst/>
          </a:prstGeom>
        </p:spPr>
      </p:pic>
      <p:pic>
        <p:nvPicPr>
          <p:cNvPr id="186" name="图片 51">
            <a:extLst>
              <a:ext uri="{FF2B5EF4-FFF2-40B4-BE49-F238E27FC236}">
                <a16:creationId xmlns:a16="http://schemas.microsoft.com/office/drawing/2014/main" id="{57AF18D1-8D6D-42AB-83F6-95D11964A0E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26902" y="3640040"/>
            <a:ext cx="355192" cy="290612"/>
          </a:xfrm>
          <a:prstGeom prst="rect">
            <a:avLst/>
          </a:prstGeom>
        </p:spPr>
      </p:pic>
      <p:pic>
        <p:nvPicPr>
          <p:cNvPr id="187" name="图片 51">
            <a:extLst>
              <a:ext uri="{FF2B5EF4-FFF2-40B4-BE49-F238E27FC236}">
                <a16:creationId xmlns:a16="http://schemas.microsoft.com/office/drawing/2014/main" id="{600179A1-CE9F-4686-A619-5A7487561B5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027333" y="3639172"/>
            <a:ext cx="355192" cy="290612"/>
          </a:xfrm>
          <a:prstGeom prst="rect">
            <a:avLst/>
          </a:prstGeom>
        </p:spPr>
      </p:pic>
      <p:sp>
        <p:nvSpPr>
          <p:cNvPr id="204" name="Freeform 159">
            <a:extLst>
              <a:ext uri="{FF2B5EF4-FFF2-40B4-BE49-F238E27FC236}">
                <a16:creationId xmlns:a16="http://schemas.microsoft.com/office/drawing/2014/main" id="{C45682CB-CF09-4440-9F11-68DBA94B1C31}"/>
              </a:ext>
            </a:extLst>
          </p:cNvPr>
          <p:cNvSpPr/>
          <p:nvPr/>
        </p:nvSpPr>
        <p:spPr bwMode="gray">
          <a:xfrm flipH="1">
            <a:off x="682672" y="2981811"/>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ISP1</a:t>
            </a:r>
          </a:p>
          <a:p>
            <a:pPr algn="ctr" fontAlgn="ctr"/>
            <a:r>
              <a:rPr lang="en-US" sz="1200" dirty="0">
                <a:solidFill>
                  <a:schemeClr val="tx1"/>
                </a:solidFill>
                <a:latin typeface="Huawei Sans" panose="020C0503030203020204" pitchFamily="34" charset="0"/>
              </a:rPr>
              <a:t>Internet</a:t>
            </a:r>
          </a:p>
        </p:txBody>
      </p:sp>
      <p:sp>
        <p:nvSpPr>
          <p:cNvPr id="205" name="Freeform 159">
            <a:extLst>
              <a:ext uri="{FF2B5EF4-FFF2-40B4-BE49-F238E27FC236}">
                <a16:creationId xmlns:a16="http://schemas.microsoft.com/office/drawing/2014/main" id="{2E5558C4-170D-478D-94F0-5A80377A9FCC}"/>
              </a:ext>
            </a:extLst>
          </p:cNvPr>
          <p:cNvSpPr/>
          <p:nvPr/>
        </p:nvSpPr>
        <p:spPr bwMode="gray">
          <a:xfrm flipH="1">
            <a:off x="1739833" y="2980433"/>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ISP2</a:t>
            </a:r>
          </a:p>
          <a:p>
            <a:pPr algn="ctr" fontAlgn="ctr"/>
            <a:r>
              <a:rPr lang="en-US" sz="1200" dirty="0">
                <a:solidFill>
                  <a:schemeClr val="tx1"/>
                </a:solidFill>
                <a:latin typeface="Huawei Sans" panose="020C0503030203020204" pitchFamily="34" charset="0"/>
              </a:rPr>
              <a:t>Internet</a:t>
            </a:r>
          </a:p>
        </p:txBody>
      </p:sp>
      <p:sp>
        <p:nvSpPr>
          <p:cNvPr id="206" name="Freeform 159">
            <a:extLst>
              <a:ext uri="{FF2B5EF4-FFF2-40B4-BE49-F238E27FC236}">
                <a16:creationId xmlns:a16="http://schemas.microsoft.com/office/drawing/2014/main" id="{C0DF5156-BEB6-4038-91B1-C4BDE8AFFB2D}"/>
              </a:ext>
            </a:extLst>
          </p:cNvPr>
          <p:cNvSpPr/>
          <p:nvPr/>
        </p:nvSpPr>
        <p:spPr bwMode="gray">
          <a:xfrm flipH="1">
            <a:off x="4732548" y="2905805"/>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ISP1</a:t>
            </a:r>
          </a:p>
          <a:p>
            <a:pPr algn="ctr" fontAlgn="ctr"/>
            <a:r>
              <a:rPr lang="en-US" sz="1200" dirty="0">
                <a:solidFill>
                  <a:schemeClr val="tx1"/>
                </a:solidFill>
                <a:latin typeface="Huawei Sans" panose="020C0503030203020204" pitchFamily="34" charset="0"/>
              </a:rPr>
              <a:t>Internet</a:t>
            </a:r>
          </a:p>
        </p:txBody>
      </p:sp>
      <p:sp>
        <p:nvSpPr>
          <p:cNvPr id="207" name="Freeform 159">
            <a:extLst>
              <a:ext uri="{FF2B5EF4-FFF2-40B4-BE49-F238E27FC236}">
                <a16:creationId xmlns:a16="http://schemas.microsoft.com/office/drawing/2014/main" id="{B5DDEEB2-1B24-4CB0-922A-0995B26C8F6B}"/>
              </a:ext>
            </a:extLst>
          </p:cNvPr>
          <p:cNvSpPr/>
          <p:nvPr/>
        </p:nvSpPr>
        <p:spPr bwMode="gray">
          <a:xfrm flipH="1">
            <a:off x="5789709" y="2904427"/>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ISP2</a:t>
            </a:r>
          </a:p>
          <a:p>
            <a:pPr algn="ctr" fontAlgn="ctr"/>
            <a:r>
              <a:rPr lang="en-US" sz="1200" dirty="0">
                <a:solidFill>
                  <a:schemeClr val="tx1"/>
                </a:solidFill>
                <a:latin typeface="Huawei Sans" panose="020C0503030203020204" pitchFamily="34" charset="0"/>
              </a:rPr>
              <a:t>Internet</a:t>
            </a:r>
          </a:p>
        </p:txBody>
      </p:sp>
      <p:sp>
        <p:nvSpPr>
          <p:cNvPr id="228" name="Freeform 159">
            <a:extLst>
              <a:ext uri="{FF2B5EF4-FFF2-40B4-BE49-F238E27FC236}">
                <a16:creationId xmlns:a16="http://schemas.microsoft.com/office/drawing/2014/main" id="{B64AA5BD-6ED6-47E1-99FC-BDF4381FBDCD}"/>
              </a:ext>
            </a:extLst>
          </p:cNvPr>
          <p:cNvSpPr/>
          <p:nvPr/>
        </p:nvSpPr>
        <p:spPr bwMode="gray">
          <a:xfrm flipH="1">
            <a:off x="2712842" y="2925635"/>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ISP1</a:t>
            </a:r>
          </a:p>
          <a:p>
            <a:pPr algn="ctr" fontAlgn="ctr"/>
            <a:r>
              <a:rPr lang="en-US" sz="1200" dirty="0">
                <a:solidFill>
                  <a:schemeClr val="tx1"/>
                </a:solidFill>
                <a:latin typeface="Huawei Sans" panose="020C0503030203020204" pitchFamily="34" charset="0"/>
              </a:rPr>
              <a:t>MPLS</a:t>
            </a:r>
          </a:p>
        </p:txBody>
      </p:sp>
      <p:sp>
        <p:nvSpPr>
          <p:cNvPr id="229" name="Freeform 159">
            <a:extLst>
              <a:ext uri="{FF2B5EF4-FFF2-40B4-BE49-F238E27FC236}">
                <a16:creationId xmlns:a16="http://schemas.microsoft.com/office/drawing/2014/main" id="{D0A9FD84-5268-42BE-A0EB-3EE75AA6EC67}"/>
              </a:ext>
            </a:extLst>
          </p:cNvPr>
          <p:cNvSpPr/>
          <p:nvPr/>
        </p:nvSpPr>
        <p:spPr bwMode="gray">
          <a:xfrm flipH="1">
            <a:off x="3646710" y="2917558"/>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ISP2</a:t>
            </a:r>
          </a:p>
          <a:p>
            <a:pPr algn="ctr" fontAlgn="ctr"/>
            <a:r>
              <a:rPr lang="en-US" sz="1200" dirty="0">
                <a:solidFill>
                  <a:schemeClr val="tx1"/>
                </a:solidFill>
                <a:latin typeface="Huawei Sans" panose="020C0503030203020204" pitchFamily="34" charset="0"/>
              </a:rPr>
              <a:t>MPLS</a:t>
            </a:r>
          </a:p>
        </p:txBody>
      </p:sp>
      <p:sp>
        <p:nvSpPr>
          <p:cNvPr id="236" name="Freeform 159">
            <a:extLst>
              <a:ext uri="{FF2B5EF4-FFF2-40B4-BE49-F238E27FC236}">
                <a16:creationId xmlns:a16="http://schemas.microsoft.com/office/drawing/2014/main" id="{40366959-84CD-4881-923B-CE4753418617}"/>
              </a:ext>
            </a:extLst>
          </p:cNvPr>
          <p:cNvSpPr/>
          <p:nvPr/>
        </p:nvSpPr>
        <p:spPr bwMode="gray">
          <a:xfrm flipH="1">
            <a:off x="701626" y="4621146"/>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ISP1</a:t>
            </a:r>
          </a:p>
          <a:p>
            <a:pPr algn="ctr" fontAlgn="ctr"/>
            <a:r>
              <a:rPr lang="en-US" sz="1100" dirty="0">
                <a:solidFill>
                  <a:schemeClr val="tx1"/>
                </a:solidFill>
                <a:latin typeface="Huawei Sans" panose="020C0503030203020204" pitchFamily="34" charset="0"/>
              </a:rPr>
              <a:t>MPLS</a:t>
            </a:r>
          </a:p>
        </p:txBody>
      </p:sp>
      <p:sp>
        <p:nvSpPr>
          <p:cNvPr id="237" name="Freeform 159">
            <a:extLst>
              <a:ext uri="{FF2B5EF4-FFF2-40B4-BE49-F238E27FC236}">
                <a16:creationId xmlns:a16="http://schemas.microsoft.com/office/drawing/2014/main" id="{640CE56E-65AB-48D8-B0C4-E13E48BC44F6}"/>
              </a:ext>
            </a:extLst>
          </p:cNvPr>
          <p:cNvSpPr/>
          <p:nvPr/>
        </p:nvSpPr>
        <p:spPr bwMode="gray">
          <a:xfrm flipH="1">
            <a:off x="1635494" y="4613069"/>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ISP2</a:t>
            </a:r>
          </a:p>
          <a:p>
            <a:pPr algn="ctr" fontAlgn="ctr"/>
            <a:r>
              <a:rPr lang="en-US" sz="1100" dirty="0">
                <a:solidFill>
                  <a:schemeClr val="tx1"/>
                </a:solidFill>
                <a:latin typeface="Huawei Sans" panose="020C0503030203020204" pitchFamily="34" charset="0"/>
              </a:rPr>
              <a:t>MPLS</a:t>
            </a:r>
          </a:p>
        </p:txBody>
      </p:sp>
      <p:sp>
        <p:nvSpPr>
          <p:cNvPr id="238" name="Freeform 159">
            <a:extLst>
              <a:ext uri="{FF2B5EF4-FFF2-40B4-BE49-F238E27FC236}">
                <a16:creationId xmlns:a16="http://schemas.microsoft.com/office/drawing/2014/main" id="{7A65CE36-1B23-4AF8-8421-CDD7FAE19744}"/>
              </a:ext>
            </a:extLst>
          </p:cNvPr>
          <p:cNvSpPr/>
          <p:nvPr/>
        </p:nvSpPr>
        <p:spPr bwMode="gray">
          <a:xfrm flipH="1">
            <a:off x="4829379" y="4636843"/>
            <a:ext cx="738371" cy="3995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ISP1</a:t>
            </a:r>
          </a:p>
          <a:p>
            <a:pPr algn="ctr" fontAlgn="ctr"/>
            <a:r>
              <a:rPr lang="en-US" sz="1100" dirty="0">
                <a:solidFill>
                  <a:schemeClr val="tx1"/>
                </a:solidFill>
                <a:latin typeface="Huawei Sans" panose="020C0503030203020204" pitchFamily="34" charset="0"/>
              </a:rPr>
              <a:t>Internet</a:t>
            </a:r>
          </a:p>
        </p:txBody>
      </p:sp>
      <p:sp>
        <p:nvSpPr>
          <p:cNvPr id="239" name="Freeform 159">
            <a:extLst>
              <a:ext uri="{FF2B5EF4-FFF2-40B4-BE49-F238E27FC236}">
                <a16:creationId xmlns:a16="http://schemas.microsoft.com/office/drawing/2014/main" id="{4450C6C5-16B8-4D0A-A4B5-C8620FDB846D}"/>
              </a:ext>
            </a:extLst>
          </p:cNvPr>
          <p:cNvSpPr/>
          <p:nvPr/>
        </p:nvSpPr>
        <p:spPr bwMode="gray">
          <a:xfrm flipH="1">
            <a:off x="5734140" y="4635465"/>
            <a:ext cx="738371" cy="3995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ISP2</a:t>
            </a:r>
          </a:p>
          <a:p>
            <a:pPr algn="ctr" fontAlgn="ctr"/>
            <a:r>
              <a:rPr lang="en-US" sz="1100" dirty="0">
                <a:solidFill>
                  <a:schemeClr val="tx1"/>
                </a:solidFill>
                <a:latin typeface="Huawei Sans" panose="020C0503030203020204" pitchFamily="34" charset="0"/>
              </a:rPr>
              <a:t>Internet</a:t>
            </a:r>
          </a:p>
        </p:txBody>
      </p:sp>
      <p:sp>
        <p:nvSpPr>
          <p:cNvPr id="253" name="矩形 366">
            <a:extLst>
              <a:ext uri="{FF2B5EF4-FFF2-40B4-BE49-F238E27FC236}">
                <a16:creationId xmlns:a16="http://schemas.microsoft.com/office/drawing/2014/main" id="{04836D3B-B8FC-4E70-9AF8-24C5783D3EFD}"/>
              </a:ext>
            </a:extLst>
          </p:cNvPr>
          <p:cNvSpPr/>
          <p:nvPr/>
        </p:nvSpPr>
        <p:spPr bwMode="gray">
          <a:xfrm>
            <a:off x="447981" y="5821099"/>
            <a:ext cx="2152927" cy="379676"/>
          </a:xfrm>
          <a:prstGeom prst="rect">
            <a:avLst/>
          </a:prstGeom>
          <a:solidFill>
            <a:srgbClr val="00B0F0">
              <a:alpha val="20000"/>
            </a:srgbClr>
          </a:solidFill>
          <a:ln w="50800"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algn="ctr" defTabSz="914400" fontAlgn="ctr">
              <a:spcBef>
                <a:spcPct val="0"/>
              </a:spcBef>
              <a:spcAft>
                <a:spcPct val="0"/>
              </a:spcAft>
              <a:buClr>
                <a:srgbClr val="CC9900"/>
              </a:buClr>
            </a:pPr>
            <a:r>
              <a:rPr lang="en-US" sz="1000" dirty="0">
                <a:solidFill>
                  <a:srgbClr val="000000"/>
                </a:solidFill>
                <a:latin typeface="Huawei Sans" panose="020C0503030203020204" pitchFamily="34" charset="0"/>
              </a:rPr>
              <a:t>Hierarchical networking outside the province</a:t>
            </a:r>
          </a:p>
        </p:txBody>
      </p:sp>
      <p:sp>
        <p:nvSpPr>
          <p:cNvPr id="254" name="矩形 366">
            <a:extLst>
              <a:ext uri="{FF2B5EF4-FFF2-40B4-BE49-F238E27FC236}">
                <a16:creationId xmlns:a16="http://schemas.microsoft.com/office/drawing/2014/main" id="{3C7CE09B-801E-4659-A3B5-E0E69A40CFEE}"/>
              </a:ext>
            </a:extLst>
          </p:cNvPr>
          <p:cNvSpPr/>
          <p:nvPr/>
        </p:nvSpPr>
        <p:spPr bwMode="gray">
          <a:xfrm>
            <a:off x="4471392" y="5822225"/>
            <a:ext cx="2152927" cy="379676"/>
          </a:xfrm>
          <a:prstGeom prst="rect">
            <a:avLst/>
          </a:prstGeom>
          <a:solidFill>
            <a:srgbClr val="00B0F0">
              <a:alpha val="20000"/>
            </a:srgbClr>
          </a:solidFill>
          <a:ln w="50800"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algn="ctr" defTabSz="914400" fontAlgn="ctr">
              <a:spcBef>
                <a:spcPct val="0"/>
              </a:spcBef>
              <a:spcAft>
                <a:spcPct val="0"/>
              </a:spcAft>
              <a:buClr>
                <a:srgbClr val="CC9900"/>
              </a:buClr>
            </a:pPr>
            <a:r>
              <a:rPr lang="en-US" sz="1000" dirty="0">
                <a:solidFill>
                  <a:srgbClr val="000000"/>
                </a:solidFill>
                <a:latin typeface="Huawei Sans" panose="020C0503030203020204" pitchFamily="34" charset="0"/>
              </a:rPr>
              <a:t>Hierarchical networking outside the province</a:t>
            </a:r>
          </a:p>
        </p:txBody>
      </p:sp>
      <p:sp>
        <p:nvSpPr>
          <p:cNvPr id="255" name="矩形 368">
            <a:extLst>
              <a:ext uri="{FF2B5EF4-FFF2-40B4-BE49-F238E27FC236}">
                <a16:creationId xmlns:a16="http://schemas.microsoft.com/office/drawing/2014/main" id="{FC559669-2477-4B6A-B04D-FCF4B26CC981}"/>
              </a:ext>
            </a:extLst>
          </p:cNvPr>
          <p:cNvSpPr/>
          <p:nvPr/>
        </p:nvSpPr>
        <p:spPr bwMode="gray">
          <a:xfrm>
            <a:off x="2633944" y="5821564"/>
            <a:ext cx="1771832" cy="379211"/>
          </a:xfrm>
          <a:prstGeom prst="rect">
            <a:avLst/>
          </a:prstGeom>
          <a:solidFill>
            <a:srgbClr val="FF0000">
              <a:alpha val="20000"/>
            </a:srgbClr>
          </a:solidFill>
          <a:ln w="50800"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algn="ctr" defTabSz="914400" fontAlgn="ctr">
              <a:spcBef>
                <a:spcPct val="0"/>
              </a:spcBef>
              <a:spcAft>
                <a:spcPct val="0"/>
              </a:spcAft>
              <a:buClr>
                <a:srgbClr val="CC9900"/>
              </a:buClr>
            </a:pPr>
            <a:r>
              <a:rPr lang="en-US" sz="1000" dirty="0">
                <a:solidFill>
                  <a:srgbClr val="000000"/>
                </a:solidFill>
                <a:latin typeface="Huawei Sans" panose="020C0503030203020204" pitchFamily="34" charset="0"/>
              </a:rPr>
              <a:t>Flat networking in the province</a:t>
            </a:r>
          </a:p>
        </p:txBody>
      </p:sp>
      <p:pic>
        <p:nvPicPr>
          <p:cNvPr id="256" name="图片 76">
            <a:extLst>
              <a:ext uri="{FF2B5EF4-FFF2-40B4-BE49-F238E27FC236}">
                <a16:creationId xmlns:a16="http://schemas.microsoft.com/office/drawing/2014/main" id="{06AB5074-0724-4761-9925-9F201C05BAD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2962560" y="2312948"/>
            <a:ext cx="353139" cy="290078"/>
          </a:xfrm>
          <a:prstGeom prst="rect">
            <a:avLst/>
          </a:prstGeom>
        </p:spPr>
      </p:pic>
      <p:pic>
        <p:nvPicPr>
          <p:cNvPr id="257" name="图片 76">
            <a:extLst>
              <a:ext uri="{FF2B5EF4-FFF2-40B4-BE49-F238E27FC236}">
                <a16:creationId xmlns:a16="http://schemas.microsoft.com/office/drawing/2014/main" id="{619D1F32-537F-43B2-AFFC-EBCFBE9E80A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4355375" y="2303983"/>
            <a:ext cx="353139" cy="290078"/>
          </a:xfrm>
          <a:prstGeom prst="rect">
            <a:avLst/>
          </a:prstGeom>
        </p:spPr>
      </p:pic>
      <p:sp>
        <p:nvSpPr>
          <p:cNvPr id="129" name="Freeform 159">
            <a:extLst>
              <a:ext uri="{FF2B5EF4-FFF2-40B4-BE49-F238E27FC236}">
                <a16:creationId xmlns:a16="http://schemas.microsoft.com/office/drawing/2014/main" id="{B7021157-96BC-43F7-951A-B41F0A69AC0F}"/>
              </a:ext>
            </a:extLst>
          </p:cNvPr>
          <p:cNvSpPr/>
          <p:nvPr/>
        </p:nvSpPr>
        <p:spPr bwMode="gray">
          <a:xfrm flipH="1">
            <a:off x="1984281" y="1303638"/>
            <a:ext cx="1090606" cy="59009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DC A</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30" name="Freeform 159">
            <a:extLst>
              <a:ext uri="{FF2B5EF4-FFF2-40B4-BE49-F238E27FC236}">
                <a16:creationId xmlns:a16="http://schemas.microsoft.com/office/drawing/2014/main" id="{C8AC5B47-5F20-483E-B50C-9C18BB2EA455}"/>
              </a:ext>
            </a:extLst>
          </p:cNvPr>
          <p:cNvSpPr/>
          <p:nvPr/>
        </p:nvSpPr>
        <p:spPr bwMode="gray">
          <a:xfrm flipH="1">
            <a:off x="4634309" y="1309156"/>
            <a:ext cx="1090606" cy="59009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DC B</a:t>
            </a:r>
            <a:endParaRPr lang="en-US" sz="1200" dirty="0">
              <a:solidFill>
                <a:schemeClr val="tx1"/>
              </a:solidFill>
              <a:latin typeface="Huawei Sans" panose="020C0503030203020204" pitchFamily="34" charset="0"/>
              <a:ea typeface="方正兰亭黑简体" panose="02000000000000000000" pitchFamily="2" charset="-122"/>
            </a:endParaRPr>
          </a:p>
        </p:txBody>
      </p:sp>
      <p:cxnSp>
        <p:nvCxnSpPr>
          <p:cNvPr id="133" name="直接连接符 111">
            <a:extLst>
              <a:ext uri="{FF2B5EF4-FFF2-40B4-BE49-F238E27FC236}">
                <a16:creationId xmlns:a16="http://schemas.microsoft.com/office/drawing/2014/main" id="{90F1E23B-05B5-4224-9A42-8A4FFE369E5E}"/>
              </a:ext>
            </a:extLst>
          </p:cNvPr>
          <p:cNvCxnSpPr/>
          <p:nvPr/>
        </p:nvCxnSpPr>
        <p:spPr bwMode="gray">
          <a:xfrm>
            <a:off x="2291554" y="1964809"/>
            <a:ext cx="44193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7" name="TextBox 92">
            <a:extLst>
              <a:ext uri="{FF2B5EF4-FFF2-40B4-BE49-F238E27FC236}">
                <a16:creationId xmlns:a16="http://schemas.microsoft.com/office/drawing/2014/main" id="{C27133CC-7EDB-4DF1-9E73-D158DC09FA7A}"/>
              </a:ext>
            </a:extLst>
          </p:cNvPr>
          <p:cNvSpPr txBox="1"/>
          <p:nvPr/>
        </p:nvSpPr>
        <p:spPr bwMode="gray">
          <a:xfrm>
            <a:off x="2201673" y="1745599"/>
            <a:ext cx="623127" cy="164110"/>
          </a:xfrm>
          <a:prstGeom prst="rect">
            <a:avLst/>
          </a:prstGeom>
          <a:noFill/>
        </p:spPr>
        <p:txBody>
          <a:bodyPr wrap="square" lIns="0" tIns="0" rIns="0" bIns="0" rtlCol="0">
            <a:spAutoFit/>
          </a:bodyPr>
          <a:lstStyle/>
          <a:p>
            <a:pPr algn="ctr" defTabSz="1624721" fontAlgn="ctr">
              <a:spcBef>
                <a:spcPct val="0"/>
              </a:spcBef>
              <a:spcAft>
                <a:spcPct val="0"/>
              </a:spcAft>
            </a:pPr>
            <a:r>
              <a:rPr lang="en-US" sz="1050" dirty="0">
                <a:solidFill>
                  <a:srgbClr val="C00000"/>
                </a:solidFill>
                <a:latin typeface="Huawei Sans" panose="020C0503030203020204" pitchFamily="34" charset="0"/>
              </a:rPr>
              <a:t>Hub1</a:t>
            </a:r>
          </a:p>
        </p:txBody>
      </p:sp>
      <p:cxnSp>
        <p:nvCxnSpPr>
          <p:cNvPr id="138" name="直接连接符 357">
            <a:extLst>
              <a:ext uri="{FF2B5EF4-FFF2-40B4-BE49-F238E27FC236}">
                <a16:creationId xmlns:a16="http://schemas.microsoft.com/office/drawing/2014/main" id="{95DF8C59-EAAE-422D-9E89-967ADF2D9625}"/>
              </a:ext>
            </a:extLst>
          </p:cNvPr>
          <p:cNvCxnSpPr/>
          <p:nvPr/>
        </p:nvCxnSpPr>
        <p:spPr bwMode="gray">
          <a:xfrm>
            <a:off x="4943410" y="1991279"/>
            <a:ext cx="44193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9" name="TextBox 92">
            <a:extLst>
              <a:ext uri="{FF2B5EF4-FFF2-40B4-BE49-F238E27FC236}">
                <a16:creationId xmlns:a16="http://schemas.microsoft.com/office/drawing/2014/main" id="{A2507106-94A7-4C13-9B7D-35DE47B41D2E}"/>
              </a:ext>
            </a:extLst>
          </p:cNvPr>
          <p:cNvSpPr txBox="1"/>
          <p:nvPr/>
        </p:nvSpPr>
        <p:spPr bwMode="gray">
          <a:xfrm>
            <a:off x="4880392" y="1733923"/>
            <a:ext cx="623127" cy="164110"/>
          </a:xfrm>
          <a:prstGeom prst="rect">
            <a:avLst/>
          </a:prstGeom>
          <a:noFill/>
        </p:spPr>
        <p:txBody>
          <a:bodyPr wrap="square" lIns="0" tIns="0" rIns="0" bIns="0" rtlCol="0">
            <a:spAutoFit/>
          </a:bodyPr>
          <a:lstStyle/>
          <a:p>
            <a:pPr algn="ctr" defTabSz="1624721" fontAlgn="ctr">
              <a:spcBef>
                <a:spcPct val="0"/>
              </a:spcBef>
              <a:spcAft>
                <a:spcPct val="0"/>
              </a:spcAft>
            </a:pPr>
            <a:r>
              <a:rPr lang="en-US" sz="1050" dirty="0">
                <a:solidFill>
                  <a:srgbClr val="C00000"/>
                </a:solidFill>
                <a:latin typeface="Huawei Sans" panose="020C0503030203020204" pitchFamily="34" charset="0"/>
              </a:rPr>
              <a:t>Hub2</a:t>
            </a:r>
          </a:p>
        </p:txBody>
      </p:sp>
      <p:sp>
        <p:nvSpPr>
          <p:cNvPr id="140" name="圆角矩形 116">
            <a:extLst>
              <a:ext uri="{FF2B5EF4-FFF2-40B4-BE49-F238E27FC236}">
                <a16:creationId xmlns:a16="http://schemas.microsoft.com/office/drawing/2014/main" id="{B8D3A3A9-FF6D-4BBE-B9FE-E0CF38624854}"/>
              </a:ext>
            </a:extLst>
          </p:cNvPr>
          <p:cNvSpPr/>
          <p:nvPr/>
        </p:nvSpPr>
        <p:spPr bwMode="gray">
          <a:xfrm>
            <a:off x="1906595" y="1238261"/>
            <a:ext cx="1223574" cy="959314"/>
          </a:xfrm>
          <a:prstGeom prst="roundRect">
            <a:avLst/>
          </a:prstGeom>
          <a:noFill/>
          <a:ln w="12700">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50" dirty="0">
              <a:solidFill>
                <a:prstClr val="black"/>
              </a:solidFill>
              <a:latin typeface="Huawei Sans" panose="020C0503030203020204" pitchFamily="34" charset="0"/>
              <a:ea typeface="方正兰亭黑简体" panose="02000000000000000000" pitchFamily="2" charset="-122"/>
            </a:endParaRPr>
          </a:p>
        </p:txBody>
      </p:sp>
      <p:sp>
        <p:nvSpPr>
          <p:cNvPr id="142" name="圆角矩形 117">
            <a:extLst>
              <a:ext uri="{FF2B5EF4-FFF2-40B4-BE49-F238E27FC236}">
                <a16:creationId xmlns:a16="http://schemas.microsoft.com/office/drawing/2014/main" id="{B82B55EA-1D79-4AE5-AA86-3B48A33C1C8A}"/>
              </a:ext>
            </a:extLst>
          </p:cNvPr>
          <p:cNvSpPr/>
          <p:nvPr/>
        </p:nvSpPr>
        <p:spPr bwMode="gray">
          <a:xfrm>
            <a:off x="4551291" y="1238261"/>
            <a:ext cx="1223574" cy="981559"/>
          </a:xfrm>
          <a:prstGeom prst="roundRect">
            <a:avLst/>
          </a:prstGeom>
          <a:noFill/>
          <a:ln w="12700">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50" dirty="0">
              <a:solidFill>
                <a:prstClr val="black"/>
              </a:solidFill>
              <a:latin typeface="Huawei Sans" panose="020C0503030203020204" pitchFamily="34" charset="0"/>
              <a:ea typeface="方正兰亭黑简体" panose="02000000000000000000" pitchFamily="2" charset="-122"/>
            </a:endParaRPr>
          </a:p>
        </p:txBody>
      </p:sp>
      <p:pic>
        <p:nvPicPr>
          <p:cNvPr id="145" name="Picture 12" descr="E:\2016.01\1.12 扁平化图标\蓝色\AR-蓝色最新-40.png">
            <a:extLst>
              <a:ext uri="{FF2B5EF4-FFF2-40B4-BE49-F238E27FC236}">
                <a16:creationId xmlns:a16="http://schemas.microsoft.com/office/drawing/2014/main" id="{004620BB-B245-4898-9B89-41669DE4468E}"/>
              </a:ext>
            </a:extLst>
          </p:cNvPr>
          <p:cNvPicPr>
            <a:picLocks noChangeAspect="1" noChangeArrowheads="1"/>
          </p:cNvPicPr>
          <p:nvPr/>
        </p:nvPicPr>
        <p:blipFill>
          <a:blip r:embed="rId3" cstate="print"/>
          <a:srcRect/>
          <a:stretch>
            <a:fillRect/>
          </a:stretch>
        </p:blipFill>
        <p:spPr bwMode="gray">
          <a:xfrm>
            <a:off x="5392293" y="1847507"/>
            <a:ext cx="344148" cy="281576"/>
          </a:xfrm>
          <a:prstGeom prst="rect">
            <a:avLst/>
          </a:prstGeom>
          <a:noFill/>
        </p:spPr>
      </p:pic>
      <p:pic>
        <p:nvPicPr>
          <p:cNvPr id="148" name="Picture 12" descr="E:\2016.01\1.12 扁平化图标\蓝色\AR-蓝色最新-40.png">
            <a:extLst>
              <a:ext uri="{FF2B5EF4-FFF2-40B4-BE49-F238E27FC236}">
                <a16:creationId xmlns:a16="http://schemas.microsoft.com/office/drawing/2014/main" id="{D01EE6F0-F792-4CBC-A76B-23DAEBB64133}"/>
              </a:ext>
            </a:extLst>
          </p:cNvPr>
          <p:cNvPicPr>
            <a:picLocks noChangeAspect="1" noChangeArrowheads="1"/>
          </p:cNvPicPr>
          <p:nvPr/>
        </p:nvPicPr>
        <p:blipFill>
          <a:blip r:embed="rId3" cstate="print"/>
          <a:srcRect/>
          <a:stretch>
            <a:fillRect/>
          </a:stretch>
        </p:blipFill>
        <p:spPr bwMode="gray">
          <a:xfrm>
            <a:off x="4595732" y="1852621"/>
            <a:ext cx="344148" cy="281576"/>
          </a:xfrm>
          <a:prstGeom prst="rect">
            <a:avLst/>
          </a:prstGeom>
          <a:noFill/>
        </p:spPr>
      </p:pic>
      <p:pic>
        <p:nvPicPr>
          <p:cNvPr id="150" name="Picture 12" descr="E:\2016.01\1.12 扁平化图标\蓝色\AR-蓝色最新-40.png">
            <a:extLst>
              <a:ext uri="{FF2B5EF4-FFF2-40B4-BE49-F238E27FC236}">
                <a16:creationId xmlns:a16="http://schemas.microsoft.com/office/drawing/2014/main" id="{E8971CF0-6F30-4367-8A70-F9A5133C6689}"/>
              </a:ext>
            </a:extLst>
          </p:cNvPr>
          <p:cNvPicPr>
            <a:picLocks noChangeAspect="1" noChangeArrowheads="1"/>
          </p:cNvPicPr>
          <p:nvPr/>
        </p:nvPicPr>
        <p:blipFill>
          <a:blip r:embed="rId3" cstate="print"/>
          <a:srcRect/>
          <a:stretch>
            <a:fillRect/>
          </a:stretch>
        </p:blipFill>
        <p:spPr bwMode="gray">
          <a:xfrm>
            <a:off x="2738865" y="1837752"/>
            <a:ext cx="344148" cy="281576"/>
          </a:xfrm>
          <a:prstGeom prst="rect">
            <a:avLst/>
          </a:prstGeom>
          <a:noFill/>
        </p:spPr>
      </p:pic>
      <p:pic>
        <p:nvPicPr>
          <p:cNvPr id="153" name="Picture 12" descr="E:\2016.01\1.12 扁平化图标\蓝色\AR-蓝色最新-40.png">
            <a:extLst>
              <a:ext uri="{FF2B5EF4-FFF2-40B4-BE49-F238E27FC236}">
                <a16:creationId xmlns:a16="http://schemas.microsoft.com/office/drawing/2014/main" id="{07A12C37-039C-4E15-BDF9-00843E2A664C}"/>
              </a:ext>
            </a:extLst>
          </p:cNvPr>
          <p:cNvPicPr>
            <a:picLocks noChangeAspect="1" noChangeArrowheads="1"/>
          </p:cNvPicPr>
          <p:nvPr/>
        </p:nvPicPr>
        <p:blipFill>
          <a:blip r:embed="rId3" cstate="print"/>
          <a:srcRect/>
          <a:stretch>
            <a:fillRect/>
          </a:stretch>
        </p:blipFill>
        <p:spPr bwMode="gray">
          <a:xfrm>
            <a:off x="1975207" y="1843950"/>
            <a:ext cx="344148" cy="281576"/>
          </a:xfrm>
          <a:prstGeom prst="rect">
            <a:avLst/>
          </a:prstGeom>
          <a:noFill/>
        </p:spPr>
      </p:pic>
      <p:pic>
        <p:nvPicPr>
          <p:cNvPr id="157" name="图片 24">
            <a:extLst>
              <a:ext uri="{FF2B5EF4-FFF2-40B4-BE49-F238E27FC236}">
                <a16:creationId xmlns:a16="http://schemas.microsoft.com/office/drawing/2014/main" id="{08CB9EDB-28BB-4AC0-B4A6-271A0D3EF29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3331060" y="2140857"/>
            <a:ext cx="1019340" cy="187993"/>
          </a:xfrm>
          <a:prstGeom prst="rect">
            <a:avLst/>
          </a:prstGeom>
        </p:spPr>
      </p:pic>
      <p:cxnSp>
        <p:nvCxnSpPr>
          <p:cNvPr id="156" name="直接连接符 342">
            <a:extLst>
              <a:ext uri="{FF2B5EF4-FFF2-40B4-BE49-F238E27FC236}">
                <a16:creationId xmlns:a16="http://schemas.microsoft.com/office/drawing/2014/main" id="{DD6B6C9F-B671-4843-B504-3E8B8862FC2B}"/>
              </a:ext>
            </a:extLst>
          </p:cNvPr>
          <p:cNvCxnSpPr>
            <a:cxnSpLocks/>
            <a:stCxn id="130" idx="21"/>
            <a:endCxn id="129" idx="8"/>
          </p:cNvCxnSpPr>
          <p:nvPr/>
        </p:nvCxnSpPr>
        <p:spPr bwMode="gray">
          <a:xfrm flipH="1" flipV="1">
            <a:off x="3074887" y="1706610"/>
            <a:ext cx="1559422" cy="162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0" name="直接连接符 176">
            <a:extLst>
              <a:ext uri="{FF2B5EF4-FFF2-40B4-BE49-F238E27FC236}">
                <a16:creationId xmlns:a16="http://schemas.microsoft.com/office/drawing/2014/main" id="{79AA450E-8AF7-40AA-BC2F-64429C2E7BB2}"/>
              </a:ext>
            </a:extLst>
          </p:cNvPr>
          <p:cNvCxnSpPr>
            <a:cxnSpLocks/>
            <a:stCxn id="205" idx="21"/>
            <a:endCxn id="204" idx="8"/>
          </p:cNvCxnSpPr>
          <p:nvPr/>
        </p:nvCxnSpPr>
        <p:spPr bwMode="gray">
          <a:xfrm flipH="1" flipV="1">
            <a:off x="1513025" y="3288622"/>
            <a:ext cx="226808" cy="679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5" name="直接连接符 176">
            <a:extLst>
              <a:ext uri="{FF2B5EF4-FFF2-40B4-BE49-F238E27FC236}">
                <a16:creationId xmlns:a16="http://schemas.microsoft.com/office/drawing/2014/main" id="{6EA40A1A-B683-47A6-AC58-A3DE432735A6}"/>
              </a:ext>
            </a:extLst>
          </p:cNvPr>
          <p:cNvCxnSpPr>
            <a:cxnSpLocks/>
            <a:stCxn id="207" idx="21"/>
            <a:endCxn id="206" idx="8"/>
          </p:cNvCxnSpPr>
          <p:nvPr/>
        </p:nvCxnSpPr>
        <p:spPr bwMode="gray">
          <a:xfrm flipH="1" flipV="1">
            <a:off x="5562901" y="3212616"/>
            <a:ext cx="226808" cy="6799"/>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876220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58DC7-64A6-48D4-879A-82B835A3521D}"/>
              </a:ext>
            </a:extLst>
          </p:cNvPr>
          <p:cNvSpPr>
            <a:spLocks noGrp="1"/>
          </p:cNvSpPr>
          <p:nvPr>
            <p:ph type="title"/>
          </p:nvPr>
        </p:nvSpPr>
        <p:spPr bwMode="gray"/>
        <p:txBody>
          <a:bodyPr/>
          <a:lstStyle/>
          <a:p>
            <a:pPr fontAlgn="ctr"/>
            <a:r>
              <a:rPr lang="en-US" dirty="0">
                <a:latin typeface="Huawei Sans" panose="020C0503030203020204" pitchFamily="34" charset="0"/>
              </a:rPr>
              <a:t>SD-WAN Network Design in the Province</a:t>
            </a:r>
          </a:p>
        </p:txBody>
      </p:sp>
      <p:sp>
        <p:nvSpPr>
          <p:cNvPr id="3" name="Text Placeholder 2">
            <a:extLst>
              <a:ext uri="{FF2B5EF4-FFF2-40B4-BE49-F238E27FC236}">
                <a16:creationId xmlns:a16="http://schemas.microsoft.com/office/drawing/2014/main" id="{89189F32-DD1B-4AB5-8BBA-770B6ACF2926}"/>
              </a:ext>
            </a:extLst>
          </p:cNvPr>
          <p:cNvSpPr>
            <a:spLocks noGrp="1"/>
          </p:cNvSpPr>
          <p:nvPr>
            <p:ph type="body" sz="quarter" idx="10"/>
          </p:nvPr>
        </p:nvSpPr>
        <p:spPr bwMode="gray">
          <a:xfrm>
            <a:off x="6064974" y="1052514"/>
            <a:ext cx="5684113" cy="4875042"/>
          </a:xfrm>
        </p:spPr>
        <p:txBody>
          <a:bodyPr/>
          <a:lstStyle/>
          <a:p>
            <a:r>
              <a:rPr lang="en-US" sz="1400" dirty="0">
                <a:latin typeface="Huawei Sans" panose="020C0503030203020204" pitchFamily="34" charset="0"/>
              </a:rPr>
              <a:t>Underlay network design</a:t>
            </a:r>
            <a:endParaRPr lang="en-US" altLang="zh-CN" sz="1400" dirty="0">
              <a:latin typeface="Huawei Sans" panose="020C0503030203020204" pitchFamily="34" charset="0"/>
            </a:endParaRPr>
          </a:p>
          <a:p>
            <a:pPr marL="536575" lvl="1" indent="-220663"/>
            <a:r>
              <a:rPr lang="en-US" sz="1200" dirty="0">
                <a:latin typeface="Huawei Sans" panose="020C0503030203020204" pitchFamily="34" charset="0"/>
              </a:rPr>
              <a:t>The financial enterprise expects to reduce O&amp;M costs and centrally manage branch networks.</a:t>
            </a:r>
            <a:endParaRPr lang="en-US" altLang="zh-CN" sz="1400" dirty="0">
              <a:latin typeface="Huawei Sans" panose="020C0503030203020204" pitchFamily="34" charset="0"/>
            </a:endParaRPr>
          </a:p>
          <a:p>
            <a:pPr marL="536575" lvl="1" indent="-220663"/>
            <a:r>
              <a:rPr lang="en-US" sz="1200" dirty="0">
                <a:latin typeface="Huawei Sans" panose="020C0503030203020204" pitchFamily="34" charset="0"/>
              </a:rPr>
              <a:t>MPLS private lines in the province have a moderate price and better performance than Internet links. Therefore, MPLS private lines are used to replace MSTP lines to reduce line costs.</a:t>
            </a:r>
            <a:endParaRPr lang="en-US" altLang="zh-CN" sz="1200" dirty="0">
              <a:latin typeface="Huawei Sans" panose="020C0503030203020204" pitchFamily="34" charset="0"/>
            </a:endParaRPr>
          </a:p>
          <a:p>
            <a:pPr marL="536575" lvl="1" indent="-220663"/>
            <a:r>
              <a:rPr lang="en-US" sz="1200" dirty="0">
                <a:latin typeface="Huawei Sans" panose="020C0503030203020204" pitchFamily="34" charset="0"/>
              </a:rPr>
              <a:t>Sub-branches in the province use the flat networking and are directly connected to the HQ through MPLS private lines.</a:t>
            </a:r>
            <a:endParaRPr lang="en-US" altLang="zh-CN" sz="1200" dirty="0">
              <a:latin typeface="Huawei Sans" panose="020C0503030203020204" pitchFamily="34" charset="0"/>
            </a:endParaRPr>
          </a:p>
          <a:p>
            <a:pPr marL="302279" lvl="1" indent="-302279" algn="just">
              <a:spcBef>
                <a:spcPts val="792"/>
              </a:spcBef>
              <a:buFont typeface="Wingdings" panose="05000000000000000000" pitchFamily="2" charset="2"/>
              <a:buChar char="l"/>
            </a:pPr>
            <a:r>
              <a:rPr lang="en-US" sz="1400" dirty="0">
                <a:latin typeface="Huawei Sans" panose="020C0503030203020204" pitchFamily="34" charset="0"/>
              </a:rPr>
              <a:t>Overlay network design</a:t>
            </a:r>
            <a:endParaRPr lang="en-US" altLang="zh-CN" sz="1400" dirty="0">
              <a:latin typeface="Huawei Sans" panose="020C0503030203020204" pitchFamily="34" charset="0"/>
              <a:cs typeface="Huawei Sans" panose="020C0503030203020204" pitchFamily="34" charset="0"/>
            </a:endParaRPr>
          </a:p>
          <a:p>
            <a:pPr marL="536575" lvl="1" indent="-220663"/>
            <a:r>
              <a:rPr lang="en-US" sz="1200" dirty="0">
                <a:latin typeface="Huawei Sans" panose="020C0503030203020204" pitchFamily="34" charset="0"/>
              </a:rPr>
              <a:t>After the flat networking is implemented for sub-branches in the province, the sub-branches send traffic directly to the HQ and establish data channels directly with the HQ.</a:t>
            </a:r>
            <a:endParaRPr lang="en-US" altLang="zh-CN" sz="1200" dirty="0">
              <a:latin typeface="Huawei Sans" panose="020C0503030203020204" pitchFamily="34" charset="0"/>
            </a:endParaRPr>
          </a:p>
          <a:p>
            <a:pPr marL="536575" lvl="1" indent="-220663"/>
            <a:r>
              <a:rPr lang="en-US" sz="1200" dirty="0">
                <a:latin typeface="Huawei Sans" panose="020C0503030203020204" pitchFamily="34" charset="0"/>
              </a:rPr>
              <a:t>The overlay network uses the flat topology.</a:t>
            </a:r>
            <a:endParaRPr lang="en-US" altLang="zh-CN" sz="1200" dirty="0">
              <a:latin typeface="Huawei Sans" panose="020C0503030203020204" pitchFamily="34" charset="0"/>
            </a:endParaRPr>
          </a:p>
          <a:p>
            <a:pPr marL="536575" lvl="1" indent="-220663"/>
            <a:r>
              <a:rPr lang="en-US" sz="1200" dirty="0">
                <a:latin typeface="Huawei Sans" panose="020C0503030203020204" pitchFamily="34" charset="0"/>
              </a:rPr>
              <a:t>Dual uplinks of each device at a sub-branch back up each other, providing high reliability for office and production services.</a:t>
            </a:r>
            <a:endParaRPr lang="en-US" altLang="zh-CN" sz="1200" dirty="0">
              <a:latin typeface="Huawei Sans" panose="020C0503030203020204" pitchFamily="34" charset="0"/>
            </a:endParaRPr>
          </a:p>
        </p:txBody>
      </p:sp>
      <p:sp>
        <p:nvSpPr>
          <p:cNvPr id="6" name="矩形 368">
            <a:extLst>
              <a:ext uri="{FF2B5EF4-FFF2-40B4-BE49-F238E27FC236}">
                <a16:creationId xmlns:a16="http://schemas.microsoft.com/office/drawing/2014/main" id="{994D7E7D-5B3D-4E7D-A64F-26770F278059}"/>
              </a:ext>
            </a:extLst>
          </p:cNvPr>
          <p:cNvSpPr/>
          <p:nvPr/>
        </p:nvSpPr>
        <p:spPr bwMode="gray">
          <a:xfrm>
            <a:off x="1502765" y="3985356"/>
            <a:ext cx="2359065" cy="1799691"/>
          </a:xfrm>
          <a:prstGeom prst="rect">
            <a:avLst/>
          </a:prstGeom>
          <a:solidFill>
            <a:srgbClr val="FF0000">
              <a:alpha val="20000"/>
            </a:srgbClr>
          </a:solidFill>
          <a:ln w="50800"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dirty="0">
              <a:solidFill>
                <a:srgbClr val="000000"/>
              </a:solidFill>
              <a:latin typeface="Huawei Sans" panose="020C0503030203020204" pitchFamily="34" charset="0"/>
              <a:ea typeface="方正兰亭黑简体" panose="02000000000000000000" pitchFamily="2" charset="-122"/>
            </a:endParaRPr>
          </a:p>
        </p:txBody>
      </p:sp>
      <p:sp>
        <p:nvSpPr>
          <p:cNvPr id="8" name="圆角矩形 149">
            <a:extLst>
              <a:ext uri="{FF2B5EF4-FFF2-40B4-BE49-F238E27FC236}">
                <a16:creationId xmlns:a16="http://schemas.microsoft.com/office/drawing/2014/main" id="{B87DE3AE-13F2-4E7F-BC43-50E77A6B7605}"/>
              </a:ext>
            </a:extLst>
          </p:cNvPr>
          <p:cNvSpPr/>
          <p:nvPr/>
        </p:nvSpPr>
        <p:spPr bwMode="gray">
          <a:xfrm>
            <a:off x="541337" y="1158005"/>
            <a:ext cx="4158661" cy="1932233"/>
          </a:xfrm>
          <a:prstGeom prst="roundRect">
            <a:avLst/>
          </a:prstGeom>
          <a:solidFill>
            <a:schemeClr val="bg1">
              <a:lumMod val="95000"/>
            </a:schemeClr>
          </a:solidFill>
          <a:ln w="12700">
            <a:solidFill>
              <a:schemeClr val="tx1"/>
            </a:solidFill>
            <a:prstDash val="dash"/>
          </a:ln>
          <a:effec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67" dirty="0">
              <a:solidFill>
                <a:prstClr val="black"/>
              </a:solidFill>
              <a:latin typeface="Huawei Sans" panose="020C0503030203020204" pitchFamily="34" charset="0"/>
              <a:ea typeface="方正兰亭黑简体" panose="02000000000000000000" pitchFamily="2" charset="-122"/>
            </a:endParaRPr>
          </a:p>
        </p:txBody>
      </p:sp>
      <p:cxnSp>
        <p:nvCxnSpPr>
          <p:cNvPr id="12" name="直接连接符 103">
            <a:extLst>
              <a:ext uri="{FF2B5EF4-FFF2-40B4-BE49-F238E27FC236}">
                <a16:creationId xmlns:a16="http://schemas.microsoft.com/office/drawing/2014/main" id="{3C91384F-37C1-4F98-9578-CB8BCB8BA3A9}"/>
              </a:ext>
            </a:extLst>
          </p:cNvPr>
          <p:cNvCxnSpPr>
            <a:cxnSpLocks/>
            <a:stCxn id="94" idx="2"/>
            <a:endCxn id="106" idx="0"/>
          </p:cNvCxnSpPr>
          <p:nvPr/>
        </p:nvCxnSpPr>
        <p:spPr bwMode="gray">
          <a:xfrm>
            <a:off x="1704825" y="2120513"/>
            <a:ext cx="205586" cy="31605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 name="直接连接符 105">
            <a:extLst>
              <a:ext uri="{FF2B5EF4-FFF2-40B4-BE49-F238E27FC236}">
                <a16:creationId xmlns:a16="http://schemas.microsoft.com/office/drawing/2014/main" id="{288463AB-63A8-40BD-BC3D-52DC1352C077}"/>
              </a:ext>
            </a:extLst>
          </p:cNvPr>
          <p:cNvCxnSpPr>
            <a:cxnSpLocks/>
            <a:stCxn id="95" idx="2"/>
            <a:endCxn id="106" idx="0"/>
          </p:cNvCxnSpPr>
          <p:nvPr/>
        </p:nvCxnSpPr>
        <p:spPr bwMode="gray">
          <a:xfrm>
            <a:off x="941167" y="2126711"/>
            <a:ext cx="969244" cy="30986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8" name="直接连接符 341">
            <a:extLst>
              <a:ext uri="{FF2B5EF4-FFF2-40B4-BE49-F238E27FC236}">
                <a16:creationId xmlns:a16="http://schemas.microsoft.com/office/drawing/2014/main" id="{B6E17E33-74C2-4119-8F01-2591DA41D189}"/>
              </a:ext>
            </a:extLst>
          </p:cNvPr>
          <p:cNvCxnSpPr>
            <a:cxnSpLocks/>
            <a:stCxn id="106" idx="2"/>
            <a:endCxn id="98" idx="1"/>
          </p:cNvCxnSpPr>
          <p:nvPr/>
        </p:nvCxnSpPr>
        <p:spPr bwMode="gray">
          <a:xfrm>
            <a:off x="1910411" y="2722690"/>
            <a:ext cx="1388698" cy="67596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1" name="TextBox 92">
            <a:extLst>
              <a:ext uri="{FF2B5EF4-FFF2-40B4-BE49-F238E27FC236}">
                <a16:creationId xmlns:a16="http://schemas.microsoft.com/office/drawing/2014/main" id="{3B7EDA8E-0742-4818-B83E-C9F7318D1354}"/>
              </a:ext>
            </a:extLst>
          </p:cNvPr>
          <p:cNvSpPr txBox="1"/>
          <p:nvPr/>
        </p:nvSpPr>
        <p:spPr bwMode="gray">
          <a:xfrm>
            <a:off x="2358276" y="1241611"/>
            <a:ext cx="623127" cy="328423"/>
          </a:xfrm>
          <a:prstGeom prst="rect">
            <a:avLst/>
          </a:prstGeom>
          <a:noFill/>
        </p:spPr>
        <p:txBody>
          <a:bodyPr wrap="square" lIns="0" tIns="0" rIns="0" bIns="0" rtlCol="0">
            <a:spAutoFit/>
          </a:bodyPr>
          <a:lstStyle/>
          <a:p>
            <a:pPr algn="ctr" defTabSz="1624721" fontAlgn="ctr">
              <a:spcBef>
                <a:spcPct val="0"/>
              </a:spcBef>
              <a:spcAft>
                <a:spcPct val="0"/>
              </a:spcAft>
            </a:pPr>
            <a:r>
              <a:rPr lang="en-US" sz="1067" dirty="0">
                <a:solidFill>
                  <a:prstClr val="black"/>
                </a:solidFill>
                <a:latin typeface="Huawei Sans" panose="020C0503030203020204" pitchFamily="34" charset="0"/>
              </a:rPr>
              <a:t>HQ</a:t>
            </a:r>
            <a:endParaRPr lang="en-US" altLang="zh-CN" sz="1067" dirty="0">
              <a:solidFill>
                <a:prstClr val="black"/>
              </a:solidFill>
              <a:latin typeface="Huawei Sans" panose="020C0503030203020204" pitchFamily="34" charset="0"/>
              <a:ea typeface="方正兰亭黑简体" panose="02000000000000000000" pitchFamily="2" charset="-122"/>
              <a:cs typeface="Times New Roman" pitchFamily="18" charset="0"/>
            </a:endParaRPr>
          </a:p>
          <a:p>
            <a:pPr algn="ctr" defTabSz="1624721" fontAlgn="ctr">
              <a:spcBef>
                <a:spcPct val="0"/>
              </a:spcBef>
              <a:spcAft>
                <a:spcPct val="0"/>
              </a:spcAft>
            </a:pPr>
            <a:r>
              <a:rPr lang="en-US" sz="1067" dirty="0">
                <a:solidFill>
                  <a:prstClr val="black"/>
                </a:solidFill>
                <a:latin typeface="Huawei Sans" panose="020C0503030203020204" pitchFamily="34" charset="0"/>
              </a:rPr>
              <a:t>DC</a:t>
            </a:r>
            <a:endParaRPr lang="en-US" altLang="zh-CN" sz="1067" dirty="0">
              <a:solidFill>
                <a:prstClr val="black"/>
              </a:solidFill>
              <a:latin typeface="Huawei Sans" panose="020C0503030203020204" pitchFamily="34" charset="0"/>
              <a:ea typeface="方正兰亭黑简体" panose="02000000000000000000" pitchFamily="2" charset="-122"/>
              <a:cs typeface="Times New Roman" pitchFamily="18" charset="0"/>
            </a:endParaRPr>
          </a:p>
        </p:txBody>
      </p:sp>
      <p:cxnSp>
        <p:nvCxnSpPr>
          <p:cNvPr id="26" name="直接连接符 134">
            <a:extLst>
              <a:ext uri="{FF2B5EF4-FFF2-40B4-BE49-F238E27FC236}">
                <a16:creationId xmlns:a16="http://schemas.microsoft.com/office/drawing/2014/main" id="{EC4F5544-8DD1-4683-A6E7-CEE4D0CD33BA}"/>
              </a:ext>
            </a:extLst>
          </p:cNvPr>
          <p:cNvCxnSpPr>
            <a:cxnSpLocks/>
            <a:stCxn id="106" idx="2"/>
            <a:endCxn id="97" idx="3"/>
          </p:cNvCxnSpPr>
          <p:nvPr/>
        </p:nvCxnSpPr>
        <p:spPr bwMode="gray">
          <a:xfrm>
            <a:off x="1910411" y="2722690"/>
            <a:ext cx="17053" cy="69146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7" name="直接连接符 140">
            <a:extLst>
              <a:ext uri="{FF2B5EF4-FFF2-40B4-BE49-F238E27FC236}">
                <a16:creationId xmlns:a16="http://schemas.microsoft.com/office/drawing/2014/main" id="{79B3807F-803E-48C3-BD1C-70F677B5D8E9}"/>
              </a:ext>
            </a:extLst>
          </p:cNvPr>
          <p:cNvCxnSpPr>
            <a:cxnSpLocks/>
            <a:stCxn id="92" idx="2"/>
            <a:endCxn id="107" idx="0"/>
          </p:cNvCxnSpPr>
          <p:nvPr/>
        </p:nvCxnSpPr>
        <p:spPr bwMode="gray">
          <a:xfrm flipH="1">
            <a:off x="3303226" y="2130268"/>
            <a:ext cx="1055027" cy="29733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8" name="直接连接符 141">
            <a:extLst>
              <a:ext uri="{FF2B5EF4-FFF2-40B4-BE49-F238E27FC236}">
                <a16:creationId xmlns:a16="http://schemas.microsoft.com/office/drawing/2014/main" id="{A51C7F23-B042-41BC-AF60-9A0657637434}"/>
              </a:ext>
            </a:extLst>
          </p:cNvPr>
          <p:cNvCxnSpPr>
            <a:cxnSpLocks/>
            <a:stCxn id="93" idx="2"/>
            <a:endCxn id="107" idx="0"/>
          </p:cNvCxnSpPr>
          <p:nvPr/>
        </p:nvCxnSpPr>
        <p:spPr bwMode="gray">
          <a:xfrm flipH="1">
            <a:off x="3303226" y="2135382"/>
            <a:ext cx="258466" cy="29222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9" name="直接连接符 142">
            <a:extLst>
              <a:ext uri="{FF2B5EF4-FFF2-40B4-BE49-F238E27FC236}">
                <a16:creationId xmlns:a16="http://schemas.microsoft.com/office/drawing/2014/main" id="{263FC39B-2AD0-494E-975C-A49003806324}"/>
              </a:ext>
            </a:extLst>
          </p:cNvPr>
          <p:cNvCxnSpPr>
            <a:cxnSpLocks/>
            <a:stCxn id="107" idx="2"/>
            <a:endCxn id="98" idx="1"/>
          </p:cNvCxnSpPr>
          <p:nvPr/>
        </p:nvCxnSpPr>
        <p:spPr bwMode="gray">
          <a:xfrm flipH="1">
            <a:off x="3299109" y="2713725"/>
            <a:ext cx="4117" cy="68492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0" name="直接连接符 143">
            <a:extLst>
              <a:ext uri="{FF2B5EF4-FFF2-40B4-BE49-F238E27FC236}">
                <a16:creationId xmlns:a16="http://schemas.microsoft.com/office/drawing/2014/main" id="{093ADF6A-F1A9-46FA-8EE1-0888CA7C5CD8}"/>
              </a:ext>
            </a:extLst>
          </p:cNvPr>
          <p:cNvCxnSpPr>
            <a:cxnSpLocks/>
            <a:stCxn id="107" idx="2"/>
            <a:endCxn id="97" idx="1"/>
          </p:cNvCxnSpPr>
          <p:nvPr/>
        </p:nvCxnSpPr>
        <p:spPr bwMode="gray">
          <a:xfrm flipH="1">
            <a:off x="1908228" y="2713725"/>
            <a:ext cx="1394998" cy="69300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9" name="Text Box 220">
            <a:extLst>
              <a:ext uri="{FF2B5EF4-FFF2-40B4-BE49-F238E27FC236}">
                <a16:creationId xmlns:a16="http://schemas.microsoft.com/office/drawing/2014/main" id="{029A720B-26ED-4FF4-86B0-981685F8E56B}"/>
              </a:ext>
            </a:extLst>
          </p:cNvPr>
          <p:cNvSpPr txBox="1">
            <a:spLocks noChangeArrowheads="1"/>
          </p:cNvSpPr>
          <p:nvPr/>
        </p:nvSpPr>
        <p:spPr bwMode="gray">
          <a:xfrm>
            <a:off x="2906241" y="5294667"/>
            <a:ext cx="955054" cy="492494"/>
          </a:xfrm>
          <a:prstGeom prst="rect">
            <a:avLst/>
          </a:prstGeom>
          <a:noFill/>
          <a:ln w="9525" algn="ctr">
            <a:noFill/>
            <a:miter lim="800000"/>
            <a:headEnd/>
            <a:tailEnd/>
          </a:ln>
        </p:spPr>
        <p:txBody>
          <a:bodyPr wrap="square" lIns="162486" tIns="81242" rIns="162486" bIns="81242">
            <a:spAutoFit/>
          </a:bodyPr>
          <a:lstStyle/>
          <a:p>
            <a:pPr defTabSz="1624721" fontAlgn="ctr">
              <a:spcBef>
                <a:spcPct val="0"/>
              </a:spcBef>
              <a:spcAft>
                <a:spcPct val="0"/>
              </a:spcAft>
              <a:defRPr/>
            </a:pPr>
            <a:r>
              <a:rPr lang="en-US" sz="1067" b="1" dirty="0">
                <a:solidFill>
                  <a:srgbClr val="00B0F0"/>
                </a:solidFill>
                <a:latin typeface="Huawei Sans" panose="020C0503030203020204" pitchFamily="34" charset="0"/>
              </a:rPr>
              <a:t>400+ sites</a:t>
            </a:r>
            <a:endParaRPr lang="en-US" altLang="zh-CN" sz="1067" b="1" kern="0" dirty="0">
              <a:solidFill>
                <a:srgbClr val="00B0F0"/>
              </a:solidFill>
              <a:latin typeface="Huawei Sans" panose="020C0503030203020204" pitchFamily="34" charset="0"/>
              <a:ea typeface="方正兰亭黑简体" panose="02000000000000000000" pitchFamily="2" charset="-122"/>
            </a:endParaRPr>
          </a:p>
        </p:txBody>
      </p:sp>
      <p:sp>
        <p:nvSpPr>
          <p:cNvPr id="97" name="Freeform 159">
            <a:extLst>
              <a:ext uri="{FF2B5EF4-FFF2-40B4-BE49-F238E27FC236}">
                <a16:creationId xmlns:a16="http://schemas.microsoft.com/office/drawing/2014/main" id="{9B99C4AC-2F34-46AD-BA5D-753E08C5090B}"/>
              </a:ext>
            </a:extLst>
          </p:cNvPr>
          <p:cNvSpPr/>
          <p:nvPr/>
        </p:nvSpPr>
        <p:spPr bwMode="gray">
          <a:xfrm flipH="1">
            <a:off x="1437298" y="3343857"/>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108000" rIns="36000" rtlCol="0" anchor="ctr">
            <a:noAutofit/>
          </a:bodyPr>
          <a:lstStyle/>
          <a:p>
            <a:pPr algn="ctr" fontAlgn="ctr"/>
            <a:r>
              <a:rPr lang="en-US" sz="1200" dirty="0">
                <a:solidFill>
                  <a:schemeClr val="tx1"/>
                </a:solidFill>
                <a:latin typeface="Huawei Sans" panose="020C0503030203020204" pitchFamily="34" charset="0"/>
              </a:rPr>
              <a:t>ISP1</a:t>
            </a:r>
          </a:p>
          <a:p>
            <a:pPr algn="ctr" fontAlgn="ctr"/>
            <a:r>
              <a:rPr lang="en-US" sz="1200" dirty="0">
                <a:solidFill>
                  <a:schemeClr val="tx1"/>
                </a:solidFill>
                <a:latin typeface="Huawei Sans" panose="020C0503030203020204" pitchFamily="34" charset="0"/>
              </a:rPr>
              <a:t>MPLS</a:t>
            </a:r>
          </a:p>
        </p:txBody>
      </p:sp>
      <p:sp>
        <p:nvSpPr>
          <p:cNvPr id="98" name="Freeform 159">
            <a:extLst>
              <a:ext uri="{FF2B5EF4-FFF2-40B4-BE49-F238E27FC236}">
                <a16:creationId xmlns:a16="http://schemas.microsoft.com/office/drawing/2014/main" id="{80BEC745-14C5-4DA0-ACFF-0657B5E5D7C1}"/>
              </a:ext>
            </a:extLst>
          </p:cNvPr>
          <p:cNvSpPr/>
          <p:nvPr/>
        </p:nvSpPr>
        <p:spPr bwMode="gray">
          <a:xfrm flipH="1">
            <a:off x="2828179" y="3335780"/>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108000" rIns="36000" rtlCol="0" anchor="ctr">
            <a:noAutofit/>
          </a:bodyPr>
          <a:lstStyle/>
          <a:p>
            <a:pPr algn="ctr" fontAlgn="ctr"/>
            <a:r>
              <a:rPr lang="en-US" sz="1200" dirty="0">
                <a:solidFill>
                  <a:schemeClr val="tx1"/>
                </a:solidFill>
                <a:latin typeface="Huawei Sans" panose="020C0503030203020204" pitchFamily="34" charset="0"/>
              </a:rPr>
              <a:t>ISP2</a:t>
            </a:r>
          </a:p>
          <a:p>
            <a:pPr algn="ctr" fontAlgn="ctr"/>
            <a:r>
              <a:rPr lang="en-US" sz="1200" dirty="0">
                <a:solidFill>
                  <a:schemeClr val="tx1"/>
                </a:solidFill>
                <a:latin typeface="Huawei Sans" panose="020C0503030203020204" pitchFamily="34" charset="0"/>
              </a:rPr>
              <a:t>MPLS</a:t>
            </a:r>
          </a:p>
        </p:txBody>
      </p:sp>
      <p:sp>
        <p:nvSpPr>
          <p:cNvPr id="105" name="矩形 368">
            <a:extLst>
              <a:ext uri="{FF2B5EF4-FFF2-40B4-BE49-F238E27FC236}">
                <a16:creationId xmlns:a16="http://schemas.microsoft.com/office/drawing/2014/main" id="{BD1F4A1C-9801-4573-B544-DFF64B749FFE}"/>
              </a:ext>
            </a:extLst>
          </p:cNvPr>
          <p:cNvSpPr/>
          <p:nvPr/>
        </p:nvSpPr>
        <p:spPr bwMode="gray">
          <a:xfrm>
            <a:off x="1502764" y="5892783"/>
            <a:ext cx="2359065" cy="262745"/>
          </a:xfrm>
          <a:prstGeom prst="rect">
            <a:avLst/>
          </a:prstGeom>
          <a:solidFill>
            <a:srgbClr val="FF0000">
              <a:alpha val="20000"/>
            </a:srgbClr>
          </a:solidFill>
          <a:ln w="50800"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algn="ctr" defTabSz="914400" fontAlgn="ctr">
              <a:spcBef>
                <a:spcPct val="0"/>
              </a:spcBef>
              <a:spcAft>
                <a:spcPct val="0"/>
              </a:spcAft>
              <a:buClr>
                <a:srgbClr val="CC9900"/>
              </a:buClr>
            </a:pPr>
            <a:r>
              <a:rPr lang="en-US" sz="1200" dirty="0">
                <a:solidFill>
                  <a:srgbClr val="000000"/>
                </a:solidFill>
                <a:latin typeface="Huawei Sans" panose="020C0503030203020204" pitchFamily="34" charset="0"/>
              </a:rPr>
              <a:t>Flat networking</a:t>
            </a:r>
          </a:p>
        </p:txBody>
      </p:sp>
      <p:pic>
        <p:nvPicPr>
          <p:cNvPr id="106" name="图片 76">
            <a:extLst>
              <a:ext uri="{FF2B5EF4-FFF2-40B4-BE49-F238E27FC236}">
                <a16:creationId xmlns:a16="http://schemas.microsoft.com/office/drawing/2014/main" id="{1A919509-C9E8-4411-AACC-476C26F62A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733141" y="2436571"/>
            <a:ext cx="354540" cy="286119"/>
          </a:xfrm>
          <a:prstGeom prst="rect">
            <a:avLst/>
          </a:prstGeom>
        </p:spPr>
      </p:pic>
      <p:pic>
        <p:nvPicPr>
          <p:cNvPr id="107" name="图片 76">
            <a:extLst>
              <a:ext uri="{FF2B5EF4-FFF2-40B4-BE49-F238E27FC236}">
                <a16:creationId xmlns:a16="http://schemas.microsoft.com/office/drawing/2014/main" id="{8EEFA0C6-FE42-4BA2-9EF6-F55B447B210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125956" y="2427606"/>
            <a:ext cx="354540" cy="286119"/>
          </a:xfrm>
          <a:prstGeom prst="rect">
            <a:avLst/>
          </a:prstGeom>
        </p:spPr>
      </p:pic>
      <p:pic>
        <p:nvPicPr>
          <p:cNvPr id="122" name="Picture 12" descr="E:\2016.01\1.12 扁平化图标\蓝色\AR-蓝色最新-40.png">
            <a:extLst>
              <a:ext uri="{FF2B5EF4-FFF2-40B4-BE49-F238E27FC236}">
                <a16:creationId xmlns:a16="http://schemas.microsoft.com/office/drawing/2014/main" id="{92ED78D5-91ED-4C28-BF64-C3D50B954C16}"/>
              </a:ext>
            </a:extLst>
          </p:cNvPr>
          <p:cNvPicPr>
            <a:picLocks noChangeAspect="1" noChangeArrowheads="1"/>
          </p:cNvPicPr>
          <p:nvPr/>
        </p:nvPicPr>
        <p:blipFill>
          <a:blip r:embed="rId4" cstate="print"/>
          <a:srcRect/>
          <a:stretch>
            <a:fillRect/>
          </a:stretch>
        </p:blipFill>
        <p:spPr bwMode="gray">
          <a:xfrm>
            <a:off x="1158617" y="2524484"/>
            <a:ext cx="344148" cy="281576"/>
          </a:xfrm>
          <a:prstGeom prst="rect">
            <a:avLst/>
          </a:prstGeom>
          <a:noFill/>
        </p:spPr>
      </p:pic>
      <p:pic>
        <p:nvPicPr>
          <p:cNvPr id="123" name="Picture 12" descr="E:\2016.01\1.12 扁平化图标\蓝色\AR-蓝色最新-40.png">
            <a:extLst>
              <a:ext uri="{FF2B5EF4-FFF2-40B4-BE49-F238E27FC236}">
                <a16:creationId xmlns:a16="http://schemas.microsoft.com/office/drawing/2014/main" id="{9D326052-98AB-4457-8BFD-03049050BDB4}"/>
              </a:ext>
            </a:extLst>
          </p:cNvPr>
          <p:cNvPicPr>
            <a:picLocks noChangeAspect="1" noChangeArrowheads="1"/>
          </p:cNvPicPr>
          <p:nvPr/>
        </p:nvPicPr>
        <p:blipFill>
          <a:blip r:embed="rId4" cstate="print"/>
          <a:srcRect/>
          <a:stretch>
            <a:fillRect/>
          </a:stretch>
        </p:blipFill>
        <p:spPr bwMode="gray">
          <a:xfrm>
            <a:off x="3861830" y="2524484"/>
            <a:ext cx="344148" cy="281576"/>
          </a:xfrm>
          <a:prstGeom prst="rect">
            <a:avLst/>
          </a:prstGeom>
          <a:noFill/>
        </p:spPr>
      </p:pic>
      <p:sp>
        <p:nvSpPr>
          <p:cNvPr id="124" name="TextBox 92">
            <a:extLst>
              <a:ext uri="{FF2B5EF4-FFF2-40B4-BE49-F238E27FC236}">
                <a16:creationId xmlns:a16="http://schemas.microsoft.com/office/drawing/2014/main" id="{E36C28D7-75D1-4817-ACA0-FFA85A9778CF}"/>
              </a:ext>
            </a:extLst>
          </p:cNvPr>
          <p:cNvSpPr txBox="1"/>
          <p:nvPr/>
        </p:nvSpPr>
        <p:spPr bwMode="gray">
          <a:xfrm>
            <a:off x="1153830" y="2809483"/>
            <a:ext cx="348935" cy="164212"/>
          </a:xfrm>
          <a:prstGeom prst="rect">
            <a:avLst/>
          </a:prstGeom>
          <a:noFill/>
        </p:spPr>
        <p:txBody>
          <a:bodyPr wrap="square" lIns="0" tIns="0" rIns="0" bIns="0" rtlCol="0">
            <a:spAutoFit/>
          </a:bodyPr>
          <a:lstStyle/>
          <a:p>
            <a:pPr algn="ctr" defTabSz="1624721" fontAlgn="ctr">
              <a:spcBef>
                <a:spcPct val="0"/>
              </a:spcBef>
              <a:spcAft>
                <a:spcPct val="0"/>
              </a:spcAft>
            </a:pPr>
            <a:r>
              <a:rPr lang="en-US" sz="1067" dirty="0">
                <a:solidFill>
                  <a:prstClr val="black"/>
                </a:solidFill>
                <a:latin typeface="Huawei Sans" panose="020C0503030203020204" pitchFamily="34" charset="0"/>
              </a:rPr>
              <a:t>RR</a:t>
            </a:r>
          </a:p>
        </p:txBody>
      </p:sp>
      <p:sp>
        <p:nvSpPr>
          <p:cNvPr id="125" name="TextBox 92">
            <a:extLst>
              <a:ext uri="{FF2B5EF4-FFF2-40B4-BE49-F238E27FC236}">
                <a16:creationId xmlns:a16="http://schemas.microsoft.com/office/drawing/2014/main" id="{A7BE8968-4BCF-4005-8CFD-390FFB132354}"/>
              </a:ext>
            </a:extLst>
          </p:cNvPr>
          <p:cNvSpPr txBox="1"/>
          <p:nvPr/>
        </p:nvSpPr>
        <p:spPr bwMode="gray">
          <a:xfrm>
            <a:off x="3858330" y="2806060"/>
            <a:ext cx="348935" cy="164212"/>
          </a:xfrm>
          <a:prstGeom prst="rect">
            <a:avLst/>
          </a:prstGeom>
          <a:noFill/>
        </p:spPr>
        <p:txBody>
          <a:bodyPr wrap="square" lIns="0" tIns="0" rIns="0" bIns="0" rtlCol="0">
            <a:spAutoFit/>
          </a:bodyPr>
          <a:lstStyle/>
          <a:p>
            <a:pPr algn="ctr" defTabSz="1624721" fontAlgn="ctr">
              <a:spcBef>
                <a:spcPct val="0"/>
              </a:spcBef>
              <a:spcAft>
                <a:spcPct val="0"/>
              </a:spcAft>
            </a:pPr>
            <a:r>
              <a:rPr lang="en-US" sz="1067" dirty="0">
                <a:solidFill>
                  <a:prstClr val="black"/>
                </a:solidFill>
                <a:latin typeface="Huawei Sans" panose="020C0503030203020204" pitchFamily="34" charset="0"/>
              </a:rPr>
              <a:t>RR</a:t>
            </a:r>
          </a:p>
        </p:txBody>
      </p:sp>
      <p:cxnSp>
        <p:nvCxnSpPr>
          <p:cNvPr id="48" name="直接连接符 148">
            <a:extLst>
              <a:ext uri="{FF2B5EF4-FFF2-40B4-BE49-F238E27FC236}">
                <a16:creationId xmlns:a16="http://schemas.microsoft.com/office/drawing/2014/main" id="{752FE745-0518-459C-9853-CB6F3018AB2F}"/>
              </a:ext>
            </a:extLst>
          </p:cNvPr>
          <p:cNvCxnSpPr>
            <a:cxnSpLocks/>
            <a:endCxn id="53" idx="0"/>
          </p:cNvCxnSpPr>
          <p:nvPr/>
        </p:nvCxnSpPr>
        <p:spPr bwMode="gray">
          <a:xfrm flipH="1">
            <a:off x="2626284" y="3785059"/>
            <a:ext cx="623127" cy="146695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9" name="直接连接符 151">
            <a:extLst>
              <a:ext uri="{FF2B5EF4-FFF2-40B4-BE49-F238E27FC236}">
                <a16:creationId xmlns:a16="http://schemas.microsoft.com/office/drawing/2014/main" id="{B80D6496-9E33-4DD5-A36F-71D4EF55EA61}"/>
              </a:ext>
            </a:extLst>
          </p:cNvPr>
          <p:cNvCxnSpPr>
            <a:cxnSpLocks/>
            <a:endCxn id="53" idx="0"/>
          </p:cNvCxnSpPr>
          <p:nvPr/>
        </p:nvCxnSpPr>
        <p:spPr bwMode="gray">
          <a:xfrm>
            <a:off x="1861409" y="3785059"/>
            <a:ext cx="764875" cy="146695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0" name="Text Box 26">
            <a:extLst>
              <a:ext uri="{FF2B5EF4-FFF2-40B4-BE49-F238E27FC236}">
                <a16:creationId xmlns:a16="http://schemas.microsoft.com/office/drawing/2014/main" id="{11EA711D-2CB4-45DD-B2E8-B490A81061FB}"/>
              </a:ext>
            </a:extLst>
          </p:cNvPr>
          <p:cNvSpPr txBox="1">
            <a:spLocks noChangeArrowheads="1"/>
          </p:cNvSpPr>
          <p:nvPr/>
        </p:nvSpPr>
        <p:spPr bwMode="gray">
          <a:xfrm>
            <a:off x="1551138" y="5133221"/>
            <a:ext cx="972877" cy="626869"/>
          </a:xfrm>
          <a:prstGeom prst="rect">
            <a:avLst/>
          </a:prstGeom>
          <a:noFill/>
          <a:ln w="9525" algn="ctr">
            <a:noFill/>
            <a:miter lim="800000"/>
            <a:headEnd/>
            <a:tailEnd/>
          </a:ln>
        </p:spPr>
        <p:txBody>
          <a:bodyPr wrap="square" lIns="140745" tIns="70373" rIns="140745" bIns="70373">
            <a:spAutoFit/>
          </a:bodyPr>
          <a:lstStyle>
            <a:defPPr>
              <a:defRPr lang="en-US"/>
            </a:defPPr>
            <a:lvl1pPr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1pPr>
            <a:lvl2pPr marL="4572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2pPr>
            <a:lvl3pPr marL="9144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3pPr>
            <a:lvl4pPr marL="13716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4pPr>
            <a:lvl5pPr marL="18288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5pPr>
            <a:lvl6pPr marL="2286000" algn="l" defTabSz="914400" rtl="0" eaLnBrk="1" latinLnBrk="0" hangingPunct="1">
              <a:defRPr sz="1000" u="sng" kern="1200">
                <a:solidFill>
                  <a:srgbClr val="B2B2B2"/>
                </a:solidFill>
                <a:latin typeface="Arial" pitchFamily="34" charset="0"/>
                <a:ea typeface="MS PGothic" pitchFamily="34" charset="-128"/>
              </a:defRPr>
            </a:lvl6pPr>
            <a:lvl7pPr marL="2743200" algn="l" defTabSz="914400" rtl="0" eaLnBrk="1" latinLnBrk="0" hangingPunct="1">
              <a:defRPr sz="1000" u="sng" kern="1200">
                <a:solidFill>
                  <a:srgbClr val="B2B2B2"/>
                </a:solidFill>
                <a:latin typeface="Arial" pitchFamily="34" charset="0"/>
                <a:ea typeface="MS PGothic" pitchFamily="34" charset="-128"/>
              </a:defRPr>
            </a:lvl7pPr>
            <a:lvl8pPr marL="3200400" algn="l" defTabSz="914400" rtl="0" eaLnBrk="1" latinLnBrk="0" hangingPunct="1">
              <a:defRPr sz="1000" u="sng" kern="1200">
                <a:solidFill>
                  <a:srgbClr val="B2B2B2"/>
                </a:solidFill>
                <a:latin typeface="Arial" pitchFamily="34" charset="0"/>
                <a:ea typeface="MS PGothic" pitchFamily="34" charset="-128"/>
              </a:defRPr>
            </a:lvl8pPr>
            <a:lvl9pPr marL="3657600" algn="l" defTabSz="914400" rtl="0" eaLnBrk="1" latinLnBrk="0" hangingPunct="1">
              <a:defRPr sz="1000" u="sng" kern="1200">
                <a:solidFill>
                  <a:srgbClr val="B2B2B2"/>
                </a:solidFill>
                <a:latin typeface="Arial" pitchFamily="34" charset="0"/>
                <a:ea typeface="MS PGothic" pitchFamily="34" charset="-128"/>
              </a:defRPr>
            </a:lvl9pPr>
          </a:lstStyle>
          <a:p>
            <a:pPr algn="ctr" defTabSz="1424653" fontAlgn="ctr">
              <a:buFontTx/>
              <a:buNone/>
            </a:pPr>
            <a:r>
              <a:rPr lang="en-US" dirty="0">
                <a:solidFill>
                  <a:prstClr val="black"/>
                </a:solidFill>
                <a:latin typeface="Huawei Sans" panose="020C0503030203020204" pitchFamily="34" charset="0"/>
              </a:rPr>
              <a:t>Sub-branch in the province</a:t>
            </a:r>
            <a:endParaRPr lang="en-US" altLang="zh-CN" u="none" dirty="0">
              <a:solidFill>
                <a:prstClr val="black"/>
              </a:solidFill>
              <a:latin typeface="Huawei Sans" panose="020C0503030203020204" pitchFamily="34" charset="0"/>
              <a:ea typeface="方正兰亭黑简体" panose="02000000000000000000" pitchFamily="2" charset="-122"/>
            </a:endParaRPr>
          </a:p>
        </p:txBody>
      </p:sp>
      <p:sp>
        <p:nvSpPr>
          <p:cNvPr id="51" name="圆角矩形 316">
            <a:extLst>
              <a:ext uri="{FF2B5EF4-FFF2-40B4-BE49-F238E27FC236}">
                <a16:creationId xmlns:a16="http://schemas.microsoft.com/office/drawing/2014/main" id="{DFC83B62-7FD6-4401-8F2F-229BFF959227}"/>
              </a:ext>
            </a:extLst>
          </p:cNvPr>
          <p:cNvSpPr/>
          <p:nvPr/>
        </p:nvSpPr>
        <p:spPr bwMode="gray">
          <a:xfrm>
            <a:off x="1618686" y="5193837"/>
            <a:ext cx="1340934" cy="507756"/>
          </a:xfrm>
          <a:prstGeom prst="roundRect">
            <a:avLst/>
          </a:prstGeom>
          <a:noFill/>
          <a:ln w="12700">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67" dirty="0">
              <a:solidFill>
                <a:prstClr val="black"/>
              </a:solidFill>
              <a:latin typeface="Huawei Sans" panose="020C0503030203020204" pitchFamily="34" charset="0"/>
              <a:ea typeface="方正兰亭黑简体" panose="02000000000000000000" pitchFamily="2" charset="-122"/>
            </a:endParaRPr>
          </a:p>
        </p:txBody>
      </p:sp>
      <p:sp>
        <p:nvSpPr>
          <p:cNvPr id="52" name="TextBox 92">
            <a:extLst>
              <a:ext uri="{FF2B5EF4-FFF2-40B4-BE49-F238E27FC236}">
                <a16:creationId xmlns:a16="http://schemas.microsoft.com/office/drawing/2014/main" id="{07A15CFF-9D70-4CE8-968D-A328FFF72601}"/>
              </a:ext>
            </a:extLst>
          </p:cNvPr>
          <p:cNvSpPr txBox="1"/>
          <p:nvPr/>
        </p:nvSpPr>
        <p:spPr bwMode="gray">
          <a:xfrm>
            <a:off x="2314844" y="5533585"/>
            <a:ext cx="623127" cy="164110"/>
          </a:xfrm>
          <a:prstGeom prst="rect">
            <a:avLst/>
          </a:prstGeom>
          <a:noFill/>
        </p:spPr>
        <p:txBody>
          <a:bodyPr wrap="square" lIns="0" tIns="0" rIns="0" bIns="0" rtlCol="0">
            <a:spAutoFit/>
          </a:bodyPr>
          <a:lstStyle/>
          <a:p>
            <a:pPr algn="ctr" defTabSz="1624721" fontAlgn="ctr">
              <a:spcBef>
                <a:spcPct val="0"/>
              </a:spcBef>
              <a:spcAft>
                <a:spcPct val="0"/>
              </a:spcAft>
            </a:pPr>
            <a:r>
              <a:rPr lang="en-US" sz="1067" dirty="0">
                <a:solidFill>
                  <a:srgbClr val="C00000"/>
                </a:solidFill>
                <a:latin typeface="Huawei Sans" panose="020C0503030203020204" pitchFamily="34" charset="0"/>
              </a:rPr>
              <a:t>Spoke</a:t>
            </a:r>
          </a:p>
        </p:txBody>
      </p:sp>
      <p:pic>
        <p:nvPicPr>
          <p:cNvPr id="53" name="Picture 12" descr="E:\2016.01\1.12 扁平化图标\蓝色\AR-蓝色最新-40.png">
            <a:extLst>
              <a:ext uri="{FF2B5EF4-FFF2-40B4-BE49-F238E27FC236}">
                <a16:creationId xmlns:a16="http://schemas.microsoft.com/office/drawing/2014/main" id="{E1D9D7E2-796A-4681-B2AA-2233BBE740FE}"/>
              </a:ext>
            </a:extLst>
          </p:cNvPr>
          <p:cNvPicPr>
            <a:picLocks noChangeAspect="1" noChangeArrowheads="1"/>
          </p:cNvPicPr>
          <p:nvPr/>
        </p:nvPicPr>
        <p:blipFill>
          <a:blip r:embed="rId4" cstate="print"/>
          <a:srcRect/>
          <a:stretch>
            <a:fillRect/>
          </a:stretch>
        </p:blipFill>
        <p:spPr bwMode="gray">
          <a:xfrm>
            <a:off x="2454210" y="5252009"/>
            <a:ext cx="344148" cy="281576"/>
          </a:xfrm>
          <a:prstGeom prst="rect">
            <a:avLst/>
          </a:prstGeom>
          <a:noFill/>
        </p:spPr>
      </p:pic>
      <p:cxnSp>
        <p:nvCxnSpPr>
          <p:cNvPr id="76" name="Straight Arrow Connector 75">
            <a:extLst>
              <a:ext uri="{FF2B5EF4-FFF2-40B4-BE49-F238E27FC236}">
                <a16:creationId xmlns:a16="http://schemas.microsoft.com/office/drawing/2014/main" id="{C170EEEB-11FC-4F3C-A358-19CFA0DCCC5A}"/>
              </a:ext>
            </a:extLst>
          </p:cNvPr>
          <p:cNvCxnSpPr/>
          <p:nvPr/>
        </p:nvCxnSpPr>
        <p:spPr bwMode="gray">
          <a:xfrm>
            <a:off x="4152485" y="4712168"/>
            <a:ext cx="576000" cy="0"/>
          </a:xfrm>
          <a:prstGeom prst="straightConnector1">
            <a:avLst/>
          </a:prstGeom>
          <a:noFill/>
          <a:ln w="38100" cap="flat" cmpd="sng">
            <a:solidFill>
              <a:srgbClr val="F6B78C"/>
            </a:solidFill>
            <a:headEnd type="none" w="med" len="med"/>
            <a:tailEnd type="none" w="med" len="med"/>
          </a:ln>
        </p:spPr>
      </p:cxnSp>
      <p:cxnSp>
        <p:nvCxnSpPr>
          <p:cNvPr id="77" name="Straight Arrow Connector 76">
            <a:extLst>
              <a:ext uri="{FF2B5EF4-FFF2-40B4-BE49-F238E27FC236}">
                <a16:creationId xmlns:a16="http://schemas.microsoft.com/office/drawing/2014/main" id="{0346E47A-3BA1-40AB-8A33-CD3F18722C7C}"/>
              </a:ext>
            </a:extLst>
          </p:cNvPr>
          <p:cNvCxnSpPr/>
          <p:nvPr/>
        </p:nvCxnSpPr>
        <p:spPr bwMode="gray">
          <a:xfrm>
            <a:off x="4170317" y="5264328"/>
            <a:ext cx="576000" cy="0"/>
          </a:xfrm>
          <a:prstGeom prst="straightConnector1">
            <a:avLst/>
          </a:prstGeom>
          <a:noFill/>
          <a:ln w="38100" cap="flat" cmpd="sng">
            <a:solidFill>
              <a:srgbClr val="E28189"/>
            </a:solidFill>
            <a:headEnd type="none" w="med" len="med"/>
            <a:tailEnd type="none" w="med" len="med"/>
          </a:ln>
        </p:spPr>
      </p:cxnSp>
      <p:sp>
        <p:nvSpPr>
          <p:cNvPr id="78" name="TextBox 92">
            <a:extLst>
              <a:ext uri="{FF2B5EF4-FFF2-40B4-BE49-F238E27FC236}">
                <a16:creationId xmlns:a16="http://schemas.microsoft.com/office/drawing/2014/main" id="{F3EAD746-F81E-4969-B9F4-C347BD0443AD}"/>
              </a:ext>
            </a:extLst>
          </p:cNvPr>
          <p:cNvSpPr txBox="1"/>
          <p:nvPr/>
        </p:nvSpPr>
        <p:spPr bwMode="gray">
          <a:xfrm>
            <a:off x="4813789" y="4596327"/>
            <a:ext cx="1446593" cy="169277"/>
          </a:xfrm>
          <a:prstGeom prst="rect">
            <a:avLst/>
          </a:prstGeom>
          <a:noFill/>
        </p:spPr>
        <p:txBody>
          <a:bodyPr wrap="square" lIns="0" tIns="0" rIns="0" bIns="0" rtlCol="0">
            <a:spAutoFit/>
          </a:bodyPr>
          <a:lstStyle/>
          <a:p>
            <a:pPr defTabSz="1624721" fontAlgn="ctr">
              <a:spcBef>
                <a:spcPct val="0"/>
              </a:spcBef>
              <a:spcAft>
                <a:spcPct val="0"/>
              </a:spcAft>
            </a:pPr>
            <a:r>
              <a:rPr lang="en-US" sz="1100" dirty="0">
                <a:solidFill>
                  <a:prstClr val="black"/>
                </a:solidFill>
                <a:latin typeface="Huawei Sans" panose="020C0503030203020204" pitchFamily="34" charset="0"/>
              </a:rPr>
              <a:t>Office data channel</a:t>
            </a:r>
            <a:endParaRPr lang="en-US" altLang="zh-CN" sz="1100" dirty="0">
              <a:solidFill>
                <a:prstClr val="black"/>
              </a:solidFill>
              <a:latin typeface="Huawei Sans" panose="020C0503030203020204" pitchFamily="34" charset="0"/>
              <a:ea typeface="方正兰亭黑简体" panose="02000000000000000000" pitchFamily="2" charset="-122"/>
              <a:cs typeface="Times New Roman" pitchFamily="18" charset="0"/>
            </a:endParaRPr>
          </a:p>
        </p:txBody>
      </p:sp>
      <p:sp>
        <p:nvSpPr>
          <p:cNvPr id="80" name="TextBox 92">
            <a:extLst>
              <a:ext uri="{FF2B5EF4-FFF2-40B4-BE49-F238E27FC236}">
                <a16:creationId xmlns:a16="http://schemas.microsoft.com/office/drawing/2014/main" id="{735C070D-57D3-4076-AFA7-C3EEA43414AE}"/>
              </a:ext>
            </a:extLst>
          </p:cNvPr>
          <p:cNvSpPr txBox="1"/>
          <p:nvPr/>
        </p:nvSpPr>
        <p:spPr bwMode="gray">
          <a:xfrm>
            <a:off x="4813789" y="5159161"/>
            <a:ext cx="956861" cy="338554"/>
          </a:xfrm>
          <a:prstGeom prst="rect">
            <a:avLst/>
          </a:prstGeom>
          <a:noFill/>
        </p:spPr>
        <p:txBody>
          <a:bodyPr wrap="square" lIns="0" tIns="0" rIns="0" bIns="0" rtlCol="0">
            <a:spAutoFit/>
          </a:bodyPr>
          <a:lstStyle/>
          <a:p>
            <a:pPr defTabSz="1624721" fontAlgn="ctr">
              <a:spcBef>
                <a:spcPct val="0"/>
              </a:spcBef>
              <a:spcAft>
                <a:spcPct val="0"/>
              </a:spcAft>
            </a:pPr>
            <a:r>
              <a:rPr lang="en-US" sz="1100" dirty="0">
                <a:solidFill>
                  <a:prstClr val="black"/>
                </a:solidFill>
                <a:latin typeface="Huawei Sans" panose="020C0503030203020204" pitchFamily="34" charset="0"/>
              </a:rPr>
              <a:t>Production data channel</a:t>
            </a:r>
            <a:endParaRPr lang="en-US" altLang="zh-CN" sz="1100" dirty="0">
              <a:solidFill>
                <a:prstClr val="black"/>
              </a:solidFill>
              <a:latin typeface="Huawei Sans" panose="020C0503030203020204" pitchFamily="34" charset="0"/>
              <a:ea typeface="方正兰亭黑简体" panose="02000000000000000000" pitchFamily="2" charset="-122"/>
              <a:cs typeface="Times New Roman" pitchFamily="18" charset="0"/>
            </a:endParaRPr>
          </a:p>
        </p:txBody>
      </p:sp>
      <p:cxnSp>
        <p:nvCxnSpPr>
          <p:cNvPr id="82" name="直接连接符 342">
            <a:extLst>
              <a:ext uri="{FF2B5EF4-FFF2-40B4-BE49-F238E27FC236}">
                <a16:creationId xmlns:a16="http://schemas.microsoft.com/office/drawing/2014/main" id="{CCFEC149-5CDB-4839-8A64-BDDEACD95E4A}"/>
              </a:ext>
            </a:extLst>
          </p:cNvPr>
          <p:cNvCxnSpPr>
            <a:cxnSpLocks/>
            <a:stCxn id="102" idx="0"/>
            <a:endCxn id="94" idx="3"/>
          </p:cNvCxnSpPr>
          <p:nvPr/>
        </p:nvCxnSpPr>
        <p:spPr bwMode="gray">
          <a:xfrm flipH="1" flipV="1">
            <a:off x="1876899" y="1979725"/>
            <a:ext cx="696289" cy="20207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3" name="直接连接符 118">
            <a:extLst>
              <a:ext uri="{FF2B5EF4-FFF2-40B4-BE49-F238E27FC236}">
                <a16:creationId xmlns:a16="http://schemas.microsoft.com/office/drawing/2014/main" id="{B7B8B67D-87B2-45E5-8805-EF721F99745B}"/>
              </a:ext>
            </a:extLst>
          </p:cNvPr>
          <p:cNvCxnSpPr>
            <a:cxnSpLocks/>
            <a:stCxn id="102" idx="0"/>
            <a:endCxn id="93" idx="1"/>
          </p:cNvCxnSpPr>
          <p:nvPr/>
        </p:nvCxnSpPr>
        <p:spPr bwMode="gray">
          <a:xfrm flipV="1">
            <a:off x="2573188" y="1994594"/>
            <a:ext cx="816430" cy="18721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4" name="Freeform 159">
            <a:extLst>
              <a:ext uri="{FF2B5EF4-FFF2-40B4-BE49-F238E27FC236}">
                <a16:creationId xmlns:a16="http://schemas.microsoft.com/office/drawing/2014/main" id="{2A9374B7-F2C5-4DFB-B11C-998ED6075433}"/>
              </a:ext>
            </a:extLst>
          </p:cNvPr>
          <p:cNvSpPr/>
          <p:nvPr/>
        </p:nvSpPr>
        <p:spPr bwMode="gray">
          <a:xfrm flipH="1">
            <a:off x="778167" y="1304823"/>
            <a:ext cx="1090606" cy="59009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DC A</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85" name="Freeform 159">
            <a:extLst>
              <a:ext uri="{FF2B5EF4-FFF2-40B4-BE49-F238E27FC236}">
                <a16:creationId xmlns:a16="http://schemas.microsoft.com/office/drawing/2014/main" id="{AE07BD1C-902A-4D5E-A543-B3515185034B}"/>
              </a:ext>
            </a:extLst>
          </p:cNvPr>
          <p:cNvSpPr/>
          <p:nvPr/>
        </p:nvSpPr>
        <p:spPr bwMode="gray">
          <a:xfrm flipH="1">
            <a:off x="3428195" y="1310341"/>
            <a:ext cx="1090606" cy="59009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DC B</a:t>
            </a:r>
            <a:endParaRPr lang="en-US" sz="1400" dirty="0">
              <a:solidFill>
                <a:schemeClr val="tx1"/>
              </a:solidFill>
              <a:latin typeface="Huawei Sans" panose="020C0503030203020204" pitchFamily="34" charset="0"/>
              <a:ea typeface="方正兰亭黑简体" panose="02000000000000000000" pitchFamily="2" charset="-122"/>
            </a:endParaRPr>
          </a:p>
        </p:txBody>
      </p:sp>
      <p:cxnSp>
        <p:nvCxnSpPr>
          <p:cNvPr id="86" name="直接连接符 111">
            <a:extLst>
              <a:ext uri="{FF2B5EF4-FFF2-40B4-BE49-F238E27FC236}">
                <a16:creationId xmlns:a16="http://schemas.microsoft.com/office/drawing/2014/main" id="{1C112B61-6C26-4C59-A88E-8FFED05630B8}"/>
              </a:ext>
            </a:extLst>
          </p:cNvPr>
          <p:cNvCxnSpPr/>
          <p:nvPr/>
        </p:nvCxnSpPr>
        <p:spPr bwMode="gray">
          <a:xfrm>
            <a:off x="1085440" y="1965994"/>
            <a:ext cx="44193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7" name="TextBox 92">
            <a:extLst>
              <a:ext uri="{FF2B5EF4-FFF2-40B4-BE49-F238E27FC236}">
                <a16:creationId xmlns:a16="http://schemas.microsoft.com/office/drawing/2014/main" id="{92FEA3F2-C690-4A0A-9902-C80AC7152D24}"/>
              </a:ext>
            </a:extLst>
          </p:cNvPr>
          <p:cNvSpPr txBox="1"/>
          <p:nvPr/>
        </p:nvSpPr>
        <p:spPr bwMode="gray">
          <a:xfrm>
            <a:off x="995559" y="1746784"/>
            <a:ext cx="623127" cy="164110"/>
          </a:xfrm>
          <a:prstGeom prst="rect">
            <a:avLst/>
          </a:prstGeom>
          <a:noFill/>
        </p:spPr>
        <p:txBody>
          <a:bodyPr wrap="square" lIns="0" tIns="0" rIns="0" bIns="0" rtlCol="0">
            <a:spAutoFit/>
          </a:bodyPr>
          <a:lstStyle/>
          <a:p>
            <a:pPr algn="ctr" defTabSz="1624721" fontAlgn="ctr">
              <a:spcBef>
                <a:spcPct val="0"/>
              </a:spcBef>
              <a:spcAft>
                <a:spcPct val="0"/>
              </a:spcAft>
            </a:pPr>
            <a:r>
              <a:rPr lang="en-US" sz="1067" dirty="0">
                <a:solidFill>
                  <a:srgbClr val="C00000"/>
                </a:solidFill>
                <a:latin typeface="Huawei Sans" panose="020C0503030203020204" pitchFamily="34" charset="0"/>
              </a:rPr>
              <a:t>Hub1</a:t>
            </a:r>
          </a:p>
        </p:txBody>
      </p:sp>
      <p:cxnSp>
        <p:nvCxnSpPr>
          <p:cNvPr id="88" name="直接连接符 357">
            <a:extLst>
              <a:ext uri="{FF2B5EF4-FFF2-40B4-BE49-F238E27FC236}">
                <a16:creationId xmlns:a16="http://schemas.microsoft.com/office/drawing/2014/main" id="{9D4FA1D2-4854-4616-A99B-C65348BB95DB}"/>
              </a:ext>
            </a:extLst>
          </p:cNvPr>
          <p:cNvCxnSpPr/>
          <p:nvPr/>
        </p:nvCxnSpPr>
        <p:spPr bwMode="gray">
          <a:xfrm>
            <a:off x="3737296" y="1992464"/>
            <a:ext cx="44193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9" name="TextBox 92">
            <a:extLst>
              <a:ext uri="{FF2B5EF4-FFF2-40B4-BE49-F238E27FC236}">
                <a16:creationId xmlns:a16="http://schemas.microsoft.com/office/drawing/2014/main" id="{A5F0FA13-A947-4D77-8A41-9874BFA17D10}"/>
              </a:ext>
            </a:extLst>
          </p:cNvPr>
          <p:cNvSpPr txBox="1"/>
          <p:nvPr/>
        </p:nvSpPr>
        <p:spPr bwMode="gray">
          <a:xfrm>
            <a:off x="3674278" y="1735108"/>
            <a:ext cx="623127" cy="164110"/>
          </a:xfrm>
          <a:prstGeom prst="rect">
            <a:avLst/>
          </a:prstGeom>
          <a:noFill/>
        </p:spPr>
        <p:txBody>
          <a:bodyPr wrap="square" lIns="0" tIns="0" rIns="0" bIns="0" rtlCol="0">
            <a:spAutoFit/>
          </a:bodyPr>
          <a:lstStyle/>
          <a:p>
            <a:pPr algn="ctr" defTabSz="1624721" fontAlgn="ctr">
              <a:spcBef>
                <a:spcPct val="0"/>
              </a:spcBef>
              <a:spcAft>
                <a:spcPct val="0"/>
              </a:spcAft>
            </a:pPr>
            <a:r>
              <a:rPr lang="en-US" sz="1067" dirty="0">
                <a:solidFill>
                  <a:srgbClr val="C00000"/>
                </a:solidFill>
                <a:latin typeface="Huawei Sans" panose="020C0503030203020204" pitchFamily="34" charset="0"/>
              </a:rPr>
              <a:t>Hub2</a:t>
            </a:r>
          </a:p>
        </p:txBody>
      </p:sp>
      <p:sp>
        <p:nvSpPr>
          <p:cNvPr id="90" name="圆角矩形 116">
            <a:extLst>
              <a:ext uri="{FF2B5EF4-FFF2-40B4-BE49-F238E27FC236}">
                <a16:creationId xmlns:a16="http://schemas.microsoft.com/office/drawing/2014/main" id="{B0379DA3-558D-4F86-A95F-F3BE884CC3B4}"/>
              </a:ext>
            </a:extLst>
          </p:cNvPr>
          <p:cNvSpPr/>
          <p:nvPr/>
        </p:nvSpPr>
        <p:spPr bwMode="gray">
          <a:xfrm>
            <a:off x="700481" y="1239446"/>
            <a:ext cx="1223574" cy="959314"/>
          </a:xfrm>
          <a:prstGeom prst="roundRect">
            <a:avLst/>
          </a:prstGeom>
          <a:noFill/>
          <a:ln w="12700">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67" dirty="0">
              <a:solidFill>
                <a:prstClr val="black"/>
              </a:solidFill>
              <a:latin typeface="Huawei Sans" panose="020C0503030203020204" pitchFamily="34" charset="0"/>
              <a:ea typeface="方正兰亭黑简体" panose="02000000000000000000" pitchFamily="2" charset="-122"/>
            </a:endParaRPr>
          </a:p>
        </p:txBody>
      </p:sp>
      <p:sp>
        <p:nvSpPr>
          <p:cNvPr id="91" name="圆角矩形 117">
            <a:extLst>
              <a:ext uri="{FF2B5EF4-FFF2-40B4-BE49-F238E27FC236}">
                <a16:creationId xmlns:a16="http://schemas.microsoft.com/office/drawing/2014/main" id="{993CBF94-886A-4E15-9A99-9CB639CB999A}"/>
              </a:ext>
            </a:extLst>
          </p:cNvPr>
          <p:cNvSpPr/>
          <p:nvPr/>
        </p:nvSpPr>
        <p:spPr bwMode="gray">
          <a:xfrm>
            <a:off x="3345177" y="1239446"/>
            <a:ext cx="1223574" cy="981559"/>
          </a:xfrm>
          <a:prstGeom prst="roundRect">
            <a:avLst/>
          </a:prstGeom>
          <a:noFill/>
          <a:ln w="12700">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67" dirty="0">
              <a:solidFill>
                <a:prstClr val="black"/>
              </a:solidFill>
              <a:latin typeface="Huawei Sans" panose="020C0503030203020204" pitchFamily="34" charset="0"/>
              <a:ea typeface="方正兰亭黑简体" panose="02000000000000000000" pitchFamily="2" charset="-122"/>
            </a:endParaRPr>
          </a:p>
        </p:txBody>
      </p:sp>
      <p:pic>
        <p:nvPicPr>
          <p:cNvPr id="92" name="Picture 12" descr="E:\2016.01\1.12 扁平化图标\蓝色\AR-蓝色最新-40.png">
            <a:extLst>
              <a:ext uri="{FF2B5EF4-FFF2-40B4-BE49-F238E27FC236}">
                <a16:creationId xmlns:a16="http://schemas.microsoft.com/office/drawing/2014/main" id="{B14159D7-574A-4BD1-A2CF-5EB8D4615CDC}"/>
              </a:ext>
            </a:extLst>
          </p:cNvPr>
          <p:cNvPicPr>
            <a:picLocks noChangeAspect="1" noChangeArrowheads="1"/>
          </p:cNvPicPr>
          <p:nvPr/>
        </p:nvPicPr>
        <p:blipFill>
          <a:blip r:embed="rId4" cstate="print"/>
          <a:srcRect/>
          <a:stretch>
            <a:fillRect/>
          </a:stretch>
        </p:blipFill>
        <p:spPr bwMode="gray">
          <a:xfrm>
            <a:off x="4186179" y="1848692"/>
            <a:ext cx="344148" cy="281576"/>
          </a:xfrm>
          <a:prstGeom prst="rect">
            <a:avLst/>
          </a:prstGeom>
          <a:noFill/>
        </p:spPr>
      </p:pic>
      <p:pic>
        <p:nvPicPr>
          <p:cNvPr id="93" name="Picture 12" descr="E:\2016.01\1.12 扁平化图标\蓝色\AR-蓝色最新-40.png">
            <a:extLst>
              <a:ext uri="{FF2B5EF4-FFF2-40B4-BE49-F238E27FC236}">
                <a16:creationId xmlns:a16="http://schemas.microsoft.com/office/drawing/2014/main" id="{BC45B7D3-CC9C-4727-A95B-491F80F2D5C5}"/>
              </a:ext>
            </a:extLst>
          </p:cNvPr>
          <p:cNvPicPr>
            <a:picLocks noChangeAspect="1" noChangeArrowheads="1"/>
          </p:cNvPicPr>
          <p:nvPr/>
        </p:nvPicPr>
        <p:blipFill>
          <a:blip r:embed="rId4" cstate="print"/>
          <a:srcRect/>
          <a:stretch>
            <a:fillRect/>
          </a:stretch>
        </p:blipFill>
        <p:spPr bwMode="gray">
          <a:xfrm>
            <a:off x="3389618" y="1853806"/>
            <a:ext cx="344148" cy="281576"/>
          </a:xfrm>
          <a:prstGeom prst="rect">
            <a:avLst/>
          </a:prstGeom>
          <a:noFill/>
        </p:spPr>
      </p:pic>
      <p:pic>
        <p:nvPicPr>
          <p:cNvPr id="94" name="Picture 12" descr="E:\2016.01\1.12 扁平化图标\蓝色\AR-蓝色最新-40.png">
            <a:extLst>
              <a:ext uri="{FF2B5EF4-FFF2-40B4-BE49-F238E27FC236}">
                <a16:creationId xmlns:a16="http://schemas.microsoft.com/office/drawing/2014/main" id="{CC6EA429-ACD7-4274-ADD0-DA59C5EC2C62}"/>
              </a:ext>
            </a:extLst>
          </p:cNvPr>
          <p:cNvPicPr>
            <a:picLocks noChangeAspect="1" noChangeArrowheads="1"/>
          </p:cNvPicPr>
          <p:nvPr/>
        </p:nvPicPr>
        <p:blipFill>
          <a:blip r:embed="rId4" cstate="print"/>
          <a:srcRect/>
          <a:stretch>
            <a:fillRect/>
          </a:stretch>
        </p:blipFill>
        <p:spPr bwMode="gray">
          <a:xfrm>
            <a:off x="1532751" y="1838937"/>
            <a:ext cx="344148" cy="281576"/>
          </a:xfrm>
          <a:prstGeom prst="rect">
            <a:avLst/>
          </a:prstGeom>
          <a:noFill/>
        </p:spPr>
      </p:pic>
      <p:pic>
        <p:nvPicPr>
          <p:cNvPr id="95" name="Picture 12" descr="E:\2016.01\1.12 扁平化图标\蓝色\AR-蓝色最新-40.png">
            <a:extLst>
              <a:ext uri="{FF2B5EF4-FFF2-40B4-BE49-F238E27FC236}">
                <a16:creationId xmlns:a16="http://schemas.microsoft.com/office/drawing/2014/main" id="{5B869E82-1B44-4270-9297-660C4A3335C7}"/>
              </a:ext>
            </a:extLst>
          </p:cNvPr>
          <p:cNvPicPr>
            <a:picLocks noChangeAspect="1" noChangeArrowheads="1"/>
          </p:cNvPicPr>
          <p:nvPr/>
        </p:nvPicPr>
        <p:blipFill>
          <a:blip r:embed="rId4" cstate="print"/>
          <a:srcRect/>
          <a:stretch>
            <a:fillRect/>
          </a:stretch>
        </p:blipFill>
        <p:spPr bwMode="gray">
          <a:xfrm>
            <a:off x="769093" y="1845135"/>
            <a:ext cx="344148" cy="281576"/>
          </a:xfrm>
          <a:prstGeom prst="rect">
            <a:avLst/>
          </a:prstGeom>
          <a:noFill/>
        </p:spPr>
      </p:pic>
      <p:cxnSp>
        <p:nvCxnSpPr>
          <p:cNvPr id="96" name="直接连接符 342">
            <a:extLst>
              <a:ext uri="{FF2B5EF4-FFF2-40B4-BE49-F238E27FC236}">
                <a16:creationId xmlns:a16="http://schemas.microsoft.com/office/drawing/2014/main" id="{1A0A5B5D-9239-4FC7-A895-6D60D52DCA23}"/>
              </a:ext>
            </a:extLst>
          </p:cNvPr>
          <p:cNvCxnSpPr>
            <a:cxnSpLocks/>
            <a:stCxn id="85" idx="21"/>
            <a:endCxn id="84" idx="8"/>
          </p:cNvCxnSpPr>
          <p:nvPr/>
        </p:nvCxnSpPr>
        <p:spPr bwMode="gray">
          <a:xfrm flipH="1" flipV="1">
            <a:off x="1868773" y="1707795"/>
            <a:ext cx="1559422" cy="16259"/>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02" name="图片 24">
            <a:extLst>
              <a:ext uri="{FF2B5EF4-FFF2-40B4-BE49-F238E27FC236}">
                <a16:creationId xmlns:a16="http://schemas.microsoft.com/office/drawing/2014/main" id="{BF835C7C-A494-4083-B5DD-DE93F65CC0E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974397" y="2181804"/>
            <a:ext cx="1197582" cy="220866"/>
          </a:xfrm>
          <a:prstGeom prst="rect">
            <a:avLst/>
          </a:prstGeom>
        </p:spPr>
      </p:pic>
      <p:sp>
        <p:nvSpPr>
          <p:cNvPr id="101" name="Freeform: Shape 100">
            <a:extLst>
              <a:ext uri="{FF2B5EF4-FFF2-40B4-BE49-F238E27FC236}">
                <a16:creationId xmlns:a16="http://schemas.microsoft.com/office/drawing/2014/main" id="{49165F8C-1580-44F8-8370-508D38E7BA5E}"/>
              </a:ext>
            </a:extLst>
          </p:cNvPr>
          <p:cNvSpPr/>
          <p:nvPr/>
        </p:nvSpPr>
        <p:spPr bwMode="gray">
          <a:xfrm>
            <a:off x="1011671" y="2147299"/>
            <a:ext cx="1510301" cy="3030876"/>
          </a:xfrm>
          <a:custGeom>
            <a:avLst/>
            <a:gdLst>
              <a:gd name="connsiteX0" fmla="*/ 1510301 w 1510301"/>
              <a:gd name="connsiteY0" fmla="*/ 3030876 h 3030876"/>
              <a:gd name="connsiteX1" fmla="*/ 739739 w 1510301"/>
              <a:gd name="connsiteY1" fmla="*/ 1541123 h 3030876"/>
              <a:gd name="connsiteX2" fmla="*/ 791110 w 1510301"/>
              <a:gd name="connsiteY2" fmla="*/ 616449 h 3030876"/>
              <a:gd name="connsiteX3" fmla="*/ 0 w 1510301"/>
              <a:gd name="connsiteY3" fmla="*/ 0 h 3030876"/>
            </a:gdLst>
            <a:ahLst/>
            <a:cxnLst>
              <a:cxn ang="0">
                <a:pos x="connsiteX0" y="connsiteY0"/>
              </a:cxn>
              <a:cxn ang="0">
                <a:pos x="connsiteX1" y="connsiteY1"/>
              </a:cxn>
              <a:cxn ang="0">
                <a:pos x="connsiteX2" y="connsiteY2"/>
              </a:cxn>
              <a:cxn ang="0">
                <a:pos x="connsiteX3" y="connsiteY3"/>
              </a:cxn>
            </a:cxnLst>
            <a:rect l="l" t="t" r="r" b="b"/>
            <a:pathLst>
              <a:path w="1510301" h="3030876">
                <a:moveTo>
                  <a:pt x="1510301" y="3030876"/>
                </a:moveTo>
                <a:cubicBezTo>
                  <a:pt x="1184952" y="2487201"/>
                  <a:pt x="859604" y="1943527"/>
                  <a:pt x="739739" y="1541123"/>
                </a:cubicBezTo>
                <a:cubicBezTo>
                  <a:pt x="619874" y="1138719"/>
                  <a:pt x="914400" y="873303"/>
                  <a:pt x="791110" y="616449"/>
                </a:cubicBezTo>
                <a:cubicBezTo>
                  <a:pt x="667820" y="359595"/>
                  <a:pt x="333910" y="179797"/>
                  <a:pt x="0" y="0"/>
                </a:cubicBezTo>
              </a:path>
            </a:pathLst>
          </a:custGeom>
          <a:noFill/>
          <a:ln w="57150" cap="flat" cmpd="sng">
            <a:solidFill>
              <a:srgbClr val="F6B78C"/>
            </a:solidFill>
          </a:ln>
        </p:spPr>
        <p:txBody>
          <a:bodyPr rtlCol="0" anchor="ctr"/>
          <a:lstStyle/>
          <a:p>
            <a:pPr algn="ctr" fontAlgn="ctr"/>
            <a:endParaRPr lang="en-US" dirty="0">
              <a:latin typeface="Huawei Sans" panose="020C0503030203020204" pitchFamily="34" charset="0"/>
            </a:endParaRPr>
          </a:p>
        </p:txBody>
      </p:sp>
      <p:sp>
        <p:nvSpPr>
          <p:cNvPr id="104" name="Freeform: Shape 103">
            <a:extLst>
              <a:ext uri="{FF2B5EF4-FFF2-40B4-BE49-F238E27FC236}">
                <a16:creationId xmlns:a16="http://schemas.microsoft.com/office/drawing/2014/main" id="{3368A64F-FEB6-445E-BEDB-84969CED1813}"/>
              </a:ext>
            </a:extLst>
          </p:cNvPr>
          <p:cNvSpPr/>
          <p:nvPr/>
        </p:nvSpPr>
        <p:spPr bwMode="gray">
          <a:xfrm>
            <a:off x="1628120" y="2095928"/>
            <a:ext cx="1757031" cy="3113070"/>
          </a:xfrm>
          <a:custGeom>
            <a:avLst/>
            <a:gdLst>
              <a:gd name="connsiteX0" fmla="*/ 1037690 w 1757031"/>
              <a:gd name="connsiteY0" fmla="*/ 3113070 h 3113070"/>
              <a:gd name="connsiteX1" fmla="*/ 1736333 w 1757031"/>
              <a:gd name="connsiteY1" fmla="*/ 1592494 h 3113070"/>
              <a:gd name="connsiteX2" fmla="*/ 328773 w 1757031"/>
              <a:gd name="connsiteY2" fmla="*/ 452063 h 3113070"/>
              <a:gd name="connsiteX3" fmla="*/ 0 w 1757031"/>
              <a:gd name="connsiteY3" fmla="*/ 0 h 3113070"/>
            </a:gdLst>
            <a:ahLst/>
            <a:cxnLst>
              <a:cxn ang="0">
                <a:pos x="connsiteX0" y="connsiteY0"/>
              </a:cxn>
              <a:cxn ang="0">
                <a:pos x="connsiteX1" y="connsiteY1"/>
              </a:cxn>
              <a:cxn ang="0">
                <a:pos x="connsiteX2" y="connsiteY2"/>
              </a:cxn>
              <a:cxn ang="0">
                <a:pos x="connsiteX3" y="connsiteY3"/>
              </a:cxn>
            </a:cxnLst>
            <a:rect l="l" t="t" r="r" b="b"/>
            <a:pathLst>
              <a:path w="1757031" h="3113070">
                <a:moveTo>
                  <a:pt x="1037690" y="3113070"/>
                </a:moveTo>
                <a:cubicBezTo>
                  <a:pt x="1446088" y="2574532"/>
                  <a:pt x="1854486" y="2035995"/>
                  <a:pt x="1736333" y="1592494"/>
                </a:cubicBezTo>
                <a:cubicBezTo>
                  <a:pt x="1618180" y="1148993"/>
                  <a:pt x="618162" y="717479"/>
                  <a:pt x="328773" y="452063"/>
                </a:cubicBezTo>
                <a:cubicBezTo>
                  <a:pt x="39384" y="186647"/>
                  <a:pt x="19692" y="93323"/>
                  <a:pt x="0" y="0"/>
                </a:cubicBezTo>
              </a:path>
            </a:pathLst>
          </a:custGeom>
          <a:noFill/>
          <a:ln w="57150" cap="flat" cmpd="sng">
            <a:solidFill>
              <a:srgbClr val="F6B78C"/>
            </a:solidFill>
            <a:prstDash val="dash"/>
          </a:ln>
        </p:spPr>
        <p:txBody>
          <a:bodyPr rtlCol="0" anchor="ctr"/>
          <a:lstStyle/>
          <a:p>
            <a:pPr algn="ctr" fontAlgn="ctr"/>
            <a:endParaRPr lang="en-US" dirty="0">
              <a:ln>
                <a:solidFill>
                  <a:schemeClr val="tx1"/>
                </a:solidFill>
                <a:prstDash val="dash"/>
              </a:ln>
              <a:latin typeface="Huawei Sans" panose="020C0503030203020204" pitchFamily="34" charset="0"/>
            </a:endParaRPr>
          </a:p>
        </p:txBody>
      </p:sp>
      <p:sp>
        <p:nvSpPr>
          <p:cNvPr id="108" name="Freeform: Shape 107">
            <a:extLst>
              <a:ext uri="{FF2B5EF4-FFF2-40B4-BE49-F238E27FC236}">
                <a16:creationId xmlns:a16="http://schemas.microsoft.com/office/drawing/2014/main" id="{A459F926-C3E4-42F8-9F27-7747B2A0EB84}"/>
              </a:ext>
            </a:extLst>
          </p:cNvPr>
          <p:cNvSpPr/>
          <p:nvPr/>
        </p:nvSpPr>
        <p:spPr bwMode="gray">
          <a:xfrm>
            <a:off x="2049410" y="2167846"/>
            <a:ext cx="1561622" cy="3056813"/>
          </a:xfrm>
          <a:custGeom>
            <a:avLst/>
            <a:gdLst>
              <a:gd name="connsiteX0" fmla="*/ 664490 w 1619986"/>
              <a:gd name="connsiteY0" fmla="*/ 3010328 h 3010328"/>
              <a:gd name="connsiteX1" fmla="*/ 17218 w 1619986"/>
              <a:gd name="connsiteY1" fmla="*/ 1582220 h 3010328"/>
              <a:gd name="connsiteX2" fmla="*/ 1280939 w 1619986"/>
              <a:gd name="connsiteY2" fmla="*/ 565079 h 3010328"/>
              <a:gd name="connsiteX3" fmla="*/ 1619986 w 1619986"/>
              <a:gd name="connsiteY3" fmla="*/ 0 h 3010328"/>
            </a:gdLst>
            <a:ahLst/>
            <a:cxnLst>
              <a:cxn ang="0">
                <a:pos x="connsiteX0" y="connsiteY0"/>
              </a:cxn>
              <a:cxn ang="0">
                <a:pos x="connsiteX1" y="connsiteY1"/>
              </a:cxn>
              <a:cxn ang="0">
                <a:pos x="connsiteX2" y="connsiteY2"/>
              </a:cxn>
              <a:cxn ang="0">
                <a:pos x="connsiteX3" y="connsiteY3"/>
              </a:cxn>
            </a:cxnLst>
            <a:rect l="l" t="t" r="r" b="b"/>
            <a:pathLst>
              <a:path w="1619986" h="3010328">
                <a:moveTo>
                  <a:pt x="664490" y="3010328"/>
                </a:moveTo>
                <a:cubicBezTo>
                  <a:pt x="289483" y="2500044"/>
                  <a:pt x="-85523" y="1989761"/>
                  <a:pt x="17218" y="1582220"/>
                </a:cubicBezTo>
                <a:cubicBezTo>
                  <a:pt x="119959" y="1174679"/>
                  <a:pt x="1013811" y="828782"/>
                  <a:pt x="1280939" y="565079"/>
                </a:cubicBezTo>
                <a:cubicBezTo>
                  <a:pt x="1548067" y="301376"/>
                  <a:pt x="1584026" y="150688"/>
                  <a:pt x="1619986" y="0"/>
                </a:cubicBezTo>
              </a:path>
            </a:pathLst>
          </a:custGeom>
          <a:noFill/>
          <a:ln w="57150" cap="flat" cmpd="sng">
            <a:solidFill>
              <a:srgbClr val="E28189"/>
            </a:solidFill>
            <a:prstDash val="dash"/>
          </a:ln>
        </p:spPr>
        <p:txBody>
          <a:bodyPr rtlCol="0" anchor="ctr"/>
          <a:lstStyle/>
          <a:p>
            <a:pPr algn="ctr" fontAlgn="ctr"/>
            <a:endParaRPr lang="en-US" dirty="0">
              <a:ln>
                <a:solidFill>
                  <a:schemeClr val="tx1"/>
                </a:solidFill>
                <a:prstDash val="dash"/>
              </a:ln>
              <a:latin typeface="Huawei Sans" panose="020C0503030203020204" pitchFamily="34" charset="0"/>
            </a:endParaRPr>
          </a:p>
        </p:txBody>
      </p:sp>
      <p:sp>
        <p:nvSpPr>
          <p:cNvPr id="111" name="Freeform: Shape 110">
            <a:extLst>
              <a:ext uri="{FF2B5EF4-FFF2-40B4-BE49-F238E27FC236}">
                <a16:creationId xmlns:a16="http://schemas.microsoft.com/office/drawing/2014/main" id="{849AC888-385F-41B1-8129-0D3760C026CE}"/>
              </a:ext>
            </a:extLst>
          </p:cNvPr>
          <p:cNvSpPr/>
          <p:nvPr/>
        </p:nvSpPr>
        <p:spPr bwMode="gray">
          <a:xfrm>
            <a:off x="2748003" y="2157573"/>
            <a:ext cx="1571946" cy="3010328"/>
          </a:xfrm>
          <a:custGeom>
            <a:avLst/>
            <a:gdLst>
              <a:gd name="connsiteX0" fmla="*/ 0 w 1571946"/>
              <a:gd name="connsiteY0" fmla="*/ 3010328 h 3010328"/>
              <a:gd name="connsiteX1" fmla="*/ 791110 w 1571946"/>
              <a:gd name="connsiteY1" fmla="*/ 1489753 h 3010328"/>
              <a:gd name="connsiteX2" fmla="*/ 842481 w 1571946"/>
              <a:gd name="connsiteY2" fmla="*/ 565079 h 3010328"/>
              <a:gd name="connsiteX3" fmla="*/ 1571946 w 1571946"/>
              <a:gd name="connsiteY3" fmla="*/ 0 h 3010328"/>
            </a:gdLst>
            <a:ahLst/>
            <a:cxnLst>
              <a:cxn ang="0">
                <a:pos x="connsiteX0" y="connsiteY0"/>
              </a:cxn>
              <a:cxn ang="0">
                <a:pos x="connsiteX1" y="connsiteY1"/>
              </a:cxn>
              <a:cxn ang="0">
                <a:pos x="connsiteX2" y="connsiteY2"/>
              </a:cxn>
              <a:cxn ang="0">
                <a:pos x="connsiteX3" y="connsiteY3"/>
              </a:cxn>
            </a:cxnLst>
            <a:rect l="l" t="t" r="r" b="b"/>
            <a:pathLst>
              <a:path w="1571946" h="3010328">
                <a:moveTo>
                  <a:pt x="0" y="3010328"/>
                </a:moveTo>
                <a:cubicBezTo>
                  <a:pt x="325348" y="2453811"/>
                  <a:pt x="650697" y="1897294"/>
                  <a:pt x="791110" y="1489753"/>
                </a:cubicBezTo>
                <a:cubicBezTo>
                  <a:pt x="931524" y="1082211"/>
                  <a:pt x="712342" y="813371"/>
                  <a:pt x="842481" y="565079"/>
                </a:cubicBezTo>
                <a:cubicBezTo>
                  <a:pt x="972620" y="316787"/>
                  <a:pt x="1272283" y="158393"/>
                  <a:pt x="1571946" y="0"/>
                </a:cubicBezTo>
              </a:path>
            </a:pathLst>
          </a:custGeom>
          <a:noFill/>
          <a:ln w="57150" cap="flat" cmpd="sng">
            <a:solidFill>
              <a:srgbClr val="E28189"/>
            </a:solidFill>
          </a:ln>
        </p:spPr>
        <p:txBody>
          <a:bodyPr rtlCol="0" anchor="ctr"/>
          <a:lstStyle/>
          <a:p>
            <a:pPr algn="ctr" fontAlgn="ctr"/>
            <a:endParaRPr lang="en-US" dirty="0">
              <a:latin typeface="Huawei Sans" panose="020C0503030203020204" pitchFamily="34" charset="0"/>
            </a:endParaRPr>
          </a:p>
        </p:txBody>
      </p:sp>
    </p:spTree>
    <p:extLst>
      <p:ext uri="{BB962C8B-B14F-4D97-AF65-F5344CB8AC3E}">
        <p14:creationId xmlns:p14="http://schemas.microsoft.com/office/powerpoint/2010/main" val="41795370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58DC7-64A6-48D4-879A-82B835A3521D}"/>
              </a:ext>
            </a:extLst>
          </p:cNvPr>
          <p:cNvSpPr>
            <a:spLocks noGrp="1"/>
          </p:cNvSpPr>
          <p:nvPr>
            <p:ph type="title"/>
          </p:nvPr>
        </p:nvSpPr>
        <p:spPr bwMode="gray"/>
        <p:txBody>
          <a:bodyPr/>
          <a:lstStyle/>
          <a:p>
            <a:pPr fontAlgn="ctr"/>
            <a:r>
              <a:rPr lang="en-US" dirty="0">
                <a:latin typeface="Huawei Sans" panose="020C0503030203020204" pitchFamily="34" charset="0"/>
              </a:rPr>
              <a:t>SD-WAN Network Design Outside the Province</a:t>
            </a:r>
          </a:p>
        </p:txBody>
      </p:sp>
      <p:sp>
        <p:nvSpPr>
          <p:cNvPr id="3" name="Text Placeholder 2">
            <a:extLst>
              <a:ext uri="{FF2B5EF4-FFF2-40B4-BE49-F238E27FC236}">
                <a16:creationId xmlns:a16="http://schemas.microsoft.com/office/drawing/2014/main" id="{89189F32-DD1B-4AB5-8BBA-770B6ACF2926}"/>
              </a:ext>
            </a:extLst>
          </p:cNvPr>
          <p:cNvSpPr>
            <a:spLocks noGrp="1"/>
          </p:cNvSpPr>
          <p:nvPr>
            <p:ph type="body" sz="quarter" idx="10"/>
          </p:nvPr>
        </p:nvSpPr>
        <p:spPr bwMode="gray">
          <a:xfrm>
            <a:off x="6096000" y="1052514"/>
            <a:ext cx="5653088" cy="4875042"/>
          </a:xfrm>
        </p:spPr>
        <p:txBody>
          <a:bodyPr/>
          <a:lstStyle/>
          <a:p>
            <a:r>
              <a:rPr lang="en-US" sz="1400" dirty="0">
                <a:latin typeface="Huawei Sans" panose="020C0503030203020204" pitchFamily="34" charset="0"/>
              </a:rPr>
              <a:t>Underlay network design</a:t>
            </a:r>
            <a:endParaRPr lang="en-US" altLang="zh-CN" sz="1400" dirty="0">
              <a:latin typeface="Huawei Sans" panose="020C0503030203020204" pitchFamily="34" charset="0"/>
            </a:endParaRPr>
          </a:p>
          <a:p>
            <a:pPr marL="536575" lvl="1" indent="-220663"/>
            <a:r>
              <a:rPr lang="en-US" sz="1200" dirty="0">
                <a:latin typeface="Huawei Sans" panose="020C0503030203020204" pitchFamily="34" charset="0"/>
              </a:rPr>
              <a:t>Cross-province MPLS and MSTP private lines are expensive. Therefore, the Internet is used instead of MSTP private lines to reduce line costs.</a:t>
            </a:r>
            <a:endParaRPr lang="en-US" altLang="zh-CN" sz="1200" dirty="0">
              <a:latin typeface="Huawei Sans" panose="020C0503030203020204" pitchFamily="34" charset="0"/>
            </a:endParaRPr>
          </a:p>
          <a:p>
            <a:pPr marL="536575" lvl="1" indent="-220663"/>
            <a:r>
              <a:rPr lang="en-US" sz="1200" dirty="0">
                <a:latin typeface="Huawei Sans" panose="020C0503030203020204" pitchFamily="34" charset="0"/>
              </a:rPr>
              <a:t>The prices of the Internet and MPLS private lines are similar in local provinces. Links are selected based on the site requirements.</a:t>
            </a:r>
            <a:endParaRPr lang="en-US" altLang="zh-CN" sz="1200" dirty="0">
              <a:latin typeface="Huawei Sans" panose="020C0503030203020204" pitchFamily="34" charset="0"/>
            </a:endParaRPr>
          </a:p>
          <a:p>
            <a:pPr marL="536575" lvl="1" indent="-220663"/>
            <a:r>
              <a:rPr lang="en-US" sz="1200" dirty="0">
                <a:latin typeface="Huawei Sans" panose="020C0503030203020204" pitchFamily="34" charset="0"/>
              </a:rPr>
              <a:t>For service security purposes, firewalls must be deployed at both ends of each Internet link.</a:t>
            </a:r>
            <a:endParaRPr lang="en-US" altLang="zh-CN" sz="1200" dirty="0">
              <a:latin typeface="Huawei Sans" panose="020C0503030203020204" pitchFamily="34" charset="0"/>
            </a:endParaRPr>
          </a:p>
          <a:p>
            <a:pPr marL="302279" lvl="1" indent="-302279" algn="just">
              <a:spcBef>
                <a:spcPts val="792"/>
              </a:spcBef>
              <a:buFont typeface="Wingdings" panose="05000000000000000000" pitchFamily="2" charset="2"/>
              <a:buChar char="l"/>
            </a:pPr>
            <a:r>
              <a:rPr lang="en-US" sz="1400" dirty="0">
                <a:latin typeface="Huawei Sans" panose="020C0503030203020204" pitchFamily="34" charset="0"/>
              </a:rPr>
              <a:t>Overlay network design</a:t>
            </a:r>
            <a:endParaRPr lang="en-US" altLang="zh-CN" sz="1400" dirty="0">
              <a:latin typeface="Huawei Sans" panose="020C0503030203020204" pitchFamily="34" charset="0"/>
              <a:cs typeface="Huawei Sans" panose="020C0503030203020204" pitchFamily="34" charset="0"/>
            </a:endParaRPr>
          </a:p>
          <a:p>
            <a:pPr marL="536575" lvl="1" indent="-220663"/>
            <a:r>
              <a:rPr lang="en-US" sz="1200" dirty="0">
                <a:latin typeface="Huawei Sans" panose="020C0503030203020204" pitchFamily="34" charset="0"/>
              </a:rPr>
              <a:t>Sub-branches outside the province do not use the flat networking. Therefore, traffic of these sub-branches is first aggregated to local provincial branches and then centrally sent to the HQ.</a:t>
            </a:r>
            <a:endParaRPr lang="en-US" altLang="zh-CN" sz="1200" dirty="0">
              <a:latin typeface="Huawei Sans" panose="020C0503030203020204" pitchFamily="34" charset="0"/>
            </a:endParaRPr>
          </a:p>
          <a:p>
            <a:pPr marL="536575" lvl="1" indent="-220663"/>
            <a:r>
              <a:rPr lang="en-US" sz="1200" dirty="0">
                <a:latin typeface="Huawei Sans" panose="020C0503030203020204" pitchFamily="34" charset="0"/>
              </a:rPr>
              <a:t>The overlay network uses a hierarchical topology.</a:t>
            </a:r>
            <a:endParaRPr lang="en-US" altLang="zh-CN" sz="1200" dirty="0">
              <a:latin typeface="Huawei Sans" panose="020C0503030203020204" pitchFamily="34" charset="0"/>
            </a:endParaRPr>
          </a:p>
          <a:p>
            <a:pPr marL="536575" lvl="1" indent="-220663"/>
            <a:r>
              <a:rPr lang="en-US" sz="1200" dirty="0">
                <a:latin typeface="Huawei Sans" panose="020C0503030203020204" pitchFamily="34" charset="0"/>
              </a:rPr>
              <a:t>Dual uplinks of each device at a sub-branch back up each other, providing high reliability for office and production services.</a:t>
            </a:r>
            <a:endParaRPr lang="en-US" altLang="zh-CN" sz="1200" dirty="0">
              <a:latin typeface="Huawei Sans" panose="020C0503030203020204" pitchFamily="34" charset="0"/>
            </a:endParaRPr>
          </a:p>
        </p:txBody>
      </p:sp>
      <p:sp>
        <p:nvSpPr>
          <p:cNvPr id="8" name="圆角矩形 149">
            <a:extLst>
              <a:ext uri="{FF2B5EF4-FFF2-40B4-BE49-F238E27FC236}">
                <a16:creationId xmlns:a16="http://schemas.microsoft.com/office/drawing/2014/main" id="{B87DE3AE-13F2-4E7F-BC43-50E77A6B7605}"/>
              </a:ext>
            </a:extLst>
          </p:cNvPr>
          <p:cNvSpPr/>
          <p:nvPr/>
        </p:nvSpPr>
        <p:spPr bwMode="gray">
          <a:xfrm>
            <a:off x="706587" y="1012541"/>
            <a:ext cx="4158661" cy="1932233"/>
          </a:xfrm>
          <a:prstGeom prst="roundRect">
            <a:avLst/>
          </a:prstGeom>
          <a:solidFill>
            <a:schemeClr val="bg1">
              <a:lumMod val="95000"/>
            </a:schemeClr>
          </a:solidFill>
          <a:ln w="12700">
            <a:solidFill>
              <a:schemeClr val="tx1"/>
            </a:solidFill>
            <a:prstDash val="dash"/>
          </a:ln>
          <a:effec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67" dirty="0">
              <a:solidFill>
                <a:prstClr val="black"/>
              </a:solidFill>
              <a:latin typeface="Huawei Sans" panose="020C0503030203020204" pitchFamily="34" charset="0"/>
              <a:ea typeface="方正兰亭黑简体" panose="02000000000000000000" pitchFamily="2" charset="-122"/>
            </a:endParaRPr>
          </a:p>
        </p:txBody>
      </p:sp>
      <p:cxnSp>
        <p:nvCxnSpPr>
          <p:cNvPr id="12" name="直接连接符 103">
            <a:extLst>
              <a:ext uri="{FF2B5EF4-FFF2-40B4-BE49-F238E27FC236}">
                <a16:creationId xmlns:a16="http://schemas.microsoft.com/office/drawing/2014/main" id="{3C91384F-37C1-4F98-9578-CB8BCB8BA3A9}"/>
              </a:ext>
            </a:extLst>
          </p:cNvPr>
          <p:cNvCxnSpPr>
            <a:cxnSpLocks/>
            <a:stCxn id="94" idx="2"/>
            <a:endCxn id="106" idx="0"/>
          </p:cNvCxnSpPr>
          <p:nvPr/>
        </p:nvCxnSpPr>
        <p:spPr bwMode="gray">
          <a:xfrm>
            <a:off x="1870075" y="1975049"/>
            <a:ext cx="205586" cy="31605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 name="直接连接符 105">
            <a:extLst>
              <a:ext uri="{FF2B5EF4-FFF2-40B4-BE49-F238E27FC236}">
                <a16:creationId xmlns:a16="http://schemas.microsoft.com/office/drawing/2014/main" id="{288463AB-63A8-40BD-BC3D-52DC1352C077}"/>
              </a:ext>
            </a:extLst>
          </p:cNvPr>
          <p:cNvCxnSpPr>
            <a:cxnSpLocks/>
            <a:stCxn id="95" idx="2"/>
            <a:endCxn id="106" idx="0"/>
          </p:cNvCxnSpPr>
          <p:nvPr/>
        </p:nvCxnSpPr>
        <p:spPr bwMode="gray">
          <a:xfrm>
            <a:off x="1106417" y="1981247"/>
            <a:ext cx="969244" cy="30986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1" name="TextBox 92">
            <a:extLst>
              <a:ext uri="{FF2B5EF4-FFF2-40B4-BE49-F238E27FC236}">
                <a16:creationId xmlns:a16="http://schemas.microsoft.com/office/drawing/2014/main" id="{3B7EDA8E-0742-4818-B83E-C9F7318D1354}"/>
              </a:ext>
            </a:extLst>
          </p:cNvPr>
          <p:cNvSpPr txBox="1"/>
          <p:nvPr/>
        </p:nvSpPr>
        <p:spPr bwMode="gray">
          <a:xfrm>
            <a:off x="2523526" y="1096147"/>
            <a:ext cx="623127" cy="328423"/>
          </a:xfrm>
          <a:prstGeom prst="rect">
            <a:avLst/>
          </a:prstGeom>
          <a:noFill/>
        </p:spPr>
        <p:txBody>
          <a:bodyPr wrap="square" lIns="0" tIns="0" rIns="0" bIns="0" rtlCol="0">
            <a:spAutoFit/>
          </a:bodyPr>
          <a:lstStyle/>
          <a:p>
            <a:pPr algn="ctr" defTabSz="1624721" fontAlgn="ctr">
              <a:spcBef>
                <a:spcPct val="0"/>
              </a:spcBef>
              <a:spcAft>
                <a:spcPct val="0"/>
              </a:spcAft>
            </a:pPr>
            <a:r>
              <a:rPr lang="en-US" sz="1067" dirty="0">
                <a:solidFill>
                  <a:prstClr val="black"/>
                </a:solidFill>
                <a:latin typeface="Huawei Sans" panose="020C0503030203020204" pitchFamily="34" charset="0"/>
              </a:rPr>
              <a:t>HQ</a:t>
            </a:r>
            <a:endParaRPr lang="en-US" altLang="zh-CN" sz="1067" dirty="0">
              <a:solidFill>
                <a:prstClr val="black"/>
              </a:solidFill>
              <a:latin typeface="Huawei Sans" panose="020C0503030203020204" pitchFamily="34" charset="0"/>
              <a:ea typeface="方正兰亭黑简体" panose="02000000000000000000" pitchFamily="2" charset="-122"/>
              <a:cs typeface="Times New Roman" pitchFamily="18" charset="0"/>
            </a:endParaRPr>
          </a:p>
          <a:p>
            <a:pPr algn="ctr" defTabSz="1624721" fontAlgn="ctr">
              <a:spcBef>
                <a:spcPct val="0"/>
              </a:spcBef>
              <a:spcAft>
                <a:spcPct val="0"/>
              </a:spcAft>
            </a:pPr>
            <a:r>
              <a:rPr lang="en-US" sz="1067" dirty="0">
                <a:solidFill>
                  <a:prstClr val="black"/>
                </a:solidFill>
                <a:latin typeface="Huawei Sans" panose="020C0503030203020204" pitchFamily="34" charset="0"/>
              </a:rPr>
              <a:t>DC</a:t>
            </a:r>
            <a:endParaRPr lang="en-US" altLang="zh-CN" sz="1067" dirty="0">
              <a:solidFill>
                <a:prstClr val="black"/>
              </a:solidFill>
              <a:latin typeface="Huawei Sans" panose="020C0503030203020204" pitchFamily="34" charset="0"/>
              <a:ea typeface="方正兰亭黑简体" panose="02000000000000000000" pitchFamily="2" charset="-122"/>
              <a:cs typeface="Times New Roman" pitchFamily="18" charset="0"/>
            </a:endParaRPr>
          </a:p>
        </p:txBody>
      </p:sp>
      <p:cxnSp>
        <p:nvCxnSpPr>
          <p:cNvPr id="27" name="直接连接符 140">
            <a:extLst>
              <a:ext uri="{FF2B5EF4-FFF2-40B4-BE49-F238E27FC236}">
                <a16:creationId xmlns:a16="http://schemas.microsoft.com/office/drawing/2014/main" id="{79B3807F-803E-48C3-BD1C-70F677B5D8E9}"/>
              </a:ext>
            </a:extLst>
          </p:cNvPr>
          <p:cNvCxnSpPr>
            <a:cxnSpLocks/>
            <a:stCxn id="92" idx="2"/>
            <a:endCxn id="107" idx="0"/>
          </p:cNvCxnSpPr>
          <p:nvPr/>
        </p:nvCxnSpPr>
        <p:spPr bwMode="gray">
          <a:xfrm flipH="1">
            <a:off x="3468476" y="1984804"/>
            <a:ext cx="1055027" cy="29733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8" name="直接连接符 141">
            <a:extLst>
              <a:ext uri="{FF2B5EF4-FFF2-40B4-BE49-F238E27FC236}">
                <a16:creationId xmlns:a16="http://schemas.microsoft.com/office/drawing/2014/main" id="{A51C7F23-B042-41BC-AF60-9A0657637434}"/>
              </a:ext>
            </a:extLst>
          </p:cNvPr>
          <p:cNvCxnSpPr>
            <a:cxnSpLocks/>
            <a:stCxn id="93" idx="2"/>
            <a:endCxn id="107" idx="0"/>
          </p:cNvCxnSpPr>
          <p:nvPr/>
        </p:nvCxnSpPr>
        <p:spPr bwMode="gray">
          <a:xfrm flipH="1">
            <a:off x="3468476" y="1989918"/>
            <a:ext cx="258466" cy="292224"/>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06" name="图片 76">
            <a:extLst>
              <a:ext uri="{FF2B5EF4-FFF2-40B4-BE49-F238E27FC236}">
                <a16:creationId xmlns:a16="http://schemas.microsoft.com/office/drawing/2014/main" id="{1A919509-C9E8-4411-AACC-476C26F62A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898391" y="2291107"/>
            <a:ext cx="354540" cy="286119"/>
          </a:xfrm>
          <a:prstGeom prst="rect">
            <a:avLst/>
          </a:prstGeom>
        </p:spPr>
      </p:pic>
      <p:pic>
        <p:nvPicPr>
          <p:cNvPr id="107" name="图片 76">
            <a:extLst>
              <a:ext uri="{FF2B5EF4-FFF2-40B4-BE49-F238E27FC236}">
                <a16:creationId xmlns:a16="http://schemas.microsoft.com/office/drawing/2014/main" id="{8EEFA0C6-FE42-4BA2-9EF6-F55B447B210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291206" y="2282142"/>
            <a:ext cx="354540" cy="286119"/>
          </a:xfrm>
          <a:prstGeom prst="rect">
            <a:avLst/>
          </a:prstGeom>
        </p:spPr>
      </p:pic>
      <p:cxnSp>
        <p:nvCxnSpPr>
          <p:cNvPr id="76" name="Straight Arrow Connector 75">
            <a:extLst>
              <a:ext uri="{FF2B5EF4-FFF2-40B4-BE49-F238E27FC236}">
                <a16:creationId xmlns:a16="http://schemas.microsoft.com/office/drawing/2014/main" id="{C170EEEB-11FC-4F3C-A358-19CFA0DCCC5A}"/>
              </a:ext>
            </a:extLst>
          </p:cNvPr>
          <p:cNvCxnSpPr/>
          <p:nvPr/>
        </p:nvCxnSpPr>
        <p:spPr bwMode="gray">
          <a:xfrm>
            <a:off x="5204041" y="4586534"/>
            <a:ext cx="660582" cy="0"/>
          </a:xfrm>
          <a:prstGeom prst="straightConnector1">
            <a:avLst/>
          </a:prstGeom>
          <a:noFill/>
          <a:ln w="38100" cap="flat" cmpd="sng">
            <a:solidFill>
              <a:srgbClr val="F6B78C"/>
            </a:solidFill>
            <a:headEnd type="none" w="med" len="med"/>
            <a:tailEnd type="none" w="med" len="med"/>
          </a:ln>
        </p:spPr>
      </p:cxnSp>
      <p:cxnSp>
        <p:nvCxnSpPr>
          <p:cNvPr id="77" name="Straight Arrow Connector 76">
            <a:extLst>
              <a:ext uri="{FF2B5EF4-FFF2-40B4-BE49-F238E27FC236}">
                <a16:creationId xmlns:a16="http://schemas.microsoft.com/office/drawing/2014/main" id="{0346E47A-3BA1-40AB-8A33-CD3F18722C7C}"/>
              </a:ext>
            </a:extLst>
          </p:cNvPr>
          <p:cNvCxnSpPr/>
          <p:nvPr/>
        </p:nvCxnSpPr>
        <p:spPr bwMode="gray">
          <a:xfrm>
            <a:off x="5221873" y="5514671"/>
            <a:ext cx="660582" cy="0"/>
          </a:xfrm>
          <a:prstGeom prst="straightConnector1">
            <a:avLst/>
          </a:prstGeom>
          <a:noFill/>
          <a:ln w="38100" cap="flat" cmpd="sng">
            <a:solidFill>
              <a:srgbClr val="E28189"/>
            </a:solidFill>
            <a:headEnd type="none" w="med" len="med"/>
            <a:tailEnd type="none" w="med" len="med"/>
          </a:ln>
        </p:spPr>
      </p:cxnSp>
      <p:sp>
        <p:nvSpPr>
          <p:cNvPr id="78" name="TextBox 92">
            <a:extLst>
              <a:ext uri="{FF2B5EF4-FFF2-40B4-BE49-F238E27FC236}">
                <a16:creationId xmlns:a16="http://schemas.microsoft.com/office/drawing/2014/main" id="{F3EAD746-F81E-4969-B9F4-C347BD0443AD}"/>
              </a:ext>
            </a:extLst>
          </p:cNvPr>
          <p:cNvSpPr txBox="1"/>
          <p:nvPr/>
        </p:nvSpPr>
        <p:spPr bwMode="gray">
          <a:xfrm>
            <a:off x="5134178" y="4684097"/>
            <a:ext cx="746707" cy="338554"/>
          </a:xfrm>
          <a:prstGeom prst="rect">
            <a:avLst/>
          </a:prstGeom>
          <a:noFill/>
        </p:spPr>
        <p:txBody>
          <a:bodyPr wrap="square" lIns="0" tIns="0" rIns="0" bIns="0" rtlCol="0">
            <a:spAutoFit/>
          </a:bodyPr>
          <a:lstStyle/>
          <a:p>
            <a:pPr algn="ctr" defTabSz="1624721" fontAlgn="ctr">
              <a:spcBef>
                <a:spcPct val="0"/>
              </a:spcBef>
              <a:spcAft>
                <a:spcPct val="0"/>
              </a:spcAft>
            </a:pPr>
            <a:r>
              <a:rPr lang="en-US" sz="1100" dirty="0">
                <a:solidFill>
                  <a:prstClr val="black"/>
                </a:solidFill>
                <a:latin typeface="Huawei Sans" panose="020C0503030203020204" pitchFamily="34" charset="0"/>
              </a:rPr>
              <a:t>Office data channel</a:t>
            </a:r>
            <a:endParaRPr lang="en-US" altLang="zh-CN" sz="1100" dirty="0">
              <a:solidFill>
                <a:prstClr val="black"/>
              </a:solidFill>
              <a:latin typeface="Huawei Sans" panose="020C0503030203020204" pitchFamily="34" charset="0"/>
              <a:ea typeface="方正兰亭黑简体" panose="02000000000000000000" pitchFamily="2" charset="-122"/>
              <a:cs typeface="Times New Roman" pitchFamily="18" charset="0"/>
            </a:endParaRPr>
          </a:p>
        </p:txBody>
      </p:sp>
      <p:sp>
        <p:nvSpPr>
          <p:cNvPr id="80" name="TextBox 92">
            <a:extLst>
              <a:ext uri="{FF2B5EF4-FFF2-40B4-BE49-F238E27FC236}">
                <a16:creationId xmlns:a16="http://schemas.microsoft.com/office/drawing/2014/main" id="{735C070D-57D3-4076-AFA7-C3EEA43414AE}"/>
              </a:ext>
            </a:extLst>
          </p:cNvPr>
          <p:cNvSpPr txBox="1"/>
          <p:nvPr/>
        </p:nvSpPr>
        <p:spPr bwMode="gray">
          <a:xfrm>
            <a:off x="5124298" y="5647985"/>
            <a:ext cx="754276" cy="507831"/>
          </a:xfrm>
          <a:prstGeom prst="rect">
            <a:avLst/>
          </a:prstGeom>
          <a:noFill/>
        </p:spPr>
        <p:txBody>
          <a:bodyPr wrap="square" lIns="0" tIns="0" rIns="0" bIns="0" rtlCol="0">
            <a:spAutoFit/>
          </a:bodyPr>
          <a:lstStyle/>
          <a:p>
            <a:pPr algn="ctr" defTabSz="1624721" fontAlgn="ctr">
              <a:spcBef>
                <a:spcPct val="0"/>
              </a:spcBef>
              <a:spcAft>
                <a:spcPct val="0"/>
              </a:spcAft>
            </a:pPr>
            <a:r>
              <a:rPr lang="en-US" sz="1100" dirty="0">
                <a:solidFill>
                  <a:prstClr val="black"/>
                </a:solidFill>
                <a:latin typeface="Huawei Sans" panose="020C0503030203020204" pitchFamily="34" charset="0"/>
              </a:rPr>
              <a:t>Production data channel</a:t>
            </a:r>
            <a:endParaRPr lang="en-US" altLang="zh-CN" sz="1100" dirty="0">
              <a:solidFill>
                <a:prstClr val="black"/>
              </a:solidFill>
              <a:latin typeface="Huawei Sans" panose="020C0503030203020204" pitchFamily="34" charset="0"/>
              <a:ea typeface="方正兰亭黑简体" panose="02000000000000000000" pitchFamily="2" charset="-122"/>
              <a:cs typeface="Times New Roman" pitchFamily="18" charset="0"/>
            </a:endParaRPr>
          </a:p>
        </p:txBody>
      </p:sp>
      <p:cxnSp>
        <p:nvCxnSpPr>
          <p:cNvPr id="82" name="直接连接符 342">
            <a:extLst>
              <a:ext uri="{FF2B5EF4-FFF2-40B4-BE49-F238E27FC236}">
                <a16:creationId xmlns:a16="http://schemas.microsoft.com/office/drawing/2014/main" id="{CCFEC149-5CDB-4839-8A64-BDDEACD95E4A}"/>
              </a:ext>
            </a:extLst>
          </p:cNvPr>
          <p:cNvCxnSpPr>
            <a:cxnSpLocks/>
            <a:stCxn id="102" idx="0"/>
            <a:endCxn id="94" idx="3"/>
          </p:cNvCxnSpPr>
          <p:nvPr/>
        </p:nvCxnSpPr>
        <p:spPr bwMode="gray">
          <a:xfrm flipH="1" flipV="1">
            <a:off x="2042149" y="1834261"/>
            <a:ext cx="696289" cy="20207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3" name="直接连接符 118">
            <a:extLst>
              <a:ext uri="{FF2B5EF4-FFF2-40B4-BE49-F238E27FC236}">
                <a16:creationId xmlns:a16="http://schemas.microsoft.com/office/drawing/2014/main" id="{B7B8B67D-87B2-45E5-8805-EF721F99745B}"/>
              </a:ext>
            </a:extLst>
          </p:cNvPr>
          <p:cNvCxnSpPr>
            <a:cxnSpLocks/>
            <a:stCxn id="102" idx="0"/>
            <a:endCxn id="93" idx="1"/>
          </p:cNvCxnSpPr>
          <p:nvPr/>
        </p:nvCxnSpPr>
        <p:spPr bwMode="gray">
          <a:xfrm flipV="1">
            <a:off x="2738438" y="1849130"/>
            <a:ext cx="816430" cy="18721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4" name="Freeform 159">
            <a:extLst>
              <a:ext uri="{FF2B5EF4-FFF2-40B4-BE49-F238E27FC236}">
                <a16:creationId xmlns:a16="http://schemas.microsoft.com/office/drawing/2014/main" id="{2A9374B7-F2C5-4DFB-B11C-998ED6075433}"/>
              </a:ext>
            </a:extLst>
          </p:cNvPr>
          <p:cNvSpPr/>
          <p:nvPr/>
        </p:nvSpPr>
        <p:spPr bwMode="gray">
          <a:xfrm flipH="1">
            <a:off x="943417" y="1159359"/>
            <a:ext cx="1090606" cy="59009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DC A</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85" name="Freeform 159">
            <a:extLst>
              <a:ext uri="{FF2B5EF4-FFF2-40B4-BE49-F238E27FC236}">
                <a16:creationId xmlns:a16="http://schemas.microsoft.com/office/drawing/2014/main" id="{AE07BD1C-902A-4D5E-A543-B3515185034B}"/>
              </a:ext>
            </a:extLst>
          </p:cNvPr>
          <p:cNvSpPr/>
          <p:nvPr/>
        </p:nvSpPr>
        <p:spPr bwMode="gray">
          <a:xfrm flipH="1">
            <a:off x="3593445" y="1164877"/>
            <a:ext cx="1090606" cy="59009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DC B</a:t>
            </a:r>
            <a:endParaRPr lang="en-US" sz="1400" dirty="0">
              <a:solidFill>
                <a:schemeClr val="tx1"/>
              </a:solidFill>
              <a:latin typeface="Huawei Sans" panose="020C0503030203020204" pitchFamily="34" charset="0"/>
              <a:ea typeface="方正兰亭黑简体" panose="02000000000000000000" pitchFamily="2" charset="-122"/>
            </a:endParaRPr>
          </a:p>
        </p:txBody>
      </p:sp>
      <p:cxnSp>
        <p:nvCxnSpPr>
          <p:cNvPr id="86" name="直接连接符 111">
            <a:extLst>
              <a:ext uri="{FF2B5EF4-FFF2-40B4-BE49-F238E27FC236}">
                <a16:creationId xmlns:a16="http://schemas.microsoft.com/office/drawing/2014/main" id="{1C112B61-6C26-4C59-A88E-8FFED05630B8}"/>
              </a:ext>
            </a:extLst>
          </p:cNvPr>
          <p:cNvCxnSpPr/>
          <p:nvPr/>
        </p:nvCxnSpPr>
        <p:spPr bwMode="gray">
          <a:xfrm>
            <a:off x="1250690" y="1820530"/>
            <a:ext cx="44193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7" name="TextBox 92">
            <a:extLst>
              <a:ext uri="{FF2B5EF4-FFF2-40B4-BE49-F238E27FC236}">
                <a16:creationId xmlns:a16="http://schemas.microsoft.com/office/drawing/2014/main" id="{92FEA3F2-C690-4A0A-9902-C80AC7152D24}"/>
              </a:ext>
            </a:extLst>
          </p:cNvPr>
          <p:cNvSpPr txBox="1"/>
          <p:nvPr/>
        </p:nvSpPr>
        <p:spPr bwMode="gray">
          <a:xfrm>
            <a:off x="1160809" y="1601320"/>
            <a:ext cx="623127" cy="164110"/>
          </a:xfrm>
          <a:prstGeom prst="rect">
            <a:avLst/>
          </a:prstGeom>
          <a:noFill/>
        </p:spPr>
        <p:txBody>
          <a:bodyPr wrap="square" lIns="0" tIns="0" rIns="0" bIns="0" rtlCol="0">
            <a:spAutoFit/>
          </a:bodyPr>
          <a:lstStyle/>
          <a:p>
            <a:pPr algn="ctr" defTabSz="1624721" fontAlgn="ctr">
              <a:spcBef>
                <a:spcPct val="0"/>
              </a:spcBef>
              <a:spcAft>
                <a:spcPct val="0"/>
              </a:spcAft>
            </a:pPr>
            <a:r>
              <a:rPr lang="en-US" sz="1067" dirty="0">
                <a:solidFill>
                  <a:srgbClr val="C00000"/>
                </a:solidFill>
                <a:latin typeface="Huawei Sans" panose="020C0503030203020204" pitchFamily="34" charset="0"/>
              </a:rPr>
              <a:t>Hub1</a:t>
            </a:r>
          </a:p>
        </p:txBody>
      </p:sp>
      <p:cxnSp>
        <p:nvCxnSpPr>
          <p:cNvPr id="88" name="直接连接符 357">
            <a:extLst>
              <a:ext uri="{FF2B5EF4-FFF2-40B4-BE49-F238E27FC236}">
                <a16:creationId xmlns:a16="http://schemas.microsoft.com/office/drawing/2014/main" id="{9D4FA1D2-4854-4616-A99B-C65348BB95DB}"/>
              </a:ext>
            </a:extLst>
          </p:cNvPr>
          <p:cNvCxnSpPr/>
          <p:nvPr/>
        </p:nvCxnSpPr>
        <p:spPr bwMode="gray">
          <a:xfrm>
            <a:off x="3902546" y="1847000"/>
            <a:ext cx="44193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9" name="TextBox 92">
            <a:extLst>
              <a:ext uri="{FF2B5EF4-FFF2-40B4-BE49-F238E27FC236}">
                <a16:creationId xmlns:a16="http://schemas.microsoft.com/office/drawing/2014/main" id="{A5F0FA13-A947-4D77-8A41-9874BFA17D10}"/>
              </a:ext>
            </a:extLst>
          </p:cNvPr>
          <p:cNvSpPr txBox="1"/>
          <p:nvPr/>
        </p:nvSpPr>
        <p:spPr bwMode="gray">
          <a:xfrm>
            <a:off x="3839528" y="1589644"/>
            <a:ext cx="623127" cy="164110"/>
          </a:xfrm>
          <a:prstGeom prst="rect">
            <a:avLst/>
          </a:prstGeom>
          <a:noFill/>
        </p:spPr>
        <p:txBody>
          <a:bodyPr wrap="square" lIns="0" tIns="0" rIns="0" bIns="0" rtlCol="0">
            <a:spAutoFit/>
          </a:bodyPr>
          <a:lstStyle/>
          <a:p>
            <a:pPr algn="ctr" defTabSz="1624721" fontAlgn="ctr">
              <a:spcBef>
                <a:spcPct val="0"/>
              </a:spcBef>
              <a:spcAft>
                <a:spcPct val="0"/>
              </a:spcAft>
            </a:pPr>
            <a:r>
              <a:rPr lang="en-US" sz="1067" dirty="0">
                <a:solidFill>
                  <a:srgbClr val="C00000"/>
                </a:solidFill>
                <a:latin typeface="Huawei Sans" panose="020C0503030203020204" pitchFamily="34" charset="0"/>
              </a:rPr>
              <a:t>Hub2</a:t>
            </a:r>
          </a:p>
        </p:txBody>
      </p:sp>
      <p:sp>
        <p:nvSpPr>
          <p:cNvPr id="90" name="圆角矩形 116">
            <a:extLst>
              <a:ext uri="{FF2B5EF4-FFF2-40B4-BE49-F238E27FC236}">
                <a16:creationId xmlns:a16="http://schemas.microsoft.com/office/drawing/2014/main" id="{B0379DA3-558D-4F86-A95F-F3BE884CC3B4}"/>
              </a:ext>
            </a:extLst>
          </p:cNvPr>
          <p:cNvSpPr/>
          <p:nvPr/>
        </p:nvSpPr>
        <p:spPr bwMode="gray">
          <a:xfrm>
            <a:off x="865731" y="1093982"/>
            <a:ext cx="1223574" cy="959314"/>
          </a:xfrm>
          <a:prstGeom prst="roundRect">
            <a:avLst/>
          </a:prstGeom>
          <a:noFill/>
          <a:ln w="12700">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67" dirty="0">
              <a:solidFill>
                <a:prstClr val="black"/>
              </a:solidFill>
              <a:latin typeface="Huawei Sans" panose="020C0503030203020204" pitchFamily="34" charset="0"/>
              <a:ea typeface="方正兰亭黑简体" panose="02000000000000000000" pitchFamily="2" charset="-122"/>
            </a:endParaRPr>
          </a:p>
        </p:txBody>
      </p:sp>
      <p:sp>
        <p:nvSpPr>
          <p:cNvPr id="91" name="圆角矩形 117">
            <a:extLst>
              <a:ext uri="{FF2B5EF4-FFF2-40B4-BE49-F238E27FC236}">
                <a16:creationId xmlns:a16="http://schemas.microsoft.com/office/drawing/2014/main" id="{993CBF94-886A-4E15-9A99-9CB639CB999A}"/>
              </a:ext>
            </a:extLst>
          </p:cNvPr>
          <p:cNvSpPr/>
          <p:nvPr/>
        </p:nvSpPr>
        <p:spPr bwMode="gray">
          <a:xfrm>
            <a:off x="3510427" y="1093982"/>
            <a:ext cx="1223574" cy="981559"/>
          </a:xfrm>
          <a:prstGeom prst="roundRect">
            <a:avLst/>
          </a:prstGeom>
          <a:noFill/>
          <a:ln w="12700">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67" dirty="0">
              <a:solidFill>
                <a:prstClr val="black"/>
              </a:solidFill>
              <a:latin typeface="Huawei Sans" panose="020C0503030203020204" pitchFamily="34" charset="0"/>
              <a:ea typeface="方正兰亭黑简体" panose="02000000000000000000" pitchFamily="2" charset="-122"/>
            </a:endParaRPr>
          </a:p>
        </p:txBody>
      </p:sp>
      <p:pic>
        <p:nvPicPr>
          <p:cNvPr id="92" name="Picture 12" descr="E:\2016.01\1.12 扁平化图标\蓝色\AR-蓝色最新-40.png">
            <a:extLst>
              <a:ext uri="{FF2B5EF4-FFF2-40B4-BE49-F238E27FC236}">
                <a16:creationId xmlns:a16="http://schemas.microsoft.com/office/drawing/2014/main" id="{B14159D7-574A-4BD1-A2CF-5EB8D4615CDC}"/>
              </a:ext>
            </a:extLst>
          </p:cNvPr>
          <p:cNvPicPr>
            <a:picLocks noChangeAspect="1" noChangeArrowheads="1"/>
          </p:cNvPicPr>
          <p:nvPr/>
        </p:nvPicPr>
        <p:blipFill>
          <a:blip r:embed="rId4" cstate="print"/>
          <a:srcRect/>
          <a:stretch>
            <a:fillRect/>
          </a:stretch>
        </p:blipFill>
        <p:spPr bwMode="gray">
          <a:xfrm>
            <a:off x="4351429" y="1703228"/>
            <a:ext cx="344148" cy="281576"/>
          </a:xfrm>
          <a:prstGeom prst="rect">
            <a:avLst/>
          </a:prstGeom>
          <a:noFill/>
        </p:spPr>
      </p:pic>
      <p:pic>
        <p:nvPicPr>
          <p:cNvPr id="93" name="Picture 12" descr="E:\2016.01\1.12 扁平化图标\蓝色\AR-蓝色最新-40.png">
            <a:extLst>
              <a:ext uri="{FF2B5EF4-FFF2-40B4-BE49-F238E27FC236}">
                <a16:creationId xmlns:a16="http://schemas.microsoft.com/office/drawing/2014/main" id="{BC45B7D3-CC9C-4727-A95B-491F80F2D5C5}"/>
              </a:ext>
            </a:extLst>
          </p:cNvPr>
          <p:cNvPicPr>
            <a:picLocks noChangeAspect="1" noChangeArrowheads="1"/>
          </p:cNvPicPr>
          <p:nvPr/>
        </p:nvPicPr>
        <p:blipFill>
          <a:blip r:embed="rId4" cstate="print"/>
          <a:srcRect/>
          <a:stretch>
            <a:fillRect/>
          </a:stretch>
        </p:blipFill>
        <p:spPr bwMode="gray">
          <a:xfrm>
            <a:off x="3554868" y="1708342"/>
            <a:ext cx="344148" cy="281576"/>
          </a:xfrm>
          <a:prstGeom prst="rect">
            <a:avLst/>
          </a:prstGeom>
          <a:noFill/>
        </p:spPr>
      </p:pic>
      <p:pic>
        <p:nvPicPr>
          <p:cNvPr id="94" name="Picture 12" descr="E:\2016.01\1.12 扁平化图标\蓝色\AR-蓝色最新-40.png">
            <a:extLst>
              <a:ext uri="{FF2B5EF4-FFF2-40B4-BE49-F238E27FC236}">
                <a16:creationId xmlns:a16="http://schemas.microsoft.com/office/drawing/2014/main" id="{CC6EA429-ACD7-4274-ADD0-DA59C5EC2C62}"/>
              </a:ext>
            </a:extLst>
          </p:cNvPr>
          <p:cNvPicPr>
            <a:picLocks noChangeAspect="1" noChangeArrowheads="1"/>
          </p:cNvPicPr>
          <p:nvPr/>
        </p:nvPicPr>
        <p:blipFill>
          <a:blip r:embed="rId4" cstate="print"/>
          <a:srcRect/>
          <a:stretch>
            <a:fillRect/>
          </a:stretch>
        </p:blipFill>
        <p:spPr bwMode="gray">
          <a:xfrm>
            <a:off x="1698001" y="1693473"/>
            <a:ext cx="344148" cy="281576"/>
          </a:xfrm>
          <a:prstGeom prst="rect">
            <a:avLst/>
          </a:prstGeom>
          <a:noFill/>
        </p:spPr>
      </p:pic>
      <p:pic>
        <p:nvPicPr>
          <p:cNvPr id="95" name="Picture 12" descr="E:\2016.01\1.12 扁平化图标\蓝色\AR-蓝色最新-40.png">
            <a:extLst>
              <a:ext uri="{FF2B5EF4-FFF2-40B4-BE49-F238E27FC236}">
                <a16:creationId xmlns:a16="http://schemas.microsoft.com/office/drawing/2014/main" id="{5B869E82-1B44-4270-9297-660C4A3335C7}"/>
              </a:ext>
            </a:extLst>
          </p:cNvPr>
          <p:cNvPicPr>
            <a:picLocks noChangeAspect="1" noChangeArrowheads="1"/>
          </p:cNvPicPr>
          <p:nvPr/>
        </p:nvPicPr>
        <p:blipFill>
          <a:blip r:embed="rId4" cstate="print"/>
          <a:srcRect/>
          <a:stretch>
            <a:fillRect/>
          </a:stretch>
        </p:blipFill>
        <p:spPr bwMode="gray">
          <a:xfrm>
            <a:off x="934343" y="1699671"/>
            <a:ext cx="344148" cy="281576"/>
          </a:xfrm>
          <a:prstGeom prst="rect">
            <a:avLst/>
          </a:prstGeom>
          <a:noFill/>
        </p:spPr>
      </p:pic>
      <p:cxnSp>
        <p:nvCxnSpPr>
          <p:cNvPr id="96" name="直接连接符 342">
            <a:extLst>
              <a:ext uri="{FF2B5EF4-FFF2-40B4-BE49-F238E27FC236}">
                <a16:creationId xmlns:a16="http://schemas.microsoft.com/office/drawing/2014/main" id="{1A0A5B5D-9239-4FC7-A895-6D60D52DCA23}"/>
              </a:ext>
            </a:extLst>
          </p:cNvPr>
          <p:cNvCxnSpPr>
            <a:cxnSpLocks/>
            <a:stCxn id="85" idx="21"/>
            <a:endCxn id="84" idx="8"/>
          </p:cNvCxnSpPr>
          <p:nvPr/>
        </p:nvCxnSpPr>
        <p:spPr bwMode="gray">
          <a:xfrm flipH="1" flipV="1">
            <a:off x="2034023" y="1562331"/>
            <a:ext cx="1559422" cy="16259"/>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02" name="图片 24">
            <a:extLst>
              <a:ext uri="{FF2B5EF4-FFF2-40B4-BE49-F238E27FC236}">
                <a16:creationId xmlns:a16="http://schemas.microsoft.com/office/drawing/2014/main" id="{BF835C7C-A494-4083-B5DD-DE93F65CC0E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139647" y="2036340"/>
            <a:ext cx="1197582" cy="220866"/>
          </a:xfrm>
          <a:prstGeom prst="rect">
            <a:avLst/>
          </a:prstGeom>
        </p:spPr>
      </p:pic>
      <p:sp>
        <p:nvSpPr>
          <p:cNvPr id="55" name="矩形 366">
            <a:extLst>
              <a:ext uri="{FF2B5EF4-FFF2-40B4-BE49-F238E27FC236}">
                <a16:creationId xmlns:a16="http://schemas.microsoft.com/office/drawing/2014/main" id="{B671CEB4-D9E3-402B-9CFB-F00C71F257D4}"/>
              </a:ext>
            </a:extLst>
          </p:cNvPr>
          <p:cNvSpPr/>
          <p:nvPr/>
        </p:nvSpPr>
        <p:spPr bwMode="gray">
          <a:xfrm>
            <a:off x="451090" y="3595341"/>
            <a:ext cx="2152927" cy="2296083"/>
          </a:xfrm>
          <a:prstGeom prst="rect">
            <a:avLst/>
          </a:prstGeom>
          <a:solidFill>
            <a:srgbClr val="00B0F0">
              <a:alpha val="20000"/>
            </a:srgbClr>
          </a:solidFill>
          <a:ln w="50800"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dirty="0">
              <a:solidFill>
                <a:srgbClr val="000000"/>
              </a:solidFill>
              <a:latin typeface="Huawei Sans" panose="020C0503030203020204" pitchFamily="34" charset="0"/>
              <a:ea typeface="方正兰亭黑简体" panose="02000000000000000000" pitchFamily="2" charset="-122"/>
            </a:endParaRPr>
          </a:p>
        </p:txBody>
      </p:sp>
      <p:sp>
        <p:nvSpPr>
          <p:cNvPr id="56" name="圆角矩形 191">
            <a:extLst>
              <a:ext uri="{FF2B5EF4-FFF2-40B4-BE49-F238E27FC236}">
                <a16:creationId xmlns:a16="http://schemas.microsoft.com/office/drawing/2014/main" id="{D0A1C34F-65FE-41A0-84AF-2CD0FDF84681}"/>
              </a:ext>
            </a:extLst>
          </p:cNvPr>
          <p:cNvSpPr/>
          <p:nvPr/>
        </p:nvSpPr>
        <p:spPr bwMode="gray">
          <a:xfrm>
            <a:off x="481507" y="3746338"/>
            <a:ext cx="2045578" cy="865737"/>
          </a:xfrm>
          <a:prstGeom prst="roundRect">
            <a:avLst/>
          </a:prstGeom>
          <a:solidFill>
            <a:schemeClr val="bg1">
              <a:lumMod val="95000"/>
            </a:schemeClr>
          </a:solidFill>
          <a:ln w="12700">
            <a:solidFill>
              <a:schemeClr val="tx1"/>
            </a:solidFill>
            <a:prstDash val="dash"/>
          </a:ln>
          <a:effec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67" dirty="0">
              <a:solidFill>
                <a:prstClr val="black"/>
              </a:solidFill>
              <a:latin typeface="Huawei Sans" panose="020C0503030203020204" pitchFamily="34" charset="0"/>
              <a:ea typeface="方正兰亭黑简体" panose="02000000000000000000" pitchFamily="2" charset="-122"/>
            </a:endParaRPr>
          </a:p>
        </p:txBody>
      </p:sp>
      <p:sp>
        <p:nvSpPr>
          <p:cNvPr id="57" name="Text Box 26">
            <a:extLst>
              <a:ext uri="{FF2B5EF4-FFF2-40B4-BE49-F238E27FC236}">
                <a16:creationId xmlns:a16="http://schemas.microsoft.com/office/drawing/2014/main" id="{B8B2797C-A8DE-449A-9C8B-29AE9D613B1D}"/>
              </a:ext>
            </a:extLst>
          </p:cNvPr>
          <p:cNvSpPr txBox="1">
            <a:spLocks noChangeArrowheads="1"/>
          </p:cNvSpPr>
          <p:nvPr/>
        </p:nvSpPr>
        <p:spPr bwMode="gray">
          <a:xfrm>
            <a:off x="389050" y="3973824"/>
            <a:ext cx="738037" cy="529919"/>
          </a:xfrm>
          <a:prstGeom prst="rect">
            <a:avLst/>
          </a:prstGeom>
          <a:noFill/>
          <a:ln w="9525" algn="ctr">
            <a:noFill/>
            <a:miter lim="800000"/>
            <a:headEnd/>
            <a:tailEnd/>
          </a:ln>
        </p:spPr>
        <p:txBody>
          <a:bodyPr wrap="square" lIns="140745" tIns="70373" rIns="140745" bIns="70373">
            <a:spAutoFit/>
          </a:bodyPr>
          <a:lstStyle>
            <a:defPPr>
              <a:defRPr lang="en-US"/>
            </a:defPPr>
            <a:lvl1pPr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1pPr>
            <a:lvl2pPr marL="4572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2pPr>
            <a:lvl3pPr marL="9144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3pPr>
            <a:lvl4pPr marL="13716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4pPr>
            <a:lvl5pPr marL="18288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5pPr>
            <a:lvl6pPr marL="2286000" algn="l" defTabSz="914400" rtl="0" eaLnBrk="1" latinLnBrk="0" hangingPunct="1">
              <a:defRPr sz="1000" u="sng" kern="1200">
                <a:solidFill>
                  <a:srgbClr val="B2B2B2"/>
                </a:solidFill>
                <a:latin typeface="Arial" pitchFamily="34" charset="0"/>
                <a:ea typeface="MS PGothic" pitchFamily="34" charset="-128"/>
              </a:defRPr>
            </a:lvl6pPr>
            <a:lvl7pPr marL="2743200" algn="l" defTabSz="914400" rtl="0" eaLnBrk="1" latinLnBrk="0" hangingPunct="1">
              <a:defRPr sz="1000" u="sng" kern="1200">
                <a:solidFill>
                  <a:srgbClr val="B2B2B2"/>
                </a:solidFill>
                <a:latin typeface="Arial" pitchFamily="34" charset="0"/>
                <a:ea typeface="MS PGothic" pitchFamily="34" charset="-128"/>
              </a:defRPr>
            </a:lvl7pPr>
            <a:lvl8pPr marL="3200400" algn="l" defTabSz="914400" rtl="0" eaLnBrk="1" latinLnBrk="0" hangingPunct="1">
              <a:defRPr sz="1000" u="sng" kern="1200">
                <a:solidFill>
                  <a:srgbClr val="B2B2B2"/>
                </a:solidFill>
                <a:latin typeface="Arial" pitchFamily="34" charset="0"/>
                <a:ea typeface="MS PGothic" pitchFamily="34" charset="-128"/>
              </a:defRPr>
            </a:lvl8pPr>
            <a:lvl9pPr marL="3657600" algn="l" defTabSz="914400" rtl="0" eaLnBrk="1" latinLnBrk="0" hangingPunct="1">
              <a:defRPr sz="1000" u="sng" kern="1200">
                <a:solidFill>
                  <a:srgbClr val="B2B2B2"/>
                </a:solidFill>
                <a:latin typeface="Arial" pitchFamily="34" charset="0"/>
                <a:ea typeface="MS PGothic" pitchFamily="34" charset="-128"/>
              </a:defRPr>
            </a:lvl9pPr>
          </a:lstStyle>
          <a:p>
            <a:pPr algn="ctr" defTabSz="1424653" fontAlgn="ctr">
              <a:buFontTx/>
              <a:buNone/>
            </a:pPr>
            <a:r>
              <a:rPr lang="en-US" sz="800" dirty="0">
                <a:solidFill>
                  <a:prstClr val="black"/>
                </a:solidFill>
                <a:latin typeface="Huawei Sans" panose="020C0503030203020204" pitchFamily="34" charset="0"/>
              </a:rPr>
              <a:t>Local provincial branch</a:t>
            </a:r>
            <a:endParaRPr lang="en-US" altLang="zh-CN" sz="800" u="none" dirty="0">
              <a:solidFill>
                <a:prstClr val="black"/>
              </a:solidFill>
              <a:latin typeface="Huawei Sans" panose="020C0503030203020204" pitchFamily="34" charset="0"/>
              <a:ea typeface="方正兰亭黑简体" panose="02000000000000000000" pitchFamily="2" charset="-122"/>
            </a:endParaRPr>
          </a:p>
        </p:txBody>
      </p:sp>
      <p:cxnSp>
        <p:nvCxnSpPr>
          <p:cNvPr id="58" name="直接连接符 176">
            <a:extLst>
              <a:ext uri="{FF2B5EF4-FFF2-40B4-BE49-F238E27FC236}">
                <a16:creationId xmlns:a16="http://schemas.microsoft.com/office/drawing/2014/main" id="{F2C86D64-8508-4C62-A46F-CC2A93C98E36}"/>
              </a:ext>
            </a:extLst>
          </p:cNvPr>
          <p:cNvCxnSpPr>
            <a:cxnSpLocks/>
            <a:stCxn id="99" idx="2"/>
            <a:endCxn id="110" idx="1"/>
          </p:cNvCxnSpPr>
          <p:nvPr/>
        </p:nvCxnSpPr>
        <p:spPr bwMode="gray">
          <a:xfrm flipH="1">
            <a:off x="1156711" y="2936817"/>
            <a:ext cx="39066" cy="22250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9" name="直接连接符 177">
            <a:extLst>
              <a:ext uri="{FF2B5EF4-FFF2-40B4-BE49-F238E27FC236}">
                <a16:creationId xmlns:a16="http://schemas.microsoft.com/office/drawing/2014/main" id="{22262F8D-86DE-4B9C-B620-44F249544F2A}"/>
              </a:ext>
            </a:extLst>
          </p:cNvPr>
          <p:cNvCxnSpPr>
            <a:cxnSpLocks/>
            <a:stCxn id="100" idx="2"/>
            <a:endCxn id="112" idx="1"/>
          </p:cNvCxnSpPr>
          <p:nvPr/>
        </p:nvCxnSpPr>
        <p:spPr bwMode="gray">
          <a:xfrm>
            <a:off x="2004036" y="2941412"/>
            <a:ext cx="209836" cy="21653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0" name="直接连接符 192">
            <a:extLst>
              <a:ext uri="{FF2B5EF4-FFF2-40B4-BE49-F238E27FC236}">
                <a16:creationId xmlns:a16="http://schemas.microsoft.com/office/drawing/2014/main" id="{A689A2ED-264A-4A74-8797-05BAEB72B3A5}"/>
              </a:ext>
            </a:extLst>
          </p:cNvPr>
          <p:cNvCxnSpPr>
            <a:cxnSpLocks/>
            <a:stCxn id="103" idx="0"/>
          </p:cNvCxnSpPr>
          <p:nvPr/>
        </p:nvCxnSpPr>
        <p:spPr bwMode="gray">
          <a:xfrm flipV="1">
            <a:off x="2007607" y="3541530"/>
            <a:ext cx="176916" cy="21315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1" name="直接连接符 194">
            <a:extLst>
              <a:ext uri="{FF2B5EF4-FFF2-40B4-BE49-F238E27FC236}">
                <a16:creationId xmlns:a16="http://schemas.microsoft.com/office/drawing/2014/main" id="{20A2D64F-266A-47B6-B568-592CF7FFC80F}"/>
              </a:ext>
            </a:extLst>
          </p:cNvPr>
          <p:cNvCxnSpPr>
            <a:cxnSpLocks/>
            <a:stCxn id="109" idx="0"/>
          </p:cNvCxnSpPr>
          <p:nvPr/>
        </p:nvCxnSpPr>
        <p:spPr bwMode="gray">
          <a:xfrm flipH="1" flipV="1">
            <a:off x="1089102" y="3541530"/>
            <a:ext cx="118936" cy="21228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2" name="直接连接符 210">
            <a:extLst>
              <a:ext uri="{FF2B5EF4-FFF2-40B4-BE49-F238E27FC236}">
                <a16:creationId xmlns:a16="http://schemas.microsoft.com/office/drawing/2014/main" id="{C14EA5DF-2A23-4A65-989A-065DC4A8AEBC}"/>
              </a:ext>
            </a:extLst>
          </p:cNvPr>
          <p:cNvCxnSpPr>
            <a:cxnSpLocks/>
            <a:stCxn id="75" idx="0"/>
            <a:endCxn id="109" idx="2"/>
          </p:cNvCxnSpPr>
          <p:nvPr/>
        </p:nvCxnSpPr>
        <p:spPr bwMode="gray">
          <a:xfrm flipH="1" flipV="1">
            <a:off x="1208038" y="4044427"/>
            <a:ext cx="10256" cy="17048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3" name="直接连接符 211">
            <a:extLst>
              <a:ext uri="{FF2B5EF4-FFF2-40B4-BE49-F238E27FC236}">
                <a16:creationId xmlns:a16="http://schemas.microsoft.com/office/drawing/2014/main" id="{032E9D80-A460-4A8D-86C5-7D449F4AD8EA}"/>
              </a:ext>
            </a:extLst>
          </p:cNvPr>
          <p:cNvCxnSpPr>
            <a:cxnSpLocks/>
            <a:stCxn id="79" idx="0"/>
            <a:endCxn id="103" idx="2"/>
          </p:cNvCxnSpPr>
          <p:nvPr/>
        </p:nvCxnSpPr>
        <p:spPr bwMode="gray">
          <a:xfrm flipH="1" flipV="1">
            <a:off x="2007607" y="4045295"/>
            <a:ext cx="1951" cy="16961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直接连接符 212">
            <a:extLst>
              <a:ext uri="{FF2B5EF4-FFF2-40B4-BE49-F238E27FC236}">
                <a16:creationId xmlns:a16="http://schemas.microsoft.com/office/drawing/2014/main" id="{82227B14-97E1-4FF4-A102-5CB466077380}"/>
              </a:ext>
            </a:extLst>
          </p:cNvPr>
          <p:cNvCxnSpPr>
            <a:cxnSpLocks/>
            <a:stCxn id="75" idx="3"/>
            <a:endCxn id="79" idx="1"/>
          </p:cNvCxnSpPr>
          <p:nvPr/>
        </p:nvCxnSpPr>
        <p:spPr bwMode="gray">
          <a:xfrm>
            <a:off x="1390368" y="4355700"/>
            <a:ext cx="447116"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5" name="Text Box 26">
            <a:extLst>
              <a:ext uri="{FF2B5EF4-FFF2-40B4-BE49-F238E27FC236}">
                <a16:creationId xmlns:a16="http://schemas.microsoft.com/office/drawing/2014/main" id="{F9CD63DE-C114-452B-9A90-0985B57E886A}"/>
              </a:ext>
            </a:extLst>
          </p:cNvPr>
          <p:cNvSpPr txBox="1">
            <a:spLocks noChangeArrowheads="1"/>
          </p:cNvSpPr>
          <p:nvPr/>
        </p:nvSpPr>
        <p:spPr bwMode="gray">
          <a:xfrm>
            <a:off x="807354" y="5355467"/>
            <a:ext cx="802188" cy="481444"/>
          </a:xfrm>
          <a:prstGeom prst="rect">
            <a:avLst/>
          </a:prstGeom>
          <a:noFill/>
          <a:ln w="9525" algn="ctr">
            <a:noFill/>
            <a:miter lim="800000"/>
            <a:headEnd/>
            <a:tailEnd/>
          </a:ln>
        </p:spPr>
        <p:txBody>
          <a:bodyPr wrap="square" lIns="140745" tIns="70373" rIns="140745" bIns="70373">
            <a:spAutoFit/>
          </a:bodyPr>
          <a:lstStyle>
            <a:defPPr>
              <a:defRPr lang="en-US"/>
            </a:defPPr>
            <a:lvl1pPr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1pPr>
            <a:lvl2pPr marL="4572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2pPr>
            <a:lvl3pPr marL="9144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3pPr>
            <a:lvl4pPr marL="13716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4pPr>
            <a:lvl5pPr marL="18288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5pPr>
            <a:lvl6pPr marL="2286000" algn="l" defTabSz="914400" rtl="0" eaLnBrk="1" latinLnBrk="0" hangingPunct="1">
              <a:defRPr sz="1000" u="sng" kern="1200">
                <a:solidFill>
                  <a:srgbClr val="B2B2B2"/>
                </a:solidFill>
                <a:latin typeface="Arial" pitchFamily="34" charset="0"/>
                <a:ea typeface="MS PGothic" pitchFamily="34" charset="-128"/>
              </a:defRPr>
            </a:lvl6pPr>
            <a:lvl7pPr marL="2743200" algn="l" defTabSz="914400" rtl="0" eaLnBrk="1" latinLnBrk="0" hangingPunct="1">
              <a:defRPr sz="1000" u="sng" kern="1200">
                <a:solidFill>
                  <a:srgbClr val="B2B2B2"/>
                </a:solidFill>
                <a:latin typeface="Arial" pitchFamily="34" charset="0"/>
                <a:ea typeface="MS PGothic" pitchFamily="34" charset="-128"/>
              </a:defRPr>
            </a:lvl7pPr>
            <a:lvl8pPr marL="3200400" algn="l" defTabSz="914400" rtl="0" eaLnBrk="1" latinLnBrk="0" hangingPunct="1">
              <a:defRPr sz="1000" u="sng" kern="1200">
                <a:solidFill>
                  <a:srgbClr val="B2B2B2"/>
                </a:solidFill>
                <a:latin typeface="Arial" pitchFamily="34" charset="0"/>
                <a:ea typeface="MS PGothic" pitchFamily="34" charset="-128"/>
              </a:defRPr>
            </a:lvl8pPr>
            <a:lvl9pPr marL="3657600" algn="l" defTabSz="914400" rtl="0" eaLnBrk="1" latinLnBrk="0" hangingPunct="1">
              <a:defRPr sz="1000" u="sng" kern="1200">
                <a:solidFill>
                  <a:srgbClr val="B2B2B2"/>
                </a:solidFill>
                <a:latin typeface="Arial" pitchFamily="34" charset="0"/>
                <a:ea typeface="MS PGothic" pitchFamily="34" charset="-128"/>
              </a:defRPr>
            </a:lvl9pPr>
          </a:lstStyle>
          <a:p>
            <a:pPr algn="ctr" defTabSz="1424653" fontAlgn="ctr">
              <a:buFontTx/>
              <a:buNone/>
            </a:pPr>
            <a:r>
              <a:rPr lang="en-US" sz="700" dirty="0">
                <a:solidFill>
                  <a:prstClr val="black"/>
                </a:solidFill>
                <a:latin typeface="Huawei Sans" panose="020C0503030203020204" pitchFamily="34" charset="0"/>
              </a:rPr>
              <a:t>Sub-branch outside the province</a:t>
            </a:r>
            <a:endParaRPr lang="en-US" altLang="zh-CN" sz="700" u="none" dirty="0">
              <a:solidFill>
                <a:prstClr val="black"/>
              </a:solidFill>
              <a:latin typeface="Huawei Sans" panose="020C0503030203020204" pitchFamily="34" charset="0"/>
              <a:ea typeface="方正兰亭黑简体" panose="02000000000000000000" pitchFamily="2" charset="-122"/>
            </a:endParaRPr>
          </a:p>
        </p:txBody>
      </p:sp>
      <p:sp>
        <p:nvSpPr>
          <p:cNvPr id="66" name="圆角矩形 214">
            <a:extLst>
              <a:ext uri="{FF2B5EF4-FFF2-40B4-BE49-F238E27FC236}">
                <a16:creationId xmlns:a16="http://schemas.microsoft.com/office/drawing/2014/main" id="{408159BC-C0E1-470A-A58C-E748FAC2E8F0}"/>
              </a:ext>
            </a:extLst>
          </p:cNvPr>
          <p:cNvSpPr/>
          <p:nvPr/>
        </p:nvSpPr>
        <p:spPr bwMode="gray">
          <a:xfrm>
            <a:off x="941542" y="5330693"/>
            <a:ext cx="1284814" cy="502922"/>
          </a:xfrm>
          <a:prstGeom prst="roundRect">
            <a:avLst/>
          </a:prstGeom>
          <a:noFill/>
          <a:ln w="12700">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67" dirty="0">
              <a:solidFill>
                <a:prstClr val="black"/>
              </a:solidFill>
              <a:latin typeface="Huawei Sans" panose="020C0503030203020204" pitchFamily="34" charset="0"/>
              <a:ea typeface="方正兰亭黑简体" panose="02000000000000000000" pitchFamily="2" charset="-122"/>
            </a:endParaRPr>
          </a:p>
        </p:txBody>
      </p:sp>
      <p:cxnSp>
        <p:nvCxnSpPr>
          <p:cNvPr id="67" name="直接连接符 218">
            <a:extLst>
              <a:ext uri="{FF2B5EF4-FFF2-40B4-BE49-F238E27FC236}">
                <a16:creationId xmlns:a16="http://schemas.microsoft.com/office/drawing/2014/main" id="{8DB5B427-F9E3-46F7-BE3E-BCE0CFF696EB}"/>
              </a:ext>
            </a:extLst>
          </p:cNvPr>
          <p:cNvCxnSpPr>
            <a:cxnSpLocks/>
            <a:stCxn id="75" idx="2"/>
            <a:endCxn id="113" idx="3"/>
          </p:cNvCxnSpPr>
          <p:nvPr/>
        </p:nvCxnSpPr>
        <p:spPr bwMode="gray">
          <a:xfrm flipH="1">
            <a:off x="1194901" y="4496488"/>
            <a:ext cx="23393" cy="30959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直接连接符 219">
            <a:extLst>
              <a:ext uri="{FF2B5EF4-FFF2-40B4-BE49-F238E27FC236}">
                <a16:creationId xmlns:a16="http://schemas.microsoft.com/office/drawing/2014/main" id="{689D621F-73CA-432A-8273-CF8B8C13590A}"/>
              </a:ext>
            </a:extLst>
          </p:cNvPr>
          <p:cNvCxnSpPr>
            <a:cxnSpLocks/>
            <a:stCxn id="79" idx="2"/>
            <a:endCxn id="114" idx="3"/>
          </p:cNvCxnSpPr>
          <p:nvPr/>
        </p:nvCxnSpPr>
        <p:spPr bwMode="gray">
          <a:xfrm>
            <a:off x="2009558" y="4496488"/>
            <a:ext cx="119211" cy="30152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0" name="直接连接符 220">
            <a:extLst>
              <a:ext uri="{FF2B5EF4-FFF2-40B4-BE49-F238E27FC236}">
                <a16:creationId xmlns:a16="http://schemas.microsoft.com/office/drawing/2014/main" id="{B379E2AB-1973-452C-91FB-F9119E1E6932}"/>
              </a:ext>
            </a:extLst>
          </p:cNvPr>
          <p:cNvCxnSpPr>
            <a:cxnSpLocks/>
            <a:endCxn id="81" idx="0"/>
          </p:cNvCxnSpPr>
          <p:nvPr/>
        </p:nvCxnSpPr>
        <p:spPr bwMode="gray">
          <a:xfrm>
            <a:off x="1096833" y="5191607"/>
            <a:ext cx="538746" cy="28042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直接连接符 221">
            <a:extLst>
              <a:ext uri="{FF2B5EF4-FFF2-40B4-BE49-F238E27FC236}">
                <a16:creationId xmlns:a16="http://schemas.microsoft.com/office/drawing/2014/main" id="{8ACC1413-CCD2-499C-B2DC-FE2330F7C2B3}"/>
              </a:ext>
            </a:extLst>
          </p:cNvPr>
          <p:cNvCxnSpPr>
            <a:cxnSpLocks/>
            <a:endCxn id="81" idx="0"/>
          </p:cNvCxnSpPr>
          <p:nvPr/>
        </p:nvCxnSpPr>
        <p:spPr bwMode="gray">
          <a:xfrm flipH="1">
            <a:off x="1635579" y="5191607"/>
            <a:ext cx="455880" cy="28042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2" name="TextBox 92">
            <a:extLst>
              <a:ext uri="{FF2B5EF4-FFF2-40B4-BE49-F238E27FC236}">
                <a16:creationId xmlns:a16="http://schemas.microsoft.com/office/drawing/2014/main" id="{6B495E30-DB00-41C3-BEDA-37B22BCC319A}"/>
              </a:ext>
            </a:extLst>
          </p:cNvPr>
          <p:cNvSpPr txBox="1"/>
          <p:nvPr/>
        </p:nvSpPr>
        <p:spPr bwMode="gray">
          <a:xfrm>
            <a:off x="1722459" y="5532076"/>
            <a:ext cx="623127" cy="164110"/>
          </a:xfrm>
          <a:prstGeom prst="rect">
            <a:avLst/>
          </a:prstGeom>
          <a:noFill/>
        </p:spPr>
        <p:txBody>
          <a:bodyPr wrap="square" lIns="0" tIns="0" rIns="0" bIns="0" rtlCol="0">
            <a:spAutoFit/>
          </a:bodyPr>
          <a:lstStyle/>
          <a:p>
            <a:pPr algn="ctr" defTabSz="1624721" fontAlgn="ctr">
              <a:spcBef>
                <a:spcPct val="0"/>
              </a:spcBef>
              <a:spcAft>
                <a:spcPct val="0"/>
              </a:spcAft>
            </a:pPr>
            <a:r>
              <a:rPr lang="en-US" sz="1067" dirty="0">
                <a:solidFill>
                  <a:srgbClr val="C00000"/>
                </a:solidFill>
                <a:latin typeface="Huawei Sans" panose="020C0503030203020204" pitchFamily="34" charset="0"/>
              </a:rPr>
              <a:t>Spoke</a:t>
            </a:r>
          </a:p>
        </p:txBody>
      </p:sp>
      <p:sp>
        <p:nvSpPr>
          <p:cNvPr id="73" name="Text Box 220">
            <a:extLst>
              <a:ext uri="{FF2B5EF4-FFF2-40B4-BE49-F238E27FC236}">
                <a16:creationId xmlns:a16="http://schemas.microsoft.com/office/drawing/2014/main" id="{5AAD1923-3AAE-4D0D-B061-65110810094B}"/>
              </a:ext>
            </a:extLst>
          </p:cNvPr>
          <p:cNvSpPr txBox="1">
            <a:spLocks noChangeArrowheads="1"/>
          </p:cNvSpPr>
          <p:nvPr/>
        </p:nvSpPr>
        <p:spPr bwMode="gray">
          <a:xfrm>
            <a:off x="319046" y="5440114"/>
            <a:ext cx="787371" cy="492494"/>
          </a:xfrm>
          <a:prstGeom prst="rect">
            <a:avLst/>
          </a:prstGeom>
          <a:noFill/>
          <a:ln w="9525" algn="ctr">
            <a:noFill/>
            <a:miter lim="800000"/>
            <a:headEnd/>
            <a:tailEnd/>
          </a:ln>
        </p:spPr>
        <p:txBody>
          <a:bodyPr wrap="square" lIns="162486" tIns="81242" rIns="162486" bIns="81242">
            <a:spAutoFit/>
          </a:bodyPr>
          <a:lstStyle/>
          <a:p>
            <a:pPr defTabSz="1624721" fontAlgn="ctr">
              <a:spcBef>
                <a:spcPct val="0"/>
              </a:spcBef>
              <a:spcAft>
                <a:spcPct val="0"/>
              </a:spcAft>
              <a:defRPr/>
            </a:pPr>
            <a:r>
              <a:rPr lang="en-US" sz="1067" b="1" dirty="0">
                <a:solidFill>
                  <a:srgbClr val="00B0F0"/>
                </a:solidFill>
                <a:latin typeface="Huawei Sans" panose="020C0503030203020204" pitchFamily="34" charset="0"/>
              </a:rPr>
              <a:t>50+ sites</a:t>
            </a:r>
            <a:endParaRPr lang="en-US" altLang="zh-CN" sz="1067" b="1" kern="0" dirty="0">
              <a:solidFill>
                <a:srgbClr val="00B0F0"/>
              </a:solidFill>
              <a:latin typeface="Huawei Sans" panose="020C0503030203020204" pitchFamily="34" charset="0"/>
              <a:ea typeface="方正兰亭黑简体" panose="02000000000000000000" pitchFamily="2" charset="-122"/>
            </a:endParaRPr>
          </a:p>
        </p:txBody>
      </p:sp>
      <p:sp>
        <p:nvSpPr>
          <p:cNvPr id="74" name="TextBox 92">
            <a:extLst>
              <a:ext uri="{FF2B5EF4-FFF2-40B4-BE49-F238E27FC236}">
                <a16:creationId xmlns:a16="http://schemas.microsoft.com/office/drawing/2014/main" id="{77E8CBF7-4330-45BE-9111-444A04B65B5A}"/>
              </a:ext>
            </a:extLst>
          </p:cNvPr>
          <p:cNvSpPr txBox="1"/>
          <p:nvPr/>
        </p:nvSpPr>
        <p:spPr bwMode="gray">
          <a:xfrm>
            <a:off x="1302732" y="4121385"/>
            <a:ext cx="623127" cy="164110"/>
          </a:xfrm>
          <a:prstGeom prst="rect">
            <a:avLst/>
          </a:prstGeom>
          <a:noFill/>
        </p:spPr>
        <p:txBody>
          <a:bodyPr wrap="square" lIns="0" tIns="0" rIns="0" bIns="0" rtlCol="0">
            <a:spAutoFit/>
          </a:bodyPr>
          <a:lstStyle/>
          <a:p>
            <a:pPr algn="ctr" defTabSz="1624721" fontAlgn="ctr">
              <a:spcBef>
                <a:spcPct val="0"/>
              </a:spcBef>
              <a:spcAft>
                <a:spcPct val="0"/>
              </a:spcAft>
            </a:pPr>
            <a:r>
              <a:rPr lang="en-US" sz="1067" dirty="0">
                <a:solidFill>
                  <a:srgbClr val="C00000"/>
                </a:solidFill>
                <a:latin typeface="Huawei Sans" panose="020C0503030203020204" pitchFamily="34" charset="0"/>
              </a:rPr>
              <a:t>AGG</a:t>
            </a:r>
          </a:p>
        </p:txBody>
      </p:sp>
      <p:pic>
        <p:nvPicPr>
          <p:cNvPr id="75" name="Picture 12" descr="E:\2016.01\1.12 扁平化图标\蓝色\AR-蓝色最新-40.png">
            <a:extLst>
              <a:ext uri="{FF2B5EF4-FFF2-40B4-BE49-F238E27FC236}">
                <a16:creationId xmlns:a16="http://schemas.microsoft.com/office/drawing/2014/main" id="{1C3E85F7-94C9-4861-B718-5B20F7821330}"/>
              </a:ext>
            </a:extLst>
          </p:cNvPr>
          <p:cNvPicPr>
            <a:picLocks noChangeAspect="1" noChangeArrowheads="1"/>
          </p:cNvPicPr>
          <p:nvPr/>
        </p:nvPicPr>
        <p:blipFill>
          <a:blip r:embed="rId4" cstate="print"/>
          <a:srcRect/>
          <a:stretch>
            <a:fillRect/>
          </a:stretch>
        </p:blipFill>
        <p:spPr bwMode="gray">
          <a:xfrm>
            <a:off x="1046220" y="4214912"/>
            <a:ext cx="344148" cy="281576"/>
          </a:xfrm>
          <a:prstGeom prst="rect">
            <a:avLst/>
          </a:prstGeom>
          <a:noFill/>
        </p:spPr>
      </p:pic>
      <p:pic>
        <p:nvPicPr>
          <p:cNvPr id="79" name="Picture 12" descr="E:\2016.01\1.12 扁平化图标\蓝色\AR-蓝色最新-40.png">
            <a:extLst>
              <a:ext uri="{FF2B5EF4-FFF2-40B4-BE49-F238E27FC236}">
                <a16:creationId xmlns:a16="http://schemas.microsoft.com/office/drawing/2014/main" id="{462362F7-595F-4FAF-A833-A363E9864247}"/>
              </a:ext>
            </a:extLst>
          </p:cNvPr>
          <p:cNvPicPr>
            <a:picLocks noChangeAspect="1" noChangeArrowheads="1"/>
          </p:cNvPicPr>
          <p:nvPr/>
        </p:nvPicPr>
        <p:blipFill>
          <a:blip r:embed="rId4" cstate="print"/>
          <a:srcRect/>
          <a:stretch>
            <a:fillRect/>
          </a:stretch>
        </p:blipFill>
        <p:spPr bwMode="gray">
          <a:xfrm>
            <a:off x="1837484" y="4214912"/>
            <a:ext cx="344148" cy="281576"/>
          </a:xfrm>
          <a:prstGeom prst="rect">
            <a:avLst/>
          </a:prstGeom>
          <a:noFill/>
        </p:spPr>
      </p:pic>
      <p:pic>
        <p:nvPicPr>
          <p:cNvPr id="81" name="Picture 12" descr="E:\2016.01\1.12 扁平化图标\蓝色\AR-蓝色最新-40.png">
            <a:extLst>
              <a:ext uri="{FF2B5EF4-FFF2-40B4-BE49-F238E27FC236}">
                <a16:creationId xmlns:a16="http://schemas.microsoft.com/office/drawing/2014/main" id="{893746AB-D361-4FC1-A99B-AEF2C0F575E1}"/>
              </a:ext>
            </a:extLst>
          </p:cNvPr>
          <p:cNvPicPr>
            <a:picLocks noChangeAspect="1" noChangeArrowheads="1"/>
          </p:cNvPicPr>
          <p:nvPr/>
        </p:nvPicPr>
        <p:blipFill>
          <a:blip r:embed="rId4" cstate="print"/>
          <a:srcRect/>
          <a:stretch>
            <a:fillRect/>
          </a:stretch>
        </p:blipFill>
        <p:spPr bwMode="gray">
          <a:xfrm>
            <a:off x="1463505" y="5472028"/>
            <a:ext cx="344148" cy="281576"/>
          </a:xfrm>
          <a:prstGeom prst="rect">
            <a:avLst/>
          </a:prstGeom>
          <a:noFill/>
        </p:spPr>
      </p:pic>
      <p:pic>
        <p:nvPicPr>
          <p:cNvPr id="99" name="图片 51">
            <a:extLst>
              <a:ext uri="{FF2B5EF4-FFF2-40B4-BE49-F238E27FC236}">
                <a16:creationId xmlns:a16="http://schemas.microsoft.com/office/drawing/2014/main" id="{75233685-3317-4EBF-923B-F2B8BA7064D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018181" y="2646205"/>
            <a:ext cx="355192" cy="290612"/>
          </a:xfrm>
          <a:prstGeom prst="rect">
            <a:avLst/>
          </a:prstGeom>
        </p:spPr>
      </p:pic>
      <p:pic>
        <p:nvPicPr>
          <p:cNvPr id="100" name="图片 51">
            <a:extLst>
              <a:ext uri="{FF2B5EF4-FFF2-40B4-BE49-F238E27FC236}">
                <a16:creationId xmlns:a16="http://schemas.microsoft.com/office/drawing/2014/main" id="{3A8F4BAA-7C87-4080-BEF5-81F51D19131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826440" y="2650800"/>
            <a:ext cx="355192" cy="290612"/>
          </a:xfrm>
          <a:prstGeom prst="rect">
            <a:avLst/>
          </a:prstGeom>
        </p:spPr>
      </p:pic>
      <p:pic>
        <p:nvPicPr>
          <p:cNvPr id="103" name="图片 51">
            <a:extLst>
              <a:ext uri="{FF2B5EF4-FFF2-40B4-BE49-F238E27FC236}">
                <a16:creationId xmlns:a16="http://schemas.microsoft.com/office/drawing/2014/main" id="{CCD44747-D483-4C47-AE7D-8FFD2DDA3DF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830011" y="3754683"/>
            <a:ext cx="355192" cy="290612"/>
          </a:xfrm>
          <a:prstGeom prst="rect">
            <a:avLst/>
          </a:prstGeom>
        </p:spPr>
      </p:pic>
      <p:pic>
        <p:nvPicPr>
          <p:cNvPr id="109" name="图片 51">
            <a:extLst>
              <a:ext uri="{FF2B5EF4-FFF2-40B4-BE49-F238E27FC236}">
                <a16:creationId xmlns:a16="http://schemas.microsoft.com/office/drawing/2014/main" id="{67692BDC-C95B-403E-AFC9-F44C2FCD1E9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030442" y="3753815"/>
            <a:ext cx="355192" cy="290612"/>
          </a:xfrm>
          <a:prstGeom prst="rect">
            <a:avLst/>
          </a:prstGeom>
        </p:spPr>
      </p:pic>
      <p:sp>
        <p:nvSpPr>
          <p:cNvPr id="110" name="Freeform 159">
            <a:extLst>
              <a:ext uri="{FF2B5EF4-FFF2-40B4-BE49-F238E27FC236}">
                <a16:creationId xmlns:a16="http://schemas.microsoft.com/office/drawing/2014/main" id="{C191BE20-906A-47FB-9CE1-FF3DF95DAE3D}"/>
              </a:ext>
            </a:extLst>
          </p:cNvPr>
          <p:cNvSpPr/>
          <p:nvPr/>
        </p:nvSpPr>
        <p:spPr bwMode="gray">
          <a:xfrm flipH="1">
            <a:off x="685781" y="3096454"/>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ISP1</a:t>
            </a:r>
          </a:p>
          <a:p>
            <a:pPr algn="ctr" fontAlgn="ctr"/>
            <a:r>
              <a:rPr lang="en-US" sz="1200" dirty="0">
                <a:solidFill>
                  <a:schemeClr val="tx1"/>
                </a:solidFill>
                <a:latin typeface="Huawei Sans" panose="020C0503030203020204" pitchFamily="34" charset="0"/>
              </a:rPr>
              <a:t>Internet</a:t>
            </a:r>
          </a:p>
        </p:txBody>
      </p:sp>
      <p:sp>
        <p:nvSpPr>
          <p:cNvPr id="112" name="Freeform 159">
            <a:extLst>
              <a:ext uri="{FF2B5EF4-FFF2-40B4-BE49-F238E27FC236}">
                <a16:creationId xmlns:a16="http://schemas.microsoft.com/office/drawing/2014/main" id="{75496B3B-AA62-4B35-AF17-A7F151091AB5}"/>
              </a:ext>
            </a:extLst>
          </p:cNvPr>
          <p:cNvSpPr/>
          <p:nvPr/>
        </p:nvSpPr>
        <p:spPr bwMode="gray">
          <a:xfrm flipH="1">
            <a:off x="1742942" y="3095076"/>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ISP2</a:t>
            </a:r>
          </a:p>
          <a:p>
            <a:pPr algn="ctr" fontAlgn="ctr"/>
            <a:r>
              <a:rPr lang="en-US" sz="1200" dirty="0">
                <a:solidFill>
                  <a:schemeClr val="tx1"/>
                </a:solidFill>
                <a:latin typeface="Huawei Sans" panose="020C0503030203020204" pitchFamily="34" charset="0"/>
              </a:rPr>
              <a:t>Internet</a:t>
            </a:r>
          </a:p>
        </p:txBody>
      </p:sp>
      <p:sp>
        <p:nvSpPr>
          <p:cNvPr id="113" name="Freeform 159">
            <a:extLst>
              <a:ext uri="{FF2B5EF4-FFF2-40B4-BE49-F238E27FC236}">
                <a16:creationId xmlns:a16="http://schemas.microsoft.com/office/drawing/2014/main" id="{341A73D3-06EE-42B5-B363-88283752CD02}"/>
              </a:ext>
            </a:extLst>
          </p:cNvPr>
          <p:cNvSpPr/>
          <p:nvPr/>
        </p:nvSpPr>
        <p:spPr bwMode="gray">
          <a:xfrm flipH="1">
            <a:off x="704735" y="4735789"/>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90000" rtlCol="0" anchor="ctr">
            <a:noAutofit/>
          </a:bodyPr>
          <a:lstStyle/>
          <a:p>
            <a:pPr algn="ctr" fontAlgn="ctr"/>
            <a:r>
              <a:rPr lang="en-US" sz="1100" dirty="0">
                <a:solidFill>
                  <a:schemeClr val="tx1"/>
                </a:solidFill>
                <a:latin typeface="Huawei Sans" panose="020C0503030203020204" pitchFamily="34" charset="0"/>
              </a:rPr>
              <a:t>ISP1</a:t>
            </a:r>
          </a:p>
          <a:p>
            <a:pPr algn="ctr" fontAlgn="ctr"/>
            <a:r>
              <a:rPr lang="en-US" sz="1100" dirty="0">
                <a:solidFill>
                  <a:schemeClr val="tx1"/>
                </a:solidFill>
                <a:latin typeface="Huawei Sans" panose="020C0503030203020204" pitchFamily="34" charset="0"/>
              </a:rPr>
              <a:t>MPLS</a:t>
            </a:r>
          </a:p>
        </p:txBody>
      </p:sp>
      <p:sp>
        <p:nvSpPr>
          <p:cNvPr id="114" name="Freeform 159">
            <a:extLst>
              <a:ext uri="{FF2B5EF4-FFF2-40B4-BE49-F238E27FC236}">
                <a16:creationId xmlns:a16="http://schemas.microsoft.com/office/drawing/2014/main" id="{328BD018-4855-47BF-9673-33C5592FF68A}"/>
              </a:ext>
            </a:extLst>
          </p:cNvPr>
          <p:cNvSpPr/>
          <p:nvPr/>
        </p:nvSpPr>
        <p:spPr bwMode="gray">
          <a:xfrm flipH="1">
            <a:off x="1638603" y="4727712"/>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90000" rtlCol="0" anchor="ctr">
            <a:noAutofit/>
          </a:bodyPr>
          <a:lstStyle/>
          <a:p>
            <a:pPr algn="ctr" fontAlgn="ctr"/>
            <a:r>
              <a:rPr lang="en-US" sz="1100" dirty="0">
                <a:solidFill>
                  <a:schemeClr val="tx1"/>
                </a:solidFill>
                <a:latin typeface="Huawei Sans" panose="020C0503030203020204" pitchFamily="34" charset="0"/>
              </a:rPr>
              <a:t>ISP2</a:t>
            </a:r>
          </a:p>
          <a:p>
            <a:pPr algn="ctr" fontAlgn="ctr"/>
            <a:r>
              <a:rPr lang="en-US" sz="1100" dirty="0">
                <a:solidFill>
                  <a:schemeClr val="tx1"/>
                </a:solidFill>
                <a:latin typeface="Huawei Sans" panose="020C0503030203020204" pitchFamily="34" charset="0"/>
              </a:rPr>
              <a:t>MPLS</a:t>
            </a:r>
          </a:p>
        </p:txBody>
      </p:sp>
      <p:sp>
        <p:nvSpPr>
          <p:cNvPr id="115" name="矩形 366">
            <a:extLst>
              <a:ext uri="{FF2B5EF4-FFF2-40B4-BE49-F238E27FC236}">
                <a16:creationId xmlns:a16="http://schemas.microsoft.com/office/drawing/2014/main" id="{9005D4E6-6836-4818-AC66-DC0651FFAF40}"/>
              </a:ext>
            </a:extLst>
          </p:cNvPr>
          <p:cNvSpPr/>
          <p:nvPr/>
        </p:nvSpPr>
        <p:spPr bwMode="gray">
          <a:xfrm>
            <a:off x="451090" y="5927438"/>
            <a:ext cx="2152927" cy="263067"/>
          </a:xfrm>
          <a:prstGeom prst="rect">
            <a:avLst/>
          </a:prstGeom>
          <a:solidFill>
            <a:srgbClr val="00B0F0">
              <a:alpha val="20000"/>
            </a:srgbClr>
          </a:solidFill>
          <a:ln w="50800"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algn="ctr" defTabSz="914400" fontAlgn="ctr">
              <a:spcBef>
                <a:spcPct val="0"/>
              </a:spcBef>
              <a:spcAft>
                <a:spcPct val="0"/>
              </a:spcAft>
              <a:buClr>
                <a:srgbClr val="CC9900"/>
              </a:buClr>
            </a:pPr>
            <a:r>
              <a:rPr lang="en-US" sz="1200" dirty="0">
                <a:solidFill>
                  <a:srgbClr val="000000"/>
                </a:solidFill>
                <a:latin typeface="Huawei Sans" panose="020C0503030203020204" pitchFamily="34" charset="0"/>
              </a:rPr>
              <a:t>Hierarchical networking</a:t>
            </a:r>
          </a:p>
        </p:txBody>
      </p:sp>
      <p:sp>
        <p:nvSpPr>
          <p:cNvPr id="116" name="矩形 365">
            <a:extLst>
              <a:ext uri="{FF2B5EF4-FFF2-40B4-BE49-F238E27FC236}">
                <a16:creationId xmlns:a16="http://schemas.microsoft.com/office/drawing/2014/main" id="{62365112-BD3A-4D46-A943-4D81E076B617}"/>
              </a:ext>
            </a:extLst>
          </p:cNvPr>
          <p:cNvSpPr/>
          <p:nvPr/>
        </p:nvSpPr>
        <p:spPr bwMode="gray">
          <a:xfrm>
            <a:off x="2974238" y="3595341"/>
            <a:ext cx="2144016" cy="2296083"/>
          </a:xfrm>
          <a:prstGeom prst="rect">
            <a:avLst/>
          </a:prstGeom>
          <a:solidFill>
            <a:srgbClr val="00B0F0">
              <a:alpha val="20000"/>
            </a:srgbClr>
          </a:solidFill>
          <a:ln w="50800"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dirty="0">
              <a:solidFill>
                <a:srgbClr val="000000"/>
              </a:solidFill>
              <a:latin typeface="Huawei Sans" panose="020C0503030203020204" pitchFamily="34" charset="0"/>
              <a:ea typeface="方正兰亭黑简体" panose="02000000000000000000" pitchFamily="2" charset="-122"/>
            </a:endParaRPr>
          </a:p>
        </p:txBody>
      </p:sp>
      <p:sp>
        <p:nvSpPr>
          <p:cNvPr id="117" name="圆角矩形 223">
            <a:extLst>
              <a:ext uri="{FF2B5EF4-FFF2-40B4-BE49-F238E27FC236}">
                <a16:creationId xmlns:a16="http://schemas.microsoft.com/office/drawing/2014/main" id="{2BF73305-6A01-40AE-B6B6-992C1CFF309B}"/>
              </a:ext>
            </a:extLst>
          </p:cNvPr>
          <p:cNvSpPr/>
          <p:nvPr/>
        </p:nvSpPr>
        <p:spPr bwMode="gray">
          <a:xfrm>
            <a:off x="2993326" y="3701139"/>
            <a:ext cx="2098313" cy="865737"/>
          </a:xfrm>
          <a:prstGeom prst="roundRect">
            <a:avLst/>
          </a:prstGeom>
          <a:solidFill>
            <a:schemeClr val="bg1">
              <a:lumMod val="95000"/>
            </a:schemeClr>
          </a:solidFill>
          <a:ln w="12700">
            <a:solidFill>
              <a:schemeClr val="tx1"/>
            </a:solidFill>
            <a:prstDash val="dash"/>
          </a:ln>
          <a:effec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67" dirty="0">
              <a:solidFill>
                <a:prstClr val="black"/>
              </a:solidFill>
              <a:latin typeface="Huawei Sans" panose="020C0503030203020204" pitchFamily="34" charset="0"/>
              <a:ea typeface="方正兰亭黑简体" panose="02000000000000000000" pitchFamily="2" charset="-122"/>
            </a:endParaRPr>
          </a:p>
        </p:txBody>
      </p:sp>
      <p:sp>
        <p:nvSpPr>
          <p:cNvPr id="118" name="Text Box 26">
            <a:extLst>
              <a:ext uri="{FF2B5EF4-FFF2-40B4-BE49-F238E27FC236}">
                <a16:creationId xmlns:a16="http://schemas.microsoft.com/office/drawing/2014/main" id="{B2AB4EF9-78B2-4751-A674-9C3B4BBBDA47}"/>
              </a:ext>
            </a:extLst>
          </p:cNvPr>
          <p:cNvSpPr txBox="1">
            <a:spLocks noChangeArrowheads="1"/>
          </p:cNvSpPr>
          <p:nvPr/>
        </p:nvSpPr>
        <p:spPr bwMode="gray">
          <a:xfrm>
            <a:off x="2931849" y="3910320"/>
            <a:ext cx="803711" cy="529919"/>
          </a:xfrm>
          <a:prstGeom prst="rect">
            <a:avLst/>
          </a:prstGeom>
          <a:noFill/>
          <a:ln w="9525" algn="ctr">
            <a:noFill/>
            <a:miter lim="800000"/>
            <a:headEnd/>
            <a:tailEnd/>
          </a:ln>
        </p:spPr>
        <p:txBody>
          <a:bodyPr wrap="square" lIns="140745" tIns="70373" rIns="140745" bIns="70373">
            <a:spAutoFit/>
          </a:bodyPr>
          <a:lstStyle>
            <a:defPPr>
              <a:defRPr lang="en-US"/>
            </a:defPPr>
            <a:lvl1pPr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1pPr>
            <a:lvl2pPr marL="4572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2pPr>
            <a:lvl3pPr marL="9144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3pPr>
            <a:lvl4pPr marL="13716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4pPr>
            <a:lvl5pPr marL="18288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5pPr>
            <a:lvl6pPr marL="2286000" algn="l" defTabSz="914400" rtl="0" eaLnBrk="1" latinLnBrk="0" hangingPunct="1">
              <a:defRPr sz="1000" u="sng" kern="1200">
                <a:solidFill>
                  <a:srgbClr val="B2B2B2"/>
                </a:solidFill>
                <a:latin typeface="Arial" pitchFamily="34" charset="0"/>
                <a:ea typeface="MS PGothic" pitchFamily="34" charset="-128"/>
              </a:defRPr>
            </a:lvl6pPr>
            <a:lvl7pPr marL="2743200" algn="l" defTabSz="914400" rtl="0" eaLnBrk="1" latinLnBrk="0" hangingPunct="1">
              <a:defRPr sz="1000" u="sng" kern="1200">
                <a:solidFill>
                  <a:srgbClr val="B2B2B2"/>
                </a:solidFill>
                <a:latin typeface="Arial" pitchFamily="34" charset="0"/>
                <a:ea typeface="MS PGothic" pitchFamily="34" charset="-128"/>
              </a:defRPr>
            </a:lvl7pPr>
            <a:lvl8pPr marL="3200400" algn="l" defTabSz="914400" rtl="0" eaLnBrk="1" latinLnBrk="0" hangingPunct="1">
              <a:defRPr sz="1000" u="sng" kern="1200">
                <a:solidFill>
                  <a:srgbClr val="B2B2B2"/>
                </a:solidFill>
                <a:latin typeface="Arial" pitchFamily="34" charset="0"/>
                <a:ea typeface="MS PGothic" pitchFamily="34" charset="-128"/>
              </a:defRPr>
            </a:lvl8pPr>
            <a:lvl9pPr marL="3657600" algn="l" defTabSz="914400" rtl="0" eaLnBrk="1" latinLnBrk="0" hangingPunct="1">
              <a:defRPr sz="1000" u="sng" kern="1200">
                <a:solidFill>
                  <a:srgbClr val="B2B2B2"/>
                </a:solidFill>
                <a:latin typeface="Arial" pitchFamily="34" charset="0"/>
                <a:ea typeface="MS PGothic" pitchFamily="34" charset="-128"/>
              </a:defRPr>
            </a:lvl9pPr>
          </a:lstStyle>
          <a:p>
            <a:pPr algn="ctr" defTabSz="1424653" fontAlgn="ctr">
              <a:buFontTx/>
              <a:buNone/>
            </a:pPr>
            <a:r>
              <a:rPr lang="en-US" sz="800" dirty="0">
                <a:solidFill>
                  <a:prstClr val="black"/>
                </a:solidFill>
                <a:latin typeface="Huawei Sans" panose="020C0503030203020204" pitchFamily="34" charset="0"/>
              </a:rPr>
              <a:t>Local provincial branch</a:t>
            </a:r>
            <a:endParaRPr lang="en-US" altLang="zh-CN" sz="800" u="none" dirty="0">
              <a:solidFill>
                <a:prstClr val="black"/>
              </a:solidFill>
              <a:latin typeface="Huawei Sans" panose="020C0503030203020204" pitchFamily="34" charset="0"/>
              <a:ea typeface="方正兰亭黑简体" panose="02000000000000000000" pitchFamily="2" charset="-122"/>
            </a:endParaRPr>
          </a:p>
        </p:txBody>
      </p:sp>
      <p:cxnSp>
        <p:nvCxnSpPr>
          <p:cNvPr id="119" name="直接连接符 249">
            <a:extLst>
              <a:ext uri="{FF2B5EF4-FFF2-40B4-BE49-F238E27FC236}">
                <a16:creationId xmlns:a16="http://schemas.microsoft.com/office/drawing/2014/main" id="{F49CED25-1551-4F64-89A8-08E1B00850B0}"/>
              </a:ext>
            </a:extLst>
          </p:cNvPr>
          <p:cNvCxnSpPr>
            <a:cxnSpLocks/>
            <a:stCxn id="142" idx="0"/>
          </p:cNvCxnSpPr>
          <p:nvPr/>
        </p:nvCxnSpPr>
        <p:spPr bwMode="gray">
          <a:xfrm flipV="1">
            <a:off x="4577237" y="3485438"/>
            <a:ext cx="220402" cy="17800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0" name="直接连接符 250">
            <a:extLst>
              <a:ext uri="{FF2B5EF4-FFF2-40B4-BE49-F238E27FC236}">
                <a16:creationId xmlns:a16="http://schemas.microsoft.com/office/drawing/2014/main" id="{92527993-ACDE-47A8-8915-EECB5B7D642B}"/>
              </a:ext>
            </a:extLst>
          </p:cNvPr>
          <p:cNvCxnSpPr>
            <a:cxnSpLocks/>
            <a:stCxn id="139" idx="0"/>
          </p:cNvCxnSpPr>
          <p:nvPr/>
        </p:nvCxnSpPr>
        <p:spPr bwMode="gray">
          <a:xfrm flipH="1" flipV="1">
            <a:off x="3631766" y="3501259"/>
            <a:ext cx="137744" cy="1557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1" name="直接连接符 251">
            <a:extLst>
              <a:ext uri="{FF2B5EF4-FFF2-40B4-BE49-F238E27FC236}">
                <a16:creationId xmlns:a16="http://schemas.microsoft.com/office/drawing/2014/main" id="{561B778A-A9EA-4660-A215-0DE895B53672}"/>
              </a:ext>
            </a:extLst>
          </p:cNvPr>
          <p:cNvCxnSpPr>
            <a:cxnSpLocks/>
            <a:stCxn id="136" idx="0"/>
            <a:endCxn id="139" idx="2"/>
          </p:cNvCxnSpPr>
          <p:nvPr/>
        </p:nvCxnSpPr>
        <p:spPr bwMode="gray">
          <a:xfrm flipV="1">
            <a:off x="3758279" y="3947591"/>
            <a:ext cx="11231" cy="9301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6" name="直接连接符 252">
            <a:extLst>
              <a:ext uri="{FF2B5EF4-FFF2-40B4-BE49-F238E27FC236}">
                <a16:creationId xmlns:a16="http://schemas.microsoft.com/office/drawing/2014/main" id="{75A1897A-E124-4624-BC5A-51ED8C33E3C9}"/>
              </a:ext>
            </a:extLst>
          </p:cNvPr>
          <p:cNvCxnSpPr>
            <a:cxnSpLocks/>
            <a:stCxn id="137" idx="0"/>
            <a:endCxn id="142" idx="2"/>
          </p:cNvCxnSpPr>
          <p:nvPr/>
        </p:nvCxnSpPr>
        <p:spPr bwMode="gray">
          <a:xfrm flipV="1">
            <a:off x="4556628" y="3954052"/>
            <a:ext cx="20609" cy="8655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7" name="直接连接符 253">
            <a:extLst>
              <a:ext uri="{FF2B5EF4-FFF2-40B4-BE49-F238E27FC236}">
                <a16:creationId xmlns:a16="http://schemas.microsoft.com/office/drawing/2014/main" id="{87B4D43B-C2D2-433B-8C12-A5E7C97F74E4}"/>
              </a:ext>
            </a:extLst>
          </p:cNvPr>
          <p:cNvCxnSpPr>
            <a:cxnSpLocks/>
            <a:stCxn id="136" idx="3"/>
            <a:endCxn id="137" idx="1"/>
          </p:cNvCxnSpPr>
          <p:nvPr/>
        </p:nvCxnSpPr>
        <p:spPr bwMode="gray">
          <a:xfrm>
            <a:off x="3930353" y="4181397"/>
            <a:ext cx="4542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28" name="Text Box 26">
            <a:extLst>
              <a:ext uri="{FF2B5EF4-FFF2-40B4-BE49-F238E27FC236}">
                <a16:creationId xmlns:a16="http://schemas.microsoft.com/office/drawing/2014/main" id="{3E27469E-335F-4C2F-9262-0140808CA2BC}"/>
              </a:ext>
            </a:extLst>
          </p:cNvPr>
          <p:cNvSpPr txBox="1">
            <a:spLocks noChangeArrowheads="1"/>
          </p:cNvSpPr>
          <p:nvPr/>
        </p:nvSpPr>
        <p:spPr bwMode="gray">
          <a:xfrm>
            <a:off x="3383938" y="5274621"/>
            <a:ext cx="827754" cy="481444"/>
          </a:xfrm>
          <a:prstGeom prst="rect">
            <a:avLst/>
          </a:prstGeom>
          <a:noFill/>
          <a:ln w="9525" algn="ctr">
            <a:noFill/>
            <a:miter lim="800000"/>
            <a:headEnd/>
            <a:tailEnd/>
          </a:ln>
        </p:spPr>
        <p:txBody>
          <a:bodyPr wrap="square" lIns="140745" tIns="70373" rIns="140745" bIns="70373">
            <a:spAutoFit/>
          </a:bodyPr>
          <a:lstStyle>
            <a:defPPr>
              <a:defRPr lang="en-US"/>
            </a:defPPr>
            <a:lvl1pPr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1pPr>
            <a:lvl2pPr marL="4572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2pPr>
            <a:lvl3pPr marL="9144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3pPr>
            <a:lvl4pPr marL="13716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4pPr>
            <a:lvl5pPr marL="1828800" algn="l" rtl="0" eaLnBrk="0" fontAlgn="base" hangingPunct="0">
              <a:lnSpc>
                <a:spcPct val="105000"/>
              </a:lnSpc>
              <a:spcBef>
                <a:spcPct val="30000"/>
              </a:spcBef>
              <a:spcAft>
                <a:spcPct val="0"/>
              </a:spcAft>
              <a:buChar char="•"/>
              <a:defRPr sz="1000" u="sng" kern="1200">
                <a:solidFill>
                  <a:srgbClr val="B2B2B2"/>
                </a:solidFill>
                <a:latin typeface="Arial" pitchFamily="34" charset="0"/>
                <a:ea typeface="MS PGothic" pitchFamily="34" charset="-128"/>
              </a:defRPr>
            </a:lvl5pPr>
            <a:lvl6pPr marL="2286000" algn="l" defTabSz="914400" rtl="0" eaLnBrk="1" latinLnBrk="0" hangingPunct="1">
              <a:defRPr sz="1000" u="sng" kern="1200">
                <a:solidFill>
                  <a:srgbClr val="B2B2B2"/>
                </a:solidFill>
                <a:latin typeface="Arial" pitchFamily="34" charset="0"/>
                <a:ea typeface="MS PGothic" pitchFamily="34" charset="-128"/>
              </a:defRPr>
            </a:lvl6pPr>
            <a:lvl7pPr marL="2743200" algn="l" defTabSz="914400" rtl="0" eaLnBrk="1" latinLnBrk="0" hangingPunct="1">
              <a:defRPr sz="1000" u="sng" kern="1200">
                <a:solidFill>
                  <a:srgbClr val="B2B2B2"/>
                </a:solidFill>
                <a:latin typeface="Arial" pitchFamily="34" charset="0"/>
                <a:ea typeface="MS PGothic" pitchFamily="34" charset="-128"/>
              </a:defRPr>
            </a:lvl7pPr>
            <a:lvl8pPr marL="3200400" algn="l" defTabSz="914400" rtl="0" eaLnBrk="1" latinLnBrk="0" hangingPunct="1">
              <a:defRPr sz="1000" u="sng" kern="1200">
                <a:solidFill>
                  <a:srgbClr val="B2B2B2"/>
                </a:solidFill>
                <a:latin typeface="Arial" pitchFamily="34" charset="0"/>
                <a:ea typeface="MS PGothic" pitchFamily="34" charset="-128"/>
              </a:defRPr>
            </a:lvl8pPr>
            <a:lvl9pPr marL="3657600" algn="l" defTabSz="914400" rtl="0" eaLnBrk="1" latinLnBrk="0" hangingPunct="1">
              <a:defRPr sz="1000" u="sng" kern="1200">
                <a:solidFill>
                  <a:srgbClr val="B2B2B2"/>
                </a:solidFill>
                <a:latin typeface="Arial" pitchFamily="34" charset="0"/>
                <a:ea typeface="MS PGothic" pitchFamily="34" charset="-128"/>
              </a:defRPr>
            </a:lvl9pPr>
          </a:lstStyle>
          <a:p>
            <a:pPr algn="ctr" defTabSz="1424653" fontAlgn="ctr">
              <a:buFontTx/>
              <a:buNone/>
            </a:pPr>
            <a:r>
              <a:rPr lang="en-US" sz="700" dirty="0">
                <a:solidFill>
                  <a:prstClr val="black"/>
                </a:solidFill>
                <a:latin typeface="Huawei Sans" panose="020C0503030203020204" pitchFamily="34" charset="0"/>
              </a:rPr>
              <a:t>Sub-branch outside the province</a:t>
            </a:r>
            <a:endParaRPr lang="en-US" altLang="zh-CN" sz="700" u="none" dirty="0">
              <a:solidFill>
                <a:prstClr val="black"/>
              </a:solidFill>
              <a:latin typeface="Huawei Sans" panose="020C0503030203020204" pitchFamily="34" charset="0"/>
              <a:ea typeface="方正兰亭黑简体" panose="02000000000000000000" pitchFamily="2" charset="-122"/>
            </a:endParaRPr>
          </a:p>
        </p:txBody>
      </p:sp>
      <p:sp>
        <p:nvSpPr>
          <p:cNvPr id="129" name="圆角矩形 256">
            <a:extLst>
              <a:ext uri="{FF2B5EF4-FFF2-40B4-BE49-F238E27FC236}">
                <a16:creationId xmlns:a16="http://schemas.microsoft.com/office/drawing/2014/main" id="{9D8C2B58-4C05-4388-BDCD-E0AB4993E84D}"/>
              </a:ext>
            </a:extLst>
          </p:cNvPr>
          <p:cNvSpPr/>
          <p:nvPr/>
        </p:nvSpPr>
        <p:spPr bwMode="gray">
          <a:xfrm>
            <a:off x="3529055" y="5273616"/>
            <a:ext cx="1269814" cy="502922"/>
          </a:xfrm>
          <a:prstGeom prst="roundRect">
            <a:avLst/>
          </a:prstGeom>
          <a:noFill/>
          <a:ln w="12700">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62497" tIns="81248" rIns="162497" bIns="81248" numCol="1" rtlCol="0" anchor="t" anchorCtr="0" compatLnSpc="1">
            <a:prstTxWarp prst="textNoShape">
              <a:avLst/>
            </a:prstTxWarp>
          </a:bodyPr>
          <a:lstStyle/>
          <a:p>
            <a:pPr defTabSz="1624721" fontAlgn="ctr">
              <a:spcBef>
                <a:spcPct val="0"/>
              </a:spcBef>
              <a:spcAft>
                <a:spcPct val="0"/>
              </a:spcAft>
              <a:buClr>
                <a:srgbClr val="CC9900"/>
              </a:buClr>
              <a:buFont typeface="Wingdings" pitchFamily="2" charset="2"/>
              <a:buChar char="n"/>
            </a:pPr>
            <a:endParaRPr lang="en-US" altLang="zh-CN" sz="1067" dirty="0">
              <a:solidFill>
                <a:prstClr val="black"/>
              </a:solidFill>
              <a:latin typeface="Huawei Sans" panose="020C0503030203020204" pitchFamily="34" charset="0"/>
              <a:ea typeface="方正兰亭黑简体" panose="02000000000000000000" pitchFamily="2" charset="-122"/>
            </a:endParaRPr>
          </a:p>
        </p:txBody>
      </p:sp>
      <p:cxnSp>
        <p:nvCxnSpPr>
          <p:cNvPr id="130" name="直接连接符 260">
            <a:extLst>
              <a:ext uri="{FF2B5EF4-FFF2-40B4-BE49-F238E27FC236}">
                <a16:creationId xmlns:a16="http://schemas.microsoft.com/office/drawing/2014/main" id="{ACC48569-0412-49D5-A2AA-9BC3AA375EBE}"/>
              </a:ext>
            </a:extLst>
          </p:cNvPr>
          <p:cNvCxnSpPr>
            <a:cxnSpLocks/>
            <a:stCxn id="136" idx="2"/>
            <a:endCxn id="145" idx="3"/>
          </p:cNvCxnSpPr>
          <p:nvPr/>
        </p:nvCxnSpPr>
        <p:spPr bwMode="gray">
          <a:xfrm flipH="1">
            <a:off x="3750427" y="4322185"/>
            <a:ext cx="7852" cy="50752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1" name="直接连接符 261">
            <a:extLst>
              <a:ext uri="{FF2B5EF4-FFF2-40B4-BE49-F238E27FC236}">
                <a16:creationId xmlns:a16="http://schemas.microsoft.com/office/drawing/2014/main" id="{829D5650-0656-44CF-9360-7392B7B0A968}"/>
              </a:ext>
            </a:extLst>
          </p:cNvPr>
          <p:cNvCxnSpPr>
            <a:cxnSpLocks/>
            <a:stCxn id="137" idx="2"/>
            <a:endCxn id="146" idx="1"/>
          </p:cNvCxnSpPr>
          <p:nvPr/>
        </p:nvCxnSpPr>
        <p:spPr bwMode="gray">
          <a:xfrm>
            <a:off x="4556628" y="4322185"/>
            <a:ext cx="81455" cy="49953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2" name="直接连接符 262">
            <a:extLst>
              <a:ext uri="{FF2B5EF4-FFF2-40B4-BE49-F238E27FC236}">
                <a16:creationId xmlns:a16="http://schemas.microsoft.com/office/drawing/2014/main" id="{2D25846F-0C19-4A15-AAC0-4D850F265BE3}"/>
              </a:ext>
            </a:extLst>
          </p:cNvPr>
          <p:cNvCxnSpPr>
            <a:cxnSpLocks/>
            <a:endCxn id="138" idx="0"/>
          </p:cNvCxnSpPr>
          <p:nvPr/>
        </p:nvCxnSpPr>
        <p:spPr bwMode="gray">
          <a:xfrm>
            <a:off x="3662581" y="5053429"/>
            <a:ext cx="549899" cy="33664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3" name="直接连接符 263">
            <a:extLst>
              <a:ext uri="{FF2B5EF4-FFF2-40B4-BE49-F238E27FC236}">
                <a16:creationId xmlns:a16="http://schemas.microsoft.com/office/drawing/2014/main" id="{90F3BB95-4E12-41AE-A516-A1E85B2E160C}"/>
              </a:ext>
            </a:extLst>
          </p:cNvPr>
          <p:cNvCxnSpPr>
            <a:cxnSpLocks/>
            <a:endCxn id="138" idx="0"/>
          </p:cNvCxnSpPr>
          <p:nvPr/>
        </p:nvCxnSpPr>
        <p:spPr bwMode="gray">
          <a:xfrm flipH="1">
            <a:off x="4212480" y="5104504"/>
            <a:ext cx="436938" cy="28557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4" name="TextBox 92">
            <a:extLst>
              <a:ext uri="{FF2B5EF4-FFF2-40B4-BE49-F238E27FC236}">
                <a16:creationId xmlns:a16="http://schemas.microsoft.com/office/drawing/2014/main" id="{E0520680-0596-4583-9067-E83F2D6BCD50}"/>
              </a:ext>
            </a:extLst>
          </p:cNvPr>
          <p:cNvSpPr txBox="1"/>
          <p:nvPr/>
        </p:nvSpPr>
        <p:spPr bwMode="gray">
          <a:xfrm>
            <a:off x="4300356" y="5479345"/>
            <a:ext cx="623127" cy="164110"/>
          </a:xfrm>
          <a:prstGeom prst="rect">
            <a:avLst/>
          </a:prstGeom>
          <a:noFill/>
        </p:spPr>
        <p:txBody>
          <a:bodyPr wrap="square" lIns="0" tIns="0" rIns="0" bIns="0" rtlCol="0">
            <a:spAutoFit/>
          </a:bodyPr>
          <a:lstStyle/>
          <a:p>
            <a:pPr algn="ctr" defTabSz="1624721" fontAlgn="ctr">
              <a:spcBef>
                <a:spcPct val="0"/>
              </a:spcBef>
              <a:spcAft>
                <a:spcPct val="0"/>
              </a:spcAft>
            </a:pPr>
            <a:r>
              <a:rPr lang="en-US" sz="1067" dirty="0">
                <a:solidFill>
                  <a:srgbClr val="C00000"/>
                </a:solidFill>
                <a:latin typeface="Huawei Sans" panose="020C0503030203020204" pitchFamily="34" charset="0"/>
              </a:rPr>
              <a:t>Spoke</a:t>
            </a:r>
          </a:p>
        </p:txBody>
      </p:sp>
      <p:sp>
        <p:nvSpPr>
          <p:cNvPr id="135" name="TextBox 92">
            <a:extLst>
              <a:ext uri="{FF2B5EF4-FFF2-40B4-BE49-F238E27FC236}">
                <a16:creationId xmlns:a16="http://schemas.microsoft.com/office/drawing/2014/main" id="{7F43415C-88AF-4049-8B8C-4557C0EF19D6}"/>
              </a:ext>
            </a:extLst>
          </p:cNvPr>
          <p:cNvSpPr txBox="1"/>
          <p:nvPr/>
        </p:nvSpPr>
        <p:spPr bwMode="gray">
          <a:xfrm>
            <a:off x="3845549" y="3932692"/>
            <a:ext cx="623127" cy="164110"/>
          </a:xfrm>
          <a:prstGeom prst="rect">
            <a:avLst/>
          </a:prstGeom>
          <a:noFill/>
        </p:spPr>
        <p:txBody>
          <a:bodyPr wrap="square" lIns="0" tIns="0" rIns="0" bIns="0" rtlCol="0">
            <a:spAutoFit/>
          </a:bodyPr>
          <a:lstStyle/>
          <a:p>
            <a:pPr algn="ctr" defTabSz="1624721" fontAlgn="ctr">
              <a:spcBef>
                <a:spcPct val="0"/>
              </a:spcBef>
              <a:spcAft>
                <a:spcPct val="0"/>
              </a:spcAft>
            </a:pPr>
            <a:r>
              <a:rPr lang="en-US" sz="1067" dirty="0">
                <a:solidFill>
                  <a:srgbClr val="C00000"/>
                </a:solidFill>
                <a:latin typeface="Huawei Sans" panose="020C0503030203020204" pitchFamily="34" charset="0"/>
              </a:rPr>
              <a:t>AGG</a:t>
            </a:r>
          </a:p>
        </p:txBody>
      </p:sp>
      <p:pic>
        <p:nvPicPr>
          <p:cNvPr id="136" name="Picture 12" descr="E:\2016.01\1.12 扁平化图标\蓝色\AR-蓝色最新-40.png">
            <a:extLst>
              <a:ext uri="{FF2B5EF4-FFF2-40B4-BE49-F238E27FC236}">
                <a16:creationId xmlns:a16="http://schemas.microsoft.com/office/drawing/2014/main" id="{CA411199-CDDA-48A7-AFF0-D24BB8951695}"/>
              </a:ext>
            </a:extLst>
          </p:cNvPr>
          <p:cNvPicPr>
            <a:picLocks noChangeAspect="1" noChangeArrowheads="1"/>
          </p:cNvPicPr>
          <p:nvPr/>
        </p:nvPicPr>
        <p:blipFill>
          <a:blip r:embed="rId4" cstate="print"/>
          <a:srcRect/>
          <a:stretch>
            <a:fillRect/>
          </a:stretch>
        </p:blipFill>
        <p:spPr bwMode="gray">
          <a:xfrm>
            <a:off x="3586205" y="4040609"/>
            <a:ext cx="344148" cy="281576"/>
          </a:xfrm>
          <a:prstGeom prst="rect">
            <a:avLst/>
          </a:prstGeom>
          <a:noFill/>
        </p:spPr>
      </p:pic>
      <p:pic>
        <p:nvPicPr>
          <p:cNvPr id="137" name="Picture 12" descr="E:\2016.01\1.12 扁平化图标\蓝色\AR-蓝色最新-40.png">
            <a:extLst>
              <a:ext uri="{FF2B5EF4-FFF2-40B4-BE49-F238E27FC236}">
                <a16:creationId xmlns:a16="http://schemas.microsoft.com/office/drawing/2014/main" id="{0278F1C0-ADB9-4A15-A5E1-3D9CCD394D37}"/>
              </a:ext>
            </a:extLst>
          </p:cNvPr>
          <p:cNvPicPr>
            <a:picLocks noChangeAspect="1" noChangeArrowheads="1"/>
          </p:cNvPicPr>
          <p:nvPr/>
        </p:nvPicPr>
        <p:blipFill>
          <a:blip r:embed="rId4" cstate="print"/>
          <a:srcRect/>
          <a:stretch>
            <a:fillRect/>
          </a:stretch>
        </p:blipFill>
        <p:spPr bwMode="gray">
          <a:xfrm>
            <a:off x="4384554" y="4040609"/>
            <a:ext cx="344148" cy="281576"/>
          </a:xfrm>
          <a:prstGeom prst="rect">
            <a:avLst/>
          </a:prstGeom>
          <a:noFill/>
        </p:spPr>
      </p:pic>
      <p:pic>
        <p:nvPicPr>
          <p:cNvPr id="138" name="Picture 12" descr="E:\2016.01\1.12 扁平化图标\蓝色\AR-蓝色最新-40.png">
            <a:extLst>
              <a:ext uri="{FF2B5EF4-FFF2-40B4-BE49-F238E27FC236}">
                <a16:creationId xmlns:a16="http://schemas.microsoft.com/office/drawing/2014/main" id="{F24C1CFB-8CD4-433D-BFEF-775FD40D2F6F}"/>
              </a:ext>
            </a:extLst>
          </p:cNvPr>
          <p:cNvPicPr>
            <a:picLocks noChangeAspect="1" noChangeArrowheads="1"/>
          </p:cNvPicPr>
          <p:nvPr/>
        </p:nvPicPr>
        <p:blipFill>
          <a:blip r:embed="rId4" cstate="print"/>
          <a:srcRect/>
          <a:stretch>
            <a:fillRect/>
          </a:stretch>
        </p:blipFill>
        <p:spPr bwMode="gray">
          <a:xfrm>
            <a:off x="4040406" y="5390078"/>
            <a:ext cx="344148" cy="281576"/>
          </a:xfrm>
          <a:prstGeom prst="rect">
            <a:avLst/>
          </a:prstGeom>
          <a:noFill/>
        </p:spPr>
      </p:pic>
      <p:pic>
        <p:nvPicPr>
          <p:cNvPr id="139" name="图片 51">
            <a:extLst>
              <a:ext uri="{FF2B5EF4-FFF2-40B4-BE49-F238E27FC236}">
                <a16:creationId xmlns:a16="http://schemas.microsoft.com/office/drawing/2014/main" id="{86BA9420-7C08-4A18-9AB8-3BFE7BC292B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3591914" y="3656979"/>
            <a:ext cx="355192" cy="290612"/>
          </a:xfrm>
          <a:prstGeom prst="rect">
            <a:avLst/>
          </a:prstGeom>
        </p:spPr>
      </p:pic>
      <p:pic>
        <p:nvPicPr>
          <p:cNvPr id="140" name="图片 51">
            <a:extLst>
              <a:ext uri="{FF2B5EF4-FFF2-40B4-BE49-F238E27FC236}">
                <a16:creationId xmlns:a16="http://schemas.microsoft.com/office/drawing/2014/main" id="{636D2D94-6F87-4AF3-BC6B-658C3286CFD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4399641" y="4418768"/>
            <a:ext cx="355192" cy="290612"/>
          </a:xfrm>
          <a:prstGeom prst="rect">
            <a:avLst/>
          </a:prstGeom>
        </p:spPr>
      </p:pic>
      <p:pic>
        <p:nvPicPr>
          <p:cNvPr id="141" name="图片 51">
            <a:extLst>
              <a:ext uri="{FF2B5EF4-FFF2-40B4-BE49-F238E27FC236}">
                <a16:creationId xmlns:a16="http://schemas.microsoft.com/office/drawing/2014/main" id="{AC24EE61-59E6-4B84-8ED9-F6903D10815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3591914" y="4418768"/>
            <a:ext cx="355192" cy="290612"/>
          </a:xfrm>
          <a:prstGeom prst="rect">
            <a:avLst/>
          </a:prstGeom>
        </p:spPr>
      </p:pic>
      <p:pic>
        <p:nvPicPr>
          <p:cNvPr id="142" name="图片 51">
            <a:extLst>
              <a:ext uri="{FF2B5EF4-FFF2-40B4-BE49-F238E27FC236}">
                <a16:creationId xmlns:a16="http://schemas.microsoft.com/office/drawing/2014/main" id="{796F241C-E10D-4668-A115-8A186EFAD14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4399641" y="3663440"/>
            <a:ext cx="355192" cy="290612"/>
          </a:xfrm>
          <a:prstGeom prst="rect">
            <a:avLst/>
          </a:prstGeom>
        </p:spPr>
      </p:pic>
      <p:sp>
        <p:nvSpPr>
          <p:cNvPr id="143" name="Freeform 159">
            <a:extLst>
              <a:ext uri="{FF2B5EF4-FFF2-40B4-BE49-F238E27FC236}">
                <a16:creationId xmlns:a16="http://schemas.microsoft.com/office/drawing/2014/main" id="{0B2113AE-C80F-4839-8ADE-6AA28585C69A}"/>
              </a:ext>
            </a:extLst>
          </p:cNvPr>
          <p:cNvSpPr/>
          <p:nvPr/>
        </p:nvSpPr>
        <p:spPr bwMode="gray">
          <a:xfrm flipH="1">
            <a:off x="3217728" y="3036159"/>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ISP1</a:t>
            </a:r>
          </a:p>
          <a:p>
            <a:pPr algn="ctr" fontAlgn="ctr"/>
            <a:r>
              <a:rPr lang="en-US" sz="1200" dirty="0">
                <a:solidFill>
                  <a:schemeClr val="tx1"/>
                </a:solidFill>
                <a:latin typeface="Huawei Sans" panose="020C0503030203020204" pitchFamily="34" charset="0"/>
              </a:rPr>
              <a:t>Internet</a:t>
            </a:r>
          </a:p>
        </p:txBody>
      </p:sp>
      <p:sp>
        <p:nvSpPr>
          <p:cNvPr id="144" name="Freeform 159">
            <a:extLst>
              <a:ext uri="{FF2B5EF4-FFF2-40B4-BE49-F238E27FC236}">
                <a16:creationId xmlns:a16="http://schemas.microsoft.com/office/drawing/2014/main" id="{D0566DFA-C3FA-456B-8B25-9DD352C92A50}"/>
              </a:ext>
            </a:extLst>
          </p:cNvPr>
          <p:cNvSpPr/>
          <p:nvPr/>
        </p:nvSpPr>
        <p:spPr bwMode="gray">
          <a:xfrm flipH="1">
            <a:off x="4274889" y="3034781"/>
            <a:ext cx="830353" cy="449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ISP2</a:t>
            </a:r>
          </a:p>
          <a:p>
            <a:pPr algn="ctr" fontAlgn="ctr"/>
            <a:r>
              <a:rPr lang="en-US" sz="1200" dirty="0">
                <a:solidFill>
                  <a:schemeClr val="tx1"/>
                </a:solidFill>
                <a:latin typeface="Huawei Sans" panose="020C0503030203020204" pitchFamily="34" charset="0"/>
              </a:rPr>
              <a:t>Internet</a:t>
            </a:r>
          </a:p>
        </p:txBody>
      </p:sp>
      <p:sp>
        <p:nvSpPr>
          <p:cNvPr id="145" name="Freeform 159">
            <a:extLst>
              <a:ext uri="{FF2B5EF4-FFF2-40B4-BE49-F238E27FC236}">
                <a16:creationId xmlns:a16="http://schemas.microsoft.com/office/drawing/2014/main" id="{3693BC36-2352-44AB-85D9-F7C31DABF82E}"/>
              </a:ext>
            </a:extLst>
          </p:cNvPr>
          <p:cNvSpPr/>
          <p:nvPr/>
        </p:nvSpPr>
        <p:spPr bwMode="gray">
          <a:xfrm flipH="1">
            <a:off x="3314559" y="4767197"/>
            <a:ext cx="738371" cy="3995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90000" rtlCol="0" anchor="ctr">
            <a:noAutofit/>
          </a:bodyPr>
          <a:lstStyle/>
          <a:p>
            <a:pPr algn="ctr" fontAlgn="ctr"/>
            <a:r>
              <a:rPr lang="en-US" sz="1100" dirty="0">
                <a:solidFill>
                  <a:schemeClr val="tx1"/>
                </a:solidFill>
                <a:latin typeface="Huawei Sans" panose="020C0503030203020204" pitchFamily="34" charset="0"/>
              </a:rPr>
              <a:t>ISP1</a:t>
            </a:r>
          </a:p>
          <a:p>
            <a:pPr algn="ctr" fontAlgn="ctr"/>
            <a:r>
              <a:rPr lang="en-US" sz="1100" dirty="0">
                <a:solidFill>
                  <a:schemeClr val="tx1"/>
                </a:solidFill>
                <a:latin typeface="Huawei Sans" panose="020C0503030203020204" pitchFamily="34" charset="0"/>
              </a:rPr>
              <a:t>Internet</a:t>
            </a:r>
          </a:p>
        </p:txBody>
      </p:sp>
      <p:sp>
        <p:nvSpPr>
          <p:cNvPr id="146" name="Freeform 159">
            <a:extLst>
              <a:ext uri="{FF2B5EF4-FFF2-40B4-BE49-F238E27FC236}">
                <a16:creationId xmlns:a16="http://schemas.microsoft.com/office/drawing/2014/main" id="{FEC15C62-B304-4D03-AAAA-FCF6DF105E65}"/>
              </a:ext>
            </a:extLst>
          </p:cNvPr>
          <p:cNvSpPr/>
          <p:nvPr/>
        </p:nvSpPr>
        <p:spPr bwMode="gray">
          <a:xfrm flipH="1">
            <a:off x="4219320" y="4765819"/>
            <a:ext cx="738371" cy="3995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90000" rtlCol="0" anchor="ctr">
            <a:noAutofit/>
          </a:bodyPr>
          <a:lstStyle/>
          <a:p>
            <a:pPr algn="ctr" fontAlgn="ctr"/>
            <a:r>
              <a:rPr lang="en-US" sz="1100" dirty="0">
                <a:solidFill>
                  <a:schemeClr val="tx1"/>
                </a:solidFill>
                <a:latin typeface="Huawei Sans" panose="020C0503030203020204" pitchFamily="34" charset="0"/>
              </a:rPr>
              <a:t>ISP2</a:t>
            </a:r>
          </a:p>
          <a:p>
            <a:pPr algn="ctr" fontAlgn="ctr"/>
            <a:r>
              <a:rPr lang="en-US" sz="1100" dirty="0">
                <a:solidFill>
                  <a:schemeClr val="tx1"/>
                </a:solidFill>
                <a:latin typeface="Huawei Sans" panose="020C0503030203020204" pitchFamily="34" charset="0"/>
              </a:rPr>
              <a:t>Internet</a:t>
            </a:r>
          </a:p>
        </p:txBody>
      </p:sp>
      <p:sp>
        <p:nvSpPr>
          <p:cNvPr id="147" name="矩形 366">
            <a:extLst>
              <a:ext uri="{FF2B5EF4-FFF2-40B4-BE49-F238E27FC236}">
                <a16:creationId xmlns:a16="http://schemas.microsoft.com/office/drawing/2014/main" id="{ACDC693D-93FD-4FD3-9B7F-5C3261F78A18}"/>
              </a:ext>
            </a:extLst>
          </p:cNvPr>
          <p:cNvSpPr/>
          <p:nvPr/>
        </p:nvSpPr>
        <p:spPr bwMode="gray">
          <a:xfrm>
            <a:off x="2974238" y="5921806"/>
            <a:ext cx="2139148" cy="263067"/>
          </a:xfrm>
          <a:prstGeom prst="rect">
            <a:avLst/>
          </a:prstGeom>
          <a:solidFill>
            <a:srgbClr val="00B0F0">
              <a:alpha val="20000"/>
            </a:srgbClr>
          </a:solidFill>
          <a:ln w="50800"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algn="ctr" defTabSz="914400" fontAlgn="ctr">
              <a:spcBef>
                <a:spcPct val="0"/>
              </a:spcBef>
              <a:spcAft>
                <a:spcPct val="0"/>
              </a:spcAft>
              <a:buClr>
                <a:srgbClr val="CC9900"/>
              </a:buClr>
            </a:pPr>
            <a:r>
              <a:rPr lang="en-US" sz="1200" dirty="0">
                <a:solidFill>
                  <a:srgbClr val="000000"/>
                </a:solidFill>
                <a:latin typeface="Huawei Sans" panose="020C0503030203020204" pitchFamily="34" charset="0"/>
              </a:rPr>
              <a:t>Hierarchical networking</a:t>
            </a:r>
          </a:p>
        </p:txBody>
      </p:sp>
      <p:pic>
        <p:nvPicPr>
          <p:cNvPr id="148" name="图片 51">
            <a:extLst>
              <a:ext uri="{FF2B5EF4-FFF2-40B4-BE49-F238E27FC236}">
                <a16:creationId xmlns:a16="http://schemas.microsoft.com/office/drawing/2014/main" id="{3F911EC5-B386-43D4-B022-C918E740F84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3515190" y="2645373"/>
            <a:ext cx="355192" cy="290612"/>
          </a:xfrm>
          <a:prstGeom prst="rect">
            <a:avLst/>
          </a:prstGeom>
        </p:spPr>
      </p:pic>
      <p:pic>
        <p:nvPicPr>
          <p:cNvPr id="149" name="图片 51">
            <a:extLst>
              <a:ext uri="{FF2B5EF4-FFF2-40B4-BE49-F238E27FC236}">
                <a16:creationId xmlns:a16="http://schemas.microsoft.com/office/drawing/2014/main" id="{9FBE8EC1-4670-4C33-B7BD-D8523B938D3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4323449" y="2649968"/>
            <a:ext cx="355192" cy="290612"/>
          </a:xfrm>
          <a:prstGeom prst="rect">
            <a:avLst/>
          </a:prstGeom>
        </p:spPr>
      </p:pic>
      <p:cxnSp>
        <p:nvCxnSpPr>
          <p:cNvPr id="150" name="直接连接符 159">
            <a:extLst>
              <a:ext uri="{FF2B5EF4-FFF2-40B4-BE49-F238E27FC236}">
                <a16:creationId xmlns:a16="http://schemas.microsoft.com/office/drawing/2014/main" id="{C9E32E24-9CA9-4302-8CA0-395492A0C8C8}"/>
              </a:ext>
            </a:extLst>
          </p:cNvPr>
          <p:cNvCxnSpPr>
            <a:cxnSpLocks/>
            <a:stCxn id="106" idx="2"/>
            <a:endCxn id="99" idx="3"/>
          </p:cNvCxnSpPr>
          <p:nvPr/>
        </p:nvCxnSpPr>
        <p:spPr bwMode="gray">
          <a:xfrm flipH="1">
            <a:off x="1373373" y="2577226"/>
            <a:ext cx="702288" cy="21428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1" name="直接连接符 159">
            <a:extLst>
              <a:ext uri="{FF2B5EF4-FFF2-40B4-BE49-F238E27FC236}">
                <a16:creationId xmlns:a16="http://schemas.microsoft.com/office/drawing/2014/main" id="{25EB02E4-0CA3-4A6C-B011-CDE036C4B61B}"/>
              </a:ext>
            </a:extLst>
          </p:cNvPr>
          <p:cNvCxnSpPr>
            <a:cxnSpLocks/>
            <a:stCxn id="107" idx="2"/>
            <a:endCxn id="100" idx="3"/>
          </p:cNvCxnSpPr>
          <p:nvPr/>
        </p:nvCxnSpPr>
        <p:spPr bwMode="gray">
          <a:xfrm flipH="1">
            <a:off x="2181632" y="2568261"/>
            <a:ext cx="1286844" cy="22784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2" name="直接连接符 159">
            <a:extLst>
              <a:ext uri="{FF2B5EF4-FFF2-40B4-BE49-F238E27FC236}">
                <a16:creationId xmlns:a16="http://schemas.microsoft.com/office/drawing/2014/main" id="{1BB56770-A4AB-4D27-95D4-39DE7F9FF3E7}"/>
              </a:ext>
            </a:extLst>
          </p:cNvPr>
          <p:cNvCxnSpPr>
            <a:cxnSpLocks/>
            <a:stCxn id="148" idx="1"/>
            <a:endCxn id="106" idx="2"/>
          </p:cNvCxnSpPr>
          <p:nvPr/>
        </p:nvCxnSpPr>
        <p:spPr bwMode="gray">
          <a:xfrm flipH="1" flipV="1">
            <a:off x="2075661" y="2577226"/>
            <a:ext cx="1439529" cy="21345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3" name="直接连接符 159">
            <a:extLst>
              <a:ext uri="{FF2B5EF4-FFF2-40B4-BE49-F238E27FC236}">
                <a16:creationId xmlns:a16="http://schemas.microsoft.com/office/drawing/2014/main" id="{5BC08DC1-63F9-4335-9B61-559D24A4EB8F}"/>
              </a:ext>
            </a:extLst>
          </p:cNvPr>
          <p:cNvCxnSpPr>
            <a:cxnSpLocks/>
            <a:stCxn id="149" idx="1"/>
            <a:endCxn id="107" idx="2"/>
          </p:cNvCxnSpPr>
          <p:nvPr/>
        </p:nvCxnSpPr>
        <p:spPr bwMode="gray">
          <a:xfrm flipH="1" flipV="1">
            <a:off x="3468476" y="2568261"/>
            <a:ext cx="854973" cy="22701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4" name="直接连接符 159">
            <a:extLst>
              <a:ext uri="{FF2B5EF4-FFF2-40B4-BE49-F238E27FC236}">
                <a16:creationId xmlns:a16="http://schemas.microsoft.com/office/drawing/2014/main" id="{0C71540C-C834-41CD-BE87-C5029678EBF0}"/>
              </a:ext>
            </a:extLst>
          </p:cNvPr>
          <p:cNvCxnSpPr>
            <a:cxnSpLocks/>
            <a:stCxn id="149" idx="2"/>
            <a:endCxn id="144" idx="1"/>
          </p:cNvCxnSpPr>
          <p:nvPr/>
        </p:nvCxnSpPr>
        <p:spPr bwMode="gray">
          <a:xfrm>
            <a:off x="4501045" y="2940580"/>
            <a:ext cx="244774" cy="15707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5" name="直接连接符 159">
            <a:extLst>
              <a:ext uri="{FF2B5EF4-FFF2-40B4-BE49-F238E27FC236}">
                <a16:creationId xmlns:a16="http://schemas.microsoft.com/office/drawing/2014/main" id="{AD7EB4FA-8F1B-429D-B399-14759368554E}"/>
              </a:ext>
            </a:extLst>
          </p:cNvPr>
          <p:cNvCxnSpPr>
            <a:cxnSpLocks/>
            <a:stCxn id="148" idx="2"/>
            <a:endCxn id="143" idx="3"/>
          </p:cNvCxnSpPr>
          <p:nvPr/>
        </p:nvCxnSpPr>
        <p:spPr bwMode="gray">
          <a:xfrm>
            <a:off x="3692786" y="2935985"/>
            <a:ext cx="15108" cy="17047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56" name="Text Box 220">
            <a:extLst>
              <a:ext uri="{FF2B5EF4-FFF2-40B4-BE49-F238E27FC236}">
                <a16:creationId xmlns:a16="http://schemas.microsoft.com/office/drawing/2014/main" id="{785D22FA-1285-4B79-818C-7D8DB7EA7B26}"/>
              </a:ext>
            </a:extLst>
          </p:cNvPr>
          <p:cNvSpPr txBox="1">
            <a:spLocks noChangeArrowheads="1"/>
          </p:cNvSpPr>
          <p:nvPr/>
        </p:nvSpPr>
        <p:spPr bwMode="gray">
          <a:xfrm>
            <a:off x="2873933" y="5437259"/>
            <a:ext cx="788648" cy="492494"/>
          </a:xfrm>
          <a:prstGeom prst="rect">
            <a:avLst/>
          </a:prstGeom>
          <a:noFill/>
          <a:ln w="9525" algn="ctr">
            <a:noFill/>
            <a:miter lim="800000"/>
            <a:headEnd/>
            <a:tailEnd/>
          </a:ln>
        </p:spPr>
        <p:txBody>
          <a:bodyPr wrap="square" lIns="162486" tIns="81242" rIns="162486" bIns="81242">
            <a:spAutoFit/>
          </a:bodyPr>
          <a:lstStyle/>
          <a:p>
            <a:pPr defTabSz="1624721" fontAlgn="ctr">
              <a:spcBef>
                <a:spcPct val="0"/>
              </a:spcBef>
              <a:spcAft>
                <a:spcPct val="0"/>
              </a:spcAft>
              <a:defRPr/>
            </a:pPr>
            <a:r>
              <a:rPr lang="en-US" sz="1067" b="1" dirty="0">
                <a:solidFill>
                  <a:srgbClr val="00B0F0"/>
                </a:solidFill>
                <a:latin typeface="Huawei Sans" panose="020C0503030203020204" pitchFamily="34" charset="0"/>
              </a:rPr>
              <a:t>50+ sites</a:t>
            </a:r>
            <a:endParaRPr lang="en-US" altLang="zh-CN" sz="1067" b="1" kern="0" dirty="0">
              <a:solidFill>
                <a:srgbClr val="00B0F0"/>
              </a:solidFill>
              <a:latin typeface="Huawei Sans" panose="020C0503030203020204" pitchFamily="34" charset="0"/>
              <a:ea typeface="方正兰亭黑简体" panose="02000000000000000000" pitchFamily="2" charset="-122"/>
            </a:endParaRPr>
          </a:p>
        </p:txBody>
      </p:sp>
      <p:sp>
        <p:nvSpPr>
          <p:cNvPr id="31" name="Freeform: Shape 30">
            <a:extLst>
              <a:ext uri="{FF2B5EF4-FFF2-40B4-BE49-F238E27FC236}">
                <a16:creationId xmlns:a16="http://schemas.microsoft.com/office/drawing/2014/main" id="{04452B72-6EB2-4623-AA04-6A69C08E4834}"/>
              </a:ext>
            </a:extLst>
          </p:cNvPr>
          <p:cNvSpPr/>
          <p:nvPr/>
        </p:nvSpPr>
        <p:spPr bwMode="gray">
          <a:xfrm>
            <a:off x="952003" y="4443680"/>
            <a:ext cx="635884" cy="996593"/>
          </a:xfrm>
          <a:custGeom>
            <a:avLst/>
            <a:gdLst>
              <a:gd name="connsiteX0" fmla="*/ 635884 w 635884"/>
              <a:gd name="connsiteY0" fmla="*/ 996593 h 996593"/>
              <a:gd name="connsiteX1" fmla="*/ 19434 w 635884"/>
              <a:gd name="connsiteY1" fmla="*/ 585627 h 996593"/>
              <a:gd name="connsiteX2" fmla="*/ 214643 w 635884"/>
              <a:gd name="connsiteY2" fmla="*/ 0 h 996593"/>
            </a:gdLst>
            <a:ahLst/>
            <a:cxnLst>
              <a:cxn ang="0">
                <a:pos x="connsiteX0" y="connsiteY0"/>
              </a:cxn>
              <a:cxn ang="0">
                <a:pos x="connsiteX1" y="connsiteY1"/>
              </a:cxn>
              <a:cxn ang="0">
                <a:pos x="connsiteX2" y="connsiteY2"/>
              </a:cxn>
            </a:cxnLst>
            <a:rect l="l" t="t" r="r" b="b"/>
            <a:pathLst>
              <a:path w="635884" h="996593">
                <a:moveTo>
                  <a:pt x="635884" y="996593"/>
                </a:moveTo>
                <a:cubicBezTo>
                  <a:pt x="362762" y="874159"/>
                  <a:pt x="89641" y="751726"/>
                  <a:pt x="19434" y="585627"/>
                </a:cubicBezTo>
                <a:cubicBezTo>
                  <a:pt x="-50773" y="419528"/>
                  <a:pt x="81935" y="209764"/>
                  <a:pt x="214643" y="0"/>
                </a:cubicBezTo>
              </a:path>
            </a:pathLst>
          </a:custGeom>
          <a:noFill/>
          <a:ln w="57150" cap="flat" cmpd="sng">
            <a:solidFill>
              <a:srgbClr val="F6B78C"/>
            </a:solidFill>
          </a:ln>
        </p:spPr>
        <p:txBody>
          <a:bodyPr rtlCol="0" anchor="ctr"/>
          <a:lstStyle/>
          <a:p>
            <a:pPr algn="ctr" fontAlgn="ctr"/>
            <a:endParaRPr lang="en-US" dirty="0">
              <a:latin typeface="Huawei Sans" panose="020C0503030203020204" pitchFamily="34" charset="0"/>
            </a:endParaRPr>
          </a:p>
        </p:txBody>
      </p:sp>
      <p:sp>
        <p:nvSpPr>
          <p:cNvPr id="32" name="Freeform: Shape 31">
            <a:extLst>
              <a:ext uri="{FF2B5EF4-FFF2-40B4-BE49-F238E27FC236}">
                <a16:creationId xmlns:a16="http://schemas.microsoft.com/office/drawing/2014/main" id="{9A8A5D4C-7DD7-4BB8-82B3-3C38A2B3D673}"/>
              </a:ext>
            </a:extLst>
          </p:cNvPr>
          <p:cNvSpPr/>
          <p:nvPr/>
        </p:nvSpPr>
        <p:spPr bwMode="gray">
          <a:xfrm>
            <a:off x="1012446" y="1900719"/>
            <a:ext cx="806545" cy="2414427"/>
          </a:xfrm>
          <a:custGeom>
            <a:avLst/>
            <a:gdLst>
              <a:gd name="connsiteX0" fmla="*/ 174749 w 806545"/>
              <a:gd name="connsiteY0" fmla="*/ 2414427 h 2414427"/>
              <a:gd name="connsiteX1" fmla="*/ 10362 w 806545"/>
              <a:gd name="connsiteY1" fmla="*/ 1592494 h 2414427"/>
              <a:gd name="connsiteX2" fmla="*/ 102830 w 806545"/>
              <a:gd name="connsiteY2" fmla="*/ 965771 h 2414427"/>
              <a:gd name="connsiteX3" fmla="*/ 791198 w 806545"/>
              <a:gd name="connsiteY3" fmla="*/ 575353 h 2414427"/>
              <a:gd name="connsiteX4" fmla="*/ 513796 w 806545"/>
              <a:gd name="connsiteY4" fmla="*/ 0 h 2414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545" h="2414427">
                <a:moveTo>
                  <a:pt x="174749" y="2414427"/>
                </a:moveTo>
                <a:cubicBezTo>
                  <a:pt x="98548" y="2124182"/>
                  <a:pt x="22348" y="1833937"/>
                  <a:pt x="10362" y="1592494"/>
                </a:cubicBezTo>
                <a:cubicBezTo>
                  <a:pt x="-1624" y="1351051"/>
                  <a:pt x="-27309" y="1135294"/>
                  <a:pt x="102830" y="965771"/>
                </a:cubicBezTo>
                <a:cubicBezTo>
                  <a:pt x="232969" y="796248"/>
                  <a:pt x="722704" y="736315"/>
                  <a:pt x="791198" y="575353"/>
                </a:cubicBezTo>
                <a:cubicBezTo>
                  <a:pt x="859692" y="414391"/>
                  <a:pt x="686744" y="207195"/>
                  <a:pt x="513796" y="0"/>
                </a:cubicBezTo>
              </a:path>
            </a:pathLst>
          </a:custGeom>
          <a:noFill/>
          <a:ln w="57150" cap="flat" cmpd="sng">
            <a:solidFill>
              <a:srgbClr val="F6B78C"/>
            </a:solidFill>
          </a:ln>
        </p:spPr>
        <p:txBody>
          <a:bodyPr rtlCol="0" anchor="ctr"/>
          <a:lstStyle/>
          <a:p>
            <a:pPr algn="ctr" fontAlgn="ctr"/>
            <a:endParaRPr lang="en-US" dirty="0">
              <a:latin typeface="Huawei Sans" panose="020C0503030203020204" pitchFamily="34" charset="0"/>
            </a:endParaRPr>
          </a:p>
        </p:txBody>
      </p:sp>
      <p:sp>
        <p:nvSpPr>
          <p:cNvPr id="34" name="Freeform: Shape 33">
            <a:extLst>
              <a:ext uri="{FF2B5EF4-FFF2-40B4-BE49-F238E27FC236}">
                <a16:creationId xmlns:a16="http://schemas.microsoft.com/office/drawing/2014/main" id="{3375EA10-A65D-44EE-B6DD-A914A7E0A081}"/>
              </a:ext>
            </a:extLst>
          </p:cNvPr>
          <p:cNvSpPr/>
          <p:nvPr/>
        </p:nvSpPr>
        <p:spPr bwMode="gray">
          <a:xfrm>
            <a:off x="1741999" y="4474503"/>
            <a:ext cx="507734" cy="934948"/>
          </a:xfrm>
          <a:custGeom>
            <a:avLst/>
            <a:gdLst>
              <a:gd name="connsiteX0" fmla="*/ 0 w 507734"/>
              <a:gd name="connsiteY0" fmla="*/ 934948 h 934948"/>
              <a:gd name="connsiteX1" fmla="*/ 493160 w 507734"/>
              <a:gd name="connsiteY1" fmla="*/ 636997 h 934948"/>
              <a:gd name="connsiteX2" fmla="*/ 328773 w 507734"/>
              <a:gd name="connsiteY2" fmla="*/ 0 h 934948"/>
            </a:gdLst>
            <a:ahLst/>
            <a:cxnLst>
              <a:cxn ang="0">
                <a:pos x="connsiteX0" y="connsiteY0"/>
              </a:cxn>
              <a:cxn ang="0">
                <a:pos x="connsiteX1" y="connsiteY1"/>
              </a:cxn>
              <a:cxn ang="0">
                <a:pos x="connsiteX2" y="connsiteY2"/>
              </a:cxn>
            </a:cxnLst>
            <a:rect l="l" t="t" r="r" b="b"/>
            <a:pathLst>
              <a:path w="507734" h="934948">
                <a:moveTo>
                  <a:pt x="0" y="934948"/>
                </a:moveTo>
                <a:cubicBezTo>
                  <a:pt x="219182" y="863885"/>
                  <a:pt x="438365" y="792822"/>
                  <a:pt x="493160" y="636997"/>
                </a:cubicBezTo>
                <a:cubicBezTo>
                  <a:pt x="547956" y="481172"/>
                  <a:pt x="438364" y="240586"/>
                  <a:pt x="328773" y="0"/>
                </a:cubicBezTo>
              </a:path>
            </a:pathLst>
          </a:custGeom>
          <a:noFill/>
          <a:ln w="57150" cap="flat" cmpd="sng">
            <a:solidFill>
              <a:srgbClr val="E28189"/>
            </a:solidFill>
          </a:ln>
        </p:spPr>
        <p:txBody>
          <a:bodyPr rtlCol="0" anchor="ctr"/>
          <a:lstStyle/>
          <a:p>
            <a:pPr algn="ctr" fontAlgn="ctr"/>
            <a:endParaRPr lang="en-US" dirty="0">
              <a:latin typeface="Huawei Sans" panose="020C0503030203020204" pitchFamily="34" charset="0"/>
            </a:endParaRPr>
          </a:p>
        </p:txBody>
      </p:sp>
      <p:sp>
        <p:nvSpPr>
          <p:cNvPr id="35" name="Freeform: Shape 34">
            <a:extLst>
              <a:ext uri="{FF2B5EF4-FFF2-40B4-BE49-F238E27FC236}">
                <a16:creationId xmlns:a16="http://schemas.microsoft.com/office/drawing/2014/main" id="{117082CF-E1AE-49FA-91D7-BB37B4D3DD3A}"/>
              </a:ext>
            </a:extLst>
          </p:cNvPr>
          <p:cNvSpPr/>
          <p:nvPr/>
        </p:nvSpPr>
        <p:spPr bwMode="gray">
          <a:xfrm>
            <a:off x="2019401" y="1767155"/>
            <a:ext cx="2106203" cy="2476072"/>
          </a:xfrm>
          <a:custGeom>
            <a:avLst/>
            <a:gdLst>
              <a:gd name="connsiteX0" fmla="*/ 0 w 2106203"/>
              <a:gd name="connsiteY0" fmla="*/ 2476072 h 2476072"/>
              <a:gd name="connsiteX1" fmla="*/ 287677 w 2106203"/>
              <a:gd name="connsiteY1" fmla="*/ 1839074 h 2476072"/>
              <a:gd name="connsiteX2" fmla="*/ 61645 w 2106203"/>
              <a:gd name="connsiteY2" fmla="*/ 1099335 h 2476072"/>
              <a:gd name="connsiteX3" fmla="*/ 1387012 w 2106203"/>
              <a:gd name="connsiteY3" fmla="*/ 678094 h 2476072"/>
              <a:gd name="connsiteX4" fmla="*/ 2106203 w 2106203"/>
              <a:gd name="connsiteY4" fmla="*/ 0 h 2476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6203" h="2476072">
                <a:moveTo>
                  <a:pt x="0" y="2476072"/>
                </a:moveTo>
                <a:cubicBezTo>
                  <a:pt x="138701" y="2272301"/>
                  <a:pt x="277403" y="2068530"/>
                  <a:pt x="287677" y="1839074"/>
                </a:cubicBezTo>
                <a:cubicBezTo>
                  <a:pt x="297951" y="1609618"/>
                  <a:pt x="-121577" y="1292832"/>
                  <a:pt x="61645" y="1099335"/>
                </a:cubicBezTo>
                <a:cubicBezTo>
                  <a:pt x="244867" y="905838"/>
                  <a:pt x="1046252" y="861316"/>
                  <a:pt x="1387012" y="678094"/>
                </a:cubicBezTo>
                <a:cubicBezTo>
                  <a:pt x="1727772" y="494872"/>
                  <a:pt x="1916987" y="247436"/>
                  <a:pt x="2106203" y="0"/>
                </a:cubicBezTo>
              </a:path>
            </a:pathLst>
          </a:custGeom>
          <a:noFill/>
          <a:ln w="57150" cap="flat" cmpd="sng">
            <a:solidFill>
              <a:srgbClr val="E28189"/>
            </a:solidFill>
          </a:ln>
        </p:spPr>
        <p:txBody>
          <a:bodyPr rtlCol="0" anchor="ctr"/>
          <a:lstStyle/>
          <a:p>
            <a:pPr algn="ctr" fontAlgn="ctr"/>
            <a:endParaRPr lang="en-US" dirty="0">
              <a:latin typeface="Huawei Sans" panose="020C0503030203020204" pitchFamily="34" charset="0"/>
            </a:endParaRPr>
          </a:p>
        </p:txBody>
      </p:sp>
      <p:cxnSp>
        <p:nvCxnSpPr>
          <p:cNvPr id="157" name="直接连接符 176">
            <a:extLst>
              <a:ext uri="{FF2B5EF4-FFF2-40B4-BE49-F238E27FC236}">
                <a16:creationId xmlns:a16="http://schemas.microsoft.com/office/drawing/2014/main" id="{3E5ACE0B-6143-489F-A69E-3B09D6023CF5}"/>
              </a:ext>
            </a:extLst>
          </p:cNvPr>
          <p:cNvCxnSpPr>
            <a:cxnSpLocks/>
            <a:stCxn id="112" idx="21"/>
            <a:endCxn id="110" idx="8"/>
          </p:cNvCxnSpPr>
          <p:nvPr/>
        </p:nvCxnSpPr>
        <p:spPr bwMode="gray">
          <a:xfrm flipH="1" flipV="1">
            <a:off x="1516134" y="3403265"/>
            <a:ext cx="226808" cy="679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8" name="直接连接符 176">
            <a:extLst>
              <a:ext uri="{FF2B5EF4-FFF2-40B4-BE49-F238E27FC236}">
                <a16:creationId xmlns:a16="http://schemas.microsoft.com/office/drawing/2014/main" id="{A17B9D55-CDD9-4A42-8187-0C27B88453E5}"/>
              </a:ext>
            </a:extLst>
          </p:cNvPr>
          <p:cNvCxnSpPr>
            <a:cxnSpLocks/>
            <a:stCxn id="144" idx="21"/>
            <a:endCxn id="143" idx="8"/>
          </p:cNvCxnSpPr>
          <p:nvPr/>
        </p:nvCxnSpPr>
        <p:spPr bwMode="gray">
          <a:xfrm flipH="1" flipV="1">
            <a:off x="4048081" y="3342970"/>
            <a:ext cx="226808" cy="6799"/>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88811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8FE325-8888-4AA2-9A8A-FBE7F8428148}"/>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SD-WAN Device Specification Design</a:t>
            </a:r>
          </a:p>
        </p:txBody>
      </p:sp>
      <p:sp>
        <p:nvSpPr>
          <p:cNvPr id="3" name="Text Placeholder 2">
            <a:extLst>
              <a:ext uri="{FF2B5EF4-FFF2-40B4-BE49-F238E27FC236}">
                <a16:creationId xmlns:a16="http://schemas.microsoft.com/office/drawing/2014/main" id="{9BA43A60-8E1C-4FEE-88F3-09F59767CB3D}"/>
              </a:ext>
            </a:extLst>
          </p:cNvPr>
          <p:cNvSpPr>
            <a:spLocks noGrp="1"/>
          </p:cNvSpPr>
          <p:nvPr>
            <p:ph type="body" sz="quarter" idx="10"/>
          </p:nvPr>
        </p:nvSpPr>
        <p:spPr bwMode="gray"/>
        <p:txBody>
          <a:bodyPr/>
          <a:lstStyle/>
          <a:p>
            <a:pPr algn="l"/>
            <a:r>
              <a:rPr lang="en-US" sz="1600" dirty="0">
                <a:latin typeface="Huawei Sans" panose="020C0503030203020204" pitchFamily="34" charset="0"/>
              </a:rPr>
              <a:t>The financial enterprise has 500 sites, including 350 dual-gateway sites and 150 single-gateway sites. Each site requires 10 Mbit/s bandwidth.</a:t>
            </a:r>
          </a:p>
          <a:p>
            <a:pPr algn="l"/>
            <a:r>
              <a:rPr lang="en-US" sz="1600" dirty="0">
                <a:latin typeface="Huawei Sans" panose="020C0503030203020204" pitchFamily="34" charset="0"/>
              </a:rPr>
              <a:t>The numbers of BGP peers and tunnels are calculated as follows:</a:t>
            </a:r>
            <a:endParaRPr lang="en-US" altLang="zh-CN" sz="1600" dirty="0">
              <a:latin typeface="Huawei Sans" panose="020C0503030203020204" pitchFamily="34" charset="0"/>
            </a:endParaRPr>
          </a:p>
          <a:p>
            <a:pPr lvl="1"/>
            <a:r>
              <a:rPr lang="en-US" sz="1400" dirty="0">
                <a:latin typeface="Huawei Sans" panose="020C0503030203020204" pitchFamily="34" charset="0"/>
              </a:rPr>
              <a:t>Number of BGP peers at RR sites: 850 (350 x 2 + 150). It is recommended that AR6280 or AR6300 series routers be used as RRs and two RR sites (with two RRs each) be deployed in active/standby mode.</a:t>
            </a:r>
            <a:endParaRPr lang="en-US" altLang="zh-CN" sz="1400" dirty="0">
              <a:latin typeface="Huawei Sans" panose="020C0503030203020204" pitchFamily="34" charset="0"/>
            </a:endParaRPr>
          </a:p>
          <a:p>
            <a:pPr lvl="1"/>
            <a:r>
              <a:rPr lang="en-US" sz="1400" dirty="0">
                <a:latin typeface="Huawei Sans" panose="020C0503030203020204" pitchFamily="34" charset="0"/>
              </a:rPr>
              <a:t>Number of BGP peers at branch sites: 4 (two RRs at the active and standby RR sites each). AR650 series routers are recommended as RRs at small-sized sites and AR6100 series routers at medium-sized sites.</a:t>
            </a:r>
            <a:endParaRPr lang="en-US" altLang="zh-CN" sz="1400" dirty="0">
              <a:latin typeface="Huawei Sans" panose="020C0503030203020204" pitchFamily="34" charset="0"/>
            </a:endParaRPr>
          </a:p>
          <a:p>
            <a:pPr lvl="1"/>
            <a:r>
              <a:rPr lang="en-US" sz="1400" dirty="0">
                <a:latin typeface="Huawei Sans" panose="020C0503030203020204" pitchFamily="34" charset="0"/>
              </a:rPr>
              <a:t>Number of data tunnels at hub sites: 2000 (500 x 4), with two hubs at the active and standby hub sites each. </a:t>
            </a:r>
            <a:r>
              <a:rPr lang="en-US" sz="1400" b="1" dirty="0">
                <a:solidFill>
                  <a:srgbClr val="C7000B"/>
                </a:solidFill>
                <a:latin typeface="Huawei Sans" panose="020C0503030203020204" pitchFamily="34" charset="0"/>
              </a:rPr>
              <a:t>AR6280 or AR6300 series routers equipped with the SRU400H are recommended as the hubs.</a:t>
            </a:r>
            <a:endParaRPr lang="en-US" altLang="zh-CN" sz="1400" b="1" dirty="0">
              <a:solidFill>
                <a:srgbClr val="C7000B"/>
              </a:solidFill>
              <a:latin typeface="Huawei Sans" panose="020C0503030203020204" pitchFamily="34" charset="0"/>
            </a:endParaRPr>
          </a:p>
          <a:p>
            <a:pPr algn="l"/>
            <a:r>
              <a:rPr lang="en-US" sz="1600" dirty="0">
                <a:latin typeface="Huawei Sans" panose="020C0503030203020204" pitchFamily="34" charset="0"/>
              </a:rPr>
              <a:t>The traffic specification is calculated as follows:</a:t>
            </a:r>
            <a:endParaRPr lang="en-US" altLang="zh-CN" sz="1400" dirty="0">
              <a:latin typeface="Huawei Sans" panose="020C0503030203020204" pitchFamily="34" charset="0"/>
            </a:endParaRPr>
          </a:p>
          <a:p>
            <a:pPr lvl="1"/>
            <a:r>
              <a:rPr lang="en-US" sz="1400" dirty="0">
                <a:latin typeface="Huawei Sans" panose="020C0503030203020204" pitchFamily="34" charset="0"/>
              </a:rPr>
              <a:t>One-way traffic at hub sites: 5000 Mbit/s (500 x 10 Mbit/s). The number of required hubs is calculated based on the tunnel forwarding capability of devices. If AR6280 or AR6300 series routers equipped with the SRU400H are used as hubs, </a:t>
            </a:r>
            <a:r>
              <a:rPr lang="en-US" sz="1400" b="1" dirty="0">
                <a:solidFill>
                  <a:srgbClr val="C7000B"/>
                </a:solidFill>
                <a:latin typeface="Huawei Sans" panose="020C0503030203020204" pitchFamily="34" charset="0"/>
              </a:rPr>
              <a:t>4 groups of hubs are needed</a:t>
            </a:r>
            <a:r>
              <a:rPr lang="en-US" sz="1400" dirty="0">
                <a:latin typeface="Huawei Sans" panose="020C0503030203020204" pitchFamily="34" charset="0"/>
              </a:rPr>
              <a:t>. If each group has 4 hubs, 16 hubs are required.</a:t>
            </a:r>
            <a:endParaRPr lang="en-US" altLang="zh-CN" sz="1400" dirty="0">
              <a:latin typeface="Huawei Sans" panose="020C0503030203020204" pitchFamily="34" charset="0"/>
            </a:endParaRPr>
          </a:p>
        </p:txBody>
      </p:sp>
      <p:sp>
        <p:nvSpPr>
          <p:cNvPr id="4" name="TextBox 3">
            <a:extLst>
              <a:ext uri="{FF2B5EF4-FFF2-40B4-BE49-F238E27FC236}">
                <a16:creationId xmlns:a16="http://schemas.microsoft.com/office/drawing/2014/main" id="{3BE2C55D-ECA1-4041-B34D-B58E6589D239}"/>
              </a:ext>
            </a:extLst>
          </p:cNvPr>
          <p:cNvSpPr txBox="1"/>
          <p:nvPr/>
        </p:nvSpPr>
        <p:spPr bwMode="gray">
          <a:xfrm>
            <a:off x="8326546" y="5804674"/>
            <a:ext cx="3133618" cy="461665"/>
          </a:xfrm>
          <a:prstGeom prst="rect">
            <a:avLst/>
          </a:prstGeom>
          <a:noFill/>
        </p:spPr>
        <p:txBody>
          <a:bodyPr wrap="square" rtlCol="0">
            <a:spAutoFit/>
          </a:bodyPr>
          <a:lstStyle/>
          <a:p>
            <a:pPr fontAlgn="ctr"/>
            <a:r>
              <a:rPr lang="en-US" sz="1200" dirty="0">
                <a:latin typeface="Huawei Sans" panose="020C0503030203020204" pitchFamily="34" charset="0"/>
              </a:rPr>
              <a:t>Note: The specifications apply only to the SD-WAN Solution V100R019C00.</a:t>
            </a:r>
          </a:p>
        </p:txBody>
      </p:sp>
    </p:spTree>
    <p:extLst>
      <p:ext uri="{BB962C8B-B14F-4D97-AF65-F5344CB8AC3E}">
        <p14:creationId xmlns:p14="http://schemas.microsoft.com/office/powerpoint/2010/main" val="29203838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r>
              <a:rPr lang="en-US" b="1" dirty="0">
                <a:latin typeface="Huawei Sans" panose="020C0503030203020204" pitchFamily="34" charset="0"/>
              </a:rPr>
              <a:t>FSI Background</a:t>
            </a:r>
            <a:endParaRPr lang="en-US" altLang="zh-CN" b="1" dirty="0">
              <a:latin typeface="Huawei Sans" panose="020C0503030203020204" pitchFamily="34" charset="0"/>
            </a:endParaRPr>
          </a:p>
          <a:p>
            <a:pPr marL="813816" lvl="1" indent="-338328">
              <a:buSzPct val="60000"/>
              <a:buFont typeface="Wingdings" panose="05000000000000000000" pitchFamily="2" charset="2"/>
              <a:buChar char="n"/>
            </a:pPr>
            <a:r>
              <a:rPr lang="en-US" dirty="0">
                <a:latin typeface="Huawei Sans" panose="020C0503030203020204" pitchFamily="34" charset="0"/>
              </a:rPr>
              <a:t>FSI Overview</a:t>
            </a:r>
            <a:endParaRPr lang="en-US" altLang="zh-CN" dirty="0">
              <a:latin typeface="Huawei Sans" panose="020C0503030203020204" pitchFamily="34" charset="0"/>
            </a:endParaRPr>
          </a:p>
          <a:p>
            <a:pPr marL="809625" lvl="1" indent="-334963"/>
            <a:r>
              <a:rPr lang="en-US" dirty="0">
                <a:solidFill>
                  <a:schemeClr val="bg1">
                    <a:lumMod val="50000"/>
                  </a:schemeClr>
                </a:solidFill>
                <a:latin typeface="Huawei Sans" panose="020C0503030203020204" pitchFamily="34" charset="0"/>
              </a:rPr>
              <a:t>ICT and Network Development Trends of the FSI</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Overall SD-WAN Design </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SD-WAN Design Cases</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383154397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366">
            <a:extLst>
              <a:ext uri="{FF2B5EF4-FFF2-40B4-BE49-F238E27FC236}">
                <a16:creationId xmlns:a16="http://schemas.microsoft.com/office/drawing/2014/main" id="{A0C8D052-753A-4925-970C-456864448098}"/>
              </a:ext>
            </a:extLst>
          </p:cNvPr>
          <p:cNvSpPr/>
          <p:nvPr/>
        </p:nvSpPr>
        <p:spPr bwMode="gray">
          <a:xfrm>
            <a:off x="611803" y="1140431"/>
            <a:ext cx="1229264" cy="4561726"/>
          </a:xfrm>
          <a:prstGeom prst="rect">
            <a:avLst/>
          </a:prstGeom>
          <a:solidFill>
            <a:srgbClr val="00B0F0">
              <a:alpha val="20000"/>
            </a:srgbClr>
          </a:solidFill>
          <a:ln w="50800"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algn="ctr" defTabSz="914400" fontAlgn="ctr">
              <a:spcBef>
                <a:spcPct val="0"/>
              </a:spcBef>
              <a:spcAft>
                <a:spcPct val="0"/>
              </a:spcAft>
              <a:buClr>
                <a:srgbClr val="CC9900"/>
              </a:buClr>
            </a:pPr>
            <a:r>
              <a:rPr lang="en-US" sz="1400" dirty="0">
                <a:solidFill>
                  <a:srgbClr val="000000"/>
                </a:solidFill>
                <a:latin typeface="Huawei Sans" panose="020C0503030203020204" pitchFamily="34" charset="0"/>
              </a:rPr>
              <a:t>Tenant 1</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sp>
        <p:nvSpPr>
          <p:cNvPr id="2" name="Title 1">
            <a:extLst>
              <a:ext uri="{FF2B5EF4-FFF2-40B4-BE49-F238E27FC236}">
                <a16:creationId xmlns:a16="http://schemas.microsoft.com/office/drawing/2014/main" id="{E4129CB0-A8B7-4741-9B6A-DBDC3404C982}"/>
              </a:ext>
            </a:extLst>
          </p:cNvPr>
          <p:cNvSpPr>
            <a:spLocks noGrp="1"/>
          </p:cNvSpPr>
          <p:nvPr>
            <p:ph type="title"/>
          </p:nvPr>
        </p:nvSpPr>
        <p:spPr bwMode="gray"/>
        <p:txBody>
          <a:bodyPr/>
          <a:lstStyle/>
          <a:p>
            <a:pPr fontAlgn="ctr"/>
            <a:r>
              <a:rPr lang="en-US" dirty="0">
                <a:latin typeface="Huawei Sans" panose="020C0503030203020204" pitchFamily="34" charset="0"/>
              </a:rPr>
              <a:t>Beyond-Specification SD-WAN Network Design</a:t>
            </a:r>
          </a:p>
        </p:txBody>
      </p:sp>
      <p:sp>
        <p:nvSpPr>
          <p:cNvPr id="3" name="Text Placeholder 2">
            <a:extLst>
              <a:ext uri="{FF2B5EF4-FFF2-40B4-BE49-F238E27FC236}">
                <a16:creationId xmlns:a16="http://schemas.microsoft.com/office/drawing/2014/main" id="{843BD45A-8B53-46F2-A8B8-C1422CE90C53}"/>
              </a:ext>
            </a:extLst>
          </p:cNvPr>
          <p:cNvSpPr>
            <a:spLocks noGrp="1"/>
          </p:cNvSpPr>
          <p:nvPr>
            <p:ph type="body" sz="quarter" idx="10"/>
          </p:nvPr>
        </p:nvSpPr>
        <p:spPr bwMode="gray">
          <a:xfrm>
            <a:off x="6060534" y="1052514"/>
            <a:ext cx="5688553" cy="4875042"/>
          </a:xfrm>
        </p:spPr>
        <p:txBody>
          <a:bodyPr/>
          <a:lstStyle/>
          <a:p>
            <a:pPr algn="l"/>
            <a:r>
              <a:rPr lang="en-US" sz="1600" dirty="0">
                <a:latin typeface="Huawei Sans" panose="020C0503030203020204" pitchFamily="34" charset="0"/>
              </a:rPr>
              <a:t>Limited by device specifications, the financial enterprise needs to deploy four groups of hubs.</a:t>
            </a:r>
            <a:endParaRPr lang="en-US" altLang="zh-CN" sz="1600" dirty="0">
              <a:latin typeface="Huawei Sans" panose="020C0503030203020204" pitchFamily="34" charset="0"/>
            </a:endParaRPr>
          </a:p>
          <a:p>
            <a:pPr algn="l"/>
            <a:r>
              <a:rPr lang="en-US" sz="1600" dirty="0">
                <a:latin typeface="Huawei Sans" panose="020C0503030203020204" pitchFamily="34" charset="0"/>
              </a:rPr>
              <a:t>To facilitate management and distribute traffic to the four groups of hubs, four tenants are planned on the SD-WAN network, and each tenant </a:t>
            </a:r>
            <a:r>
              <a:rPr lang="en-US" sz="1600" dirty="0"/>
              <a:t>has </a:t>
            </a:r>
            <a:r>
              <a:rPr lang="en-US" sz="1600" dirty="0">
                <a:latin typeface="Huawei Sans" panose="020C0503030203020204" pitchFamily="34" charset="0"/>
              </a:rPr>
              <a:t>different VNs.</a:t>
            </a:r>
            <a:endParaRPr lang="en-US" altLang="zh-CN" sz="1600" dirty="0">
              <a:latin typeface="Huawei Sans" panose="020C0503030203020204" pitchFamily="34" charset="0"/>
            </a:endParaRPr>
          </a:p>
          <a:p>
            <a:pPr algn="l"/>
            <a:r>
              <a:rPr lang="en-US" sz="1600" dirty="0">
                <a:latin typeface="Huawei Sans" panose="020C0503030203020204" pitchFamily="34" charset="0"/>
              </a:rPr>
              <a:t>The management scope of the four tenants is planned as follows:</a:t>
            </a:r>
            <a:endParaRPr lang="en-US" altLang="zh-CN" sz="1600" dirty="0">
              <a:latin typeface="Huawei Sans" panose="020C0503030203020204" pitchFamily="34" charset="0"/>
            </a:endParaRPr>
          </a:p>
          <a:p>
            <a:pPr marL="536575" lvl="1" indent="-220663"/>
            <a:r>
              <a:rPr lang="en-US" sz="1400" dirty="0">
                <a:latin typeface="Huawei Sans" panose="020C0503030203020204" pitchFamily="34" charset="0"/>
              </a:rPr>
              <a:t>Tenant 1: manages a total of 100 sites outside the province.</a:t>
            </a:r>
            <a:endParaRPr lang="en-US" altLang="zh-CN" sz="1400" dirty="0">
              <a:latin typeface="Huawei Sans" panose="020C0503030203020204" pitchFamily="34" charset="0"/>
            </a:endParaRPr>
          </a:p>
          <a:p>
            <a:pPr marL="536575" lvl="1" indent="-220663"/>
            <a:r>
              <a:rPr lang="en-US" sz="1400" dirty="0">
                <a:latin typeface="Huawei Sans" panose="020C0503030203020204" pitchFamily="34" charset="0"/>
              </a:rPr>
              <a:t>Tenants 2, 3, and 4: manage a total of 400 sites in the province based on the site requirements.</a:t>
            </a:r>
          </a:p>
        </p:txBody>
      </p:sp>
      <p:pic>
        <p:nvPicPr>
          <p:cNvPr id="4" name="Picture 12" descr="E:\2016.01\1.12 扁平化图标\蓝色\AR-蓝色最新-40.png">
            <a:extLst>
              <a:ext uri="{FF2B5EF4-FFF2-40B4-BE49-F238E27FC236}">
                <a16:creationId xmlns:a16="http://schemas.microsoft.com/office/drawing/2014/main" id="{53D47B32-D476-42CC-8682-3FC3D5DAD07B}"/>
              </a:ext>
            </a:extLst>
          </p:cNvPr>
          <p:cNvPicPr>
            <a:picLocks noChangeAspect="1" noChangeArrowheads="1"/>
          </p:cNvPicPr>
          <p:nvPr/>
        </p:nvPicPr>
        <p:blipFill>
          <a:blip r:embed="rId3" cstate="print"/>
          <a:srcRect/>
          <a:stretch>
            <a:fillRect/>
          </a:stretch>
        </p:blipFill>
        <p:spPr bwMode="gray">
          <a:xfrm>
            <a:off x="1342491" y="2028869"/>
            <a:ext cx="344148" cy="281576"/>
          </a:xfrm>
          <a:prstGeom prst="rect">
            <a:avLst/>
          </a:prstGeom>
          <a:noFill/>
        </p:spPr>
      </p:pic>
      <p:pic>
        <p:nvPicPr>
          <p:cNvPr id="5" name="Picture 12" descr="E:\2016.01\1.12 扁平化图标\蓝色\AR-蓝色最新-40.png">
            <a:extLst>
              <a:ext uri="{FF2B5EF4-FFF2-40B4-BE49-F238E27FC236}">
                <a16:creationId xmlns:a16="http://schemas.microsoft.com/office/drawing/2014/main" id="{FBCCE223-6796-4E88-BDF3-69C68C131611}"/>
              </a:ext>
            </a:extLst>
          </p:cNvPr>
          <p:cNvPicPr>
            <a:picLocks noChangeAspect="1" noChangeArrowheads="1"/>
          </p:cNvPicPr>
          <p:nvPr/>
        </p:nvPicPr>
        <p:blipFill>
          <a:blip r:embed="rId3" cstate="print"/>
          <a:srcRect/>
          <a:stretch>
            <a:fillRect/>
          </a:stretch>
        </p:blipFill>
        <p:spPr bwMode="gray">
          <a:xfrm>
            <a:off x="750907" y="2027785"/>
            <a:ext cx="344148" cy="281576"/>
          </a:xfrm>
          <a:prstGeom prst="rect">
            <a:avLst/>
          </a:prstGeom>
          <a:noFill/>
        </p:spPr>
      </p:pic>
      <p:pic>
        <p:nvPicPr>
          <p:cNvPr id="6" name="Picture 12" descr="E:\2016.01\1.12 扁平化图标\蓝色\AR-蓝色最新-40.png">
            <a:extLst>
              <a:ext uri="{FF2B5EF4-FFF2-40B4-BE49-F238E27FC236}">
                <a16:creationId xmlns:a16="http://schemas.microsoft.com/office/drawing/2014/main" id="{39B1DECA-623D-47C8-B758-03C400461CB4}"/>
              </a:ext>
            </a:extLst>
          </p:cNvPr>
          <p:cNvPicPr>
            <a:picLocks noChangeAspect="1" noChangeArrowheads="1"/>
          </p:cNvPicPr>
          <p:nvPr/>
        </p:nvPicPr>
        <p:blipFill>
          <a:blip r:embed="rId3" cstate="print"/>
          <a:srcRect/>
          <a:stretch>
            <a:fillRect/>
          </a:stretch>
        </p:blipFill>
        <p:spPr bwMode="gray">
          <a:xfrm>
            <a:off x="1342491" y="1550224"/>
            <a:ext cx="344148" cy="281576"/>
          </a:xfrm>
          <a:prstGeom prst="rect">
            <a:avLst/>
          </a:prstGeom>
          <a:noFill/>
        </p:spPr>
      </p:pic>
      <p:pic>
        <p:nvPicPr>
          <p:cNvPr id="7" name="Picture 12" descr="E:\2016.01\1.12 扁平化图标\蓝色\AR-蓝色最新-40.png">
            <a:extLst>
              <a:ext uri="{FF2B5EF4-FFF2-40B4-BE49-F238E27FC236}">
                <a16:creationId xmlns:a16="http://schemas.microsoft.com/office/drawing/2014/main" id="{3C4E9F69-982F-4C63-8F35-99812B64102D}"/>
              </a:ext>
            </a:extLst>
          </p:cNvPr>
          <p:cNvPicPr>
            <a:picLocks noChangeAspect="1" noChangeArrowheads="1"/>
          </p:cNvPicPr>
          <p:nvPr/>
        </p:nvPicPr>
        <p:blipFill>
          <a:blip r:embed="rId3" cstate="print"/>
          <a:srcRect/>
          <a:stretch>
            <a:fillRect/>
          </a:stretch>
        </p:blipFill>
        <p:spPr bwMode="gray">
          <a:xfrm>
            <a:off x="750907" y="1550224"/>
            <a:ext cx="344148" cy="281576"/>
          </a:xfrm>
          <a:prstGeom prst="rect">
            <a:avLst/>
          </a:prstGeom>
          <a:noFill/>
        </p:spPr>
      </p:pic>
      <p:pic>
        <p:nvPicPr>
          <p:cNvPr id="17" name="Picture 12" descr="E:\2016.01\1.12 扁平化图标\蓝色\AR-蓝色最新-40.png">
            <a:extLst>
              <a:ext uri="{FF2B5EF4-FFF2-40B4-BE49-F238E27FC236}">
                <a16:creationId xmlns:a16="http://schemas.microsoft.com/office/drawing/2014/main" id="{C3D7AED9-E6A6-4DE1-9A0D-D1537A6D5F95}"/>
              </a:ext>
            </a:extLst>
          </p:cNvPr>
          <p:cNvPicPr>
            <a:picLocks noChangeAspect="1" noChangeArrowheads="1"/>
          </p:cNvPicPr>
          <p:nvPr/>
        </p:nvPicPr>
        <p:blipFill>
          <a:blip r:embed="rId3" cstate="print"/>
          <a:srcRect/>
          <a:stretch>
            <a:fillRect/>
          </a:stretch>
        </p:blipFill>
        <p:spPr bwMode="gray">
          <a:xfrm>
            <a:off x="1342491" y="4783022"/>
            <a:ext cx="344148" cy="281576"/>
          </a:xfrm>
          <a:prstGeom prst="rect">
            <a:avLst/>
          </a:prstGeom>
          <a:noFill/>
        </p:spPr>
      </p:pic>
      <p:pic>
        <p:nvPicPr>
          <p:cNvPr id="18" name="Picture 12" descr="E:\2016.01\1.12 扁平化图标\蓝色\AR-蓝色最新-40.png">
            <a:extLst>
              <a:ext uri="{FF2B5EF4-FFF2-40B4-BE49-F238E27FC236}">
                <a16:creationId xmlns:a16="http://schemas.microsoft.com/office/drawing/2014/main" id="{8BC8F86A-D5E1-40D1-AB5D-B1B0D5EECDCE}"/>
              </a:ext>
            </a:extLst>
          </p:cNvPr>
          <p:cNvPicPr>
            <a:picLocks noChangeAspect="1" noChangeArrowheads="1"/>
          </p:cNvPicPr>
          <p:nvPr/>
        </p:nvPicPr>
        <p:blipFill>
          <a:blip r:embed="rId3" cstate="print"/>
          <a:srcRect/>
          <a:stretch>
            <a:fillRect/>
          </a:stretch>
        </p:blipFill>
        <p:spPr bwMode="gray">
          <a:xfrm>
            <a:off x="750907" y="4781938"/>
            <a:ext cx="344148" cy="281576"/>
          </a:xfrm>
          <a:prstGeom prst="rect">
            <a:avLst/>
          </a:prstGeom>
          <a:noFill/>
        </p:spPr>
      </p:pic>
      <p:pic>
        <p:nvPicPr>
          <p:cNvPr id="19" name="Picture 12" descr="E:\2016.01\1.12 扁平化图标\蓝色\AR-蓝色最新-40.png">
            <a:extLst>
              <a:ext uri="{FF2B5EF4-FFF2-40B4-BE49-F238E27FC236}">
                <a16:creationId xmlns:a16="http://schemas.microsoft.com/office/drawing/2014/main" id="{DBDE3CD6-25F7-4B7B-8995-EE30F1B786A6}"/>
              </a:ext>
            </a:extLst>
          </p:cNvPr>
          <p:cNvPicPr>
            <a:picLocks noChangeAspect="1" noChangeArrowheads="1"/>
          </p:cNvPicPr>
          <p:nvPr/>
        </p:nvPicPr>
        <p:blipFill>
          <a:blip r:embed="rId3" cstate="print"/>
          <a:srcRect/>
          <a:stretch>
            <a:fillRect/>
          </a:stretch>
        </p:blipFill>
        <p:spPr bwMode="gray">
          <a:xfrm>
            <a:off x="1342491" y="3710574"/>
            <a:ext cx="344148" cy="281576"/>
          </a:xfrm>
          <a:prstGeom prst="rect">
            <a:avLst/>
          </a:prstGeom>
          <a:noFill/>
        </p:spPr>
      </p:pic>
      <p:pic>
        <p:nvPicPr>
          <p:cNvPr id="20" name="Picture 12" descr="E:\2016.01\1.12 扁平化图标\蓝色\AR-蓝色最新-40.png">
            <a:extLst>
              <a:ext uri="{FF2B5EF4-FFF2-40B4-BE49-F238E27FC236}">
                <a16:creationId xmlns:a16="http://schemas.microsoft.com/office/drawing/2014/main" id="{B351E874-B4F8-4665-B954-7505D93CC5F8}"/>
              </a:ext>
            </a:extLst>
          </p:cNvPr>
          <p:cNvPicPr>
            <a:picLocks noChangeAspect="1" noChangeArrowheads="1"/>
          </p:cNvPicPr>
          <p:nvPr/>
        </p:nvPicPr>
        <p:blipFill>
          <a:blip r:embed="rId3" cstate="print"/>
          <a:srcRect/>
          <a:stretch>
            <a:fillRect/>
          </a:stretch>
        </p:blipFill>
        <p:spPr bwMode="gray">
          <a:xfrm>
            <a:off x="750907" y="3710574"/>
            <a:ext cx="344148" cy="281576"/>
          </a:xfrm>
          <a:prstGeom prst="rect">
            <a:avLst/>
          </a:prstGeom>
          <a:noFill/>
        </p:spPr>
      </p:pic>
      <p:sp>
        <p:nvSpPr>
          <p:cNvPr id="21" name="TextBox 20">
            <a:extLst>
              <a:ext uri="{FF2B5EF4-FFF2-40B4-BE49-F238E27FC236}">
                <a16:creationId xmlns:a16="http://schemas.microsoft.com/office/drawing/2014/main" id="{C66CBEA5-F269-444A-8935-612D732AC7AE}"/>
              </a:ext>
            </a:extLst>
          </p:cNvPr>
          <p:cNvSpPr txBox="1"/>
          <p:nvPr/>
        </p:nvSpPr>
        <p:spPr bwMode="gray">
          <a:xfrm rot="5400000">
            <a:off x="688500" y="4168643"/>
            <a:ext cx="659155" cy="523220"/>
          </a:xfrm>
          <a:prstGeom prst="rect">
            <a:avLst/>
          </a:prstGeom>
          <a:noFill/>
        </p:spPr>
        <p:txBody>
          <a:bodyPr wrap="none" rtlCol="0">
            <a:spAutoFit/>
          </a:bodyPr>
          <a:lstStyle/>
          <a:p>
            <a:pPr fontAlgn="ctr"/>
            <a:r>
              <a:rPr lang="en-US" sz="2800" dirty="0">
                <a:latin typeface="Huawei Sans" panose="020C0503030203020204" pitchFamily="34" charset="0"/>
              </a:rPr>
              <a:t>. . .</a:t>
            </a:r>
          </a:p>
        </p:txBody>
      </p:sp>
      <p:sp>
        <p:nvSpPr>
          <p:cNvPr id="22" name="TextBox 21">
            <a:extLst>
              <a:ext uri="{FF2B5EF4-FFF2-40B4-BE49-F238E27FC236}">
                <a16:creationId xmlns:a16="http://schemas.microsoft.com/office/drawing/2014/main" id="{1F47C49D-2C40-4ADC-9614-F76336C57314}"/>
              </a:ext>
            </a:extLst>
          </p:cNvPr>
          <p:cNvSpPr txBox="1"/>
          <p:nvPr/>
        </p:nvSpPr>
        <p:spPr bwMode="gray">
          <a:xfrm rot="5400000">
            <a:off x="1268958" y="4190751"/>
            <a:ext cx="659155" cy="523220"/>
          </a:xfrm>
          <a:prstGeom prst="rect">
            <a:avLst/>
          </a:prstGeom>
          <a:noFill/>
        </p:spPr>
        <p:txBody>
          <a:bodyPr wrap="none" rtlCol="0">
            <a:spAutoFit/>
          </a:bodyPr>
          <a:lstStyle/>
          <a:p>
            <a:pPr fontAlgn="ctr"/>
            <a:r>
              <a:rPr lang="en-US" sz="2800" dirty="0">
                <a:latin typeface="Huawei Sans" panose="020C0503030203020204" pitchFamily="34" charset="0"/>
              </a:rPr>
              <a:t>. . .</a:t>
            </a:r>
          </a:p>
        </p:txBody>
      </p:sp>
      <p:sp>
        <p:nvSpPr>
          <p:cNvPr id="23" name="Rectangle: Rounded Corners 22">
            <a:extLst>
              <a:ext uri="{FF2B5EF4-FFF2-40B4-BE49-F238E27FC236}">
                <a16:creationId xmlns:a16="http://schemas.microsoft.com/office/drawing/2014/main" id="{5D09C389-919D-40BD-BCC4-4BE0D854F3C3}"/>
              </a:ext>
            </a:extLst>
          </p:cNvPr>
          <p:cNvSpPr/>
          <p:nvPr/>
        </p:nvSpPr>
        <p:spPr bwMode="gray">
          <a:xfrm>
            <a:off x="683236" y="1447640"/>
            <a:ext cx="1074836" cy="1183425"/>
          </a:xfrm>
          <a:prstGeom prst="roundRect">
            <a:avLst>
              <a:gd name="adj" fmla="val 8648"/>
            </a:avLst>
          </a:prstGeom>
          <a:noFill/>
          <a:ln w="19050" cap="flat" cmpd="sng">
            <a:solidFill>
              <a:schemeClr val="bg1">
                <a:lumMod val="50000"/>
              </a:schemeClr>
            </a:solidFill>
            <a:prstDash val="dash"/>
          </a:ln>
        </p:spPr>
        <p:txBody>
          <a:bodyPr vert="horz" wrap="square" lIns="68580" tIns="34290" rIns="68580" bIns="34290" numCol="1" rtlCol="0" anchor="b" anchorCtr="0" compatLnSpc="1">
            <a:prstTxWarp prst="textNoShape">
              <a:avLst/>
            </a:prstTxWarp>
          </a:bodyPr>
          <a:lstStyle/>
          <a:p>
            <a:pPr algn="ctr" fontAlgn="ctr"/>
            <a:r>
              <a:rPr lang="en-US" sz="1400" dirty="0">
                <a:latin typeface="Huawei Sans" panose="020C0503030203020204" pitchFamily="34" charset="0"/>
              </a:rPr>
              <a:t>4 hubs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Rectangle: Rounded Corners 23">
            <a:extLst>
              <a:ext uri="{FF2B5EF4-FFF2-40B4-BE49-F238E27FC236}">
                <a16:creationId xmlns:a16="http://schemas.microsoft.com/office/drawing/2014/main" id="{03D532B5-74D2-4518-B85C-E7A8535C2AE7}"/>
              </a:ext>
            </a:extLst>
          </p:cNvPr>
          <p:cNvSpPr/>
          <p:nvPr/>
        </p:nvSpPr>
        <p:spPr bwMode="gray">
          <a:xfrm>
            <a:off x="683236" y="3599597"/>
            <a:ext cx="1074836" cy="2034287"/>
          </a:xfrm>
          <a:prstGeom prst="roundRect">
            <a:avLst>
              <a:gd name="adj" fmla="val 8648"/>
            </a:avLst>
          </a:prstGeom>
          <a:noFill/>
          <a:ln w="19050" cap="flat" cmpd="sng">
            <a:solidFill>
              <a:schemeClr val="bg1">
                <a:lumMod val="50000"/>
              </a:schemeClr>
            </a:solidFill>
            <a:prstDash val="dash"/>
          </a:ln>
        </p:spPr>
        <p:txBody>
          <a:bodyPr vert="horz" wrap="square" lIns="68580" tIns="34290" rIns="68580" bIns="34290" numCol="1" rtlCol="0" anchor="b" anchorCtr="0" compatLnSpc="1">
            <a:prstTxWarp prst="textNoShape">
              <a:avLst/>
            </a:prstTxWarp>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6" name="直接连接符 342">
            <a:extLst>
              <a:ext uri="{FF2B5EF4-FFF2-40B4-BE49-F238E27FC236}">
                <a16:creationId xmlns:a16="http://schemas.microsoft.com/office/drawing/2014/main" id="{5DCF3349-52B2-4050-8606-83453CCEF7A6}"/>
              </a:ext>
            </a:extLst>
          </p:cNvPr>
          <p:cNvCxnSpPr>
            <a:cxnSpLocks/>
            <a:stCxn id="24" idx="0"/>
            <a:endCxn id="23" idx="2"/>
          </p:cNvCxnSpPr>
          <p:nvPr/>
        </p:nvCxnSpPr>
        <p:spPr bwMode="gray">
          <a:xfrm flipV="1">
            <a:off x="1220654" y="2631065"/>
            <a:ext cx="0" cy="96853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Freeform 159">
            <a:extLst>
              <a:ext uri="{FF2B5EF4-FFF2-40B4-BE49-F238E27FC236}">
                <a16:creationId xmlns:a16="http://schemas.microsoft.com/office/drawing/2014/main" id="{3E862C50-AD2C-4B16-8865-78F646CEC2AD}"/>
              </a:ext>
            </a:extLst>
          </p:cNvPr>
          <p:cNvSpPr/>
          <p:nvPr/>
        </p:nvSpPr>
        <p:spPr bwMode="gray">
          <a:xfrm flipH="1">
            <a:off x="756467" y="2841439"/>
            <a:ext cx="952595" cy="51542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tx1"/>
                </a:solidFill>
                <a:latin typeface="Huawei Sans" panose="020C0503030203020204" pitchFamily="34" charset="0"/>
              </a:rPr>
              <a:t>Network</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29" name="矩形 366">
            <a:extLst>
              <a:ext uri="{FF2B5EF4-FFF2-40B4-BE49-F238E27FC236}">
                <a16:creationId xmlns:a16="http://schemas.microsoft.com/office/drawing/2014/main" id="{288B4BBA-9841-48E3-8174-4AD1ED47C0D1}"/>
              </a:ext>
            </a:extLst>
          </p:cNvPr>
          <p:cNvSpPr/>
          <p:nvPr/>
        </p:nvSpPr>
        <p:spPr bwMode="gray">
          <a:xfrm>
            <a:off x="1933377" y="1140431"/>
            <a:ext cx="1229264" cy="4561726"/>
          </a:xfrm>
          <a:prstGeom prst="rect">
            <a:avLst/>
          </a:prstGeom>
          <a:solidFill>
            <a:srgbClr val="FF0000">
              <a:alpha val="20000"/>
            </a:srgbClr>
          </a:solidFill>
          <a:ln w="50800"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algn="ctr" defTabSz="914400" fontAlgn="ctr">
              <a:spcBef>
                <a:spcPct val="0"/>
              </a:spcBef>
              <a:spcAft>
                <a:spcPct val="0"/>
              </a:spcAft>
              <a:buClr>
                <a:srgbClr val="CC9900"/>
              </a:buClr>
            </a:pPr>
            <a:r>
              <a:rPr lang="en-US" sz="1400" dirty="0">
                <a:solidFill>
                  <a:srgbClr val="000000"/>
                </a:solidFill>
                <a:latin typeface="Huawei Sans" panose="020C0503030203020204" pitchFamily="34" charset="0"/>
              </a:rPr>
              <a:t>Tenant 2</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pic>
        <p:nvPicPr>
          <p:cNvPr id="30" name="Picture 12" descr="E:\2016.01\1.12 扁平化图标\蓝色\AR-蓝色最新-40.png">
            <a:extLst>
              <a:ext uri="{FF2B5EF4-FFF2-40B4-BE49-F238E27FC236}">
                <a16:creationId xmlns:a16="http://schemas.microsoft.com/office/drawing/2014/main" id="{3FDBA213-B0C2-4F3A-8A3D-C153E8497E14}"/>
              </a:ext>
            </a:extLst>
          </p:cNvPr>
          <p:cNvPicPr>
            <a:picLocks noChangeAspect="1" noChangeArrowheads="1"/>
          </p:cNvPicPr>
          <p:nvPr/>
        </p:nvPicPr>
        <p:blipFill>
          <a:blip r:embed="rId3" cstate="print"/>
          <a:srcRect/>
          <a:stretch>
            <a:fillRect/>
          </a:stretch>
        </p:blipFill>
        <p:spPr bwMode="gray">
          <a:xfrm>
            <a:off x="2664065" y="2028869"/>
            <a:ext cx="344148" cy="281576"/>
          </a:xfrm>
          <a:prstGeom prst="rect">
            <a:avLst/>
          </a:prstGeom>
          <a:noFill/>
        </p:spPr>
      </p:pic>
      <p:pic>
        <p:nvPicPr>
          <p:cNvPr id="31" name="Picture 12" descr="E:\2016.01\1.12 扁平化图标\蓝色\AR-蓝色最新-40.png">
            <a:extLst>
              <a:ext uri="{FF2B5EF4-FFF2-40B4-BE49-F238E27FC236}">
                <a16:creationId xmlns:a16="http://schemas.microsoft.com/office/drawing/2014/main" id="{B630D750-D2F2-4116-8C58-F3CF654B6595}"/>
              </a:ext>
            </a:extLst>
          </p:cNvPr>
          <p:cNvPicPr>
            <a:picLocks noChangeAspect="1" noChangeArrowheads="1"/>
          </p:cNvPicPr>
          <p:nvPr/>
        </p:nvPicPr>
        <p:blipFill>
          <a:blip r:embed="rId3" cstate="print"/>
          <a:srcRect/>
          <a:stretch>
            <a:fillRect/>
          </a:stretch>
        </p:blipFill>
        <p:spPr bwMode="gray">
          <a:xfrm>
            <a:off x="2072481" y="2027785"/>
            <a:ext cx="344148" cy="281576"/>
          </a:xfrm>
          <a:prstGeom prst="rect">
            <a:avLst/>
          </a:prstGeom>
          <a:noFill/>
        </p:spPr>
      </p:pic>
      <p:pic>
        <p:nvPicPr>
          <p:cNvPr id="32" name="Picture 12" descr="E:\2016.01\1.12 扁平化图标\蓝色\AR-蓝色最新-40.png">
            <a:extLst>
              <a:ext uri="{FF2B5EF4-FFF2-40B4-BE49-F238E27FC236}">
                <a16:creationId xmlns:a16="http://schemas.microsoft.com/office/drawing/2014/main" id="{61A33AB0-07CB-41F4-BBDD-34B7D10D3129}"/>
              </a:ext>
            </a:extLst>
          </p:cNvPr>
          <p:cNvPicPr>
            <a:picLocks noChangeAspect="1" noChangeArrowheads="1"/>
          </p:cNvPicPr>
          <p:nvPr/>
        </p:nvPicPr>
        <p:blipFill>
          <a:blip r:embed="rId3" cstate="print"/>
          <a:srcRect/>
          <a:stretch>
            <a:fillRect/>
          </a:stretch>
        </p:blipFill>
        <p:spPr bwMode="gray">
          <a:xfrm>
            <a:off x="2664065" y="1550224"/>
            <a:ext cx="344148" cy="281576"/>
          </a:xfrm>
          <a:prstGeom prst="rect">
            <a:avLst/>
          </a:prstGeom>
          <a:noFill/>
        </p:spPr>
      </p:pic>
      <p:pic>
        <p:nvPicPr>
          <p:cNvPr id="33" name="Picture 12" descr="E:\2016.01\1.12 扁平化图标\蓝色\AR-蓝色最新-40.png">
            <a:extLst>
              <a:ext uri="{FF2B5EF4-FFF2-40B4-BE49-F238E27FC236}">
                <a16:creationId xmlns:a16="http://schemas.microsoft.com/office/drawing/2014/main" id="{69C775A6-3E55-46F4-ABE8-518E1DA012F8}"/>
              </a:ext>
            </a:extLst>
          </p:cNvPr>
          <p:cNvPicPr>
            <a:picLocks noChangeAspect="1" noChangeArrowheads="1"/>
          </p:cNvPicPr>
          <p:nvPr/>
        </p:nvPicPr>
        <p:blipFill>
          <a:blip r:embed="rId3" cstate="print"/>
          <a:srcRect/>
          <a:stretch>
            <a:fillRect/>
          </a:stretch>
        </p:blipFill>
        <p:spPr bwMode="gray">
          <a:xfrm>
            <a:off x="2072481" y="1550224"/>
            <a:ext cx="344148" cy="281576"/>
          </a:xfrm>
          <a:prstGeom prst="rect">
            <a:avLst/>
          </a:prstGeom>
          <a:noFill/>
        </p:spPr>
      </p:pic>
      <p:pic>
        <p:nvPicPr>
          <p:cNvPr id="34" name="Picture 12" descr="E:\2016.01\1.12 扁平化图标\蓝色\AR-蓝色最新-40.png">
            <a:extLst>
              <a:ext uri="{FF2B5EF4-FFF2-40B4-BE49-F238E27FC236}">
                <a16:creationId xmlns:a16="http://schemas.microsoft.com/office/drawing/2014/main" id="{AA6C36E1-82DB-4DA2-A25F-A46EAFD2D478}"/>
              </a:ext>
            </a:extLst>
          </p:cNvPr>
          <p:cNvPicPr>
            <a:picLocks noChangeAspect="1" noChangeArrowheads="1"/>
          </p:cNvPicPr>
          <p:nvPr/>
        </p:nvPicPr>
        <p:blipFill>
          <a:blip r:embed="rId3" cstate="print"/>
          <a:srcRect/>
          <a:stretch>
            <a:fillRect/>
          </a:stretch>
        </p:blipFill>
        <p:spPr bwMode="gray">
          <a:xfrm>
            <a:off x="2664065" y="4783022"/>
            <a:ext cx="344148" cy="281576"/>
          </a:xfrm>
          <a:prstGeom prst="rect">
            <a:avLst/>
          </a:prstGeom>
          <a:noFill/>
        </p:spPr>
      </p:pic>
      <p:pic>
        <p:nvPicPr>
          <p:cNvPr id="35" name="Picture 12" descr="E:\2016.01\1.12 扁平化图标\蓝色\AR-蓝色最新-40.png">
            <a:extLst>
              <a:ext uri="{FF2B5EF4-FFF2-40B4-BE49-F238E27FC236}">
                <a16:creationId xmlns:a16="http://schemas.microsoft.com/office/drawing/2014/main" id="{B2E81227-6B46-411B-8E62-9BA1179C0F64}"/>
              </a:ext>
            </a:extLst>
          </p:cNvPr>
          <p:cNvPicPr>
            <a:picLocks noChangeAspect="1" noChangeArrowheads="1"/>
          </p:cNvPicPr>
          <p:nvPr/>
        </p:nvPicPr>
        <p:blipFill>
          <a:blip r:embed="rId3" cstate="print"/>
          <a:srcRect/>
          <a:stretch>
            <a:fillRect/>
          </a:stretch>
        </p:blipFill>
        <p:spPr bwMode="gray">
          <a:xfrm>
            <a:off x="2072481" y="4781938"/>
            <a:ext cx="344148" cy="281576"/>
          </a:xfrm>
          <a:prstGeom prst="rect">
            <a:avLst/>
          </a:prstGeom>
          <a:noFill/>
        </p:spPr>
      </p:pic>
      <p:pic>
        <p:nvPicPr>
          <p:cNvPr id="36" name="Picture 12" descr="E:\2016.01\1.12 扁平化图标\蓝色\AR-蓝色最新-40.png">
            <a:extLst>
              <a:ext uri="{FF2B5EF4-FFF2-40B4-BE49-F238E27FC236}">
                <a16:creationId xmlns:a16="http://schemas.microsoft.com/office/drawing/2014/main" id="{FE6516B2-E260-40D6-AFCA-A55308647E3E}"/>
              </a:ext>
            </a:extLst>
          </p:cNvPr>
          <p:cNvPicPr>
            <a:picLocks noChangeAspect="1" noChangeArrowheads="1"/>
          </p:cNvPicPr>
          <p:nvPr/>
        </p:nvPicPr>
        <p:blipFill>
          <a:blip r:embed="rId3" cstate="print"/>
          <a:srcRect/>
          <a:stretch>
            <a:fillRect/>
          </a:stretch>
        </p:blipFill>
        <p:spPr bwMode="gray">
          <a:xfrm>
            <a:off x="2664065" y="3710574"/>
            <a:ext cx="344148" cy="281576"/>
          </a:xfrm>
          <a:prstGeom prst="rect">
            <a:avLst/>
          </a:prstGeom>
          <a:noFill/>
        </p:spPr>
      </p:pic>
      <p:pic>
        <p:nvPicPr>
          <p:cNvPr id="37" name="Picture 12" descr="E:\2016.01\1.12 扁平化图标\蓝色\AR-蓝色最新-40.png">
            <a:extLst>
              <a:ext uri="{FF2B5EF4-FFF2-40B4-BE49-F238E27FC236}">
                <a16:creationId xmlns:a16="http://schemas.microsoft.com/office/drawing/2014/main" id="{EDCAE6B1-518B-430A-890D-06F04AF48889}"/>
              </a:ext>
            </a:extLst>
          </p:cNvPr>
          <p:cNvPicPr>
            <a:picLocks noChangeAspect="1" noChangeArrowheads="1"/>
          </p:cNvPicPr>
          <p:nvPr/>
        </p:nvPicPr>
        <p:blipFill>
          <a:blip r:embed="rId3" cstate="print"/>
          <a:srcRect/>
          <a:stretch>
            <a:fillRect/>
          </a:stretch>
        </p:blipFill>
        <p:spPr bwMode="gray">
          <a:xfrm>
            <a:off x="2072481" y="3710574"/>
            <a:ext cx="344148" cy="281576"/>
          </a:xfrm>
          <a:prstGeom prst="rect">
            <a:avLst/>
          </a:prstGeom>
          <a:noFill/>
        </p:spPr>
      </p:pic>
      <p:sp>
        <p:nvSpPr>
          <p:cNvPr id="38" name="TextBox 37">
            <a:extLst>
              <a:ext uri="{FF2B5EF4-FFF2-40B4-BE49-F238E27FC236}">
                <a16:creationId xmlns:a16="http://schemas.microsoft.com/office/drawing/2014/main" id="{1AF7FD48-9BF2-473E-B27F-99010BE24329}"/>
              </a:ext>
            </a:extLst>
          </p:cNvPr>
          <p:cNvSpPr txBox="1"/>
          <p:nvPr/>
        </p:nvSpPr>
        <p:spPr bwMode="gray">
          <a:xfrm rot="5400000">
            <a:off x="2010074" y="4168643"/>
            <a:ext cx="659155" cy="523220"/>
          </a:xfrm>
          <a:prstGeom prst="rect">
            <a:avLst/>
          </a:prstGeom>
          <a:noFill/>
        </p:spPr>
        <p:txBody>
          <a:bodyPr wrap="none" rtlCol="0">
            <a:spAutoFit/>
          </a:bodyPr>
          <a:lstStyle/>
          <a:p>
            <a:pPr fontAlgn="ctr"/>
            <a:r>
              <a:rPr lang="en-US" sz="2800" dirty="0">
                <a:latin typeface="Huawei Sans" panose="020C0503030203020204" pitchFamily="34" charset="0"/>
              </a:rPr>
              <a:t>. . .</a:t>
            </a:r>
          </a:p>
        </p:txBody>
      </p:sp>
      <p:sp>
        <p:nvSpPr>
          <p:cNvPr id="39" name="TextBox 38">
            <a:extLst>
              <a:ext uri="{FF2B5EF4-FFF2-40B4-BE49-F238E27FC236}">
                <a16:creationId xmlns:a16="http://schemas.microsoft.com/office/drawing/2014/main" id="{2F9D62DD-76D1-464E-9A3F-60116C8CAA48}"/>
              </a:ext>
            </a:extLst>
          </p:cNvPr>
          <p:cNvSpPr txBox="1"/>
          <p:nvPr/>
        </p:nvSpPr>
        <p:spPr bwMode="gray">
          <a:xfrm rot="5400000">
            <a:off x="2590532" y="4190751"/>
            <a:ext cx="659155" cy="523220"/>
          </a:xfrm>
          <a:prstGeom prst="rect">
            <a:avLst/>
          </a:prstGeom>
          <a:noFill/>
        </p:spPr>
        <p:txBody>
          <a:bodyPr wrap="none" rtlCol="0">
            <a:spAutoFit/>
          </a:bodyPr>
          <a:lstStyle/>
          <a:p>
            <a:pPr fontAlgn="ctr"/>
            <a:r>
              <a:rPr lang="en-US" sz="2800" dirty="0">
                <a:latin typeface="Huawei Sans" panose="020C0503030203020204" pitchFamily="34" charset="0"/>
              </a:rPr>
              <a:t>. . .</a:t>
            </a:r>
          </a:p>
        </p:txBody>
      </p:sp>
      <p:sp>
        <p:nvSpPr>
          <p:cNvPr id="40" name="Rectangle: Rounded Corners 39">
            <a:extLst>
              <a:ext uri="{FF2B5EF4-FFF2-40B4-BE49-F238E27FC236}">
                <a16:creationId xmlns:a16="http://schemas.microsoft.com/office/drawing/2014/main" id="{92910F42-E41F-45E6-B982-88064A9C30CE}"/>
              </a:ext>
            </a:extLst>
          </p:cNvPr>
          <p:cNvSpPr/>
          <p:nvPr/>
        </p:nvSpPr>
        <p:spPr bwMode="gray">
          <a:xfrm>
            <a:off x="2004810" y="1447640"/>
            <a:ext cx="1074836" cy="1183425"/>
          </a:xfrm>
          <a:prstGeom prst="roundRect">
            <a:avLst>
              <a:gd name="adj" fmla="val 8648"/>
            </a:avLst>
          </a:prstGeom>
          <a:noFill/>
          <a:ln w="19050" cap="flat" cmpd="sng">
            <a:solidFill>
              <a:schemeClr val="bg1">
                <a:lumMod val="50000"/>
              </a:schemeClr>
            </a:solidFill>
            <a:prstDash val="dash"/>
          </a:ln>
        </p:spPr>
        <p:txBody>
          <a:bodyPr vert="horz" wrap="square" lIns="68580" tIns="34290" rIns="68580" bIns="34290" numCol="1" rtlCol="0" anchor="b" anchorCtr="0" compatLnSpc="1">
            <a:prstTxWarp prst="textNoShape">
              <a:avLst/>
            </a:prstTxWarp>
          </a:bodyPr>
          <a:lstStyle/>
          <a:p>
            <a:pPr algn="ctr" fontAlgn="ctr"/>
            <a:r>
              <a:rPr lang="en-US" sz="1400" dirty="0">
                <a:latin typeface="Huawei Sans" panose="020C0503030203020204" pitchFamily="34" charset="0"/>
              </a:rPr>
              <a:t>4 hubs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连接符 342">
            <a:extLst>
              <a:ext uri="{FF2B5EF4-FFF2-40B4-BE49-F238E27FC236}">
                <a16:creationId xmlns:a16="http://schemas.microsoft.com/office/drawing/2014/main" id="{97146E37-7B1E-4A8D-BD4E-B1277F5416C1}"/>
              </a:ext>
            </a:extLst>
          </p:cNvPr>
          <p:cNvCxnSpPr>
            <a:cxnSpLocks/>
            <a:endCxn id="40" idx="2"/>
          </p:cNvCxnSpPr>
          <p:nvPr/>
        </p:nvCxnSpPr>
        <p:spPr bwMode="gray">
          <a:xfrm flipV="1">
            <a:off x="2542228" y="2631065"/>
            <a:ext cx="0" cy="96170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3" name="Freeform 159">
            <a:extLst>
              <a:ext uri="{FF2B5EF4-FFF2-40B4-BE49-F238E27FC236}">
                <a16:creationId xmlns:a16="http://schemas.microsoft.com/office/drawing/2014/main" id="{C56568F1-E172-47B1-A670-3B172C0402D4}"/>
              </a:ext>
            </a:extLst>
          </p:cNvPr>
          <p:cNvSpPr/>
          <p:nvPr/>
        </p:nvSpPr>
        <p:spPr bwMode="gray">
          <a:xfrm flipH="1">
            <a:off x="2078041" y="2841439"/>
            <a:ext cx="952595" cy="51542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tx1"/>
                </a:solidFill>
                <a:latin typeface="Huawei Sans" panose="020C0503030203020204" pitchFamily="34" charset="0"/>
              </a:rPr>
              <a:t>Network</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44" name="矩形 366">
            <a:extLst>
              <a:ext uri="{FF2B5EF4-FFF2-40B4-BE49-F238E27FC236}">
                <a16:creationId xmlns:a16="http://schemas.microsoft.com/office/drawing/2014/main" id="{E62E0CC8-F851-42A0-8086-74EE9D746989}"/>
              </a:ext>
            </a:extLst>
          </p:cNvPr>
          <p:cNvSpPr/>
          <p:nvPr/>
        </p:nvSpPr>
        <p:spPr bwMode="gray">
          <a:xfrm>
            <a:off x="3278868" y="1140431"/>
            <a:ext cx="1229264" cy="4561726"/>
          </a:xfrm>
          <a:prstGeom prst="rect">
            <a:avLst/>
          </a:prstGeom>
          <a:solidFill>
            <a:srgbClr val="FF0000">
              <a:alpha val="20000"/>
            </a:srgbClr>
          </a:solidFill>
          <a:ln w="50800"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algn="ctr" defTabSz="914400" fontAlgn="ctr">
              <a:spcBef>
                <a:spcPct val="0"/>
              </a:spcBef>
              <a:spcAft>
                <a:spcPct val="0"/>
              </a:spcAft>
              <a:buClr>
                <a:srgbClr val="CC9900"/>
              </a:buClr>
            </a:pPr>
            <a:r>
              <a:rPr lang="en-US" sz="1400" dirty="0">
                <a:solidFill>
                  <a:srgbClr val="000000"/>
                </a:solidFill>
                <a:latin typeface="Huawei Sans" panose="020C0503030203020204" pitchFamily="34" charset="0"/>
              </a:rPr>
              <a:t>Tenant 3</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pic>
        <p:nvPicPr>
          <p:cNvPr id="45" name="Picture 12" descr="E:\2016.01\1.12 扁平化图标\蓝色\AR-蓝色最新-40.png">
            <a:extLst>
              <a:ext uri="{FF2B5EF4-FFF2-40B4-BE49-F238E27FC236}">
                <a16:creationId xmlns:a16="http://schemas.microsoft.com/office/drawing/2014/main" id="{A99F31D0-BAC0-42F1-93A4-0B7BC4C0F0E8}"/>
              </a:ext>
            </a:extLst>
          </p:cNvPr>
          <p:cNvPicPr>
            <a:picLocks noChangeAspect="1" noChangeArrowheads="1"/>
          </p:cNvPicPr>
          <p:nvPr/>
        </p:nvPicPr>
        <p:blipFill>
          <a:blip r:embed="rId3" cstate="print"/>
          <a:srcRect/>
          <a:stretch>
            <a:fillRect/>
          </a:stretch>
        </p:blipFill>
        <p:spPr bwMode="gray">
          <a:xfrm>
            <a:off x="4009556" y="2028869"/>
            <a:ext cx="344148" cy="281576"/>
          </a:xfrm>
          <a:prstGeom prst="rect">
            <a:avLst/>
          </a:prstGeom>
          <a:noFill/>
        </p:spPr>
      </p:pic>
      <p:pic>
        <p:nvPicPr>
          <p:cNvPr id="46" name="Picture 12" descr="E:\2016.01\1.12 扁平化图标\蓝色\AR-蓝色最新-40.png">
            <a:extLst>
              <a:ext uri="{FF2B5EF4-FFF2-40B4-BE49-F238E27FC236}">
                <a16:creationId xmlns:a16="http://schemas.microsoft.com/office/drawing/2014/main" id="{9D0A18F9-4A4B-4FF5-A1BB-15612373C045}"/>
              </a:ext>
            </a:extLst>
          </p:cNvPr>
          <p:cNvPicPr>
            <a:picLocks noChangeAspect="1" noChangeArrowheads="1"/>
          </p:cNvPicPr>
          <p:nvPr/>
        </p:nvPicPr>
        <p:blipFill>
          <a:blip r:embed="rId3" cstate="print"/>
          <a:srcRect/>
          <a:stretch>
            <a:fillRect/>
          </a:stretch>
        </p:blipFill>
        <p:spPr bwMode="gray">
          <a:xfrm>
            <a:off x="3417972" y="2027785"/>
            <a:ext cx="344148" cy="281576"/>
          </a:xfrm>
          <a:prstGeom prst="rect">
            <a:avLst/>
          </a:prstGeom>
          <a:noFill/>
        </p:spPr>
      </p:pic>
      <p:pic>
        <p:nvPicPr>
          <p:cNvPr id="47" name="Picture 12" descr="E:\2016.01\1.12 扁平化图标\蓝色\AR-蓝色最新-40.png">
            <a:extLst>
              <a:ext uri="{FF2B5EF4-FFF2-40B4-BE49-F238E27FC236}">
                <a16:creationId xmlns:a16="http://schemas.microsoft.com/office/drawing/2014/main" id="{6D2B6DBD-65C4-48BF-9554-B60AA7678A71}"/>
              </a:ext>
            </a:extLst>
          </p:cNvPr>
          <p:cNvPicPr>
            <a:picLocks noChangeAspect="1" noChangeArrowheads="1"/>
          </p:cNvPicPr>
          <p:nvPr/>
        </p:nvPicPr>
        <p:blipFill>
          <a:blip r:embed="rId3" cstate="print"/>
          <a:srcRect/>
          <a:stretch>
            <a:fillRect/>
          </a:stretch>
        </p:blipFill>
        <p:spPr bwMode="gray">
          <a:xfrm>
            <a:off x="4009556" y="1550224"/>
            <a:ext cx="344148" cy="281576"/>
          </a:xfrm>
          <a:prstGeom prst="rect">
            <a:avLst/>
          </a:prstGeom>
          <a:noFill/>
        </p:spPr>
      </p:pic>
      <p:pic>
        <p:nvPicPr>
          <p:cNvPr id="48" name="Picture 12" descr="E:\2016.01\1.12 扁平化图标\蓝色\AR-蓝色最新-40.png">
            <a:extLst>
              <a:ext uri="{FF2B5EF4-FFF2-40B4-BE49-F238E27FC236}">
                <a16:creationId xmlns:a16="http://schemas.microsoft.com/office/drawing/2014/main" id="{A580CA46-2C46-4FB2-950C-33735AFCAF24}"/>
              </a:ext>
            </a:extLst>
          </p:cNvPr>
          <p:cNvPicPr>
            <a:picLocks noChangeAspect="1" noChangeArrowheads="1"/>
          </p:cNvPicPr>
          <p:nvPr/>
        </p:nvPicPr>
        <p:blipFill>
          <a:blip r:embed="rId3" cstate="print"/>
          <a:srcRect/>
          <a:stretch>
            <a:fillRect/>
          </a:stretch>
        </p:blipFill>
        <p:spPr bwMode="gray">
          <a:xfrm>
            <a:off x="3417972" y="1550224"/>
            <a:ext cx="344148" cy="281576"/>
          </a:xfrm>
          <a:prstGeom prst="rect">
            <a:avLst/>
          </a:prstGeom>
          <a:noFill/>
        </p:spPr>
      </p:pic>
      <p:pic>
        <p:nvPicPr>
          <p:cNvPr id="49" name="Picture 12" descr="E:\2016.01\1.12 扁平化图标\蓝色\AR-蓝色最新-40.png">
            <a:extLst>
              <a:ext uri="{FF2B5EF4-FFF2-40B4-BE49-F238E27FC236}">
                <a16:creationId xmlns:a16="http://schemas.microsoft.com/office/drawing/2014/main" id="{D0CDE2E3-97CF-423E-9292-25253C801657}"/>
              </a:ext>
            </a:extLst>
          </p:cNvPr>
          <p:cNvPicPr>
            <a:picLocks noChangeAspect="1" noChangeArrowheads="1"/>
          </p:cNvPicPr>
          <p:nvPr/>
        </p:nvPicPr>
        <p:blipFill>
          <a:blip r:embed="rId3" cstate="print"/>
          <a:srcRect/>
          <a:stretch>
            <a:fillRect/>
          </a:stretch>
        </p:blipFill>
        <p:spPr bwMode="gray">
          <a:xfrm>
            <a:off x="4009556" y="4783022"/>
            <a:ext cx="344148" cy="281576"/>
          </a:xfrm>
          <a:prstGeom prst="rect">
            <a:avLst/>
          </a:prstGeom>
          <a:noFill/>
        </p:spPr>
      </p:pic>
      <p:pic>
        <p:nvPicPr>
          <p:cNvPr id="50" name="Picture 12" descr="E:\2016.01\1.12 扁平化图标\蓝色\AR-蓝色最新-40.png">
            <a:extLst>
              <a:ext uri="{FF2B5EF4-FFF2-40B4-BE49-F238E27FC236}">
                <a16:creationId xmlns:a16="http://schemas.microsoft.com/office/drawing/2014/main" id="{B793697B-6F2D-42A4-8D7E-01848448E022}"/>
              </a:ext>
            </a:extLst>
          </p:cNvPr>
          <p:cNvPicPr>
            <a:picLocks noChangeAspect="1" noChangeArrowheads="1"/>
          </p:cNvPicPr>
          <p:nvPr/>
        </p:nvPicPr>
        <p:blipFill>
          <a:blip r:embed="rId3" cstate="print"/>
          <a:srcRect/>
          <a:stretch>
            <a:fillRect/>
          </a:stretch>
        </p:blipFill>
        <p:spPr bwMode="gray">
          <a:xfrm>
            <a:off x="3417972" y="4781938"/>
            <a:ext cx="344148" cy="281576"/>
          </a:xfrm>
          <a:prstGeom prst="rect">
            <a:avLst/>
          </a:prstGeom>
          <a:noFill/>
        </p:spPr>
      </p:pic>
      <p:pic>
        <p:nvPicPr>
          <p:cNvPr id="51" name="Picture 12" descr="E:\2016.01\1.12 扁平化图标\蓝色\AR-蓝色最新-40.png">
            <a:extLst>
              <a:ext uri="{FF2B5EF4-FFF2-40B4-BE49-F238E27FC236}">
                <a16:creationId xmlns:a16="http://schemas.microsoft.com/office/drawing/2014/main" id="{39A9CE24-0065-4E03-A9EB-0DAF1E13CB06}"/>
              </a:ext>
            </a:extLst>
          </p:cNvPr>
          <p:cNvPicPr>
            <a:picLocks noChangeAspect="1" noChangeArrowheads="1"/>
          </p:cNvPicPr>
          <p:nvPr/>
        </p:nvPicPr>
        <p:blipFill>
          <a:blip r:embed="rId3" cstate="print"/>
          <a:srcRect/>
          <a:stretch>
            <a:fillRect/>
          </a:stretch>
        </p:blipFill>
        <p:spPr bwMode="gray">
          <a:xfrm>
            <a:off x="4009556" y="3710574"/>
            <a:ext cx="344148" cy="281576"/>
          </a:xfrm>
          <a:prstGeom prst="rect">
            <a:avLst/>
          </a:prstGeom>
          <a:noFill/>
        </p:spPr>
      </p:pic>
      <p:pic>
        <p:nvPicPr>
          <p:cNvPr id="52" name="Picture 12" descr="E:\2016.01\1.12 扁平化图标\蓝色\AR-蓝色最新-40.png">
            <a:extLst>
              <a:ext uri="{FF2B5EF4-FFF2-40B4-BE49-F238E27FC236}">
                <a16:creationId xmlns:a16="http://schemas.microsoft.com/office/drawing/2014/main" id="{A9FD3526-1820-417B-B705-4DBA0D2902CE}"/>
              </a:ext>
            </a:extLst>
          </p:cNvPr>
          <p:cNvPicPr>
            <a:picLocks noChangeAspect="1" noChangeArrowheads="1"/>
          </p:cNvPicPr>
          <p:nvPr/>
        </p:nvPicPr>
        <p:blipFill>
          <a:blip r:embed="rId3" cstate="print"/>
          <a:srcRect/>
          <a:stretch>
            <a:fillRect/>
          </a:stretch>
        </p:blipFill>
        <p:spPr bwMode="gray">
          <a:xfrm>
            <a:off x="3417972" y="3710574"/>
            <a:ext cx="344148" cy="281576"/>
          </a:xfrm>
          <a:prstGeom prst="rect">
            <a:avLst/>
          </a:prstGeom>
          <a:noFill/>
        </p:spPr>
      </p:pic>
      <p:sp>
        <p:nvSpPr>
          <p:cNvPr id="53" name="TextBox 52">
            <a:extLst>
              <a:ext uri="{FF2B5EF4-FFF2-40B4-BE49-F238E27FC236}">
                <a16:creationId xmlns:a16="http://schemas.microsoft.com/office/drawing/2014/main" id="{24190A45-C5BC-4559-9103-D13C8B653F72}"/>
              </a:ext>
            </a:extLst>
          </p:cNvPr>
          <p:cNvSpPr txBox="1"/>
          <p:nvPr/>
        </p:nvSpPr>
        <p:spPr bwMode="gray">
          <a:xfrm rot="5400000">
            <a:off x="3355565" y="4168643"/>
            <a:ext cx="659155" cy="523220"/>
          </a:xfrm>
          <a:prstGeom prst="rect">
            <a:avLst/>
          </a:prstGeom>
          <a:noFill/>
        </p:spPr>
        <p:txBody>
          <a:bodyPr wrap="none" rtlCol="0">
            <a:spAutoFit/>
          </a:bodyPr>
          <a:lstStyle/>
          <a:p>
            <a:pPr fontAlgn="ctr"/>
            <a:r>
              <a:rPr lang="en-US" sz="2800" dirty="0">
                <a:latin typeface="Huawei Sans" panose="020C0503030203020204" pitchFamily="34" charset="0"/>
              </a:rPr>
              <a:t>. . .</a:t>
            </a:r>
          </a:p>
        </p:txBody>
      </p:sp>
      <p:sp>
        <p:nvSpPr>
          <p:cNvPr id="54" name="TextBox 53">
            <a:extLst>
              <a:ext uri="{FF2B5EF4-FFF2-40B4-BE49-F238E27FC236}">
                <a16:creationId xmlns:a16="http://schemas.microsoft.com/office/drawing/2014/main" id="{A6216610-A01A-4FE8-8513-2E6B600C849A}"/>
              </a:ext>
            </a:extLst>
          </p:cNvPr>
          <p:cNvSpPr txBox="1"/>
          <p:nvPr/>
        </p:nvSpPr>
        <p:spPr bwMode="gray">
          <a:xfrm rot="5400000">
            <a:off x="3936023" y="4190751"/>
            <a:ext cx="659155" cy="523220"/>
          </a:xfrm>
          <a:prstGeom prst="rect">
            <a:avLst/>
          </a:prstGeom>
          <a:noFill/>
        </p:spPr>
        <p:txBody>
          <a:bodyPr wrap="none" rtlCol="0">
            <a:spAutoFit/>
          </a:bodyPr>
          <a:lstStyle/>
          <a:p>
            <a:pPr fontAlgn="ctr"/>
            <a:r>
              <a:rPr lang="en-US" sz="2800" dirty="0">
                <a:latin typeface="Huawei Sans" panose="020C0503030203020204" pitchFamily="34" charset="0"/>
              </a:rPr>
              <a:t>. . .</a:t>
            </a:r>
          </a:p>
        </p:txBody>
      </p:sp>
      <p:sp>
        <p:nvSpPr>
          <p:cNvPr id="55" name="Rectangle: Rounded Corners 54">
            <a:extLst>
              <a:ext uri="{FF2B5EF4-FFF2-40B4-BE49-F238E27FC236}">
                <a16:creationId xmlns:a16="http://schemas.microsoft.com/office/drawing/2014/main" id="{9BC5EBCC-E994-427A-8E4D-4BEC2E05BD10}"/>
              </a:ext>
            </a:extLst>
          </p:cNvPr>
          <p:cNvSpPr/>
          <p:nvPr/>
        </p:nvSpPr>
        <p:spPr bwMode="gray">
          <a:xfrm>
            <a:off x="3350301" y="1447640"/>
            <a:ext cx="1074836" cy="1183425"/>
          </a:xfrm>
          <a:prstGeom prst="roundRect">
            <a:avLst>
              <a:gd name="adj" fmla="val 8648"/>
            </a:avLst>
          </a:prstGeom>
          <a:noFill/>
          <a:ln w="19050" cap="flat" cmpd="sng">
            <a:solidFill>
              <a:schemeClr val="bg1">
                <a:lumMod val="50000"/>
              </a:schemeClr>
            </a:solidFill>
            <a:prstDash val="dash"/>
          </a:ln>
        </p:spPr>
        <p:txBody>
          <a:bodyPr vert="horz" wrap="square" lIns="68580" tIns="34290" rIns="68580" bIns="34290" numCol="1" rtlCol="0" anchor="b" anchorCtr="0" compatLnSpc="1">
            <a:prstTxWarp prst="textNoShape">
              <a:avLst/>
            </a:prstTxWarp>
          </a:bodyPr>
          <a:lstStyle/>
          <a:p>
            <a:pPr algn="ctr" fontAlgn="ctr"/>
            <a:r>
              <a:rPr lang="en-US" sz="1400" dirty="0">
                <a:latin typeface="Huawei Sans" panose="020C0503030203020204" pitchFamily="34" charset="0"/>
              </a:rPr>
              <a:t>4 hubs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7" name="直接连接符 342">
            <a:extLst>
              <a:ext uri="{FF2B5EF4-FFF2-40B4-BE49-F238E27FC236}">
                <a16:creationId xmlns:a16="http://schemas.microsoft.com/office/drawing/2014/main" id="{BFF798DA-7EB1-4C80-8ECF-3304BB6F83EA}"/>
              </a:ext>
            </a:extLst>
          </p:cNvPr>
          <p:cNvCxnSpPr>
            <a:cxnSpLocks/>
            <a:endCxn id="55" idx="2"/>
          </p:cNvCxnSpPr>
          <p:nvPr/>
        </p:nvCxnSpPr>
        <p:spPr bwMode="gray">
          <a:xfrm flipV="1">
            <a:off x="3887719" y="2631065"/>
            <a:ext cx="0" cy="96853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8" name="Freeform 159">
            <a:extLst>
              <a:ext uri="{FF2B5EF4-FFF2-40B4-BE49-F238E27FC236}">
                <a16:creationId xmlns:a16="http://schemas.microsoft.com/office/drawing/2014/main" id="{9160DEBB-C111-4AA6-84C3-61C003E2B132}"/>
              </a:ext>
            </a:extLst>
          </p:cNvPr>
          <p:cNvSpPr/>
          <p:nvPr/>
        </p:nvSpPr>
        <p:spPr bwMode="gray">
          <a:xfrm flipH="1">
            <a:off x="3423532" y="2841439"/>
            <a:ext cx="952595" cy="51542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tx1"/>
                </a:solidFill>
                <a:latin typeface="Huawei Sans" panose="020C0503030203020204" pitchFamily="34" charset="0"/>
              </a:rPr>
              <a:t>Network</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59" name="矩形 366">
            <a:extLst>
              <a:ext uri="{FF2B5EF4-FFF2-40B4-BE49-F238E27FC236}">
                <a16:creationId xmlns:a16="http://schemas.microsoft.com/office/drawing/2014/main" id="{643BE806-4114-40C2-A1FE-3A012000A734}"/>
              </a:ext>
            </a:extLst>
          </p:cNvPr>
          <p:cNvSpPr/>
          <p:nvPr/>
        </p:nvSpPr>
        <p:spPr bwMode="gray">
          <a:xfrm>
            <a:off x="4622863" y="1140431"/>
            <a:ext cx="1229264" cy="4561726"/>
          </a:xfrm>
          <a:prstGeom prst="rect">
            <a:avLst/>
          </a:prstGeom>
          <a:solidFill>
            <a:srgbClr val="FF0000">
              <a:alpha val="20000"/>
            </a:srgbClr>
          </a:solidFill>
          <a:ln w="50800"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algn="ctr" defTabSz="914400" fontAlgn="ctr">
              <a:spcBef>
                <a:spcPct val="0"/>
              </a:spcBef>
              <a:spcAft>
                <a:spcPct val="0"/>
              </a:spcAft>
              <a:buClr>
                <a:srgbClr val="CC9900"/>
              </a:buClr>
            </a:pPr>
            <a:r>
              <a:rPr lang="en-US" sz="1400" dirty="0">
                <a:solidFill>
                  <a:srgbClr val="000000"/>
                </a:solidFill>
                <a:latin typeface="Huawei Sans" panose="020C0503030203020204" pitchFamily="34" charset="0"/>
              </a:rPr>
              <a:t>Tenant 4</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pic>
        <p:nvPicPr>
          <p:cNvPr id="60" name="Picture 12" descr="E:\2016.01\1.12 扁平化图标\蓝色\AR-蓝色最新-40.png">
            <a:extLst>
              <a:ext uri="{FF2B5EF4-FFF2-40B4-BE49-F238E27FC236}">
                <a16:creationId xmlns:a16="http://schemas.microsoft.com/office/drawing/2014/main" id="{C109113B-53C0-4E9D-AE77-78BAB9612321}"/>
              </a:ext>
            </a:extLst>
          </p:cNvPr>
          <p:cNvPicPr>
            <a:picLocks noChangeAspect="1" noChangeArrowheads="1"/>
          </p:cNvPicPr>
          <p:nvPr/>
        </p:nvPicPr>
        <p:blipFill>
          <a:blip r:embed="rId3" cstate="print"/>
          <a:srcRect/>
          <a:stretch>
            <a:fillRect/>
          </a:stretch>
        </p:blipFill>
        <p:spPr bwMode="gray">
          <a:xfrm>
            <a:off x="5353551" y="2028869"/>
            <a:ext cx="344148" cy="281576"/>
          </a:xfrm>
          <a:prstGeom prst="rect">
            <a:avLst/>
          </a:prstGeom>
          <a:noFill/>
        </p:spPr>
      </p:pic>
      <p:pic>
        <p:nvPicPr>
          <p:cNvPr id="61" name="Picture 12" descr="E:\2016.01\1.12 扁平化图标\蓝色\AR-蓝色最新-40.png">
            <a:extLst>
              <a:ext uri="{FF2B5EF4-FFF2-40B4-BE49-F238E27FC236}">
                <a16:creationId xmlns:a16="http://schemas.microsoft.com/office/drawing/2014/main" id="{18E8A60F-4537-4C80-B606-0945A8597EEC}"/>
              </a:ext>
            </a:extLst>
          </p:cNvPr>
          <p:cNvPicPr>
            <a:picLocks noChangeAspect="1" noChangeArrowheads="1"/>
          </p:cNvPicPr>
          <p:nvPr/>
        </p:nvPicPr>
        <p:blipFill>
          <a:blip r:embed="rId3" cstate="print"/>
          <a:srcRect/>
          <a:stretch>
            <a:fillRect/>
          </a:stretch>
        </p:blipFill>
        <p:spPr bwMode="gray">
          <a:xfrm>
            <a:off x="4761967" y="2027785"/>
            <a:ext cx="344148" cy="281576"/>
          </a:xfrm>
          <a:prstGeom prst="rect">
            <a:avLst/>
          </a:prstGeom>
          <a:noFill/>
        </p:spPr>
      </p:pic>
      <p:pic>
        <p:nvPicPr>
          <p:cNvPr id="62" name="Picture 12" descr="E:\2016.01\1.12 扁平化图标\蓝色\AR-蓝色最新-40.png">
            <a:extLst>
              <a:ext uri="{FF2B5EF4-FFF2-40B4-BE49-F238E27FC236}">
                <a16:creationId xmlns:a16="http://schemas.microsoft.com/office/drawing/2014/main" id="{F679D62E-8B91-46DB-B132-D9F7B577436D}"/>
              </a:ext>
            </a:extLst>
          </p:cNvPr>
          <p:cNvPicPr>
            <a:picLocks noChangeAspect="1" noChangeArrowheads="1"/>
          </p:cNvPicPr>
          <p:nvPr/>
        </p:nvPicPr>
        <p:blipFill>
          <a:blip r:embed="rId3" cstate="print"/>
          <a:srcRect/>
          <a:stretch>
            <a:fillRect/>
          </a:stretch>
        </p:blipFill>
        <p:spPr bwMode="gray">
          <a:xfrm>
            <a:off x="5353551" y="1550224"/>
            <a:ext cx="344148" cy="281576"/>
          </a:xfrm>
          <a:prstGeom prst="rect">
            <a:avLst/>
          </a:prstGeom>
          <a:noFill/>
        </p:spPr>
      </p:pic>
      <p:pic>
        <p:nvPicPr>
          <p:cNvPr id="63" name="Picture 12" descr="E:\2016.01\1.12 扁平化图标\蓝色\AR-蓝色最新-40.png">
            <a:extLst>
              <a:ext uri="{FF2B5EF4-FFF2-40B4-BE49-F238E27FC236}">
                <a16:creationId xmlns:a16="http://schemas.microsoft.com/office/drawing/2014/main" id="{51B7B1D7-6C84-45D5-9A3A-0856F052065D}"/>
              </a:ext>
            </a:extLst>
          </p:cNvPr>
          <p:cNvPicPr>
            <a:picLocks noChangeAspect="1" noChangeArrowheads="1"/>
          </p:cNvPicPr>
          <p:nvPr/>
        </p:nvPicPr>
        <p:blipFill>
          <a:blip r:embed="rId3" cstate="print"/>
          <a:srcRect/>
          <a:stretch>
            <a:fillRect/>
          </a:stretch>
        </p:blipFill>
        <p:spPr bwMode="gray">
          <a:xfrm>
            <a:off x="4761967" y="1550224"/>
            <a:ext cx="344148" cy="281576"/>
          </a:xfrm>
          <a:prstGeom prst="rect">
            <a:avLst/>
          </a:prstGeom>
          <a:noFill/>
        </p:spPr>
      </p:pic>
      <p:pic>
        <p:nvPicPr>
          <p:cNvPr id="64" name="Picture 12" descr="E:\2016.01\1.12 扁平化图标\蓝色\AR-蓝色最新-40.png">
            <a:extLst>
              <a:ext uri="{FF2B5EF4-FFF2-40B4-BE49-F238E27FC236}">
                <a16:creationId xmlns:a16="http://schemas.microsoft.com/office/drawing/2014/main" id="{4B62244F-B409-4F0B-9FDE-4912DEA9FCCE}"/>
              </a:ext>
            </a:extLst>
          </p:cNvPr>
          <p:cNvPicPr>
            <a:picLocks noChangeAspect="1" noChangeArrowheads="1"/>
          </p:cNvPicPr>
          <p:nvPr/>
        </p:nvPicPr>
        <p:blipFill>
          <a:blip r:embed="rId3" cstate="print"/>
          <a:srcRect/>
          <a:stretch>
            <a:fillRect/>
          </a:stretch>
        </p:blipFill>
        <p:spPr bwMode="gray">
          <a:xfrm>
            <a:off x="5353551" y="4783022"/>
            <a:ext cx="344148" cy="281576"/>
          </a:xfrm>
          <a:prstGeom prst="rect">
            <a:avLst/>
          </a:prstGeom>
          <a:noFill/>
        </p:spPr>
      </p:pic>
      <p:pic>
        <p:nvPicPr>
          <p:cNvPr id="65" name="Picture 12" descr="E:\2016.01\1.12 扁平化图标\蓝色\AR-蓝色最新-40.png">
            <a:extLst>
              <a:ext uri="{FF2B5EF4-FFF2-40B4-BE49-F238E27FC236}">
                <a16:creationId xmlns:a16="http://schemas.microsoft.com/office/drawing/2014/main" id="{629D0F49-DA89-4623-A288-08CCCBAD5EDF}"/>
              </a:ext>
            </a:extLst>
          </p:cNvPr>
          <p:cNvPicPr>
            <a:picLocks noChangeAspect="1" noChangeArrowheads="1"/>
          </p:cNvPicPr>
          <p:nvPr/>
        </p:nvPicPr>
        <p:blipFill>
          <a:blip r:embed="rId3" cstate="print"/>
          <a:srcRect/>
          <a:stretch>
            <a:fillRect/>
          </a:stretch>
        </p:blipFill>
        <p:spPr bwMode="gray">
          <a:xfrm>
            <a:off x="4761967" y="4781938"/>
            <a:ext cx="344148" cy="281576"/>
          </a:xfrm>
          <a:prstGeom prst="rect">
            <a:avLst/>
          </a:prstGeom>
          <a:noFill/>
        </p:spPr>
      </p:pic>
      <p:pic>
        <p:nvPicPr>
          <p:cNvPr id="66" name="Picture 12" descr="E:\2016.01\1.12 扁平化图标\蓝色\AR-蓝色最新-40.png">
            <a:extLst>
              <a:ext uri="{FF2B5EF4-FFF2-40B4-BE49-F238E27FC236}">
                <a16:creationId xmlns:a16="http://schemas.microsoft.com/office/drawing/2014/main" id="{75DDB8AB-8AA3-49DC-B132-D94A7D6CB37C}"/>
              </a:ext>
            </a:extLst>
          </p:cNvPr>
          <p:cNvPicPr>
            <a:picLocks noChangeAspect="1" noChangeArrowheads="1"/>
          </p:cNvPicPr>
          <p:nvPr/>
        </p:nvPicPr>
        <p:blipFill>
          <a:blip r:embed="rId3" cstate="print"/>
          <a:srcRect/>
          <a:stretch>
            <a:fillRect/>
          </a:stretch>
        </p:blipFill>
        <p:spPr bwMode="gray">
          <a:xfrm>
            <a:off x="5353551" y="3710574"/>
            <a:ext cx="344148" cy="281576"/>
          </a:xfrm>
          <a:prstGeom prst="rect">
            <a:avLst/>
          </a:prstGeom>
          <a:noFill/>
        </p:spPr>
      </p:pic>
      <p:pic>
        <p:nvPicPr>
          <p:cNvPr id="67" name="Picture 12" descr="E:\2016.01\1.12 扁平化图标\蓝色\AR-蓝色最新-40.png">
            <a:extLst>
              <a:ext uri="{FF2B5EF4-FFF2-40B4-BE49-F238E27FC236}">
                <a16:creationId xmlns:a16="http://schemas.microsoft.com/office/drawing/2014/main" id="{D80552D8-0F30-4B54-B896-E6B665CA3137}"/>
              </a:ext>
            </a:extLst>
          </p:cNvPr>
          <p:cNvPicPr>
            <a:picLocks noChangeAspect="1" noChangeArrowheads="1"/>
          </p:cNvPicPr>
          <p:nvPr/>
        </p:nvPicPr>
        <p:blipFill>
          <a:blip r:embed="rId3" cstate="print"/>
          <a:srcRect/>
          <a:stretch>
            <a:fillRect/>
          </a:stretch>
        </p:blipFill>
        <p:spPr bwMode="gray">
          <a:xfrm>
            <a:off x="4761967" y="3710574"/>
            <a:ext cx="344148" cy="281576"/>
          </a:xfrm>
          <a:prstGeom prst="rect">
            <a:avLst/>
          </a:prstGeom>
          <a:noFill/>
        </p:spPr>
      </p:pic>
      <p:sp>
        <p:nvSpPr>
          <p:cNvPr id="68" name="TextBox 67">
            <a:extLst>
              <a:ext uri="{FF2B5EF4-FFF2-40B4-BE49-F238E27FC236}">
                <a16:creationId xmlns:a16="http://schemas.microsoft.com/office/drawing/2014/main" id="{92FA2C00-A2D6-4923-BAC4-5BCE494E539C}"/>
              </a:ext>
            </a:extLst>
          </p:cNvPr>
          <p:cNvSpPr txBox="1"/>
          <p:nvPr/>
        </p:nvSpPr>
        <p:spPr bwMode="gray">
          <a:xfrm rot="5400000">
            <a:off x="4699560" y="4168643"/>
            <a:ext cx="659155" cy="523220"/>
          </a:xfrm>
          <a:prstGeom prst="rect">
            <a:avLst/>
          </a:prstGeom>
          <a:noFill/>
        </p:spPr>
        <p:txBody>
          <a:bodyPr wrap="none" rtlCol="0">
            <a:spAutoFit/>
          </a:bodyPr>
          <a:lstStyle/>
          <a:p>
            <a:pPr fontAlgn="ctr"/>
            <a:r>
              <a:rPr lang="en-US" sz="2800" dirty="0">
                <a:latin typeface="Huawei Sans" panose="020C0503030203020204" pitchFamily="34" charset="0"/>
              </a:rPr>
              <a:t>. . .</a:t>
            </a:r>
          </a:p>
        </p:txBody>
      </p:sp>
      <p:sp>
        <p:nvSpPr>
          <p:cNvPr id="69" name="TextBox 68">
            <a:extLst>
              <a:ext uri="{FF2B5EF4-FFF2-40B4-BE49-F238E27FC236}">
                <a16:creationId xmlns:a16="http://schemas.microsoft.com/office/drawing/2014/main" id="{2B8F11B1-F0B3-4D1F-8F1E-10A432EE7A4F}"/>
              </a:ext>
            </a:extLst>
          </p:cNvPr>
          <p:cNvSpPr txBox="1"/>
          <p:nvPr/>
        </p:nvSpPr>
        <p:spPr bwMode="gray">
          <a:xfrm rot="5400000">
            <a:off x="5280018" y="4190751"/>
            <a:ext cx="659155" cy="523220"/>
          </a:xfrm>
          <a:prstGeom prst="rect">
            <a:avLst/>
          </a:prstGeom>
          <a:noFill/>
        </p:spPr>
        <p:txBody>
          <a:bodyPr wrap="none" rtlCol="0">
            <a:spAutoFit/>
          </a:bodyPr>
          <a:lstStyle/>
          <a:p>
            <a:pPr fontAlgn="ctr"/>
            <a:r>
              <a:rPr lang="en-US" sz="2800" dirty="0">
                <a:latin typeface="Huawei Sans" panose="020C0503030203020204" pitchFamily="34" charset="0"/>
              </a:rPr>
              <a:t>. . .</a:t>
            </a:r>
          </a:p>
        </p:txBody>
      </p:sp>
      <p:sp>
        <p:nvSpPr>
          <p:cNvPr id="70" name="Rectangle: Rounded Corners 69">
            <a:extLst>
              <a:ext uri="{FF2B5EF4-FFF2-40B4-BE49-F238E27FC236}">
                <a16:creationId xmlns:a16="http://schemas.microsoft.com/office/drawing/2014/main" id="{CC83BB8E-9852-41E8-A7E8-D4DA5917CABE}"/>
              </a:ext>
            </a:extLst>
          </p:cNvPr>
          <p:cNvSpPr/>
          <p:nvPr/>
        </p:nvSpPr>
        <p:spPr bwMode="gray">
          <a:xfrm>
            <a:off x="4694296" y="1447640"/>
            <a:ext cx="1074836" cy="1183425"/>
          </a:xfrm>
          <a:prstGeom prst="roundRect">
            <a:avLst>
              <a:gd name="adj" fmla="val 8648"/>
            </a:avLst>
          </a:prstGeom>
          <a:noFill/>
          <a:ln w="19050" cap="flat" cmpd="sng">
            <a:solidFill>
              <a:schemeClr val="bg1">
                <a:lumMod val="50000"/>
              </a:schemeClr>
            </a:solidFill>
            <a:prstDash val="dash"/>
          </a:ln>
        </p:spPr>
        <p:txBody>
          <a:bodyPr vert="horz" wrap="square" lIns="68580" tIns="34290" rIns="68580" bIns="34290" numCol="1" rtlCol="0" anchor="b" anchorCtr="0" compatLnSpc="1">
            <a:prstTxWarp prst="textNoShape">
              <a:avLst/>
            </a:prstTxWarp>
          </a:bodyPr>
          <a:lstStyle/>
          <a:p>
            <a:pPr algn="ctr" fontAlgn="ctr"/>
            <a:r>
              <a:rPr lang="en-US" sz="1400" dirty="0">
                <a:latin typeface="Huawei Sans" panose="020C0503030203020204" pitchFamily="34" charset="0"/>
              </a:rPr>
              <a:t>4 hubs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2" name="直接连接符 342">
            <a:extLst>
              <a:ext uri="{FF2B5EF4-FFF2-40B4-BE49-F238E27FC236}">
                <a16:creationId xmlns:a16="http://schemas.microsoft.com/office/drawing/2014/main" id="{073A4C9B-EF9C-46E6-A31F-01505599ADBC}"/>
              </a:ext>
            </a:extLst>
          </p:cNvPr>
          <p:cNvCxnSpPr>
            <a:cxnSpLocks/>
            <a:endCxn id="70" idx="2"/>
          </p:cNvCxnSpPr>
          <p:nvPr/>
        </p:nvCxnSpPr>
        <p:spPr bwMode="gray">
          <a:xfrm flipV="1">
            <a:off x="5231714" y="2631065"/>
            <a:ext cx="0" cy="96853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3" name="Freeform 159">
            <a:extLst>
              <a:ext uri="{FF2B5EF4-FFF2-40B4-BE49-F238E27FC236}">
                <a16:creationId xmlns:a16="http://schemas.microsoft.com/office/drawing/2014/main" id="{13B021CB-3C08-4FC5-8EDA-FADB96BF6013}"/>
              </a:ext>
            </a:extLst>
          </p:cNvPr>
          <p:cNvSpPr/>
          <p:nvPr/>
        </p:nvSpPr>
        <p:spPr bwMode="gray">
          <a:xfrm flipH="1">
            <a:off x="4767527" y="2841439"/>
            <a:ext cx="952595" cy="51542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tx1"/>
                </a:solidFill>
                <a:latin typeface="Huawei Sans" panose="020C0503030203020204" pitchFamily="34" charset="0"/>
              </a:rPr>
              <a:t>Network</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41" name="Rectangle: Rounded Corners 40">
            <a:extLst>
              <a:ext uri="{FF2B5EF4-FFF2-40B4-BE49-F238E27FC236}">
                <a16:creationId xmlns:a16="http://schemas.microsoft.com/office/drawing/2014/main" id="{EC0FC8B0-5956-4F5D-A71C-50A273A4512F}"/>
              </a:ext>
            </a:extLst>
          </p:cNvPr>
          <p:cNvSpPr/>
          <p:nvPr/>
        </p:nvSpPr>
        <p:spPr bwMode="gray">
          <a:xfrm>
            <a:off x="2004810" y="3599597"/>
            <a:ext cx="3764322" cy="2034287"/>
          </a:xfrm>
          <a:prstGeom prst="roundRect">
            <a:avLst>
              <a:gd name="adj" fmla="val 8648"/>
            </a:avLst>
          </a:prstGeom>
          <a:noFill/>
          <a:ln w="19050" cap="flat" cmpd="sng">
            <a:solidFill>
              <a:schemeClr val="bg1">
                <a:lumMod val="50000"/>
              </a:schemeClr>
            </a:solidFill>
            <a:prstDash val="dash"/>
          </a:ln>
        </p:spPr>
        <p:txBody>
          <a:bodyPr vert="horz" wrap="square" lIns="68580" tIns="34290" rIns="68580" bIns="34290" numCol="1" rtlCol="0" anchor="b" anchorCtr="0" compatLnSpc="1">
            <a:prstTxWarp prst="textNoShape">
              <a:avLst/>
            </a:prstTxWarp>
          </a:bodyPr>
          <a:lstStyle/>
          <a:p>
            <a:pPr algn="ctr" fontAlgn="ctr"/>
            <a:r>
              <a:rPr lang="en-US" sz="1200" dirty="0">
                <a:latin typeface="Huawei Sans" panose="020C0503030203020204" pitchFamily="34" charset="0"/>
              </a:rPr>
              <a:t>400 sites in</a:t>
            </a:r>
          </a:p>
          <a:p>
            <a:pPr algn="ctr" fontAlgn="ctr"/>
            <a:r>
              <a:rPr lang="en-US" sz="1200" dirty="0">
                <a:latin typeface="Huawei Sans" panose="020C0503030203020204" pitchFamily="34" charset="0"/>
              </a:rPr>
              <a:t> the province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bwMode="gray">
          <a:xfrm>
            <a:off x="624157" y="5005016"/>
            <a:ext cx="1192994" cy="646331"/>
          </a:xfrm>
          <a:prstGeom prst="rect">
            <a:avLst/>
          </a:prstGeom>
        </p:spPr>
        <p:txBody>
          <a:bodyPr wrap="square">
            <a:spAutoFit/>
          </a:bodyPr>
          <a:lstStyle/>
          <a:p>
            <a:pPr algn="ctr" fontAlgn="ctr"/>
            <a:r>
              <a:rPr lang="en-US" sz="1200" dirty="0">
                <a:latin typeface="Huawei Sans" panose="020C0503030203020204" pitchFamily="34" charset="0"/>
              </a:rPr>
              <a:t>100 sites outside the province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802544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B013E3-508D-4AAC-AC62-C54FEA6B943F}"/>
              </a:ext>
            </a:extLst>
          </p:cNvPr>
          <p:cNvSpPr>
            <a:spLocks noGrp="1"/>
          </p:cNvSpPr>
          <p:nvPr>
            <p:ph type="title"/>
          </p:nvPr>
        </p:nvSpPr>
        <p:spPr/>
        <p:txBody>
          <a:bodyPr/>
          <a:lstStyle/>
          <a:p>
            <a:pPr fontAlgn="ctr"/>
            <a:r>
              <a:rPr lang="en-US" dirty="0">
                <a:latin typeface="Huawei Sans" panose="020C0503030203020204" pitchFamily="34" charset="0"/>
              </a:rPr>
              <a:t>SD-WAN Service Transport Design</a:t>
            </a:r>
          </a:p>
        </p:txBody>
      </p:sp>
      <p:sp>
        <p:nvSpPr>
          <p:cNvPr id="3" name="Text Placeholder 2">
            <a:extLst>
              <a:ext uri="{FF2B5EF4-FFF2-40B4-BE49-F238E27FC236}">
                <a16:creationId xmlns:a16="http://schemas.microsoft.com/office/drawing/2014/main" id="{4B93D537-DA96-4DBF-9E1C-5677E79761AE}"/>
              </a:ext>
            </a:extLst>
          </p:cNvPr>
          <p:cNvSpPr>
            <a:spLocks noGrp="1"/>
          </p:cNvSpPr>
          <p:nvPr>
            <p:ph type="body" sz="quarter" idx="10"/>
          </p:nvPr>
        </p:nvSpPr>
        <p:spPr/>
        <p:txBody>
          <a:bodyPr/>
          <a:lstStyle/>
          <a:p>
            <a:r>
              <a:rPr lang="en-US" sz="1600" dirty="0">
                <a:latin typeface="Huawei Sans" panose="020C0503030203020204" pitchFamily="34" charset="0"/>
              </a:rPr>
              <a:t>The financial enterprise has two main types of services:</a:t>
            </a:r>
            <a:endParaRPr lang="en-US" altLang="zh-CN" sz="1600" dirty="0">
              <a:latin typeface="Huawei Sans" panose="020C0503030203020204" pitchFamily="34" charset="0"/>
            </a:endParaRPr>
          </a:p>
          <a:p>
            <a:pPr marL="536575" lvl="1" indent="-220663"/>
            <a:r>
              <a:rPr lang="en-US" sz="1400" dirty="0">
                <a:latin typeface="Huawei Sans" panose="020C0503030203020204" pitchFamily="34" charset="0"/>
              </a:rPr>
              <a:t>Delay-sensitive, mission-critical production services (such as transaction services): requiring 6 Mbit/s bandwidth</a:t>
            </a:r>
            <a:endParaRPr lang="en-US" altLang="zh-CN" sz="1400" dirty="0">
              <a:latin typeface="Huawei Sans" panose="020C0503030203020204" pitchFamily="34" charset="0"/>
            </a:endParaRPr>
          </a:p>
          <a:p>
            <a:pPr marL="536575" lvl="1" indent="-220663"/>
            <a:r>
              <a:rPr lang="en-US" sz="1400" dirty="0">
                <a:latin typeface="Huawei Sans" panose="020C0503030203020204" pitchFamily="34" charset="0"/>
              </a:rPr>
              <a:t>Non-production services, including:</a:t>
            </a:r>
          </a:p>
          <a:p>
            <a:pPr marL="720725" lvl="2" indent="-166688"/>
            <a:r>
              <a:rPr lang="en-US" sz="1200" dirty="0">
                <a:latin typeface="Huawei Sans" panose="020C0503030203020204" pitchFamily="34" charset="0"/>
              </a:rPr>
              <a:t>Delay-sensitive services (such as video security services): requiring 3 Mbit/s bandwidth</a:t>
            </a:r>
          </a:p>
          <a:p>
            <a:pPr marL="720725" lvl="2" indent="-166688"/>
            <a:r>
              <a:rPr lang="en-US" sz="1200" dirty="0">
                <a:latin typeface="Huawei Sans" panose="020C0503030203020204" pitchFamily="34" charset="0"/>
              </a:rPr>
              <a:t>Delay-insensitive services (such as office services): no requirement on assured bandwidth</a:t>
            </a:r>
            <a:endParaRPr lang="en-US" altLang="zh-CN" sz="1200" dirty="0">
              <a:latin typeface="Huawei Sans" panose="020C0503030203020204" pitchFamily="34" charset="0"/>
            </a:endParaRPr>
          </a:p>
          <a:p>
            <a:r>
              <a:rPr lang="en-US" sz="1600" dirty="0">
                <a:latin typeface="Huawei Sans" panose="020C0503030203020204" pitchFamily="34" charset="0"/>
              </a:rPr>
              <a:t>Service transport design</a:t>
            </a:r>
            <a:endParaRPr lang="en-US" altLang="zh-CN" sz="1600" dirty="0">
              <a:latin typeface="Huawei Sans" panose="020C0503030203020204" pitchFamily="34" charset="0"/>
            </a:endParaRPr>
          </a:p>
          <a:p>
            <a:pPr lvl="1"/>
            <a:endParaRPr lang="en-US" sz="1400" dirty="0">
              <a:latin typeface="Huawei Sans" panose="020C0503030203020204" pitchFamily="34" charset="0"/>
            </a:endParaRPr>
          </a:p>
        </p:txBody>
      </p:sp>
      <p:graphicFrame>
        <p:nvGraphicFramePr>
          <p:cNvPr id="4" name="Table 4">
            <a:extLst>
              <a:ext uri="{FF2B5EF4-FFF2-40B4-BE49-F238E27FC236}">
                <a16:creationId xmlns:a16="http://schemas.microsoft.com/office/drawing/2014/main" id="{4D7537B7-5457-4196-955B-355EC6E6DB0D}"/>
              </a:ext>
            </a:extLst>
          </p:cNvPr>
          <p:cNvGraphicFramePr>
            <a:graphicFrameLocks noGrp="1"/>
          </p:cNvGraphicFramePr>
          <p:nvPr>
            <p:extLst>
              <p:ext uri="{D42A27DB-BD31-4B8C-83A1-F6EECF244321}">
                <p14:modId xmlns:p14="http://schemas.microsoft.com/office/powerpoint/2010/main" val="3130455257"/>
              </p:ext>
            </p:extLst>
          </p:nvPr>
        </p:nvGraphicFramePr>
        <p:xfrm>
          <a:off x="804888" y="3492068"/>
          <a:ext cx="10594923" cy="2628804"/>
        </p:xfrm>
        <a:graphic>
          <a:graphicData uri="http://schemas.openxmlformats.org/drawingml/2006/table">
            <a:tbl>
              <a:tblPr firstRow="1" bandRow="1">
                <a:tableStyleId>{72833802-FEF1-4C79-8D5D-14CF1EAF98D9}</a:tableStyleId>
              </a:tblPr>
              <a:tblGrid>
                <a:gridCol w="1664354">
                  <a:extLst>
                    <a:ext uri="{9D8B030D-6E8A-4147-A177-3AD203B41FA5}">
                      <a16:colId xmlns:a16="http://schemas.microsoft.com/office/drawing/2014/main" val="3601920944"/>
                    </a:ext>
                  </a:extLst>
                </a:gridCol>
                <a:gridCol w="2155893">
                  <a:extLst>
                    <a:ext uri="{9D8B030D-6E8A-4147-A177-3AD203B41FA5}">
                      <a16:colId xmlns:a16="http://schemas.microsoft.com/office/drawing/2014/main" val="3874980340"/>
                    </a:ext>
                  </a:extLst>
                </a:gridCol>
                <a:gridCol w="4575540">
                  <a:extLst>
                    <a:ext uri="{9D8B030D-6E8A-4147-A177-3AD203B41FA5}">
                      <a16:colId xmlns:a16="http://schemas.microsoft.com/office/drawing/2014/main" val="2347940324"/>
                    </a:ext>
                  </a:extLst>
                </a:gridCol>
                <a:gridCol w="2199136">
                  <a:extLst>
                    <a:ext uri="{9D8B030D-6E8A-4147-A177-3AD203B41FA5}">
                      <a16:colId xmlns:a16="http://schemas.microsoft.com/office/drawing/2014/main" val="144494015"/>
                    </a:ext>
                  </a:extLst>
                </a:gridCol>
              </a:tblGrid>
              <a:tr h="505539">
                <a:tc>
                  <a:txBody>
                    <a:bodyPr/>
                    <a:lstStyle/>
                    <a:p>
                      <a:pPr algn="ctr" fontAlgn="ctr"/>
                      <a:r>
                        <a:rPr lang="en-US" sz="1200" b="1" dirty="0">
                          <a:solidFill>
                            <a:schemeClr val="tx1"/>
                          </a:solidFill>
                          <a:latin typeface="Huawei Sans" panose="020C0503030203020204" pitchFamily="34" charset="0"/>
                        </a:rPr>
                        <a:t>Service Category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a:solidFill>
                            <a:schemeClr val="tx1"/>
                          </a:solidFill>
                          <a:latin typeface="Huawei Sans" panose="020C0503030203020204" pitchFamily="34" charset="0"/>
                        </a:rPr>
                        <a:t>Application Classification Mode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a:solidFill>
                            <a:schemeClr val="tx1"/>
                          </a:solidFill>
                          <a:latin typeface="Huawei Sans" panose="020C0503030203020204" pitchFamily="34" charset="0"/>
                        </a:rPr>
                        <a:t>Intelligent Traffic Steering Configuration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err="1">
                          <a:solidFill>
                            <a:schemeClr val="tx1"/>
                          </a:solidFill>
                          <a:latin typeface="Huawei Sans" panose="020C0503030203020204" pitchFamily="34" charset="0"/>
                        </a:rPr>
                        <a:t>QoS</a:t>
                      </a:r>
                      <a:r>
                        <a:rPr lang="en-US" sz="1200" b="1" dirty="0">
                          <a:solidFill>
                            <a:schemeClr val="tx1"/>
                          </a:solidFill>
                          <a:latin typeface="Huawei Sans" panose="020C0503030203020204" pitchFamily="34" charset="0"/>
                        </a:rPr>
                        <a:t> Configuration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770671952"/>
                  </a:ext>
                </a:extLst>
              </a:tr>
              <a:tr h="707755">
                <a:tc>
                  <a:txBody>
                    <a:bodyPr/>
                    <a:lstStyle/>
                    <a:p>
                      <a:pPr fontAlgn="ctr"/>
                      <a:r>
                        <a:rPr lang="en-US" sz="1200" dirty="0">
                          <a:latin typeface="Huawei Sans" panose="020C0503030203020204" pitchFamily="34" charset="0"/>
                        </a:rPr>
                        <a:t>Production services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Application classification based on source and destination IP addresses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The </a:t>
                      </a:r>
                      <a:r>
                        <a:rPr lang="en-US" sz="1200" b="1" dirty="0">
                          <a:latin typeface="Huawei Sans" panose="020C0503030203020204" pitchFamily="34" charset="0"/>
                        </a:rPr>
                        <a:t>Prefer</a:t>
                      </a:r>
                      <a:r>
                        <a:rPr lang="en-US" sz="1200" dirty="0">
                          <a:latin typeface="Huawei Sans" panose="020C0503030203020204" pitchFamily="34" charset="0"/>
                        </a:rPr>
                        <a:t> scheduling mode is used. Higher-priority</a:t>
                      </a:r>
                      <a:r>
                        <a:rPr lang="en-US" sz="1200" baseline="0" dirty="0">
                          <a:latin typeface="Huawei Sans" panose="020C0503030203020204" pitchFamily="34" charset="0"/>
                        </a:rPr>
                        <a:t> l</a:t>
                      </a:r>
                      <a:r>
                        <a:rPr lang="en-US" sz="1200" dirty="0">
                          <a:latin typeface="Huawei Sans" panose="020C0503030203020204" pitchFamily="34" charset="0"/>
                        </a:rPr>
                        <a:t>ink 1 is preferentially selected, and </a:t>
                      </a:r>
                      <a:r>
                        <a:rPr lang="en-US" sz="1200" b="1" dirty="0">
                          <a:latin typeface="Huawei Sans" panose="020C0503030203020204" pitchFamily="34" charset="0"/>
                        </a:rPr>
                        <a:t>Low Latency Data</a:t>
                      </a:r>
                      <a:r>
                        <a:rPr lang="en-US" sz="1200" dirty="0">
                          <a:latin typeface="Huawei Sans" panose="020C0503030203020204" pitchFamily="34" charset="0"/>
                        </a:rPr>
                        <a:t> is selected as the switchover condition.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The</a:t>
                      </a:r>
                      <a:r>
                        <a:rPr lang="en-US" sz="1200" baseline="0" dirty="0">
                          <a:latin typeface="Huawei Sans" panose="020C0503030203020204" pitchFamily="34" charset="0"/>
                        </a:rPr>
                        <a:t> h</a:t>
                      </a:r>
                      <a:r>
                        <a:rPr lang="en-US" sz="1200" dirty="0">
                          <a:latin typeface="Huawei Sans" panose="020C0503030203020204" pitchFamily="34" charset="0"/>
                        </a:rPr>
                        <a:t>ighest-priority </a:t>
                      </a:r>
                      <a:r>
                        <a:rPr lang="en-US" sz="1200" baseline="0" dirty="0">
                          <a:latin typeface="Huawei Sans" panose="020C0503030203020204" pitchFamily="34" charset="0"/>
                        </a:rPr>
                        <a:t>queue is specified, and </a:t>
                      </a:r>
                      <a:r>
                        <a:rPr lang="en-US" sz="1200" dirty="0">
                          <a:latin typeface="Huawei Sans" panose="020C0503030203020204" pitchFamily="34" charset="0"/>
                        </a:rPr>
                        <a:t>6 Mbit/s bandwidth is allocated.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48516310"/>
                  </a:ext>
                </a:extLst>
              </a:tr>
              <a:tr h="707755">
                <a:tc>
                  <a:txBody>
                    <a:bodyPr/>
                    <a:lstStyle/>
                    <a:p>
                      <a:pPr fontAlgn="ctr"/>
                      <a:r>
                        <a:rPr lang="en-US" sz="1200" dirty="0">
                          <a:latin typeface="Huawei Sans" panose="020C0503030203020204" pitchFamily="34" charset="0"/>
                        </a:rPr>
                        <a:t>Delay-sensitive non-production services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Application classification based on source and destination IP addresses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The </a:t>
                      </a:r>
                      <a:r>
                        <a:rPr lang="en-US" sz="1200" b="1" dirty="0">
                          <a:latin typeface="Huawei Sans" panose="020C0503030203020204" pitchFamily="34" charset="0"/>
                        </a:rPr>
                        <a:t>Prefer </a:t>
                      </a:r>
                      <a:r>
                        <a:rPr lang="en-US" sz="1200" dirty="0">
                          <a:latin typeface="Huawei Sans" panose="020C0503030203020204" pitchFamily="34" charset="0"/>
                        </a:rPr>
                        <a:t>scheduling mode is used. Higher-priority link 1 is preferentially selected, and </a:t>
                      </a:r>
                      <a:r>
                        <a:rPr lang="en-US" sz="1200" b="1" dirty="0">
                          <a:latin typeface="Huawei Sans" panose="020C0503030203020204" pitchFamily="34" charset="0"/>
                        </a:rPr>
                        <a:t>Real-Time Video</a:t>
                      </a:r>
                      <a:r>
                        <a:rPr lang="en-US" sz="1200" dirty="0">
                          <a:latin typeface="Huawei Sans" panose="020C0503030203020204" pitchFamily="34" charset="0"/>
                        </a:rPr>
                        <a:t> is selected as the switchover condition.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A high-priority queue is specified,</a:t>
                      </a:r>
                      <a:r>
                        <a:rPr lang="en-US" sz="1200" baseline="0" dirty="0">
                          <a:latin typeface="Huawei Sans" panose="020C0503030203020204" pitchFamily="34" charset="0"/>
                        </a:rPr>
                        <a:t> and </a:t>
                      </a:r>
                      <a:r>
                        <a:rPr lang="en-US" sz="1200" dirty="0">
                          <a:latin typeface="Huawei Sans" panose="020C0503030203020204" pitchFamily="34" charset="0"/>
                        </a:rPr>
                        <a:t>3 Mbit/s bandwidth is allocated.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52382928"/>
                  </a:ext>
                </a:extLst>
              </a:tr>
              <a:tr h="707755">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Delay-insensitive non-production services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Application differentiation based on source and destination IP addresses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The </a:t>
                      </a:r>
                      <a:r>
                        <a:rPr lang="en-US" sz="1200" b="1" dirty="0">
                          <a:latin typeface="Huawei Sans" panose="020C0503030203020204" pitchFamily="34" charset="0"/>
                        </a:rPr>
                        <a:t>Prefer</a:t>
                      </a:r>
                      <a:r>
                        <a:rPr lang="en-US" sz="1200" dirty="0">
                          <a:latin typeface="Huawei Sans" panose="020C0503030203020204" pitchFamily="34" charset="0"/>
                        </a:rPr>
                        <a:t> scheduling mode is used. Lower-priority link 2 is preferentially selected, and </a:t>
                      </a:r>
                      <a:r>
                        <a:rPr lang="en-US" sz="1200" b="1" dirty="0">
                          <a:latin typeface="Huawei Sans" panose="020C0503030203020204" pitchFamily="34" charset="0"/>
                        </a:rPr>
                        <a:t>Bulk Data</a:t>
                      </a:r>
                      <a:r>
                        <a:rPr lang="en-US" sz="1200" dirty="0">
                          <a:latin typeface="Huawei Sans" panose="020C0503030203020204" pitchFamily="34" charset="0"/>
                        </a:rPr>
                        <a:t> is selected as the switchover condition.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No</a:t>
                      </a:r>
                      <a:r>
                        <a:rPr lang="en-US" sz="1200" baseline="0" dirty="0">
                          <a:latin typeface="Huawei Sans" panose="020C0503030203020204" pitchFamily="34" charset="0"/>
                        </a:rPr>
                        <a:t> </a:t>
                      </a:r>
                      <a:r>
                        <a:rPr lang="en-US" sz="1200" dirty="0">
                          <a:latin typeface="Huawei Sans" panose="020C0503030203020204" pitchFamily="34" charset="0"/>
                        </a:rPr>
                        <a:t>queue is specified and no bandwidth is allocated.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73641035"/>
                  </a:ext>
                </a:extLst>
              </a:tr>
            </a:tbl>
          </a:graphicData>
        </a:graphic>
      </p:graphicFrame>
    </p:spTree>
    <p:extLst>
      <p:ext uri="{BB962C8B-B14F-4D97-AF65-F5344CB8AC3E}">
        <p14:creationId xmlns:p14="http://schemas.microsoft.com/office/powerpoint/2010/main" val="11384980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marL="354013" indent="-354013" algn="l"/>
            <a:r>
              <a:rPr lang="en-US" sz="1800" dirty="0">
                <a:latin typeface="Huawei Sans" panose="020C0503030203020204" pitchFamily="34" charset="0"/>
              </a:rPr>
              <a:t>(Single-answer question) Which of the following underlay networking modes is recommended for sub-branches?</a:t>
            </a:r>
            <a:endParaRPr lang="en-US" altLang="zh-CN" sz="1800" dirty="0">
              <a:latin typeface="Huawei Sans" panose="020C0503030203020204" pitchFamily="34" charset="0"/>
              <a:sym typeface="Huawei Sans" panose="020C0503030203020204" pitchFamily="34" charset="0"/>
            </a:endParaRPr>
          </a:p>
          <a:p>
            <a:pPr marL="717550" lvl="1" indent="-363538" algn="l"/>
            <a:r>
              <a:rPr lang="en-US" sz="1600" dirty="0">
                <a:latin typeface="Huawei Sans" panose="020C0503030203020204" pitchFamily="34" charset="0"/>
              </a:rPr>
              <a:t>Single-gateway single-homed networking</a:t>
            </a:r>
            <a:endParaRPr lang="en-US" altLang="zh-CN" sz="1600" dirty="0">
              <a:latin typeface="Huawei Sans" panose="020C0503030203020204" pitchFamily="34" charset="0"/>
              <a:sym typeface="Huawei Sans" panose="020C0503030203020204" pitchFamily="34" charset="0"/>
            </a:endParaRPr>
          </a:p>
          <a:p>
            <a:pPr marL="717550" lvl="1" indent="-363538" algn="l"/>
            <a:r>
              <a:rPr lang="en-US" sz="1600" dirty="0">
                <a:latin typeface="Huawei Sans" panose="020C0503030203020204" pitchFamily="34" charset="0"/>
              </a:rPr>
              <a:t>Single-gateway dual-homed networking</a:t>
            </a:r>
            <a:endParaRPr lang="en-US" altLang="zh-CN" sz="1600" dirty="0">
              <a:latin typeface="Huawei Sans" panose="020C0503030203020204" pitchFamily="34" charset="0"/>
              <a:sym typeface="Huawei Sans" panose="020C0503030203020204" pitchFamily="34" charset="0"/>
            </a:endParaRPr>
          </a:p>
          <a:p>
            <a:pPr marL="717550" lvl="1" indent="-363538" algn="l"/>
            <a:r>
              <a:rPr lang="en-US" sz="1600" dirty="0">
                <a:latin typeface="Huawei Sans" panose="020C0503030203020204" pitchFamily="34" charset="0"/>
              </a:rPr>
              <a:t>Dual-gateway dual-homed networking</a:t>
            </a:r>
            <a:endParaRPr lang="en-US" altLang="zh-CN" sz="1600" dirty="0">
              <a:latin typeface="Huawei Sans" panose="020C0503030203020204" pitchFamily="34" charset="0"/>
              <a:sym typeface="Huawei Sans" panose="020C0503030203020204" pitchFamily="34" charset="0"/>
            </a:endParaRPr>
          </a:p>
          <a:p>
            <a:pPr marL="717550" lvl="1" indent="-363538" algn="l"/>
            <a:r>
              <a:rPr lang="en-US" sz="1600" dirty="0">
                <a:latin typeface="Huawei Sans" panose="020C0503030203020204" pitchFamily="34" charset="0"/>
              </a:rPr>
              <a:t>Three-gateway triple-homed networking</a:t>
            </a:r>
            <a:endParaRPr lang="en-US" altLang="zh-CN" sz="1600" dirty="0">
              <a:latin typeface="Huawei Sans" panose="020C0503030203020204" pitchFamily="34" charset="0"/>
              <a:sym typeface="Huawei Sans" panose="020C0503030203020204" pitchFamily="34" charset="0"/>
            </a:endParaRPr>
          </a:p>
          <a:p>
            <a:pPr algn="l"/>
            <a:endParaRPr lang="en-US" altLang="zh-CN" sz="18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5300914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0"/>
          </p:nvPr>
        </p:nvSpPr>
        <p:spPr bwMode="gray"/>
        <p:txBody>
          <a:bodyPr/>
          <a:lstStyle/>
          <a:p>
            <a:pPr algn="l"/>
            <a:r>
              <a:rPr lang="en-US" sz="2000" dirty="0">
                <a:latin typeface="Huawei Sans" panose="020C0503030203020204" pitchFamily="34" charset="0"/>
              </a:rPr>
              <a:t>Thi</a:t>
            </a:r>
            <a:r>
              <a:rPr lang="en-US" sz="2000" dirty="0"/>
              <a:t>s course describes the </a:t>
            </a:r>
            <a:r>
              <a:rPr lang="en-US" sz="2000" dirty="0">
                <a:latin typeface="Huawei Sans" panose="020C0503030203020204" pitchFamily="34" charset="0"/>
              </a:rPr>
              <a:t>SD-WAN network design for the FSI, including underlay network design, overlay network design, service transport design, and reliability design.</a:t>
            </a:r>
            <a:endParaRPr lang="en-US" altLang="zh-CN" sz="2000" dirty="0">
              <a:latin typeface="Huawei Sans" panose="020C0503030203020204" pitchFamily="34" charset="0"/>
              <a:sym typeface="Huawei Sans" panose="020C0503030203020204" pitchFamily="34" charset="0"/>
            </a:endParaRPr>
          </a:p>
          <a:p>
            <a:pPr algn="l"/>
            <a:r>
              <a:rPr lang="en-US" sz="2000" dirty="0">
                <a:latin typeface="Huawei Sans" panose="020C0503030203020204" pitchFamily="34" charset="0"/>
              </a:rPr>
              <a:t>Typical underlay networking modes for the FSI include dual-homed networking with dual private line networks, single-homed networking with dual private line networks, networking with both private line and Internet networks, and multi-link flat networking.</a:t>
            </a:r>
            <a:endParaRPr lang="en-US" altLang="zh-CN" sz="2000" dirty="0">
              <a:latin typeface="Huawei Sans" panose="020C0503030203020204" pitchFamily="34" charset="0"/>
              <a:sym typeface="Huawei Sans" panose="020C0503030203020204" pitchFamily="34" charset="0"/>
            </a:endParaRPr>
          </a:p>
          <a:p>
            <a:pPr algn="l"/>
            <a:r>
              <a:rPr lang="en-US" sz="2000" dirty="0">
                <a:latin typeface="Huawei Sans" panose="020C0503030203020204" pitchFamily="34" charset="0"/>
              </a:rPr>
              <a:t>Typical overlay networking modes for the FSI include flat networking and hierarchical networking.</a:t>
            </a:r>
            <a:endParaRPr lang="en-US" altLang="zh-CN" sz="2000" dirty="0">
              <a:latin typeface="Huawei Sans" panose="020C0503030203020204" pitchFamily="34" charset="0"/>
              <a:sym typeface="Huawei Sans" panose="020C0503030203020204" pitchFamily="34" charset="0"/>
            </a:endParaRPr>
          </a:p>
          <a:p>
            <a:pPr algn="l"/>
            <a:endParaRPr lang="en-US" altLang="zh-CN" sz="20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9264860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76196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t>Brief History of the FSI</a:t>
            </a:r>
            <a:endParaRPr lang="en-US" dirty="0">
              <a:latin typeface="Huawei Sans" panose="020C0503030203020204" pitchFamily="34" charset="0"/>
            </a:endParaRPr>
          </a:p>
        </p:txBody>
      </p:sp>
      <p:pic>
        <p:nvPicPr>
          <p:cNvPr id="11" name="Picture 10">
            <a:extLst>
              <a:ext uri="{FF2B5EF4-FFF2-40B4-BE49-F238E27FC236}">
                <a16:creationId xmlns:a16="http://schemas.microsoft.com/office/drawing/2014/main" id="{8881A6FF-1F3F-43AD-84EB-66AD97867FF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884" t="5172" r="2830" b="5374"/>
          <a:stretch/>
        </p:blipFill>
        <p:spPr bwMode="gray">
          <a:xfrm>
            <a:off x="1662112" y="1017314"/>
            <a:ext cx="8867775" cy="5205118"/>
          </a:xfrm>
          <a:prstGeom prst="rect">
            <a:avLst/>
          </a:prstGeom>
          <a:ln w="12700">
            <a:solidFill>
              <a:schemeClr val="bg1">
                <a:lumMod val="85000"/>
              </a:schemeClr>
            </a:solidFill>
          </a:ln>
        </p:spPr>
      </p:pic>
      <p:sp>
        <p:nvSpPr>
          <p:cNvPr id="81" name="Rectangular Callout 75">
            <a:extLst>
              <a:ext uri="{FF2B5EF4-FFF2-40B4-BE49-F238E27FC236}">
                <a16:creationId xmlns:a16="http://schemas.microsoft.com/office/drawing/2014/main" id="{29C6B56D-56FB-4F97-9B87-52294BF415B5}"/>
              </a:ext>
            </a:extLst>
          </p:cNvPr>
          <p:cNvSpPr/>
          <p:nvPr/>
        </p:nvSpPr>
        <p:spPr bwMode="gray">
          <a:xfrm>
            <a:off x="3126991" y="1398584"/>
            <a:ext cx="1825388" cy="915991"/>
          </a:xfrm>
          <a:prstGeom prst="wedgeRectCallout">
            <a:avLst>
              <a:gd name="adj1" fmla="val -84386"/>
              <a:gd name="adj2" fmla="val 2307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The Bank of England established in 1694 was the world's first joint-stock bank.</a:t>
            </a:r>
          </a:p>
        </p:txBody>
      </p:sp>
      <p:sp>
        <p:nvSpPr>
          <p:cNvPr id="83" name="Rectangular Callout 75">
            <a:extLst>
              <a:ext uri="{FF2B5EF4-FFF2-40B4-BE49-F238E27FC236}">
                <a16:creationId xmlns:a16="http://schemas.microsoft.com/office/drawing/2014/main" id="{14C87E6C-B8A3-4A6D-AF92-CB21C248DBD7}"/>
              </a:ext>
            </a:extLst>
          </p:cNvPr>
          <p:cNvSpPr/>
          <p:nvPr/>
        </p:nvSpPr>
        <p:spPr bwMode="gray">
          <a:xfrm>
            <a:off x="3038077" y="2974395"/>
            <a:ext cx="1800623" cy="808939"/>
          </a:xfrm>
          <a:prstGeom prst="wedgeRectCallout">
            <a:avLst>
              <a:gd name="adj1" fmla="val -65488"/>
              <a:gd name="adj2" fmla="val -11336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The Bank of Venice in Italy was the first bank in the world.</a:t>
            </a:r>
          </a:p>
        </p:txBody>
      </p:sp>
      <p:sp>
        <p:nvSpPr>
          <p:cNvPr id="84" name="Rectangular Callout 75">
            <a:extLst>
              <a:ext uri="{FF2B5EF4-FFF2-40B4-BE49-F238E27FC236}">
                <a16:creationId xmlns:a16="http://schemas.microsoft.com/office/drawing/2014/main" id="{0E0B55EB-9DEB-4F8C-8498-466D6722BE91}"/>
              </a:ext>
            </a:extLst>
          </p:cNvPr>
          <p:cNvSpPr/>
          <p:nvPr/>
        </p:nvSpPr>
        <p:spPr bwMode="gray">
          <a:xfrm>
            <a:off x="7458076" y="2970583"/>
            <a:ext cx="1695848" cy="808939"/>
          </a:xfrm>
          <a:prstGeom prst="wedgeRectCallout">
            <a:avLst>
              <a:gd name="adj1" fmla="val 35855"/>
              <a:gd name="adj2" fmla="val -10041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In the 20th century, Wall Street gradually became a global financial center.</a:t>
            </a:r>
          </a:p>
        </p:txBody>
      </p:sp>
    </p:spTree>
    <p:extLst>
      <p:ext uri="{BB962C8B-B14F-4D97-AF65-F5344CB8AC3E}">
        <p14:creationId xmlns:p14="http://schemas.microsoft.com/office/powerpoint/2010/main" val="18579030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072862-B41E-426F-9D32-48867BA7825A}"/>
              </a:ext>
            </a:extLst>
          </p:cNvPr>
          <p:cNvSpPr>
            <a:spLocks noGrp="1"/>
          </p:cNvSpPr>
          <p:nvPr>
            <p:ph type="title"/>
          </p:nvPr>
        </p:nvSpPr>
        <p:spPr bwMode="gray"/>
        <p:txBody>
          <a:bodyPr/>
          <a:lstStyle/>
          <a:p>
            <a:pPr fontAlgn="ctr"/>
            <a:r>
              <a:rPr lang="en-US" sz="2800" dirty="0">
                <a:latin typeface="Huawei Sans" panose="020C0503030203020204" pitchFamily="34" charset="0"/>
              </a:rPr>
              <a:t>Classification and </a:t>
            </a:r>
            <a:r>
              <a:rPr lang="en-US" sz="2800" dirty="0"/>
              <a:t>Functions of the FSI</a:t>
            </a:r>
            <a:endParaRPr lang="en-US" sz="2800" dirty="0">
              <a:latin typeface="Huawei Sans" panose="020C0503030203020204" pitchFamily="34" charset="0"/>
            </a:endParaRPr>
          </a:p>
        </p:txBody>
      </p:sp>
      <p:sp>
        <p:nvSpPr>
          <p:cNvPr id="4" name="Rectangle 3">
            <a:extLst>
              <a:ext uri="{FF2B5EF4-FFF2-40B4-BE49-F238E27FC236}">
                <a16:creationId xmlns:a16="http://schemas.microsoft.com/office/drawing/2014/main" id="{1251815F-16B0-471B-B991-AC39DA3F02E6}"/>
              </a:ext>
            </a:extLst>
          </p:cNvPr>
          <p:cNvSpPr/>
          <p:nvPr/>
        </p:nvSpPr>
        <p:spPr bwMode="gray">
          <a:xfrm>
            <a:off x="947462" y="1196336"/>
            <a:ext cx="2026747" cy="1854190"/>
          </a:xfrm>
          <a:prstGeom prst="rect">
            <a:avLst/>
          </a:prstGeom>
          <a:noFill/>
          <a:ln w="19050" cap="flat" cmpd="sng">
            <a:solidFill>
              <a:srgbClr val="94DAE2"/>
            </a:solidFill>
          </a:ln>
        </p:spPr>
        <p:txBody>
          <a:bodyPr vert="horz" wrap="square" lIns="68580" tIns="34290" rIns="68580" bIns="34290" numCol="1" rtlCol="0" anchor="ctr" anchorCtr="0" compatLnSpc="1">
            <a:prstTxWarp prst="textNoShape">
              <a:avLst/>
            </a:prstTxWarp>
          </a:bodyPr>
          <a:lstStyle/>
          <a:p>
            <a:pPr algn="ctr" fontAlgn="ctr"/>
            <a:r>
              <a:rPr lang="en-US" b="1" dirty="0">
                <a:solidFill>
                  <a:schemeClr val="tx1"/>
                </a:solidFill>
                <a:latin typeface="Huawei Sans" panose="020C0503030203020204" pitchFamily="34" charset="0"/>
              </a:rPr>
              <a:t>FSI</a:t>
            </a:r>
            <a:endParaRPr lang="en-US" altLang="zh-CN" b="1" dirty="0">
              <a:solidFill>
                <a:schemeClr val="tx1"/>
              </a:solidFill>
              <a:latin typeface="Huawei Sans" panose="020C0503030203020204" pitchFamily="34" charset="0"/>
            </a:endParaRPr>
          </a:p>
          <a:p>
            <a:pPr algn="ctr" fontAlgn="ctr"/>
            <a:r>
              <a:rPr lang="en-US" sz="1400" dirty="0">
                <a:latin typeface="Huawei Sans" panose="020C0503030203020204" pitchFamily="34" charset="0"/>
              </a:rPr>
              <a:t>A special industry that operates financial commodities</a:t>
            </a:r>
            <a:endParaRPr lang="en-US" sz="1200" dirty="0">
              <a:latin typeface="Huawei Sans" panose="020C0503030203020204" pitchFamily="34" charset="0"/>
            </a:endParaRPr>
          </a:p>
        </p:txBody>
      </p:sp>
      <p:sp>
        <p:nvSpPr>
          <p:cNvPr id="5" name="Rectangle 4">
            <a:extLst>
              <a:ext uri="{FF2B5EF4-FFF2-40B4-BE49-F238E27FC236}">
                <a16:creationId xmlns:a16="http://schemas.microsoft.com/office/drawing/2014/main" id="{A46CD34E-F337-4D51-B355-33A97B4B352F}"/>
              </a:ext>
            </a:extLst>
          </p:cNvPr>
          <p:cNvSpPr/>
          <p:nvPr/>
        </p:nvSpPr>
        <p:spPr bwMode="gray">
          <a:xfrm>
            <a:off x="3122772" y="2564543"/>
            <a:ext cx="1514604" cy="485983"/>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Banking</a:t>
            </a:r>
            <a:endParaRPr lang="en-US" sz="1400" dirty="0">
              <a:solidFill>
                <a:srgbClr val="30B5C5"/>
              </a:solidFill>
              <a:latin typeface="Huawei Sans" panose="020C0503030203020204" pitchFamily="34" charset="0"/>
              <a:ea typeface="方正兰亭黑简体" panose="02000000000000000000" pitchFamily="2" charset="-122"/>
            </a:endParaRPr>
          </a:p>
        </p:txBody>
      </p:sp>
      <p:sp>
        <p:nvSpPr>
          <p:cNvPr id="16" name="Rectangle 15">
            <a:extLst>
              <a:ext uri="{FF2B5EF4-FFF2-40B4-BE49-F238E27FC236}">
                <a16:creationId xmlns:a16="http://schemas.microsoft.com/office/drawing/2014/main" id="{85161CBB-9342-4390-AA5D-92188F08A5C8}"/>
              </a:ext>
            </a:extLst>
          </p:cNvPr>
          <p:cNvSpPr/>
          <p:nvPr/>
        </p:nvSpPr>
        <p:spPr bwMode="gray">
          <a:xfrm>
            <a:off x="4785939" y="2564543"/>
            <a:ext cx="1514604" cy="485983"/>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Insurance</a:t>
            </a:r>
            <a:endParaRPr lang="en-US" sz="1400" dirty="0">
              <a:solidFill>
                <a:srgbClr val="30B5C5"/>
              </a:solidFill>
              <a:latin typeface="Huawei Sans" panose="020C0503030203020204" pitchFamily="34" charset="0"/>
              <a:ea typeface="方正兰亭黑简体" panose="02000000000000000000" pitchFamily="2" charset="-122"/>
            </a:endParaRPr>
          </a:p>
        </p:txBody>
      </p:sp>
      <p:sp>
        <p:nvSpPr>
          <p:cNvPr id="17" name="Rectangle 16">
            <a:extLst>
              <a:ext uri="{FF2B5EF4-FFF2-40B4-BE49-F238E27FC236}">
                <a16:creationId xmlns:a16="http://schemas.microsoft.com/office/drawing/2014/main" id="{5864F0A1-9900-423B-A61B-66A447930C96}"/>
              </a:ext>
            </a:extLst>
          </p:cNvPr>
          <p:cNvSpPr/>
          <p:nvPr/>
        </p:nvSpPr>
        <p:spPr bwMode="gray">
          <a:xfrm>
            <a:off x="6452943" y="2564543"/>
            <a:ext cx="1514604" cy="485983"/>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Trust</a:t>
            </a:r>
            <a:endParaRPr lang="en-US" sz="1400" dirty="0">
              <a:solidFill>
                <a:srgbClr val="30B5C5"/>
              </a:solidFill>
              <a:latin typeface="Huawei Sans" panose="020C0503030203020204" pitchFamily="34" charset="0"/>
              <a:ea typeface="方正兰亭黑简体" panose="02000000000000000000" pitchFamily="2" charset="-122"/>
            </a:endParaRPr>
          </a:p>
        </p:txBody>
      </p:sp>
      <p:sp>
        <p:nvSpPr>
          <p:cNvPr id="18" name="Rectangle 17">
            <a:extLst>
              <a:ext uri="{FF2B5EF4-FFF2-40B4-BE49-F238E27FC236}">
                <a16:creationId xmlns:a16="http://schemas.microsoft.com/office/drawing/2014/main" id="{18F0FA35-34C0-4013-809E-F985814C5A92}"/>
              </a:ext>
            </a:extLst>
          </p:cNvPr>
          <p:cNvSpPr/>
          <p:nvPr/>
        </p:nvSpPr>
        <p:spPr bwMode="gray">
          <a:xfrm>
            <a:off x="8119947" y="2564543"/>
            <a:ext cx="1514604" cy="485983"/>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Securities</a:t>
            </a:r>
            <a:endParaRPr lang="en-US" sz="1400" dirty="0">
              <a:solidFill>
                <a:srgbClr val="30B5C5"/>
              </a:solidFill>
              <a:latin typeface="Huawei Sans" panose="020C0503030203020204" pitchFamily="34" charset="0"/>
              <a:ea typeface="方正兰亭黑简体" panose="02000000000000000000" pitchFamily="2" charset="-122"/>
            </a:endParaRPr>
          </a:p>
        </p:txBody>
      </p:sp>
      <p:sp>
        <p:nvSpPr>
          <p:cNvPr id="19" name="Rectangle 18">
            <a:extLst>
              <a:ext uri="{FF2B5EF4-FFF2-40B4-BE49-F238E27FC236}">
                <a16:creationId xmlns:a16="http://schemas.microsoft.com/office/drawing/2014/main" id="{F66C80F4-8093-435F-892A-1D95C65B32A0}"/>
              </a:ext>
            </a:extLst>
          </p:cNvPr>
          <p:cNvSpPr/>
          <p:nvPr/>
        </p:nvSpPr>
        <p:spPr bwMode="gray">
          <a:xfrm>
            <a:off x="9786951" y="2564543"/>
            <a:ext cx="1514604" cy="485983"/>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Lease</a:t>
            </a:r>
            <a:endParaRPr lang="en-US" sz="1400" dirty="0">
              <a:solidFill>
                <a:srgbClr val="30B5C5"/>
              </a:solidFill>
              <a:latin typeface="Huawei Sans" panose="020C0503030203020204" pitchFamily="34" charset="0"/>
              <a:ea typeface="方正兰亭黑简体" panose="02000000000000000000" pitchFamily="2" charset="-122"/>
            </a:endParaRPr>
          </a:p>
        </p:txBody>
      </p:sp>
      <p:pic>
        <p:nvPicPr>
          <p:cNvPr id="25" name="Picture 24">
            <a:extLst>
              <a:ext uri="{FF2B5EF4-FFF2-40B4-BE49-F238E27FC236}">
                <a16:creationId xmlns:a16="http://schemas.microsoft.com/office/drawing/2014/main" id="{F8A99017-1C98-4F71-9435-0F63B067AF44}"/>
              </a:ext>
            </a:extLst>
          </p:cNvPr>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765" t="11213" r="1986" b="19671"/>
          <a:stretch/>
        </p:blipFill>
        <p:spPr bwMode="gray">
          <a:xfrm>
            <a:off x="2450677" y="4021965"/>
            <a:ext cx="4090480" cy="1979756"/>
          </a:xfrm>
          <a:prstGeom prst="rect">
            <a:avLst/>
          </a:prstGeom>
        </p:spPr>
      </p:pic>
      <p:sp>
        <p:nvSpPr>
          <p:cNvPr id="26" name="TextBox 25">
            <a:extLst>
              <a:ext uri="{FF2B5EF4-FFF2-40B4-BE49-F238E27FC236}">
                <a16:creationId xmlns:a16="http://schemas.microsoft.com/office/drawing/2014/main" id="{C6B0745C-71AA-481C-B9EB-1671AADB1852}"/>
              </a:ext>
            </a:extLst>
          </p:cNvPr>
          <p:cNvSpPr txBox="1"/>
          <p:nvPr/>
        </p:nvSpPr>
        <p:spPr bwMode="gray">
          <a:xfrm>
            <a:off x="2576670" y="3813433"/>
            <a:ext cx="1415467" cy="276999"/>
          </a:xfrm>
          <a:prstGeom prst="rect">
            <a:avLst/>
          </a:prstGeom>
          <a:solidFill>
            <a:srgbClr val="BEE9EE">
              <a:alpha val="50000"/>
            </a:srgbClr>
          </a:solidFill>
        </p:spPr>
        <p:txBody>
          <a:bodyPr wrap="square" rtlCol="0">
            <a:spAutoFit/>
          </a:bodyPr>
          <a:lstStyle/>
          <a:p>
            <a:pPr algn="ctr" fontAlgn="ctr"/>
            <a:r>
              <a:rPr lang="en-US" sz="1200" dirty="0">
                <a:latin typeface="Huawei Sans" panose="020C0503030203020204" pitchFamily="34" charset="0"/>
              </a:rPr>
              <a:t>Macro economy</a:t>
            </a:r>
          </a:p>
        </p:txBody>
      </p:sp>
      <p:sp>
        <p:nvSpPr>
          <p:cNvPr id="27" name="TextBox 26">
            <a:extLst>
              <a:ext uri="{FF2B5EF4-FFF2-40B4-BE49-F238E27FC236}">
                <a16:creationId xmlns:a16="http://schemas.microsoft.com/office/drawing/2014/main" id="{90600485-C9A2-4FBA-AC2A-3FE14AB2A9AC}"/>
              </a:ext>
            </a:extLst>
          </p:cNvPr>
          <p:cNvSpPr txBox="1"/>
          <p:nvPr/>
        </p:nvSpPr>
        <p:spPr bwMode="gray">
          <a:xfrm>
            <a:off x="5086450" y="3813433"/>
            <a:ext cx="1415466" cy="276999"/>
          </a:xfrm>
          <a:prstGeom prst="rect">
            <a:avLst/>
          </a:prstGeom>
          <a:solidFill>
            <a:srgbClr val="BEE9EE">
              <a:alpha val="50000"/>
            </a:srgbClr>
          </a:solidFill>
        </p:spPr>
        <p:txBody>
          <a:bodyPr wrap="square" rtlCol="0">
            <a:spAutoFit/>
          </a:bodyPr>
          <a:lstStyle/>
          <a:p>
            <a:pPr algn="ctr" fontAlgn="ctr"/>
            <a:r>
              <a:rPr lang="en-US" sz="1200" dirty="0">
                <a:latin typeface="Huawei Sans" panose="020C0503030203020204" pitchFamily="34" charset="0"/>
              </a:rPr>
              <a:t>Micro economy</a:t>
            </a:r>
          </a:p>
        </p:txBody>
      </p:sp>
      <p:sp>
        <p:nvSpPr>
          <p:cNvPr id="28" name="TextBox 27">
            <a:extLst>
              <a:ext uri="{FF2B5EF4-FFF2-40B4-BE49-F238E27FC236}">
                <a16:creationId xmlns:a16="http://schemas.microsoft.com/office/drawing/2014/main" id="{93A70E9B-B735-42F2-BF5A-B5534661DED7}"/>
              </a:ext>
            </a:extLst>
          </p:cNvPr>
          <p:cNvSpPr txBox="1"/>
          <p:nvPr/>
        </p:nvSpPr>
        <p:spPr bwMode="gray">
          <a:xfrm>
            <a:off x="3922714" y="4896126"/>
            <a:ext cx="1060135" cy="338554"/>
          </a:xfrm>
          <a:prstGeom prst="rect">
            <a:avLst/>
          </a:prstGeom>
          <a:solidFill>
            <a:srgbClr val="BEE9EE">
              <a:alpha val="50000"/>
            </a:srgbClr>
          </a:solidFill>
        </p:spPr>
        <p:txBody>
          <a:bodyPr wrap="square" rtlCol="0">
            <a:spAutoFit/>
          </a:bodyPr>
          <a:lstStyle/>
          <a:p>
            <a:pPr algn="ctr" fontAlgn="ctr"/>
            <a:r>
              <a:rPr lang="en-US" sz="1600" dirty="0">
                <a:latin typeface="Huawei Sans" panose="020C0503030203020204" pitchFamily="34" charset="0"/>
              </a:rPr>
              <a:t>Finance</a:t>
            </a:r>
          </a:p>
        </p:txBody>
      </p:sp>
      <p:sp>
        <p:nvSpPr>
          <p:cNvPr id="29" name="TextBox 28">
            <a:extLst>
              <a:ext uri="{FF2B5EF4-FFF2-40B4-BE49-F238E27FC236}">
                <a16:creationId xmlns:a16="http://schemas.microsoft.com/office/drawing/2014/main" id="{DD289101-93A3-4B01-AE6C-CF8B0A3A6539}"/>
              </a:ext>
            </a:extLst>
          </p:cNvPr>
          <p:cNvSpPr txBox="1"/>
          <p:nvPr/>
        </p:nvSpPr>
        <p:spPr bwMode="gray">
          <a:xfrm>
            <a:off x="3091318" y="4426626"/>
            <a:ext cx="2722926" cy="338554"/>
          </a:xfrm>
          <a:prstGeom prst="rect">
            <a:avLst/>
          </a:prstGeom>
          <a:solidFill>
            <a:srgbClr val="FDE397">
              <a:alpha val="50000"/>
            </a:srgbClr>
          </a:solidFill>
        </p:spPr>
        <p:txBody>
          <a:bodyPr wrap="square" rtlCol="0">
            <a:spAutoFit/>
          </a:bodyPr>
          <a:lstStyle>
            <a:defPPr>
              <a:defRPr lang="en-US"/>
            </a:defPPr>
            <a:lvl1pPr algn="ctr"/>
          </a:lstStyle>
          <a:p>
            <a:pPr fontAlgn="ctr"/>
            <a:r>
              <a:rPr lang="en-US" sz="1600" dirty="0">
                <a:latin typeface="Huawei Sans" panose="020C0503030203020204" pitchFamily="34" charset="0"/>
              </a:rPr>
              <a:t>Market</a:t>
            </a:r>
          </a:p>
        </p:txBody>
      </p:sp>
      <p:sp>
        <p:nvSpPr>
          <p:cNvPr id="30" name="TextBox 29">
            <a:extLst>
              <a:ext uri="{FF2B5EF4-FFF2-40B4-BE49-F238E27FC236}">
                <a16:creationId xmlns:a16="http://schemas.microsoft.com/office/drawing/2014/main" id="{86C5EFD7-D247-43EB-AA0A-09903F9E4C8D}"/>
              </a:ext>
            </a:extLst>
          </p:cNvPr>
          <p:cNvSpPr txBox="1"/>
          <p:nvPr/>
        </p:nvSpPr>
        <p:spPr bwMode="gray">
          <a:xfrm>
            <a:off x="3755674" y="5398065"/>
            <a:ext cx="1394214" cy="338554"/>
          </a:xfrm>
          <a:prstGeom prst="rect">
            <a:avLst/>
          </a:prstGeom>
          <a:solidFill>
            <a:srgbClr val="FDE397">
              <a:alpha val="50000"/>
            </a:srgbClr>
          </a:solidFill>
        </p:spPr>
        <p:txBody>
          <a:bodyPr wrap="square" rtlCol="0">
            <a:spAutoFit/>
          </a:bodyPr>
          <a:lstStyle>
            <a:defPPr>
              <a:defRPr lang="en-US"/>
            </a:defPPr>
            <a:lvl1pPr algn="ctr"/>
          </a:lstStyle>
          <a:p>
            <a:pPr fontAlgn="ctr"/>
            <a:r>
              <a:rPr lang="en-US" sz="1600" dirty="0">
                <a:latin typeface="Huawei Sans" panose="020C0503030203020204" pitchFamily="34" charset="0"/>
              </a:rPr>
              <a:t>Government</a:t>
            </a:r>
          </a:p>
        </p:txBody>
      </p:sp>
      <p:sp>
        <p:nvSpPr>
          <p:cNvPr id="31" name="Rectangle 30">
            <a:extLst>
              <a:ext uri="{FF2B5EF4-FFF2-40B4-BE49-F238E27FC236}">
                <a16:creationId xmlns:a16="http://schemas.microsoft.com/office/drawing/2014/main" id="{56B36EC3-0DBD-4F4E-BB92-BF68E0C326C7}"/>
              </a:ext>
            </a:extLst>
          </p:cNvPr>
          <p:cNvSpPr/>
          <p:nvPr/>
        </p:nvSpPr>
        <p:spPr bwMode="gray">
          <a:xfrm>
            <a:off x="6768413" y="4360517"/>
            <a:ext cx="3579920" cy="523220"/>
          </a:xfrm>
          <a:prstGeom prst="rect">
            <a:avLst/>
          </a:prstGeom>
          <a:solidFill>
            <a:srgbClr val="BEE9EE"/>
          </a:solidFill>
        </p:spPr>
        <p:txBody>
          <a:bodyPr wrap="square" rtlCol="0">
            <a:spAutoFit/>
          </a:bodyPr>
          <a:lstStyle/>
          <a:p>
            <a:pPr algn="ctr" fontAlgn="ctr"/>
            <a:r>
              <a:rPr lang="en-US" sz="1400" dirty="0">
                <a:latin typeface="Huawei Sans" panose="020C0503030203020204" pitchFamily="34" charset="0"/>
              </a:rPr>
              <a:t>Finance is an important lever to regulate the macro economy.</a:t>
            </a:r>
          </a:p>
        </p:txBody>
      </p:sp>
      <p:sp>
        <p:nvSpPr>
          <p:cNvPr id="33" name="Rectangle 32">
            <a:extLst>
              <a:ext uri="{FF2B5EF4-FFF2-40B4-BE49-F238E27FC236}">
                <a16:creationId xmlns:a16="http://schemas.microsoft.com/office/drawing/2014/main" id="{E84B13CE-83F1-4748-8FA9-4B5C416AB3D7}"/>
              </a:ext>
            </a:extLst>
          </p:cNvPr>
          <p:cNvSpPr/>
          <p:nvPr/>
        </p:nvSpPr>
        <p:spPr bwMode="gray">
          <a:xfrm>
            <a:off x="6768413" y="5398065"/>
            <a:ext cx="3579919" cy="523220"/>
          </a:xfrm>
          <a:prstGeom prst="rect">
            <a:avLst/>
          </a:prstGeom>
          <a:solidFill>
            <a:srgbClr val="BEE9EE"/>
          </a:solidFill>
        </p:spPr>
        <p:txBody>
          <a:bodyPr wrap="square" rtlCol="0">
            <a:spAutoFit/>
          </a:bodyPr>
          <a:lstStyle/>
          <a:p>
            <a:pPr algn="ctr" fontAlgn="ctr"/>
            <a:r>
              <a:rPr lang="en-US" sz="1400" dirty="0">
                <a:latin typeface="Huawei Sans" panose="020C0503030203020204" pitchFamily="34" charset="0"/>
              </a:rPr>
              <a:t>Finance is a combination point of market and government activities.</a:t>
            </a:r>
          </a:p>
        </p:txBody>
      </p:sp>
      <p:sp>
        <p:nvSpPr>
          <p:cNvPr id="37" name="Rectangle 36">
            <a:extLst>
              <a:ext uri="{FF2B5EF4-FFF2-40B4-BE49-F238E27FC236}">
                <a16:creationId xmlns:a16="http://schemas.microsoft.com/office/drawing/2014/main" id="{3607E2C0-3DC9-4822-931C-83057FE1944F}"/>
              </a:ext>
            </a:extLst>
          </p:cNvPr>
          <p:cNvSpPr/>
          <p:nvPr/>
        </p:nvSpPr>
        <p:spPr bwMode="gray">
          <a:xfrm>
            <a:off x="1395138" y="3233234"/>
            <a:ext cx="9401724" cy="393187"/>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Finance is the core of modern economy.</a:t>
            </a:r>
          </a:p>
        </p:txBody>
      </p:sp>
      <p:sp>
        <p:nvSpPr>
          <p:cNvPr id="38" name="圆角矩形 75">
            <a:extLst>
              <a:ext uri="{FF2B5EF4-FFF2-40B4-BE49-F238E27FC236}">
                <a16:creationId xmlns:a16="http://schemas.microsoft.com/office/drawing/2014/main" id="{1EA4B52F-DB29-4F82-81CC-FDEB26C78696}"/>
              </a:ext>
            </a:extLst>
          </p:cNvPr>
          <p:cNvSpPr/>
          <p:nvPr/>
        </p:nvSpPr>
        <p:spPr bwMode="gray">
          <a:xfrm>
            <a:off x="1402452" y="3680716"/>
            <a:ext cx="9394410" cy="243343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p:txBody>
      </p:sp>
      <p:pic>
        <p:nvPicPr>
          <p:cNvPr id="40" name="Picture 39">
            <a:extLst>
              <a:ext uri="{FF2B5EF4-FFF2-40B4-BE49-F238E27FC236}">
                <a16:creationId xmlns:a16="http://schemas.microsoft.com/office/drawing/2014/main" id="{9BE985D4-B1E7-4557-A8FC-F3E166A426B4}"/>
              </a:ext>
            </a:extLst>
          </p:cNvPr>
          <p:cNvPicPr>
            <a:picLocks noChangeAspect="1"/>
          </p:cNvPicPr>
          <p:nvPr/>
        </p:nvPicPr>
        <p:blipFill>
          <a:blip r:embed="rId4" cstate="print">
            <a:extLst>
              <a:ext uri="{28A0092B-C50C-407E-A947-70E740481C1C}">
                <a14:useLocalDpi xmlns:a14="http://schemas.microsoft.com/office/drawing/2010/main" val="0"/>
              </a:ext>
            </a:extLst>
          </a:blip>
          <a:srcRect l="12635" r="12635"/>
          <a:stretch/>
        </p:blipFill>
        <p:spPr bwMode="gray">
          <a:xfrm>
            <a:off x="4785938" y="1212717"/>
            <a:ext cx="1514605" cy="1351826"/>
          </a:xfrm>
          <a:prstGeom prst="rect">
            <a:avLst/>
          </a:prstGeom>
          <a:ln w="12700">
            <a:solidFill>
              <a:schemeClr val="bg1">
                <a:lumMod val="85000"/>
              </a:schemeClr>
            </a:solidFill>
          </a:ln>
        </p:spPr>
      </p:pic>
      <p:pic>
        <p:nvPicPr>
          <p:cNvPr id="42" name="Picture 41">
            <a:extLst>
              <a:ext uri="{FF2B5EF4-FFF2-40B4-BE49-F238E27FC236}">
                <a16:creationId xmlns:a16="http://schemas.microsoft.com/office/drawing/2014/main" id="{498B6A03-59D0-40C2-A782-0E724E72C86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5269"/>
          <a:stretch/>
        </p:blipFill>
        <p:spPr bwMode="gray">
          <a:xfrm>
            <a:off x="8119947" y="1212719"/>
            <a:ext cx="1514604" cy="1351824"/>
          </a:xfrm>
          <a:prstGeom prst="rect">
            <a:avLst/>
          </a:prstGeom>
          <a:ln w="12700">
            <a:solidFill>
              <a:schemeClr val="bg1">
                <a:lumMod val="85000"/>
              </a:schemeClr>
            </a:solidFill>
          </a:ln>
        </p:spPr>
      </p:pic>
      <p:pic>
        <p:nvPicPr>
          <p:cNvPr id="44" name="Picture 43">
            <a:extLst>
              <a:ext uri="{FF2B5EF4-FFF2-40B4-BE49-F238E27FC236}">
                <a16:creationId xmlns:a16="http://schemas.microsoft.com/office/drawing/2014/main" id="{161D40DE-6A71-4A8D-A266-12E40740294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4376" r="10892"/>
          <a:stretch/>
        </p:blipFill>
        <p:spPr bwMode="gray">
          <a:xfrm>
            <a:off x="9786950" y="1212717"/>
            <a:ext cx="1514605" cy="1351824"/>
          </a:xfrm>
          <a:prstGeom prst="rect">
            <a:avLst/>
          </a:prstGeom>
          <a:ln w="12700">
            <a:solidFill>
              <a:schemeClr val="bg1">
                <a:lumMod val="85000"/>
              </a:schemeClr>
            </a:solidFill>
          </a:ln>
        </p:spPr>
      </p:pic>
      <p:pic>
        <p:nvPicPr>
          <p:cNvPr id="46" name="Picture 45">
            <a:extLst>
              <a:ext uri="{FF2B5EF4-FFF2-40B4-BE49-F238E27FC236}">
                <a16:creationId xmlns:a16="http://schemas.microsoft.com/office/drawing/2014/main" id="{D402AB2E-2E18-4D8E-8098-A6590632491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9113" r="9526"/>
          <a:stretch/>
        </p:blipFill>
        <p:spPr bwMode="gray">
          <a:xfrm>
            <a:off x="3122770" y="1212719"/>
            <a:ext cx="1514605" cy="1350562"/>
          </a:xfrm>
          <a:prstGeom prst="rect">
            <a:avLst/>
          </a:prstGeom>
          <a:ln w="12700">
            <a:solidFill>
              <a:schemeClr val="bg1">
                <a:lumMod val="85000"/>
              </a:schemeClr>
            </a:solidFill>
          </a:ln>
        </p:spPr>
      </p:pic>
      <p:pic>
        <p:nvPicPr>
          <p:cNvPr id="48" name="Picture 47">
            <a:extLst>
              <a:ext uri="{FF2B5EF4-FFF2-40B4-BE49-F238E27FC236}">
                <a16:creationId xmlns:a16="http://schemas.microsoft.com/office/drawing/2014/main" id="{9E82DEDF-D020-4515-8EF4-F798B082854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2254" r="12634"/>
          <a:stretch/>
        </p:blipFill>
        <p:spPr bwMode="gray">
          <a:xfrm>
            <a:off x="6449104" y="1219565"/>
            <a:ext cx="1514604" cy="1344978"/>
          </a:xfrm>
          <a:prstGeom prst="rect">
            <a:avLst/>
          </a:prstGeom>
          <a:ln w="12700">
            <a:solidFill>
              <a:schemeClr val="bg1">
                <a:lumMod val="85000"/>
              </a:schemeClr>
            </a:solidFill>
          </a:ln>
        </p:spPr>
      </p:pic>
    </p:spTree>
    <p:extLst>
      <p:ext uri="{BB962C8B-B14F-4D97-AF65-F5344CB8AC3E}">
        <p14:creationId xmlns:p14="http://schemas.microsoft.com/office/powerpoint/2010/main" val="16794691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2E06246-0783-4545-B78E-3AF7E6EF1473}"/>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30044654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86E8C-DE4B-45AD-9AEF-474F10C0DC13}"/>
              </a:ext>
            </a:extLst>
          </p:cNvPr>
          <p:cNvSpPr>
            <a:spLocks noGrp="1"/>
          </p:cNvSpPr>
          <p:nvPr>
            <p:ph type="title"/>
          </p:nvPr>
        </p:nvSpPr>
        <p:spPr bwMode="gray"/>
        <p:txBody>
          <a:bodyPr/>
          <a:lstStyle/>
          <a:p>
            <a:pPr fontAlgn="ctr"/>
            <a:r>
              <a:rPr lang="en-US" dirty="0">
                <a:latin typeface="Huawei Sans" panose="020C0503030203020204" pitchFamily="34" charset="0"/>
              </a:rPr>
              <a:t>Overview of Banking Services</a:t>
            </a:r>
          </a:p>
        </p:txBody>
      </p:sp>
      <p:sp>
        <p:nvSpPr>
          <p:cNvPr id="4" name="Rectangle 3">
            <a:extLst>
              <a:ext uri="{FF2B5EF4-FFF2-40B4-BE49-F238E27FC236}">
                <a16:creationId xmlns:a16="http://schemas.microsoft.com/office/drawing/2014/main" id="{F63B0E1E-49B3-49BC-81AE-7674CC2ECBD0}"/>
              </a:ext>
            </a:extLst>
          </p:cNvPr>
          <p:cNvSpPr/>
          <p:nvPr/>
        </p:nvSpPr>
        <p:spPr bwMode="gray">
          <a:xfrm>
            <a:off x="1209675" y="1214334"/>
            <a:ext cx="9772650" cy="395391"/>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Banking service categories</a:t>
            </a:r>
            <a:endPar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a:extLst>
              <a:ext uri="{FF2B5EF4-FFF2-40B4-BE49-F238E27FC236}">
                <a16:creationId xmlns:a16="http://schemas.microsoft.com/office/drawing/2014/main" id="{EEE92CC1-7D9A-4331-BEF6-FF4512F71E7C}"/>
              </a:ext>
            </a:extLst>
          </p:cNvPr>
          <p:cNvSpPr/>
          <p:nvPr/>
        </p:nvSpPr>
        <p:spPr bwMode="gray">
          <a:xfrm>
            <a:off x="1209675" y="1680465"/>
            <a:ext cx="9772650" cy="424555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p:txBody>
      </p:sp>
      <p:sp>
        <p:nvSpPr>
          <p:cNvPr id="8" name="Rectangle 7">
            <a:extLst>
              <a:ext uri="{FF2B5EF4-FFF2-40B4-BE49-F238E27FC236}">
                <a16:creationId xmlns:a16="http://schemas.microsoft.com/office/drawing/2014/main" id="{48328B81-A4F7-4860-91F7-D1BAD39CA04E}"/>
              </a:ext>
            </a:extLst>
          </p:cNvPr>
          <p:cNvSpPr/>
          <p:nvPr/>
        </p:nvSpPr>
        <p:spPr bwMode="gray">
          <a:xfrm>
            <a:off x="1719262" y="2990849"/>
            <a:ext cx="1628775" cy="2174023"/>
          </a:xfrm>
          <a:prstGeom prst="rect">
            <a:avLst/>
          </a:prstGeom>
          <a:noFill/>
          <a:ln w="19050" cap="flat" cmpd="sng">
            <a:solidFill>
              <a:schemeClr val="bg1">
                <a:lumMod val="65000"/>
              </a:schemeClr>
            </a:solidFill>
          </a:ln>
        </p:spPr>
        <p:txBody>
          <a:bodyPr vert="horz" wrap="square" lIns="68580" tIns="34290" rIns="68580" bIns="34290" numCol="1" rtlCol="0" anchor="t" anchorCtr="0" compatLnSpc="1">
            <a:prstTxWarp prst="textNoShape">
              <a:avLst/>
            </a:prstTxWarp>
          </a:bodyPr>
          <a:lstStyle/>
          <a:p>
            <a:pPr algn="ctr" fontAlgn="ctr"/>
            <a:r>
              <a:rPr lang="en-US" sz="1400" dirty="0">
                <a:latin typeface="Huawei Sans" panose="020C0503030203020204" pitchFamily="34" charset="0"/>
              </a:rPr>
              <a:t>Account, customer, and card services</a:t>
            </a:r>
          </a:p>
          <a:p>
            <a:pPr algn="ctr" fontAlgn="ctr"/>
            <a:endParaRPr lang="en-US" sz="1400" dirty="0">
              <a:latin typeface="Huawei Sans" panose="020C0503030203020204" pitchFamily="34" charset="0"/>
            </a:endParaRPr>
          </a:p>
          <a:p>
            <a:pPr marL="171450" indent="-171450" fontAlgn="ctr">
              <a:buFont typeface="Arial" panose="020B0604020202020204" pitchFamily="34" charset="0"/>
              <a:buChar char="•"/>
            </a:pPr>
            <a:r>
              <a:rPr lang="en-US" sz="1100" dirty="0">
                <a:latin typeface="Huawei Sans" panose="020C0503030203020204" pitchFamily="34" charset="0"/>
              </a:rPr>
              <a:t>Individual/Corporate account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buFont typeface="Arial" panose="020B0604020202020204" pitchFamily="34" charset="0"/>
              <a:buChar char="•"/>
            </a:pPr>
            <a:r>
              <a:rPr lang="en-US" sz="1100" dirty="0">
                <a:latin typeface="Huawei Sans" panose="020C0503030203020204" pitchFamily="34" charset="0"/>
              </a:rPr>
              <a:t>Nominated account/Common account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buFont typeface="Arial" panose="020B0604020202020204" pitchFamily="34" charset="0"/>
              <a:buChar char="•"/>
            </a:pPr>
            <a:r>
              <a:rPr lang="en-US" sz="1100" dirty="0">
                <a:latin typeface="Huawei Sans" panose="020C0503030203020204" pitchFamily="34" charset="0"/>
              </a:rPr>
              <a:t>Individual/Corporate card</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Rectangle 9">
            <a:extLst>
              <a:ext uri="{FF2B5EF4-FFF2-40B4-BE49-F238E27FC236}">
                <a16:creationId xmlns:a16="http://schemas.microsoft.com/office/drawing/2014/main" id="{0ADA7281-FDBE-4397-9546-07E345F6FDF7}"/>
              </a:ext>
            </a:extLst>
          </p:cNvPr>
          <p:cNvSpPr/>
          <p:nvPr/>
        </p:nvSpPr>
        <p:spPr bwMode="gray">
          <a:xfrm>
            <a:off x="3500437" y="2990850"/>
            <a:ext cx="1628775" cy="2174023"/>
          </a:xfrm>
          <a:prstGeom prst="rect">
            <a:avLst/>
          </a:prstGeom>
          <a:noFill/>
          <a:ln w="19050" cap="flat" cmpd="sng">
            <a:solidFill>
              <a:schemeClr val="bg1">
                <a:lumMod val="65000"/>
              </a:schemeClr>
            </a:solidFill>
          </a:ln>
        </p:spPr>
        <p:txBody>
          <a:bodyPr vert="horz" wrap="square" lIns="68580" tIns="34290" rIns="68580" bIns="34290" numCol="1" rtlCol="0" anchor="t" anchorCtr="0" compatLnSpc="1">
            <a:prstTxWarp prst="textNoShape">
              <a:avLst/>
            </a:prstTxWarp>
          </a:bodyPr>
          <a:lstStyle/>
          <a:p>
            <a:pPr algn="ctr" fontAlgn="ctr"/>
            <a:r>
              <a:rPr lang="en-US" sz="1400" dirty="0">
                <a:latin typeface="Huawei Sans" panose="020C0503030203020204" pitchFamily="34" charset="0"/>
              </a:rPr>
              <a:t>Channel services</a:t>
            </a:r>
          </a:p>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buFont typeface="Arial" panose="020B0604020202020204" pitchFamily="34" charset="0"/>
              <a:buChar char="•"/>
            </a:pPr>
            <a:r>
              <a:rPr lang="en-US" sz="1100" dirty="0">
                <a:latin typeface="Huawei Sans" panose="020C0503030203020204" pitchFamily="34" charset="0"/>
              </a:rPr>
              <a:t>Channels for delivery of banking services, including brick-and-motor banking, e-banking, self-service banking, online banking, etc.</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Rectangle 10">
            <a:extLst>
              <a:ext uri="{FF2B5EF4-FFF2-40B4-BE49-F238E27FC236}">
                <a16:creationId xmlns:a16="http://schemas.microsoft.com/office/drawing/2014/main" id="{FDBE9353-373B-4115-9A56-3857B1103E85}"/>
              </a:ext>
            </a:extLst>
          </p:cNvPr>
          <p:cNvSpPr/>
          <p:nvPr/>
        </p:nvSpPr>
        <p:spPr bwMode="gray">
          <a:xfrm>
            <a:off x="5281612" y="2990849"/>
            <a:ext cx="1628775" cy="2174024"/>
          </a:xfrm>
          <a:prstGeom prst="rect">
            <a:avLst/>
          </a:prstGeom>
          <a:noFill/>
          <a:ln w="19050" cap="flat" cmpd="sng">
            <a:solidFill>
              <a:schemeClr val="bg1">
                <a:lumMod val="65000"/>
              </a:schemeClr>
            </a:solidFill>
          </a:ln>
        </p:spPr>
        <p:txBody>
          <a:bodyPr vert="horz" wrap="square" lIns="68580" tIns="34290" rIns="68580" bIns="34290" numCol="1" rtlCol="0" anchor="t" anchorCtr="0" compatLnSpc="1">
            <a:prstTxWarp prst="textNoShape">
              <a:avLst/>
            </a:prstTxWarp>
          </a:bodyPr>
          <a:lstStyle/>
          <a:p>
            <a:pPr algn="ctr" fontAlgn="ctr"/>
            <a:r>
              <a:rPr lang="en-US" sz="1400" dirty="0">
                <a:latin typeface="Huawei Sans" panose="020C0503030203020204" pitchFamily="34" charset="0"/>
              </a:rPr>
              <a:t>Individual banking services</a:t>
            </a:r>
          </a:p>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buFont typeface="Arial" panose="020B0604020202020204" pitchFamily="34" charset="0"/>
              <a:buChar char="•"/>
            </a:pPr>
            <a:r>
              <a:rPr lang="en-US" sz="1100" dirty="0">
                <a:latin typeface="Huawei Sans" panose="020C0503030203020204" pitchFamily="34" charset="0"/>
              </a:rPr>
              <a:t>Individual savings</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buFont typeface="Arial" panose="020B0604020202020204" pitchFamily="34" charset="0"/>
              <a:buChar char="•"/>
            </a:pPr>
            <a:r>
              <a:rPr lang="en-US" sz="1100" dirty="0">
                <a:latin typeface="Huawei Sans" panose="020C0503030203020204" pitchFamily="34" charset="0"/>
              </a:rPr>
              <a:t>Individual loans</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buFont typeface="Arial" panose="020B0604020202020204" pitchFamily="34" charset="0"/>
              <a:buChar char="•"/>
            </a:pPr>
            <a:r>
              <a:rPr lang="en-US" sz="1100" dirty="0">
                <a:latin typeface="Huawei Sans" panose="020C0503030203020204" pitchFamily="34" charset="0"/>
              </a:rPr>
              <a:t>Individual intermediary services</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buFont typeface="Arial" panose="020B0604020202020204" pitchFamily="34" charset="0"/>
              <a:buChar char="•"/>
            </a:pP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6" name="组合 335">
            <a:extLst>
              <a:ext uri="{FF2B5EF4-FFF2-40B4-BE49-F238E27FC236}">
                <a16:creationId xmlns:a16="http://schemas.microsoft.com/office/drawing/2014/main" id="{9C209853-1275-4C5F-A6C4-30A6BCE0D103}"/>
              </a:ext>
            </a:extLst>
          </p:cNvPr>
          <p:cNvGrpSpPr>
            <a:grpSpLocks/>
          </p:cNvGrpSpPr>
          <p:nvPr/>
        </p:nvGrpSpPr>
        <p:grpSpPr bwMode="gray">
          <a:xfrm>
            <a:off x="1952481" y="2017776"/>
            <a:ext cx="1158623" cy="859793"/>
            <a:chOff x="4600576" y="1890713"/>
            <a:chExt cx="603251" cy="447675"/>
          </a:xfrm>
        </p:grpSpPr>
        <p:sp>
          <p:nvSpPr>
            <p:cNvPr id="17" name="Freeform 63">
              <a:extLst>
                <a:ext uri="{FF2B5EF4-FFF2-40B4-BE49-F238E27FC236}">
                  <a16:creationId xmlns:a16="http://schemas.microsoft.com/office/drawing/2014/main" id="{3D0EB343-8634-4702-B88C-92C81CFEF9B3}"/>
                </a:ext>
              </a:extLst>
            </p:cNvPr>
            <p:cNvSpPr>
              <a:spLocks noEditPoints="1"/>
            </p:cNvSpPr>
            <p:nvPr/>
          </p:nvSpPr>
          <p:spPr bwMode="gray">
            <a:xfrm>
              <a:off x="4706939" y="1971675"/>
              <a:ext cx="69850" cy="71438"/>
            </a:xfrm>
            <a:custGeom>
              <a:avLst/>
              <a:gdLst>
                <a:gd name="T0" fmla="*/ 2147483646 w 51"/>
                <a:gd name="T1" fmla="*/ 2147483646 h 51"/>
                <a:gd name="T2" fmla="*/ 0 w 51"/>
                <a:gd name="T3" fmla="*/ 2147483646 h 51"/>
                <a:gd name="T4" fmla="*/ 2147483646 w 51"/>
                <a:gd name="T5" fmla="*/ 0 h 51"/>
                <a:gd name="T6" fmla="*/ 2147483646 w 51"/>
                <a:gd name="T7" fmla="*/ 2147483646 h 51"/>
                <a:gd name="T8" fmla="*/ 2147483646 w 51"/>
                <a:gd name="T9" fmla="*/ 2147483646 h 51"/>
                <a:gd name="T10" fmla="*/ 2147483646 w 51"/>
                <a:gd name="T11" fmla="*/ 2147483646 h 51"/>
                <a:gd name="T12" fmla="*/ 2147483646 w 51"/>
                <a:gd name="T13" fmla="*/ 2147483646 h 51"/>
                <a:gd name="T14" fmla="*/ 2147483646 w 51"/>
                <a:gd name="T15" fmla="*/ 2147483646 h 51"/>
                <a:gd name="T16" fmla="*/ 2147483646 w 51"/>
                <a:gd name="T17" fmla="*/ 2147483646 h 51"/>
                <a:gd name="T18" fmla="*/ 2147483646 w 51"/>
                <a:gd name="T19" fmla="*/ 2147483646 h 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1"/>
                <a:gd name="T31" fmla="*/ 0 h 51"/>
                <a:gd name="T32" fmla="*/ 51 w 51"/>
                <a:gd name="T33" fmla="*/ 51 h 5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1" h="51">
                  <a:moveTo>
                    <a:pt x="25" y="51"/>
                  </a:moveTo>
                  <a:cubicBezTo>
                    <a:pt x="11" y="51"/>
                    <a:pt x="0" y="40"/>
                    <a:pt x="0" y="25"/>
                  </a:cubicBezTo>
                  <a:cubicBezTo>
                    <a:pt x="0" y="11"/>
                    <a:pt x="11" y="0"/>
                    <a:pt x="25" y="0"/>
                  </a:cubicBezTo>
                  <a:cubicBezTo>
                    <a:pt x="39" y="0"/>
                    <a:pt x="51" y="11"/>
                    <a:pt x="51" y="25"/>
                  </a:cubicBezTo>
                  <a:cubicBezTo>
                    <a:pt x="51" y="40"/>
                    <a:pt x="39" y="51"/>
                    <a:pt x="25" y="51"/>
                  </a:cubicBezTo>
                  <a:close/>
                  <a:moveTo>
                    <a:pt x="25" y="8"/>
                  </a:moveTo>
                  <a:cubicBezTo>
                    <a:pt x="16" y="8"/>
                    <a:pt x="8" y="16"/>
                    <a:pt x="8" y="25"/>
                  </a:cubicBezTo>
                  <a:cubicBezTo>
                    <a:pt x="8" y="35"/>
                    <a:pt x="16" y="43"/>
                    <a:pt x="25" y="43"/>
                  </a:cubicBezTo>
                  <a:cubicBezTo>
                    <a:pt x="35" y="43"/>
                    <a:pt x="43" y="35"/>
                    <a:pt x="43" y="25"/>
                  </a:cubicBezTo>
                  <a:cubicBezTo>
                    <a:pt x="43" y="16"/>
                    <a:pt x="35" y="8"/>
                    <a:pt x="25"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8" name="Freeform 64">
              <a:extLst>
                <a:ext uri="{FF2B5EF4-FFF2-40B4-BE49-F238E27FC236}">
                  <a16:creationId xmlns:a16="http://schemas.microsoft.com/office/drawing/2014/main" id="{C11433CD-12CB-43E6-8774-C087FE204401}"/>
                </a:ext>
              </a:extLst>
            </p:cNvPr>
            <p:cNvSpPr>
              <a:spLocks/>
            </p:cNvSpPr>
            <p:nvPr/>
          </p:nvSpPr>
          <p:spPr bwMode="gray">
            <a:xfrm>
              <a:off x="4767264" y="2039938"/>
              <a:ext cx="69850" cy="71438"/>
            </a:xfrm>
            <a:custGeom>
              <a:avLst/>
              <a:gdLst>
                <a:gd name="T0" fmla="*/ 2147483646 w 50"/>
                <a:gd name="T1" fmla="*/ 2147483646 h 52"/>
                <a:gd name="T2" fmla="*/ 2147483646 w 50"/>
                <a:gd name="T3" fmla="*/ 2147483646 h 52"/>
                <a:gd name="T4" fmla="*/ 2147483646 w 50"/>
                <a:gd name="T5" fmla="*/ 2147483646 h 52"/>
                <a:gd name="T6" fmla="*/ 2147483646 w 50"/>
                <a:gd name="T7" fmla="*/ 2147483646 h 52"/>
                <a:gd name="T8" fmla="*/ 2147483646 w 50"/>
                <a:gd name="T9" fmla="*/ 2147483646 h 52"/>
                <a:gd name="T10" fmla="*/ 2147483646 w 50"/>
                <a:gd name="T11" fmla="*/ 2147483646 h 52"/>
                <a:gd name="T12" fmla="*/ 2147483646 w 50"/>
                <a:gd name="T13" fmla="*/ 2147483646 h 52"/>
                <a:gd name="T14" fmla="*/ 2147483646 w 50"/>
                <a:gd name="T15" fmla="*/ 2147483646 h 52"/>
                <a:gd name="T16" fmla="*/ 2147483646 w 50"/>
                <a:gd name="T17" fmla="*/ 2147483646 h 52"/>
                <a:gd name="T18" fmla="*/ 2147483646 w 50"/>
                <a:gd name="T19" fmla="*/ 2147483646 h 52"/>
                <a:gd name="T20" fmla="*/ 2147483646 w 50"/>
                <a:gd name="T21" fmla="*/ 0 h 52"/>
                <a:gd name="T22" fmla="*/ 2147483646 w 50"/>
                <a:gd name="T23" fmla="*/ 2147483646 h 52"/>
                <a:gd name="T24" fmla="*/ 2147483646 w 50"/>
                <a:gd name="T25" fmla="*/ 2147483646 h 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
                <a:gd name="T40" fmla="*/ 0 h 52"/>
                <a:gd name="T41" fmla="*/ 50 w 50"/>
                <a:gd name="T42" fmla="*/ 52 h 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 h="52">
                  <a:moveTo>
                    <a:pt x="25" y="52"/>
                  </a:moveTo>
                  <a:cubicBezTo>
                    <a:pt x="23" y="52"/>
                    <a:pt x="22" y="51"/>
                    <a:pt x="20" y="51"/>
                  </a:cubicBezTo>
                  <a:cubicBezTo>
                    <a:pt x="18" y="51"/>
                    <a:pt x="16" y="49"/>
                    <a:pt x="17" y="46"/>
                  </a:cubicBezTo>
                  <a:cubicBezTo>
                    <a:pt x="17" y="44"/>
                    <a:pt x="19" y="43"/>
                    <a:pt x="22" y="43"/>
                  </a:cubicBezTo>
                  <a:cubicBezTo>
                    <a:pt x="23" y="43"/>
                    <a:pt x="24" y="44"/>
                    <a:pt x="25" y="44"/>
                  </a:cubicBezTo>
                  <a:cubicBezTo>
                    <a:pt x="34" y="44"/>
                    <a:pt x="42" y="36"/>
                    <a:pt x="42" y="26"/>
                  </a:cubicBezTo>
                  <a:cubicBezTo>
                    <a:pt x="42" y="16"/>
                    <a:pt x="34" y="8"/>
                    <a:pt x="25" y="8"/>
                  </a:cubicBezTo>
                  <a:cubicBezTo>
                    <a:pt x="18" y="8"/>
                    <a:pt x="11" y="12"/>
                    <a:pt x="8" y="19"/>
                  </a:cubicBezTo>
                  <a:cubicBezTo>
                    <a:pt x="8" y="21"/>
                    <a:pt x="5" y="22"/>
                    <a:pt x="3" y="21"/>
                  </a:cubicBezTo>
                  <a:cubicBezTo>
                    <a:pt x="1" y="20"/>
                    <a:pt x="0" y="18"/>
                    <a:pt x="1" y="16"/>
                  </a:cubicBezTo>
                  <a:cubicBezTo>
                    <a:pt x="5" y="6"/>
                    <a:pt x="14" y="0"/>
                    <a:pt x="25" y="0"/>
                  </a:cubicBezTo>
                  <a:cubicBezTo>
                    <a:pt x="39" y="0"/>
                    <a:pt x="50" y="12"/>
                    <a:pt x="50" y="26"/>
                  </a:cubicBezTo>
                  <a:cubicBezTo>
                    <a:pt x="50" y="40"/>
                    <a:pt x="39" y="52"/>
                    <a:pt x="25" y="5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9" name="Freeform 65">
              <a:extLst>
                <a:ext uri="{FF2B5EF4-FFF2-40B4-BE49-F238E27FC236}">
                  <a16:creationId xmlns:a16="http://schemas.microsoft.com/office/drawing/2014/main" id="{DEFBD646-8C22-44E7-BD13-1ADE89F8737A}"/>
                </a:ext>
              </a:extLst>
            </p:cNvPr>
            <p:cNvSpPr>
              <a:spLocks noEditPoints="1"/>
            </p:cNvSpPr>
            <p:nvPr/>
          </p:nvSpPr>
          <p:spPr bwMode="gray">
            <a:xfrm>
              <a:off x="4662489" y="2047875"/>
              <a:ext cx="173038" cy="290513"/>
            </a:xfrm>
            <a:custGeom>
              <a:avLst/>
              <a:gdLst>
                <a:gd name="T0" fmla="*/ 2147483646 w 125"/>
                <a:gd name="T1" fmla="*/ 2147483646 h 209"/>
                <a:gd name="T2" fmla="*/ 2147483646 w 125"/>
                <a:gd name="T3" fmla="*/ 2147483646 h 209"/>
                <a:gd name="T4" fmla="*/ 2147483646 w 125"/>
                <a:gd name="T5" fmla="*/ 2147483646 h 209"/>
                <a:gd name="T6" fmla="*/ 2147483646 w 125"/>
                <a:gd name="T7" fmla="*/ 2147483646 h 209"/>
                <a:gd name="T8" fmla="*/ 2147483646 w 125"/>
                <a:gd name="T9" fmla="*/ 2147483646 h 209"/>
                <a:gd name="T10" fmla="*/ 2147483646 w 125"/>
                <a:gd name="T11" fmla="*/ 2147483646 h 209"/>
                <a:gd name="T12" fmla="*/ 2147483646 w 125"/>
                <a:gd name="T13" fmla="*/ 2147483646 h 209"/>
                <a:gd name="T14" fmla="*/ 2147483646 w 125"/>
                <a:gd name="T15" fmla="*/ 2147483646 h 209"/>
                <a:gd name="T16" fmla="*/ 2147483646 w 125"/>
                <a:gd name="T17" fmla="*/ 2147483646 h 209"/>
                <a:gd name="T18" fmla="*/ 2147483646 w 125"/>
                <a:gd name="T19" fmla="*/ 2147483646 h 209"/>
                <a:gd name="T20" fmla="*/ 2147483646 w 125"/>
                <a:gd name="T21" fmla="*/ 2147483646 h 209"/>
                <a:gd name="T22" fmla="*/ 2147483646 w 125"/>
                <a:gd name="T23" fmla="*/ 2147483646 h 209"/>
                <a:gd name="T24" fmla="*/ 0 w 125"/>
                <a:gd name="T25" fmla="*/ 2147483646 h 209"/>
                <a:gd name="T26" fmla="*/ 0 w 125"/>
                <a:gd name="T27" fmla="*/ 2147483646 h 209"/>
                <a:gd name="T28" fmla="*/ 0 w 125"/>
                <a:gd name="T29" fmla="*/ 2147483646 h 209"/>
                <a:gd name="T30" fmla="*/ 2147483646 w 125"/>
                <a:gd name="T31" fmla="*/ 0 h 209"/>
                <a:gd name="T32" fmla="*/ 2147483646 w 125"/>
                <a:gd name="T33" fmla="*/ 2147483646 h 209"/>
                <a:gd name="T34" fmla="*/ 2147483646 w 125"/>
                <a:gd name="T35" fmla="*/ 2147483646 h 209"/>
                <a:gd name="T36" fmla="*/ 2147483646 w 125"/>
                <a:gd name="T37" fmla="*/ 2147483646 h 209"/>
                <a:gd name="T38" fmla="*/ 2147483646 w 125"/>
                <a:gd name="T39" fmla="*/ 2147483646 h 209"/>
                <a:gd name="T40" fmla="*/ 2147483646 w 125"/>
                <a:gd name="T41" fmla="*/ 2147483646 h 209"/>
                <a:gd name="T42" fmla="*/ 2147483646 w 125"/>
                <a:gd name="T43" fmla="*/ 2147483646 h 209"/>
                <a:gd name="T44" fmla="*/ 2147483646 w 125"/>
                <a:gd name="T45" fmla="*/ 2147483646 h 209"/>
                <a:gd name="T46" fmla="*/ 2147483646 w 125"/>
                <a:gd name="T47" fmla="*/ 2147483646 h 209"/>
                <a:gd name="T48" fmla="*/ 2147483646 w 125"/>
                <a:gd name="T49" fmla="*/ 2147483646 h 209"/>
                <a:gd name="T50" fmla="*/ 2147483646 w 125"/>
                <a:gd name="T51" fmla="*/ 2147483646 h 209"/>
                <a:gd name="T52" fmla="*/ 2147483646 w 125"/>
                <a:gd name="T53" fmla="*/ 2147483646 h 209"/>
                <a:gd name="T54" fmla="*/ 2147483646 w 125"/>
                <a:gd name="T55" fmla="*/ 2147483646 h 209"/>
                <a:gd name="T56" fmla="*/ 2147483646 w 125"/>
                <a:gd name="T57" fmla="*/ 2147483646 h 209"/>
                <a:gd name="T58" fmla="*/ 2147483646 w 125"/>
                <a:gd name="T59" fmla="*/ 2147483646 h 209"/>
                <a:gd name="T60" fmla="*/ 2147483646 w 125"/>
                <a:gd name="T61" fmla="*/ 2147483646 h 209"/>
                <a:gd name="T62" fmla="*/ 2147483646 w 125"/>
                <a:gd name="T63" fmla="*/ 2147483646 h 209"/>
                <a:gd name="T64" fmla="*/ 2147483646 w 125"/>
                <a:gd name="T65" fmla="*/ 2147483646 h 209"/>
                <a:gd name="T66" fmla="*/ 2147483646 w 125"/>
                <a:gd name="T67" fmla="*/ 2147483646 h 209"/>
                <a:gd name="T68" fmla="*/ 2147483646 w 125"/>
                <a:gd name="T69" fmla="*/ 2147483646 h 209"/>
                <a:gd name="T70" fmla="*/ 2147483646 w 125"/>
                <a:gd name="T71" fmla="*/ 2147483646 h 209"/>
                <a:gd name="T72" fmla="*/ 2147483646 w 125"/>
                <a:gd name="T73" fmla="*/ 2147483646 h 209"/>
                <a:gd name="T74" fmla="*/ 2147483646 w 125"/>
                <a:gd name="T75" fmla="*/ 2147483646 h 209"/>
                <a:gd name="T76" fmla="*/ 2147483646 w 125"/>
                <a:gd name="T77" fmla="*/ 2147483646 h 209"/>
                <a:gd name="T78" fmla="*/ 2147483646 w 125"/>
                <a:gd name="T79" fmla="*/ 2147483646 h 209"/>
                <a:gd name="T80" fmla="*/ 2147483646 w 125"/>
                <a:gd name="T81" fmla="*/ 2147483646 h 209"/>
                <a:gd name="T82" fmla="*/ 2147483646 w 125"/>
                <a:gd name="T83" fmla="*/ 2147483646 h 209"/>
                <a:gd name="T84" fmla="*/ 2147483646 w 125"/>
                <a:gd name="T85" fmla="*/ 2147483646 h 209"/>
                <a:gd name="T86" fmla="*/ 2147483646 w 125"/>
                <a:gd name="T87" fmla="*/ 2147483646 h 209"/>
                <a:gd name="T88" fmla="*/ 2147483646 w 125"/>
                <a:gd name="T89" fmla="*/ 2147483646 h 209"/>
                <a:gd name="T90" fmla="*/ 2147483646 w 125"/>
                <a:gd name="T91" fmla="*/ 2147483646 h 209"/>
                <a:gd name="T92" fmla="*/ 2147483646 w 125"/>
                <a:gd name="T93" fmla="*/ 2147483646 h 209"/>
                <a:gd name="T94" fmla="*/ 2147483646 w 125"/>
                <a:gd name="T95" fmla="*/ 2147483646 h 209"/>
                <a:gd name="T96" fmla="*/ 2147483646 w 125"/>
                <a:gd name="T97" fmla="*/ 2147483646 h 209"/>
                <a:gd name="T98" fmla="*/ 2147483646 w 125"/>
                <a:gd name="T99" fmla="*/ 2147483646 h 209"/>
                <a:gd name="T100" fmla="*/ 2147483646 w 125"/>
                <a:gd name="T101" fmla="*/ 2147483646 h 209"/>
                <a:gd name="T102" fmla="*/ 2147483646 w 125"/>
                <a:gd name="T103" fmla="*/ 2147483646 h 209"/>
                <a:gd name="T104" fmla="*/ 2147483646 w 125"/>
                <a:gd name="T105" fmla="*/ 2147483646 h 2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5"/>
                <a:gd name="T160" fmla="*/ 0 h 209"/>
                <a:gd name="T161" fmla="*/ 125 w 125"/>
                <a:gd name="T162" fmla="*/ 209 h 20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5" h="209">
                  <a:moveTo>
                    <a:pt x="81" y="209"/>
                  </a:moveTo>
                  <a:cubicBezTo>
                    <a:pt x="67" y="209"/>
                    <a:pt x="67" y="209"/>
                    <a:pt x="67" y="209"/>
                  </a:cubicBezTo>
                  <a:cubicBezTo>
                    <a:pt x="62" y="209"/>
                    <a:pt x="58" y="205"/>
                    <a:pt x="58" y="200"/>
                  </a:cubicBezTo>
                  <a:cubicBezTo>
                    <a:pt x="58" y="102"/>
                    <a:pt x="58" y="102"/>
                    <a:pt x="58" y="102"/>
                  </a:cubicBezTo>
                  <a:cubicBezTo>
                    <a:pt x="58" y="101"/>
                    <a:pt x="56" y="101"/>
                    <a:pt x="56" y="102"/>
                  </a:cubicBezTo>
                  <a:cubicBezTo>
                    <a:pt x="56" y="200"/>
                    <a:pt x="56" y="200"/>
                    <a:pt x="56" y="200"/>
                  </a:cubicBezTo>
                  <a:cubicBezTo>
                    <a:pt x="56" y="205"/>
                    <a:pt x="52" y="209"/>
                    <a:pt x="47" y="209"/>
                  </a:cubicBezTo>
                  <a:cubicBezTo>
                    <a:pt x="33" y="209"/>
                    <a:pt x="33" y="209"/>
                    <a:pt x="33" y="209"/>
                  </a:cubicBezTo>
                  <a:cubicBezTo>
                    <a:pt x="28" y="209"/>
                    <a:pt x="24" y="205"/>
                    <a:pt x="24" y="200"/>
                  </a:cubicBezTo>
                  <a:cubicBezTo>
                    <a:pt x="24" y="77"/>
                    <a:pt x="24" y="77"/>
                    <a:pt x="24" y="77"/>
                  </a:cubicBezTo>
                  <a:cubicBezTo>
                    <a:pt x="24" y="77"/>
                    <a:pt x="24" y="76"/>
                    <a:pt x="23" y="76"/>
                  </a:cubicBezTo>
                  <a:cubicBezTo>
                    <a:pt x="9" y="76"/>
                    <a:pt x="9" y="76"/>
                    <a:pt x="9" y="76"/>
                  </a:cubicBezTo>
                  <a:cubicBezTo>
                    <a:pt x="4" y="76"/>
                    <a:pt x="0" y="72"/>
                    <a:pt x="0" y="67"/>
                  </a:cubicBezTo>
                  <a:cubicBezTo>
                    <a:pt x="0" y="56"/>
                    <a:pt x="0" y="56"/>
                    <a:pt x="0" y="56"/>
                  </a:cubicBezTo>
                  <a:cubicBezTo>
                    <a:pt x="0" y="56"/>
                    <a:pt x="0" y="56"/>
                    <a:pt x="0" y="56"/>
                  </a:cubicBezTo>
                  <a:cubicBezTo>
                    <a:pt x="1" y="24"/>
                    <a:pt x="24" y="0"/>
                    <a:pt x="54" y="0"/>
                  </a:cubicBezTo>
                  <a:cubicBezTo>
                    <a:pt x="82" y="0"/>
                    <a:pt x="97" y="15"/>
                    <a:pt x="100" y="45"/>
                  </a:cubicBezTo>
                  <a:cubicBezTo>
                    <a:pt x="100" y="47"/>
                    <a:pt x="102" y="48"/>
                    <a:pt x="104" y="48"/>
                  </a:cubicBezTo>
                  <a:cubicBezTo>
                    <a:pt x="116" y="48"/>
                    <a:pt x="116" y="48"/>
                    <a:pt x="116" y="48"/>
                  </a:cubicBezTo>
                  <a:cubicBezTo>
                    <a:pt x="121" y="48"/>
                    <a:pt x="125" y="52"/>
                    <a:pt x="125" y="57"/>
                  </a:cubicBezTo>
                  <a:cubicBezTo>
                    <a:pt x="125" y="67"/>
                    <a:pt x="125" y="67"/>
                    <a:pt x="125" y="67"/>
                  </a:cubicBezTo>
                  <a:cubicBezTo>
                    <a:pt x="125" y="72"/>
                    <a:pt x="121" y="76"/>
                    <a:pt x="116" y="76"/>
                  </a:cubicBezTo>
                  <a:cubicBezTo>
                    <a:pt x="92" y="76"/>
                    <a:pt x="92" y="76"/>
                    <a:pt x="92" y="76"/>
                  </a:cubicBezTo>
                  <a:cubicBezTo>
                    <a:pt x="91" y="76"/>
                    <a:pt x="91" y="77"/>
                    <a:pt x="91" y="77"/>
                  </a:cubicBezTo>
                  <a:cubicBezTo>
                    <a:pt x="91" y="200"/>
                    <a:pt x="91" y="200"/>
                    <a:pt x="91" y="200"/>
                  </a:cubicBezTo>
                  <a:cubicBezTo>
                    <a:pt x="91" y="205"/>
                    <a:pt x="86" y="209"/>
                    <a:pt x="81" y="209"/>
                  </a:cubicBezTo>
                  <a:close/>
                  <a:moveTo>
                    <a:pt x="57" y="93"/>
                  </a:moveTo>
                  <a:cubicBezTo>
                    <a:pt x="62" y="93"/>
                    <a:pt x="66" y="97"/>
                    <a:pt x="66" y="102"/>
                  </a:cubicBezTo>
                  <a:cubicBezTo>
                    <a:pt x="66" y="200"/>
                    <a:pt x="66" y="200"/>
                    <a:pt x="66" y="200"/>
                  </a:cubicBezTo>
                  <a:cubicBezTo>
                    <a:pt x="66" y="201"/>
                    <a:pt x="67" y="201"/>
                    <a:pt x="67" y="201"/>
                  </a:cubicBezTo>
                  <a:cubicBezTo>
                    <a:pt x="81" y="201"/>
                    <a:pt x="81" y="201"/>
                    <a:pt x="81" y="201"/>
                  </a:cubicBezTo>
                  <a:cubicBezTo>
                    <a:pt x="82" y="201"/>
                    <a:pt x="83" y="201"/>
                    <a:pt x="83" y="200"/>
                  </a:cubicBezTo>
                  <a:cubicBezTo>
                    <a:pt x="83" y="77"/>
                    <a:pt x="83" y="77"/>
                    <a:pt x="83" y="77"/>
                  </a:cubicBezTo>
                  <a:cubicBezTo>
                    <a:pt x="83" y="72"/>
                    <a:pt x="87" y="68"/>
                    <a:pt x="92" y="68"/>
                  </a:cubicBezTo>
                  <a:cubicBezTo>
                    <a:pt x="116" y="68"/>
                    <a:pt x="116" y="68"/>
                    <a:pt x="116" y="68"/>
                  </a:cubicBezTo>
                  <a:cubicBezTo>
                    <a:pt x="117" y="68"/>
                    <a:pt x="117" y="68"/>
                    <a:pt x="117" y="67"/>
                  </a:cubicBezTo>
                  <a:cubicBezTo>
                    <a:pt x="117" y="57"/>
                    <a:pt x="117" y="57"/>
                    <a:pt x="117" y="57"/>
                  </a:cubicBezTo>
                  <a:cubicBezTo>
                    <a:pt x="117" y="57"/>
                    <a:pt x="117" y="56"/>
                    <a:pt x="116" y="56"/>
                  </a:cubicBezTo>
                  <a:cubicBezTo>
                    <a:pt x="104" y="56"/>
                    <a:pt x="104" y="56"/>
                    <a:pt x="104" y="56"/>
                  </a:cubicBezTo>
                  <a:cubicBezTo>
                    <a:pt x="97" y="56"/>
                    <a:pt x="92" y="52"/>
                    <a:pt x="92" y="45"/>
                  </a:cubicBezTo>
                  <a:cubicBezTo>
                    <a:pt x="90" y="20"/>
                    <a:pt x="77" y="8"/>
                    <a:pt x="54" y="8"/>
                  </a:cubicBezTo>
                  <a:cubicBezTo>
                    <a:pt x="28" y="8"/>
                    <a:pt x="8" y="28"/>
                    <a:pt x="8" y="56"/>
                  </a:cubicBezTo>
                  <a:cubicBezTo>
                    <a:pt x="8" y="56"/>
                    <a:pt x="8" y="57"/>
                    <a:pt x="8" y="57"/>
                  </a:cubicBezTo>
                  <a:cubicBezTo>
                    <a:pt x="8" y="67"/>
                    <a:pt x="8" y="67"/>
                    <a:pt x="8" y="67"/>
                  </a:cubicBezTo>
                  <a:cubicBezTo>
                    <a:pt x="8" y="68"/>
                    <a:pt x="9" y="68"/>
                    <a:pt x="9" y="68"/>
                  </a:cubicBezTo>
                  <a:cubicBezTo>
                    <a:pt x="23" y="68"/>
                    <a:pt x="23" y="68"/>
                    <a:pt x="23" y="68"/>
                  </a:cubicBezTo>
                  <a:cubicBezTo>
                    <a:pt x="28" y="68"/>
                    <a:pt x="32" y="72"/>
                    <a:pt x="32" y="77"/>
                  </a:cubicBezTo>
                  <a:cubicBezTo>
                    <a:pt x="32" y="200"/>
                    <a:pt x="32" y="200"/>
                    <a:pt x="32" y="200"/>
                  </a:cubicBezTo>
                  <a:cubicBezTo>
                    <a:pt x="32" y="201"/>
                    <a:pt x="33" y="201"/>
                    <a:pt x="33" y="201"/>
                  </a:cubicBezTo>
                  <a:cubicBezTo>
                    <a:pt x="47" y="201"/>
                    <a:pt x="47" y="201"/>
                    <a:pt x="47" y="201"/>
                  </a:cubicBezTo>
                  <a:cubicBezTo>
                    <a:pt x="48" y="201"/>
                    <a:pt x="48" y="201"/>
                    <a:pt x="48" y="200"/>
                  </a:cubicBezTo>
                  <a:cubicBezTo>
                    <a:pt x="48" y="102"/>
                    <a:pt x="48" y="102"/>
                    <a:pt x="48" y="102"/>
                  </a:cubicBezTo>
                  <a:cubicBezTo>
                    <a:pt x="48" y="97"/>
                    <a:pt x="52" y="93"/>
                    <a:pt x="57" y="9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20" name="Oval 109">
              <a:extLst>
                <a:ext uri="{FF2B5EF4-FFF2-40B4-BE49-F238E27FC236}">
                  <a16:creationId xmlns:a16="http://schemas.microsoft.com/office/drawing/2014/main" id="{B2065C52-9EA4-4F90-89CC-FB6AC5A4C1D0}"/>
                </a:ext>
              </a:extLst>
            </p:cNvPr>
            <p:cNvSpPr>
              <a:spLocks noChangeArrowheads="1"/>
            </p:cNvSpPr>
            <p:nvPr/>
          </p:nvSpPr>
          <p:spPr bwMode="gray">
            <a:xfrm>
              <a:off x="5024439" y="1890713"/>
              <a:ext cx="55563" cy="5715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21" name="Oval 110">
              <a:extLst>
                <a:ext uri="{FF2B5EF4-FFF2-40B4-BE49-F238E27FC236}">
                  <a16:creationId xmlns:a16="http://schemas.microsoft.com/office/drawing/2014/main" id="{9A793A49-6913-4B4C-9BE5-2A0D5E8B54BF}"/>
                </a:ext>
              </a:extLst>
            </p:cNvPr>
            <p:cNvSpPr>
              <a:spLocks noChangeArrowheads="1"/>
            </p:cNvSpPr>
            <p:nvPr/>
          </p:nvSpPr>
          <p:spPr bwMode="gray">
            <a:xfrm>
              <a:off x="4940301" y="1890713"/>
              <a:ext cx="55563" cy="5715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22" name="Freeform 184">
              <a:extLst>
                <a:ext uri="{FF2B5EF4-FFF2-40B4-BE49-F238E27FC236}">
                  <a16:creationId xmlns:a16="http://schemas.microsoft.com/office/drawing/2014/main" id="{4D778967-1326-46F6-A8F2-1AEB89BD42CC}"/>
                </a:ext>
              </a:extLst>
            </p:cNvPr>
            <p:cNvSpPr>
              <a:spLocks/>
            </p:cNvSpPr>
            <p:nvPr/>
          </p:nvSpPr>
          <p:spPr bwMode="gray">
            <a:xfrm>
              <a:off x="4786314" y="1949450"/>
              <a:ext cx="71438" cy="66675"/>
            </a:xfrm>
            <a:custGeom>
              <a:avLst/>
              <a:gdLst>
                <a:gd name="T0" fmla="*/ 2147483646 w 52"/>
                <a:gd name="T1" fmla="*/ 2147483646 h 48"/>
                <a:gd name="T2" fmla="*/ 2147483646 w 52"/>
                <a:gd name="T3" fmla="*/ 2147483646 h 48"/>
                <a:gd name="T4" fmla="*/ 2147483646 w 52"/>
                <a:gd name="T5" fmla="*/ 2147483646 h 48"/>
                <a:gd name="T6" fmla="*/ 2147483646 w 52"/>
                <a:gd name="T7" fmla="*/ 2147483646 h 48"/>
                <a:gd name="T8" fmla="*/ 2147483646 w 52"/>
                <a:gd name="T9" fmla="*/ 2147483646 h 48"/>
                <a:gd name="T10" fmla="*/ 2147483646 w 52"/>
                <a:gd name="T11" fmla="*/ 2147483646 h 48"/>
                <a:gd name="T12" fmla="*/ 2147483646 w 52"/>
                <a:gd name="T13" fmla="*/ 2147483646 h 48"/>
                <a:gd name="T14" fmla="*/ 2147483646 w 52"/>
                <a:gd name="T15" fmla="*/ 2147483646 h 48"/>
                <a:gd name="T16" fmla="*/ 0 60000 65536"/>
                <a:gd name="T17" fmla="*/ 0 60000 65536"/>
                <a:gd name="T18" fmla="*/ 0 60000 65536"/>
                <a:gd name="T19" fmla="*/ 0 60000 65536"/>
                <a:gd name="T20" fmla="*/ 0 60000 65536"/>
                <a:gd name="T21" fmla="*/ 0 60000 65536"/>
                <a:gd name="T22" fmla="*/ 0 60000 65536"/>
                <a:gd name="T23" fmla="*/ 0 60000 65536"/>
                <a:gd name="T24" fmla="*/ 0 w 52"/>
                <a:gd name="T25" fmla="*/ 0 h 48"/>
                <a:gd name="T26" fmla="*/ 52 w 52"/>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 h="48">
                  <a:moveTo>
                    <a:pt x="48" y="48"/>
                  </a:moveTo>
                  <a:cubicBezTo>
                    <a:pt x="47" y="48"/>
                    <a:pt x="46" y="48"/>
                    <a:pt x="45" y="47"/>
                  </a:cubicBezTo>
                  <a:cubicBezTo>
                    <a:pt x="2" y="7"/>
                    <a:pt x="2" y="7"/>
                    <a:pt x="2" y="7"/>
                  </a:cubicBezTo>
                  <a:cubicBezTo>
                    <a:pt x="0" y="5"/>
                    <a:pt x="0" y="3"/>
                    <a:pt x="2" y="1"/>
                  </a:cubicBezTo>
                  <a:cubicBezTo>
                    <a:pt x="3" y="0"/>
                    <a:pt x="6" y="0"/>
                    <a:pt x="7" y="1"/>
                  </a:cubicBezTo>
                  <a:cubicBezTo>
                    <a:pt x="50" y="41"/>
                    <a:pt x="50" y="41"/>
                    <a:pt x="50" y="41"/>
                  </a:cubicBezTo>
                  <a:cubicBezTo>
                    <a:pt x="52" y="43"/>
                    <a:pt x="52" y="45"/>
                    <a:pt x="51" y="47"/>
                  </a:cubicBezTo>
                  <a:cubicBezTo>
                    <a:pt x="50" y="48"/>
                    <a:pt x="49" y="48"/>
                    <a:pt x="48" y="4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23" name="Freeform 185">
              <a:extLst>
                <a:ext uri="{FF2B5EF4-FFF2-40B4-BE49-F238E27FC236}">
                  <a16:creationId xmlns:a16="http://schemas.microsoft.com/office/drawing/2014/main" id="{838D0A34-2F00-42A8-B342-40C62693A104}"/>
                </a:ext>
              </a:extLst>
            </p:cNvPr>
            <p:cNvSpPr>
              <a:spLocks/>
            </p:cNvSpPr>
            <p:nvPr/>
          </p:nvSpPr>
          <p:spPr bwMode="gray">
            <a:xfrm>
              <a:off x="4843464" y="1978025"/>
              <a:ext cx="17463" cy="19050"/>
            </a:xfrm>
            <a:custGeom>
              <a:avLst/>
              <a:gdLst>
                <a:gd name="T0" fmla="*/ 2147483646 w 13"/>
                <a:gd name="T1" fmla="*/ 2147483646 h 13"/>
                <a:gd name="T2" fmla="*/ 2147483646 w 13"/>
                <a:gd name="T3" fmla="*/ 2147483646 h 13"/>
                <a:gd name="T4" fmla="*/ 2147483646 w 13"/>
                <a:gd name="T5" fmla="*/ 2147483646 h 13"/>
                <a:gd name="T6" fmla="*/ 2147483646 w 13"/>
                <a:gd name="T7" fmla="*/ 2147483646 h 13"/>
                <a:gd name="T8" fmla="*/ 2147483646 w 13"/>
                <a:gd name="T9" fmla="*/ 2147483646 h 13"/>
                <a:gd name="T10" fmla="*/ 2147483646 w 13"/>
                <a:gd name="T11" fmla="*/ 2147483646 h 13"/>
                <a:gd name="T12" fmla="*/ 2147483646 w 13"/>
                <a:gd name="T13" fmla="*/ 2147483646 h 13"/>
                <a:gd name="T14" fmla="*/ 2147483646 w 13"/>
                <a:gd name="T15" fmla="*/ 2147483646 h 13"/>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13"/>
                <a:gd name="T26" fmla="*/ 13 w 13"/>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13">
                  <a:moveTo>
                    <a:pt x="9" y="13"/>
                  </a:moveTo>
                  <a:cubicBezTo>
                    <a:pt x="8" y="13"/>
                    <a:pt x="7" y="13"/>
                    <a:pt x="6" y="12"/>
                  </a:cubicBezTo>
                  <a:cubicBezTo>
                    <a:pt x="1" y="7"/>
                    <a:pt x="1" y="7"/>
                    <a:pt x="1" y="7"/>
                  </a:cubicBezTo>
                  <a:cubicBezTo>
                    <a:pt x="0" y="6"/>
                    <a:pt x="0" y="3"/>
                    <a:pt x="1" y="2"/>
                  </a:cubicBezTo>
                  <a:cubicBezTo>
                    <a:pt x="3" y="0"/>
                    <a:pt x="5" y="0"/>
                    <a:pt x="7" y="2"/>
                  </a:cubicBezTo>
                  <a:cubicBezTo>
                    <a:pt x="12" y="6"/>
                    <a:pt x="12" y="6"/>
                    <a:pt x="12" y="6"/>
                  </a:cubicBezTo>
                  <a:cubicBezTo>
                    <a:pt x="13" y="8"/>
                    <a:pt x="13" y="10"/>
                    <a:pt x="12" y="12"/>
                  </a:cubicBezTo>
                  <a:cubicBezTo>
                    <a:pt x="11" y="13"/>
                    <a:pt x="10" y="13"/>
                    <a:pt x="9" y="1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24" name="Freeform 186">
              <a:extLst>
                <a:ext uri="{FF2B5EF4-FFF2-40B4-BE49-F238E27FC236}">
                  <a16:creationId xmlns:a16="http://schemas.microsoft.com/office/drawing/2014/main" id="{190D7076-AA5D-4916-BA9E-7C23032D1DFA}"/>
                </a:ext>
              </a:extLst>
            </p:cNvPr>
            <p:cNvSpPr>
              <a:spLocks/>
            </p:cNvSpPr>
            <p:nvPr/>
          </p:nvSpPr>
          <p:spPr bwMode="gray">
            <a:xfrm>
              <a:off x="4802189" y="1941513"/>
              <a:ext cx="41275" cy="39688"/>
            </a:xfrm>
            <a:custGeom>
              <a:avLst/>
              <a:gdLst>
                <a:gd name="T0" fmla="*/ 2147483646 w 30"/>
                <a:gd name="T1" fmla="*/ 2147483646 h 29"/>
                <a:gd name="T2" fmla="*/ 2147483646 w 30"/>
                <a:gd name="T3" fmla="*/ 2147483646 h 29"/>
                <a:gd name="T4" fmla="*/ 2147483646 w 30"/>
                <a:gd name="T5" fmla="*/ 2147483646 h 29"/>
                <a:gd name="T6" fmla="*/ 2147483646 w 30"/>
                <a:gd name="T7" fmla="*/ 2147483646 h 29"/>
                <a:gd name="T8" fmla="*/ 2147483646 w 30"/>
                <a:gd name="T9" fmla="*/ 2147483646 h 29"/>
                <a:gd name="T10" fmla="*/ 2147483646 w 30"/>
                <a:gd name="T11" fmla="*/ 2147483646 h 29"/>
                <a:gd name="T12" fmla="*/ 2147483646 w 30"/>
                <a:gd name="T13" fmla="*/ 2147483646 h 29"/>
                <a:gd name="T14" fmla="*/ 2147483646 w 30"/>
                <a:gd name="T15" fmla="*/ 2147483646 h 29"/>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29"/>
                <a:gd name="T26" fmla="*/ 30 w 30"/>
                <a:gd name="T27" fmla="*/ 29 h 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29">
                  <a:moveTo>
                    <a:pt x="26" y="29"/>
                  </a:moveTo>
                  <a:cubicBezTo>
                    <a:pt x="25" y="29"/>
                    <a:pt x="24" y="28"/>
                    <a:pt x="23" y="28"/>
                  </a:cubicBezTo>
                  <a:cubicBezTo>
                    <a:pt x="1" y="7"/>
                    <a:pt x="1" y="7"/>
                    <a:pt x="1" y="7"/>
                  </a:cubicBezTo>
                  <a:cubicBezTo>
                    <a:pt x="0" y="6"/>
                    <a:pt x="0" y="3"/>
                    <a:pt x="1" y="2"/>
                  </a:cubicBezTo>
                  <a:cubicBezTo>
                    <a:pt x="3" y="0"/>
                    <a:pt x="5" y="0"/>
                    <a:pt x="7" y="2"/>
                  </a:cubicBezTo>
                  <a:cubicBezTo>
                    <a:pt x="29" y="22"/>
                    <a:pt x="29" y="22"/>
                    <a:pt x="29" y="22"/>
                  </a:cubicBezTo>
                  <a:cubicBezTo>
                    <a:pt x="30" y="23"/>
                    <a:pt x="30" y="26"/>
                    <a:pt x="29" y="27"/>
                  </a:cubicBezTo>
                  <a:cubicBezTo>
                    <a:pt x="28" y="28"/>
                    <a:pt x="27" y="29"/>
                    <a:pt x="26" y="2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25" name="Freeform 187">
              <a:extLst>
                <a:ext uri="{FF2B5EF4-FFF2-40B4-BE49-F238E27FC236}">
                  <a16:creationId xmlns:a16="http://schemas.microsoft.com/office/drawing/2014/main" id="{8E442D64-F580-43DF-8689-67A2DC3F2B29}"/>
                </a:ext>
              </a:extLst>
            </p:cNvPr>
            <p:cNvSpPr>
              <a:spLocks/>
            </p:cNvSpPr>
            <p:nvPr/>
          </p:nvSpPr>
          <p:spPr bwMode="gray">
            <a:xfrm>
              <a:off x="4889501" y="1908175"/>
              <a:ext cx="25400" cy="250825"/>
            </a:xfrm>
            <a:custGeom>
              <a:avLst/>
              <a:gdLst>
                <a:gd name="T0" fmla="*/ 2147483646 w 18"/>
                <a:gd name="T1" fmla="*/ 2147483646 h 181"/>
                <a:gd name="T2" fmla="*/ 0 w 18"/>
                <a:gd name="T3" fmla="*/ 2147483646 h 181"/>
                <a:gd name="T4" fmla="*/ 0 w 18"/>
                <a:gd name="T5" fmla="*/ 2147483646 h 181"/>
                <a:gd name="T6" fmla="*/ 2147483646 w 18"/>
                <a:gd name="T7" fmla="*/ 0 h 181"/>
                <a:gd name="T8" fmla="*/ 2147483646 w 18"/>
                <a:gd name="T9" fmla="*/ 2147483646 h 181"/>
                <a:gd name="T10" fmla="*/ 2147483646 w 18"/>
                <a:gd name="T11" fmla="*/ 2147483646 h 181"/>
                <a:gd name="T12" fmla="*/ 2147483646 w 18"/>
                <a:gd name="T13" fmla="*/ 2147483646 h 181"/>
                <a:gd name="T14" fmla="*/ 0 60000 65536"/>
                <a:gd name="T15" fmla="*/ 0 60000 65536"/>
                <a:gd name="T16" fmla="*/ 0 60000 65536"/>
                <a:gd name="T17" fmla="*/ 0 60000 65536"/>
                <a:gd name="T18" fmla="*/ 0 60000 65536"/>
                <a:gd name="T19" fmla="*/ 0 60000 65536"/>
                <a:gd name="T20" fmla="*/ 0 60000 65536"/>
                <a:gd name="T21" fmla="*/ 0 w 18"/>
                <a:gd name="T22" fmla="*/ 0 h 181"/>
                <a:gd name="T23" fmla="*/ 18 w 18"/>
                <a:gd name="T24" fmla="*/ 181 h 1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81">
                  <a:moveTo>
                    <a:pt x="9" y="181"/>
                  </a:moveTo>
                  <a:cubicBezTo>
                    <a:pt x="4" y="181"/>
                    <a:pt x="0" y="177"/>
                    <a:pt x="0" y="172"/>
                  </a:cubicBezTo>
                  <a:cubicBezTo>
                    <a:pt x="0" y="9"/>
                    <a:pt x="0" y="9"/>
                    <a:pt x="0" y="9"/>
                  </a:cubicBezTo>
                  <a:cubicBezTo>
                    <a:pt x="0" y="4"/>
                    <a:pt x="4" y="0"/>
                    <a:pt x="9" y="0"/>
                  </a:cubicBezTo>
                  <a:cubicBezTo>
                    <a:pt x="14" y="0"/>
                    <a:pt x="18" y="4"/>
                    <a:pt x="18" y="9"/>
                  </a:cubicBezTo>
                  <a:cubicBezTo>
                    <a:pt x="18" y="172"/>
                    <a:pt x="18" y="172"/>
                    <a:pt x="18" y="172"/>
                  </a:cubicBezTo>
                  <a:cubicBezTo>
                    <a:pt x="18" y="177"/>
                    <a:pt x="14" y="181"/>
                    <a:pt x="9" y="18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26" name="Freeform 188">
              <a:extLst>
                <a:ext uri="{FF2B5EF4-FFF2-40B4-BE49-F238E27FC236}">
                  <a16:creationId xmlns:a16="http://schemas.microsoft.com/office/drawing/2014/main" id="{21DB522A-98BD-4FA5-A049-17D1273D2307}"/>
                </a:ext>
              </a:extLst>
            </p:cNvPr>
            <p:cNvSpPr>
              <a:spLocks noEditPoints="1"/>
            </p:cNvSpPr>
            <p:nvPr/>
          </p:nvSpPr>
          <p:spPr bwMode="gray">
            <a:xfrm>
              <a:off x="5005389" y="1971675"/>
              <a:ext cx="69850" cy="71438"/>
            </a:xfrm>
            <a:custGeom>
              <a:avLst/>
              <a:gdLst>
                <a:gd name="T0" fmla="*/ 2147483646 w 51"/>
                <a:gd name="T1" fmla="*/ 2147483646 h 51"/>
                <a:gd name="T2" fmla="*/ 0 w 51"/>
                <a:gd name="T3" fmla="*/ 2147483646 h 51"/>
                <a:gd name="T4" fmla="*/ 2147483646 w 51"/>
                <a:gd name="T5" fmla="*/ 0 h 51"/>
                <a:gd name="T6" fmla="*/ 2147483646 w 51"/>
                <a:gd name="T7" fmla="*/ 2147483646 h 51"/>
                <a:gd name="T8" fmla="*/ 2147483646 w 51"/>
                <a:gd name="T9" fmla="*/ 2147483646 h 51"/>
                <a:gd name="T10" fmla="*/ 2147483646 w 51"/>
                <a:gd name="T11" fmla="*/ 2147483646 h 51"/>
                <a:gd name="T12" fmla="*/ 2147483646 w 51"/>
                <a:gd name="T13" fmla="*/ 2147483646 h 51"/>
                <a:gd name="T14" fmla="*/ 2147483646 w 51"/>
                <a:gd name="T15" fmla="*/ 2147483646 h 51"/>
                <a:gd name="T16" fmla="*/ 2147483646 w 51"/>
                <a:gd name="T17" fmla="*/ 2147483646 h 51"/>
                <a:gd name="T18" fmla="*/ 2147483646 w 51"/>
                <a:gd name="T19" fmla="*/ 2147483646 h 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1"/>
                <a:gd name="T31" fmla="*/ 0 h 51"/>
                <a:gd name="T32" fmla="*/ 51 w 51"/>
                <a:gd name="T33" fmla="*/ 51 h 5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1" h="51">
                  <a:moveTo>
                    <a:pt x="25" y="51"/>
                  </a:moveTo>
                  <a:cubicBezTo>
                    <a:pt x="11" y="51"/>
                    <a:pt x="0" y="40"/>
                    <a:pt x="0" y="25"/>
                  </a:cubicBezTo>
                  <a:cubicBezTo>
                    <a:pt x="0" y="11"/>
                    <a:pt x="11" y="0"/>
                    <a:pt x="25" y="0"/>
                  </a:cubicBezTo>
                  <a:cubicBezTo>
                    <a:pt x="39" y="0"/>
                    <a:pt x="51" y="11"/>
                    <a:pt x="51" y="25"/>
                  </a:cubicBezTo>
                  <a:cubicBezTo>
                    <a:pt x="51" y="40"/>
                    <a:pt x="39" y="51"/>
                    <a:pt x="25" y="51"/>
                  </a:cubicBezTo>
                  <a:close/>
                  <a:moveTo>
                    <a:pt x="25" y="8"/>
                  </a:moveTo>
                  <a:cubicBezTo>
                    <a:pt x="15" y="8"/>
                    <a:pt x="8" y="16"/>
                    <a:pt x="8" y="25"/>
                  </a:cubicBezTo>
                  <a:cubicBezTo>
                    <a:pt x="8" y="35"/>
                    <a:pt x="15" y="43"/>
                    <a:pt x="25" y="43"/>
                  </a:cubicBezTo>
                  <a:cubicBezTo>
                    <a:pt x="35" y="43"/>
                    <a:pt x="43" y="35"/>
                    <a:pt x="43" y="25"/>
                  </a:cubicBezTo>
                  <a:cubicBezTo>
                    <a:pt x="43" y="16"/>
                    <a:pt x="35" y="8"/>
                    <a:pt x="25"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27" name="Freeform 189">
              <a:extLst>
                <a:ext uri="{FF2B5EF4-FFF2-40B4-BE49-F238E27FC236}">
                  <a16:creationId xmlns:a16="http://schemas.microsoft.com/office/drawing/2014/main" id="{E693CC68-F67B-4C3F-A1FE-2108400E0610}"/>
                </a:ext>
              </a:extLst>
            </p:cNvPr>
            <p:cNvSpPr>
              <a:spLocks/>
            </p:cNvSpPr>
            <p:nvPr/>
          </p:nvSpPr>
          <p:spPr bwMode="gray">
            <a:xfrm>
              <a:off x="5065714" y="2039938"/>
              <a:ext cx="69850" cy="71438"/>
            </a:xfrm>
            <a:custGeom>
              <a:avLst/>
              <a:gdLst>
                <a:gd name="T0" fmla="*/ 2147483646 w 50"/>
                <a:gd name="T1" fmla="*/ 2147483646 h 52"/>
                <a:gd name="T2" fmla="*/ 2147483646 w 50"/>
                <a:gd name="T3" fmla="*/ 2147483646 h 52"/>
                <a:gd name="T4" fmla="*/ 2147483646 w 50"/>
                <a:gd name="T5" fmla="*/ 2147483646 h 52"/>
                <a:gd name="T6" fmla="*/ 2147483646 w 50"/>
                <a:gd name="T7" fmla="*/ 2147483646 h 52"/>
                <a:gd name="T8" fmla="*/ 2147483646 w 50"/>
                <a:gd name="T9" fmla="*/ 2147483646 h 52"/>
                <a:gd name="T10" fmla="*/ 2147483646 w 50"/>
                <a:gd name="T11" fmla="*/ 2147483646 h 52"/>
                <a:gd name="T12" fmla="*/ 2147483646 w 50"/>
                <a:gd name="T13" fmla="*/ 2147483646 h 52"/>
                <a:gd name="T14" fmla="*/ 2147483646 w 50"/>
                <a:gd name="T15" fmla="*/ 2147483646 h 52"/>
                <a:gd name="T16" fmla="*/ 2147483646 w 50"/>
                <a:gd name="T17" fmla="*/ 2147483646 h 52"/>
                <a:gd name="T18" fmla="*/ 2147483646 w 50"/>
                <a:gd name="T19" fmla="*/ 2147483646 h 52"/>
                <a:gd name="T20" fmla="*/ 2147483646 w 50"/>
                <a:gd name="T21" fmla="*/ 0 h 52"/>
                <a:gd name="T22" fmla="*/ 2147483646 w 50"/>
                <a:gd name="T23" fmla="*/ 2147483646 h 52"/>
                <a:gd name="T24" fmla="*/ 2147483646 w 50"/>
                <a:gd name="T25" fmla="*/ 2147483646 h 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
                <a:gd name="T40" fmla="*/ 0 h 52"/>
                <a:gd name="T41" fmla="*/ 50 w 50"/>
                <a:gd name="T42" fmla="*/ 52 h 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 h="52">
                  <a:moveTo>
                    <a:pt x="24" y="52"/>
                  </a:moveTo>
                  <a:cubicBezTo>
                    <a:pt x="23" y="52"/>
                    <a:pt x="21" y="51"/>
                    <a:pt x="20" y="51"/>
                  </a:cubicBezTo>
                  <a:cubicBezTo>
                    <a:pt x="18" y="51"/>
                    <a:pt x="16" y="49"/>
                    <a:pt x="17" y="46"/>
                  </a:cubicBezTo>
                  <a:cubicBezTo>
                    <a:pt x="17" y="44"/>
                    <a:pt x="19" y="43"/>
                    <a:pt x="21" y="43"/>
                  </a:cubicBezTo>
                  <a:cubicBezTo>
                    <a:pt x="22" y="43"/>
                    <a:pt x="23" y="44"/>
                    <a:pt x="24" y="44"/>
                  </a:cubicBezTo>
                  <a:cubicBezTo>
                    <a:pt x="34" y="44"/>
                    <a:pt x="42" y="36"/>
                    <a:pt x="42" y="26"/>
                  </a:cubicBezTo>
                  <a:cubicBezTo>
                    <a:pt x="42" y="16"/>
                    <a:pt x="34" y="8"/>
                    <a:pt x="24" y="8"/>
                  </a:cubicBezTo>
                  <a:cubicBezTo>
                    <a:pt x="17" y="8"/>
                    <a:pt x="11" y="12"/>
                    <a:pt x="8" y="19"/>
                  </a:cubicBezTo>
                  <a:cubicBezTo>
                    <a:pt x="7" y="21"/>
                    <a:pt x="5" y="22"/>
                    <a:pt x="3" y="21"/>
                  </a:cubicBezTo>
                  <a:cubicBezTo>
                    <a:pt x="1" y="20"/>
                    <a:pt x="0" y="18"/>
                    <a:pt x="1" y="16"/>
                  </a:cubicBezTo>
                  <a:cubicBezTo>
                    <a:pt x="5" y="6"/>
                    <a:pt x="14" y="0"/>
                    <a:pt x="24" y="0"/>
                  </a:cubicBezTo>
                  <a:cubicBezTo>
                    <a:pt x="39" y="0"/>
                    <a:pt x="50" y="12"/>
                    <a:pt x="50" y="26"/>
                  </a:cubicBezTo>
                  <a:cubicBezTo>
                    <a:pt x="50" y="40"/>
                    <a:pt x="39" y="52"/>
                    <a:pt x="24" y="5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28" name="Freeform 190">
              <a:extLst>
                <a:ext uri="{FF2B5EF4-FFF2-40B4-BE49-F238E27FC236}">
                  <a16:creationId xmlns:a16="http://schemas.microsoft.com/office/drawing/2014/main" id="{F0E2E8F8-C785-452A-8297-455A3B480C8A}"/>
                </a:ext>
              </a:extLst>
            </p:cNvPr>
            <p:cNvSpPr>
              <a:spLocks noEditPoints="1"/>
            </p:cNvSpPr>
            <p:nvPr/>
          </p:nvSpPr>
          <p:spPr bwMode="gray">
            <a:xfrm>
              <a:off x="4960939" y="2047875"/>
              <a:ext cx="173038" cy="290513"/>
            </a:xfrm>
            <a:custGeom>
              <a:avLst/>
              <a:gdLst>
                <a:gd name="T0" fmla="*/ 2147483646 w 125"/>
                <a:gd name="T1" fmla="*/ 2147483646 h 209"/>
                <a:gd name="T2" fmla="*/ 2147483646 w 125"/>
                <a:gd name="T3" fmla="*/ 2147483646 h 209"/>
                <a:gd name="T4" fmla="*/ 2147483646 w 125"/>
                <a:gd name="T5" fmla="*/ 2147483646 h 209"/>
                <a:gd name="T6" fmla="*/ 2147483646 w 125"/>
                <a:gd name="T7" fmla="*/ 2147483646 h 209"/>
                <a:gd name="T8" fmla="*/ 2147483646 w 125"/>
                <a:gd name="T9" fmla="*/ 2147483646 h 209"/>
                <a:gd name="T10" fmla="*/ 2147483646 w 125"/>
                <a:gd name="T11" fmla="*/ 2147483646 h 209"/>
                <a:gd name="T12" fmla="*/ 2147483646 w 125"/>
                <a:gd name="T13" fmla="*/ 2147483646 h 209"/>
                <a:gd name="T14" fmla="*/ 2147483646 w 125"/>
                <a:gd name="T15" fmla="*/ 2147483646 h 209"/>
                <a:gd name="T16" fmla="*/ 2147483646 w 125"/>
                <a:gd name="T17" fmla="*/ 2147483646 h 209"/>
                <a:gd name="T18" fmla="*/ 2147483646 w 125"/>
                <a:gd name="T19" fmla="*/ 2147483646 h 209"/>
                <a:gd name="T20" fmla="*/ 2147483646 w 125"/>
                <a:gd name="T21" fmla="*/ 2147483646 h 209"/>
                <a:gd name="T22" fmla="*/ 2147483646 w 125"/>
                <a:gd name="T23" fmla="*/ 2147483646 h 209"/>
                <a:gd name="T24" fmla="*/ 0 w 125"/>
                <a:gd name="T25" fmla="*/ 2147483646 h 209"/>
                <a:gd name="T26" fmla="*/ 0 w 125"/>
                <a:gd name="T27" fmla="*/ 2147483646 h 209"/>
                <a:gd name="T28" fmla="*/ 0 w 125"/>
                <a:gd name="T29" fmla="*/ 2147483646 h 209"/>
                <a:gd name="T30" fmla="*/ 2147483646 w 125"/>
                <a:gd name="T31" fmla="*/ 0 h 209"/>
                <a:gd name="T32" fmla="*/ 2147483646 w 125"/>
                <a:gd name="T33" fmla="*/ 2147483646 h 209"/>
                <a:gd name="T34" fmla="*/ 2147483646 w 125"/>
                <a:gd name="T35" fmla="*/ 2147483646 h 209"/>
                <a:gd name="T36" fmla="*/ 2147483646 w 125"/>
                <a:gd name="T37" fmla="*/ 2147483646 h 209"/>
                <a:gd name="T38" fmla="*/ 2147483646 w 125"/>
                <a:gd name="T39" fmla="*/ 2147483646 h 209"/>
                <a:gd name="T40" fmla="*/ 2147483646 w 125"/>
                <a:gd name="T41" fmla="*/ 2147483646 h 209"/>
                <a:gd name="T42" fmla="*/ 2147483646 w 125"/>
                <a:gd name="T43" fmla="*/ 2147483646 h 209"/>
                <a:gd name="T44" fmla="*/ 2147483646 w 125"/>
                <a:gd name="T45" fmla="*/ 2147483646 h 209"/>
                <a:gd name="T46" fmla="*/ 2147483646 w 125"/>
                <a:gd name="T47" fmla="*/ 2147483646 h 209"/>
                <a:gd name="T48" fmla="*/ 2147483646 w 125"/>
                <a:gd name="T49" fmla="*/ 2147483646 h 209"/>
                <a:gd name="T50" fmla="*/ 2147483646 w 125"/>
                <a:gd name="T51" fmla="*/ 2147483646 h 209"/>
                <a:gd name="T52" fmla="*/ 2147483646 w 125"/>
                <a:gd name="T53" fmla="*/ 2147483646 h 209"/>
                <a:gd name="T54" fmla="*/ 2147483646 w 125"/>
                <a:gd name="T55" fmla="*/ 2147483646 h 209"/>
                <a:gd name="T56" fmla="*/ 2147483646 w 125"/>
                <a:gd name="T57" fmla="*/ 2147483646 h 209"/>
                <a:gd name="T58" fmla="*/ 2147483646 w 125"/>
                <a:gd name="T59" fmla="*/ 2147483646 h 209"/>
                <a:gd name="T60" fmla="*/ 2147483646 w 125"/>
                <a:gd name="T61" fmla="*/ 2147483646 h 209"/>
                <a:gd name="T62" fmla="*/ 2147483646 w 125"/>
                <a:gd name="T63" fmla="*/ 2147483646 h 209"/>
                <a:gd name="T64" fmla="*/ 2147483646 w 125"/>
                <a:gd name="T65" fmla="*/ 2147483646 h 209"/>
                <a:gd name="T66" fmla="*/ 2147483646 w 125"/>
                <a:gd name="T67" fmla="*/ 2147483646 h 209"/>
                <a:gd name="T68" fmla="*/ 2147483646 w 125"/>
                <a:gd name="T69" fmla="*/ 2147483646 h 209"/>
                <a:gd name="T70" fmla="*/ 2147483646 w 125"/>
                <a:gd name="T71" fmla="*/ 2147483646 h 209"/>
                <a:gd name="T72" fmla="*/ 2147483646 w 125"/>
                <a:gd name="T73" fmla="*/ 2147483646 h 209"/>
                <a:gd name="T74" fmla="*/ 2147483646 w 125"/>
                <a:gd name="T75" fmla="*/ 2147483646 h 209"/>
                <a:gd name="T76" fmla="*/ 2147483646 w 125"/>
                <a:gd name="T77" fmla="*/ 2147483646 h 209"/>
                <a:gd name="T78" fmla="*/ 2147483646 w 125"/>
                <a:gd name="T79" fmla="*/ 2147483646 h 209"/>
                <a:gd name="T80" fmla="*/ 2147483646 w 125"/>
                <a:gd name="T81" fmla="*/ 2147483646 h 209"/>
                <a:gd name="T82" fmla="*/ 2147483646 w 125"/>
                <a:gd name="T83" fmla="*/ 2147483646 h 209"/>
                <a:gd name="T84" fmla="*/ 2147483646 w 125"/>
                <a:gd name="T85" fmla="*/ 2147483646 h 209"/>
                <a:gd name="T86" fmla="*/ 2147483646 w 125"/>
                <a:gd name="T87" fmla="*/ 2147483646 h 209"/>
                <a:gd name="T88" fmla="*/ 2147483646 w 125"/>
                <a:gd name="T89" fmla="*/ 2147483646 h 209"/>
                <a:gd name="T90" fmla="*/ 2147483646 w 125"/>
                <a:gd name="T91" fmla="*/ 2147483646 h 209"/>
                <a:gd name="T92" fmla="*/ 2147483646 w 125"/>
                <a:gd name="T93" fmla="*/ 2147483646 h 209"/>
                <a:gd name="T94" fmla="*/ 2147483646 w 125"/>
                <a:gd name="T95" fmla="*/ 2147483646 h 209"/>
                <a:gd name="T96" fmla="*/ 2147483646 w 125"/>
                <a:gd name="T97" fmla="*/ 2147483646 h 209"/>
                <a:gd name="T98" fmla="*/ 2147483646 w 125"/>
                <a:gd name="T99" fmla="*/ 2147483646 h 209"/>
                <a:gd name="T100" fmla="*/ 2147483646 w 125"/>
                <a:gd name="T101" fmla="*/ 2147483646 h 209"/>
                <a:gd name="T102" fmla="*/ 2147483646 w 125"/>
                <a:gd name="T103" fmla="*/ 2147483646 h 209"/>
                <a:gd name="T104" fmla="*/ 2147483646 w 125"/>
                <a:gd name="T105" fmla="*/ 2147483646 h 2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5"/>
                <a:gd name="T160" fmla="*/ 0 h 209"/>
                <a:gd name="T161" fmla="*/ 125 w 125"/>
                <a:gd name="T162" fmla="*/ 209 h 20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5" h="209">
                  <a:moveTo>
                    <a:pt x="81" y="209"/>
                  </a:moveTo>
                  <a:cubicBezTo>
                    <a:pt x="67" y="209"/>
                    <a:pt x="67" y="209"/>
                    <a:pt x="67" y="209"/>
                  </a:cubicBezTo>
                  <a:cubicBezTo>
                    <a:pt x="62" y="209"/>
                    <a:pt x="58" y="205"/>
                    <a:pt x="58" y="200"/>
                  </a:cubicBezTo>
                  <a:cubicBezTo>
                    <a:pt x="58" y="102"/>
                    <a:pt x="58" y="102"/>
                    <a:pt x="58" y="102"/>
                  </a:cubicBezTo>
                  <a:cubicBezTo>
                    <a:pt x="58" y="101"/>
                    <a:pt x="56" y="101"/>
                    <a:pt x="56" y="102"/>
                  </a:cubicBezTo>
                  <a:cubicBezTo>
                    <a:pt x="56" y="200"/>
                    <a:pt x="56" y="200"/>
                    <a:pt x="56" y="200"/>
                  </a:cubicBezTo>
                  <a:cubicBezTo>
                    <a:pt x="56" y="205"/>
                    <a:pt x="52" y="209"/>
                    <a:pt x="47" y="209"/>
                  </a:cubicBezTo>
                  <a:cubicBezTo>
                    <a:pt x="33" y="209"/>
                    <a:pt x="33" y="209"/>
                    <a:pt x="33" y="209"/>
                  </a:cubicBezTo>
                  <a:cubicBezTo>
                    <a:pt x="28" y="209"/>
                    <a:pt x="24" y="205"/>
                    <a:pt x="24" y="200"/>
                  </a:cubicBezTo>
                  <a:cubicBezTo>
                    <a:pt x="24" y="77"/>
                    <a:pt x="24" y="77"/>
                    <a:pt x="24" y="77"/>
                  </a:cubicBezTo>
                  <a:cubicBezTo>
                    <a:pt x="24" y="77"/>
                    <a:pt x="23" y="76"/>
                    <a:pt x="23" y="76"/>
                  </a:cubicBezTo>
                  <a:cubicBezTo>
                    <a:pt x="9" y="76"/>
                    <a:pt x="9" y="76"/>
                    <a:pt x="9" y="76"/>
                  </a:cubicBezTo>
                  <a:cubicBezTo>
                    <a:pt x="4" y="76"/>
                    <a:pt x="0" y="72"/>
                    <a:pt x="0" y="67"/>
                  </a:cubicBezTo>
                  <a:cubicBezTo>
                    <a:pt x="0" y="56"/>
                    <a:pt x="0" y="56"/>
                    <a:pt x="0" y="56"/>
                  </a:cubicBezTo>
                  <a:cubicBezTo>
                    <a:pt x="0" y="56"/>
                    <a:pt x="0" y="56"/>
                    <a:pt x="0" y="56"/>
                  </a:cubicBezTo>
                  <a:cubicBezTo>
                    <a:pt x="0" y="24"/>
                    <a:pt x="23" y="0"/>
                    <a:pt x="54" y="0"/>
                  </a:cubicBezTo>
                  <a:cubicBezTo>
                    <a:pt x="81" y="0"/>
                    <a:pt x="97" y="15"/>
                    <a:pt x="100" y="45"/>
                  </a:cubicBezTo>
                  <a:cubicBezTo>
                    <a:pt x="100" y="47"/>
                    <a:pt x="101" y="48"/>
                    <a:pt x="103" y="48"/>
                  </a:cubicBezTo>
                  <a:cubicBezTo>
                    <a:pt x="116" y="48"/>
                    <a:pt x="116" y="48"/>
                    <a:pt x="116" y="48"/>
                  </a:cubicBezTo>
                  <a:cubicBezTo>
                    <a:pt x="121" y="48"/>
                    <a:pt x="125" y="52"/>
                    <a:pt x="125" y="57"/>
                  </a:cubicBezTo>
                  <a:cubicBezTo>
                    <a:pt x="125" y="67"/>
                    <a:pt x="125" y="67"/>
                    <a:pt x="125" y="67"/>
                  </a:cubicBezTo>
                  <a:cubicBezTo>
                    <a:pt x="125" y="72"/>
                    <a:pt x="121" y="76"/>
                    <a:pt x="116" y="76"/>
                  </a:cubicBezTo>
                  <a:cubicBezTo>
                    <a:pt x="92" y="76"/>
                    <a:pt x="92" y="76"/>
                    <a:pt x="92" y="76"/>
                  </a:cubicBezTo>
                  <a:cubicBezTo>
                    <a:pt x="91" y="76"/>
                    <a:pt x="90" y="77"/>
                    <a:pt x="90" y="77"/>
                  </a:cubicBezTo>
                  <a:cubicBezTo>
                    <a:pt x="90" y="200"/>
                    <a:pt x="90" y="200"/>
                    <a:pt x="90" y="200"/>
                  </a:cubicBezTo>
                  <a:cubicBezTo>
                    <a:pt x="90" y="205"/>
                    <a:pt x="86" y="209"/>
                    <a:pt x="81" y="209"/>
                  </a:cubicBezTo>
                  <a:close/>
                  <a:moveTo>
                    <a:pt x="57" y="93"/>
                  </a:moveTo>
                  <a:cubicBezTo>
                    <a:pt x="62" y="93"/>
                    <a:pt x="66" y="97"/>
                    <a:pt x="66" y="102"/>
                  </a:cubicBezTo>
                  <a:cubicBezTo>
                    <a:pt x="66" y="200"/>
                    <a:pt x="66" y="200"/>
                    <a:pt x="66" y="200"/>
                  </a:cubicBezTo>
                  <a:cubicBezTo>
                    <a:pt x="66" y="201"/>
                    <a:pt x="67" y="201"/>
                    <a:pt x="67" y="201"/>
                  </a:cubicBezTo>
                  <a:cubicBezTo>
                    <a:pt x="81" y="201"/>
                    <a:pt x="81" y="201"/>
                    <a:pt x="81" y="201"/>
                  </a:cubicBezTo>
                  <a:cubicBezTo>
                    <a:pt x="82" y="201"/>
                    <a:pt x="82" y="201"/>
                    <a:pt x="82" y="200"/>
                  </a:cubicBezTo>
                  <a:cubicBezTo>
                    <a:pt x="82" y="77"/>
                    <a:pt x="82" y="77"/>
                    <a:pt x="82" y="77"/>
                  </a:cubicBezTo>
                  <a:cubicBezTo>
                    <a:pt x="82" y="72"/>
                    <a:pt x="87" y="68"/>
                    <a:pt x="92" y="68"/>
                  </a:cubicBezTo>
                  <a:cubicBezTo>
                    <a:pt x="116" y="68"/>
                    <a:pt x="116" y="68"/>
                    <a:pt x="116" y="68"/>
                  </a:cubicBezTo>
                  <a:cubicBezTo>
                    <a:pt x="117" y="68"/>
                    <a:pt x="117" y="68"/>
                    <a:pt x="117" y="67"/>
                  </a:cubicBezTo>
                  <a:cubicBezTo>
                    <a:pt x="117" y="57"/>
                    <a:pt x="117" y="57"/>
                    <a:pt x="117" y="57"/>
                  </a:cubicBezTo>
                  <a:cubicBezTo>
                    <a:pt x="117" y="57"/>
                    <a:pt x="117" y="56"/>
                    <a:pt x="116" y="56"/>
                  </a:cubicBezTo>
                  <a:cubicBezTo>
                    <a:pt x="103" y="56"/>
                    <a:pt x="103" y="56"/>
                    <a:pt x="103" y="56"/>
                  </a:cubicBezTo>
                  <a:cubicBezTo>
                    <a:pt x="97" y="56"/>
                    <a:pt x="92" y="52"/>
                    <a:pt x="92" y="45"/>
                  </a:cubicBezTo>
                  <a:cubicBezTo>
                    <a:pt x="90" y="20"/>
                    <a:pt x="77" y="8"/>
                    <a:pt x="54" y="8"/>
                  </a:cubicBezTo>
                  <a:cubicBezTo>
                    <a:pt x="28" y="8"/>
                    <a:pt x="8" y="28"/>
                    <a:pt x="8" y="56"/>
                  </a:cubicBezTo>
                  <a:cubicBezTo>
                    <a:pt x="8" y="56"/>
                    <a:pt x="8" y="57"/>
                    <a:pt x="8" y="57"/>
                  </a:cubicBezTo>
                  <a:cubicBezTo>
                    <a:pt x="8" y="67"/>
                    <a:pt x="8" y="67"/>
                    <a:pt x="8" y="67"/>
                  </a:cubicBezTo>
                  <a:cubicBezTo>
                    <a:pt x="8" y="68"/>
                    <a:pt x="8" y="68"/>
                    <a:pt x="9" y="68"/>
                  </a:cubicBezTo>
                  <a:cubicBezTo>
                    <a:pt x="23" y="68"/>
                    <a:pt x="23" y="68"/>
                    <a:pt x="23" y="68"/>
                  </a:cubicBezTo>
                  <a:cubicBezTo>
                    <a:pt x="28" y="68"/>
                    <a:pt x="32" y="72"/>
                    <a:pt x="32" y="77"/>
                  </a:cubicBezTo>
                  <a:cubicBezTo>
                    <a:pt x="32" y="200"/>
                    <a:pt x="32" y="200"/>
                    <a:pt x="32" y="200"/>
                  </a:cubicBezTo>
                  <a:cubicBezTo>
                    <a:pt x="32" y="201"/>
                    <a:pt x="32" y="201"/>
                    <a:pt x="33" y="201"/>
                  </a:cubicBezTo>
                  <a:cubicBezTo>
                    <a:pt x="47" y="201"/>
                    <a:pt x="47" y="201"/>
                    <a:pt x="47" y="201"/>
                  </a:cubicBezTo>
                  <a:cubicBezTo>
                    <a:pt x="48" y="201"/>
                    <a:pt x="48" y="201"/>
                    <a:pt x="48" y="200"/>
                  </a:cubicBezTo>
                  <a:cubicBezTo>
                    <a:pt x="48" y="102"/>
                    <a:pt x="48" y="102"/>
                    <a:pt x="48" y="102"/>
                  </a:cubicBezTo>
                  <a:cubicBezTo>
                    <a:pt x="48" y="97"/>
                    <a:pt x="52" y="93"/>
                    <a:pt x="57" y="9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29" name="Freeform 191">
              <a:extLst>
                <a:ext uri="{FF2B5EF4-FFF2-40B4-BE49-F238E27FC236}">
                  <a16:creationId xmlns:a16="http://schemas.microsoft.com/office/drawing/2014/main" id="{0572DA22-058F-4079-9A88-CAFC41EB8D50}"/>
                </a:ext>
              </a:extLst>
            </p:cNvPr>
            <p:cNvSpPr>
              <a:spLocks/>
            </p:cNvSpPr>
            <p:nvPr/>
          </p:nvSpPr>
          <p:spPr bwMode="gray">
            <a:xfrm>
              <a:off x="5084764" y="1949450"/>
              <a:ext cx="71438" cy="66675"/>
            </a:xfrm>
            <a:custGeom>
              <a:avLst/>
              <a:gdLst>
                <a:gd name="T0" fmla="*/ 2147483646 w 52"/>
                <a:gd name="T1" fmla="*/ 2147483646 h 48"/>
                <a:gd name="T2" fmla="*/ 2147483646 w 52"/>
                <a:gd name="T3" fmla="*/ 2147483646 h 48"/>
                <a:gd name="T4" fmla="*/ 2147483646 w 52"/>
                <a:gd name="T5" fmla="*/ 2147483646 h 48"/>
                <a:gd name="T6" fmla="*/ 2147483646 w 52"/>
                <a:gd name="T7" fmla="*/ 2147483646 h 48"/>
                <a:gd name="T8" fmla="*/ 2147483646 w 52"/>
                <a:gd name="T9" fmla="*/ 2147483646 h 48"/>
                <a:gd name="T10" fmla="*/ 2147483646 w 52"/>
                <a:gd name="T11" fmla="*/ 2147483646 h 48"/>
                <a:gd name="T12" fmla="*/ 2147483646 w 52"/>
                <a:gd name="T13" fmla="*/ 2147483646 h 48"/>
                <a:gd name="T14" fmla="*/ 2147483646 w 52"/>
                <a:gd name="T15" fmla="*/ 2147483646 h 48"/>
                <a:gd name="T16" fmla="*/ 0 60000 65536"/>
                <a:gd name="T17" fmla="*/ 0 60000 65536"/>
                <a:gd name="T18" fmla="*/ 0 60000 65536"/>
                <a:gd name="T19" fmla="*/ 0 60000 65536"/>
                <a:gd name="T20" fmla="*/ 0 60000 65536"/>
                <a:gd name="T21" fmla="*/ 0 60000 65536"/>
                <a:gd name="T22" fmla="*/ 0 60000 65536"/>
                <a:gd name="T23" fmla="*/ 0 60000 65536"/>
                <a:gd name="T24" fmla="*/ 0 w 52"/>
                <a:gd name="T25" fmla="*/ 0 h 48"/>
                <a:gd name="T26" fmla="*/ 52 w 52"/>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 h="48">
                  <a:moveTo>
                    <a:pt x="47" y="48"/>
                  </a:moveTo>
                  <a:cubicBezTo>
                    <a:pt x="47" y="48"/>
                    <a:pt x="46" y="48"/>
                    <a:pt x="45" y="47"/>
                  </a:cubicBezTo>
                  <a:cubicBezTo>
                    <a:pt x="2" y="7"/>
                    <a:pt x="2" y="7"/>
                    <a:pt x="2" y="7"/>
                  </a:cubicBezTo>
                  <a:cubicBezTo>
                    <a:pt x="0" y="5"/>
                    <a:pt x="0" y="3"/>
                    <a:pt x="2" y="1"/>
                  </a:cubicBezTo>
                  <a:cubicBezTo>
                    <a:pt x="3" y="0"/>
                    <a:pt x="6" y="0"/>
                    <a:pt x="7" y="1"/>
                  </a:cubicBezTo>
                  <a:cubicBezTo>
                    <a:pt x="50" y="41"/>
                    <a:pt x="50" y="41"/>
                    <a:pt x="50" y="41"/>
                  </a:cubicBezTo>
                  <a:cubicBezTo>
                    <a:pt x="52" y="43"/>
                    <a:pt x="52" y="45"/>
                    <a:pt x="50" y="47"/>
                  </a:cubicBezTo>
                  <a:cubicBezTo>
                    <a:pt x="50" y="48"/>
                    <a:pt x="49" y="48"/>
                    <a:pt x="47" y="4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30" name="Freeform 192">
              <a:extLst>
                <a:ext uri="{FF2B5EF4-FFF2-40B4-BE49-F238E27FC236}">
                  <a16:creationId xmlns:a16="http://schemas.microsoft.com/office/drawing/2014/main" id="{3EED86F5-B85B-48E1-A70B-26995535C2EB}"/>
                </a:ext>
              </a:extLst>
            </p:cNvPr>
            <p:cNvSpPr>
              <a:spLocks/>
            </p:cNvSpPr>
            <p:nvPr/>
          </p:nvSpPr>
          <p:spPr bwMode="gray">
            <a:xfrm>
              <a:off x="5141914" y="1978025"/>
              <a:ext cx="17463" cy="19050"/>
            </a:xfrm>
            <a:custGeom>
              <a:avLst/>
              <a:gdLst>
                <a:gd name="T0" fmla="*/ 2147483646 w 13"/>
                <a:gd name="T1" fmla="*/ 2147483646 h 13"/>
                <a:gd name="T2" fmla="*/ 2147483646 w 13"/>
                <a:gd name="T3" fmla="*/ 2147483646 h 13"/>
                <a:gd name="T4" fmla="*/ 2147483646 w 13"/>
                <a:gd name="T5" fmla="*/ 2147483646 h 13"/>
                <a:gd name="T6" fmla="*/ 2147483646 w 13"/>
                <a:gd name="T7" fmla="*/ 2147483646 h 13"/>
                <a:gd name="T8" fmla="*/ 2147483646 w 13"/>
                <a:gd name="T9" fmla="*/ 2147483646 h 13"/>
                <a:gd name="T10" fmla="*/ 2147483646 w 13"/>
                <a:gd name="T11" fmla="*/ 2147483646 h 13"/>
                <a:gd name="T12" fmla="*/ 2147483646 w 13"/>
                <a:gd name="T13" fmla="*/ 2147483646 h 13"/>
                <a:gd name="T14" fmla="*/ 2147483646 w 13"/>
                <a:gd name="T15" fmla="*/ 2147483646 h 13"/>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13"/>
                <a:gd name="T26" fmla="*/ 13 w 13"/>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13">
                  <a:moveTo>
                    <a:pt x="9" y="13"/>
                  </a:moveTo>
                  <a:cubicBezTo>
                    <a:pt x="8" y="13"/>
                    <a:pt x="7" y="13"/>
                    <a:pt x="6" y="12"/>
                  </a:cubicBezTo>
                  <a:cubicBezTo>
                    <a:pt x="1" y="7"/>
                    <a:pt x="1" y="7"/>
                    <a:pt x="1" y="7"/>
                  </a:cubicBezTo>
                  <a:cubicBezTo>
                    <a:pt x="0" y="6"/>
                    <a:pt x="0" y="3"/>
                    <a:pt x="1" y="2"/>
                  </a:cubicBezTo>
                  <a:cubicBezTo>
                    <a:pt x="3" y="0"/>
                    <a:pt x="5" y="0"/>
                    <a:pt x="7" y="2"/>
                  </a:cubicBezTo>
                  <a:cubicBezTo>
                    <a:pt x="12" y="6"/>
                    <a:pt x="12" y="6"/>
                    <a:pt x="12" y="6"/>
                  </a:cubicBezTo>
                  <a:cubicBezTo>
                    <a:pt x="13" y="8"/>
                    <a:pt x="13" y="10"/>
                    <a:pt x="12" y="12"/>
                  </a:cubicBezTo>
                  <a:cubicBezTo>
                    <a:pt x="11" y="13"/>
                    <a:pt x="10" y="13"/>
                    <a:pt x="9" y="1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31" name="Freeform 193">
              <a:extLst>
                <a:ext uri="{FF2B5EF4-FFF2-40B4-BE49-F238E27FC236}">
                  <a16:creationId xmlns:a16="http://schemas.microsoft.com/office/drawing/2014/main" id="{C64D6921-630E-4C06-9C40-A90ED0600662}"/>
                </a:ext>
              </a:extLst>
            </p:cNvPr>
            <p:cNvSpPr>
              <a:spLocks/>
            </p:cNvSpPr>
            <p:nvPr/>
          </p:nvSpPr>
          <p:spPr bwMode="gray">
            <a:xfrm>
              <a:off x="5100639" y="1941513"/>
              <a:ext cx="41275" cy="39688"/>
            </a:xfrm>
            <a:custGeom>
              <a:avLst/>
              <a:gdLst>
                <a:gd name="T0" fmla="*/ 2147483646 w 30"/>
                <a:gd name="T1" fmla="*/ 2147483646 h 29"/>
                <a:gd name="T2" fmla="*/ 2147483646 w 30"/>
                <a:gd name="T3" fmla="*/ 2147483646 h 29"/>
                <a:gd name="T4" fmla="*/ 2147483646 w 30"/>
                <a:gd name="T5" fmla="*/ 2147483646 h 29"/>
                <a:gd name="T6" fmla="*/ 2147483646 w 30"/>
                <a:gd name="T7" fmla="*/ 2147483646 h 29"/>
                <a:gd name="T8" fmla="*/ 2147483646 w 30"/>
                <a:gd name="T9" fmla="*/ 2147483646 h 29"/>
                <a:gd name="T10" fmla="*/ 2147483646 w 30"/>
                <a:gd name="T11" fmla="*/ 2147483646 h 29"/>
                <a:gd name="T12" fmla="*/ 2147483646 w 30"/>
                <a:gd name="T13" fmla="*/ 2147483646 h 29"/>
                <a:gd name="T14" fmla="*/ 2147483646 w 30"/>
                <a:gd name="T15" fmla="*/ 2147483646 h 29"/>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29"/>
                <a:gd name="T26" fmla="*/ 30 w 30"/>
                <a:gd name="T27" fmla="*/ 29 h 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29">
                  <a:moveTo>
                    <a:pt x="26" y="29"/>
                  </a:moveTo>
                  <a:cubicBezTo>
                    <a:pt x="25" y="29"/>
                    <a:pt x="24" y="28"/>
                    <a:pt x="23" y="28"/>
                  </a:cubicBezTo>
                  <a:cubicBezTo>
                    <a:pt x="1" y="7"/>
                    <a:pt x="1" y="7"/>
                    <a:pt x="1" y="7"/>
                  </a:cubicBezTo>
                  <a:cubicBezTo>
                    <a:pt x="0" y="6"/>
                    <a:pt x="0" y="3"/>
                    <a:pt x="1" y="2"/>
                  </a:cubicBezTo>
                  <a:cubicBezTo>
                    <a:pt x="3" y="0"/>
                    <a:pt x="5" y="0"/>
                    <a:pt x="7" y="2"/>
                  </a:cubicBezTo>
                  <a:cubicBezTo>
                    <a:pt x="29" y="22"/>
                    <a:pt x="29" y="22"/>
                    <a:pt x="29" y="22"/>
                  </a:cubicBezTo>
                  <a:cubicBezTo>
                    <a:pt x="30" y="23"/>
                    <a:pt x="30" y="26"/>
                    <a:pt x="29" y="27"/>
                  </a:cubicBezTo>
                  <a:cubicBezTo>
                    <a:pt x="28" y="28"/>
                    <a:pt x="27" y="29"/>
                    <a:pt x="26" y="2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32" name="Freeform 194">
              <a:extLst>
                <a:ext uri="{FF2B5EF4-FFF2-40B4-BE49-F238E27FC236}">
                  <a16:creationId xmlns:a16="http://schemas.microsoft.com/office/drawing/2014/main" id="{C4D1B9ED-1E09-47B3-8B47-78E72C4ACBAC}"/>
                </a:ext>
              </a:extLst>
            </p:cNvPr>
            <p:cNvSpPr>
              <a:spLocks/>
            </p:cNvSpPr>
            <p:nvPr/>
          </p:nvSpPr>
          <p:spPr bwMode="gray">
            <a:xfrm>
              <a:off x="4600576" y="1908175"/>
              <a:ext cx="371475" cy="250825"/>
            </a:xfrm>
            <a:custGeom>
              <a:avLst/>
              <a:gdLst>
                <a:gd name="T0" fmla="*/ 2147483646 w 267"/>
                <a:gd name="T1" fmla="*/ 2147483646 h 181"/>
                <a:gd name="T2" fmla="*/ 2147483646 w 267"/>
                <a:gd name="T3" fmla="*/ 2147483646 h 181"/>
                <a:gd name="T4" fmla="*/ 0 w 267"/>
                <a:gd name="T5" fmla="*/ 2147483646 h 181"/>
                <a:gd name="T6" fmla="*/ 0 w 267"/>
                <a:gd name="T7" fmla="*/ 2147483646 h 181"/>
                <a:gd name="T8" fmla="*/ 2147483646 w 267"/>
                <a:gd name="T9" fmla="*/ 0 h 181"/>
                <a:gd name="T10" fmla="*/ 2147483646 w 267"/>
                <a:gd name="T11" fmla="*/ 0 h 181"/>
                <a:gd name="T12" fmla="*/ 2147483646 w 267"/>
                <a:gd name="T13" fmla="*/ 2147483646 h 181"/>
                <a:gd name="T14" fmla="*/ 2147483646 w 267"/>
                <a:gd name="T15" fmla="*/ 2147483646 h 181"/>
                <a:gd name="T16" fmla="*/ 2147483646 w 267"/>
                <a:gd name="T17" fmla="*/ 2147483646 h 181"/>
                <a:gd name="T18" fmla="*/ 2147483646 w 267"/>
                <a:gd name="T19" fmla="*/ 2147483646 h 181"/>
                <a:gd name="T20" fmla="*/ 2147483646 w 267"/>
                <a:gd name="T21" fmla="*/ 2147483646 h 181"/>
                <a:gd name="T22" fmla="*/ 2147483646 w 267"/>
                <a:gd name="T23" fmla="*/ 2147483646 h 181"/>
                <a:gd name="T24" fmla="*/ 2147483646 w 267"/>
                <a:gd name="T25" fmla="*/ 2147483646 h 18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67"/>
                <a:gd name="T40" fmla="*/ 0 h 181"/>
                <a:gd name="T41" fmla="*/ 267 w 267"/>
                <a:gd name="T42" fmla="*/ 181 h 18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67" h="181">
                  <a:moveTo>
                    <a:pt x="33" y="181"/>
                  </a:moveTo>
                  <a:cubicBezTo>
                    <a:pt x="9" y="181"/>
                    <a:pt x="9" y="181"/>
                    <a:pt x="9" y="181"/>
                  </a:cubicBezTo>
                  <a:cubicBezTo>
                    <a:pt x="4" y="181"/>
                    <a:pt x="0" y="177"/>
                    <a:pt x="0" y="172"/>
                  </a:cubicBezTo>
                  <a:cubicBezTo>
                    <a:pt x="0" y="9"/>
                    <a:pt x="0" y="9"/>
                    <a:pt x="0" y="9"/>
                  </a:cubicBezTo>
                  <a:cubicBezTo>
                    <a:pt x="0" y="4"/>
                    <a:pt x="4" y="0"/>
                    <a:pt x="9" y="0"/>
                  </a:cubicBezTo>
                  <a:cubicBezTo>
                    <a:pt x="258" y="0"/>
                    <a:pt x="258" y="0"/>
                    <a:pt x="258" y="0"/>
                  </a:cubicBezTo>
                  <a:cubicBezTo>
                    <a:pt x="263" y="0"/>
                    <a:pt x="267" y="4"/>
                    <a:pt x="267" y="9"/>
                  </a:cubicBezTo>
                  <a:cubicBezTo>
                    <a:pt x="267" y="14"/>
                    <a:pt x="263" y="18"/>
                    <a:pt x="258" y="18"/>
                  </a:cubicBezTo>
                  <a:cubicBezTo>
                    <a:pt x="18" y="18"/>
                    <a:pt x="18" y="18"/>
                    <a:pt x="18" y="18"/>
                  </a:cubicBezTo>
                  <a:cubicBezTo>
                    <a:pt x="18" y="163"/>
                    <a:pt x="18" y="163"/>
                    <a:pt x="18" y="163"/>
                  </a:cubicBezTo>
                  <a:cubicBezTo>
                    <a:pt x="33" y="163"/>
                    <a:pt x="33" y="163"/>
                    <a:pt x="33" y="163"/>
                  </a:cubicBezTo>
                  <a:cubicBezTo>
                    <a:pt x="38" y="163"/>
                    <a:pt x="42" y="167"/>
                    <a:pt x="42" y="172"/>
                  </a:cubicBezTo>
                  <a:cubicBezTo>
                    <a:pt x="42" y="177"/>
                    <a:pt x="38" y="181"/>
                    <a:pt x="33" y="18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33" name="Freeform 195">
              <a:extLst>
                <a:ext uri="{FF2B5EF4-FFF2-40B4-BE49-F238E27FC236}">
                  <a16:creationId xmlns:a16="http://schemas.microsoft.com/office/drawing/2014/main" id="{385D87CD-86DA-4852-9D15-1E1071AA0762}"/>
                </a:ext>
              </a:extLst>
            </p:cNvPr>
            <p:cNvSpPr>
              <a:spLocks/>
            </p:cNvSpPr>
            <p:nvPr/>
          </p:nvSpPr>
          <p:spPr bwMode="gray">
            <a:xfrm>
              <a:off x="5027614" y="1908175"/>
              <a:ext cx="176213" cy="250825"/>
            </a:xfrm>
            <a:custGeom>
              <a:avLst/>
              <a:gdLst>
                <a:gd name="T0" fmla="*/ 2147483646 w 127"/>
                <a:gd name="T1" fmla="*/ 2147483646 h 181"/>
                <a:gd name="T2" fmla="*/ 2147483646 w 127"/>
                <a:gd name="T3" fmla="*/ 2147483646 h 181"/>
                <a:gd name="T4" fmla="*/ 2147483646 w 127"/>
                <a:gd name="T5" fmla="*/ 2147483646 h 181"/>
                <a:gd name="T6" fmla="*/ 2147483646 w 127"/>
                <a:gd name="T7" fmla="*/ 2147483646 h 181"/>
                <a:gd name="T8" fmla="*/ 2147483646 w 127"/>
                <a:gd name="T9" fmla="*/ 2147483646 h 181"/>
                <a:gd name="T10" fmla="*/ 2147483646 w 127"/>
                <a:gd name="T11" fmla="*/ 2147483646 h 181"/>
                <a:gd name="T12" fmla="*/ 2147483646 w 127"/>
                <a:gd name="T13" fmla="*/ 2147483646 h 181"/>
                <a:gd name="T14" fmla="*/ 0 w 127"/>
                <a:gd name="T15" fmla="*/ 2147483646 h 181"/>
                <a:gd name="T16" fmla="*/ 2147483646 w 127"/>
                <a:gd name="T17" fmla="*/ 0 h 181"/>
                <a:gd name="T18" fmla="*/ 2147483646 w 127"/>
                <a:gd name="T19" fmla="*/ 0 h 181"/>
                <a:gd name="T20" fmla="*/ 2147483646 w 127"/>
                <a:gd name="T21" fmla="*/ 2147483646 h 181"/>
                <a:gd name="T22" fmla="*/ 2147483646 w 127"/>
                <a:gd name="T23" fmla="*/ 2147483646 h 181"/>
                <a:gd name="T24" fmla="*/ 2147483646 w 127"/>
                <a:gd name="T25" fmla="*/ 2147483646 h 18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
                <a:gd name="T40" fmla="*/ 0 h 181"/>
                <a:gd name="T41" fmla="*/ 127 w 127"/>
                <a:gd name="T42" fmla="*/ 181 h 18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 h="181">
                  <a:moveTo>
                    <a:pt x="118" y="181"/>
                  </a:moveTo>
                  <a:cubicBezTo>
                    <a:pt x="93" y="181"/>
                    <a:pt x="93" y="181"/>
                    <a:pt x="93" y="181"/>
                  </a:cubicBezTo>
                  <a:cubicBezTo>
                    <a:pt x="88" y="181"/>
                    <a:pt x="84" y="177"/>
                    <a:pt x="84" y="172"/>
                  </a:cubicBezTo>
                  <a:cubicBezTo>
                    <a:pt x="84" y="167"/>
                    <a:pt x="88" y="163"/>
                    <a:pt x="93" y="163"/>
                  </a:cubicBezTo>
                  <a:cubicBezTo>
                    <a:pt x="109" y="163"/>
                    <a:pt x="109" y="163"/>
                    <a:pt x="109" y="163"/>
                  </a:cubicBezTo>
                  <a:cubicBezTo>
                    <a:pt x="109" y="18"/>
                    <a:pt x="109" y="18"/>
                    <a:pt x="109" y="18"/>
                  </a:cubicBezTo>
                  <a:cubicBezTo>
                    <a:pt x="9" y="18"/>
                    <a:pt x="9" y="18"/>
                    <a:pt x="9" y="18"/>
                  </a:cubicBezTo>
                  <a:cubicBezTo>
                    <a:pt x="4" y="18"/>
                    <a:pt x="0" y="14"/>
                    <a:pt x="0" y="9"/>
                  </a:cubicBezTo>
                  <a:cubicBezTo>
                    <a:pt x="0" y="4"/>
                    <a:pt x="4" y="0"/>
                    <a:pt x="9" y="0"/>
                  </a:cubicBezTo>
                  <a:cubicBezTo>
                    <a:pt x="118" y="0"/>
                    <a:pt x="118" y="0"/>
                    <a:pt x="118" y="0"/>
                  </a:cubicBezTo>
                  <a:cubicBezTo>
                    <a:pt x="123" y="0"/>
                    <a:pt x="127" y="4"/>
                    <a:pt x="127" y="9"/>
                  </a:cubicBezTo>
                  <a:cubicBezTo>
                    <a:pt x="127" y="172"/>
                    <a:pt x="127" y="172"/>
                    <a:pt x="127" y="172"/>
                  </a:cubicBezTo>
                  <a:cubicBezTo>
                    <a:pt x="127" y="177"/>
                    <a:pt x="123" y="181"/>
                    <a:pt x="118" y="18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34" name="Freeform 196">
              <a:extLst>
                <a:ext uri="{FF2B5EF4-FFF2-40B4-BE49-F238E27FC236}">
                  <a16:creationId xmlns:a16="http://schemas.microsoft.com/office/drawing/2014/main" id="{CBBA909C-CF68-4EE9-AE5F-E644B855F3E1}"/>
                </a:ext>
              </a:extLst>
            </p:cNvPr>
            <p:cNvSpPr>
              <a:spLocks/>
            </p:cNvSpPr>
            <p:nvPr/>
          </p:nvSpPr>
          <p:spPr bwMode="gray">
            <a:xfrm>
              <a:off x="4695826" y="2108200"/>
              <a:ext cx="11113" cy="92075"/>
            </a:xfrm>
            <a:custGeom>
              <a:avLst/>
              <a:gdLst>
                <a:gd name="T0" fmla="*/ 2147483646 w 8"/>
                <a:gd name="T1" fmla="*/ 2147483646 h 67"/>
                <a:gd name="T2" fmla="*/ 0 w 8"/>
                <a:gd name="T3" fmla="*/ 2147483646 h 67"/>
                <a:gd name="T4" fmla="*/ 0 w 8"/>
                <a:gd name="T5" fmla="*/ 2147483646 h 67"/>
                <a:gd name="T6" fmla="*/ 2147483646 w 8"/>
                <a:gd name="T7" fmla="*/ 0 h 67"/>
                <a:gd name="T8" fmla="*/ 2147483646 w 8"/>
                <a:gd name="T9" fmla="*/ 2147483646 h 67"/>
                <a:gd name="T10" fmla="*/ 2147483646 w 8"/>
                <a:gd name="T11" fmla="*/ 2147483646 h 67"/>
                <a:gd name="T12" fmla="*/ 2147483646 w 8"/>
                <a:gd name="T13" fmla="*/ 2147483646 h 67"/>
                <a:gd name="T14" fmla="*/ 0 60000 65536"/>
                <a:gd name="T15" fmla="*/ 0 60000 65536"/>
                <a:gd name="T16" fmla="*/ 0 60000 65536"/>
                <a:gd name="T17" fmla="*/ 0 60000 65536"/>
                <a:gd name="T18" fmla="*/ 0 60000 65536"/>
                <a:gd name="T19" fmla="*/ 0 60000 65536"/>
                <a:gd name="T20" fmla="*/ 0 60000 65536"/>
                <a:gd name="T21" fmla="*/ 0 w 8"/>
                <a:gd name="T22" fmla="*/ 0 h 67"/>
                <a:gd name="T23" fmla="*/ 8 w 8"/>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67">
                  <a:moveTo>
                    <a:pt x="4" y="67"/>
                  </a:moveTo>
                  <a:cubicBezTo>
                    <a:pt x="2" y="67"/>
                    <a:pt x="0" y="65"/>
                    <a:pt x="0" y="63"/>
                  </a:cubicBezTo>
                  <a:cubicBezTo>
                    <a:pt x="0" y="4"/>
                    <a:pt x="0" y="4"/>
                    <a:pt x="0" y="4"/>
                  </a:cubicBezTo>
                  <a:cubicBezTo>
                    <a:pt x="0" y="1"/>
                    <a:pt x="2" y="0"/>
                    <a:pt x="4" y="0"/>
                  </a:cubicBezTo>
                  <a:cubicBezTo>
                    <a:pt x="6" y="0"/>
                    <a:pt x="8" y="1"/>
                    <a:pt x="8" y="4"/>
                  </a:cubicBezTo>
                  <a:cubicBezTo>
                    <a:pt x="8" y="63"/>
                    <a:pt x="8" y="63"/>
                    <a:pt x="8" y="63"/>
                  </a:cubicBezTo>
                  <a:cubicBezTo>
                    <a:pt x="8" y="65"/>
                    <a:pt x="6" y="67"/>
                    <a:pt x="4" y="6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35" name="Freeform 197">
              <a:extLst>
                <a:ext uri="{FF2B5EF4-FFF2-40B4-BE49-F238E27FC236}">
                  <a16:creationId xmlns:a16="http://schemas.microsoft.com/office/drawing/2014/main" id="{ACC41643-621F-4EE6-BB93-90A652EE335C}"/>
                </a:ext>
              </a:extLst>
            </p:cNvPr>
            <p:cNvSpPr>
              <a:spLocks/>
            </p:cNvSpPr>
            <p:nvPr/>
          </p:nvSpPr>
          <p:spPr bwMode="gray">
            <a:xfrm>
              <a:off x="4994276" y="2108200"/>
              <a:ext cx="11113" cy="92075"/>
            </a:xfrm>
            <a:custGeom>
              <a:avLst/>
              <a:gdLst>
                <a:gd name="T0" fmla="*/ 2147483646 w 8"/>
                <a:gd name="T1" fmla="*/ 2147483646 h 67"/>
                <a:gd name="T2" fmla="*/ 0 w 8"/>
                <a:gd name="T3" fmla="*/ 2147483646 h 67"/>
                <a:gd name="T4" fmla="*/ 0 w 8"/>
                <a:gd name="T5" fmla="*/ 2147483646 h 67"/>
                <a:gd name="T6" fmla="*/ 2147483646 w 8"/>
                <a:gd name="T7" fmla="*/ 0 h 67"/>
                <a:gd name="T8" fmla="*/ 2147483646 w 8"/>
                <a:gd name="T9" fmla="*/ 2147483646 h 67"/>
                <a:gd name="T10" fmla="*/ 2147483646 w 8"/>
                <a:gd name="T11" fmla="*/ 2147483646 h 67"/>
                <a:gd name="T12" fmla="*/ 2147483646 w 8"/>
                <a:gd name="T13" fmla="*/ 2147483646 h 67"/>
                <a:gd name="T14" fmla="*/ 0 60000 65536"/>
                <a:gd name="T15" fmla="*/ 0 60000 65536"/>
                <a:gd name="T16" fmla="*/ 0 60000 65536"/>
                <a:gd name="T17" fmla="*/ 0 60000 65536"/>
                <a:gd name="T18" fmla="*/ 0 60000 65536"/>
                <a:gd name="T19" fmla="*/ 0 60000 65536"/>
                <a:gd name="T20" fmla="*/ 0 60000 65536"/>
                <a:gd name="T21" fmla="*/ 0 w 8"/>
                <a:gd name="T22" fmla="*/ 0 h 67"/>
                <a:gd name="T23" fmla="*/ 8 w 8"/>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67">
                  <a:moveTo>
                    <a:pt x="4" y="67"/>
                  </a:moveTo>
                  <a:cubicBezTo>
                    <a:pt x="1" y="67"/>
                    <a:pt x="0" y="65"/>
                    <a:pt x="0" y="63"/>
                  </a:cubicBezTo>
                  <a:cubicBezTo>
                    <a:pt x="0" y="4"/>
                    <a:pt x="0" y="4"/>
                    <a:pt x="0" y="4"/>
                  </a:cubicBezTo>
                  <a:cubicBezTo>
                    <a:pt x="0" y="1"/>
                    <a:pt x="1" y="0"/>
                    <a:pt x="4" y="0"/>
                  </a:cubicBezTo>
                  <a:cubicBezTo>
                    <a:pt x="6" y="0"/>
                    <a:pt x="8" y="1"/>
                    <a:pt x="8" y="4"/>
                  </a:cubicBezTo>
                  <a:cubicBezTo>
                    <a:pt x="8" y="63"/>
                    <a:pt x="8" y="63"/>
                    <a:pt x="8" y="63"/>
                  </a:cubicBezTo>
                  <a:cubicBezTo>
                    <a:pt x="8" y="65"/>
                    <a:pt x="6" y="67"/>
                    <a:pt x="4" y="6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36" name="Freeform 198">
              <a:extLst>
                <a:ext uri="{FF2B5EF4-FFF2-40B4-BE49-F238E27FC236}">
                  <a16:creationId xmlns:a16="http://schemas.microsoft.com/office/drawing/2014/main" id="{9A714961-65A6-4CE1-8DAE-81A43F565896}"/>
                </a:ext>
              </a:extLst>
            </p:cNvPr>
            <p:cNvSpPr>
              <a:spLocks/>
            </p:cNvSpPr>
            <p:nvPr/>
          </p:nvSpPr>
          <p:spPr bwMode="gray">
            <a:xfrm>
              <a:off x="4843464" y="2133600"/>
              <a:ext cx="109538" cy="25400"/>
            </a:xfrm>
            <a:custGeom>
              <a:avLst/>
              <a:gdLst>
                <a:gd name="T0" fmla="*/ 2147483646 w 78"/>
                <a:gd name="T1" fmla="*/ 2147483646 h 18"/>
                <a:gd name="T2" fmla="*/ 2147483646 w 78"/>
                <a:gd name="T3" fmla="*/ 2147483646 h 18"/>
                <a:gd name="T4" fmla="*/ 0 w 78"/>
                <a:gd name="T5" fmla="*/ 2147483646 h 18"/>
                <a:gd name="T6" fmla="*/ 2147483646 w 78"/>
                <a:gd name="T7" fmla="*/ 0 h 18"/>
                <a:gd name="T8" fmla="*/ 2147483646 w 78"/>
                <a:gd name="T9" fmla="*/ 0 h 18"/>
                <a:gd name="T10" fmla="*/ 2147483646 w 78"/>
                <a:gd name="T11" fmla="*/ 2147483646 h 18"/>
                <a:gd name="T12" fmla="*/ 2147483646 w 78"/>
                <a:gd name="T13" fmla="*/ 2147483646 h 18"/>
                <a:gd name="T14" fmla="*/ 0 60000 65536"/>
                <a:gd name="T15" fmla="*/ 0 60000 65536"/>
                <a:gd name="T16" fmla="*/ 0 60000 65536"/>
                <a:gd name="T17" fmla="*/ 0 60000 65536"/>
                <a:gd name="T18" fmla="*/ 0 60000 65536"/>
                <a:gd name="T19" fmla="*/ 0 60000 65536"/>
                <a:gd name="T20" fmla="*/ 0 60000 65536"/>
                <a:gd name="T21" fmla="*/ 0 w 78"/>
                <a:gd name="T22" fmla="*/ 0 h 18"/>
                <a:gd name="T23" fmla="*/ 78 w 78"/>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18">
                  <a:moveTo>
                    <a:pt x="69" y="18"/>
                  </a:moveTo>
                  <a:cubicBezTo>
                    <a:pt x="9" y="18"/>
                    <a:pt x="9" y="18"/>
                    <a:pt x="9" y="18"/>
                  </a:cubicBezTo>
                  <a:cubicBezTo>
                    <a:pt x="4" y="18"/>
                    <a:pt x="0" y="14"/>
                    <a:pt x="0" y="9"/>
                  </a:cubicBezTo>
                  <a:cubicBezTo>
                    <a:pt x="0" y="4"/>
                    <a:pt x="4" y="0"/>
                    <a:pt x="9" y="0"/>
                  </a:cubicBezTo>
                  <a:cubicBezTo>
                    <a:pt x="69" y="0"/>
                    <a:pt x="69" y="0"/>
                    <a:pt x="69" y="0"/>
                  </a:cubicBezTo>
                  <a:cubicBezTo>
                    <a:pt x="74" y="0"/>
                    <a:pt x="78" y="4"/>
                    <a:pt x="78" y="9"/>
                  </a:cubicBezTo>
                  <a:cubicBezTo>
                    <a:pt x="78" y="14"/>
                    <a:pt x="74" y="18"/>
                    <a:pt x="69"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grpSp>
      <p:grpSp>
        <p:nvGrpSpPr>
          <p:cNvPr id="50" name="组合 328">
            <a:extLst>
              <a:ext uri="{FF2B5EF4-FFF2-40B4-BE49-F238E27FC236}">
                <a16:creationId xmlns:a16="http://schemas.microsoft.com/office/drawing/2014/main" id="{2E976D7A-6FB6-4821-AB40-27AEEA68D4A5}"/>
              </a:ext>
            </a:extLst>
          </p:cNvPr>
          <p:cNvGrpSpPr>
            <a:grpSpLocks/>
          </p:cNvGrpSpPr>
          <p:nvPr/>
        </p:nvGrpSpPr>
        <p:grpSpPr bwMode="gray">
          <a:xfrm>
            <a:off x="5465452" y="2051313"/>
            <a:ext cx="1287493" cy="868796"/>
            <a:chOff x="7077076" y="793750"/>
            <a:chExt cx="673101" cy="454026"/>
          </a:xfrm>
        </p:grpSpPr>
        <p:sp>
          <p:nvSpPr>
            <p:cNvPr id="51" name="Freeform 20">
              <a:extLst>
                <a:ext uri="{FF2B5EF4-FFF2-40B4-BE49-F238E27FC236}">
                  <a16:creationId xmlns:a16="http://schemas.microsoft.com/office/drawing/2014/main" id="{47EEA98C-E631-4E44-9EF6-3B4FD530A372}"/>
                </a:ext>
              </a:extLst>
            </p:cNvPr>
            <p:cNvSpPr>
              <a:spLocks noEditPoints="1"/>
            </p:cNvSpPr>
            <p:nvPr/>
          </p:nvSpPr>
          <p:spPr bwMode="gray">
            <a:xfrm>
              <a:off x="7394576" y="811213"/>
              <a:ext cx="103188" cy="104775"/>
            </a:xfrm>
            <a:custGeom>
              <a:avLst/>
              <a:gdLst>
                <a:gd name="T0" fmla="*/ 2147483646 w 75"/>
                <a:gd name="T1" fmla="*/ 2147483646 h 75"/>
                <a:gd name="T2" fmla="*/ 0 w 75"/>
                <a:gd name="T3" fmla="*/ 2147483646 h 75"/>
                <a:gd name="T4" fmla="*/ 2147483646 w 75"/>
                <a:gd name="T5" fmla="*/ 0 h 75"/>
                <a:gd name="T6" fmla="*/ 2147483646 w 75"/>
                <a:gd name="T7" fmla="*/ 2147483646 h 75"/>
                <a:gd name="T8" fmla="*/ 2147483646 w 75"/>
                <a:gd name="T9" fmla="*/ 2147483646 h 75"/>
                <a:gd name="T10" fmla="*/ 2147483646 w 75"/>
                <a:gd name="T11" fmla="*/ 2147483646 h 75"/>
                <a:gd name="T12" fmla="*/ 2147483646 w 75"/>
                <a:gd name="T13" fmla="*/ 2147483646 h 75"/>
                <a:gd name="T14" fmla="*/ 2147483646 w 75"/>
                <a:gd name="T15" fmla="*/ 2147483646 h 75"/>
                <a:gd name="T16" fmla="*/ 2147483646 w 75"/>
                <a:gd name="T17" fmla="*/ 2147483646 h 75"/>
                <a:gd name="T18" fmla="*/ 2147483646 w 75"/>
                <a:gd name="T19" fmla="*/ 2147483646 h 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5"/>
                <a:gd name="T31" fmla="*/ 0 h 75"/>
                <a:gd name="T32" fmla="*/ 75 w 75"/>
                <a:gd name="T33" fmla="*/ 75 h 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5" h="75">
                  <a:moveTo>
                    <a:pt x="37" y="75"/>
                  </a:moveTo>
                  <a:cubicBezTo>
                    <a:pt x="17" y="75"/>
                    <a:pt x="0" y="58"/>
                    <a:pt x="0" y="38"/>
                  </a:cubicBezTo>
                  <a:cubicBezTo>
                    <a:pt x="0" y="17"/>
                    <a:pt x="17" y="0"/>
                    <a:pt x="37" y="0"/>
                  </a:cubicBezTo>
                  <a:cubicBezTo>
                    <a:pt x="58" y="0"/>
                    <a:pt x="75" y="17"/>
                    <a:pt x="75" y="38"/>
                  </a:cubicBezTo>
                  <a:cubicBezTo>
                    <a:pt x="75" y="58"/>
                    <a:pt x="58" y="75"/>
                    <a:pt x="37" y="75"/>
                  </a:cubicBezTo>
                  <a:close/>
                  <a:moveTo>
                    <a:pt x="37" y="18"/>
                  </a:moveTo>
                  <a:cubicBezTo>
                    <a:pt x="27" y="18"/>
                    <a:pt x="18" y="27"/>
                    <a:pt x="18" y="38"/>
                  </a:cubicBezTo>
                  <a:cubicBezTo>
                    <a:pt x="18" y="48"/>
                    <a:pt x="27" y="57"/>
                    <a:pt x="37" y="57"/>
                  </a:cubicBezTo>
                  <a:cubicBezTo>
                    <a:pt x="48" y="57"/>
                    <a:pt x="57" y="48"/>
                    <a:pt x="57" y="38"/>
                  </a:cubicBezTo>
                  <a:cubicBezTo>
                    <a:pt x="57" y="27"/>
                    <a:pt x="48" y="18"/>
                    <a:pt x="3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52" name="Freeform 22">
              <a:extLst>
                <a:ext uri="{FF2B5EF4-FFF2-40B4-BE49-F238E27FC236}">
                  <a16:creationId xmlns:a16="http://schemas.microsoft.com/office/drawing/2014/main" id="{D64C12A6-CB24-443B-B270-E86504BC9221}"/>
                </a:ext>
              </a:extLst>
            </p:cNvPr>
            <p:cNvSpPr>
              <a:spLocks/>
            </p:cNvSpPr>
            <p:nvPr/>
          </p:nvSpPr>
          <p:spPr bwMode="gray">
            <a:xfrm>
              <a:off x="7361239" y="920750"/>
              <a:ext cx="169863" cy="134938"/>
            </a:xfrm>
            <a:custGeom>
              <a:avLst/>
              <a:gdLst>
                <a:gd name="T0" fmla="*/ 2147483646 w 123"/>
                <a:gd name="T1" fmla="*/ 2147483646 h 97"/>
                <a:gd name="T2" fmla="*/ 2147483646 w 123"/>
                <a:gd name="T3" fmla="*/ 2147483646 h 97"/>
                <a:gd name="T4" fmla="*/ 2147483646 w 123"/>
                <a:gd name="T5" fmla="*/ 2147483646 h 97"/>
                <a:gd name="T6" fmla="*/ 2147483646 w 123"/>
                <a:gd name="T7" fmla="*/ 2147483646 h 97"/>
                <a:gd name="T8" fmla="*/ 2147483646 w 123"/>
                <a:gd name="T9" fmla="*/ 2147483646 h 97"/>
                <a:gd name="T10" fmla="*/ 2147483646 w 123"/>
                <a:gd name="T11" fmla="*/ 2147483646 h 97"/>
                <a:gd name="T12" fmla="*/ 2147483646 w 123"/>
                <a:gd name="T13" fmla="*/ 2147483646 h 97"/>
                <a:gd name="T14" fmla="*/ 0 w 123"/>
                <a:gd name="T15" fmla="*/ 2147483646 h 97"/>
                <a:gd name="T16" fmla="*/ 0 w 123"/>
                <a:gd name="T17" fmla="*/ 2147483646 h 97"/>
                <a:gd name="T18" fmla="*/ 2147483646 w 123"/>
                <a:gd name="T19" fmla="*/ 0 h 97"/>
                <a:gd name="T20" fmla="*/ 2147483646 w 123"/>
                <a:gd name="T21" fmla="*/ 2147483646 h 97"/>
                <a:gd name="T22" fmla="*/ 2147483646 w 123"/>
                <a:gd name="T23" fmla="*/ 2147483646 h 97"/>
                <a:gd name="T24" fmla="*/ 2147483646 w 123"/>
                <a:gd name="T25" fmla="*/ 2147483646 h 9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3"/>
                <a:gd name="T40" fmla="*/ 0 h 97"/>
                <a:gd name="T41" fmla="*/ 123 w 123"/>
                <a:gd name="T42" fmla="*/ 97 h 9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3" h="97">
                  <a:moveTo>
                    <a:pt x="114" y="97"/>
                  </a:moveTo>
                  <a:cubicBezTo>
                    <a:pt x="109" y="97"/>
                    <a:pt x="105" y="93"/>
                    <a:pt x="105" y="88"/>
                  </a:cubicBezTo>
                  <a:cubicBezTo>
                    <a:pt x="105" y="63"/>
                    <a:pt x="105" y="63"/>
                    <a:pt x="105" y="63"/>
                  </a:cubicBezTo>
                  <a:cubicBezTo>
                    <a:pt x="105" y="39"/>
                    <a:pt x="85" y="18"/>
                    <a:pt x="61" y="18"/>
                  </a:cubicBezTo>
                  <a:cubicBezTo>
                    <a:pt x="38" y="18"/>
                    <a:pt x="18" y="39"/>
                    <a:pt x="18" y="63"/>
                  </a:cubicBezTo>
                  <a:cubicBezTo>
                    <a:pt x="18" y="88"/>
                    <a:pt x="18" y="88"/>
                    <a:pt x="18" y="88"/>
                  </a:cubicBezTo>
                  <a:cubicBezTo>
                    <a:pt x="18" y="93"/>
                    <a:pt x="14" y="97"/>
                    <a:pt x="9" y="97"/>
                  </a:cubicBezTo>
                  <a:cubicBezTo>
                    <a:pt x="4" y="97"/>
                    <a:pt x="0" y="93"/>
                    <a:pt x="0" y="88"/>
                  </a:cubicBezTo>
                  <a:cubicBezTo>
                    <a:pt x="0" y="63"/>
                    <a:pt x="0" y="63"/>
                    <a:pt x="0" y="63"/>
                  </a:cubicBezTo>
                  <a:cubicBezTo>
                    <a:pt x="0" y="29"/>
                    <a:pt x="29" y="0"/>
                    <a:pt x="61" y="0"/>
                  </a:cubicBezTo>
                  <a:cubicBezTo>
                    <a:pt x="94" y="0"/>
                    <a:pt x="123" y="29"/>
                    <a:pt x="123" y="63"/>
                  </a:cubicBezTo>
                  <a:cubicBezTo>
                    <a:pt x="123" y="88"/>
                    <a:pt x="123" y="88"/>
                    <a:pt x="123" y="88"/>
                  </a:cubicBezTo>
                  <a:cubicBezTo>
                    <a:pt x="123" y="93"/>
                    <a:pt x="119" y="97"/>
                    <a:pt x="114" y="9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53" name="Freeform 23">
              <a:extLst>
                <a:ext uri="{FF2B5EF4-FFF2-40B4-BE49-F238E27FC236}">
                  <a16:creationId xmlns:a16="http://schemas.microsoft.com/office/drawing/2014/main" id="{4BF42DF7-FF26-476E-8EFD-B190DEC8702A}"/>
                </a:ext>
              </a:extLst>
            </p:cNvPr>
            <p:cNvSpPr>
              <a:spLocks noEditPoints="1"/>
            </p:cNvSpPr>
            <p:nvPr/>
          </p:nvSpPr>
          <p:spPr bwMode="gray">
            <a:xfrm>
              <a:off x="7216776" y="793750"/>
              <a:ext cx="103188" cy="104775"/>
            </a:xfrm>
            <a:custGeom>
              <a:avLst/>
              <a:gdLst>
                <a:gd name="T0" fmla="*/ 2147483646 w 75"/>
                <a:gd name="T1" fmla="*/ 2147483646 h 75"/>
                <a:gd name="T2" fmla="*/ 0 w 75"/>
                <a:gd name="T3" fmla="*/ 2147483646 h 75"/>
                <a:gd name="T4" fmla="*/ 2147483646 w 75"/>
                <a:gd name="T5" fmla="*/ 0 h 75"/>
                <a:gd name="T6" fmla="*/ 2147483646 w 75"/>
                <a:gd name="T7" fmla="*/ 2147483646 h 75"/>
                <a:gd name="T8" fmla="*/ 2147483646 w 75"/>
                <a:gd name="T9" fmla="*/ 2147483646 h 75"/>
                <a:gd name="T10" fmla="*/ 2147483646 w 75"/>
                <a:gd name="T11" fmla="*/ 2147483646 h 75"/>
                <a:gd name="T12" fmla="*/ 2147483646 w 75"/>
                <a:gd name="T13" fmla="*/ 2147483646 h 75"/>
                <a:gd name="T14" fmla="*/ 2147483646 w 75"/>
                <a:gd name="T15" fmla="*/ 2147483646 h 75"/>
                <a:gd name="T16" fmla="*/ 2147483646 w 75"/>
                <a:gd name="T17" fmla="*/ 2147483646 h 75"/>
                <a:gd name="T18" fmla="*/ 2147483646 w 75"/>
                <a:gd name="T19" fmla="*/ 2147483646 h 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5"/>
                <a:gd name="T31" fmla="*/ 0 h 75"/>
                <a:gd name="T32" fmla="*/ 75 w 75"/>
                <a:gd name="T33" fmla="*/ 75 h 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5" h="75">
                  <a:moveTo>
                    <a:pt x="37" y="75"/>
                  </a:moveTo>
                  <a:cubicBezTo>
                    <a:pt x="17" y="75"/>
                    <a:pt x="0" y="58"/>
                    <a:pt x="0" y="38"/>
                  </a:cubicBezTo>
                  <a:cubicBezTo>
                    <a:pt x="0" y="17"/>
                    <a:pt x="17" y="0"/>
                    <a:pt x="37" y="0"/>
                  </a:cubicBezTo>
                  <a:cubicBezTo>
                    <a:pt x="58" y="0"/>
                    <a:pt x="75" y="17"/>
                    <a:pt x="75" y="38"/>
                  </a:cubicBezTo>
                  <a:cubicBezTo>
                    <a:pt x="75" y="58"/>
                    <a:pt x="58" y="75"/>
                    <a:pt x="37" y="75"/>
                  </a:cubicBezTo>
                  <a:close/>
                  <a:moveTo>
                    <a:pt x="37" y="18"/>
                  </a:moveTo>
                  <a:cubicBezTo>
                    <a:pt x="27" y="18"/>
                    <a:pt x="18" y="27"/>
                    <a:pt x="18" y="38"/>
                  </a:cubicBezTo>
                  <a:cubicBezTo>
                    <a:pt x="18" y="48"/>
                    <a:pt x="27" y="57"/>
                    <a:pt x="37" y="57"/>
                  </a:cubicBezTo>
                  <a:cubicBezTo>
                    <a:pt x="48" y="57"/>
                    <a:pt x="57" y="48"/>
                    <a:pt x="57" y="38"/>
                  </a:cubicBezTo>
                  <a:cubicBezTo>
                    <a:pt x="57" y="27"/>
                    <a:pt x="48" y="18"/>
                    <a:pt x="3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54" name="Freeform 24">
              <a:extLst>
                <a:ext uri="{FF2B5EF4-FFF2-40B4-BE49-F238E27FC236}">
                  <a16:creationId xmlns:a16="http://schemas.microsoft.com/office/drawing/2014/main" id="{16FF6A5B-2807-45D5-83D0-6B4B980C73D2}"/>
                </a:ext>
              </a:extLst>
            </p:cNvPr>
            <p:cNvSpPr>
              <a:spLocks/>
            </p:cNvSpPr>
            <p:nvPr/>
          </p:nvSpPr>
          <p:spPr bwMode="gray">
            <a:xfrm>
              <a:off x="7191376" y="904875"/>
              <a:ext cx="153988" cy="203200"/>
            </a:xfrm>
            <a:custGeom>
              <a:avLst/>
              <a:gdLst>
                <a:gd name="T0" fmla="*/ 2147483646 w 111"/>
                <a:gd name="T1" fmla="*/ 2147483646 h 147"/>
                <a:gd name="T2" fmla="*/ 2147483646 w 111"/>
                <a:gd name="T3" fmla="*/ 2147483646 h 147"/>
                <a:gd name="T4" fmla="*/ 2147483646 w 111"/>
                <a:gd name="T5" fmla="*/ 2147483646 h 147"/>
                <a:gd name="T6" fmla="*/ 2147483646 w 111"/>
                <a:gd name="T7" fmla="*/ 2147483646 h 147"/>
                <a:gd name="T8" fmla="*/ 2147483646 w 111"/>
                <a:gd name="T9" fmla="*/ 2147483646 h 147"/>
                <a:gd name="T10" fmla="*/ 2147483646 w 111"/>
                <a:gd name="T11" fmla="*/ 2147483646 h 147"/>
                <a:gd name="T12" fmla="*/ 2147483646 w 111"/>
                <a:gd name="T13" fmla="*/ 2147483646 h 147"/>
                <a:gd name="T14" fmla="*/ 0 w 111"/>
                <a:gd name="T15" fmla="*/ 2147483646 h 147"/>
                <a:gd name="T16" fmla="*/ 0 w 111"/>
                <a:gd name="T17" fmla="*/ 2147483646 h 147"/>
                <a:gd name="T18" fmla="*/ 2147483646 w 111"/>
                <a:gd name="T19" fmla="*/ 0 h 147"/>
                <a:gd name="T20" fmla="*/ 2147483646 w 111"/>
                <a:gd name="T21" fmla="*/ 2147483646 h 147"/>
                <a:gd name="T22" fmla="*/ 2147483646 w 111"/>
                <a:gd name="T23" fmla="*/ 2147483646 h 147"/>
                <a:gd name="T24" fmla="*/ 2147483646 w 111"/>
                <a:gd name="T25" fmla="*/ 2147483646 h 1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1"/>
                <a:gd name="T40" fmla="*/ 0 h 147"/>
                <a:gd name="T41" fmla="*/ 111 w 111"/>
                <a:gd name="T42" fmla="*/ 147 h 1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1" h="147">
                  <a:moveTo>
                    <a:pt x="102" y="147"/>
                  </a:moveTo>
                  <a:cubicBezTo>
                    <a:pt x="97" y="147"/>
                    <a:pt x="93" y="143"/>
                    <a:pt x="93" y="138"/>
                  </a:cubicBezTo>
                  <a:cubicBezTo>
                    <a:pt x="93" y="63"/>
                    <a:pt x="93" y="63"/>
                    <a:pt x="93" y="63"/>
                  </a:cubicBezTo>
                  <a:cubicBezTo>
                    <a:pt x="93" y="39"/>
                    <a:pt x="75" y="18"/>
                    <a:pt x="55" y="18"/>
                  </a:cubicBezTo>
                  <a:cubicBezTo>
                    <a:pt x="36" y="18"/>
                    <a:pt x="18" y="39"/>
                    <a:pt x="18" y="63"/>
                  </a:cubicBezTo>
                  <a:cubicBezTo>
                    <a:pt x="18" y="138"/>
                    <a:pt x="18" y="138"/>
                    <a:pt x="18" y="138"/>
                  </a:cubicBezTo>
                  <a:cubicBezTo>
                    <a:pt x="18" y="143"/>
                    <a:pt x="14" y="147"/>
                    <a:pt x="9" y="147"/>
                  </a:cubicBezTo>
                  <a:cubicBezTo>
                    <a:pt x="4" y="147"/>
                    <a:pt x="0" y="143"/>
                    <a:pt x="0" y="138"/>
                  </a:cubicBezTo>
                  <a:cubicBezTo>
                    <a:pt x="0" y="63"/>
                    <a:pt x="0" y="63"/>
                    <a:pt x="0" y="63"/>
                  </a:cubicBezTo>
                  <a:cubicBezTo>
                    <a:pt x="0" y="29"/>
                    <a:pt x="26" y="0"/>
                    <a:pt x="55" y="0"/>
                  </a:cubicBezTo>
                  <a:cubicBezTo>
                    <a:pt x="85" y="0"/>
                    <a:pt x="111" y="29"/>
                    <a:pt x="111" y="63"/>
                  </a:cubicBezTo>
                  <a:cubicBezTo>
                    <a:pt x="111" y="138"/>
                    <a:pt x="111" y="138"/>
                    <a:pt x="111" y="138"/>
                  </a:cubicBezTo>
                  <a:cubicBezTo>
                    <a:pt x="111" y="143"/>
                    <a:pt x="107" y="147"/>
                    <a:pt x="102" y="1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55" name="Oval 86">
              <a:extLst>
                <a:ext uri="{FF2B5EF4-FFF2-40B4-BE49-F238E27FC236}">
                  <a16:creationId xmlns:a16="http://schemas.microsoft.com/office/drawing/2014/main" id="{83EECC0A-BEAC-4334-9156-71CC1BEB4F63}"/>
                </a:ext>
              </a:extLst>
            </p:cNvPr>
            <p:cNvSpPr>
              <a:spLocks noChangeArrowheads="1"/>
            </p:cNvSpPr>
            <p:nvPr/>
          </p:nvSpPr>
          <p:spPr bwMode="gray">
            <a:xfrm>
              <a:off x="7475539" y="1192213"/>
              <a:ext cx="53975"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56" name="Oval 87">
              <a:extLst>
                <a:ext uri="{FF2B5EF4-FFF2-40B4-BE49-F238E27FC236}">
                  <a16:creationId xmlns:a16="http://schemas.microsoft.com/office/drawing/2014/main" id="{A96F3B34-01C3-4DBF-AF7F-600F9A38245A}"/>
                </a:ext>
              </a:extLst>
            </p:cNvPr>
            <p:cNvSpPr>
              <a:spLocks noChangeArrowheads="1"/>
            </p:cNvSpPr>
            <p:nvPr/>
          </p:nvSpPr>
          <p:spPr bwMode="gray">
            <a:xfrm>
              <a:off x="7388226" y="1192213"/>
              <a:ext cx="57150"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57" name="Freeform 160">
              <a:extLst>
                <a:ext uri="{FF2B5EF4-FFF2-40B4-BE49-F238E27FC236}">
                  <a16:creationId xmlns:a16="http://schemas.microsoft.com/office/drawing/2014/main" id="{C6E08789-CE55-4A85-B6D8-1F2ECC74504F}"/>
                </a:ext>
              </a:extLst>
            </p:cNvPr>
            <p:cNvSpPr>
              <a:spLocks/>
            </p:cNvSpPr>
            <p:nvPr/>
          </p:nvSpPr>
          <p:spPr bwMode="gray">
            <a:xfrm>
              <a:off x="7431089" y="939800"/>
              <a:ext cx="31750" cy="93663"/>
            </a:xfrm>
            <a:custGeom>
              <a:avLst/>
              <a:gdLst>
                <a:gd name="T0" fmla="*/ 2147483646 w 20"/>
                <a:gd name="T1" fmla="*/ 0 h 59"/>
                <a:gd name="T2" fmla="*/ 0 w 20"/>
                <a:gd name="T3" fmla="*/ 2147483646 h 59"/>
                <a:gd name="T4" fmla="*/ 2147483646 w 20"/>
                <a:gd name="T5" fmla="*/ 2147483646 h 59"/>
                <a:gd name="T6" fmla="*/ 2147483646 w 20"/>
                <a:gd name="T7" fmla="*/ 2147483646 h 59"/>
                <a:gd name="T8" fmla="*/ 2147483646 w 20"/>
                <a:gd name="T9" fmla="*/ 0 h 59"/>
                <a:gd name="T10" fmla="*/ 2147483646 w 20"/>
                <a:gd name="T11" fmla="*/ 0 h 59"/>
                <a:gd name="T12" fmla="*/ 0 60000 65536"/>
                <a:gd name="T13" fmla="*/ 0 60000 65536"/>
                <a:gd name="T14" fmla="*/ 0 60000 65536"/>
                <a:gd name="T15" fmla="*/ 0 60000 65536"/>
                <a:gd name="T16" fmla="*/ 0 60000 65536"/>
                <a:gd name="T17" fmla="*/ 0 60000 65536"/>
                <a:gd name="T18" fmla="*/ 0 w 20"/>
                <a:gd name="T19" fmla="*/ 0 h 59"/>
                <a:gd name="T20" fmla="*/ 20 w 20"/>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0" h="59">
                  <a:moveTo>
                    <a:pt x="5" y="0"/>
                  </a:moveTo>
                  <a:lnTo>
                    <a:pt x="0" y="51"/>
                  </a:lnTo>
                  <a:lnTo>
                    <a:pt x="9" y="59"/>
                  </a:lnTo>
                  <a:lnTo>
                    <a:pt x="20" y="50"/>
                  </a:lnTo>
                  <a:lnTo>
                    <a:pt x="14" y="0"/>
                  </a:lnTo>
                  <a:lnTo>
                    <a:pt x="5" y="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58" name="Freeform 161">
              <a:extLst>
                <a:ext uri="{FF2B5EF4-FFF2-40B4-BE49-F238E27FC236}">
                  <a16:creationId xmlns:a16="http://schemas.microsoft.com/office/drawing/2014/main" id="{D3765B72-D679-4033-9E13-5C2E0FB79B33}"/>
                </a:ext>
              </a:extLst>
            </p:cNvPr>
            <p:cNvSpPr>
              <a:spLocks/>
            </p:cNvSpPr>
            <p:nvPr/>
          </p:nvSpPr>
          <p:spPr bwMode="gray">
            <a:xfrm>
              <a:off x="7319964" y="1031875"/>
              <a:ext cx="430213" cy="25400"/>
            </a:xfrm>
            <a:custGeom>
              <a:avLst/>
              <a:gdLst>
                <a:gd name="T0" fmla="*/ 2147483646 w 309"/>
                <a:gd name="T1" fmla="*/ 2147483646 h 18"/>
                <a:gd name="T2" fmla="*/ 2147483646 w 309"/>
                <a:gd name="T3" fmla="*/ 2147483646 h 18"/>
                <a:gd name="T4" fmla="*/ 0 w 309"/>
                <a:gd name="T5" fmla="*/ 2147483646 h 18"/>
                <a:gd name="T6" fmla="*/ 2147483646 w 309"/>
                <a:gd name="T7" fmla="*/ 0 h 18"/>
                <a:gd name="T8" fmla="*/ 2147483646 w 309"/>
                <a:gd name="T9" fmla="*/ 0 h 18"/>
                <a:gd name="T10" fmla="*/ 2147483646 w 309"/>
                <a:gd name="T11" fmla="*/ 2147483646 h 18"/>
                <a:gd name="T12" fmla="*/ 2147483646 w 309"/>
                <a:gd name="T13" fmla="*/ 2147483646 h 18"/>
                <a:gd name="T14" fmla="*/ 0 60000 65536"/>
                <a:gd name="T15" fmla="*/ 0 60000 65536"/>
                <a:gd name="T16" fmla="*/ 0 60000 65536"/>
                <a:gd name="T17" fmla="*/ 0 60000 65536"/>
                <a:gd name="T18" fmla="*/ 0 60000 65536"/>
                <a:gd name="T19" fmla="*/ 0 60000 65536"/>
                <a:gd name="T20" fmla="*/ 0 60000 65536"/>
                <a:gd name="T21" fmla="*/ 0 w 309"/>
                <a:gd name="T22" fmla="*/ 0 h 18"/>
                <a:gd name="T23" fmla="*/ 309 w 309"/>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9" h="18">
                  <a:moveTo>
                    <a:pt x="300" y="18"/>
                  </a:moveTo>
                  <a:cubicBezTo>
                    <a:pt x="9" y="18"/>
                    <a:pt x="9" y="18"/>
                    <a:pt x="9" y="18"/>
                  </a:cubicBezTo>
                  <a:cubicBezTo>
                    <a:pt x="4" y="18"/>
                    <a:pt x="0" y="14"/>
                    <a:pt x="0" y="9"/>
                  </a:cubicBezTo>
                  <a:cubicBezTo>
                    <a:pt x="0" y="4"/>
                    <a:pt x="4" y="0"/>
                    <a:pt x="9" y="0"/>
                  </a:cubicBezTo>
                  <a:cubicBezTo>
                    <a:pt x="300" y="0"/>
                    <a:pt x="300" y="0"/>
                    <a:pt x="300" y="0"/>
                  </a:cubicBezTo>
                  <a:cubicBezTo>
                    <a:pt x="305" y="0"/>
                    <a:pt x="309" y="4"/>
                    <a:pt x="309" y="9"/>
                  </a:cubicBezTo>
                  <a:cubicBezTo>
                    <a:pt x="309" y="14"/>
                    <a:pt x="305" y="18"/>
                    <a:pt x="30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59" name="Freeform 162">
              <a:extLst>
                <a:ext uri="{FF2B5EF4-FFF2-40B4-BE49-F238E27FC236}">
                  <a16:creationId xmlns:a16="http://schemas.microsoft.com/office/drawing/2014/main" id="{29F2BD73-A108-4CA6-9063-18A3D067F8F5}"/>
                </a:ext>
              </a:extLst>
            </p:cNvPr>
            <p:cNvSpPr>
              <a:spLocks/>
            </p:cNvSpPr>
            <p:nvPr/>
          </p:nvSpPr>
          <p:spPr bwMode="gray">
            <a:xfrm>
              <a:off x="7077076" y="1031875"/>
              <a:ext cx="139700" cy="25400"/>
            </a:xfrm>
            <a:custGeom>
              <a:avLst/>
              <a:gdLst>
                <a:gd name="T0" fmla="*/ 2147483646 w 100"/>
                <a:gd name="T1" fmla="*/ 2147483646 h 18"/>
                <a:gd name="T2" fmla="*/ 2147483646 w 100"/>
                <a:gd name="T3" fmla="*/ 2147483646 h 18"/>
                <a:gd name="T4" fmla="*/ 0 w 100"/>
                <a:gd name="T5" fmla="*/ 2147483646 h 18"/>
                <a:gd name="T6" fmla="*/ 2147483646 w 100"/>
                <a:gd name="T7" fmla="*/ 0 h 18"/>
                <a:gd name="T8" fmla="*/ 2147483646 w 100"/>
                <a:gd name="T9" fmla="*/ 0 h 18"/>
                <a:gd name="T10" fmla="*/ 2147483646 w 100"/>
                <a:gd name="T11" fmla="*/ 2147483646 h 18"/>
                <a:gd name="T12" fmla="*/ 2147483646 w 100"/>
                <a:gd name="T13" fmla="*/ 2147483646 h 18"/>
                <a:gd name="T14" fmla="*/ 0 60000 65536"/>
                <a:gd name="T15" fmla="*/ 0 60000 65536"/>
                <a:gd name="T16" fmla="*/ 0 60000 65536"/>
                <a:gd name="T17" fmla="*/ 0 60000 65536"/>
                <a:gd name="T18" fmla="*/ 0 60000 65536"/>
                <a:gd name="T19" fmla="*/ 0 60000 65536"/>
                <a:gd name="T20" fmla="*/ 0 60000 65536"/>
                <a:gd name="T21" fmla="*/ 0 w 100"/>
                <a:gd name="T22" fmla="*/ 0 h 18"/>
                <a:gd name="T23" fmla="*/ 100 w 100"/>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18">
                  <a:moveTo>
                    <a:pt x="91" y="18"/>
                  </a:moveTo>
                  <a:cubicBezTo>
                    <a:pt x="9" y="18"/>
                    <a:pt x="9" y="18"/>
                    <a:pt x="9" y="18"/>
                  </a:cubicBezTo>
                  <a:cubicBezTo>
                    <a:pt x="4" y="18"/>
                    <a:pt x="0" y="14"/>
                    <a:pt x="0" y="9"/>
                  </a:cubicBezTo>
                  <a:cubicBezTo>
                    <a:pt x="0" y="4"/>
                    <a:pt x="4" y="0"/>
                    <a:pt x="9" y="0"/>
                  </a:cubicBezTo>
                  <a:cubicBezTo>
                    <a:pt x="91" y="0"/>
                    <a:pt x="91" y="0"/>
                    <a:pt x="91" y="0"/>
                  </a:cubicBezTo>
                  <a:cubicBezTo>
                    <a:pt x="96" y="0"/>
                    <a:pt x="100" y="4"/>
                    <a:pt x="100" y="9"/>
                  </a:cubicBezTo>
                  <a:cubicBezTo>
                    <a:pt x="100" y="14"/>
                    <a:pt x="96" y="18"/>
                    <a:pt x="91"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60" name="Freeform 163">
              <a:extLst>
                <a:ext uri="{FF2B5EF4-FFF2-40B4-BE49-F238E27FC236}">
                  <a16:creationId xmlns:a16="http://schemas.microsoft.com/office/drawing/2014/main" id="{23848CA1-34F3-4D3B-A4EB-6AED59290871}"/>
                </a:ext>
              </a:extLst>
            </p:cNvPr>
            <p:cNvSpPr>
              <a:spLocks/>
            </p:cNvSpPr>
            <p:nvPr/>
          </p:nvSpPr>
          <p:spPr bwMode="gray">
            <a:xfrm>
              <a:off x="7124701" y="1039813"/>
              <a:ext cx="60325" cy="188913"/>
            </a:xfrm>
            <a:custGeom>
              <a:avLst/>
              <a:gdLst>
                <a:gd name="T0" fmla="*/ 2147483646 w 43"/>
                <a:gd name="T1" fmla="*/ 2147483646 h 136"/>
                <a:gd name="T2" fmla="*/ 2147483646 w 43"/>
                <a:gd name="T3" fmla="*/ 2147483646 h 136"/>
                <a:gd name="T4" fmla="*/ 2147483646 w 43"/>
                <a:gd name="T5" fmla="*/ 2147483646 h 136"/>
                <a:gd name="T6" fmla="*/ 2147483646 w 43"/>
                <a:gd name="T7" fmla="*/ 2147483646 h 136"/>
                <a:gd name="T8" fmla="*/ 2147483646 w 43"/>
                <a:gd name="T9" fmla="*/ 2147483646 h 136"/>
                <a:gd name="T10" fmla="*/ 2147483646 w 43"/>
                <a:gd name="T11" fmla="*/ 2147483646 h 136"/>
                <a:gd name="T12" fmla="*/ 2147483646 w 43"/>
                <a:gd name="T13" fmla="*/ 2147483646 h 136"/>
                <a:gd name="T14" fmla="*/ 2147483646 w 43"/>
                <a:gd name="T15" fmla="*/ 2147483646 h 136"/>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36"/>
                <a:gd name="T26" fmla="*/ 43 w 43"/>
                <a:gd name="T27" fmla="*/ 136 h 1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36">
                  <a:moveTo>
                    <a:pt x="33" y="136"/>
                  </a:moveTo>
                  <a:cubicBezTo>
                    <a:pt x="29" y="136"/>
                    <a:pt x="25" y="133"/>
                    <a:pt x="24" y="129"/>
                  </a:cubicBezTo>
                  <a:cubicBezTo>
                    <a:pt x="1" y="11"/>
                    <a:pt x="1" y="11"/>
                    <a:pt x="1" y="11"/>
                  </a:cubicBezTo>
                  <a:cubicBezTo>
                    <a:pt x="0" y="6"/>
                    <a:pt x="3" y="2"/>
                    <a:pt x="8" y="1"/>
                  </a:cubicBezTo>
                  <a:cubicBezTo>
                    <a:pt x="13" y="0"/>
                    <a:pt x="18" y="3"/>
                    <a:pt x="19" y="8"/>
                  </a:cubicBezTo>
                  <a:cubicBezTo>
                    <a:pt x="42" y="126"/>
                    <a:pt x="42" y="126"/>
                    <a:pt x="42" y="126"/>
                  </a:cubicBezTo>
                  <a:cubicBezTo>
                    <a:pt x="43" y="130"/>
                    <a:pt x="40" y="135"/>
                    <a:pt x="35" y="136"/>
                  </a:cubicBezTo>
                  <a:cubicBezTo>
                    <a:pt x="34" y="136"/>
                    <a:pt x="34" y="136"/>
                    <a:pt x="33" y="13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61" name="Freeform 164">
              <a:extLst>
                <a:ext uri="{FF2B5EF4-FFF2-40B4-BE49-F238E27FC236}">
                  <a16:creationId xmlns:a16="http://schemas.microsoft.com/office/drawing/2014/main" id="{15ECA0C5-8AC1-4758-8280-21E6AF2DBB99}"/>
                </a:ext>
              </a:extLst>
            </p:cNvPr>
            <p:cNvSpPr>
              <a:spLocks/>
            </p:cNvSpPr>
            <p:nvPr/>
          </p:nvSpPr>
          <p:spPr bwMode="gray">
            <a:xfrm>
              <a:off x="7631114" y="1039813"/>
              <a:ext cx="60325" cy="188913"/>
            </a:xfrm>
            <a:custGeom>
              <a:avLst/>
              <a:gdLst>
                <a:gd name="T0" fmla="*/ 2147483646 w 43"/>
                <a:gd name="T1" fmla="*/ 2147483646 h 136"/>
                <a:gd name="T2" fmla="*/ 2147483646 w 43"/>
                <a:gd name="T3" fmla="*/ 2147483646 h 136"/>
                <a:gd name="T4" fmla="*/ 2147483646 w 43"/>
                <a:gd name="T5" fmla="*/ 2147483646 h 136"/>
                <a:gd name="T6" fmla="*/ 2147483646 w 43"/>
                <a:gd name="T7" fmla="*/ 2147483646 h 136"/>
                <a:gd name="T8" fmla="*/ 2147483646 w 43"/>
                <a:gd name="T9" fmla="*/ 2147483646 h 136"/>
                <a:gd name="T10" fmla="*/ 2147483646 w 43"/>
                <a:gd name="T11" fmla="*/ 2147483646 h 136"/>
                <a:gd name="T12" fmla="*/ 2147483646 w 43"/>
                <a:gd name="T13" fmla="*/ 2147483646 h 136"/>
                <a:gd name="T14" fmla="*/ 2147483646 w 43"/>
                <a:gd name="T15" fmla="*/ 2147483646 h 136"/>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36"/>
                <a:gd name="T26" fmla="*/ 43 w 43"/>
                <a:gd name="T27" fmla="*/ 136 h 1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36">
                  <a:moveTo>
                    <a:pt x="10" y="136"/>
                  </a:moveTo>
                  <a:cubicBezTo>
                    <a:pt x="10" y="136"/>
                    <a:pt x="9" y="136"/>
                    <a:pt x="8" y="136"/>
                  </a:cubicBezTo>
                  <a:cubicBezTo>
                    <a:pt x="3" y="135"/>
                    <a:pt x="0" y="130"/>
                    <a:pt x="1" y="126"/>
                  </a:cubicBezTo>
                  <a:cubicBezTo>
                    <a:pt x="25" y="8"/>
                    <a:pt x="25" y="8"/>
                    <a:pt x="25" y="8"/>
                  </a:cubicBezTo>
                  <a:cubicBezTo>
                    <a:pt x="26" y="3"/>
                    <a:pt x="31" y="0"/>
                    <a:pt x="35" y="1"/>
                  </a:cubicBezTo>
                  <a:cubicBezTo>
                    <a:pt x="40" y="2"/>
                    <a:pt x="43" y="6"/>
                    <a:pt x="42" y="11"/>
                  </a:cubicBezTo>
                  <a:cubicBezTo>
                    <a:pt x="19" y="129"/>
                    <a:pt x="19" y="129"/>
                    <a:pt x="19" y="129"/>
                  </a:cubicBezTo>
                  <a:cubicBezTo>
                    <a:pt x="18" y="133"/>
                    <a:pt x="14" y="136"/>
                    <a:pt x="10" y="13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62" name="Freeform 165">
              <a:extLst>
                <a:ext uri="{FF2B5EF4-FFF2-40B4-BE49-F238E27FC236}">
                  <a16:creationId xmlns:a16="http://schemas.microsoft.com/office/drawing/2014/main" id="{73A6FB1B-579E-4C6B-A9C6-A43043C0E501}"/>
                </a:ext>
              </a:extLst>
            </p:cNvPr>
            <p:cNvSpPr>
              <a:spLocks/>
            </p:cNvSpPr>
            <p:nvPr/>
          </p:nvSpPr>
          <p:spPr bwMode="gray">
            <a:xfrm>
              <a:off x="7289801" y="917575"/>
              <a:ext cx="130175" cy="92075"/>
            </a:xfrm>
            <a:custGeom>
              <a:avLst/>
              <a:gdLst>
                <a:gd name="T0" fmla="*/ 2147483646 w 94"/>
                <a:gd name="T1" fmla="*/ 2147483646 h 66"/>
                <a:gd name="T2" fmla="*/ 2147483646 w 94"/>
                <a:gd name="T3" fmla="*/ 2147483646 h 66"/>
                <a:gd name="T4" fmla="*/ 2147483646 w 94"/>
                <a:gd name="T5" fmla="*/ 2147483646 h 66"/>
                <a:gd name="T6" fmla="*/ 2147483646 w 94"/>
                <a:gd name="T7" fmla="*/ 2147483646 h 66"/>
                <a:gd name="T8" fmla="*/ 2147483646 w 94"/>
                <a:gd name="T9" fmla="*/ 2147483646 h 66"/>
                <a:gd name="T10" fmla="*/ 2147483646 w 94"/>
                <a:gd name="T11" fmla="*/ 2147483646 h 66"/>
                <a:gd name="T12" fmla="*/ 2147483646 w 94"/>
                <a:gd name="T13" fmla="*/ 2147483646 h 66"/>
                <a:gd name="T14" fmla="*/ 2147483646 w 94"/>
                <a:gd name="T15" fmla="*/ 2147483646 h 66"/>
                <a:gd name="T16" fmla="*/ 2147483646 w 94"/>
                <a:gd name="T17" fmla="*/ 2147483646 h 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
                <a:gd name="T28" fmla="*/ 0 h 66"/>
                <a:gd name="T29" fmla="*/ 94 w 94"/>
                <a:gd name="T30" fmla="*/ 66 h 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 h="66">
                  <a:moveTo>
                    <a:pt x="85" y="66"/>
                  </a:moveTo>
                  <a:cubicBezTo>
                    <a:pt x="63" y="66"/>
                    <a:pt x="42" y="57"/>
                    <a:pt x="28" y="42"/>
                  </a:cubicBezTo>
                  <a:cubicBezTo>
                    <a:pt x="3" y="16"/>
                    <a:pt x="3" y="16"/>
                    <a:pt x="3" y="16"/>
                  </a:cubicBezTo>
                  <a:cubicBezTo>
                    <a:pt x="0" y="12"/>
                    <a:pt x="0" y="7"/>
                    <a:pt x="4" y="3"/>
                  </a:cubicBezTo>
                  <a:cubicBezTo>
                    <a:pt x="7" y="0"/>
                    <a:pt x="13" y="0"/>
                    <a:pt x="16" y="4"/>
                  </a:cubicBezTo>
                  <a:cubicBezTo>
                    <a:pt x="41" y="29"/>
                    <a:pt x="41" y="29"/>
                    <a:pt x="41" y="29"/>
                  </a:cubicBezTo>
                  <a:cubicBezTo>
                    <a:pt x="52" y="41"/>
                    <a:pt x="68" y="48"/>
                    <a:pt x="85" y="48"/>
                  </a:cubicBezTo>
                  <a:cubicBezTo>
                    <a:pt x="90" y="48"/>
                    <a:pt x="94" y="52"/>
                    <a:pt x="94" y="57"/>
                  </a:cubicBezTo>
                  <a:cubicBezTo>
                    <a:pt x="94" y="62"/>
                    <a:pt x="90" y="66"/>
                    <a:pt x="85" y="6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63" name="Freeform 166">
              <a:extLst>
                <a:ext uri="{FF2B5EF4-FFF2-40B4-BE49-F238E27FC236}">
                  <a16:creationId xmlns:a16="http://schemas.microsoft.com/office/drawing/2014/main" id="{54FF34AB-48BF-40CF-8080-09E3166AB303}"/>
                </a:ext>
              </a:extLst>
            </p:cNvPr>
            <p:cNvSpPr>
              <a:spLocks/>
            </p:cNvSpPr>
            <p:nvPr/>
          </p:nvSpPr>
          <p:spPr bwMode="gray">
            <a:xfrm>
              <a:off x="7159626" y="1209675"/>
              <a:ext cx="271463" cy="25400"/>
            </a:xfrm>
            <a:custGeom>
              <a:avLst/>
              <a:gdLst>
                <a:gd name="T0" fmla="*/ 2147483646 w 196"/>
                <a:gd name="T1" fmla="*/ 2147483646 h 18"/>
                <a:gd name="T2" fmla="*/ 2147483646 w 196"/>
                <a:gd name="T3" fmla="*/ 2147483646 h 18"/>
                <a:gd name="T4" fmla="*/ 0 w 196"/>
                <a:gd name="T5" fmla="*/ 2147483646 h 18"/>
                <a:gd name="T6" fmla="*/ 2147483646 w 196"/>
                <a:gd name="T7" fmla="*/ 0 h 18"/>
                <a:gd name="T8" fmla="*/ 2147483646 w 196"/>
                <a:gd name="T9" fmla="*/ 0 h 18"/>
                <a:gd name="T10" fmla="*/ 2147483646 w 196"/>
                <a:gd name="T11" fmla="*/ 2147483646 h 18"/>
                <a:gd name="T12" fmla="*/ 2147483646 w 196"/>
                <a:gd name="T13" fmla="*/ 2147483646 h 18"/>
                <a:gd name="T14" fmla="*/ 0 60000 65536"/>
                <a:gd name="T15" fmla="*/ 0 60000 65536"/>
                <a:gd name="T16" fmla="*/ 0 60000 65536"/>
                <a:gd name="T17" fmla="*/ 0 60000 65536"/>
                <a:gd name="T18" fmla="*/ 0 60000 65536"/>
                <a:gd name="T19" fmla="*/ 0 60000 65536"/>
                <a:gd name="T20" fmla="*/ 0 60000 65536"/>
                <a:gd name="T21" fmla="*/ 0 w 196"/>
                <a:gd name="T22" fmla="*/ 0 h 18"/>
                <a:gd name="T23" fmla="*/ 196 w 196"/>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6" h="18">
                  <a:moveTo>
                    <a:pt x="187" y="18"/>
                  </a:moveTo>
                  <a:cubicBezTo>
                    <a:pt x="9" y="18"/>
                    <a:pt x="9" y="18"/>
                    <a:pt x="9" y="18"/>
                  </a:cubicBezTo>
                  <a:cubicBezTo>
                    <a:pt x="4" y="18"/>
                    <a:pt x="0" y="14"/>
                    <a:pt x="0" y="9"/>
                  </a:cubicBezTo>
                  <a:cubicBezTo>
                    <a:pt x="0" y="4"/>
                    <a:pt x="4" y="0"/>
                    <a:pt x="9" y="0"/>
                  </a:cubicBezTo>
                  <a:cubicBezTo>
                    <a:pt x="187" y="0"/>
                    <a:pt x="187" y="0"/>
                    <a:pt x="187" y="0"/>
                  </a:cubicBezTo>
                  <a:cubicBezTo>
                    <a:pt x="192" y="0"/>
                    <a:pt x="196" y="4"/>
                    <a:pt x="196" y="9"/>
                  </a:cubicBezTo>
                  <a:cubicBezTo>
                    <a:pt x="196" y="14"/>
                    <a:pt x="192" y="18"/>
                    <a:pt x="18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64" name="Freeform 167">
              <a:extLst>
                <a:ext uri="{FF2B5EF4-FFF2-40B4-BE49-F238E27FC236}">
                  <a16:creationId xmlns:a16="http://schemas.microsoft.com/office/drawing/2014/main" id="{D37B6911-E3CA-41C9-A84B-C1D458EB1075}"/>
                </a:ext>
              </a:extLst>
            </p:cNvPr>
            <p:cNvSpPr>
              <a:spLocks/>
            </p:cNvSpPr>
            <p:nvPr/>
          </p:nvSpPr>
          <p:spPr bwMode="gray">
            <a:xfrm>
              <a:off x="7486651" y="1208088"/>
              <a:ext cx="169863" cy="25400"/>
            </a:xfrm>
            <a:custGeom>
              <a:avLst/>
              <a:gdLst>
                <a:gd name="T0" fmla="*/ 2147483646 w 122"/>
                <a:gd name="T1" fmla="*/ 2147483646 h 18"/>
                <a:gd name="T2" fmla="*/ 2147483646 w 122"/>
                <a:gd name="T3" fmla="*/ 2147483646 h 18"/>
                <a:gd name="T4" fmla="*/ 0 w 122"/>
                <a:gd name="T5" fmla="*/ 2147483646 h 18"/>
                <a:gd name="T6" fmla="*/ 2147483646 w 122"/>
                <a:gd name="T7" fmla="*/ 0 h 18"/>
                <a:gd name="T8" fmla="*/ 2147483646 w 122"/>
                <a:gd name="T9" fmla="*/ 0 h 18"/>
                <a:gd name="T10" fmla="*/ 2147483646 w 122"/>
                <a:gd name="T11" fmla="*/ 2147483646 h 18"/>
                <a:gd name="T12" fmla="*/ 2147483646 w 122"/>
                <a:gd name="T13" fmla="*/ 2147483646 h 18"/>
                <a:gd name="T14" fmla="*/ 0 60000 65536"/>
                <a:gd name="T15" fmla="*/ 0 60000 65536"/>
                <a:gd name="T16" fmla="*/ 0 60000 65536"/>
                <a:gd name="T17" fmla="*/ 0 60000 65536"/>
                <a:gd name="T18" fmla="*/ 0 60000 65536"/>
                <a:gd name="T19" fmla="*/ 0 60000 65536"/>
                <a:gd name="T20" fmla="*/ 0 60000 65536"/>
                <a:gd name="T21" fmla="*/ 0 w 122"/>
                <a:gd name="T22" fmla="*/ 0 h 18"/>
                <a:gd name="T23" fmla="*/ 122 w 12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2" h="18">
                  <a:moveTo>
                    <a:pt x="113" y="18"/>
                  </a:moveTo>
                  <a:cubicBezTo>
                    <a:pt x="9" y="18"/>
                    <a:pt x="9" y="18"/>
                    <a:pt x="9" y="18"/>
                  </a:cubicBezTo>
                  <a:cubicBezTo>
                    <a:pt x="4" y="18"/>
                    <a:pt x="0" y="14"/>
                    <a:pt x="0" y="9"/>
                  </a:cubicBezTo>
                  <a:cubicBezTo>
                    <a:pt x="0" y="4"/>
                    <a:pt x="4" y="0"/>
                    <a:pt x="9" y="0"/>
                  </a:cubicBezTo>
                  <a:cubicBezTo>
                    <a:pt x="113" y="0"/>
                    <a:pt x="113" y="0"/>
                    <a:pt x="113" y="0"/>
                  </a:cubicBezTo>
                  <a:cubicBezTo>
                    <a:pt x="118" y="0"/>
                    <a:pt x="122" y="4"/>
                    <a:pt x="122" y="9"/>
                  </a:cubicBezTo>
                  <a:cubicBezTo>
                    <a:pt x="122" y="14"/>
                    <a:pt x="118" y="18"/>
                    <a:pt x="11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65" name="Freeform 168">
              <a:extLst>
                <a:ext uri="{FF2B5EF4-FFF2-40B4-BE49-F238E27FC236}">
                  <a16:creationId xmlns:a16="http://schemas.microsoft.com/office/drawing/2014/main" id="{AC77CE38-AE24-419A-8066-A49DC032DDC4}"/>
                </a:ext>
              </a:extLst>
            </p:cNvPr>
            <p:cNvSpPr>
              <a:spLocks/>
            </p:cNvSpPr>
            <p:nvPr/>
          </p:nvSpPr>
          <p:spPr bwMode="gray">
            <a:xfrm>
              <a:off x="7551739" y="981075"/>
              <a:ext cx="177800" cy="76200"/>
            </a:xfrm>
            <a:custGeom>
              <a:avLst/>
              <a:gdLst>
                <a:gd name="T0" fmla="*/ 2147483646 w 127"/>
                <a:gd name="T1" fmla="*/ 2147483646 h 55"/>
                <a:gd name="T2" fmla="*/ 2147483646 w 127"/>
                <a:gd name="T3" fmla="*/ 2147483646 h 55"/>
                <a:gd name="T4" fmla="*/ 0 w 127"/>
                <a:gd name="T5" fmla="*/ 2147483646 h 55"/>
                <a:gd name="T6" fmla="*/ 0 w 127"/>
                <a:gd name="T7" fmla="*/ 2147483646 h 55"/>
                <a:gd name="T8" fmla="*/ 2147483646 w 127"/>
                <a:gd name="T9" fmla="*/ 0 h 55"/>
                <a:gd name="T10" fmla="*/ 2147483646 w 127"/>
                <a:gd name="T11" fmla="*/ 2147483646 h 55"/>
                <a:gd name="T12" fmla="*/ 2147483646 w 127"/>
                <a:gd name="T13" fmla="*/ 2147483646 h 55"/>
                <a:gd name="T14" fmla="*/ 2147483646 w 127"/>
                <a:gd name="T15" fmla="*/ 2147483646 h 55"/>
                <a:gd name="T16" fmla="*/ 2147483646 w 127"/>
                <a:gd name="T17" fmla="*/ 2147483646 h 55"/>
                <a:gd name="T18" fmla="*/ 2147483646 w 127"/>
                <a:gd name="T19" fmla="*/ 0 h 55"/>
                <a:gd name="T20" fmla="*/ 2147483646 w 127"/>
                <a:gd name="T21" fmla="*/ 2147483646 h 55"/>
                <a:gd name="T22" fmla="*/ 2147483646 w 127"/>
                <a:gd name="T23" fmla="*/ 2147483646 h 55"/>
                <a:gd name="T24" fmla="*/ 2147483646 w 127"/>
                <a:gd name="T25" fmla="*/ 2147483646 h 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
                <a:gd name="T40" fmla="*/ 0 h 55"/>
                <a:gd name="T41" fmla="*/ 127 w 127"/>
                <a:gd name="T42" fmla="*/ 55 h 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 h="55">
                  <a:moveTo>
                    <a:pt x="118" y="55"/>
                  </a:moveTo>
                  <a:cubicBezTo>
                    <a:pt x="9" y="55"/>
                    <a:pt x="9" y="55"/>
                    <a:pt x="9" y="55"/>
                  </a:cubicBezTo>
                  <a:cubicBezTo>
                    <a:pt x="4" y="55"/>
                    <a:pt x="0" y="51"/>
                    <a:pt x="0" y="46"/>
                  </a:cubicBezTo>
                  <a:cubicBezTo>
                    <a:pt x="0" y="9"/>
                    <a:pt x="0" y="9"/>
                    <a:pt x="0" y="9"/>
                  </a:cubicBezTo>
                  <a:cubicBezTo>
                    <a:pt x="0" y="4"/>
                    <a:pt x="4" y="0"/>
                    <a:pt x="9" y="0"/>
                  </a:cubicBezTo>
                  <a:cubicBezTo>
                    <a:pt x="14" y="0"/>
                    <a:pt x="18" y="4"/>
                    <a:pt x="18" y="9"/>
                  </a:cubicBezTo>
                  <a:cubicBezTo>
                    <a:pt x="18" y="37"/>
                    <a:pt x="18" y="37"/>
                    <a:pt x="18" y="37"/>
                  </a:cubicBezTo>
                  <a:cubicBezTo>
                    <a:pt x="109" y="37"/>
                    <a:pt x="109" y="37"/>
                    <a:pt x="109" y="37"/>
                  </a:cubicBezTo>
                  <a:cubicBezTo>
                    <a:pt x="109" y="9"/>
                    <a:pt x="109" y="9"/>
                    <a:pt x="109" y="9"/>
                  </a:cubicBezTo>
                  <a:cubicBezTo>
                    <a:pt x="109" y="4"/>
                    <a:pt x="113" y="0"/>
                    <a:pt x="118" y="0"/>
                  </a:cubicBezTo>
                  <a:cubicBezTo>
                    <a:pt x="123" y="0"/>
                    <a:pt x="127" y="4"/>
                    <a:pt x="127" y="9"/>
                  </a:cubicBezTo>
                  <a:cubicBezTo>
                    <a:pt x="127" y="46"/>
                    <a:pt x="127" y="46"/>
                    <a:pt x="127" y="46"/>
                  </a:cubicBezTo>
                  <a:cubicBezTo>
                    <a:pt x="127" y="51"/>
                    <a:pt x="123" y="55"/>
                    <a:pt x="118" y="5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66" name="Freeform 169">
              <a:extLst>
                <a:ext uri="{FF2B5EF4-FFF2-40B4-BE49-F238E27FC236}">
                  <a16:creationId xmlns:a16="http://schemas.microsoft.com/office/drawing/2014/main" id="{62A066BE-4F75-4EC8-8D05-3AF94A0170B5}"/>
                </a:ext>
              </a:extLst>
            </p:cNvPr>
            <p:cNvSpPr>
              <a:spLocks/>
            </p:cNvSpPr>
            <p:nvPr/>
          </p:nvSpPr>
          <p:spPr bwMode="gray">
            <a:xfrm>
              <a:off x="7588251" y="1012825"/>
              <a:ext cx="106363" cy="11113"/>
            </a:xfrm>
            <a:custGeom>
              <a:avLst/>
              <a:gdLst>
                <a:gd name="T0" fmla="*/ 2147483646 w 76"/>
                <a:gd name="T1" fmla="*/ 2147483646 h 8"/>
                <a:gd name="T2" fmla="*/ 2147483646 w 76"/>
                <a:gd name="T3" fmla="*/ 2147483646 h 8"/>
                <a:gd name="T4" fmla="*/ 0 w 76"/>
                <a:gd name="T5" fmla="*/ 2147483646 h 8"/>
                <a:gd name="T6" fmla="*/ 2147483646 w 76"/>
                <a:gd name="T7" fmla="*/ 0 h 8"/>
                <a:gd name="T8" fmla="*/ 2147483646 w 76"/>
                <a:gd name="T9" fmla="*/ 0 h 8"/>
                <a:gd name="T10" fmla="*/ 2147483646 w 76"/>
                <a:gd name="T11" fmla="*/ 2147483646 h 8"/>
                <a:gd name="T12" fmla="*/ 2147483646 w 76"/>
                <a:gd name="T13" fmla="*/ 2147483646 h 8"/>
                <a:gd name="T14" fmla="*/ 0 60000 65536"/>
                <a:gd name="T15" fmla="*/ 0 60000 65536"/>
                <a:gd name="T16" fmla="*/ 0 60000 65536"/>
                <a:gd name="T17" fmla="*/ 0 60000 65536"/>
                <a:gd name="T18" fmla="*/ 0 60000 65536"/>
                <a:gd name="T19" fmla="*/ 0 60000 65536"/>
                <a:gd name="T20" fmla="*/ 0 60000 65536"/>
                <a:gd name="T21" fmla="*/ 0 w 76"/>
                <a:gd name="T22" fmla="*/ 0 h 8"/>
                <a:gd name="T23" fmla="*/ 76 w 76"/>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8">
                  <a:moveTo>
                    <a:pt x="72" y="8"/>
                  </a:moveTo>
                  <a:cubicBezTo>
                    <a:pt x="4" y="8"/>
                    <a:pt x="4" y="8"/>
                    <a:pt x="4" y="8"/>
                  </a:cubicBezTo>
                  <a:cubicBezTo>
                    <a:pt x="2" y="8"/>
                    <a:pt x="0" y="7"/>
                    <a:pt x="0" y="4"/>
                  </a:cubicBezTo>
                  <a:cubicBezTo>
                    <a:pt x="0" y="2"/>
                    <a:pt x="2" y="0"/>
                    <a:pt x="4" y="0"/>
                  </a:cubicBezTo>
                  <a:cubicBezTo>
                    <a:pt x="72" y="0"/>
                    <a:pt x="72" y="0"/>
                    <a:pt x="72" y="0"/>
                  </a:cubicBezTo>
                  <a:cubicBezTo>
                    <a:pt x="74" y="0"/>
                    <a:pt x="76" y="2"/>
                    <a:pt x="76" y="4"/>
                  </a:cubicBezTo>
                  <a:cubicBezTo>
                    <a:pt x="76" y="7"/>
                    <a:pt x="74" y="8"/>
                    <a:pt x="72"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67" name="Freeform 170">
              <a:extLst>
                <a:ext uri="{FF2B5EF4-FFF2-40B4-BE49-F238E27FC236}">
                  <a16:creationId xmlns:a16="http://schemas.microsoft.com/office/drawing/2014/main" id="{D2B6D03B-F4F0-4D09-A1B8-ADA364D1D34A}"/>
                </a:ext>
              </a:extLst>
            </p:cNvPr>
            <p:cNvSpPr>
              <a:spLocks/>
            </p:cNvSpPr>
            <p:nvPr/>
          </p:nvSpPr>
          <p:spPr bwMode="gray">
            <a:xfrm>
              <a:off x="7588251" y="1000125"/>
              <a:ext cx="106363" cy="11113"/>
            </a:xfrm>
            <a:custGeom>
              <a:avLst/>
              <a:gdLst>
                <a:gd name="T0" fmla="*/ 2147483646 w 76"/>
                <a:gd name="T1" fmla="*/ 2147483646 h 8"/>
                <a:gd name="T2" fmla="*/ 2147483646 w 76"/>
                <a:gd name="T3" fmla="*/ 2147483646 h 8"/>
                <a:gd name="T4" fmla="*/ 0 w 76"/>
                <a:gd name="T5" fmla="*/ 2147483646 h 8"/>
                <a:gd name="T6" fmla="*/ 2147483646 w 76"/>
                <a:gd name="T7" fmla="*/ 0 h 8"/>
                <a:gd name="T8" fmla="*/ 2147483646 w 76"/>
                <a:gd name="T9" fmla="*/ 0 h 8"/>
                <a:gd name="T10" fmla="*/ 2147483646 w 76"/>
                <a:gd name="T11" fmla="*/ 2147483646 h 8"/>
                <a:gd name="T12" fmla="*/ 2147483646 w 76"/>
                <a:gd name="T13" fmla="*/ 2147483646 h 8"/>
                <a:gd name="T14" fmla="*/ 0 60000 65536"/>
                <a:gd name="T15" fmla="*/ 0 60000 65536"/>
                <a:gd name="T16" fmla="*/ 0 60000 65536"/>
                <a:gd name="T17" fmla="*/ 0 60000 65536"/>
                <a:gd name="T18" fmla="*/ 0 60000 65536"/>
                <a:gd name="T19" fmla="*/ 0 60000 65536"/>
                <a:gd name="T20" fmla="*/ 0 60000 65536"/>
                <a:gd name="T21" fmla="*/ 0 w 76"/>
                <a:gd name="T22" fmla="*/ 0 h 8"/>
                <a:gd name="T23" fmla="*/ 76 w 76"/>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8">
                  <a:moveTo>
                    <a:pt x="72" y="8"/>
                  </a:moveTo>
                  <a:cubicBezTo>
                    <a:pt x="4" y="8"/>
                    <a:pt x="4" y="8"/>
                    <a:pt x="4" y="8"/>
                  </a:cubicBezTo>
                  <a:cubicBezTo>
                    <a:pt x="2" y="8"/>
                    <a:pt x="0" y="6"/>
                    <a:pt x="0" y="4"/>
                  </a:cubicBezTo>
                  <a:cubicBezTo>
                    <a:pt x="0" y="2"/>
                    <a:pt x="2" y="0"/>
                    <a:pt x="4" y="0"/>
                  </a:cubicBezTo>
                  <a:cubicBezTo>
                    <a:pt x="72" y="0"/>
                    <a:pt x="72" y="0"/>
                    <a:pt x="72" y="0"/>
                  </a:cubicBezTo>
                  <a:cubicBezTo>
                    <a:pt x="74" y="0"/>
                    <a:pt x="76" y="2"/>
                    <a:pt x="76" y="4"/>
                  </a:cubicBezTo>
                  <a:cubicBezTo>
                    <a:pt x="76" y="6"/>
                    <a:pt x="74" y="8"/>
                    <a:pt x="72"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68" name="Freeform 171">
              <a:extLst>
                <a:ext uri="{FF2B5EF4-FFF2-40B4-BE49-F238E27FC236}">
                  <a16:creationId xmlns:a16="http://schemas.microsoft.com/office/drawing/2014/main" id="{AD7DEFBB-AA90-4C58-A20D-99F4731F84C0}"/>
                </a:ext>
              </a:extLst>
            </p:cNvPr>
            <p:cNvSpPr>
              <a:spLocks/>
            </p:cNvSpPr>
            <p:nvPr/>
          </p:nvSpPr>
          <p:spPr bwMode="gray">
            <a:xfrm>
              <a:off x="7588251" y="987425"/>
              <a:ext cx="106363" cy="11113"/>
            </a:xfrm>
            <a:custGeom>
              <a:avLst/>
              <a:gdLst>
                <a:gd name="T0" fmla="*/ 2147483646 w 76"/>
                <a:gd name="T1" fmla="*/ 2147483646 h 8"/>
                <a:gd name="T2" fmla="*/ 2147483646 w 76"/>
                <a:gd name="T3" fmla="*/ 2147483646 h 8"/>
                <a:gd name="T4" fmla="*/ 0 w 76"/>
                <a:gd name="T5" fmla="*/ 2147483646 h 8"/>
                <a:gd name="T6" fmla="*/ 2147483646 w 76"/>
                <a:gd name="T7" fmla="*/ 0 h 8"/>
                <a:gd name="T8" fmla="*/ 2147483646 w 76"/>
                <a:gd name="T9" fmla="*/ 0 h 8"/>
                <a:gd name="T10" fmla="*/ 2147483646 w 76"/>
                <a:gd name="T11" fmla="*/ 2147483646 h 8"/>
                <a:gd name="T12" fmla="*/ 2147483646 w 76"/>
                <a:gd name="T13" fmla="*/ 2147483646 h 8"/>
                <a:gd name="T14" fmla="*/ 0 60000 65536"/>
                <a:gd name="T15" fmla="*/ 0 60000 65536"/>
                <a:gd name="T16" fmla="*/ 0 60000 65536"/>
                <a:gd name="T17" fmla="*/ 0 60000 65536"/>
                <a:gd name="T18" fmla="*/ 0 60000 65536"/>
                <a:gd name="T19" fmla="*/ 0 60000 65536"/>
                <a:gd name="T20" fmla="*/ 0 60000 65536"/>
                <a:gd name="T21" fmla="*/ 0 w 76"/>
                <a:gd name="T22" fmla="*/ 0 h 8"/>
                <a:gd name="T23" fmla="*/ 76 w 76"/>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8">
                  <a:moveTo>
                    <a:pt x="72" y="8"/>
                  </a:moveTo>
                  <a:cubicBezTo>
                    <a:pt x="4" y="8"/>
                    <a:pt x="4" y="8"/>
                    <a:pt x="4" y="8"/>
                  </a:cubicBezTo>
                  <a:cubicBezTo>
                    <a:pt x="2" y="8"/>
                    <a:pt x="0" y="6"/>
                    <a:pt x="0" y="4"/>
                  </a:cubicBezTo>
                  <a:cubicBezTo>
                    <a:pt x="0" y="2"/>
                    <a:pt x="2" y="0"/>
                    <a:pt x="4" y="0"/>
                  </a:cubicBezTo>
                  <a:cubicBezTo>
                    <a:pt x="72" y="0"/>
                    <a:pt x="72" y="0"/>
                    <a:pt x="72" y="0"/>
                  </a:cubicBezTo>
                  <a:cubicBezTo>
                    <a:pt x="74" y="0"/>
                    <a:pt x="76" y="2"/>
                    <a:pt x="76" y="4"/>
                  </a:cubicBezTo>
                  <a:cubicBezTo>
                    <a:pt x="76" y="6"/>
                    <a:pt x="74" y="8"/>
                    <a:pt x="72"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69" name="Freeform 172">
              <a:extLst>
                <a:ext uri="{FF2B5EF4-FFF2-40B4-BE49-F238E27FC236}">
                  <a16:creationId xmlns:a16="http://schemas.microsoft.com/office/drawing/2014/main" id="{7A52AE21-14AA-4311-B8FC-0247F6ADACD1}"/>
                </a:ext>
              </a:extLst>
            </p:cNvPr>
            <p:cNvSpPr>
              <a:spLocks/>
            </p:cNvSpPr>
            <p:nvPr/>
          </p:nvSpPr>
          <p:spPr bwMode="gray">
            <a:xfrm>
              <a:off x="7175501" y="1092200"/>
              <a:ext cx="185738" cy="25400"/>
            </a:xfrm>
            <a:custGeom>
              <a:avLst/>
              <a:gdLst>
                <a:gd name="T0" fmla="*/ 2147483646 w 134"/>
                <a:gd name="T1" fmla="*/ 2147483646 h 18"/>
                <a:gd name="T2" fmla="*/ 2147483646 w 134"/>
                <a:gd name="T3" fmla="*/ 2147483646 h 18"/>
                <a:gd name="T4" fmla="*/ 0 w 134"/>
                <a:gd name="T5" fmla="*/ 2147483646 h 18"/>
                <a:gd name="T6" fmla="*/ 2147483646 w 134"/>
                <a:gd name="T7" fmla="*/ 0 h 18"/>
                <a:gd name="T8" fmla="*/ 2147483646 w 134"/>
                <a:gd name="T9" fmla="*/ 0 h 18"/>
                <a:gd name="T10" fmla="*/ 2147483646 w 134"/>
                <a:gd name="T11" fmla="*/ 2147483646 h 18"/>
                <a:gd name="T12" fmla="*/ 2147483646 w 134"/>
                <a:gd name="T13" fmla="*/ 2147483646 h 18"/>
                <a:gd name="T14" fmla="*/ 0 60000 65536"/>
                <a:gd name="T15" fmla="*/ 0 60000 65536"/>
                <a:gd name="T16" fmla="*/ 0 60000 65536"/>
                <a:gd name="T17" fmla="*/ 0 60000 65536"/>
                <a:gd name="T18" fmla="*/ 0 60000 65536"/>
                <a:gd name="T19" fmla="*/ 0 60000 65536"/>
                <a:gd name="T20" fmla="*/ 0 60000 65536"/>
                <a:gd name="T21" fmla="*/ 0 w 134"/>
                <a:gd name="T22" fmla="*/ 0 h 18"/>
                <a:gd name="T23" fmla="*/ 134 w 13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4" h="18">
                  <a:moveTo>
                    <a:pt x="125" y="18"/>
                  </a:moveTo>
                  <a:cubicBezTo>
                    <a:pt x="9" y="18"/>
                    <a:pt x="9" y="18"/>
                    <a:pt x="9" y="18"/>
                  </a:cubicBezTo>
                  <a:cubicBezTo>
                    <a:pt x="4" y="18"/>
                    <a:pt x="0" y="14"/>
                    <a:pt x="0" y="9"/>
                  </a:cubicBezTo>
                  <a:cubicBezTo>
                    <a:pt x="0" y="4"/>
                    <a:pt x="4" y="0"/>
                    <a:pt x="9" y="0"/>
                  </a:cubicBezTo>
                  <a:cubicBezTo>
                    <a:pt x="125" y="0"/>
                    <a:pt x="125" y="0"/>
                    <a:pt x="125" y="0"/>
                  </a:cubicBezTo>
                  <a:cubicBezTo>
                    <a:pt x="130" y="0"/>
                    <a:pt x="134" y="4"/>
                    <a:pt x="134" y="9"/>
                  </a:cubicBezTo>
                  <a:cubicBezTo>
                    <a:pt x="134" y="14"/>
                    <a:pt x="130" y="18"/>
                    <a:pt x="12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70" name="Freeform 173">
              <a:extLst>
                <a:ext uri="{FF2B5EF4-FFF2-40B4-BE49-F238E27FC236}">
                  <a16:creationId xmlns:a16="http://schemas.microsoft.com/office/drawing/2014/main" id="{80AE119D-5949-4912-B902-463A1D488C24}"/>
                </a:ext>
              </a:extLst>
            </p:cNvPr>
            <p:cNvSpPr>
              <a:spLocks/>
            </p:cNvSpPr>
            <p:nvPr/>
          </p:nvSpPr>
          <p:spPr bwMode="gray">
            <a:xfrm>
              <a:off x="7189789" y="1101725"/>
              <a:ext cx="60325" cy="128588"/>
            </a:xfrm>
            <a:custGeom>
              <a:avLst/>
              <a:gdLst>
                <a:gd name="T0" fmla="*/ 2147483646 w 43"/>
                <a:gd name="T1" fmla="*/ 2147483646 h 93"/>
                <a:gd name="T2" fmla="*/ 2147483646 w 43"/>
                <a:gd name="T3" fmla="*/ 2147483646 h 93"/>
                <a:gd name="T4" fmla="*/ 2147483646 w 43"/>
                <a:gd name="T5" fmla="*/ 2147483646 h 93"/>
                <a:gd name="T6" fmla="*/ 2147483646 w 43"/>
                <a:gd name="T7" fmla="*/ 2147483646 h 93"/>
                <a:gd name="T8" fmla="*/ 2147483646 w 43"/>
                <a:gd name="T9" fmla="*/ 2147483646 h 93"/>
                <a:gd name="T10" fmla="*/ 2147483646 w 43"/>
                <a:gd name="T11" fmla="*/ 2147483646 h 93"/>
                <a:gd name="T12" fmla="*/ 2147483646 w 43"/>
                <a:gd name="T13" fmla="*/ 2147483646 h 93"/>
                <a:gd name="T14" fmla="*/ 2147483646 w 43"/>
                <a:gd name="T15" fmla="*/ 2147483646 h 93"/>
                <a:gd name="T16" fmla="*/ 2147483646 w 43"/>
                <a:gd name="T17" fmla="*/ 2147483646 h 93"/>
                <a:gd name="T18" fmla="*/ 2147483646 w 43"/>
                <a:gd name="T19" fmla="*/ 2147483646 h 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
                <a:gd name="T31" fmla="*/ 0 h 93"/>
                <a:gd name="T32" fmla="*/ 43 w 43"/>
                <a:gd name="T33" fmla="*/ 93 h 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 h="93">
                  <a:moveTo>
                    <a:pt x="10" y="93"/>
                  </a:moveTo>
                  <a:cubicBezTo>
                    <a:pt x="9" y="93"/>
                    <a:pt x="8" y="93"/>
                    <a:pt x="8" y="93"/>
                  </a:cubicBezTo>
                  <a:cubicBezTo>
                    <a:pt x="3" y="92"/>
                    <a:pt x="0" y="87"/>
                    <a:pt x="1" y="82"/>
                  </a:cubicBezTo>
                  <a:cubicBezTo>
                    <a:pt x="3" y="73"/>
                    <a:pt x="3" y="73"/>
                    <a:pt x="3" y="73"/>
                  </a:cubicBezTo>
                  <a:cubicBezTo>
                    <a:pt x="7" y="50"/>
                    <a:pt x="15" y="27"/>
                    <a:pt x="25" y="6"/>
                  </a:cubicBezTo>
                  <a:cubicBezTo>
                    <a:pt x="27" y="2"/>
                    <a:pt x="33" y="0"/>
                    <a:pt x="37" y="2"/>
                  </a:cubicBezTo>
                  <a:cubicBezTo>
                    <a:pt x="42" y="5"/>
                    <a:pt x="43" y="10"/>
                    <a:pt x="41" y="14"/>
                  </a:cubicBezTo>
                  <a:cubicBezTo>
                    <a:pt x="31" y="34"/>
                    <a:pt x="24" y="55"/>
                    <a:pt x="20" y="76"/>
                  </a:cubicBezTo>
                  <a:cubicBezTo>
                    <a:pt x="18" y="86"/>
                    <a:pt x="18" y="86"/>
                    <a:pt x="18" y="86"/>
                  </a:cubicBezTo>
                  <a:cubicBezTo>
                    <a:pt x="18" y="90"/>
                    <a:pt x="14" y="93"/>
                    <a:pt x="10" y="9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71" name="Freeform 174">
              <a:extLst>
                <a:ext uri="{FF2B5EF4-FFF2-40B4-BE49-F238E27FC236}">
                  <a16:creationId xmlns:a16="http://schemas.microsoft.com/office/drawing/2014/main" id="{72D77502-3B26-41D5-B02F-068E8D5CE22C}"/>
                </a:ext>
              </a:extLst>
            </p:cNvPr>
            <p:cNvSpPr>
              <a:spLocks/>
            </p:cNvSpPr>
            <p:nvPr/>
          </p:nvSpPr>
          <p:spPr bwMode="gray">
            <a:xfrm>
              <a:off x="7281864" y="1101725"/>
              <a:ext cx="60325" cy="128588"/>
            </a:xfrm>
            <a:custGeom>
              <a:avLst/>
              <a:gdLst>
                <a:gd name="T0" fmla="*/ 2147483646 w 44"/>
                <a:gd name="T1" fmla="*/ 2147483646 h 93"/>
                <a:gd name="T2" fmla="*/ 2147483646 w 44"/>
                <a:gd name="T3" fmla="*/ 2147483646 h 93"/>
                <a:gd name="T4" fmla="*/ 2147483646 w 44"/>
                <a:gd name="T5" fmla="*/ 2147483646 h 93"/>
                <a:gd name="T6" fmla="*/ 2147483646 w 44"/>
                <a:gd name="T7" fmla="*/ 2147483646 h 93"/>
                <a:gd name="T8" fmla="*/ 2147483646 w 44"/>
                <a:gd name="T9" fmla="*/ 2147483646 h 93"/>
                <a:gd name="T10" fmla="*/ 2147483646 w 44"/>
                <a:gd name="T11" fmla="*/ 2147483646 h 93"/>
                <a:gd name="T12" fmla="*/ 2147483646 w 44"/>
                <a:gd name="T13" fmla="*/ 2147483646 h 93"/>
                <a:gd name="T14" fmla="*/ 2147483646 w 44"/>
                <a:gd name="T15" fmla="*/ 2147483646 h 93"/>
                <a:gd name="T16" fmla="*/ 2147483646 w 44"/>
                <a:gd name="T17" fmla="*/ 2147483646 h 93"/>
                <a:gd name="T18" fmla="*/ 2147483646 w 44"/>
                <a:gd name="T19" fmla="*/ 2147483646 h 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93"/>
                <a:gd name="T32" fmla="*/ 44 w 44"/>
                <a:gd name="T33" fmla="*/ 93 h 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93">
                  <a:moveTo>
                    <a:pt x="34" y="93"/>
                  </a:moveTo>
                  <a:cubicBezTo>
                    <a:pt x="30" y="93"/>
                    <a:pt x="26" y="90"/>
                    <a:pt x="25" y="86"/>
                  </a:cubicBezTo>
                  <a:cubicBezTo>
                    <a:pt x="24" y="76"/>
                    <a:pt x="24" y="76"/>
                    <a:pt x="24" y="76"/>
                  </a:cubicBezTo>
                  <a:cubicBezTo>
                    <a:pt x="19" y="55"/>
                    <a:pt x="12" y="34"/>
                    <a:pt x="2" y="14"/>
                  </a:cubicBezTo>
                  <a:cubicBezTo>
                    <a:pt x="0" y="10"/>
                    <a:pt x="2" y="5"/>
                    <a:pt x="6" y="2"/>
                  </a:cubicBezTo>
                  <a:cubicBezTo>
                    <a:pt x="11" y="0"/>
                    <a:pt x="16" y="2"/>
                    <a:pt x="19" y="6"/>
                  </a:cubicBezTo>
                  <a:cubicBezTo>
                    <a:pt x="29" y="27"/>
                    <a:pt x="37" y="50"/>
                    <a:pt x="41" y="73"/>
                  </a:cubicBezTo>
                  <a:cubicBezTo>
                    <a:pt x="43" y="82"/>
                    <a:pt x="43" y="82"/>
                    <a:pt x="43" y="82"/>
                  </a:cubicBezTo>
                  <a:cubicBezTo>
                    <a:pt x="44" y="87"/>
                    <a:pt x="41" y="92"/>
                    <a:pt x="36" y="93"/>
                  </a:cubicBezTo>
                  <a:cubicBezTo>
                    <a:pt x="35" y="93"/>
                    <a:pt x="35" y="93"/>
                    <a:pt x="34" y="9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grpSp>
      <p:grpSp>
        <p:nvGrpSpPr>
          <p:cNvPr id="72" name="组合 412">
            <a:extLst>
              <a:ext uri="{FF2B5EF4-FFF2-40B4-BE49-F238E27FC236}">
                <a16:creationId xmlns:a16="http://schemas.microsoft.com/office/drawing/2014/main" id="{5FF6D748-9AA4-459B-925E-A57EE219CAD5}"/>
              </a:ext>
            </a:extLst>
          </p:cNvPr>
          <p:cNvGrpSpPr>
            <a:grpSpLocks/>
          </p:cNvGrpSpPr>
          <p:nvPr/>
        </p:nvGrpSpPr>
        <p:grpSpPr bwMode="gray">
          <a:xfrm>
            <a:off x="7175543" y="2091239"/>
            <a:ext cx="671569" cy="782868"/>
            <a:chOff x="5711825" y="1701801"/>
            <a:chExt cx="452438" cy="527050"/>
          </a:xfrm>
        </p:grpSpPr>
        <p:sp>
          <p:nvSpPr>
            <p:cNvPr id="73" name="Oval 230">
              <a:extLst>
                <a:ext uri="{FF2B5EF4-FFF2-40B4-BE49-F238E27FC236}">
                  <a16:creationId xmlns:a16="http://schemas.microsoft.com/office/drawing/2014/main" id="{9DB1A3F2-3CC1-492F-A0A3-B45649BCA5F4}"/>
                </a:ext>
              </a:extLst>
            </p:cNvPr>
            <p:cNvSpPr>
              <a:spLocks noChangeArrowheads="1"/>
            </p:cNvSpPr>
            <p:nvPr/>
          </p:nvSpPr>
          <p:spPr bwMode="gray">
            <a:xfrm>
              <a:off x="6042025" y="2176463"/>
              <a:ext cx="53975" cy="5238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74" name="Oval 231">
              <a:extLst>
                <a:ext uri="{FF2B5EF4-FFF2-40B4-BE49-F238E27FC236}">
                  <a16:creationId xmlns:a16="http://schemas.microsoft.com/office/drawing/2014/main" id="{90EA0AC3-7161-4B62-86F9-6B4385080351}"/>
                </a:ext>
              </a:extLst>
            </p:cNvPr>
            <p:cNvSpPr>
              <a:spLocks noChangeArrowheads="1"/>
            </p:cNvSpPr>
            <p:nvPr/>
          </p:nvSpPr>
          <p:spPr bwMode="gray">
            <a:xfrm>
              <a:off x="5964238" y="2176463"/>
              <a:ext cx="52388" cy="5238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75" name="Freeform 232">
              <a:extLst>
                <a:ext uri="{FF2B5EF4-FFF2-40B4-BE49-F238E27FC236}">
                  <a16:creationId xmlns:a16="http://schemas.microsoft.com/office/drawing/2014/main" id="{1658C89B-B245-4885-8F62-06BB28158F56}"/>
                </a:ext>
              </a:extLst>
            </p:cNvPr>
            <p:cNvSpPr>
              <a:spLocks/>
            </p:cNvSpPr>
            <p:nvPr/>
          </p:nvSpPr>
          <p:spPr bwMode="gray">
            <a:xfrm>
              <a:off x="6056313" y="2190751"/>
              <a:ext cx="107950" cy="25400"/>
            </a:xfrm>
            <a:custGeom>
              <a:avLst/>
              <a:gdLst>
                <a:gd name="T0" fmla="*/ 2147483646 w 77"/>
                <a:gd name="T1" fmla="*/ 2147483646 h 18"/>
                <a:gd name="T2" fmla="*/ 2147483646 w 77"/>
                <a:gd name="T3" fmla="*/ 2147483646 h 18"/>
                <a:gd name="T4" fmla="*/ 0 w 77"/>
                <a:gd name="T5" fmla="*/ 2147483646 h 18"/>
                <a:gd name="T6" fmla="*/ 2147483646 w 77"/>
                <a:gd name="T7" fmla="*/ 0 h 18"/>
                <a:gd name="T8" fmla="*/ 2147483646 w 77"/>
                <a:gd name="T9" fmla="*/ 0 h 18"/>
                <a:gd name="T10" fmla="*/ 2147483646 w 77"/>
                <a:gd name="T11" fmla="*/ 2147483646 h 18"/>
                <a:gd name="T12" fmla="*/ 2147483646 w 77"/>
                <a:gd name="T13" fmla="*/ 2147483646 h 18"/>
                <a:gd name="T14" fmla="*/ 0 60000 65536"/>
                <a:gd name="T15" fmla="*/ 0 60000 65536"/>
                <a:gd name="T16" fmla="*/ 0 60000 65536"/>
                <a:gd name="T17" fmla="*/ 0 60000 65536"/>
                <a:gd name="T18" fmla="*/ 0 60000 65536"/>
                <a:gd name="T19" fmla="*/ 0 60000 65536"/>
                <a:gd name="T20" fmla="*/ 0 60000 65536"/>
                <a:gd name="T21" fmla="*/ 0 w 77"/>
                <a:gd name="T22" fmla="*/ 0 h 18"/>
                <a:gd name="T23" fmla="*/ 77 w 7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7" h="18">
                  <a:moveTo>
                    <a:pt x="68" y="18"/>
                  </a:moveTo>
                  <a:cubicBezTo>
                    <a:pt x="9" y="18"/>
                    <a:pt x="9" y="18"/>
                    <a:pt x="9" y="18"/>
                  </a:cubicBezTo>
                  <a:cubicBezTo>
                    <a:pt x="4" y="18"/>
                    <a:pt x="0" y="14"/>
                    <a:pt x="0" y="9"/>
                  </a:cubicBezTo>
                  <a:cubicBezTo>
                    <a:pt x="0" y="4"/>
                    <a:pt x="4" y="0"/>
                    <a:pt x="9" y="0"/>
                  </a:cubicBezTo>
                  <a:cubicBezTo>
                    <a:pt x="68" y="0"/>
                    <a:pt x="68" y="0"/>
                    <a:pt x="68" y="0"/>
                  </a:cubicBezTo>
                  <a:cubicBezTo>
                    <a:pt x="73" y="0"/>
                    <a:pt x="77" y="4"/>
                    <a:pt x="77" y="9"/>
                  </a:cubicBezTo>
                  <a:cubicBezTo>
                    <a:pt x="77" y="14"/>
                    <a:pt x="73" y="18"/>
                    <a:pt x="6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76" name="Freeform 233">
              <a:extLst>
                <a:ext uri="{FF2B5EF4-FFF2-40B4-BE49-F238E27FC236}">
                  <a16:creationId xmlns:a16="http://schemas.microsoft.com/office/drawing/2014/main" id="{00E3C549-4CD4-421C-9B9E-75F058C7FF5F}"/>
                </a:ext>
              </a:extLst>
            </p:cNvPr>
            <p:cNvSpPr>
              <a:spLocks/>
            </p:cNvSpPr>
            <p:nvPr/>
          </p:nvSpPr>
          <p:spPr bwMode="gray">
            <a:xfrm>
              <a:off x="5711825" y="2190751"/>
              <a:ext cx="290513" cy="25400"/>
            </a:xfrm>
            <a:custGeom>
              <a:avLst/>
              <a:gdLst>
                <a:gd name="T0" fmla="*/ 2147483646 w 208"/>
                <a:gd name="T1" fmla="*/ 2147483646 h 18"/>
                <a:gd name="T2" fmla="*/ 2147483646 w 208"/>
                <a:gd name="T3" fmla="*/ 2147483646 h 18"/>
                <a:gd name="T4" fmla="*/ 0 w 208"/>
                <a:gd name="T5" fmla="*/ 2147483646 h 18"/>
                <a:gd name="T6" fmla="*/ 2147483646 w 208"/>
                <a:gd name="T7" fmla="*/ 0 h 18"/>
                <a:gd name="T8" fmla="*/ 2147483646 w 208"/>
                <a:gd name="T9" fmla="*/ 0 h 18"/>
                <a:gd name="T10" fmla="*/ 2147483646 w 208"/>
                <a:gd name="T11" fmla="*/ 2147483646 h 18"/>
                <a:gd name="T12" fmla="*/ 2147483646 w 208"/>
                <a:gd name="T13" fmla="*/ 2147483646 h 18"/>
                <a:gd name="T14" fmla="*/ 0 60000 65536"/>
                <a:gd name="T15" fmla="*/ 0 60000 65536"/>
                <a:gd name="T16" fmla="*/ 0 60000 65536"/>
                <a:gd name="T17" fmla="*/ 0 60000 65536"/>
                <a:gd name="T18" fmla="*/ 0 60000 65536"/>
                <a:gd name="T19" fmla="*/ 0 60000 65536"/>
                <a:gd name="T20" fmla="*/ 0 60000 65536"/>
                <a:gd name="T21" fmla="*/ 0 w 208"/>
                <a:gd name="T22" fmla="*/ 0 h 18"/>
                <a:gd name="T23" fmla="*/ 208 w 208"/>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8" h="18">
                  <a:moveTo>
                    <a:pt x="199" y="18"/>
                  </a:moveTo>
                  <a:cubicBezTo>
                    <a:pt x="9" y="18"/>
                    <a:pt x="9" y="18"/>
                    <a:pt x="9" y="18"/>
                  </a:cubicBezTo>
                  <a:cubicBezTo>
                    <a:pt x="4" y="18"/>
                    <a:pt x="0" y="14"/>
                    <a:pt x="0" y="9"/>
                  </a:cubicBezTo>
                  <a:cubicBezTo>
                    <a:pt x="0" y="4"/>
                    <a:pt x="4" y="0"/>
                    <a:pt x="9" y="0"/>
                  </a:cubicBezTo>
                  <a:cubicBezTo>
                    <a:pt x="199" y="0"/>
                    <a:pt x="199" y="0"/>
                    <a:pt x="199" y="0"/>
                  </a:cubicBezTo>
                  <a:cubicBezTo>
                    <a:pt x="204" y="0"/>
                    <a:pt x="208" y="4"/>
                    <a:pt x="208" y="9"/>
                  </a:cubicBezTo>
                  <a:cubicBezTo>
                    <a:pt x="208" y="14"/>
                    <a:pt x="204" y="18"/>
                    <a:pt x="199"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77" name="Freeform 234">
              <a:extLst>
                <a:ext uri="{FF2B5EF4-FFF2-40B4-BE49-F238E27FC236}">
                  <a16:creationId xmlns:a16="http://schemas.microsoft.com/office/drawing/2014/main" id="{CE2F210B-BB35-4F69-86D8-E210BD20F9E8}"/>
                </a:ext>
              </a:extLst>
            </p:cNvPr>
            <p:cNvSpPr>
              <a:spLocks noEditPoints="1"/>
            </p:cNvSpPr>
            <p:nvPr/>
          </p:nvSpPr>
          <p:spPr bwMode="gray">
            <a:xfrm>
              <a:off x="5827713" y="1701801"/>
              <a:ext cx="222250" cy="257175"/>
            </a:xfrm>
            <a:custGeom>
              <a:avLst/>
              <a:gdLst>
                <a:gd name="T0" fmla="*/ 2147483646 w 159"/>
                <a:gd name="T1" fmla="*/ 2147483646 h 184"/>
                <a:gd name="T2" fmla="*/ 0 w 159"/>
                <a:gd name="T3" fmla="*/ 2147483646 h 184"/>
                <a:gd name="T4" fmla="*/ 2147483646 w 159"/>
                <a:gd name="T5" fmla="*/ 2147483646 h 184"/>
                <a:gd name="T6" fmla="*/ 2147483646 w 159"/>
                <a:gd name="T7" fmla="*/ 2147483646 h 184"/>
                <a:gd name="T8" fmla="*/ 2147483646 w 159"/>
                <a:gd name="T9" fmla="*/ 2147483646 h 184"/>
                <a:gd name="T10" fmla="*/ 2147483646 w 159"/>
                <a:gd name="T11" fmla="*/ 2147483646 h 184"/>
                <a:gd name="T12" fmla="*/ 2147483646 w 159"/>
                <a:gd name="T13" fmla="*/ 2147483646 h 184"/>
                <a:gd name="T14" fmla="*/ 2147483646 w 159"/>
                <a:gd name="T15" fmla="*/ 2147483646 h 184"/>
                <a:gd name="T16" fmla="*/ 2147483646 w 159"/>
                <a:gd name="T17" fmla="*/ 2147483646 h 184"/>
                <a:gd name="T18" fmla="*/ 2147483646 w 159"/>
                <a:gd name="T19" fmla="*/ 2147483646 h 184"/>
                <a:gd name="T20" fmla="*/ 2147483646 w 159"/>
                <a:gd name="T21" fmla="*/ 2147483646 h 184"/>
                <a:gd name="T22" fmla="*/ 2147483646 w 159"/>
                <a:gd name="T23" fmla="*/ 2147483646 h 184"/>
                <a:gd name="T24" fmla="*/ 2147483646 w 159"/>
                <a:gd name="T25" fmla="*/ 2147483646 h 184"/>
                <a:gd name="T26" fmla="*/ 2147483646 w 159"/>
                <a:gd name="T27" fmla="*/ 2147483646 h 184"/>
                <a:gd name="T28" fmla="*/ 2147483646 w 159"/>
                <a:gd name="T29" fmla="*/ 2147483646 h 184"/>
                <a:gd name="T30" fmla="*/ 2147483646 w 159"/>
                <a:gd name="T31" fmla="*/ 2147483646 h 184"/>
                <a:gd name="T32" fmla="*/ 2147483646 w 159"/>
                <a:gd name="T33" fmla="*/ 2147483646 h 184"/>
                <a:gd name="T34" fmla="*/ 2147483646 w 159"/>
                <a:gd name="T35" fmla="*/ 2147483646 h 184"/>
                <a:gd name="T36" fmla="*/ 2147483646 w 159"/>
                <a:gd name="T37" fmla="*/ 2147483646 h 184"/>
                <a:gd name="T38" fmla="*/ 2147483646 w 159"/>
                <a:gd name="T39" fmla="*/ 2147483646 h 184"/>
                <a:gd name="T40" fmla="*/ 2147483646 w 159"/>
                <a:gd name="T41" fmla="*/ 2147483646 h 184"/>
                <a:gd name="T42" fmla="*/ 2147483646 w 159"/>
                <a:gd name="T43" fmla="*/ 2147483646 h 184"/>
                <a:gd name="T44" fmla="*/ 2147483646 w 159"/>
                <a:gd name="T45" fmla="*/ 2147483646 h 184"/>
                <a:gd name="T46" fmla="*/ 2147483646 w 159"/>
                <a:gd name="T47" fmla="*/ 2147483646 h 184"/>
                <a:gd name="T48" fmla="*/ 2147483646 w 159"/>
                <a:gd name="T49" fmla="*/ 2147483646 h 184"/>
                <a:gd name="T50" fmla="*/ 2147483646 w 159"/>
                <a:gd name="T51" fmla="*/ 2147483646 h 184"/>
                <a:gd name="T52" fmla="*/ 2147483646 w 159"/>
                <a:gd name="T53" fmla="*/ 2147483646 h 184"/>
                <a:gd name="T54" fmla="*/ 2147483646 w 159"/>
                <a:gd name="T55" fmla="*/ 2147483646 h 184"/>
                <a:gd name="T56" fmla="*/ 2147483646 w 159"/>
                <a:gd name="T57" fmla="*/ 2147483646 h 184"/>
                <a:gd name="T58" fmla="*/ 2147483646 w 159"/>
                <a:gd name="T59" fmla="*/ 2147483646 h 184"/>
                <a:gd name="T60" fmla="*/ 2147483646 w 159"/>
                <a:gd name="T61" fmla="*/ 2147483646 h 184"/>
                <a:gd name="T62" fmla="*/ 2147483646 w 159"/>
                <a:gd name="T63" fmla="*/ 2147483646 h 184"/>
                <a:gd name="T64" fmla="*/ 2147483646 w 159"/>
                <a:gd name="T65" fmla="*/ 2147483646 h 18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9"/>
                <a:gd name="T100" fmla="*/ 0 h 184"/>
                <a:gd name="T101" fmla="*/ 159 w 159"/>
                <a:gd name="T102" fmla="*/ 184 h 18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9" h="184">
                  <a:moveTo>
                    <a:pt x="80" y="184"/>
                  </a:moveTo>
                  <a:cubicBezTo>
                    <a:pt x="57" y="184"/>
                    <a:pt x="33" y="163"/>
                    <a:pt x="22" y="133"/>
                  </a:cubicBezTo>
                  <a:cubicBezTo>
                    <a:pt x="12" y="133"/>
                    <a:pt x="5" y="126"/>
                    <a:pt x="4" y="118"/>
                  </a:cubicBezTo>
                  <a:cubicBezTo>
                    <a:pt x="0" y="91"/>
                    <a:pt x="0" y="91"/>
                    <a:pt x="0" y="91"/>
                  </a:cubicBezTo>
                  <a:cubicBezTo>
                    <a:pt x="0" y="91"/>
                    <a:pt x="0" y="90"/>
                    <a:pt x="0" y="90"/>
                  </a:cubicBezTo>
                  <a:cubicBezTo>
                    <a:pt x="0" y="87"/>
                    <a:pt x="0" y="81"/>
                    <a:pt x="5" y="76"/>
                  </a:cubicBezTo>
                  <a:cubicBezTo>
                    <a:pt x="7" y="74"/>
                    <a:pt x="7" y="74"/>
                    <a:pt x="7" y="74"/>
                  </a:cubicBezTo>
                  <a:cubicBezTo>
                    <a:pt x="8" y="73"/>
                    <a:pt x="8" y="73"/>
                    <a:pt x="9" y="73"/>
                  </a:cubicBezTo>
                  <a:cubicBezTo>
                    <a:pt x="9" y="57"/>
                    <a:pt x="9" y="57"/>
                    <a:pt x="9" y="57"/>
                  </a:cubicBezTo>
                  <a:cubicBezTo>
                    <a:pt x="9" y="30"/>
                    <a:pt x="31" y="8"/>
                    <a:pt x="58" y="7"/>
                  </a:cubicBezTo>
                  <a:cubicBezTo>
                    <a:pt x="63" y="0"/>
                    <a:pt x="73" y="0"/>
                    <a:pt x="78" y="0"/>
                  </a:cubicBezTo>
                  <a:cubicBezTo>
                    <a:pt x="85" y="0"/>
                    <a:pt x="96" y="0"/>
                    <a:pt x="107" y="6"/>
                  </a:cubicBezTo>
                  <a:cubicBezTo>
                    <a:pt x="109" y="6"/>
                    <a:pt x="110" y="7"/>
                    <a:pt x="112" y="7"/>
                  </a:cubicBezTo>
                  <a:cubicBezTo>
                    <a:pt x="114" y="8"/>
                    <a:pt x="117" y="9"/>
                    <a:pt x="120" y="11"/>
                  </a:cubicBezTo>
                  <a:cubicBezTo>
                    <a:pt x="139" y="19"/>
                    <a:pt x="152" y="38"/>
                    <a:pt x="152" y="57"/>
                  </a:cubicBezTo>
                  <a:cubicBezTo>
                    <a:pt x="152" y="69"/>
                    <a:pt x="152" y="69"/>
                    <a:pt x="152" y="69"/>
                  </a:cubicBezTo>
                  <a:cubicBezTo>
                    <a:pt x="152" y="70"/>
                    <a:pt x="152" y="72"/>
                    <a:pt x="151" y="74"/>
                  </a:cubicBezTo>
                  <a:cubicBezTo>
                    <a:pt x="151" y="74"/>
                    <a:pt x="151" y="74"/>
                    <a:pt x="151" y="74"/>
                  </a:cubicBezTo>
                  <a:cubicBezTo>
                    <a:pt x="155" y="78"/>
                    <a:pt x="159" y="84"/>
                    <a:pt x="159" y="90"/>
                  </a:cubicBezTo>
                  <a:cubicBezTo>
                    <a:pt x="159" y="90"/>
                    <a:pt x="159" y="91"/>
                    <a:pt x="158" y="91"/>
                  </a:cubicBezTo>
                  <a:cubicBezTo>
                    <a:pt x="154" y="118"/>
                    <a:pt x="154" y="118"/>
                    <a:pt x="154" y="118"/>
                  </a:cubicBezTo>
                  <a:cubicBezTo>
                    <a:pt x="153" y="124"/>
                    <a:pt x="147" y="131"/>
                    <a:pt x="142" y="132"/>
                  </a:cubicBezTo>
                  <a:cubicBezTo>
                    <a:pt x="127" y="164"/>
                    <a:pt x="103" y="184"/>
                    <a:pt x="80" y="184"/>
                  </a:cubicBezTo>
                  <a:close/>
                  <a:moveTo>
                    <a:pt x="22" y="115"/>
                  </a:moveTo>
                  <a:cubicBezTo>
                    <a:pt x="22" y="115"/>
                    <a:pt x="22" y="115"/>
                    <a:pt x="23" y="115"/>
                  </a:cubicBezTo>
                  <a:cubicBezTo>
                    <a:pt x="27" y="115"/>
                    <a:pt x="27" y="115"/>
                    <a:pt x="27" y="115"/>
                  </a:cubicBezTo>
                  <a:cubicBezTo>
                    <a:pt x="31" y="115"/>
                    <a:pt x="34" y="117"/>
                    <a:pt x="35" y="120"/>
                  </a:cubicBezTo>
                  <a:cubicBezTo>
                    <a:pt x="38" y="125"/>
                    <a:pt x="38" y="125"/>
                    <a:pt x="38" y="125"/>
                  </a:cubicBezTo>
                  <a:cubicBezTo>
                    <a:pt x="38" y="125"/>
                    <a:pt x="38" y="125"/>
                    <a:pt x="38" y="126"/>
                  </a:cubicBezTo>
                  <a:cubicBezTo>
                    <a:pt x="46" y="148"/>
                    <a:pt x="65" y="166"/>
                    <a:pt x="80" y="166"/>
                  </a:cubicBezTo>
                  <a:cubicBezTo>
                    <a:pt x="95" y="166"/>
                    <a:pt x="113" y="150"/>
                    <a:pt x="124" y="127"/>
                  </a:cubicBezTo>
                  <a:cubicBezTo>
                    <a:pt x="124" y="124"/>
                    <a:pt x="124" y="124"/>
                    <a:pt x="124" y="124"/>
                  </a:cubicBezTo>
                  <a:cubicBezTo>
                    <a:pt x="124" y="119"/>
                    <a:pt x="128" y="115"/>
                    <a:pt x="133" y="115"/>
                  </a:cubicBezTo>
                  <a:cubicBezTo>
                    <a:pt x="136" y="115"/>
                    <a:pt x="136" y="115"/>
                    <a:pt x="136" y="115"/>
                  </a:cubicBezTo>
                  <a:cubicBezTo>
                    <a:pt x="136" y="115"/>
                    <a:pt x="136" y="115"/>
                    <a:pt x="136" y="115"/>
                  </a:cubicBezTo>
                  <a:cubicBezTo>
                    <a:pt x="140" y="90"/>
                    <a:pt x="140" y="90"/>
                    <a:pt x="140" y="90"/>
                  </a:cubicBezTo>
                  <a:cubicBezTo>
                    <a:pt x="140" y="89"/>
                    <a:pt x="140" y="88"/>
                    <a:pt x="139" y="88"/>
                  </a:cubicBezTo>
                  <a:cubicBezTo>
                    <a:pt x="136" y="86"/>
                    <a:pt x="136" y="86"/>
                    <a:pt x="136" y="86"/>
                  </a:cubicBezTo>
                  <a:cubicBezTo>
                    <a:pt x="133" y="85"/>
                    <a:pt x="131" y="82"/>
                    <a:pt x="131" y="78"/>
                  </a:cubicBezTo>
                  <a:cubicBezTo>
                    <a:pt x="131" y="76"/>
                    <a:pt x="131" y="76"/>
                    <a:pt x="131" y="76"/>
                  </a:cubicBezTo>
                  <a:cubicBezTo>
                    <a:pt x="131" y="74"/>
                    <a:pt x="132" y="71"/>
                    <a:pt x="134" y="70"/>
                  </a:cubicBezTo>
                  <a:cubicBezTo>
                    <a:pt x="134" y="69"/>
                    <a:pt x="134" y="69"/>
                    <a:pt x="134" y="69"/>
                  </a:cubicBezTo>
                  <a:cubicBezTo>
                    <a:pt x="134" y="57"/>
                    <a:pt x="134" y="57"/>
                    <a:pt x="134" y="57"/>
                  </a:cubicBezTo>
                  <a:cubicBezTo>
                    <a:pt x="134" y="45"/>
                    <a:pt x="124" y="32"/>
                    <a:pt x="111" y="27"/>
                  </a:cubicBezTo>
                  <a:cubicBezTo>
                    <a:pt x="111" y="26"/>
                    <a:pt x="110" y="26"/>
                    <a:pt x="109" y="25"/>
                  </a:cubicBezTo>
                  <a:cubicBezTo>
                    <a:pt x="109" y="25"/>
                    <a:pt x="108" y="25"/>
                    <a:pt x="107" y="24"/>
                  </a:cubicBezTo>
                  <a:cubicBezTo>
                    <a:pt x="105" y="24"/>
                    <a:pt x="102" y="23"/>
                    <a:pt x="99" y="22"/>
                  </a:cubicBezTo>
                  <a:cubicBezTo>
                    <a:pt x="92" y="18"/>
                    <a:pt x="84" y="18"/>
                    <a:pt x="78" y="18"/>
                  </a:cubicBezTo>
                  <a:cubicBezTo>
                    <a:pt x="77" y="18"/>
                    <a:pt x="75" y="18"/>
                    <a:pt x="73" y="18"/>
                  </a:cubicBezTo>
                  <a:cubicBezTo>
                    <a:pt x="72" y="22"/>
                    <a:pt x="68" y="25"/>
                    <a:pt x="64" y="25"/>
                  </a:cubicBezTo>
                  <a:cubicBezTo>
                    <a:pt x="60" y="25"/>
                    <a:pt x="60" y="25"/>
                    <a:pt x="60" y="25"/>
                  </a:cubicBezTo>
                  <a:cubicBezTo>
                    <a:pt x="41" y="25"/>
                    <a:pt x="27" y="39"/>
                    <a:pt x="27" y="57"/>
                  </a:cubicBezTo>
                  <a:cubicBezTo>
                    <a:pt x="27" y="78"/>
                    <a:pt x="27" y="78"/>
                    <a:pt x="27" y="78"/>
                  </a:cubicBezTo>
                  <a:cubicBezTo>
                    <a:pt x="27" y="82"/>
                    <a:pt x="25" y="85"/>
                    <a:pt x="22" y="86"/>
                  </a:cubicBezTo>
                  <a:cubicBezTo>
                    <a:pt x="19" y="88"/>
                    <a:pt x="19" y="88"/>
                    <a:pt x="19" y="88"/>
                  </a:cubicBezTo>
                  <a:cubicBezTo>
                    <a:pt x="18" y="89"/>
                    <a:pt x="18" y="89"/>
                    <a:pt x="18" y="89"/>
                  </a:cubicBezTo>
                  <a:cubicBezTo>
                    <a:pt x="18" y="89"/>
                    <a:pt x="18" y="89"/>
                    <a:pt x="18" y="89"/>
                  </a:cubicBezTo>
                  <a:lnTo>
                    <a:pt x="22" y="115"/>
                  </a:lnTo>
                  <a:close/>
                  <a:moveTo>
                    <a:pt x="136" y="117"/>
                  </a:moveTo>
                  <a:cubicBezTo>
                    <a:pt x="136" y="117"/>
                    <a:pt x="136" y="117"/>
                    <a:pt x="136" y="117"/>
                  </a:cubicBezTo>
                  <a:cubicBezTo>
                    <a:pt x="136" y="117"/>
                    <a:pt x="136" y="117"/>
                    <a:pt x="136" y="117"/>
                  </a:cubicBezTo>
                  <a:close/>
                  <a:moveTo>
                    <a:pt x="141" y="90"/>
                  </a:moveTo>
                  <a:cubicBezTo>
                    <a:pt x="141" y="90"/>
                    <a:pt x="141" y="90"/>
                    <a:pt x="141" y="90"/>
                  </a:cubicBezTo>
                  <a:close/>
                  <a:moveTo>
                    <a:pt x="109" y="25"/>
                  </a:moveTo>
                  <a:cubicBezTo>
                    <a:pt x="109" y="25"/>
                    <a:pt x="109" y="25"/>
                    <a:pt x="109" y="25"/>
                  </a:cubicBezTo>
                  <a:close/>
                  <a:moveTo>
                    <a:pt x="64" y="14"/>
                  </a:moveTo>
                  <a:cubicBezTo>
                    <a:pt x="64" y="14"/>
                    <a:pt x="64" y="14"/>
                    <a:pt x="64" y="1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78" name="Freeform 235">
              <a:extLst>
                <a:ext uri="{FF2B5EF4-FFF2-40B4-BE49-F238E27FC236}">
                  <a16:creationId xmlns:a16="http://schemas.microsoft.com/office/drawing/2014/main" id="{F515BFFB-B0F5-409E-ACE9-C1039544B830}"/>
                </a:ext>
              </a:extLst>
            </p:cNvPr>
            <p:cNvSpPr>
              <a:spLocks noEditPoints="1"/>
            </p:cNvSpPr>
            <p:nvPr/>
          </p:nvSpPr>
          <p:spPr bwMode="gray">
            <a:xfrm>
              <a:off x="5715000" y="1971676"/>
              <a:ext cx="444500" cy="198438"/>
            </a:xfrm>
            <a:custGeom>
              <a:avLst/>
              <a:gdLst>
                <a:gd name="T0" fmla="*/ 2147483646 w 318"/>
                <a:gd name="T1" fmla="*/ 2147483646 h 142"/>
                <a:gd name="T2" fmla="*/ 2147483646 w 318"/>
                <a:gd name="T3" fmla="*/ 2147483646 h 142"/>
                <a:gd name="T4" fmla="*/ 2147483646 w 318"/>
                <a:gd name="T5" fmla="*/ 2147483646 h 142"/>
                <a:gd name="T6" fmla="*/ 2147483646 w 318"/>
                <a:gd name="T7" fmla="*/ 2147483646 h 142"/>
                <a:gd name="T8" fmla="*/ 2147483646 w 318"/>
                <a:gd name="T9" fmla="*/ 2147483646 h 142"/>
                <a:gd name="T10" fmla="*/ 2147483646 w 318"/>
                <a:gd name="T11" fmla="*/ 2147483646 h 142"/>
                <a:gd name="T12" fmla="*/ 2147483646 w 318"/>
                <a:gd name="T13" fmla="*/ 2147483646 h 142"/>
                <a:gd name="T14" fmla="*/ 2147483646 w 318"/>
                <a:gd name="T15" fmla="*/ 2147483646 h 142"/>
                <a:gd name="T16" fmla="*/ 2147483646 w 318"/>
                <a:gd name="T17" fmla="*/ 2147483646 h 142"/>
                <a:gd name="T18" fmla="*/ 2147483646 w 318"/>
                <a:gd name="T19" fmla="*/ 2147483646 h 142"/>
                <a:gd name="T20" fmla="*/ 2147483646 w 318"/>
                <a:gd name="T21" fmla="*/ 2147483646 h 142"/>
                <a:gd name="T22" fmla="*/ 2147483646 w 318"/>
                <a:gd name="T23" fmla="*/ 2147483646 h 142"/>
                <a:gd name="T24" fmla="*/ 2147483646 w 318"/>
                <a:gd name="T25" fmla="*/ 2147483646 h 142"/>
                <a:gd name="T26" fmla="*/ 2147483646 w 318"/>
                <a:gd name="T27" fmla="*/ 2147483646 h 142"/>
                <a:gd name="T28" fmla="*/ 2147483646 w 318"/>
                <a:gd name="T29" fmla="*/ 2147483646 h 142"/>
                <a:gd name="T30" fmla="*/ 2147483646 w 318"/>
                <a:gd name="T31" fmla="*/ 2147483646 h 142"/>
                <a:gd name="T32" fmla="*/ 2147483646 w 318"/>
                <a:gd name="T33" fmla="*/ 2147483646 h 142"/>
                <a:gd name="T34" fmla="*/ 2147483646 w 318"/>
                <a:gd name="T35" fmla="*/ 0 h 142"/>
                <a:gd name="T36" fmla="*/ 2147483646 w 318"/>
                <a:gd name="T37" fmla="*/ 2147483646 h 142"/>
                <a:gd name="T38" fmla="*/ 2147483646 w 318"/>
                <a:gd name="T39" fmla="*/ 2147483646 h 142"/>
                <a:gd name="T40" fmla="*/ 2147483646 w 318"/>
                <a:gd name="T41" fmla="*/ 2147483646 h 142"/>
                <a:gd name="T42" fmla="*/ 2147483646 w 318"/>
                <a:gd name="T43" fmla="*/ 2147483646 h 142"/>
                <a:gd name="T44" fmla="*/ 2147483646 w 318"/>
                <a:gd name="T45" fmla="*/ 2147483646 h 142"/>
                <a:gd name="T46" fmla="*/ 2147483646 w 318"/>
                <a:gd name="T47" fmla="*/ 0 h 142"/>
                <a:gd name="T48" fmla="*/ 2147483646 w 318"/>
                <a:gd name="T49" fmla="*/ 0 h 142"/>
                <a:gd name="T50" fmla="*/ 2147483646 w 318"/>
                <a:gd name="T51" fmla="*/ 2147483646 h 142"/>
                <a:gd name="T52" fmla="*/ 2147483646 w 318"/>
                <a:gd name="T53" fmla="*/ 2147483646 h 142"/>
                <a:gd name="T54" fmla="*/ 2147483646 w 318"/>
                <a:gd name="T55" fmla="*/ 2147483646 h 142"/>
                <a:gd name="T56" fmla="*/ 2147483646 w 318"/>
                <a:gd name="T57" fmla="*/ 2147483646 h 142"/>
                <a:gd name="T58" fmla="*/ 2147483646 w 318"/>
                <a:gd name="T59" fmla="*/ 2147483646 h 142"/>
                <a:gd name="T60" fmla="*/ 2147483646 w 318"/>
                <a:gd name="T61" fmla="*/ 0 h 142"/>
                <a:gd name="T62" fmla="*/ 2147483646 w 318"/>
                <a:gd name="T63" fmla="*/ 2147483646 h 142"/>
                <a:gd name="T64" fmla="*/ 2147483646 w 318"/>
                <a:gd name="T65" fmla="*/ 2147483646 h 142"/>
                <a:gd name="T66" fmla="*/ 2147483646 w 318"/>
                <a:gd name="T67" fmla="*/ 2147483646 h 142"/>
                <a:gd name="T68" fmla="*/ 2147483646 w 318"/>
                <a:gd name="T69" fmla="*/ 2147483646 h 142"/>
                <a:gd name="T70" fmla="*/ 2147483646 w 318"/>
                <a:gd name="T71" fmla="*/ 2147483646 h 142"/>
                <a:gd name="T72" fmla="*/ 2147483646 w 318"/>
                <a:gd name="T73" fmla="*/ 2147483646 h 142"/>
                <a:gd name="T74" fmla="*/ 2147483646 w 318"/>
                <a:gd name="T75" fmla="*/ 2147483646 h 142"/>
                <a:gd name="T76" fmla="*/ 2147483646 w 318"/>
                <a:gd name="T77" fmla="*/ 2147483646 h 142"/>
                <a:gd name="T78" fmla="*/ 2147483646 w 318"/>
                <a:gd name="T79" fmla="*/ 2147483646 h 142"/>
                <a:gd name="T80" fmla="*/ 2147483646 w 318"/>
                <a:gd name="T81" fmla="*/ 2147483646 h 142"/>
                <a:gd name="T82" fmla="*/ 2147483646 w 318"/>
                <a:gd name="T83" fmla="*/ 2147483646 h 142"/>
                <a:gd name="T84" fmla="*/ 2147483646 w 318"/>
                <a:gd name="T85" fmla="*/ 2147483646 h 142"/>
                <a:gd name="T86" fmla="*/ 2147483646 w 318"/>
                <a:gd name="T87" fmla="*/ 2147483646 h 142"/>
                <a:gd name="T88" fmla="*/ 2147483646 w 318"/>
                <a:gd name="T89" fmla="*/ 2147483646 h 142"/>
                <a:gd name="T90" fmla="*/ 2147483646 w 318"/>
                <a:gd name="T91" fmla="*/ 2147483646 h 142"/>
                <a:gd name="T92" fmla="*/ 2147483646 w 318"/>
                <a:gd name="T93" fmla="*/ 2147483646 h 142"/>
                <a:gd name="T94" fmla="*/ 2147483646 w 318"/>
                <a:gd name="T95" fmla="*/ 2147483646 h 142"/>
                <a:gd name="T96" fmla="*/ 2147483646 w 318"/>
                <a:gd name="T97" fmla="*/ 2147483646 h 142"/>
                <a:gd name="T98" fmla="*/ 2147483646 w 318"/>
                <a:gd name="T99" fmla="*/ 2147483646 h 142"/>
                <a:gd name="T100" fmla="*/ 2147483646 w 318"/>
                <a:gd name="T101" fmla="*/ 2147483646 h 142"/>
                <a:gd name="T102" fmla="*/ 2147483646 w 318"/>
                <a:gd name="T103" fmla="*/ 2147483646 h 142"/>
                <a:gd name="T104" fmla="*/ 2147483646 w 318"/>
                <a:gd name="T105" fmla="*/ 2147483646 h 142"/>
                <a:gd name="T106" fmla="*/ 2147483646 w 318"/>
                <a:gd name="T107" fmla="*/ 2147483646 h 142"/>
                <a:gd name="T108" fmla="*/ 2147483646 w 318"/>
                <a:gd name="T109" fmla="*/ 2147483646 h 14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18"/>
                <a:gd name="T166" fmla="*/ 0 h 142"/>
                <a:gd name="T167" fmla="*/ 318 w 318"/>
                <a:gd name="T168" fmla="*/ 142 h 14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18" h="142">
                  <a:moveTo>
                    <a:pt x="186" y="142"/>
                  </a:moveTo>
                  <a:cubicBezTo>
                    <a:pt x="182" y="142"/>
                    <a:pt x="179" y="140"/>
                    <a:pt x="177" y="136"/>
                  </a:cubicBezTo>
                  <a:cubicBezTo>
                    <a:pt x="159" y="79"/>
                    <a:pt x="159" y="79"/>
                    <a:pt x="159" y="79"/>
                  </a:cubicBezTo>
                  <a:cubicBezTo>
                    <a:pt x="141" y="136"/>
                    <a:pt x="141" y="136"/>
                    <a:pt x="141" y="136"/>
                  </a:cubicBezTo>
                  <a:cubicBezTo>
                    <a:pt x="140" y="140"/>
                    <a:pt x="136" y="142"/>
                    <a:pt x="132" y="142"/>
                  </a:cubicBezTo>
                  <a:cubicBezTo>
                    <a:pt x="128" y="142"/>
                    <a:pt x="125" y="139"/>
                    <a:pt x="124" y="135"/>
                  </a:cubicBezTo>
                  <a:cubicBezTo>
                    <a:pt x="96" y="23"/>
                    <a:pt x="96" y="23"/>
                    <a:pt x="96" y="23"/>
                  </a:cubicBezTo>
                  <a:cubicBezTo>
                    <a:pt x="86" y="27"/>
                    <a:pt x="70" y="31"/>
                    <a:pt x="45" y="37"/>
                  </a:cubicBezTo>
                  <a:cubicBezTo>
                    <a:pt x="40" y="38"/>
                    <a:pt x="37" y="39"/>
                    <a:pt x="34" y="39"/>
                  </a:cubicBezTo>
                  <a:cubicBezTo>
                    <a:pt x="21" y="43"/>
                    <a:pt x="20" y="50"/>
                    <a:pt x="19" y="53"/>
                  </a:cubicBezTo>
                  <a:cubicBezTo>
                    <a:pt x="19" y="59"/>
                    <a:pt x="22" y="97"/>
                    <a:pt x="25" y="122"/>
                  </a:cubicBezTo>
                  <a:cubicBezTo>
                    <a:pt x="26" y="127"/>
                    <a:pt x="22" y="132"/>
                    <a:pt x="17" y="132"/>
                  </a:cubicBezTo>
                  <a:cubicBezTo>
                    <a:pt x="12" y="133"/>
                    <a:pt x="8" y="129"/>
                    <a:pt x="7" y="124"/>
                  </a:cubicBezTo>
                  <a:cubicBezTo>
                    <a:pt x="6" y="114"/>
                    <a:pt x="0" y="61"/>
                    <a:pt x="2" y="51"/>
                  </a:cubicBezTo>
                  <a:cubicBezTo>
                    <a:pt x="3" y="36"/>
                    <a:pt x="13" y="26"/>
                    <a:pt x="30" y="22"/>
                  </a:cubicBezTo>
                  <a:cubicBezTo>
                    <a:pt x="32" y="21"/>
                    <a:pt x="36" y="21"/>
                    <a:pt x="41" y="19"/>
                  </a:cubicBezTo>
                  <a:cubicBezTo>
                    <a:pt x="52" y="17"/>
                    <a:pt x="88" y="9"/>
                    <a:pt x="94" y="4"/>
                  </a:cubicBezTo>
                  <a:cubicBezTo>
                    <a:pt x="96" y="2"/>
                    <a:pt x="99" y="0"/>
                    <a:pt x="102" y="0"/>
                  </a:cubicBezTo>
                  <a:cubicBezTo>
                    <a:pt x="106" y="0"/>
                    <a:pt x="110" y="3"/>
                    <a:pt x="111" y="7"/>
                  </a:cubicBezTo>
                  <a:cubicBezTo>
                    <a:pt x="133" y="100"/>
                    <a:pt x="133" y="100"/>
                    <a:pt x="133" y="100"/>
                  </a:cubicBezTo>
                  <a:cubicBezTo>
                    <a:pt x="150" y="49"/>
                    <a:pt x="150" y="49"/>
                    <a:pt x="150" y="49"/>
                  </a:cubicBezTo>
                  <a:cubicBezTo>
                    <a:pt x="138" y="12"/>
                    <a:pt x="138" y="12"/>
                    <a:pt x="138" y="12"/>
                  </a:cubicBezTo>
                  <a:cubicBezTo>
                    <a:pt x="137" y="9"/>
                    <a:pt x="137" y="6"/>
                    <a:pt x="139" y="4"/>
                  </a:cubicBezTo>
                  <a:cubicBezTo>
                    <a:pt x="141" y="2"/>
                    <a:pt x="144" y="0"/>
                    <a:pt x="146" y="0"/>
                  </a:cubicBezTo>
                  <a:cubicBezTo>
                    <a:pt x="172" y="0"/>
                    <a:pt x="172" y="0"/>
                    <a:pt x="172" y="0"/>
                  </a:cubicBezTo>
                  <a:cubicBezTo>
                    <a:pt x="175" y="0"/>
                    <a:pt x="178" y="2"/>
                    <a:pt x="179" y="4"/>
                  </a:cubicBezTo>
                  <a:cubicBezTo>
                    <a:pt x="181" y="6"/>
                    <a:pt x="181" y="9"/>
                    <a:pt x="181" y="12"/>
                  </a:cubicBezTo>
                  <a:cubicBezTo>
                    <a:pt x="169" y="49"/>
                    <a:pt x="169" y="49"/>
                    <a:pt x="169" y="49"/>
                  </a:cubicBezTo>
                  <a:cubicBezTo>
                    <a:pt x="185" y="100"/>
                    <a:pt x="185" y="100"/>
                    <a:pt x="185" y="100"/>
                  </a:cubicBezTo>
                  <a:cubicBezTo>
                    <a:pt x="208" y="7"/>
                    <a:pt x="208" y="7"/>
                    <a:pt x="208" y="7"/>
                  </a:cubicBezTo>
                  <a:cubicBezTo>
                    <a:pt x="209" y="3"/>
                    <a:pt x="212" y="0"/>
                    <a:pt x="216" y="0"/>
                  </a:cubicBezTo>
                  <a:cubicBezTo>
                    <a:pt x="219" y="0"/>
                    <a:pt x="222" y="2"/>
                    <a:pt x="224" y="4"/>
                  </a:cubicBezTo>
                  <a:cubicBezTo>
                    <a:pt x="231" y="9"/>
                    <a:pt x="266" y="17"/>
                    <a:pt x="278" y="19"/>
                  </a:cubicBezTo>
                  <a:cubicBezTo>
                    <a:pt x="282" y="21"/>
                    <a:pt x="286" y="21"/>
                    <a:pt x="288" y="22"/>
                  </a:cubicBezTo>
                  <a:cubicBezTo>
                    <a:pt x="305" y="26"/>
                    <a:pt x="315" y="36"/>
                    <a:pt x="317" y="51"/>
                  </a:cubicBezTo>
                  <a:cubicBezTo>
                    <a:pt x="318" y="61"/>
                    <a:pt x="312" y="114"/>
                    <a:pt x="311" y="124"/>
                  </a:cubicBezTo>
                  <a:cubicBezTo>
                    <a:pt x="310" y="129"/>
                    <a:pt x="306" y="133"/>
                    <a:pt x="301" y="132"/>
                  </a:cubicBezTo>
                  <a:cubicBezTo>
                    <a:pt x="296" y="132"/>
                    <a:pt x="293" y="127"/>
                    <a:pt x="293" y="122"/>
                  </a:cubicBezTo>
                  <a:cubicBezTo>
                    <a:pt x="296" y="97"/>
                    <a:pt x="300" y="59"/>
                    <a:pt x="299" y="53"/>
                  </a:cubicBezTo>
                  <a:cubicBezTo>
                    <a:pt x="299" y="50"/>
                    <a:pt x="298" y="43"/>
                    <a:pt x="284" y="39"/>
                  </a:cubicBezTo>
                  <a:cubicBezTo>
                    <a:pt x="282" y="39"/>
                    <a:pt x="278" y="38"/>
                    <a:pt x="274" y="37"/>
                  </a:cubicBezTo>
                  <a:cubicBezTo>
                    <a:pt x="248" y="31"/>
                    <a:pt x="232" y="27"/>
                    <a:pt x="222" y="23"/>
                  </a:cubicBezTo>
                  <a:cubicBezTo>
                    <a:pt x="195" y="135"/>
                    <a:pt x="195" y="135"/>
                    <a:pt x="195" y="135"/>
                  </a:cubicBezTo>
                  <a:cubicBezTo>
                    <a:pt x="194" y="139"/>
                    <a:pt x="190" y="142"/>
                    <a:pt x="186" y="142"/>
                  </a:cubicBezTo>
                  <a:cubicBezTo>
                    <a:pt x="186" y="142"/>
                    <a:pt x="186" y="142"/>
                    <a:pt x="186" y="142"/>
                  </a:cubicBezTo>
                  <a:close/>
                  <a:moveTo>
                    <a:pt x="159" y="18"/>
                  </a:moveTo>
                  <a:cubicBezTo>
                    <a:pt x="159" y="19"/>
                    <a:pt x="159" y="19"/>
                    <a:pt x="159" y="19"/>
                  </a:cubicBezTo>
                  <a:cubicBezTo>
                    <a:pt x="160" y="18"/>
                    <a:pt x="160" y="18"/>
                    <a:pt x="160" y="18"/>
                  </a:cubicBezTo>
                  <a:lnTo>
                    <a:pt x="159" y="18"/>
                  </a:lnTo>
                  <a:close/>
                  <a:moveTo>
                    <a:pt x="225" y="6"/>
                  </a:moveTo>
                  <a:cubicBezTo>
                    <a:pt x="225" y="6"/>
                    <a:pt x="225" y="6"/>
                    <a:pt x="225" y="6"/>
                  </a:cubicBezTo>
                  <a:cubicBezTo>
                    <a:pt x="225" y="6"/>
                    <a:pt x="225" y="6"/>
                    <a:pt x="225" y="6"/>
                  </a:cubicBezTo>
                  <a:close/>
                  <a:moveTo>
                    <a:pt x="94" y="6"/>
                  </a:moveTo>
                  <a:cubicBezTo>
                    <a:pt x="94" y="6"/>
                    <a:pt x="94" y="6"/>
                    <a:pt x="94" y="6"/>
                  </a:cubicBezTo>
                  <a:cubicBezTo>
                    <a:pt x="94" y="6"/>
                    <a:pt x="94" y="6"/>
                    <a:pt x="94" y="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79" name="Freeform 236">
              <a:extLst>
                <a:ext uri="{FF2B5EF4-FFF2-40B4-BE49-F238E27FC236}">
                  <a16:creationId xmlns:a16="http://schemas.microsoft.com/office/drawing/2014/main" id="{F277AEA8-8E0A-4421-81B8-08179BCD9B19}"/>
                </a:ext>
              </a:extLst>
            </p:cNvPr>
            <p:cNvSpPr>
              <a:spLocks/>
            </p:cNvSpPr>
            <p:nvPr/>
          </p:nvSpPr>
          <p:spPr bwMode="gray">
            <a:xfrm>
              <a:off x="6037263" y="2089151"/>
              <a:ext cx="79375" cy="23813"/>
            </a:xfrm>
            <a:custGeom>
              <a:avLst/>
              <a:gdLst>
                <a:gd name="T0" fmla="*/ 2147483646 w 57"/>
                <a:gd name="T1" fmla="*/ 2147483646 h 18"/>
                <a:gd name="T2" fmla="*/ 2147483646 w 57"/>
                <a:gd name="T3" fmla="*/ 2147483646 h 18"/>
                <a:gd name="T4" fmla="*/ 0 w 57"/>
                <a:gd name="T5" fmla="*/ 2147483646 h 18"/>
                <a:gd name="T6" fmla="*/ 2147483646 w 57"/>
                <a:gd name="T7" fmla="*/ 0 h 18"/>
                <a:gd name="T8" fmla="*/ 2147483646 w 57"/>
                <a:gd name="T9" fmla="*/ 0 h 18"/>
                <a:gd name="T10" fmla="*/ 2147483646 w 57"/>
                <a:gd name="T11" fmla="*/ 2147483646 h 18"/>
                <a:gd name="T12" fmla="*/ 2147483646 w 57"/>
                <a:gd name="T13" fmla="*/ 2147483646 h 18"/>
                <a:gd name="T14" fmla="*/ 0 60000 65536"/>
                <a:gd name="T15" fmla="*/ 0 60000 65536"/>
                <a:gd name="T16" fmla="*/ 0 60000 65536"/>
                <a:gd name="T17" fmla="*/ 0 60000 65536"/>
                <a:gd name="T18" fmla="*/ 0 60000 65536"/>
                <a:gd name="T19" fmla="*/ 0 60000 65536"/>
                <a:gd name="T20" fmla="*/ 0 60000 65536"/>
                <a:gd name="T21" fmla="*/ 0 w 57"/>
                <a:gd name="T22" fmla="*/ 0 h 18"/>
                <a:gd name="T23" fmla="*/ 57 w 5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18">
                  <a:moveTo>
                    <a:pt x="48" y="18"/>
                  </a:moveTo>
                  <a:cubicBezTo>
                    <a:pt x="9" y="18"/>
                    <a:pt x="9" y="18"/>
                    <a:pt x="9" y="18"/>
                  </a:cubicBezTo>
                  <a:cubicBezTo>
                    <a:pt x="4" y="18"/>
                    <a:pt x="0" y="14"/>
                    <a:pt x="0" y="9"/>
                  </a:cubicBezTo>
                  <a:cubicBezTo>
                    <a:pt x="0" y="4"/>
                    <a:pt x="4" y="0"/>
                    <a:pt x="9" y="0"/>
                  </a:cubicBezTo>
                  <a:cubicBezTo>
                    <a:pt x="48" y="0"/>
                    <a:pt x="48" y="0"/>
                    <a:pt x="48" y="0"/>
                  </a:cubicBezTo>
                  <a:cubicBezTo>
                    <a:pt x="53" y="0"/>
                    <a:pt x="57" y="4"/>
                    <a:pt x="57" y="9"/>
                  </a:cubicBezTo>
                  <a:cubicBezTo>
                    <a:pt x="57" y="14"/>
                    <a:pt x="53" y="18"/>
                    <a:pt x="4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grpSp>
      <p:grpSp>
        <p:nvGrpSpPr>
          <p:cNvPr id="80" name="组合 417">
            <a:extLst>
              <a:ext uri="{FF2B5EF4-FFF2-40B4-BE49-F238E27FC236}">
                <a16:creationId xmlns:a16="http://schemas.microsoft.com/office/drawing/2014/main" id="{03CEC694-4B35-4943-805B-4B4322ACC4B1}"/>
              </a:ext>
            </a:extLst>
          </p:cNvPr>
          <p:cNvGrpSpPr>
            <a:grpSpLocks/>
          </p:cNvGrpSpPr>
          <p:nvPr/>
        </p:nvGrpSpPr>
        <p:grpSpPr bwMode="gray">
          <a:xfrm>
            <a:off x="7954523" y="2356342"/>
            <a:ext cx="620073" cy="514721"/>
            <a:chOff x="7361238" y="2773363"/>
            <a:chExt cx="523875" cy="433388"/>
          </a:xfrm>
        </p:grpSpPr>
        <p:sp>
          <p:nvSpPr>
            <p:cNvPr id="81" name="Oval 305">
              <a:extLst>
                <a:ext uri="{FF2B5EF4-FFF2-40B4-BE49-F238E27FC236}">
                  <a16:creationId xmlns:a16="http://schemas.microsoft.com/office/drawing/2014/main" id="{62DE4669-533E-41D7-BE1B-F385F59D3782}"/>
                </a:ext>
              </a:extLst>
            </p:cNvPr>
            <p:cNvSpPr>
              <a:spLocks noChangeArrowheads="1"/>
            </p:cNvSpPr>
            <p:nvPr/>
          </p:nvSpPr>
          <p:spPr bwMode="gray">
            <a:xfrm>
              <a:off x="7702550" y="3151188"/>
              <a:ext cx="55563"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82" name="Oval 306">
              <a:extLst>
                <a:ext uri="{FF2B5EF4-FFF2-40B4-BE49-F238E27FC236}">
                  <a16:creationId xmlns:a16="http://schemas.microsoft.com/office/drawing/2014/main" id="{D5D31F2E-976B-4449-9815-74E91C8A893F}"/>
                </a:ext>
              </a:extLst>
            </p:cNvPr>
            <p:cNvSpPr>
              <a:spLocks noChangeArrowheads="1"/>
            </p:cNvSpPr>
            <p:nvPr/>
          </p:nvSpPr>
          <p:spPr bwMode="gray">
            <a:xfrm>
              <a:off x="7615238" y="3151188"/>
              <a:ext cx="58738"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83" name="Freeform 321">
              <a:extLst>
                <a:ext uri="{FF2B5EF4-FFF2-40B4-BE49-F238E27FC236}">
                  <a16:creationId xmlns:a16="http://schemas.microsoft.com/office/drawing/2014/main" id="{507B9D3F-A002-4B95-8F80-021BDB06C2A5}"/>
                </a:ext>
              </a:extLst>
            </p:cNvPr>
            <p:cNvSpPr>
              <a:spLocks/>
            </p:cNvSpPr>
            <p:nvPr/>
          </p:nvSpPr>
          <p:spPr bwMode="gray">
            <a:xfrm>
              <a:off x="7537450" y="2773363"/>
              <a:ext cx="171450" cy="76200"/>
            </a:xfrm>
            <a:custGeom>
              <a:avLst/>
              <a:gdLst>
                <a:gd name="T0" fmla="*/ 2147483646 w 122"/>
                <a:gd name="T1" fmla="*/ 2147483646 h 54"/>
                <a:gd name="T2" fmla="*/ 2147483646 w 122"/>
                <a:gd name="T3" fmla="*/ 2147483646 h 54"/>
                <a:gd name="T4" fmla="*/ 2147483646 w 122"/>
                <a:gd name="T5" fmla="*/ 2147483646 h 54"/>
                <a:gd name="T6" fmla="*/ 2147483646 w 122"/>
                <a:gd name="T7" fmla="*/ 2147483646 h 54"/>
                <a:gd name="T8" fmla="*/ 2147483646 w 122"/>
                <a:gd name="T9" fmla="*/ 2147483646 h 54"/>
                <a:gd name="T10" fmla="*/ 2147483646 w 122"/>
                <a:gd name="T11" fmla="*/ 2147483646 h 54"/>
                <a:gd name="T12" fmla="*/ 2147483646 w 122"/>
                <a:gd name="T13" fmla="*/ 2147483646 h 54"/>
                <a:gd name="T14" fmla="*/ 2147483646 w 122"/>
                <a:gd name="T15" fmla="*/ 2147483646 h 54"/>
                <a:gd name="T16" fmla="*/ 0 w 122"/>
                <a:gd name="T17" fmla="*/ 2147483646 h 54"/>
                <a:gd name="T18" fmla="*/ 0 w 122"/>
                <a:gd name="T19" fmla="*/ 2147483646 h 54"/>
                <a:gd name="T20" fmla="*/ 2147483646 w 122"/>
                <a:gd name="T21" fmla="*/ 0 h 54"/>
                <a:gd name="T22" fmla="*/ 2147483646 w 122"/>
                <a:gd name="T23" fmla="*/ 0 h 54"/>
                <a:gd name="T24" fmla="*/ 2147483646 w 122"/>
                <a:gd name="T25" fmla="*/ 2147483646 h 54"/>
                <a:gd name="T26" fmla="*/ 2147483646 w 122"/>
                <a:gd name="T27" fmla="*/ 2147483646 h 54"/>
                <a:gd name="T28" fmla="*/ 2147483646 w 122"/>
                <a:gd name="T29" fmla="*/ 2147483646 h 5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2"/>
                <a:gd name="T46" fmla="*/ 0 h 54"/>
                <a:gd name="T47" fmla="*/ 122 w 122"/>
                <a:gd name="T48" fmla="*/ 54 h 5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2" h="54">
                  <a:moveTo>
                    <a:pt x="113" y="54"/>
                  </a:moveTo>
                  <a:cubicBezTo>
                    <a:pt x="108" y="54"/>
                    <a:pt x="104" y="50"/>
                    <a:pt x="104" y="45"/>
                  </a:cubicBezTo>
                  <a:cubicBezTo>
                    <a:pt x="104" y="28"/>
                    <a:pt x="104" y="28"/>
                    <a:pt x="104" y="28"/>
                  </a:cubicBezTo>
                  <a:cubicBezTo>
                    <a:pt x="104" y="21"/>
                    <a:pt x="98" y="18"/>
                    <a:pt x="94" y="18"/>
                  </a:cubicBezTo>
                  <a:cubicBezTo>
                    <a:pt x="30" y="18"/>
                    <a:pt x="30" y="18"/>
                    <a:pt x="30" y="18"/>
                  </a:cubicBezTo>
                  <a:cubicBezTo>
                    <a:pt x="24" y="18"/>
                    <a:pt x="18" y="21"/>
                    <a:pt x="18" y="28"/>
                  </a:cubicBezTo>
                  <a:cubicBezTo>
                    <a:pt x="18" y="45"/>
                    <a:pt x="18" y="45"/>
                    <a:pt x="18" y="45"/>
                  </a:cubicBezTo>
                  <a:cubicBezTo>
                    <a:pt x="18" y="50"/>
                    <a:pt x="14" y="54"/>
                    <a:pt x="9" y="54"/>
                  </a:cubicBezTo>
                  <a:cubicBezTo>
                    <a:pt x="4" y="54"/>
                    <a:pt x="0" y="50"/>
                    <a:pt x="0" y="45"/>
                  </a:cubicBezTo>
                  <a:cubicBezTo>
                    <a:pt x="0" y="28"/>
                    <a:pt x="0" y="28"/>
                    <a:pt x="0" y="28"/>
                  </a:cubicBezTo>
                  <a:cubicBezTo>
                    <a:pt x="0" y="12"/>
                    <a:pt x="13" y="0"/>
                    <a:pt x="30" y="0"/>
                  </a:cubicBezTo>
                  <a:cubicBezTo>
                    <a:pt x="94" y="0"/>
                    <a:pt x="94" y="0"/>
                    <a:pt x="94" y="0"/>
                  </a:cubicBezTo>
                  <a:cubicBezTo>
                    <a:pt x="108" y="0"/>
                    <a:pt x="122" y="10"/>
                    <a:pt x="122" y="28"/>
                  </a:cubicBezTo>
                  <a:cubicBezTo>
                    <a:pt x="122" y="45"/>
                    <a:pt x="122" y="45"/>
                    <a:pt x="122" y="45"/>
                  </a:cubicBezTo>
                  <a:cubicBezTo>
                    <a:pt x="122" y="50"/>
                    <a:pt x="118" y="54"/>
                    <a:pt x="113" y="5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84" name="Line 322">
              <a:extLst>
                <a:ext uri="{FF2B5EF4-FFF2-40B4-BE49-F238E27FC236}">
                  <a16:creationId xmlns:a16="http://schemas.microsoft.com/office/drawing/2014/main" id="{C62805A0-6B16-421A-ADAA-1585E1D7E168}"/>
                </a:ext>
              </a:extLst>
            </p:cNvPr>
            <p:cNvSpPr>
              <a:spLocks noChangeShapeType="1"/>
            </p:cNvSpPr>
            <p:nvPr/>
          </p:nvSpPr>
          <p:spPr bwMode="gray">
            <a:xfrm>
              <a:off x="7835900" y="3195638"/>
              <a:ext cx="1588"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85" name="Line 323">
              <a:extLst>
                <a:ext uri="{FF2B5EF4-FFF2-40B4-BE49-F238E27FC236}">
                  <a16:creationId xmlns:a16="http://schemas.microsoft.com/office/drawing/2014/main" id="{FD6C034E-D67E-4A7B-A9CE-05C9DC4E0797}"/>
                </a:ext>
              </a:extLst>
            </p:cNvPr>
            <p:cNvSpPr>
              <a:spLocks noChangeShapeType="1"/>
            </p:cNvSpPr>
            <p:nvPr/>
          </p:nvSpPr>
          <p:spPr bwMode="gray">
            <a:xfrm>
              <a:off x="7835900" y="3195638"/>
              <a:ext cx="1588"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86" name="Freeform 324">
              <a:extLst>
                <a:ext uri="{FF2B5EF4-FFF2-40B4-BE49-F238E27FC236}">
                  <a16:creationId xmlns:a16="http://schemas.microsoft.com/office/drawing/2014/main" id="{30F9CAC4-EEEE-46E7-8C0F-13EC3023CFC0}"/>
                </a:ext>
              </a:extLst>
            </p:cNvPr>
            <p:cNvSpPr>
              <a:spLocks/>
            </p:cNvSpPr>
            <p:nvPr/>
          </p:nvSpPr>
          <p:spPr bwMode="gray">
            <a:xfrm>
              <a:off x="7380288" y="2984501"/>
              <a:ext cx="284163" cy="207963"/>
            </a:xfrm>
            <a:custGeom>
              <a:avLst/>
              <a:gdLst>
                <a:gd name="T0" fmla="*/ 2147483646 w 204"/>
                <a:gd name="T1" fmla="*/ 2147483646 h 149"/>
                <a:gd name="T2" fmla="*/ 2147483646 w 204"/>
                <a:gd name="T3" fmla="*/ 2147483646 h 149"/>
                <a:gd name="T4" fmla="*/ 0 w 204"/>
                <a:gd name="T5" fmla="*/ 2147483646 h 149"/>
                <a:gd name="T6" fmla="*/ 0 w 204"/>
                <a:gd name="T7" fmla="*/ 2147483646 h 149"/>
                <a:gd name="T8" fmla="*/ 2147483646 w 204"/>
                <a:gd name="T9" fmla="*/ 0 h 149"/>
                <a:gd name="T10" fmla="*/ 2147483646 w 204"/>
                <a:gd name="T11" fmla="*/ 2147483646 h 149"/>
                <a:gd name="T12" fmla="*/ 2147483646 w 204"/>
                <a:gd name="T13" fmla="*/ 2147483646 h 149"/>
                <a:gd name="T14" fmla="*/ 2147483646 w 204"/>
                <a:gd name="T15" fmla="*/ 2147483646 h 149"/>
                <a:gd name="T16" fmla="*/ 2147483646 w 204"/>
                <a:gd name="T17" fmla="*/ 2147483646 h 149"/>
                <a:gd name="T18" fmla="*/ 2147483646 w 204"/>
                <a:gd name="T19" fmla="*/ 2147483646 h 149"/>
                <a:gd name="T20" fmla="*/ 2147483646 w 204"/>
                <a:gd name="T21" fmla="*/ 2147483646 h 1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4"/>
                <a:gd name="T34" fmla="*/ 0 h 149"/>
                <a:gd name="T35" fmla="*/ 204 w 204"/>
                <a:gd name="T36" fmla="*/ 149 h 1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4" h="149">
                  <a:moveTo>
                    <a:pt x="195" y="149"/>
                  </a:moveTo>
                  <a:cubicBezTo>
                    <a:pt x="44" y="149"/>
                    <a:pt x="44" y="149"/>
                    <a:pt x="44" y="149"/>
                  </a:cubicBezTo>
                  <a:cubicBezTo>
                    <a:pt x="20" y="149"/>
                    <a:pt x="0" y="130"/>
                    <a:pt x="0" y="108"/>
                  </a:cubicBezTo>
                  <a:cubicBezTo>
                    <a:pt x="0" y="9"/>
                    <a:pt x="0" y="9"/>
                    <a:pt x="0" y="9"/>
                  </a:cubicBezTo>
                  <a:cubicBezTo>
                    <a:pt x="0" y="4"/>
                    <a:pt x="4" y="0"/>
                    <a:pt x="9" y="0"/>
                  </a:cubicBezTo>
                  <a:cubicBezTo>
                    <a:pt x="14" y="0"/>
                    <a:pt x="18" y="4"/>
                    <a:pt x="18" y="9"/>
                  </a:cubicBezTo>
                  <a:cubicBezTo>
                    <a:pt x="18" y="108"/>
                    <a:pt x="18" y="108"/>
                    <a:pt x="18" y="108"/>
                  </a:cubicBezTo>
                  <a:cubicBezTo>
                    <a:pt x="18" y="120"/>
                    <a:pt x="30" y="131"/>
                    <a:pt x="44" y="131"/>
                  </a:cubicBezTo>
                  <a:cubicBezTo>
                    <a:pt x="195" y="131"/>
                    <a:pt x="195" y="131"/>
                    <a:pt x="195" y="131"/>
                  </a:cubicBezTo>
                  <a:cubicBezTo>
                    <a:pt x="200" y="131"/>
                    <a:pt x="204" y="135"/>
                    <a:pt x="204" y="140"/>
                  </a:cubicBezTo>
                  <a:cubicBezTo>
                    <a:pt x="204" y="145"/>
                    <a:pt x="200" y="149"/>
                    <a:pt x="195" y="14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87" name="Freeform 325">
              <a:extLst>
                <a:ext uri="{FF2B5EF4-FFF2-40B4-BE49-F238E27FC236}">
                  <a16:creationId xmlns:a16="http://schemas.microsoft.com/office/drawing/2014/main" id="{B158F614-7AF7-44BE-B943-1D61AA41903F}"/>
                </a:ext>
              </a:extLst>
            </p:cNvPr>
            <p:cNvSpPr>
              <a:spLocks/>
            </p:cNvSpPr>
            <p:nvPr/>
          </p:nvSpPr>
          <p:spPr bwMode="gray">
            <a:xfrm>
              <a:off x="7731125" y="2984501"/>
              <a:ext cx="134938" cy="207963"/>
            </a:xfrm>
            <a:custGeom>
              <a:avLst/>
              <a:gdLst>
                <a:gd name="T0" fmla="*/ 2147483646 w 97"/>
                <a:gd name="T1" fmla="*/ 2147483646 h 149"/>
                <a:gd name="T2" fmla="*/ 2147483646 w 97"/>
                <a:gd name="T3" fmla="*/ 2147483646 h 149"/>
                <a:gd name="T4" fmla="*/ 0 w 97"/>
                <a:gd name="T5" fmla="*/ 2147483646 h 149"/>
                <a:gd name="T6" fmla="*/ 2147483646 w 97"/>
                <a:gd name="T7" fmla="*/ 2147483646 h 149"/>
                <a:gd name="T8" fmla="*/ 2147483646 w 97"/>
                <a:gd name="T9" fmla="*/ 2147483646 h 149"/>
                <a:gd name="T10" fmla="*/ 2147483646 w 97"/>
                <a:gd name="T11" fmla="*/ 2147483646 h 149"/>
                <a:gd name="T12" fmla="*/ 2147483646 w 97"/>
                <a:gd name="T13" fmla="*/ 2147483646 h 149"/>
                <a:gd name="T14" fmla="*/ 2147483646 w 97"/>
                <a:gd name="T15" fmla="*/ 0 h 149"/>
                <a:gd name="T16" fmla="*/ 2147483646 w 97"/>
                <a:gd name="T17" fmla="*/ 2147483646 h 149"/>
                <a:gd name="T18" fmla="*/ 2147483646 w 97"/>
                <a:gd name="T19" fmla="*/ 2147483646 h 149"/>
                <a:gd name="T20" fmla="*/ 2147483646 w 97"/>
                <a:gd name="T21" fmla="*/ 2147483646 h 1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7"/>
                <a:gd name="T34" fmla="*/ 0 h 149"/>
                <a:gd name="T35" fmla="*/ 97 w 97"/>
                <a:gd name="T36" fmla="*/ 149 h 1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7" h="149">
                  <a:moveTo>
                    <a:pt x="53" y="149"/>
                  </a:moveTo>
                  <a:cubicBezTo>
                    <a:pt x="9" y="149"/>
                    <a:pt x="9" y="149"/>
                    <a:pt x="9" y="149"/>
                  </a:cubicBezTo>
                  <a:cubicBezTo>
                    <a:pt x="4" y="149"/>
                    <a:pt x="0" y="145"/>
                    <a:pt x="0" y="140"/>
                  </a:cubicBezTo>
                  <a:cubicBezTo>
                    <a:pt x="0" y="135"/>
                    <a:pt x="4" y="131"/>
                    <a:pt x="9" y="131"/>
                  </a:cubicBezTo>
                  <a:cubicBezTo>
                    <a:pt x="53" y="131"/>
                    <a:pt x="53" y="131"/>
                    <a:pt x="53" y="131"/>
                  </a:cubicBezTo>
                  <a:cubicBezTo>
                    <a:pt x="67" y="131"/>
                    <a:pt x="79" y="120"/>
                    <a:pt x="79" y="108"/>
                  </a:cubicBezTo>
                  <a:cubicBezTo>
                    <a:pt x="79" y="9"/>
                    <a:pt x="79" y="9"/>
                    <a:pt x="79" y="9"/>
                  </a:cubicBezTo>
                  <a:cubicBezTo>
                    <a:pt x="79" y="4"/>
                    <a:pt x="83" y="0"/>
                    <a:pt x="88" y="0"/>
                  </a:cubicBezTo>
                  <a:cubicBezTo>
                    <a:pt x="93" y="0"/>
                    <a:pt x="97" y="4"/>
                    <a:pt x="97" y="9"/>
                  </a:cubicBezTo>
                  <a:cubicBezTo>
                    <a:pt x="97" y="108"/>
                    <a:pt x="97" y="108"/>
                    <a:pt x="97" y="108"/>
                  </a:cubicBezTo>
                  <a:cubicBezTo>
                    <a:pt x="97" y="130"/>
                    <a:pt x="77" y="149"/>
                    <a:pt x="53" y="14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88" name="Freeform 326">
              <a:extLst>
                <a:ext uri="{FF2B5EF4-FFF2-40B4-BE49-F238E27FC236}">
                  <a16:creationId xmlns:a16="http://schemas.microsoft.com/office/drawing/2014/main" id="{DB69158C-E5E4-4A72-8AF1-FC53E610FD54}"/>
                </a:ext>
              </a:extLst>
            </p:cNvPr>
            <p:cNvSpPr>
              <a:spLocks/>
            </p:cNvSpPr>
            <p:nvPr/>
          </p:nvSpPr>
          <p:spPr bwMode="gray">
            <a:xfrm>
              <a:off x="7361238" y="2828926"/>
              <a:ext cx="523875" cy="201613"/>
            </a:xfrm>
            <a:custGeom>
              <a:avLst/>
              <a:gdLst>
                <a:gd name="T0" fmla="*/ 2147483646 w 375"/>
                <a:gd name="T1" fmla="*/ 2147483646 h 144"/>
                <a:gd name="T2" fmla="*/ 2147483646 w 375"/>
                <a:gd name="T3" fmla="*/ 2147483646 h 144"/>
                <a:gd name="T4" fmla="*/ 2147483646 w 375"/>
                <a:gd name="T5" fmla="*/ 2147483646 h 144"/>
                <a:gd name="T6" fmla="*/ 2147483646 w 375"/>
                <a:gd name="T7" fmla="*/ 2147483646 h 144"/>
                <a:gd name="T8" fmla="*/ 2147483646 w 375"/>
                <a:gd name="T9" fmla="*/ 2147483646 h 144"/>
                <a:gd name="T10" fmla="*/ 2147483646 w 375"/>
                <a:gd name="T11" fmla="*/ 2147483646 h 144"/>
                <a:gd name="T12" fmla="*/ 2147483646 w 375"/>
                <a:gd name="T13" fmla="*/ 2147483646 h 144"/>
                <a:gd name="T14" fmla="*/ 2147483646 w 375"/>
                <a:gd name="T15" fmla="*/ 2147483646 h 144"/>
                <a:gd name="T16" fmla="*/ 2147483646 w 375"/>
                <a:gd name="T17" fmla="*/ 2147483646 h 144"/>
                <a:gd name="T18" fmla="*/ 2147483646 w 375"/>
                <a:gd name="T19" fmla="*/ 2147483646 h 144"/>
                <a:gd name="T20" fmla="*/ 2147483646 w 375"/>
                <a:gd name="T21" fmla="*/ 2147483646 h 144"/>
                <a:gd name="T22" fmla="*/ 2147483646 w 375"/>
                <a:gd name="T23" fmla="*/ 2147483646 h 144"/>
                <a:gd name="T24" fmla="*/ 2147483646 w 375"/>
                <a:gd name="T25" fmla="*/ 2147483646 h 144"/>
                <a:gd name="T26" fmla="*/ 0 w 375"/>
                <a:gd name="T27" fmla="*/ 2147483646 h 144"/>
                <a:gd name="T28" fmla="*/ 0 w 375"/>
                <a:gd name="T29" fmla="*/ 2147483646 h 144"/>
                <a:gd name="T30" fmla="*/ 2147483646 w 375"/>
                <a:gd name="T31" fmla="*/ 0 h 144"/>
                <a:gd name="T32" fmla="*/ 2147483646 w 375"/>
                <a:gd name="T33" fmla="*/ 0 h 144"/>
                <a:gd name="T34" fmla="*/ 2147483646 w 375"/>
                <a:gd name="T35" fmla="*/ 2147483646 h 144"/>
                <a:gd name="T36" fmla="*/ 2147483646 w 375"/>
                <a:gd name="T37" fmla="*/ 2147483646 h 144"/>
                <a:gd name="T38" fmla="*/ 2147483646 w 375"/>
                <a:gd name="T39" fmla="*/ 2147483646 h 144"/>
                <a:gd name="T40" fmla="*/ 2147483646 w 375"/>
                <a:gd name="T41" fmla="*/ 2147483646 h 144"/>
                <a:gd name="T42" fmla="*/ 2147483646 w 375"/>
                <a:gd name="T43" fmla="*/ 2147483646 h 1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75"/>
                <a:gd name="T67" fmla="*/ 0 h 144"/>
                <a:gd name="T68" fmla="*/ 375 w 375"/>
                <a:gd name="T69" fmla="*/ 144 h 1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75" h="144">
                  <a:moveTo>
                    <a:pt x="211" y="144"/>
                  </a:moveTo>
                  <a:cubicBezTo>
                    <a:pt x="206" y="144"/>
                    <a:pt x="202" y="140"/>
                    <a:pt x="202" y="135"/>
                  </a:cubicBezTo>
                  <a:cubicBezTo>
                    <a:pt x="202" y="130"/>
                    <a:pt x="206" y="126"/>
                    <a:pt x="211" y="126"/>
                  </a:cubicBezTo>
                  <a:cubicBezTo>
                    <a:pt x="299" y="124"/>
                    <a:pt x="349" y="112"/>
                    <a:pt x="357" y="104"/>
                  </a:cubicBezTo>
                  <a:cubicBezTo>
                    <a:pt x="357" y="40"/>
                    <a:pt x="357" y="40"/>
                    <a:pt x="357" y="40"/>
                  </a:cubicBezTo>
                  <a:cubicBezTo>
                    <a:pt x="357" y="28"/>
                    <a:pt x="344" y="18"/>
                    <a:pt x="329" y="18"/>
                  </a:cubicBezTo>
                  <a:cubicBezTo>
                    <a:pt x="45" y="18"/>
                    <a:pt x="45" y="18"/>
                    <a:pt x="45" y="18"/>
                  </a:cubicBezTo>
                  <a:cubicBezTo>
                    <a:pt x="30" y="18"/>
                    <a:pt x="18" y="28"/>
                    <a:pt x="18" y="40"/>
                  </a:cubicBezTo>
                  <a:cubicBezTo>
                    <a:pt x="18" y="104"/>
                    <a:pt x="18" y="104"/>
                    <a:pt x="18" y="104"/>
                  </a:cubicBezTo>
                  <a:cubicBezTo>
                    <a:pt x="25" y="112"/>
                    <a:pt x="74" y="123"/>
                    <a:pt x="161" y="126"/>
                  </a:cubicBezTo>
                  <a:cubicBezTo>
                    <a:pt x="166" y="126"/>
                    <a:pt x="170" y="130"/>
                    <a:pt x="170" y="135"/>
                  </a:cubicBezTo>
                  <a:cubicBezTo>
                    <a:pt x="170" y="140"/>
                    <a:pt x="166" y="144"/>
                    <a:pt x="161" y="144"/>
                  </a:cubicBezTo>
                  <a:cubicBezTo>
                    <a:pt x="128" y="143"/>
                    <a:pt x="21" y="138"/>
                    <a:pt x="3" y="114"/>
                  </a:cubicBezTo>
                  <a:cubicBezTo>
                    <a:pt x="1" y="113"/>
                    <a:pt x="0" y="110"/>
                    <a:pt x="0" y="107"/>
                  </a:cubicBezTo>
                  <a:cubicBezTo>
                    <a:pt x="0" y="40"/>
                    <a:pt x="0" y="40"/>
                    <a:pt x="0" y="40"/>
                  </a:cubicBezTo>
                  <a:cubicBezTo>
                    <a:pt x="0" y="18"/>
                    <a:pt x="20" y="0"/>
                    <a:pt x="45" y="0"/>
                  </a:cubicBezTo>
                  <a:cubicBezTo>
                    <a:pt x="329" y="0"/>
                    <a:pt x="329" y="0"/>
                    <a:pt x="329" y="0"/>
                  </a:cubicBezTo>
                  <a:cubicBezTo>
                    <a:pt x="354" y="0"/>
                    <a:pt x="375" y="18"/>
                    <a:pt x="375" y="40"/>
                  </a:cubicBezTo>
                  <a:cubicBezTo>
                    <a:pt x="375" y="107"/>
                    <a:pt x="375" y="107"/>
                    <a:pt x="375" y="107"/>
                  </a:cubicBezTo>
                  <a:cubicBezTo>
                    <a:pt x="375" y="110"/>
                    <a:pt x="373" y="113"/>
                    <a:pt x="371" y="114"/>
                  </a:cubicBezTo>
                  <a:cubicBezTo>
                    <a:pt x="353" y="139"/>
                    <a:pt x="245" y="143"/>
                    <a:pt x="211" y="144"/>
                  </a:cubicBezTo>
                  <a:cubicBezTo>
                    <a:pt x="211" y="144"/>
                    <a:pt x="211" y="144"/>
                    <a:pt x="211" y="14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89" name="Freeform 327">
              <a:extLst>
                <a:ext uri="{FF2B5EF4-FFF2-40B4-BE49-F238E27FC236}">
                  <a16:creationId xmlns:a16="http://schemas.microsoft.com/office/drawing/2014/main" id="{63CD4039-9A4B-426B-AC7A-0A3005BF30BA}"/>
                </a:ext>
              </a:extLst>
            </p:cNvPr>
            <p:cNvSpPr>
              <a:spLocks noEditPoints="1"/>
            </p:cNvSpPr>
            <p:nvPr/>
          </p:nvSpPr>
          <p:spPr bwMode="gray">
            <a:xfrm>
              <a:off x="7577138" y="2974976"/>
              <a:ext cx="92075" cy="77788"/>
            </a:xfrm>
            <a:custGeom>
              <a:avLst/>
              <a:gdLst>
                <a:gd name="T0" fmla="*/ 2147483646 w 66"/>
                <a:gd name="T1" fmla="*/ 2147483646 h 56"/>
                <a:gd name="T2" fmla="*/ 2147483646 w 66"/>
                <a:gd name="T3" fmla="*/ 2147483646 h 56"/>
                <a:gd name="T4" fmla="*/ 0 w 66"/>
                <a:gd name="T5" fmla="*/ 2147483646 h 56"/>
                <a:gd name="T6" fmla="*/ 0 w 66"/>
                <a:gd name="T7" fmla="*/ 2147483646 h 56"/>
                <a:gd name="T8" fmla="*/ 2147483646 w 66"/>
                <a:gd name="T9" fmla="*/ 0 h 56"/>
                <a:gd name="T10" fmla="*/ 2147483646 w 66"/>
                <a:gd name="T11" fmla="*/ 0 h 56"/>
                <a:gd name="T12" fmla="*/ 2147483646 w 66"/>
                <a:gd name="T13" fmla="*/ 2147483646 h 56"/>
                <a:gd name="T14" fmla="*/ 2147483646 w 66"/>
                <a:gd name="T15" fmla="*/ 2147483646 h 56"/>
                <a:gd name="T16" fmla="*/ 2147483646 w 66"/>
                <a:gd name="T17" fmla="*/ 2147483646 h 56"/>
                <a:gd name="T18" fmla="*/ 2147483646 w 66"/>
                <a:gd name="T19" fmla="*/ 2147483646 h 56"/>
                <a:gd name="T20" fmla="*/ 2147483646 w 66"/>
                <a:gd name="T21" fmla="*/ 2147483646 h 56"/>
                <a:gd name="T22" fmla="*/ 2147483646 w 66"/>
                <a:gd name="T23" fmla="*/ 2147483646 h 56"/>
                <a:gd name="T24" fmla="*/ 2147483646 w 66"/>
                <a:gd name="T25" fmla="*/ 2147483646 h 56"/>
                <a:gd name="T26" fmla="*/ 2147483646 w 66"/>
                <a:gd name="T27" fmla="*/ 2147483646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
                <a:gd name="T43" fmla="*/ 0 h 56"/>
                <a:gd name="T44" fmla="*/ 66 w 66"/>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 h="56">
                  <a:moveTo>
                    <a:pt x="57" y="56"/>
                  </a:moveTo>
                  <a:cubicBezTo>
                    <a:pt x="9" y="56"/>
                    <a:pt x="9" y="56"/>
                    <a:pt x="9" y="56"/>
                  </a:cubicBezTo>
                  <a:cubicBezTo>
                    <a:pt x="4" y="56"/>
                    <a:pt x="0" y="52"/>
                    <a:pt x="0" y="47"/>
                  </a:cubicBezTo>
                  <a:cubicBezTo>
                    <a:pt x="0" y="9"/>
                    <a:pt x="0" y="9"/>
                    <a:pt x="0" y="9"/>
                  </a:cubicBezTo>
                  <a:cubicBezTo>
                    <a:pt x="0" y="4"/>
                    <a:pt x="4" y="0"/>
                    <a:pt x="9" y="0"/>
                  </a:cubicBezTo>
                  <a:cubicBezTo>
                    <a:pt x="57" y="0"/>
                    <a:pt x="57" y="0"/>
                    <a:pt x="57" y="0"/>
                  </a:cubicBezTo>
                  <a:cubicBezTo>
                    <a:pt x="62" y="0"/>
                    <a:pt x="66" y="4"/>
                    <a:pt x="66" y="9"/>
                  </a:cubicBezTo>
                  <a:cubicBezTo>
                    <a:pt x="66" y="47"/>
                    <a:pt x="66" y="47"/>
                    <a:pt x="66" y="47"/>
                  </a:cubicBezTo>
                  <a:cubicBezTo>
                    <a:pt x="66" y="52"/>
                    <a:pt x="62" y="56"/>
                    <a:pt x="57" y="56"/>
                  </a:cubicBezTo>
                  <a:close/>
                  <a:moveTo>
                    <a:pt x="18" y="38"/>
                  </a:moveTo>
                  <a:cubicBezTo>
                    <a:pt x="48" y="38"/>
                    <a:pt x="48" y="38"/>
                    <a:pt x="48" y="38"/>
                  </a:cubicBezTo>
                  <a:cubicBezTo>
                    <a:pt x="48" y="18"/>
                    <a:pt x="48" y="18"/>
                    <a:pt x="48" y="18"/>
                  </a:cubicBezTo>
                  <a:cubicBezTo>
                    <a:pt x="18" y="18"/>
                    <a:pt x="18" y="18"/>
                    <a:pt x="18" y="18"/>
                  </a:cubicBezTo>
                  <a:lnTo>
                    <a:pt x="18" y="3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grpSp>
      <p:grpSp>
        <p:nvGrpSpPr>
          <p:cNvPr id="90" name="组合 397">
            <a:extLst>
              <a:ext uri="{FF2B5EF4-FFF2-40B4-BE49-F238E27FC236}">
                <a16:creationId xmlns:a16="http://schemas.microsoft.com/office/drawing/2014/main" id="{47D2D388-9D1F-481C-AAEB-DB4DE72D8282}"/>
              </a:ext>
            </a:extLst>
          </p:cNvPr>
          <p:cNvGrpSpPr>
            <a:grpSpLocks/>
          </p:cNvGrpSpPr>
          <p:nvPr/>
        </p:nvGrpSpPr>
        <p:grpSpPr bwMode="gray">
          <a:xfrm>
            <a:off x="9211348" y="2130585"/>
            <a:ext cx="909259" cy="767777"/>
            <a:chOff x="2259013" y="3690938"/>
            <a:chExt cx="612775" cy="517526"/>
          </a:xfrm>
        </p:grpSpPr>
        <p:sp>
          <p:nvSpPr>
            <p:cNvPr id="91" name="Freeform 379">
              <a:extLst>
                <a:ext uri="{FF2B5EF4-FFF2-40B4-BE49-F238E27FC236}">
                  <a16:creationId xmlns:a16="http://schemas.microsoft.com/office/drawing/2014/main" id="{8683EBC7-3693-4990-9D20-01DA79FB8825}"/>
                </a:ext>
              </a:extLst>
            </p:cNvPr>
            <p:cNvSpPr>
              <a:spLocks/>
            </p:cNvSpPr>
            <p:nvPr/>
          </p:nvSpPr>
          <p:spPr bwMode="gray">
            <a:xfrm>
              <a:off x="2552700" y="3690938"/>
              <a:ext cx="25400" cy="88900"/>
            </a:xfrm>
            <a:custGeom>
              <a:avLst/>
              <a:gdLst>
                <a:gd name="T0" fmla="*/ 2147483646 w 18"/>
                <a:gd name="T1" fmla="*/ 2147483646 h 64"/>
                <a:gd name="T2" fmla="*/ 0 w 18"/>
                <a:gd name="T3" fmla="*/ 2147483646 h 64"/>
                <a:gd name="T4" fmla="*/ 0 w 18"/>
                <a:gd name="T5" fmla="*/ 2147483646 h 64"/>
                <a:gd name="T6" fmla="*/ 2147483646 w 18"/>
                <a:gd name="T7" fmla="*/ 0 h 64"/>
                <a:gd name="T8" fmla="*/ 2147483646 w 18"/>
                <a:gd name="T9" fmla="*/ 2147483646 h 64"/>
                <a:gd name="T10" fmla="*/ 2147483646 w 18"/>
                <a:gd name="T11" fmla="*/ 2147483646 h 64"/>
                <a:gd name="T12" fmla="*/ 2147483646 w 18"/>
                <a:gd name="T13" fmla="*/ 2147483646 h 64"/>
                <a:gd name="T14" fmla="*/ 0 60000 65536"/>
                <a:gd name="T15" fmla="*/ 0 60000 65536"/>
                <a:gd name="T16" fmla="*/ 0 60000 65536"/>
                <a:gd name="T17" fmla="*/ 0 60000 65536"/>
                <a:gd name="T18" fmla="*/ 0 60000 65536"/>
                <a:gd name="T19" fmla="*/ 0 60000 65536"/>
                <a:gd name="T20" fmla="*/ 0 60000 65536"/>
                <a:gd name="T21" fmla="*/ 0 w 18"/>
                <a:gd name="T22" fmla="*/ 0 h 64"/>
                <a:gd name="T23" fmla="*/ 18 w 18"/>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64">
                  <a:moveTo>
                    <a:pt x="9" y="64"/>
                  </a:moveTo>
                  <a:cubicBezTo>
                    <a:pt x="4" y="64"/>
                    <a:pt x="0" y="60"/>
                    <a:pt x="0" y="55"/>
                  </a:cubicBezTo>
                  <a:cubicBezTo>
                    <a:pt x="0" y="9"/>
                    <a:pt x="0" y="9"/>
                    <a:pt x="0" y="9"/>
                  </a:cubicBezTo>
                  <a:cubicBezTo>
                    <a:pt x="0" y="4"/>
                    <a:pt x="4" y="0"/>
                    <a:pt x="9" y="0"/>
                  </a:cubicBezTo>
                  <a:cubicBezTo>
                    <a:pt x="14" y="0"/>
                    <a:pt x="18" y="4"/>
                    <a:pt x="18" y="9"/>
                  </a:cubicBezTo>
                  <a:cubicBezTo>
                    <a:pt x="18" y="55"/>
                    <a:pt x="18" y="55"/>
                    <a:pt x="18" y="55"/>
                  </a:cubicBezTo>
                  <a:cubicBezTo>
                    <a:pt x="18" y="60"/>
                    <a:pt x="14" y="64"/>
                    <a:pt x="9" y="6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92" name="Freeform 380">
              <a:extLst>
                <a:ext uri="{FF2B5EF4-FFF2-40B4-BE49-F238E27FC236}">
                  <a16:creationId xmlns:a16="http://schemas.microsoft.com/office/drawing/2014/main" id="{0B87D82C-7876-474C-A531-D34D64F9D2FD}"/>
                </a:ext>
              </a:extLst>
            </p:cNvPr>
            <p:cNvSpPr>
              <a:spLocks/>
            </p:cNvSpPr>
            <p:nvPr/>
          </p:nvSpPr>
          <p:spPr bwMode="gray">
            <a:xfrm>
              <a:off x="2778125" y="3771901"/>
              <a:ext cx="93663" cy="63500"/>
            </a:xfrm>
            <a:custGeom>
              <a:avLst/>
              <a:gdLst>
                <a:gd name="T0" fmla="*/ 2147483646 w 67"/>
                <a:gd name="T1" fmla="*/ 2147483646 h 46"/>
                <a:gd name="T2" fmla="*/ 2147483646 w 67"/>
                <a:gd name="T3" fmla="*/ 2147483646 h 46"/>
                <a:gd name="T4" fmla="*/ 2147483646 w 67"/>
                <a:gd name="T5" fmla="*/ 2147483646 h 46"/>
                <a:gd name="T6" fmla="*/ 2147483646 w 67"/>
                <a:gd name="T7" fmla="*/ 2147483646 h 46"/>
                <a:gd name="T8" fmla="*/ 2147483646 w 67"/>
                <a:gd name="T9" fmla="*/ 2147483646 h 46"/>
                <a:gd name="T10" fmla="*/ 2147483646 w 67"/>
                <a:gd name="T11" fmla="*/ 2147483646 h 46"/>
                <a:gd name="T12" fmla="*/ 2147483646 w 67"/>
                <a:gd name="T13" fmla="*/ 2147483646 h 46"/>
                <a:gd name="T14" fmla="*/ 2147483646 w 67"/>
                <a:gd name="T15" fmla="*/ 2147483646 h 46"/>
                <a:gd name="T16" fmla="*/ 0 60000 65536"/>
                <a:gd name="T17" fmla="*/ 0 60000 65536"/>
                <a:gd name="T18" fmla="*/ 0 60000 65536"/>
                <a:gd name="T19" fmla="*/ 0 60000 65536"/>
                <a:gd name="T20" fmla="*/ 0 60000 65536"/>
                <a:gd name="T21" fmla="*/ 0 60000 65536"/>
                <a:gd name="T22" fmla="*/ 0 60000 65536"/>
                <a:gd name="T23" fmla="*/ 0 60000 65536"/>
                <a:gd name="T24" fmla="*/ 0 w 67"/>
                <a:gd name="T25" fmla="*/ 0 h 46"/>
                <a:gd name="T26" fmla="*/ 67 w 67"/>
                <a:gd name="T27" fmla="*/ 46 h 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7" h="46">
                  <a:moveTo>
                    <a:pt x="11" y="46"/>
                  </a:moveTo>
                  <a:cubicBezTo>
                    <a:pt x="8" y="46"/>
                    <a:pt x="5" y="44"/>
                    <a:pt x="3" y="41"/>
                  </a:cubicBezTo>
                  <a:cubicBezTo>
                    <a:pt x="0" y="37"/>
                    <a:pt x="2" y="31"/>
                    <a:pt x="6" y="29"/>
                  </a:cubicBezTo>
                  <a:cubicBezTo>
                    <a:pt x="53" y="3"/>
                    <a:pt x="53" y="3"/>
                    <a:pt x="53" y="3"/>
                  </a:cubicBezTo>
                  <a:cubicBezTo>
                    <a:pt x="57" y="0"/>
                    <a:pt x="62" y="2"/>
                    <a:pt x="65" y="6"/>
                  </a:cubicBezTo>
                  <a:cubicBezTo>
                    <a:pt x="67" y="10"/>
                    <a:pt x="66" y="16"/>
                    <a:pt x="61" y="18"/>
                  </a:cubicBezTo>
                  <a:cubicBezTo>
                    <a:pt x="15" y="45"/>
                    <a:pt x="15" y="45"/>
                    <a:pt x="15" y="45"/>
                  </a:cubicBezTo>
                  <a:cubicBezTo>
                    <a:pt x="14" y="45"/>
                    <a:pt x="12" y="46"/>
                    <a:pt x="11" y="4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93" name="Freeform 381">
              <a:extLst>
                <a:ext uri="{FF2B5EF4-FFF2-40B4-BE49-F238E27FC236}">
                  <a16:creationId xmlns:a16="http://schemas.microsoft.com/office/drawing/2014/main" id="{C32CAF5D-C2FF-4B6B-B008-5C2738CC6E46}"/>
                </a:ext>
              </a:extLst>
            </p:cNvPr>
            <p:cNvSpPr>
              <a:spLocks/>
            </p:cNvSpPr>
            <p:nvPr/>
          </p:nvSpPr>
          <p:spPr bwMode="gray">
            <a:xfrm>
              <a:off x="2395538" y="3711576"/>
              <a:ext cx="79375" cy="74613"/>
            </a:xfrm>
            <a:custGeom>
              <a:avLst/>
              <a:gdLst>
                <a:gd name="T0" fmla="*/ 2147483646 w 57"/>
                <a:gd name="T1" fmla="*/ 2147483646 h 53"/>
                <a:gd name="T2" fmla="*/ 2147483646 w 57"/>
                <a:gd name="T3" fmla="*/ 2147483646 h 53"/>
                <a:gd name="T4" fmla="*/ 2147483646 w 57"/>
                <a:gd name="T5" fmla="*/ 2147483646 h 53"/>
                <a:gd name="T6" fmla="*/ 2147483646 w 57"/>
                <a:gd name="T7" fmla="*/ 2147483646 h 53"/>
                <a:gd name="T8" fmla="*/ 2147483646 w 57"/>
                <a:gd name="T9" fmla="*/ 2147483646 h 53"/>
                <a:gd name="T10" fmla="*/ 2147483646 w 57"/>
                <a:gd name="T11" fmla="*/ 2147483646 h 53"/>
                <a:gd name="T12" fmla="*/ 2147483646 w 57"/>
                <a:gd name="T13" fmla="*/ 2147483646 h 53"/>
                <a:gd name="T14" fmla="*/ 2147483646 w 57"/>
                <a:gd name="T15" fmla="*/ 2147483646 h 53"/>
                <a:gd name="T16" fmla="*/ 0 60000 65536"/>
                <a:gd name="T17" fmla="*/ 0 60000 65536"/>
                <a:gd name="T18" fmla="*/ 0 60000 65536"/>
                <a:gd name="T19" fmla="*/ 0 60000 65536"/>
                <a:gd name="T20" fmla="*/ 0 60000 65536"/>
                <a:gd name="T21" fmla="*/ 0 60000 65536"/>
                <a:gd name="T22" fmla="*/ 0 60000 65536"/>
                <a:gd name="T23" fmla="*/ 0 60000 65536"/>
                <a:gd name="T24" fmla="*/ 0 w 57"/>
                <a:gd name="T25" fmla="*/ 0 h 53"/>
                <a:gd name="T26" fmla="*/ 57 w 57"/>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 h="53">
                  <a:moveTo>
                    <a:pt x="47" y="53"/>
                  </a:moveTo>
                  <a:cubicBezTo>
                    <a:pt x="44" y="53"/>
                    <a:pt x="42" y="52"/>
                    <a:pt x="41" y="50"/>
                  </a:cubicBezTo>
                  <a:cubicBezTo>
                    <a:pt x="4" y="17"/>
                    <a:pt x="4" y="17"/>
                    <a:pt x="4" y="17"/>
                  </a:cubicBezTo>
                  <a:cubicBezTo>
                    <a:pt x="0" y="13"/>
                    <a:pt x="0" y="7"/>
                    <a:pt x="3" y="4"/>
                  </a:cubicBezTo>
                  <a:cubicBezTo>
                    <a:pt x="6" y="0"/>
                    <a:pt x="12" y="0"/>
                    <a:pt x="16" y="3"/>
                  </a:cubicBezTo>
                  <a:cubicBezTo>
                    <a:pt x="53" y="37"/>
                    <a:pt x="53" y="37"/>
                    <a:pt x="53" y="37"/>
                  </a:cubicBezTo>
                  <a:cubicBezTo>
                    <a:pt x="56" y="40"/>
                    <a:pt x="57" y="46"/>
                    <a:pt x="53" y="50"/>
                  </a:cubicBezTo>
                  <a:cubicBezTo>
                    <a:pt x="52" y="52"/>
                    <a:pt x="49" y="53"/>
                    <a:pt x="47" y="5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94" name="Freeform 382">
              <a:extLst>
                <a:ext uri="{FF2B5EF4-FFF2-40B4-BE49-F238E27FC236}">
                  <a16:creationId xmlns:a16="http://schemas.microsoft.com/office/drawing/2014/main" id="{FF783ABF-BF71-4F8F-AF59-C009DAFFA18B}"/>
                </a:ext>
              </a:extLst>
            </p:cNvPr>
            <p:cNvSpPr>
              <a:spLocks/>
            </p:cNvSpPr>
            <p:nvPr/>
          </p:nvSpPr>
          <p:spPr bwMode="gray">
            <a:xfrm>
              <a:off x="2654300" y="3711576"/>
              <a:ext cx="79375" cy="74613"/>
            </a:xfrm>
            <a:custGeom>
              <a:avLst/>
              <a:gdLst>
                <a:gd name="T0" fmla="*/ 2147483646 w 57"/>
                <a:gd name="T1" fmla="*/ 2147483646 h 53"/>
                <a:gd name="T2" fmla="*/ 2147483646 w 57"/>
                <a:gd name="T3" fmla="*/ 2147483646 h 53"/>
                <a:gd name="T4" fmla="*/ 2147483646 w 57"/>
                <a:gd name="T5" fmla="*/ 2147483646 h 53"/>
                <a:gd name="T6" fmla="*/ 2147483646 w 57"/>
                <a:gd name="T7" fmla="*/ 2147483646 h 53"/>
                <a:gd name="T8" fmla="*/ 2147483646 w 57"/>
                <a:gd name="T9" fmla="*/ 2147483646 h 53"/>
                <a:gd name="T10" fmla="*/ 2147483646 w 57"/>
                <a:gd name="T11" fmla="*/ 2147483646 h 53"/>
                <a:gd name="T12" fmla="*/ 2147483646 w 57"/>
                <a:gd name="T13" fmla="*/ 2147483646 h 53"/>
                <a:gd name="T14" fmla="*/ 2147483646 w 57"/>
                <a:gd name="T15" fmla="*/ 2147483646 h 53"/>
                <a:gd name="T16" fmla="*/ 0 60000 65536"/>
                <a:gd name="T17" fmla="*/ 0 60000 65536"/>
                <a:gd name="T18" fmla="*/ 0 60000 65536"/>
                <a:gd name="T19" fmla="*/ 0 60000 65536"/>
                <a:gd name="T20" fmla="*/ 0 60000 65536"/>
                <a:gd name="T21" fmla="*/ 0 60000 65536"/>
                <a:gd name="T22" fmla="*/ 0 60000 65536"/>
                <a:gd name="T23" fmla="*/ 0 60000 65536"/>
                <a:gd name="T24" fmla="*/ 0 w 57"/>
                <a:gd name="T25" fmla="*/ 0 h 53"/>
                <a:gd name="T26" fmla="*/ 57 w 57"/>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 h="53">
                  <a:moveTo>
                    <a:pt x="10" y="53"/>
                  </a:moveTo>
                  <a:cubicBezTo>
                    <a:pt x="8" y="53"/>
                    <a:pt x="6" y="52"/>
                    <a:pt x="4" y="50"/>
                  </a:cubicBezTo>
                  <a:cubicBezTo>
                    <a:pt x="0" y="46"/>
                    <a:pt x="1" y="40"/>
                    <a:pt x="4" y="37"/>
                  </a:cubicBezTo>
                  <a:cubicBezTo>
                    <a:pt x="41" y="3"/>
                    <a:pt x="41" y="3"/>
                    <a:pt x="41" y="3"/>
                  </a:cubicBezTo>
                  <a:cubicBezTo>
                    <a:pt x="45" y="0"/>
                    <a:pt x="51" y="0"/>
                    <a:pt x="54" y="4"/>
                  </a:cubicBezTo>
                  <a:cubicBezTo>
                    <a:pt x="57" y="7"/>
                    <a:pt x="57" y="13"/>
                    <a:pt x="54" y="17"/>
                  </a:cubicBezTo>
                  <a:cubicBezTo>
                    <a:pt x="17" y="50"/>
                    <a:pt x="17" y="50"/>
                    <a:pt x="17" y="50"/>
                  </a:cubicBezTo>
                  <a:cubicBezTo>
                    <a:pt x="15" y="52"/>
                    <a:pt x="13" y="53"/>
                    <a:pt x="10" y="5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95" name="Freeform 383">
              <a:extLst>
                <a:ext uri="{FF2B5EF4-FFF2-40B4-BE49-F238E27FC236}">
                  <a16:creationId xmlns:a16="http://schemas.microsoft.com/office/drawing/2014/main" id="{9A4CF8DA-3BA4-45EC-9C11-05864AFA082B}"/>
                </a:ext>
              </a:extLst>
            </p:cNvPr>
            <p:cNvSpPr>
              <a:spLocks/>
            </p:cNvSpPr>
            <p:nvPr/>
          </p:nvSpPr>
          <p:spPr bwMode="gray">
            <a:xfrm>
              <a:off x="2259013" y="3771901"/>
              <a:ext cx="93663" cy="63500"/>
            </a:xfrm>
            <a:custGeom>
              <a:avLst/>
              <a:gdLst>
                <a:gd name="T0" fmla="*/ 2147483646 w 67"/>
                <a:gd name="T1" fmla="*/ 2147483646 h 46"/>
                <a:gd name="T2" fmla="*/ 2147483646 w 67"/>
                <a:gd name="T3" fmla="*/ 2147483646 h 46"/>
                <a:gd name="T4" fmla="*/ 2147483646 w 67"/>
                <a:gd name="T5" fmla="*/ 2147483646 h 46"/>
                <a:gd name="T6" fmla="*/ 2147483646 w 67"/>
                <a:gd name="T7" fmla="*/ 2147483646 h 46"/>
                <a:gd name="T8" fmla="*/ 2147483646 w 67"/>
                <a:gd name="T9" fmla="*/ 2147483646 h 46"/>
                <a:gd name="T10" fmla="*/ 2147483646 w 67"/>
                <a:gd name="T11" fmla="*/ 2147483646 h 46"/>
                <a:gd name="T12" fmla="*/ 2147483646 w 67"/>
                <a:gd name="T13" fmla="*/ 2147483646 h 46"/>
                <a:gd name="T14" fmla="*/ 2147483646 w 67"/>
                <a:gd name="T15" fmla="*/ 2147483646 h 46"/>
                <a:gd name="T16" fmla="*/ 0 60000 65536"/>
                <a:gd name="T17" fmla="*/ 0 60000 65536"/>
                <a:gd name="T18" fmla="*/ 0 60000 65536"/>
                <a:gd name="T19" fmla="*/ 0 60000 65536"/>
                <a:gd name="T20" fmla="*/ 0 60000 65536"/>
                <a:gd name="T21" fmla="*/ 0 60000 65536"/>
                <a:gd name="T22" fmla="*/ 0 60000 65536"/>
                <a:gd name="T23" fmla="*/ 0 60000 65536"/>
                <a:gd name="T24" fmla="*/ 0 w 67"/>
                <a:gd name="T25" fmla="*/ 0 h 46"/>
                <a:gd name="T26" fmla="*/ 67 w 67"/>
                <a:gd name="T27" fmla="*/ 46 h 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7" h="46">
                  <a:moveTo>
                    <a:pt x="56" y="46"/>
                  </a:moveTo>
                  <a:cubicBezTo>
                    <a:pt x="55" y="46"/>
                    <a:pt x="53" y="45"/>
                    <a:pt x="52" y="45"/>
                  </a:cubicBezTo>
                  <a:cubicBezTo>
                    <a:pt x="6" y="18"/>
                    <a:pt x="6" y="18"/>
                    <a:pt x="6" y="18"/>
                  </a:cubicBezTo>
                  <a:cubicBezTo>
                    <a:pt x="1" y="16"/>
                    <a:pt x="0" y="10"/>
                    <a:pt x="2" y="6"/>
                  </a:cubicBezTo>
                  <a:cubicBezTo>
                    <a:pt x="5" y="2"/>
                    <a:pt x="10" y="0"/>
                    <a:pt x="15" y="3"/>
                  </a:cubicBezTo>
                  <a:cubicBezTo>
                    <a:pt x="61" y="29"/>
                    <a:pt x="61" y="29"/>
                    <a:pt x="61" y="29"/>
                  </a:cubicBezTo>
                  <a:cubicBezTo>
                    <a:pt x="65" y="31"/>
                    <a:pt x="67" y="37"/>
                    <a:pt x="64" y="41"/>
                  </a:cubicBezTo>
                  <a:cubicBezTo>
                    <a:pt x="63" y="44"/>
                    <a:pt x="59" y="46"/>
                    <a:pt x="56" y="4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96" name="Freeform 384">
              <a:extLst>
                <a:ext uri="{FF2B5EF4-FFF2-40B4-BE49-F238E27FC236}">
                  <a16:creationId xmlns:a16="http://schemas.microsoft.com/office/drawing/2014/main" id="{4DE6EE05-466D-48CF-9A99-E816E68B29CC}"/>
                </a:ext>
              </a:extLst>
            </p:cNvPr>
            <p:cNvSpPr>
              <a:spLocks noEditPoints="1"/>
            </p:cNvSpPr>
            <p:nvPr/>
          </p:nvSpPr>
          <p:spPr bwMode="gray">
            <a:xfrm>
              <a:off x="2273300" y="4086226"/>
              <a:ext cx="179388" cy="122238"/>
            </a:xfrm>
            <a:custGeom>
              <a:avLst/>
              <a:gdLst>
                <a:gd name="T0" fmla="*/ 2147483646 w 128"/>
                <a:gd name="T1" fmla="*/ 2147483646 h 88"/>
                <a:gd name="T2" fmla="*/ 2147483646 w 128"/>
                <a:gd name="T3" fmla="*/ 2147483646 h 88"/>
                <a:gd name="T4" fmla="*/ 2147483646 w 128"/>
                <a:gd name="T5" fmla="*/ 2147483646 h 88"/>
                <a:gd name="T6" fmla="*/ 2147483646 w 128"/>
                <a:gd name="T7" fmla="*/ 2147483646 h 88"/>
                <a:gd name="T8" fmla="*/ 2147483646 w 128"/>
                <a:gd name="T9" fmla="*/ 2147483646 h 88"/>
                <a:gd name="T10" fmla="*/ 2147483646 w 128"/>
                <a:gd name="T11" fmla="*/ 0 h 88"/>
                <a:gd name="T12" fmla="*/ 2147483646 w 128"/>
                <a:gd name="T13" fmla="*/ 0 h 88"/>
                <a:gd name="T14" fmla="*/ 2147483646 w 128"/>
                <a:gd name="T15" fmla="*/ 2147483646 h 88"/>
                <a:gd name="T16" fmla="*/ 2147483646 w 128"/>
                <a:gd name="T17" fmla="*/ 2147483646 h 88"/>
                <a:gd name="T18" fmla="*/ 2147483646 w 128"/>
                <a:gd name="T19" fmla="*/ 2147483646 h 88"/>
                <a:gd name="T20" fmla="*/ 2147483646 w 128"/>
                <a:gd name="T21" fmla="*/ 2147483646 h 88"/>
                <a:gd name="T22" fmla="*/ 2147483646 w 128"/>
                <a:gd name="T23" fmla="*/ 2147483646 h 88"/>
                <a:gd name="T24" fmla="*/ 2147483646 w 128"/>
                <a:gd name="T25" fmla="*/ 2147483646 h 88"/>
                <a:gd name="T26" fmla="*/ 2147483646 w 128"/>
                <a:gd name="T27" fmla="*/ 2147483646 h 88"/>
                <a:gd name="T28" fmla="*/ 2147483646 w 128"/>
                <a:gd name="T29" fmla="*/ 2147483646 h 88"/>
                <a:gd name="T30" fmla="*/ 2147483646 w 128"/>
                <a:gd name="T31" fmla="*/ 2147483646 h 8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8"/>
                <a:gd name="T49" fmla="*/ 0 h 88"/>
                <a:gd name="T50" fmla="*/ 128 w 128"/>
                <a:gd name="T51" fmla="*/ 88 h 8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8" h="88">
                  <a:moveTo>
                    <a:pt x="119" y="88"/>
                  </a:moveTo>
                  <a:cubicBezTo>
                    <a:pt x="10" y="88"/>
                    <a:pt x="10" y="88"/>
                    <a:pt x="10" y="88"/>
                  </a:cubicBezTo>
                  <a:cubicBezTo>
                    <a:pt x="7" y="88"/>
                    <a:pt x="4" y="87"/>
                    <a:pt x="2" y="84"/>
                  </a:cubicBezTo>
                  <a:cubicBezTo>
                    <a:pt x="1" y="82"/>
                    <a:pt x="0" y="79"/>
                    <a:pt x="1" y="76"/>
                  </a:cubicBezTo>
                  <a:cubicBezTo>
                    <a:pt x="25" y="6"/>
                    <a:pt x="25" y="6"/>
                    <a:pt x="25" y="6"/>
                  </a:cubicBezTo>
                  <a:cubicBezTo>
                    <a:pt x="26" y="3"/>
                    <a:pt x="29" y="0"/>
                    <a:pt x="33" y="0"/>
                  </a:cubicBezTo>
                  <a:cubicBezTo>
                    <a:pt x="95" y="0"/>
                    <a:pt x="95" y="0"/>
                    <a:pt x="95" y="0"/>
                  </a:cubicBezTo>
                  <a:cubicBezTo>
                    <a:pt x="99" y="0"/>
                    <a:pt x="103" y="3"/>
                    <a:pt x="104" y="6"/>
                  </a:cubicBezTo>
                  <a:cubicBezTo>
                    <a:pt x="127" y="76"/>
                    <a:pt x="127" y="76"/>
                    <a:pt x="127" y="76"/>
                  </a:cubicBezTo>
                  <a:cubicBezTo>
                    <a:pt x="128" y="79"/>
                    <a:pt x="128" y="82"/>
                    <a:pt x="126" y="84"/>
                  </a:cubicBezTo>
                  <a:cubicBezTo>
                    <a:pt x="124" y="87"/>
                    <a:pt x="122" y="88"/>
                    <a:pt x="119" y="88"/>
                  </a:cubicBezTo>
                  <a:close/>
                  <a:moveTo>
                    <a:pt x="22" y="70"/>
                  </a:moveTo>
                  <a:cubicBezTo>
                    <a:pt x="106" y="70"/>
                    <a:pt x="106" y="70"/>
                    <a:pt x="106" y="70"/>
                  </a:cubicBezTo>
                  <a:cubicBezTo>
                    <a:pt x="89" y="18"/>
                    <a:pt x="89" y="18"/>
                    <a:pt x="89" y="18"/>
                  </a:cubicBezTo>
                  <a:cubicBezTo>
                    <a:pt x="40" y="18"/>
                    <a:pt x="40" y="18"/>
                    <a:pt x="40" y="18"/>
                  </a:cubicBezTo>
                  <a:lnTo>
                    <a:pt x="22" y="7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97" name="Freeform 385">
              <a:extLst>
                <a:ext uri="{FF2B5EF4-FFF2-40B4-BE49-F238E27FC236}">
                  <a16:creationId xmlns:a16="http://schemas.microsoft.com/office/drawing/2014/main" id="{E7FCD265-4783-4C49-89DC-44D0636CE14D}"/>
                </a:ext>
              </a:extLst>
            </p:cNvPr>
            <p:cNvSpPr>
              <a:spLocks noEditPoints="1"/>
            </p:cNvSpPr>
            <p:nvPr/>
          </p:nvSpPr>
          <p:spPr bwMode="gray">
            <a:xfrm>
              <a:off x="2465388" y="4086226"/>
              <a:ext cx="179388" cy="122238"/>
            </a:xfrm>
            <a:custGeom>
              <a:avLst/>
              <a:gdLst>
                <a:gd name="T0" fmla="*/ 2147483646 w 128"/>
                <a:gd name="T1" fmla="*/ 2147483646 h 88"/>
                <a:gd name="T2" fmla="*/ 2147483646 w 128"/>
                <a:gd name="T3" fmla="*/ 2147483646 h 88"/>
                <a:gd name="T4" fmla="*/ 2147483646 w 128"/>
                <a:gd name="T5" fmla="*/ 2147483646 h 88"/>
                <a:gd name="T6" fmla="*/ 2147483646 w 128"/>
                <a:gd name="T7" fmla="*/ 2147483646 h 88"/>
                <a:gd name="T8" fmla="*/ 2147483646 w 128"/>
                <a:gd name="T9" fmla="*/ 2147483646 h 88"/>
                <a:gd name="T10" fmla="*/ 2147483646 w 128"/>
                <a:gd name="T11" fmla="*/ 0 h 88"/>
                <a:gd name="T12" fmla="*/ 2147483646 w 128"/>
                <a:gd name="T13" fmla="*/ 0 h 88"/>
                <a:gd name="T14" fmla="*/ 2147483646 w 128"/>
                <a:gd name="T15" fmla="*/ 2147483646 h 88"/>
                <a:gd name="T16" fmla="*/ 2147483646 w 128"/>
                <a:gd name="T17" fmla="*/ 2147483646 h 88"/>
                <a:gd name="T18" fmla="*/ 2147483646 w 128"/>
                <a:gd name="T19" fmla="*/ 2147483646 h 88"/>
                <a:gd name="T20" fmla="*/ 2147483646 w 128"/>
                <a:gd name="T21" fmla="*/ 2147483646 h 88"/>
                <a:gd name="T22" fmla="*/ 2147483646 w 128"/>
                <a:gd name="T23" fmla="*/ 2147483646 h 88"/>
                <a:gd name="T24" fmla="*/ 2147483646 w 128"/>
                <a:gd name="T25" fmla="*/ 2147483646 h 88"/>
                <a:gd name="T26" fmla="*/ 2147483646 w 128"/>
                <a:gd name="T27" fmla="*/ 2147483646 h 88"/>
                <a:gd name="T28" fmla="*/ 2147483646 w 128"/>
                <a:gd name="T29" fmla="*/ 2147483646 h 88"/>
                <a:gd name="T30" fmla="*/ 2147483646 w 128"/>
                <a:gd name="T31" fmla="*/ 2147483646 h 8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8"/>
                <a:gd name="T49" fmla="*/ 0 h 88"/>
                <a:gd name="T50" fmla="*/ 128 w 128"/>
                <a:gd name="T51" fmla="*/ 88 h 8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8" h="88">
                  <a:moveTo>
                    <a:pt x="118" y="88"/>
                  </a:moveTo>
                  <a:cubicBezTo>
                    <a:pt x="9" y="88"/>
                    <a:pt x="9" y="88"/>
                    <a:pt x="9" y="88"/>
                  </a:cubicBezTo>
                  <a:cubicBezTo>
                    <a:pt x="6" y="88"/>
                    <a:pt x="3" y="87"/>
                    <a:pt x="2" y="84"/>
                  </a:cubicBezTo>
                  <a:cubicBezTo>
                    <a:pt x="0" y="82"/>
                    <a:pt x="0" y="79"/>
                    <a:pt x="1" y="76"/>
                  </a:cubicBezTo>
                  <a:cubicBezTo>
                    <a:pt x="24" y="6"/>
                    <a:pt x="24" y="6"/>
                    <a:pt x="24" y="6"/>
                  </a:cubicBezTo>
                  <a:cubicBezTo>
                    <a:pt x="25" y="3"/>
                    <a:pt x="29" y="0"/>
                    <a:pt x="32" y="0"/>
                  </a:cubicBezTo>
                  <a:cubicBezTo>
                    <a:pt x="95" y="0"/>
                    <a:pt x="95" y="0"/>
                    <a:pt x="95" y="0"/>
                  </a:cubicBezTo>
                  <a:cubicBezTo>
                    <a:pt x="99" y="0"/>
                    <a:pt x="102" y="3"/>
                    <a:pt x="103" y="6"/>
                  </a:cubicBezTo>
                  <a:cubicBezTo>
                    <a:pt x="127" y="76"/>
                    <a:pt x="127" y="76"/>
                    <a:pt x="127" y="76"/>
                  </a:cubicBezTo>
                  <a:cubicBezTo>
                    <a:pt x="128" y="79"/>
                    <a:pt x="127" y="82"/>
                    <a:pt x="125" y="84"/>
                  </a:cubicBezTo>
                  <a:cubicBezTo>
                    <a:pt x="124" y="87"/>
                    <a:pt x="121" y="88"/>
                    <a:pt x="118" y="88"/>
                  </a:cubicBezTo>
                  <a:close/>
                  <a:moveTo>
                    <a:pt x="22" y="70"/>
                  </a:moveTo>
                  <a:cubicBezTo>
                    <a:pt x="106" y="70"/>
                    <a:pt x="106" y="70"/>
                    <a:pt x="106" y="70"/>
                  </a:cubicBezTo>
                  <a:cubicBezTo>
                    <a:pt x="88" y="18"/>
                    <a:pt x="88" y="18"/>
                    <a:pt x="88" y="18"/>
                  </a:cubicBezTo>
                  <a:cubicBezTo>
                    <a:pt x="39" y="18"/>
                    <a:pt x="39" y="18"/>
                    <a:pt x="39" y="18"/>
                  </a:cubicBezTo>
                  <a:lnTo>
                    <a:pt x="22" y="7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98" name="Freeform 386">
              <a:extLst>
                <a:ext uri="{FF2B5EF4-FFF2-40B4-BE49-F238E27FC236}">
                  <a16:creationId xmlns:a16="http://schemas.microsoft.com/office/drawing/2014/main" id="{738F7E10-B97C-424A-BAA1-002244F8D8F8}"/>
                </a:ext>
              </a:extLst>
            </p:cNvPr>
            <p:cNvSpPr>
              <a:spLocks noEditPoints="1"/>
            </p:cNvSpPr>
            <p:nvPr/>
          </p:nvSpPr>
          <p:spPr bwMode="gray">
            <a:xfrm>
              <a:off x="2382838" y="3954463"/>
              <a:ext cx="179388" cy="123825"/>
            </a:xfrm>
            <a:custGeom>
              <a:avLst/>
              <a:gdLst>
                <a:gd name="T0" fmla="*/ 2147483646 w 128"/>
                <a:gd name="T1" fmla="*/ 2147483646 h 88"/>
                <a:gd name="T2" fmla="*/ 2147483646 w 128"/>
                <a:gd name="T3" fmla="*/ 2147483646 h 88"/>
                <a:gd name="T4" fmla="*/ 2147483646 w 128"/>
                <a:gd name="T5" fmla="*/ 2147483646 h 88"/>
                <a:gd name="T6" fmla="*/ 2147483646 w 128"/>
                <a:gd name="T7" fmla="*/ 2147483646 h 88"/>
                <a:gd name="T8" fmla="*/ 2147483646 w 128"/>
                <a:gd name="T9" fmla="*/ 2147483646 h 88"/>
                <a:gd name="T10" fmla="*/ 2147483646 w 128"/>
                <a:gd name="T11" fmla="*/ 0 h 88"/>
                <a:gd name="T12" fmla="*/ 2147483646 w 128"/>
                <a:gd name="T13" fmla="*/ 0 h 88"/>
                <a:gd name="T14" fmla="*/ 2147483646 w 128"/>
                <a:gd name="T15" fmla="*/ 2147483646 h 88"/>
                <a:gd name="T16" fmla="*/ 2147483646 w 128"/>
                <a:gd name="T17" fmla="*/ 2147483646 h 88"/>
                <a:gd name="T18" fmla="*/ 2147483646 w 128"/>
                <a:gd name="T19" fmla="*/ 2147483646 h 88"/>
                <a:gd name="T20" fmla="*/ 2147483646 w 128"/>
                <a:gd name="T21" fmla="*/ 2147483646 h 88"/>
                <a:gd name="T22" fmla="*/ 2147483646 w 128"/>
                <a:gd name="T23" fmla="*/ 2147483646 h 88"/>
                <a:gd name="T24" fmla="*/ 2147483646 w 128"/>
                <a:gd name="T25" fmla="*/ 2147483646 h 88"/>
                <a:gd name="T26" fmla="*/ 2147483646 w 128"/>
                <a:gd name="T27" fmla="*/ 2147483646 h 88"/>
                <a:gd name="T28" fmla="*/ 2147483646 w 128"/>
                <a:gd name="T29" fmla="*/ 2147483646 h 88"/>
                <a:gd name="T30" fmla="*/ 2147483646 w 128"/>
                <a:gd name="T31" fmla="*/ 2147483646 h 8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8"/>
                <a:gd name="T49" fmla="*/ 0 h 88"/>
                <a:gd name="T50" fmla="*/ 128 w 128"/>
                <a:gd name="T51" fmla="*/ 88 h 8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8" h="88">
                  <a:moveTo>
                    <a:pt x="119" y="88"/>
                  </a:moveTo>
                  <a:cubicBezTo>
                    <a:pt x="10" y="88"/>
                    <a:pt x="10" y="88"/>
                    <a:pt x="10" y="88"/>
                  </a:cubicBezTo>
                  <a:cubicBezTo>
                    <a:pt x="7" y="88"/>
                    <a:pt x="4" y="86"/>
                    <a:pt x="2" y="84"/>
                  </a:cubicBezTo>
                  <a:cubicBezTo>
                    <a:pt x="1" y="82"/>
                    <a:pt x="0" y="79"/>
                    <a:pt x="1" y="76"/>
                  </a:cubicBezTo>
                  <a:cubicBezTo>
                    <a:pt x="24" y="6"/>
                    <a:pt x="24" y="6"/>
                    <a:pt x="24" y="6"/>
                  </a:cubicBezTo>
                  <a:cubicBezTo>
                    <a:pt x="26" y="2"/>
                    <a:pt x="29" y="0"/>
                    <a:pt x="33" y="0"/>
                  </a:cubicBezTo>
                  <a:cubicBezTo>
                    <a:pt x="95" y="0"/>
                    <a:pt x="95" y="0"/>
                    <a:pt x="95" y="0"/>
                  </a:cubicBezTo>
                  <a:cubicBezTo>
                    <a:pt x="99" y="0"/>
                    <a:pt x="103" y="2"/>
                    <a:pt x="104" y="6"/>
                  </a:cubicBezTo>
                  <a:cubicBezTo>
                    <a:pt x="127" y="76"/>
                    <a:pt x="127" y="76"/>
                    <a:pt x="127" y="76"/>
                  </a:cubicBezTo>
                  <a:cubicBezTo>
                    <a:pt x="128" y="79"/>
                    <a:pt x="128" y="82"/>
                    <a:pt x="126" y="84"/>
                  </a:cubicBezTo>
                  <a:cubicBezTo>
                    <a:pt x="124" y="86"/>
                    <a:pt x="122" y="88"/>
                    <a:pt x="119" y="88"/>
                  </a:cubicBezTo>
                  <a:close/>
                  <a:moveTo>
                    <a:pt x="22" y="70"/>
                  </a:moveTo>
                  <a:cubicBezTo>
                    <a:pt x="106" y="70"/>
                    <a:pt x="106" y="70"/>
                    <a:pt x="106" y="70"/>
                  </a:cubicBezTo>
                  <a:cubicBezTo>
                    <a:pt x="89" y="18"/>
                    <a:pt x="89" y="18"/>
                    <a:pt x="89" y="18"/>
                  </a:cubicBezTo>
                  <a:cubicBezTo>
                    <a:pt x="40" y="18"/>
                    <a:pt x="40" y="18"/>
                    <a:pt x="40" y="18"/>
                  </a:cubicBezTo>
                  <a:lnTo>
                    <a:pt x="22" y="7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99" name="Freeform 387">
              <a:extLst>
                <a:ext uri="{FF2B5EF4-FFF2-40B4-BE49-F238E27FC236}">
                  <a16:creationId xmlns:a16="http://schemas.microsoft.com/office/drawing/2014/main" id="{64FACFC9-374F-48DC-B31B-7EFDD5490BE8}"/>
                </a:ext>
              </a:extLst>
            </p:cNvPr>
            <p:cNvSpPr>
              <a:spLocks noEditPoints="1"/>
            </p:cNvSpPr>
            <p:nvPr/>
          </p:nvSpPr>
          <p:spPr bwMode="gray">
            <a:xfrm>
              <a:off x="2478088" y="3824288"/>
              <a:ext cx="177800" cy="123825"/>
            </a:xfrm>
            <a:custGeom>
              <a:avLst/>
              <a:gdLst>
                <a:gd name="T0" fmla="*/ 2147483646 w 127"/>
                <a:gd name="T1" fmla="*/ 2147483646 h 88"/>
                <a:gd name="T2" fmla="*/ 2147483646 w 127"/>
                <a:gd name="T3" fmla="*/ 2147483646 h 88"/>
                <a:gd name="T4" fmla="*/ 2147483646 w 127"/>
                <a:gd name="T5" fmla="*/ 2147483646 h 88"/>
                <a:gd name="T6" fmla="*/ 0 w 127"/>
                <a:gd name="T7" fmla="*/ 2147483646 h 88"/>
                <a:gd name="T8" fmla="*/ 2147483646 w 127"/>
                <a:gd name="T9" fmla="*/ 2147483646 h 88"/>
                <a:gd name="T10" fmla="*/ 2147483646 w 127"/>
                <a:gd name="T11" fmla="*/ 0 h 88"/>
                <a:gd name="T12" fmla="*/ 2147483646 w 127"/>
                <a:gd name="T13" fmla="*/ 0 h 88"/>
                <a:gd name="T14" fmla="*/ 2147483646 w 127"/>
                <a:gd name="T15" fmla="*/ 2147483646 h 88"/>
                <a:gd name="T16" fmla="*/ 2147483646 w 127"/>
                <a:gd name="T17" fmla="*/ 2147483646 h 88"/>
                <a:gd name="T18" fmla="*/ 2147483646 w 127"/>
                <a:gd name="T19" fmla="*/ 2147483646 h 88"/>
                <a:gd name="T20" fmla="*/ 2147483646 w 127"/>
                <a:gd name="T21" fmla="*/ 2147483646 h 88"/>
                <a:gd name="T22" fmla="*/ 2147483646 w 127"/>
                <a:gd name="T23" fmla="*/ 2147483646 h 88"/>
                <a:gd name="T24" fmla="*/ 2147483646 w 127"/>
                <a:gd name="T25" fmla="*/ 2147483646 h 88"/>
                <a:gd name="T26" fmla="*/ 2147483646 w 127"/>
                <a:gd name="T27" fmla="*/ 2147483646 h 88"/>
                <a:gd name="T28" fmla="*/ 2147483646 w 127"/>
                <a:gd name="T29" fmla="*/ 2147483646 h 88"/>
                <a:gd name="T30" fmla="*/ 2147483646 w 127"/>
                <a:gd name="T31" fmla="*/ 2147483646 h 8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7"/>
                <a:gd name="T49" fmla="*/ 0 h 88"/>
                <a:gd name="T50" fmla="*/ 127 w 127"/>
                <a:gd name="T51" fmla="*/ 88 h 8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7" h="88">
                  <a:moveTo>
                    <a:pt x="118" y="88"/>
                  </a:moveTo>
                  <a:cubicBezTo>
                    <a:pt x="9" y="88"/>
                    <a:pt x="9" y="88"/>
                    <a:pt x="9" y="88"/>
                  </a:cubicBezTo>
                  <a:cubicBezTo>
                    <a:pt x="6" y="88"/>
                    <a:pt x="3" y="87"/>
                    <a:pt x="2" y="85"/>
                  </a:cubicBezTo>
                  <a:cubicBezTo>
                    <a:pt x="0" y="82"/>
                    <a:pt x="0" y="79"/>
                    <a:pt x="0" y="77"/>
                  </a:cubicBezTo>
                  <a:cubicBezTo>
                    <a:pt x="24" y="6"/>
                    <a:pt x="24" y="6"/>
                    <a:pt x="24" y="6"/>
                  </a:cubicBezTo>
                  <a:cubicBezTo>
                    <a:pt x="25" y="3"/>
                    <a:pt x="28" y="0"/>
                    <a:pt x="32" y="0"/>
                  </a:cubicBezTo>
                  <a:cubicBezTo>
                    <a:pt x="95" y="0"/>
                    <a:pt x="95" y="0"/>
                    <a:pt x="95" y="0"/>
                  </a:cubicBezTo>
                  <a:cubicBezTo>
                    <a:pt x="99" y="0"/>
                    <a:pt x="102" y="3"/>
                    <a:pt x="103" y="6"/>
                  </a:cubicBezTo>
                  <a:cubicBezTo>
                    <a:pt x="127" y="77"/>
                    <a:pt x="127" y="77"/>
                    <a:pt x="127" y="77"/>
                  </a:cubicBezTo>
                  <a:cubicBezTo>
                    <a:pt x="127" y="79"/>
                    <a:pt x="127" y="82"/>
                    <a:pt x="125" y="85"/>
                  </a:cubicBezTo>
                  <a:cubicBezTo>
                    <a:pt x="124" y="87"/>
                    <a:pt x="121" y="88"/>
                    <a:pt x="118" y="88"/>
                  </a:cubicBezTo>
                  <a:close/>
                  <a:moveTo>
                    <a:pt x="21" y="70"/>
                  </a:moveTo>
                  <a:cubicBezTo>
                    <a:pt x="106" y="70"/>
                    <a:pt x="106" y="70"/>
                    <a:pt x="106" y="70"/>
                  </a:cubicBezTo>
                  <a:cubicBezTo>
                    <a:pt x="88" y="18"/>
                    <a:pt x="88" y="18"/>
                    <a:pt x="88" y="18"/>
                  </a:cubicBezTo>
                  <a:cubicBezTo>
                    <a:pt x="39" y="18"/>
                    <a:pt x="39" y="18"/>
                    <a:pt x="39" y="18"/>
                  </a:cubicBezTo>
                  <a:lnTo>
                    <a:pt x="21" y="7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00" name="Freeform 388">
              <a:extLst>
                <a:ext uri="{FF2B5EF4-FFF2-40B4-BE49-F238E27FC236}">
                  <a16:creationId xmlns:a16="http://schemas.microsoft.com/office/drawing/2014/main" id="{70F14A46-6CE2-4F96-ABE8-BC3B60D3008B}"/>
                </a:ext>
              </a:extLst>
            </p:cNvPr>
            <p:cNvSpPr>
              <a:spLocks noEditPoints="1"/>
            </p:cNvSpPr>
            <p:nvPr/>
          </p:nvSpPr>
          <p:spPr bwMode="gray">
            <a:xfrm>
              <a:off x="2573338" y="3954463"/>
              <a:ext cx="179388" cy="123825"/>
            </a:xfrm>
            <a:custGeom>
              <a:avLst/>
              <a:gdLst>
                <a:gd name="T0" fmla="*/ 2147483646 w 128"/>
                <a:gd name="T1" fmla="*/ 2147483646 h 88"/>
                <a:gd name="T2" fmla="*/ 2147483646 w 128"/>
                <a:gd name="T3" fmla="*/ 2147483646 h 88"/>
                <a:gd name="T4" fmla="*/ 2147483646 w 128"/>
                <a:gd name="T5" fmla="*/ 2147483646 h 88"/>
                <a:gd name="T6" fmla="*/ 2147483646 w 128"/>
                <a:gd name="T7" fmla="*/ 2147483646 h 88"/>
                <a:gd name="T8" fmla="*/ 2147483646 w 128"/>
                <a:gd name="T9" fmla="*/ 2147483646 h 88"/>
                <a:gd name="T10" fmla="*/ 2147483646 w 128"/>
                <a:gd name="T11" fmla="*/ 0 h 88"/>
                <a:gd name="T12" fmla="*/ 2147483646 w 128"/>
                <a:gd name="T13" fmla="*/ 0 h 88"/>
                <a:gd name="T14" fmla="*/ 2147483646 w 128"/>
                <a:gd name="T15" fmla="*/ 2147483646 h 88"/>
                <a:gd name="T16" fmla="*/ 2147483646 w 128"/>
                <a:gd name="T17" fmla="*/ 2147483646 h 88"/>
                <a:gd name="T18" fmla="*/ 2147483646 w 128"/>
                <a:gd name="T19" fmla="*/ 2147483646 h 88"/>
                <a:gd name="T20" fmla="*/ 2147483646 w 128"/>
                <a:gd name="T21" fmla="*/ 2147483646 h 88"/>
                <a:gd name="T22" fmla="*/ 2147483646 w 128"/>
                <a:gd name="T23" fmla="*/ 2147483646 h 88"/>
                <a:gd name="T24" fmla="*/ 2147483646 w 128"/>
                <a:gd name="T25" fmla="*/ 2147483646 h 88"/>
                <a:gd name="T26" fmla="*/ 2147483646 w 128"/>
                <a:gd name="T27" fmla="*/ 2147483646 h 88"/>
                <a:gd name="T28" fmla="*/ 2147483646 w 128"/>
                <a:gd name="T29" fmla="*/ 2147483646 h 88"/>
                <a:gd name="T30" fmla="*/ 2147483646 w 128"/>
                <a:gd name="T31" fmla="*/ 2147483646 h 8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8"/>
                <a:gd name="T49" fmla="*/ 0 h 88"/>
                <a:gd name="T50" fmla="*/ 128 w 128"/>
                <a:gd name="T51" fmla="*/ 88 h 8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8" h="88">
                  <a:moveTo>
                    <a:pt x="119" y="88"/>
                  </a:moveTo>
                  <a:cubicBezTo>
                    <a:pt x="10" y="88"/>
                    <a:pt x="10" y="88"/>
                    <a:pt x="10" y="88"/>
                  </a:cubicBezTo>
                  <a:cubicBezTo>
                    <a:pt x="7" y="88"/>
                    <a:pt x="4" y="86"/>
                    <a:pt x="3" y="84"/>
                  </a:cubicBezTo>
                  <a:cubicBezTo>
                    <a:pt x="1" y="82"/>
                    <a:pt x="0" y="79"/>
                    <a:pt x="1" y="76"/>
                  </a:cubicBezTo>
                  <a:cubicBezTo>
                    <a:pt x="25" y="6"/>
                    <a:pt x="25" y="6"/>
                    <a:pt x="25" y="6"/>
                  </a:cubicBezTo>
                  <a:cubicBezTo>
                    <a:pt x="26" y="2"/>
                    <a:pt x="29" y="0"/>
                    <a:pt x="33" y="0"/>
                  </a:cubicBezTo>
                  <a:cubicBezTo>
                    <a:pt x="96" y="0"/>
                    <a:pt x="96" y="0"/>
                    <a:pt x="96" y="0"/>
                  </a:cubicBezTo>
                  <a:cubicBezTo>
                    <a:pt x="99" y="0"/>
                    <a:pt x="103" y="2"/>
                    <a:pt x="104" y="6"/>
                  </a:cubicBezTo>
                  <a:cubicBezTo>
                    <a:pt x="128" y="76"/>
                    <a:pt x="128" y="76"/>
                    <a:pt x="128" y="76"/>
                  </a:cubicBezTo>
                  <a:cubicBezTo>
                    <a:pt x="128" y="79"/>
                    <a:pt x="128" y="82"/>
                    <a:pt x="126" y="84"/>
                  </a:cubicBezTo>
                  <a:cubicBezTo>
                    <a:pt x="125" y="86"/>
                    <a:pt x="122" y="88"/>
                    <a:pt x="119" y="88"/>
                  </a:cubicBezTo>
                  <a:close/>
                  <a:moveTo>
                    <a:pt x="22" y="70"/>
                  </a:moveTo>
                  <a:cubicBezTo>
                    <a:pt x="106" y="70"/>
                    <a:pt x="106" y="70"/>
                    <a:pt x="106" y="70"/>
                  </a:cubicBezTo>
                  <a:cubicBezTo>
                    <a:pt x="89" y="18"/>
                    <a:pt x="89" y="18"/>
                    <a:pt x="89" y="18"/>
                  </a:cubicBezTo>
                  <a:cubicBezTo>
                    <a:pt x="40" y="18"/>
                    <a:pt x="40" y="18"/>
                    <a:pt x="40" y="18"/>
                  </a:cubicBezTo>
                  <a:lnTo>
                    <a:pt x="22" y="7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01" name="Freeform 389">
              <a:extLst>
                <a:ext uri="{FF2B5EF4-FFF2-40B4-BE49-F238E27FC236}">
                  <a16:creationId xmlns:a16="http://schemas.microsoft.com/office/drawing/2014/main" id="{6A3B7FF6-6373-46C5-B2A6-8978672F46A8}"/>
                </a:ext>
              </a:extLst>
            </p:cNvPr>
            <p:cNvSpPr>
              <a:spLocks noEditPoints="1"/>
            </p:cNvSpPr>
            <p:nvPr/>
          </p:nvSpPr>
          <p:spPr bwMode="gray">
            <a:xfrm>
              <a:off x="2655888" y="4086226"/>
              <a:ext cx="179388" cy="122238"/>
            </a:xfrm>
            <a:custGeom>
              <a:avLst/>
              <a:gdLst>
                <a:gd name="T0" fmla="*/ 2147483646 w 128"/>
                <a:gd name="T1" fmla="*/ 2147483646 h 88"/>
                <a:gd name="T2" fmla="*/ 2147483646 w 128"/>
                <a:gd name="T3" fmla="*/ 2147483646 h 88"/>
                <a:gd name="T4" fmla="*/ 2147483646 w 128"/>
                <a:gd name="T5" fmla="*/ 2147483646 h 88"/>
                <a:gd name="T6" fmla="*/ 2147483646 w 128"/>
                <a:gd name="T7" fmla="*/ 2147483646 h 88"/>
                <a:gd name="T8" fmla="*/ 2147483646 w 128"/>
                <a:gd name="T9" fmla="*/ 2147483646 h 88"/>
                <a:gd name="T10" fmla="*/ 2147483646 w 128"/>
                <a:gd name="T11" fmla="*/ 0 h 88"/>
                <a:gd name="T12" fmla="*/ 2147483646 w 128"/>
                <a:gd name="T13" fmla="*/ 0 h 88"/>
                <a:gd name="T14" fmla="*/ 2147483646 w 128"/>
                <a:gd name="T15" fmla="*/ 2147483646 h 88"/>
                <a:gd name="T16" fmla="*/ 2147483646 w 128"/>
                <a:gd name="T17" fmla="*/ 2147483646 h 88"/>
                <a:gd name="T18" fmla="*/ 2147483646 w 128"/>
                <a:gd name="T19" fmla="*/ 2147483646 h 88"/>
                <a:gd name="T20" fmla="*/ 2147483646 w 128"/>
                <a:gd name="T21" fmla="*/ 2147483646 h 88"/>
                <a:gd name="T22" fmla="*/ 2147483646 w 128"/>
                <a:gd name="T23" fmla="*/ 2147483646 h 88"/>
                <a:gd name="T24" fmla="*/ 2147483646 w 128"/>
                <a:gd name="T25" fmla="*/ 2147483646 h 88"/>
                <a:gd name="T26" fmla="*/ 2147483646 w 128"/>
                <a:gd name="T27" fmla="*/ 2147483646 h 88"/>
                <a:gd name="T28" fmla="*/ 2147483646 w 128"/>
                <a:gd name="T29" fmla="*/ 2147483646 h 88"/>
                <a:gd name="T30" fmla="*/ 2147483646 w 128"/>
                <a:gd name="T31" fmla="*/ 2147483646 h 8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8"/>
                <a:gd name="T49" fmla="*/ 0 h 88"/>
                <a:gd name="T50" fmla="*/ 128 w 128"/>
                <a:gd name="T51" fmla="*/ 88 h 8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8" h="88">
                  <a:moveTo>
                    <a:pt x="118" y="88"/>
                  </a:moveTo>
                  <a:cubicBezTo>
                    <a:pt x="9" y="88"/>
                    <a:pt x="9" y="88"/>
                    <a:pt x="9" y="88"/>
                  </a:cubicBezTo>
                  <a:cubicBezTo>
                    <a:pt x="6" y="88"/>
                    <a:pt x="4" y="87"/>
                    <a:pt x="2" y="84"/>
                  </a:cubicBezTo>
                  <a:cubicBezTo>
                    <a:pt x="0" y="82"/>
                    <a:pt x="0" y="79"/>
                    <a:pt x="1" y="76"/>
                  </a:cubicBezTo>
                  <a:cubicBezTo>
                    <a:pt x="24" y="6"/>
                    <a:pt x="24" y="6"/>
                    <a:pt x="24" y="6"/>
                  </a:cubicBezTo>
                  <a:cubicBezTo>
                    <a:pt x="25" y="3"/>
                    <a:pt x="29" y="0"/>
                    <a:pt x="33" y="0"/>
                  </a:cubicBezTo>
                  <a:cubicBezTo>
                    <a:pt x="95" y="0"/>
                    <a:pt x="95" y="0"/>
                    <a:pt x="95" y="0"/>
                  </a:cubicBezTo>
                  <a:cubicBezTo>
                    <a:pt x="99" y="0"/>
                    <a:pt x="102" y="3"/>
                    <a:pt x="104" y="6"/>
                  </a:cubicBezTo>
                  <a:cubicBezTo>
                    <a:pt x="127" y="76"/>
                    <a:pt x="127" y="76"/>
                    <a:pt x="127" y="76"/>
                  </a:cubicBezTo>
                  <a:cubicBezTo>
                    <a:pt x="128" y="79"/>
                    <a:pt x="127" y="82"/>
                    <a:pt x="126" y="84"/>
                  </a:cubicBezTo>
                  <a:cubicBezTo>
                    <a:pt x="124" y="87"/>
                    <a:pt x="121" y="88"/>
                    <a:pt x="118" y="88"/>
                  </a:cubicBezTo>
                  <a:close/>
                  <a:moveTo>
                    <a:pt x="22" y="70"/>
                  </a:moveTo>
                  <a:cubicBezTo>
                    <a:pt x="106" y="70"/>
                    <a:pt x="106" y="70"/>
                    <a:pt x="106" y="70"/>
                  </a:cubicBezTo>
                  <a:cubicBezTo>
                    <a:pt x="88" y="18"/>
                    <a:pt x="88" y="18"/>
                    <a:pt x="88" y="18"/>
                  </a:cubicBezTo>
                  <a:cubicBezTo>
                    <a:pt x="39" y="18"/>
                    <a:pt x="39" y="18"/>
                    <a:pt x="39" y="18"/>
                  </a:cubicBezTo>
                  <a:lnTo>
                    <a:pt x="22" y="7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grpSp>
      <p:grpSp>
        <p:nvGrpSpPr>
          <p:cNvPr id="102" name="组合 409">
            <a:extLst>
              <a:ext uri="{FF2B5EF4-FFF2-40B4-BE49-F238E27FC236}">
                <a16:creationId xmlns:a16="http://schemas.microsoft.com/office/drawing/2014/main" id="{63A970CA-6EF6-466E-AE8C-C30A46AFD67F}"/>
              </a:ext>
            </a:extLst>
          </p:cNvPr>
          <p:cNvGrpSpPr>
            <a:grpSpLocks/>
          </p:cNvGrpSpPr>
          <p:nvPr/>
        </p:nvGrpSpPr>
        <p:grpSpPr bwMode="gray">
          <a:xfrm>
            <a:off x="3515283" y="2264464"/>
            <a:ext cx="533851" cy="428740"/>
            <a:chOff x="4849813" y="1771651"/>
            <a:chExt cx="488950" cy="392113"/>
          </a:xfrm>
        </p:grpSpPr>
        <p:sp>
          <p:nvSpPr>
            <p:cNvPr id="103" name="Freeform 55">
              <a:extLst>
                <a:ext uri="{FF2B5EF4-FFF2-40B4-BE49-F238E27FC236}">
                  <a16:creationId xmlns:a16="http://schemas.microsoft.com/office/drawing/2014/main" id="{7BC5657B-C35A-460F-A04F-1EA7A1F335D6}"/>
                </a:ext>
              </a:extLst>
            </p:cNvPr>
            <p:cNvSpPr>
              <a:spLocks/>
            </p:cNvSpPr>
            <p:nvPr/>
          </p:nvSpPr>
          <p:spPr bwMode="gray">
            <a:xfrm>
              <a:off x="4857750" y="1776414"/>
              <a:ext cx="80963" cy="77788"/>
            </a:xfrm>
            <a:custGeom>
              <a:avLst/>
              <a:gdLst>
                <a:gd name="T0" fmla="*/ 2147483646 w 57"/>
                <a:gd name="T1" fmla="*/ 2147483646 h 56"/>
                <a:gd name="T2" fmla="*/ 0 w 57"/>
                <a:gd name="T3" fmla="*/ 2147483646 h 56"/>
                <a:gd name="T4" fmla="*/ 2147483646 w 57"/>
                <a:gd name="T5" fmla="*/ 2147483646 h 56"/>
                <a:gd name="T6" fmla="*/ 2147483646 w 57"/>
                <a:gd name="T7" fmla="*/ 2147483646 h 56"/>
                <a:gd name="T8" fmla="*/ 2147483646 w 57"/>
                <a:gd name="T9" fmla="*/ 0 h 56"/>
                <a:gd name="T10" fmla="*/ 2147483646 w 57"/>
                <a:gd name="T11" fmla="*/ 2147483646 h 56"/>
                <a:gd name="T12" fmla="*/ 2147483646 w 57"/>
                <a:gd name="T13" fmla="*/ 2147483646 h 56"/>
                <a:gd name="T14" fmla="*/ 0 60000 65536"/>
                <a:gd name="T15" fmla="*/ 0 60000 65536"/>
                <a:gd name="T16" fmla="*/ 0 60000 65536"/>
                <a:gd name="T17" fmla="*/ 0 60000 65536"/>
                <a:gd name="T18" fmla="*/ 0 60000 65536"/>
                <a:gd name="T19" fmla="*/ 0 60000 65536"/>
                <a:gd name="T20" fmla="*/ 0 60000 65536"/>
                <a:gd name="T21" fmla="*/ 0 w 57"/>
                <a:gd name="T22" fmla="*/ 0 h 56"/>
                <a:gd name="T23" fmla="*/ 57 w 57"/>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56">
                  <a:moveTo>
                    <a:pt x="6" y="56"/>
                  </a:moveTo>
                  <a:cubicBezTo>
                    <a:pt x="3" y="56"/>
                    <a:pt x="0" y="53"/>
                    <a:pt x="0" y="50"/>
                  </a:cubicBezTo>
                  <a:cubicBezTo>
                    <a:pt x="0" y="47"/>
                    <a:pt x="3" y="44"/>
                    <a:pt x="6" y="44"/>
                  </a:cubicBezTo>
                  <a:cubicBezTo>
                    <a:pt x="27" y="44"/>
                    <a:pt x="45" y="27"/>
                    <a:pt x="45" y="6"/>
                  </a:cubicBezTo>
                  <a:cubicBezTo>
                    <a:pt x="45" y="2"/>
                    <a:pt x="47" y="0"/>
                    <a:pt x="51" y="0"/>
                  </a:cubicBezTo>
                  <a:cubicBezTo>
                    <a:pt x="54" y="0"/>
                    <a:pt x="57" y="2"/>
                    <a:pt x="57" y="6"/>
                  </a:cubicBezTo>
                  <a:cubicBezTo>
                    <a:pt x="57" y="33"/>
                    <a:pt x="34" y="56"/>
                    <a:pt x="6" y="5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04" name="Freeform 56">
              <a:extLst>
                <a:ext uri="{FF2B5EF4-FFF2-40B4-BE49-F238E27FC236}">
                  <a16:creationId xmlns:a16="http://schemas.microsoft.com/office/drawing/2014/main" id="{DC7789B7-9C96-4BB4-A7FF-B73790DDD8E6}"/>
                </a:ext>
              </a:extLst>
            </p:cNvPr>
            <p:cNvSpPr>
              <a:spLocks/>
            </p:cNvSpPr>
            <p:nvPr/>
          </p:nvSpPr>
          <p:spPr bwMode="gray">
            <a:xfrm>
              <a:off x="4857750" y="1979614"/>
              <a:ext cx="80963" cy="77788"/>
            </a:xfrm>
            <a:custGeom>
              <a:avLst/>
              <a:gdLst>
                <a:gd name="T0" fmla="*/ 2147483646 w 57"/>
                <a:gd name="T1" fmla="*/ 2147483646 h 56"/>
                <a:gd name="T2" fmla="*/ 2147483646 w 57"/>
                <a:gd name="T3" fmla="*/ 2147483646 h 56"/>
                <a:gd name="T4" fmla="*/ 2147483646 w 57"/>
                <a:gd name="T5" fmla="*/ 2147483646 h 56"/>
                <a:gd name="T6" fmla="*/ 0 w 57"/>
                <a:gd name="T7" fmla="*/ 2147483646 h 56"/>
                <a:gd name="T8" fmla="*/ 2147483646 w 57"/>
                <a:gd name="T9" fmla="*/ 0 h 56"/>
                <a:gd name="T10" fmla="*/ 2147483646 w 57"/>
                <a:gd name="T11" fmla="*/ 2147483646 h 56"/>
                <a:gd name="T12" fmla="*/ 2147483646 w 57"/>
                <a:gd name="T13" fmla="*/ 2147483646 h 56"/>
                <a:gd name="T14" fmla="*/ 0 60000 65536"/>
                <a:gd name="T15" fmla="*/ 0 60000 65536"/>
                <a:gd name="T16" fmla="*/ 0 60000 65536"/>
                <a:gd name="T17" fmla="*/ 0 60000 65536"/>
                <a:gd name="T18" fmla="*/ 0 60000 65536"/>
                <a:gd name="T19" fmla="*/ 0 60000 65536"/>
                <a:gd name="T20" fmla="*/ 0 60000 65536"/>
                <a:gd name="T21" fmla="*/ 0 w 57"/>
                <a:gd name="T22" fmla="*/ 0 h 56"/>
                <a:gd name="T23" fmla="*/ 57 w 57"/>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56">
                  <a:moveTo>
                    <a:pt x="51" y="56"/>
                  </a:moveTo>
                  <a:cubicBezTo>
                    <a:pt x="47" y="56"/>
                    <a:pt x="45" y="54"/>
                    <a:pt x="45" y="50"/>
                  </a:cubicBezTo>
                  <a:cubicBezTo>
                    <a:pt x="45" y="29"/>
                    <a:pt x="27" y="12"/>
                    <a:pt x="6" y="12"/>
                  </a:cubicBezTo>
                  <a:cubicBezTo>
                    <a:pt x="3" y="12"/>
                    <a:pt x="0" y="9"/>
                    <a:pt x="0" y="6"/>
                  </a:cubicBezTo>
                  <a:cubicBezTo>
                    <a:pt x="0" y="2"/>
                    <a:pt x="3" y="0"/>
                    <a:pt x="6" y="0"/>
                  </a:cubicBezTo>
                  <a:cubicBezTo>
                    <a:pt x="34" y="0"/>
                    <a:pt x="57" y="22"/>
                    <a:pt x="57" y="50"/>
                  </a:cubicBezTo>
                  <a:cubicBezTo>
                    <a:pt x="57" y="54"/>
                    <a:pt x="54" y="56"/>
                    <a:pt x="51" y="5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05" name="Freeform 57">
              <a:extLst>
                <a:ext uri="{FF2B5EF4-FFF2-40B4-BE49-F238E27FC236}">
                  <a16:creationId xmlns:a16="http://schemas.microsoft.com/office/drawing/2014/main" id="{B20028AD-1278-413B-BA21-26462FA617D8}"/>
                </a:ext>
              </a:extLst>
            </p:cNvPr>
            <p:cNvSpPr>
              <a:spLocks/>
            </p:cNvSpPr>
            <p:nvPr/>
          </p:nvSpPr>
          <p:spPr bwMode="gray">
            <a:xfrm>
              <a:off x="5253038" y="1776414"/>
              <a:ext cx="77788" cy="77788"/>
            </a:xfrm>
            <a:custGeom>
              <a:avLst/>
              <a:gdLst>
                <a:gd name="T0" fmla="*/ 2147483646 w 56"/>
                <a:gd name="T1" fmla="*/ 2147483646 h 56"/>
                <a:gd name="T2" fmla="*/ 0 w 56"/>
                <a:gd name="T3" fmla="*/ 2147483646 h 56"/>
                <a:gd name="T4" fmla="*/ 2147483646 w 56"/>
                <a:gd name="T5" fmla="*/ 0 h 56"/>
                <a:gd name="T6" fmla="*/ 2147483646 w 56"/>
                <a:gd name="T7" fmla="*/ 2147483646 h 56"/>
                <a:gd name="T8" fmla="*/ 2147483646 w 56"/>
                <a:gd name="T9" fmla="*/ 2147483646 h 56"/>
                <a:gd name="T10" fmla="*/ 2147483646 w 56"/>
                <a:gd name="T11" fmla="*/ 2147483646 h 56"/>
                <a:gd name="T12" fmla="*/ 2147483646 w 56"/>
                <a:gd name="T13" fmla="*/ 2147483646 h 56"/>
                <a:gd name="T14" fmla="*/ 0 60000 65536"/>
                <a:gd name="T15" fmla="*/ 0 60000 65536"/>
                <a:gd name="T16" fmla="*/ 0 60000 65536"/>
                <a:gd name="T17" fmla="*/ 0 60000 65536"/>
                <a:gd name="T18" fmla="*/ 0 60000 65536"/>
                <a:gd name="T19" fmla="*/ 0 60000 65536"/>
                <a:gd name="T20" fmla="*/ 0 60000 65536"/>
                <a:gd name="T21" fmla="*/ 0 w 56"/>
                <a:gd name="T22" fmla="*/ 0 h 56"/>
                <a:gd name="T23" fmla="*/ 56 w 56"/>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56">
                  <a:moveTo>
                    <a:pt x="50" y="56"/>
                  </a:moveTo>
                  <a:cubicBezTo>
                    <a:pt x="22" y="56"/>
                    <a:pt x="0" y="33"/>
                    <a:pt x="0" y="6"/>
                  </a:cubicBezTo>
                  <a:cubicBezTo>
                    <a:pt x="0" y="2"/>
                    <a:pt x="2" y="0"/>
                    <a:pt x="6" y="0"/>
                  </a:cubicBezTo>
                  <a:cubicBezTo>
                    <a:pt x="9" y="0"/>
                    <a:pt x="12" y="2"/>
                    <a:pt x="12" y="6"/>
                  </a:cubicBezTo>
                  <a:cubicBezTo>
                    <a:pt x="12" y="27"/>
                    <a:pt x="29" y="44"/>
                    <a:pt x="50" y="44"/>
                  </a:cubicBezTo>
                  <a:cubicBezTo>
                    <a:pt x="53" y="44"/>
                    <a:pt x="56" y="47"/>
                    <a:pt x="56" y="50"/>
                  </a:cubicBezTo>
                  <a:cubicBezTo>
                    <a:pt x="56" y="53"/>
                    <a:pt x="53" y="56"/>
                    <a:pt x="50" y="5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06" name="Freeform 58">
              <a:extLst>
                <a:ext uri="{FF2B5EF4-FFF2-40B4-BE49-F238E27FC236}">
                  <a16:creationId xmlns:a16="http://schemas.microsoft.com/office/drawing/2014/main" id="{456F4588-C600-445C-99AE-CC1B74BC9DA2}"/>
                </a:ext>
              </a:extLst>
            </p:cNvPr>
            <p:cNvSpPr>
              <a:spLocks/>
            </p:cNvSpPr>
            <p:nvPr/>
          </p:nvSpPr>
          <p:spPr bwMode="gray">
            <a:xfrm>
              <a:off x="5253038" y="1979614"/>
              <a:ext cx="77788" cy="77788"/>
            </a:xfrm>
            <a:custGeom>
              <a:avLst/>
              <a:gdLst>
                <a:gd name="T0" fmla="*/ 2147483646 w 56"/>
                <a:gd name="T1" fmla="*/ 2147483646 h 56"/>
                <a:gd name="T2" fmla="*/ 0 w 56"/>
                <a:gd name="T3" fmla="*/ 2147483646 h 56"/>
                <a:gd name="T4" fmla="*/ 2147483646 w 56"/>
                <a:gd name="T5" fmla="*/ 0 h 56"/>
                <a:gd name="T6" fmla="*/ 2147483646 w 56"/>
                <a:gd name="T7" fmla="*/ 2147483646 h 56"/>
                <a:gd name="T8" fmla="*/ 2147483646 w 56"/>
                <a:gd name="T9" fmla="*/ 2147483646 h 56"/>
                <a:gd name="T10" fmla="*/ 2147483646 w 56"/>
                <a:gd name="T11" fmla="*/ 2147483646 h 56"/>
                <a:gd name="T12" fmla="*/ 2147483646 w 56"/>
                <a:gd name="T13" fmla="*/ 2147483646 h 56"/>
                <a:gd name="T14" fmla="*/ 0 60000 65536"/>
                <a:gd name="T15" fmla="*/ 0 60000 65536"/>
                <a:gd name="T16" fmla="*/ 0 60000 65536"/>
                <a:gd name="T17" fmla="*/ 0 60000 65536"/>
                <a:gd name="T18" fmla="*/ 0 60000 65536"/>
                <a:gd name="T19" fmla="*/ 0 60000 65536"/>
                <a:gd name="T20" fmla="*/ 0 60000 65536"/>
                <a:gd name="T21" fmla="*/ 0 w 56"/>
                <a:gd name="T22" fmla="*/ 0 h 56"/>
                <a:gd name="T23" fmla="*/ 56 w 56"/>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56">
                  <a:moveTo>
                    <a:pt x="6" y="56"/>
                  </a:moveTo>
                  <a:cubicBezTo>
                    <a:pt x="2" y="56"/>
                    <a:pt x="0" y="54"/>
                    <a:pt x="0" y="50"/>
                  </a:cubicBezTo>
                  <a:cubicBezTo>
                    <a:pt x="0" y="22"/>
                    <a:pt x="22" y="0"/>
                    <a:pt x="50" y="0"/>
                  </a:cubicBezTo>
                  <a:cubicBezTo>
                    <a:pt x="54" y="0"/>
                    <a:pt x="56" y="2"/>
                    <a:pt x="56" y="6"/>
                  </a:cubicBezTo>
                  <a:cubicBezTo>
                    <a:pt x="56" y="9"/>
                    <a:pt x="54" y="12"/>
                    <a:pt x="50" y="12"/>
                  </a:cubicBezTo>
                  <a:cubicBezTo>
                    <a:pt x="29" y="12"/>
                    <a:pt x="12" y="29"/>
                    <a:pt x="12" y="50"/>
                  </a:cubicBezTo>
                  <a:cubicBezTo>
                    <a:pt x="12" y="54"/>
                    <a:pt x="9" y="56"/>
                    <a:pt x="6" y="5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07" name="Freeform 221">
              <a:extLst>
                <a:ext uri="{FF2B5EF4-FFF2-40B4-BE49-F238E27FC236}">
                  <a16:creationId xmlns:a16="http://schemas.microsoft.com/office/drawing/2014/main" id="{B83D65A9-C9E8-4F1B-A660-7396874E1AF0}"/>
                </a:ext>
              </a:extLst>
            </p:cNvPr>
            <p:cNvSpPr>
              <a:spLocks noEditPoints="1"/>
            </p:cNvSpPr>
            <p:nvPr/>
          </p:nvSpPr>
          <p:spPr bwMode="gray">
            <a:xfrm>
              <a:off x="4854575" y="1771651"/>
              <a:ext cx="481013" cy="292100"/>
            </a:xfrm>
            <a:custGeom>
              <a:avLst/>
              <a:gdLst>
                <a:gd name="T0" fmla="*/ 2147483646 w 344"/>
                <a:gd name="T1" fmla="*/ 2147483646 h 209"/>
                <a:gd name="T2" fmla="*/ 2147483646 w 344"/>
                <a:gd name="T3" fmla="*/ 2147483646 h 209"/>
                <a:gd name="T4" fmla="*/ 0 w 344"/>
                <a:gd name="T5" fmla="*/ 2147483646 h 209"/>
                <a:gd name="T6" fmla="*/ 0 w 344"/>
                <a:gd name="T7" fmla="*/ 2147483646 h 209"/>
                <a:gd name="T8" fmla="*/ 2147483646 w 344"/>
                <a:gd name="T9" fmla="*/ 0 h 209"/>
                <a:gd name="T10" fmla="*/ 2147483646 w 344"/>
                <a:gd name="T11" fmla="*/ 0 h 209"/>
                <a:gd name="T12" fmla="*/ 2147483646 w 344"/>
                <a:gd name="T13" fmla="*/ 2147483646 h 209"/>
                <a:gd name="T14" fmla="*/ 2147483646 w 344"/>
                <a:gd name="T15" fmla="*/ 2147483646 h 209"/>
                <a:gd name="T16" fmla="*/ 2147483646 w 344"/>
                <a:gd name="T17" fmla="*/ 2147483646 h 209"/>
                <a:gd name="T18" fmla="*/ 2147483646 w 344"/>
                <a:gd name="T19" fmla="*/ 2147483646 h 209"/>
                <a:gd name="T20" fmla="*/ 2147483646 w 344"/>
                <a:gd name="T21" fmla="*/ 2147483646 h 209"/>
                <a:gd name="T22" fmla="*/ 2147483646 w 344"/>
                <a:gd name="T23" fmla="*/ 2147483646 h 209"/>
                <a:gd name="T24" fmla="*/ 2147483646 w 344"/>
                <a:gd name="T25" fmla="*/ 2147483646 h 209"/>
                <a:gd name="T26" fmla="*/ 2147483646 w 344"/>
                <a:gd name="T27" fmla="*/ 2147483646 h 209"/>
                <a:gd name="T28" fmla="*/ 2147483646 w 344"/>
                <a:gd name="T29" fmla="*/ 2147483646 h 209"/>
                <a:gd name="T30" fmla="*/ 2147483646 w 344"/>
                <a:gd name="T31" fmla="*/ 2147483646 h 209"/>
                <a:gd name="T32" fmla="*/ 2147483646 w 344"/>
                <a:gd name="T33" fmla="*/ 2147483646 h 209"/>
                <a:gd name="T34" fmla="*/ 2147483646 w 344"/>
                <a:gd name="T35" fmla="*/ 2147483646 h 2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44"/>
                <a:gd name="T55" fmla="*/ 0 h 209"/>
                <a:gd name="T56" fmla="*/ 344 w 344"/>
                <a:gd name="T57" fmla="*/ 209 h 20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44" h="209">
                  <a:moveTo>
                    <a:pt x="317" y="209"/>
                  </a:moveTo>
                  <a:cubicBezTo>
                    <a:pt x="27" y="209"/>
                    <a:pt x="27" y="209"/>
                    <a:pt x="27" y="209"/>
                  </a:cubicBezTo>
                  <a:cubicBezTo>
                    <a:pt x="12" y="209"/>
                    <a:pt x="0" y="196"/>
                    <a:pt x="0" y="182"/>
                  </a:cubicBezTo>
                  <a:cubicBezTo>
                    <a:pt x="0" y="27"/>
                    <a:pt x="0" y="27"/>
                    <a:pt x="0" y="27"/>
                  </a:cubicBezTo>
                  <a:cubicBezTo>
                    <a:pt x="0" y="12"/>
                    <a:pt x="12" y="0"/>
                    <a:pt x="27" y="0"/>
                  </a:cubicBezTo>
                  <a:cubicBezTo>
                    <a:pt x="317" y="0"/>
                    <a:pt x="317" y="0"/>
                    <a:pt x="317" y="0"/>
                  </a:cubicBezTo>
                  <a:cubicBezTo>
                    <a:pt x="332" y="0"/>
                    <a:pt x="344" y="12"/>
                    <a:pt x="344" y="27"/>
                  </a:cubicBezTo>
                  <a:cubicBezTo>
                    <a:pt x="344" y="182"/>
                    <a:pt x="344" y="182"/>
                    <a:pt x="344" y="182"/>
                  </a:cubicBezTo>
                  <a:cubicBezTo>
                    <a:pt x="344" y="196"/>
                    <a:pt x="332" y="209"/>
                    <a:pt x="317" y="209"/>
                  </a:cubicBezTo>
                  <a:close/>
                  <a:moveTo>
                    <a:pt x="27" y="18"/>
                  </a:moveTo>
                  <a:cubicBezTo>
                    <a:pt x="22" y="18"/>
                    <a:pt x="18" y="22"/>
                    <a:pt x="18" y="27"/>
                  </a:cubicBezTo>
                  <a:cubicBezTo>
                    <a:pt x="18" y="182"/>
                    <a:pt x="18" y="182"/>
                    <a:pt x="18" y="182"/>
                  </a:cubicBezTo>
                  <a:cubicBezTo>
                    <a:pt x="18" y="187"/>
                    <a:pt x="22" y="191"/>
                    <a:pt x="27" y="191"/>
                  </a:cubicBezTo>
                  <a:cubicBezTo>
                    <a:pt x="317" y="191"/>
                    <a:pt x="317" y="191"/>
                    <a:pt x="317" y="191"/>
                  </a:cubicBezTo>
                  <a:cubicBezTo>
                    <a:pt x="322" y="191"/>
                    <a:pt x="326" y="187"/>
                    <a:pt x="326" y="182"/>
                  </a:cubicBezTo>
                  <a:cubicBezTo>
                    <a:pt x="326" y="27"/>
                    <a:pt x="326" y="27"/>
                    <a:pt x="326" y="27"/>
                  </a:cubicBezTo>
                  <a:cubicBezTo>
                    <a:pt x="326" y="22"/>
                    <a:pt x="322" y="18"/>
                    <a:pt x="317" y="18"/>
                  </a:cubicBezTo>
                  <a:lnTo>
                    <a:pt x="27" y="1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08" name="Freeform 224">
              <a:extLst>
                <a:ext uri="{FF2B5EF4-FFF2-40B4-BE49-F238E27FC236}">
                  <a16:creationId xmlns:a16="http://schemas.microsoft.com/office/drawing/2014/main" id="{B88116F6-E68D-48F0-A11B-2AACF68D9688}"/>
                </a:ext>
              </a:extLst>
            </p:cNvPr>
            <p:cNvSpPr>
              <a:spLocks noEditPoints="1"/>
            </p:cNvSpPr>
            <p:nvPr/>
          </p:nvSpPr>
          <p:spPr bwMode="gray">
            <a:xfrm>
              <a:off x="4997450" y="1806576"/>
              <a:ext cx="198438" cy="220663"/>
            </a:xfrm>
            <a:custGeom>
              <a:avLst/>
              <a:gdLst>
                <a:gd name="T0" fmla="*/ 2147483646 w 142"/>
                <a:gd name="T1" fmla="*/ 2147483646 h 157"/>
                <a:gd name="T2" fmla="*/ 0 w 142"/>
                <a:gd name="T3" fmla="*/ 2147483646 h 157"/>
                <a:gd name="T4" fmla="*/ 2147483646 w 142"/>
                <a:gd name="T5" fmla="*/ 0 h 157"/>
                <a:gd name="T6" fmla="*/ 2147483646 w 142"/>
                <a:gd name="T7" fmla="*/ 2147483646 h 157"/>
                <a:gd name="T8" fmla="*/ 2147483646 w 142"/>
                <a:gd name="T9" fmla="*/ 2147483646 h 157"/>
                <a:gd name="T10" fmla="*/ 2147483646 w 142"/>
                <a:gd name="T11" fmla="*/ 2147483646 h 157"/>
                <a:gd name="T12" fmla="*/ 2147483646 w 142"/>
                <a:gd name="T13" fmla="*/ 2147483646 h 157"/>
                <a:gd name="T14" fmla="*/ 2147483646 w 142"/>
                <a:gd name="T15" fmla="*/ 2147483646 h 157"/>
                <a:gd name="T16" fmla="*/ 2147483646 w 142"/>
                <a:gd name="T17" fmla="*/ 2147483646 h 157"/>
                <a:gd name="T18" fmla="*/ 2147483646 w 142"/>
                <a:gd name="T19" fmla="*/ 2147483646 h 15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2"/>
                <a:gd name="T31" fmla="*/ 0 h 157"/>
                <a:gd name="T32" fmla="*/ 142 w 142"/>
                <a:gd name="T33" fmla="*/ 157 h 15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2" h="157">
                  <a:moveTo>
                    <a:pt x="71" y="157"/>
                  </a:moveTo>
                  <a:cubicBezTo>
                    <a:pt x="32" y="157"/>
                    <a:pt x="0" y="122"/>
                    <a:pt x="0" y="78"/>
                  </a:cubicBezTo>
                  <a:cubicBezTo>
                    <a:pt x="0" y="35"/>
                    <a:pt x="32" y="0"/>
                    <a:pt x="71" y="0"/>
                  </a:cubicBezTo>
                  <a:cubicBezTo>
                    <a:pt x="110" y="0"/>
                    <a:pt x="142" y="35"/>
                    <a:pt x="142" y="78"/>
                  </a:cubicBezTo>
                  <a:cubicBezTo>
                    <a:pt x="142" y="122"/>
                    <a:pt x="110" y="157"/>
                    <a:pt x="71" y="157"/>
                  </a:cubicBezTo>
                  <a:close/>
                  <a:moveTo>
                    <a:pt x="71" y="12"/>
                  </a:moveTo>
                  <a:cubicBezTo>
                    <a:pt x="38" y="12"/>
                    <a:pt x="12" y="42"/>
                    <a:pt x="12" y="78"/>
                  </a:cubicBezTo>
                  <a:cubicBezTo>
                    <a:pt x="12" y="115"/>
                    <a:pt x="38" y="145"/>
                    <a:pt x="71" y="145"/>
                  </a:cubicBezTo>
                  <a:cubicBezTo>
                    <a:pt x="104" y="145"/>
                    <a:pt x="130" y="115"/>
                    <a:pt x="130" y="78"/>
                  </a:cubicBezTo>
                  <a:cubicBezTo>
                    <a:pt x="130" y="42"/>
                    <a:pt x="104" y="12"/>
                    <a:pt x="71"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09" name="Freeform 225">
              <a:extLst>
                <a:ext uri="{FF2B5EF4-FFF2-40B4-BE49-F238E27FC236}">
                  <a16:creationId xmlns:a16="http://schemas.microsoft.com/office/drawing/2014/main" id="{B4B338F1-A2C3-410E-B43B-5A1A77EEF4D6}"/>
                </a:ext>
              </a:extLst>
            </p:cNvPr>
            <p:cNvSpPr>
              <a:spLocks/>
            </p:cNvSpPr>
            <p:nvPr/>
          </p:nvSpPr>
          <p:spPr bwMode="gray">
            <a:xfrm>
              <a:off x="4872038" y="2079626"/>
              <a:ext cx="444500" cy="17463"/>
            </a:xfrm>
            <a:custGeom>
              <a:avLst/>
              <a:gdLst>
                <a:gd name="T0" fmla="*/ 2147483646 w 318"/>
                <a:gd name="T1" fmla="*/ 2147483646 h 12"/>
                <a:gd name="T2" fmla="*/ 2147483646 w 318"/>
                <a:gd name="T3" fmla="*/ 2147483646 h 12"/>
                <a:gd name="T4" fmla="*/ 0 w 318"/>
                <a:gd name="T5" fmla="*/ 2147483646 h 12"/>
                <a:gd name="T6" fmla="*/ 2147483646 w 318"/>
                <a:gd name="T7" fmla="*/ 0 h 12"/>
                <a:gd name="T8" fmla="*/ 2147483646 w 318"/>
                <a:gd name="T9" fmla="*/ 0 h 12"/>
                <a:gd name="T10" fmla="*/ 2147483646 w 318"/>
                <a:gd name="T11" fmla="*/ 2147483646 h 12"/>
                <a:gd name="T12" fmla="*/ 2147483646 w 318"/>
                <a:gd name="T13" fmla="*/ 2147483646 h 12"/>
                <a:gd name="T14" fmla="*/ 0 60000 65536"/>
                <a:gd name="T15" fmla="*/ 0 60000 65536"/>
                <a:gd name="T16" fmla="*/ 0 60000 65536"/>
                <a:gd name="T17" fmla="*/ 0 60000 65536"/>
                <a:gd name="T18" fmla="*/ 0 60000 65536"/>
                <a:gd name="T19" fmla="*/ 0 60000 65536"/>
                <a:gd name="T20" fmla="*/ 0 60000 65536"/>
                <a:gd name="T21" fmla="*/ 0 w 318"/>
                <a:gd name="T22" fmla="*/ 0 h 12"/>
                <a:gd name="T23" fmla="*/ 318 w 31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8" h="12">
                  <a:moveTo>
                    <a:pt x="312" y="12"/>
                  </a:moveTo>
                  <a:cubicBezTo>
                    <a:pt x="6" y="12"/>
                    <a:pt x="6" y="12"/>
                    <a:pt x="6" y="12"/>
                  </a:cubicBezTo>
                  <a:cubicBezTo>
                    <a:pt x="3" y="12"/>
                    <a:pt x="0" y="9"/>
                    <a:pt x="0" y="6"/>
                  </a:cubicBezTo>
                  <a:cubicBezTo>
                    <a:pt x="0" y="3"/>
                    <a:pt x="3" y="0"/>
                    <a:pt x="6" y="0"/>
                  </a:cubicBezTo>
                  <a:cubicBezTo>
                    <a:pt x="312" y="0"/>
                    <a:pt x="312" y="0"/>
                    <a:pt x="312" y="0"/>
                  </a:cubicBezTo>
                  <a:cubicBezTo>
                    <a:pt x="315" y="0"/>
                    <a:pt x="318" y="3"/>
                    <a:pt x="318" y="6"/>
                  </a:cubicBezTo>
                  <a:cubicBezTo>
                    <a:pt x="318" y="9"/>
                    <a:pt x="315" y="12"/>
                    <a:pt x="31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10" name="Oval 226">
              <a:extLst>
                <a:ext uri="{FF2B5EF4-FFF2-40B4-BE49-F238E27FC236}">
                  <a16:creationId xmlns:a16="http://schemas.microsoft.com/office/drawing/2014/main" id="{D6C67A2E-BAAC-411B-9D83-8E2A59D24F2B}"/>
                </a:ext>
              </a:extLst>
            </p:cNvPr>
            <p:cNvSpPr>
              <a:spLocks noChangeArrowheads="1"/>
            </p:cNvSpPr>
            <p:nvPr/>
          </p:nvSpPr>
          <p:spPr bwMode="gray">
            <a:xfrm>
              <a:off x="5208588" y="2108201"/>
              <a:ext cx="57150"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111" name="Oval 227">
              <a:extLst>
                <a:ext uri="{FF2B5EF4-FFF2-40B4-BE49-F238E27FC236}">
                  <a16:creationId xmlns:a16="http://schemas.microsoft.com/office/drawing/2014/main" id="{D303630C-A15F-4835-9ECC-4AA60DFC9B6C}"/>
                </a:ext>
              </a:extLst>
            </p:cNvPr>
            <p:cNvSpPr>
              <a:spLocks noChangeArrowheads="1"/>
            </p:cNvSpPr>
            <p:nvPr/>
          </p:nvSpPr>
          <p:spPr bwMode="gray">
            <a:xfrm>
              <a:off x="5122863" y="2108201"/>
              <a:ext cx="57150"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112" name="Freeform 228">
              <a:extLst>
                <a:ext uri="{FF2B5EF4-FFF2-40B4-BE49-F238E27FC236}">
                  <a16:creationId xmlns:a16="http://schemas.microsoft.com/office/drawing/2014/main" id="{3A4E9313-CA1B-4E5C-9E2E-B7D37FE4F9D5}"/>
                </a:ext>
              </a:extLst>
            </p:cNvPr>
            <p:cNvSpPr>
              <a:spLocks/>
            </p:cNvSpPr>
            <p:nvPr/>
          </p:nvSpPr>
          <p:spPr bwMode="gray">
            <a:xfrm>
              <a:off x="5224463" y="2124076"/>
              <a:ext cx="114300" cy="23813"/>
            </a:xfrm>
            <a:custGeom>
              <a:avLst/>
              <a:gdLst>
                <a:gd name="T0" fmla="*/ 2147483646 w 82"/>
                <a:gd name="T1" fmla="*/ 2147483646 h 18"/>
                <a:gd name="T2" fmla="*/ 2147483646 w 82"/>
                <a:gd name="T3" fmla="*/ 2147483646 h 18"/>
                <a:gd name="T4" fmla="*/ 0 w 82"/>
                <a:gd name="T5" fmla="*/ 2147483646 h 18"/>
                <a:gd name="T6" fmla="*/ 2147483646 w 82"/>
                <a:gd name="T7" fmla="*/ 0 h 18"/>
                <a:gd name="T8" fmla="*/ 2147483646 w 82"/>
                <a:gd name="T9" fmla="*/ 0 h 18"/>
                <a:gd name="T10" fmla="*/ 2147483646 w 82"/>
                <a:gd name="T11" fmla="*/ 2147483646 h 18"/>
                <a:gd name="T12" fmla="*/ 2147483646 w 82"/>
                <a:gd name="T13" fmla="*/ 2147483646 h 18"/>
                <a:gd name="T14" fmla="*/ 0 60000 65536"/>
                <a:gd name="T15" fmla="*/ 0 60000 65536"/>
                <a:gd name="T16" fmla="*/ 0 60000 65536"/>
                <a:gd name="T17" fmla="*/ 0 60000 65536"/>
                <a:gd name="T18" fmla="*/ 0 60000 65536"/>
                <a:gd name="T19" fmla="*/ 0 60000 65536"/>
                <a:gd name="T20" fmla="*/ 0 60000 65536"/>
                <a:gd name="T21" fmla="*/ 0 w 82"/>
                <a:gd name="T22" fmla="*/ 0 h 18"/>
                <a:gd name="T23" fmla="*/ 82 w 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18">
                  <a:moveTo>
                    <a:pt x="73" y="18"/>
                  </a:moveTo>
                  <a:cubicBezTo>
                    <a:pt x="9" y="18"/>
                    <a:pt x="9" y="18"/>
                    <a:pt x="9" y="18"/>
                  </a:cubicBezTo>
                  <a:cubicBezTo>
                    <a:pt x="4" y="18"/>
                    <a:pt x="0" y="14"/>
                    <a:pt x="0" y="9"/>
                  </a:cubicBezTo>
                  <a:cubicBezTo>
                    <a:pt x="0" y="4"/>
                    <a:pt x="4" y="0"/>
                    <a:pt x="9" y="0"/>
                  </a:cubicBezTo>
                  <a:cubicBezTo>
                    <a:pt x="73" y="0"/>
                    <a:pt x="73" y="0"/>
                    <a:pt x="73" y="0"/>
                  </a:cubicBezTo>
                  <a:cubicBezTo>
                    <a:pt x="78" y="0"/>
                    <a:pt x="82" y="4"/>
                    <a:pt x="82" y="9"/>
                  </a:cubicBezTo>
                  <a:cubicBezTo>
                    <a:pt x="82" y="14"/>
                    <a:pt x="78" y="18"/>
                    <a:pt x="7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13" name="Freeform 229">
              <a:extLst>
                <a:ext uri="{FF2B5EF4-FFF2-40B4-BE49-F238E27FC236}">
                  <a16:creationId xmlns:a16="http://schemas.microsoft.com/office/drawing/2014/main" id="{2942CCE2-0EC8-492A-9F92-B79DE9270B89}"/>
                </a:ext>
              </a:extLst>
            </p:cNvPr>
            <p:cNvSpPr>
              <a:spLocks/>
            </p:cNvSpPr>
            <p:nvPr/>
          </p:nvSpPr>
          <p:spPr bwMode="gray">
            <a:xfrm>
              <a:off x="4849813" y="2124076"/>
              <a:ext cx="314325" cy="23813"/>
            </a:xfrm>
            <a:custGeom>
              <a:avLst/>
              <a:gdLst>
                <a:gd name="T0" fmla="*/ 2147483646 w 225"/>
                <a:gd name="T1" fmla="*/ 2147483646 h 18"/>
                <a:gd name="T2" fmla="*/ 2147483646 w 225"/>
                <a:gd name="T3" fmla="*/ 2147483646 h 18"/>
                <a:gd name="T4" fmla="*/ 0 w 225"/>
                <a:gd name="T5" fmla="*/ 2147483646 h 18"/>
                <a:gd name="T6" fmla="*/ 2147483646 w 225"/>
                <a:gd name="T7" fmla="*/ 0 h 18"/>
                <a:gd name="T8" fmla="*/ 2147483646 w 225"/>
                <a:gd name="T9" fmla="*/ 0 h 18"/>
                <a:gd name="T10" fmla="*/ 2147483646 w 225"/>
                <a:gd name="T11" fmla="*/ 2147483646 h 18"/>
                <a:gd name="T12" fmla="*/ 2147483646 w 225"/>
                <a:gd name="T13" fmla="*/ 2147483646 h 18"/>
                <a:gd name="T14" fmla="*/ 0 60000 65536"/>
                <a:gd name="T15" fmla="*/ 0 60000 65536"/>
                <a:gd name="T16" fmla="*/ 0 60000 65536"/>
                <a:gd name="T17" fmla="*/ 0 60000 65536"/>
                <a:gd name="T18" fmla="*/ 0 60000 65536"/>
                <a:gd name="T19" fmla="*/ 0 60000 65536"/>
                <a:gd name="T20" fmla="*/ 0 60000 65536"/>
                <a:gd name="T21" fmla="*/ 0 w 225"/>
                <a:gd name="T22" fmla="*/ 0 h 18"/>
                <a:gd name="T23" fmla="*/ 225 w 225"/>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5" h="18">
                  <a:moveTo>
                    <a:pt x="216" y="18"/>
                  </a:moveTo>
                  <a:cubicBezTo>
                    <a:pt x="9" y="18"/>
                    <a:pt x="9" y="18"/>
                    <a:pt x="9" y="18"/>
                  </a:cubicBezTo>
                  <a:cubicBezTo>
                    <a:pt x="4" y="18"/>
                    <a:pt x="0" y="14"/>
                    <a:pt x="0" y="9"/>
                  </a:cubicBezTo>
                  <a:cubicBezTo>
                    <a:pt x="0" y="4"/>
                    <a:pt x="4" y="0"/>
                    <a:pt x="9" y="0"/>
                  </a:cubicBezTo>
                  <a:cubicBezTo>
                    <a:pt x="216" y="0"/>
                    <a:pt x="216" y="0"/>
                    <a:pt x="216" y="0"/>
                  </a:cubicBezTo>
                  <a:cubicBezTo>
                    <a:pt x="221" y="0"/>
                    <a:pt x="225" y="4"/>
                    <a:pt x="225" y="9"/>
                  </a:cubicBezTo>
                  <a:cubicBezTo>
                    <a:pt x="225" y="14"/>
                    <a:pt x="221" y="18"/>
                    <a:pt x="216"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grpSp>
      <p:grpSp>
        <p:nvGrpSpPr>
          <p:cNvPr id="114" name="组合 334">
            <a:extLst>
              <a:ext uri="{FF2B5EF4-FFF2-40B4-BE49-F238E27FC236}">
                <a16:creationId xmlns:a16="http://schemas.microsoft.com/office/drawing/2014/main" id="{7AF82A14-0849-47F9-A570-83E29D8F2D50}"/>
              </a:ext>
            </a:extLst>
          </p:cNvPr>
          <p:cNvGrpSpPr>
            <a:grpSpLocks/>
          </p:cNvGrpSpPr>
          <p:nvPr/>
        </p:nvGrpSpPr>
        <p:grpSpPr bwMode="gray">
          <a:xfrm>
            <a:off x="4549156" y="2089683"/>
            <a:ext cx="568188" cy="756410"/>
            <a:chOff x="3886201" y="1812925"/>
            <a:chExt cx="442913" cy="587375"/>
          </a:xfrm>
        </p:grpSpPr>
        <p:sp>
          <p:nvSpPr>
            <p:cNvPr id="115" name="Freeform 93">
              <a:extLst>
                <a:ext uri="{FF2B5EF4-FFF2-40B4-BE49-F238E27FC236}">
                  <a16:creationId xmlns:a16="http://schemas.microsoft.com/office/drawing/2014/main" id="{216268F7-07A8-4B6C-824F-7228FEEDB5AC}"/>
                </a:ext>
              </a:extLst>
            </p:cNvPr>
            <p:cNvSpPr>
              <a:spLocks noEditPoints="1"/>
            </p:cNvSpPr>
            <p:nvPr/>
          </p:nvSpPr>
          <p:spPr bwMode="gray">
            <a:xfrm>
              <a:off x="4130676" y="2195513"/>
              <a:ext cx="198438" cy="198438"/>
            </a:xfrm>
            <a:custGeom>
              <a:avLst/>
              <a:gdLst>
                <a:gd name="T0" fmla="*/ 2147483646 w 143"/>
                <a:gd name="T1" fmla="*/ 2147483646 h 143"/>
                <a:gd name="T2" fmla="*/ 0 w 143"/>
                <a:gd name="T3" fmla="*/ 2147483646 h 143"/>
                <a:gd name="T4" fmla="*/ 2147483646 w 143"/>
                <a:gd name="T5" fmla="*/ 0 h 143"/>
                <a:gd name="T6" fmla="*/ 2147483646 w 143"/>
                <a:gd name="T7" fmla="*/ 2147483646 h 143"/>
                <a:gd name="T8" fmla="*/ 2147483646 w 143"/>
                <a:gd name="T9" fmla="*/ 2147483646 h 143"/>
                <a:gd name="T10" fmla="*/ 2147483646 w 143"/>
                <a:gd name="T11" fmla="*/ 2147483646 h 143"/>
                <a:gd name="T12" fmla="*/ 2147483646 w 143"/>
                <a:gd name="T13" fmla="*/ 2147483646 h 143"/>
                <a:gd name="T14" fmla="*/ 2147483646 w 143"/>
                <a:gd name="T15" fmla="*/ 2147483646 h 143"/>
                <a:gd name="T16" fmla="*/ 2147483646 w 143"/>
                <a:gd name="T17" fmla="*/ 2147483646 h 143"/>
                <a:gd name="T18" fmla="*/ 2147483646 w 143"/>
                <a:gd name="T19" fmla="*/ 2147483646 h 1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3"/>
                <a:gd name="T31" fmla="*/ 0 h 143"/>
                <a:gd name="T32" fmla="*/ 143 w 143"/>
                <a:gd name="T33" fmla="*/ 143 h 1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3" h="143">
                  <a:moveTo>
                    <a:pt x="72" y="143"/>
                  </a:moveTo>
                  <a:cubicBezTo>
                    <a:pt x="32" y="143"/>
                    <a:pt x="0" y="111"/>
                    <a:pt x="0" y="71"/>
                  </a:cubicBezTo>
                  <a:cubicBezTo>
                    <a:pt x="0" y="32"/>
                    <a:pt x="32" y="0"/>
                    <a:pt x="72" y="0"/>
                  </a:cubicBezTo>
                  <a:cubicBezTo>
                    <a:pt x="111" y="0"/>
                    <a:pt x="143" y="32"/>
                    <a:pt x="143" y="71"/>
                  </a:cubicBezTo>
                  <a:cubicBezTo>
                    <a:pt x="143" y="111"/>
                    <a:pt x="111" y="143"/>
                    <a:pt x="72" y="143"/>
                  </a:cubicBezTo>
                  <a:close/>
                  <a:moveTo>
                    <a:pt x="72" y="18"/>
                  </a:moveTo>
                  <a:cubicBezTo>
                    <a:pt x="42" y="18"/>
                    <a:pt x="18" y="42"/>
                    <a:pt x="18" y="71"/>
                  </a:cubicBezTo>
                  <a:cubicBezTo>
                    <a:pt x="18" y="101"/>
                    <a:pt x="42" y="125"/>
                    <a:pt x="72" y="125"/>
                  </a:cubicBezTo>
                  <a:cubicBezTo>
                    <a:pt x="101" y="125"/>
                    <a:pt x="125" y="101"/>
                    <a:pt x="125" y="71"/>
                  </a:cubicBezTo>
                  <a:cubicBezTo>
                    <a:pt x="125" y="42"/>
                    <a:pt x="101" y="18"/>
                    <a:pt x="72"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16" name="Freeform 94">
              <a:extLst>
                <a:ext uri="{FF2B5EF4-FFF2-40B4-BE49-F238E27FC236}">
                  <a16:creationId xmlns:a16="http://schemas.microsoft.com/office/drawing/2014/main" id="{6F9883E4-625E-4C28-A746-6DF06E57F0A7}"/>
                </a:ext>
              </a:extLst>
            </p:cNvPr>
            <p:cNvSpPr>
              <a:spLocks/>
            </p:cNvSpPr>
            <p:nvPr/>
          </p:nvSpPr>
          <p:spPr bwMode="gray">
            <a:xfrm>
              <a:off x="4195764" y="2235200"/>
              <a:ext cx="68263" cy="68263"/>
            </a:xfrm>
            <a:custGeom>
              <a:avLst/>
              <a:gdLst>
                <a:gd name="T0" fmla="*/ 2147483646 w 49"/>
                <a:gd name="T1" fmla="*/ 2147483646 h 49"/>
                <a:gd name="T2" fmla="*/ 0 w 49"/>
                <a:gd name="T3" fmla="*/ 2147483646 h 49"/>
                <a:gd name="T4" fmla="*/ 2147483646 w 49"/>
                <a:gd name="T5" fmla="*/ 0 h 49"/>
                <a:gd name="T6" fmla="*/ 2147483646 w 49"/>
                <a:gd name="T7" fmla="*/ 2147483646 h 49"/>
                <a:gd name="T8" fmla="*/ 2147483646 w 49"/>
                <a:gd name="T9" fmla="*/ 2147483646 h 49"/>
                <a:gd name="T10" fmla="*/ 2147483646 w 49"/>
                <a:gd name="T11" fmla="*/ 2147483646 h 49"/>
                <a:gd name="T12" fmla="*/ 2147483646 w 49"/>
                <a:gd name="T13" fmla="*/ 2147483646 h 49"/>
                <a:gd name="T14" fmla="*/ 2147483646 w 49"/>
                <a:gd name="T15" fmla="*/ 2147483646 h 49"/>
                <a:gd name="T16" fmla="*/ 2147483646 w 49"/>
                <a:gd name="T17" fmla="*/ 2147483646 h 49"/>
                <a:gd name="T18" fmla="*/ 2147483646 w 49"/>
                <a:gd name="T19" fmla="*/ 2147483646 h 49"/>
                <a:gd name="T20" fmla="*/ 2147483646 w 49"/>
                <a:gd name="T21" fmla="*/ 2147483646 h 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9"/>
                <a:gd name="T34" fmla="*/ 0 h 49"/>
                <a:gd name="T35" fmla="*/ 49 w 49"/>
                <a:gd name="T36" fmla="*/ 49 h 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9" h="49">
                  <a:moveTo>
                    <a:pt x="25" y="49"/>
                  </a:moveTo>
                  <a:cubicBezTo>
                    <a:pt x="11" y="49"/>
                    <a:pt x="0" y="38"/>
                    <a:pt x="0" y="24"/>
                  </a:cubicBezTo>
                  <a:cubicBezTo>
                    <a:pt x="0" y="11"/>
                    <a:pt x="11" y="0"/>
                    <a:pt x="25" y="0"/>
                  </a:cubicBezTo>
                  <a:cubicBezTo>
                    <a:pt x="38" y="0"/>
                    <a:pt x="49" y="11"/>
                    <a:pt x="49" y="24"/>
                  </a:cubicBezTo>
                  <a:cubicBezTo>
                    <a:pt x="49" y="28"/>
                    <a:pt x="47" y="30"/>
                    <a:pt x="43" y="30"/>
                  </a:cubicBezTo>
                  <a:cubicBezTo>
                    <a:pt x="40" y="30"/>
                    <a:pt x="37" y="28"/>
                    <a:pt x="37" y="24"/>
                  </a:cubicBezTo>
                  <a:cubicBezTo>
                    <a:pt x="37" y="17"/>
                    <a:pt x="32" y="12"/>
                    <a:pt x="25" y="12"/>
                  </a:cubicBezTo>
                  <a:cubicBezTo>
                    <a:pt x="18" y="12"/>
                    <a:pt x="12" y="17"/>
                    <a:pt x="12" y="24"/>
                  </a:cubicBezTo>
                  <a:cubicBezTo>
                    <a:pt x="12" y="31"/>
                    <a:pt x="18" y="37"/>
                    <a:pt x="25" y="37"/>
                  </a:cubicBezTo>
                  <a:cubicBezTo>
                    <a:pt x="28" y="37"/>
                    <a:pt x="31" y="40"/>
                    <a:pt x="31" y="43"/>
                  </a:cubicBezTo>
                  <a:cubicBezTo>
                    <a:pt x="31" y="46"/>
                    <a:pt x="28" y="49"/>
                    <a:pt x="25" y="4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17" name="Freeform 95">
              <a:extLst>
                <a:ext uri="{FF2B5EF4-FFF2-40B4-BE49-F238E27FC236}">
                  <a16:creationId xmlns:a16="http://schemas.microsoft.com/office/drawing/2014/main" id="{EF01D0FD-8924-4BD9-BD38-FDD47DD54B3D}"/>
                </a:ext>
              </a:extLst>
            </p:cNvPr>
            <p:cNvSpPr>
              <a:spLocks/>
            </p:cNvSpPr>
            <p:nvPr/>
          </p:nvSpPr>
          <p:spPr bwMode="gray">
            <a:xfrm>
              <a:off x="4195764" y="2286000"/>
              <a:ext cx="68263" cy="68263"/>
            </a:xfrm>
            <a:custGeom>
              <a:avLst/>
              <a:gdLst>
                <a:gd name="T0" fmla="*/ 2147483646 w 49"/>
                <a:gd name="T1" fmla="*/ 2147483646 h 49"/>
                <a:gd name="T2" fmla="*/ 0 w 49"/>
                <a:gd name="T3" fmla="*/ 2147483646 h 49"/>
                <a:gd name="T4" fmla="*/ 2147483646 w 49"/>
                <a:gd name="T5" fmla="*/ 2147483646 h 49"/>
                <a:gd name="T6" fmla="*/ 2147483646 w 49"/>
                <a:gd name="T7" fmla="*/ 2147483646 h 49"/>
                <a:gd name="T8" fmla="*/ 2147483646 w 49"/>
                <a:gd name="T9" fmla="*/ 2147483646 h 49"/>
                <a:gd name="T10" fmla="*/ 2147483646 w 49"/>
                <a:gd name="T11" fmla="*/ 2147483646 h 49"/>
                <a:gd name="T12" fmla="*/ 2147483646 w 49"/>
                <a:gd name="T13" fmla="*/ 2147483646 h 49"/>
                <a:gd name="T14" fmla="*/ 2147483646 w 49"/>
                <a:gd name="T15" fmla="*/ 2147483646 h 49"/>
                <a:gd name="T16" fmla="*/ 2147483646 w 49"/>
                <a:gd name="T17" fmla="*/ 0 h 49"/>
                <a:gd name="T18" fmla="*/ 2147483646 w 49"/>
                <a:gd name="T19" fmla="*/ 2147483646 h 49"/>
                <a:gd name="T20" fmla="*/ 2147483646 w 49"/>
                <a:gd name="T21" fmla="*/ 2147483646 h 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9"/>
                <a:gd name="T34" fmla="*/ 0 h 49"/>
                <a:gd name="T35" fmla="*/ 49 w 49"/>
                <a:gd name="T36" fmla="*/ 49 h 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9" h="49">
                  <a:moveTo>
                    <a:pt x="25" y="49"/>
                  </a:moveTo>
                  <a:cubicBezTo>
                    <a:pt x="11" y="49"/>
                    <a:pt x="0" y="38"/>
                    <a:pt x="0" y="25"/>
                  </a:cubicBezTo>
                  <a:cubicBezTo>
                    <a:pt x="0" y="21"/>
                    <a:pt x="3" y="19"/>
                    <a:pt x="6" y="19"/>
                  </a:cubicBezTo>
                  <a:cubicBezTo>
                    <a:pt x="9" y="19"/>
                    <a:pt x="12" y="21"/>
                    <a:pt x="12" y="25"/>
                  </a:cubicBezTo>
                  <a:cubicBezTo>
                    <a:pt x="12" y="32"/>
                    <a:pt x="18" y="37"/>
                    <a:pt x="25" y="37"/>
                  </a:cubicBezTo>
                  <a:cubicBezTo>
                    <a:pt x="32" y="37"/>
                    <a:pt x="37" y="32"/>
                    <a:pt x="37" y="25"/>
                  </a:cubicBezTo>
                  <a:cubicBezTo>
                    <a:pt x="37" y="18"/>
                    <a:pt x="32" y="12"/>
                    <a:pt x="25" y="12"/>
                  </a:cubicBezTo>
                  <a:cubicBezTo>
                    <a:pt x="21" y="12"/>
                    <a:pt x="19" y="9"/>
                    <a:pt x="19" y="6"/>
                  </a:cubicBezTo>
                  <a:cubicBezTo>
                    <a:pt x="19" y="3"/>
                    <a:pt x="21" y="0"/>
                    <a:pt x="25" y="0"/>
                  </a:cubicBezTo>
                  <a:cubicBezTo>
                    <a:pt x="38" y="0"/>
                    <a:pt x="49" y="11"/>
                    <a:pt x="49" y="25"/>
                  </a:cubicBezTo>
                  <a:cubicBezTo>
                    <a:pt x="49" y="38"/>
                    <a:pt x="38" y="49"/>
                    <a:pt x="25" y="4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18" name="Freeform 96">
              <a:extLst>
                <a:ext uri="{FF2B5EF4-FFF2-40B4-BE49-F238E27FC236}">
                  <a16:creationId xmlns:a16="http://schemas.microsoft.com/office/drawing/2014/main" id="{75C7B4E4-359F-488A-BF6A-E348D736B0C9}"/>
                </a:ext>
              </a:extLst>
            </p:cNvPr>
            <p:cNvSpPr>
              <a:spLocks/>
            </p:cNvSpPr>
            <p:nvPr/>
          </p:nvSpPr>
          <p:spPr bwMode="gray">
            <a:xfrm>
              <a:off x="4221164" y="2222500"/>
              <a:ext cx="15875" cy="142875"/>
            </a:xfrm>
            <a:custGeom>
              <a:avLst/>
              <a:gdLst>
                <a:gd name="T0" fmla="*/ 2147483646 w 12"/>
                <a:gd name="T1" fmla="*/ 2147483646 h 103"/>
                <a:gd name="T2" fmla="*/ 0 w 12"/>
                <a:gd name="T3" fmla="*/ 2147483646 h 103"/>
                <a:gd name="T4" fmla="*/ 0 w 12"/>
                <a:gd name="T5" fmla="*/ 2147483646 h 103"/>
                <a:gd name="T6" fmla="*/ 2147483646 w 12"/>
                <a:gd name="T7" fmla="*/ 0 h 103"/>
                <a:gd name="T8" fmla="*/ 2147483646 w 12"/>
                <a:gd name="T9" fmla="*/ 2147483646 h 103"/>
                <a:gd name="T10" fmla="*/ 2147483646 w 12"/>
                <a:gd name="T11" fmla="*/ 2147483646 h 103"/>
                <a:gd name="T12" fmla="*/ 2147483646 w 12"/>
                <a:gd name="T13" fmla="*/ 2147483646 h 103"/>
                <a:gd name="T14" fmla="*/ 0 60000 65536"/>
                <a:gd name="T15" fmla="*/ 0 60000 65536"/>
                <a:gd name="T16" fmla="*/ 0 60000 65536"/>
                <a:gd name="T17" fmla="*/ 0 60000 65536"/>
                <a:gd name="T18" fmla="*/ 0 60000 65536"/>
                <a:gd name="T19" fmla="*/ 0 60000 65536"/>
                <a:gd name="T20" fmla="*/ 0 60000 65536"/>
                <a:gd name="T21" fmla="*/ 0 w 12"/>
                <a:gd name="T22" fmla="*/ 0 h 103"/>
                <a:gd name="T23" fmla="*/ 12 w 12"/>
                <a:gd name="T24" fmla="*/ 103 h 10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03">
                  <a:moveTo>
                    <a:pt x="6" y="103"/>
                  </a:moveTo>
                  <a:cubicBezTo>
                    <a:pt x="3" y="103"/>
                    <a:pt x="0" y="100"/>
                    <a:pt x="0" y="97"/>
                  </a:cubicBezTo>
                  <a:cubicBezTo>
                    <a:pt x="0" y="6"/>
                    <a:pt x="0" y="6"/>
                    <a:pt x="0" y="6"/>
                  </a:cubicBezTo>
                  <a:cubicBezTo>
                    <a:pt x="0" y="2"/>
                    <a:pt x="3" y="0"/>
                    <a:pt x="6" y="0"/>
                  </a:cubicBezTo>
                  <a:cubicBezTo>
                    <a:pt x="9" y="0"/>
                    <a:pt x="12" y="2"/>
                    <a:pt x="12" y="6"/>
                  </a:cubicBezTo>
                  <a:cubicBezTo>
                    <a:pt x="12" y="97"/>
                    <a:pt x="12" y="97"/>
                    <a:pt x="12" y="97"/>
                  </a:cubicBezTo>
                  <a:cubicBezTo>
                    <a:pt x="12" y="100"/>
                    <a:pt x="9" y="103"/>
                    <a:pt x="6" y="10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19" name="Freeform 105">
              <a:extLst>
                <a:ext uri="{FF2B5EF4-FFF2-40B4-BE49-F238E27FC236}">
                  <a16:creationId xmlns:a16="http://schemas.microsoft.com/office/drawing/2014/main" id="{0454E74B-316B-4BB8-82BA-AEC21CA63779}"/>
                </a:ext>
              </a:extLst>
            </p:cNvPr>
            <p:cNvSpPr>
              <a:spLocks noEditPoints="1"/>
            </p:cNvSpPr>
            <p:nvPr/>
          </p:nvSpPr>
          <p:spPr bwMode="gray">
            <a:xfrm>
              <a:off x="3975101" y="1812925"/>
              <a:ext cx="195263" cy="195263"/>
            </a:xfrm>
            <a:custGeom>
              <a:avLst/>
              <a:gdLst>
                <a:gd name="T0" fmla="*/ 2147483646 w 141"/>
                <a:gd name="T1" fmla="*/ 2147483646 h 140"/>
                <a:gd name="T2" fmla="*/ 0 w 141"/>
                <a:gd name="T3" fmla="*/ 2147483646 h 140"/>
                <a:gd name="T4" fmla="*/ 2147483646 w 141"/>
                <a:gd name="T5" fmla="*/ 0 h 140"/>
                <a:gd name="T6" fmla="*/ 2147483646 w 141"/>
                <a:gd name="T7" fmla="*/ 2147483646 h 140"/>
                <a:gd name="T8" fmla="*/ 2147483646 w 141"/>
                <a:gd name="T9" fmla="*/ 2147483646 h 140"/>
                <a:gd name="T10" fmla="*/ 2147483646 w 141"/>
                <a:gd name="T11" fmla="*/ 2147483646 h 140"/>
                <a:gd name="T12" fmla="*/ 2147483646 w 141"/>
                <a:gd name="T13" fmla="*/ 2147483646 h 140"/>
                <a:gd name="T14" fmla="*/ 2147483646 w 141"/>
                <a:gd name="T15" fmla="*/ 2147483646 h 140"/>
                <a:gd name="T16" fmla="*/ 2147483646 w 141"/>
                <a:gd name="T17" fmla="*/ 2147483646 h 140"/>
                <a:gd name="T18" fmla="*/ 2147483646 w 141"/>
                <a:gd name="T19" fmla="*/ 2147483646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1"/>
                <a:gd name="T31" fmla="*/ 0 h 140"/>
                <a:gd name="T32" fmla="*/ 141 w 141"/>
                <a:gd name="T33" fmla="*/ 140 h 1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1" h="140">
                  <a:moveTo>
                    <a:pt x="70" y="140"/>
                  </a:moveTo>
                  <a:cubicBezTo>
                    <a:pt x="32" y="140"/>
                    <a:pt x="0" y="108"/>
                    <a:pt x="0" y="70"/>
                  </a:cubicBezTo>
                  <a:cubicBezTo>
                    <a:pt x="0" y="31"/>
                    <a:pt x="32" y="0"/>
                    <a:pt x="70" y="0"/>
                  </a:cubicBezTo>
                  <a:cubicBezTo>
                    <a:pt x="109" y="0"/>
                    <a:pt x="141" y="31"/>
                    <a:pt x="141" y="70"/>
                  </a:cubicBezTo>
                  <a:cubicBezTo>
                    <a:pt x="141" y="108"/>
                    <a:pt x="109" y="140"/>
                    <a:pt x="70" y="140"/>
                  </a:cubicBezTo>
                  <a:close/>
                  <a:moveTo>
                    <a:pt x="70" y="18"/>
                  </a:moveTo>
                  <a:cubicBezTo>
                    <a:pt x="42" y="18"/>
                    <a:pt x="18" y="41"/>
                    <a:pt x="18" y="70"/>
                  </a:cubicBezTo>
                  <a:cubicBezTo>
                    <a:pt x="18" y="98"/>
                    <a:pt x="42" y="122"/>
                    <a:pt x="70" y="122"/>
                  </a:cubicBezTo>
                  <a:cubicBezTo>
                    <a:pt x="99" y="122"/>
                    <a:pt x="123" y="98"/>
                    <a:pt x="123" y="70"/>
                  </a:cubicBezTo>
                  <a:cubicBezTo>
                    <a:pt x="123" y="41"/>
                    <a:pt x="99" y="18"/>
                    <a:pt x="7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20" name="Freeform 106">
              <a:extLst>
                <a:ext uri="{FF2B5EF4-FFF2-40B4-BE49-F238E27FC236}">
                  <a16:creationId xmlns:a16="http://schemas.microsoft.com/office/drawing/2014/main" id="{5FDDC5DC-FE49-4427-8F29-681CCE7DDE90}"/>
                </a:ext>
              </a:extLst>
            </p:cNvPr>
            <p:cNvSpPr>
              <a:spLocks noEditPoints="1"/>
            </p:cNvSpPr>
            <p:nvPr/>
          </p:nvSpPr>
          <p:spPr bwMode="gray">
            <a:xfrm>
              <a:off x="4038601" y="2014538"/>
              <a:ext cx="68263" cy="69850"/>
            </a:xfrm>
            <a:custGeom>
              <a:avLst/>
              <a:gdLst>
                <a:gd name="T0" fmla="*/ 2147483646 w 49"/>
                <a:gd name="T1" fmla="*/ 2147483646 h 50"/>
                <a:gd name="T2" fmla="*/ 0 w 49"/>
                <a:gd name="T3" fmla="*/ 2147483646 h 50"/>
                <a:gd name="T4" fmla="*/ 2147483646 w 49"/>
                <a:gd name="T5" fmla="*/ 0 h 50"/>
                <a:gd name="T6" fmla="*/ 2147483646 w 49"/>
                <a:gd name="T7" fmla="*/ 2147483646 h 50"/>
                <a:gd name="T8" fmla="*/ 2147483646 w 49"/>
                <a:gd name="T9" fmla="*/ 2147483646 h 50"/>
                <a:gd name="T10" fmla="*/ 2147483646 w 49"/>
                <a:gd name="T11" fmla="*/ 2147483646 h 50"/>
                <a:gd name="T12" fmla="*/ 2147483646 w 49"/>
                <a:gd name="T13" fmla="*/ 2147483646 h 50"/>
                <a:gd name="T14" fmla="*/ 2147483646 w 49"/>
                <a:gd name="T15" fmla="*/ 2147483646 h 50"/>
                <a:gd name="T16" fmla="*/ 2147483646 w 49"/>
                <a:gd name="T17" fmla="*/ 2147483646 h 50"/>
                <a:gd name="T18" fmla="*/ 2147483646 w 49"/>
                <a:gd name="T19" fmla="*/ 2147483646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
                <a:gd name="T31" fmla="*/ 0 h 50"/>
                <a:gd name="T32" fmla="*/ 49 w 49"/>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 h="50">
                  <a:moveTo>
                    <a:pt x="24" y="50"/>
                  </a:moveTo>
                  <a:cubicBezTo>
                    <a:pt x="11" y="50"/>
                    <a:pt x="0" y="38"/>
                    <a:pt x="0" y="25"/>
                  </a:cubicBezTo>
                  <a:cubicBezTo>
                    <a:pt x="0" y="11"/>
                    <a:pt x="11" y="0"/>
                    <a:pt x="24" y="0"/>
                  </a:cubicBezTo>
                  <a:cubicBezTo>
                    <a:pt x="38" y="0"/>
                    <a:pt x="49" y="11"/>
                    <a:pt x="49" y="25"/>
                  </a:cubicBezTo>
                  <a:cubicBezTo>
                    <a:pt x="49" y="38"/>
                    <a:pt x="38" y="50"/>
                    <a:pt x="24" y="50"/>
                  </a:cubicBezTo>
                  <a:close/>
                  <a:moveTo>
                    <a:pt x="24" y="12"/>
                  </a:moveTo>
                  <a:cubicBezTo>
                    <a:pt x="17" y="12"/>
                    <a:pt x="12" y="18"/>
                    <a:pt x="12" y="25"/>
                  </a:cubicBezTo>
                  <a:cubicBezTo>
                    <a:pt x="12" y="32"/>
                    <a:pt x="17" y="38"/>
                    <a:pt x="24" y="38"/>
                  </a:cubicBezTo>
                  <a:cubicBezTo>
                    <a:pt x="32" y="38"/>
                    <a:pt x="37" y="32"/>
                    <a:pt x="37" y="25"/>
                  </a:cubicBezTo>
                  <a:cubicBezTo>
                    <a:pt x="37" y="18"/>
                    <a:pt x="32" y="12"/>
                    <a:pt x="24"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21" name="Oval 107">
              <a:extLst>
                <a:ext uri="{FF2B5EF4-FFF2-40B4-BE49-F238E27FC236}">
                  <a16:creationId xmlns:a16="http://schemas.microsoft.com/office/drawing/2014/main" id="{DFB36AB7-CFCC-4C06-A870-7E8A28F54596}"/>
                </a:ext>
              </a:extLst>
            </p:cNvPr>
            <p:cNvSpPr>
              <a:spLocks noChangeArrowheads="1"/>
            </p:cNvSpPr>
            <p:nvPr/>
          </p:nvSpPr>
          <p:spPr bwMode="gray">
            <a:xfrm>
              <a:off x="4071939" y="2343150"/>
              <a:ext cx="55563" cy="5715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122" name="Oval 108">
              <a:extLst>
                <a:ext uri="{FF2B5EF4-FFF2-40B4-BE49-F238E27FC236}">
                  <a16:creationId xmlns:a16="http://schemas.microsoft.com/office/drawing/2014/main" id="{405329AB-5B16-4B7D-ADD1-5778FD36EABE}"/>
                </a:ext>
              </a:extLst>
            </p:cNvPr>
            <p:cNvSpPr>
              <a:spLocks noChangeArrowheads="1"/>
            </p:cNvSpPr>
            <p:nvPr/>
          </p:nvSpPr>
          <p:spPr bwMode="gray">
            <a:xfrm>
              <a:off x="3986214" y="2343150"/>
              <a:ext cx="57150" cy="5715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ndParaRPr>
            </a:p>
          </p:txBody>
        </p:sp>
        <p:sp>
          <p:nvSpPr>
            <p:cNvPr id="123" name="Freeform 111">
              <a:extLst>
                <a:ext uri="{FF2B5EF4-FFF2-40B4-BE49-F238E27FC236}">
                  <a16:creationId xmlns:a16="http://schemas.microsoft.com/office/drawing/2014/main" id="{DF2AE04C-87CF-4C2E-BD3A-EB4409F69FB8}"/>
                </a:ext>
              </a:extLst>
            </p:cNvPr>
            <p:cNvSpPr>
              <a:spLocks/>
            </p:cNvSpPr>
            <p:nvPr/>
          </p:nvSpPr>
          <p:spPr bwMode="gray">
            <a:xfrm>
              <a:off x="3886201" y="2009775"/>
              <a:ext cx="373063" cy="376238"/>
            </a:xfrm>
            <a:custGeom>
              <a:avLst/>
              <a:gdLst>
                <a:gd name="T0" fmla="*/ 2147483646 w 269"/>
                <a:gd name="T1" fmla="*/ 2147483646 h 270"/>
                <a:gd name="T2" fmla="*/ 2147483646 w 269"/>
                <a:gd name="T3" fmla="*/ 2147483646 h 270"/>
                <a:gd name="T4" fmla="*/ 0 w 269"/>
                <a:gd name="T5" fmla="*/ 2147483646 h 270"/>
                <a:gd name="T6" fmla="*/ 0 w 269"/>
                <a:gd name="T7" fmla="*/ 2147483646 h 270"/>
                <a:gd name="T8" fmla="*/ 2147483646 w 269"/>
                <a:gd name="T9" fmla="*/ 0 h 270"/>
                <a:gd name="T10" fmla="*/ 2147483646 w 269"/>
                <a:gd name="T11" fmla="*/ 2147483646 h 270"/>
                <a:gd name="T12" fmla="*/ 2147483646 w 269"/>
                <a:gd name="T13" fmla="*/ 2147483646 h 270"/>
                <a:gd name="T14" fmla="*/ 2147483646 w 269"/>
                <a:gd name="T15" fmla="*/ 2147483646 h 270"/>
                <a:gd name="T16" fmla="*/ 2147483646 w 269"/>
                <a:gd name="T17" fmla="*/ 2147483646 h 270"/>
                <a:gd name="T18" fmla="*/ 2147483646 w 269"/>
                <a:gd name="T19" fmla="*/ 2147483646 h 270"/>
                <a:gd name="T20" fmla="*/ 2147483646 w 269"/>
                <a:gd name="T21" fmla="*/ 2147483646 h 270"/>
                <a:gd name="T22" fmla="*/ 2147483646 w 269"/>
                <a:gd name="T23" fmla="*/ 2147483646 h 270"/>
                <a:gd name="T24" fmla="*/ 2147483646 w 269"/>
                <a:gd name="T25" fmla="*/ 2147483646 h 270"/>
                <a:gd name="T26" fmla="*/ 2147483646 w 269"/>
                <a:gd name="T27" fmla="*/ 2147483646 h 27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9"/>
                <a:gd name="T43" fmla="*/ 0 h 270"/>
                <a:gd name="T44" fmla="*/ 269 w 269"/>
                <a:gd name="T45" fmla="*/ 270 h 27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9" h="270">
                  <a:moveTo>
                    <a:pt x="99" y="270"/>
                  </a:moveTo>
                  <a:cubicBezTo>
                    <a:pt x="9" y="270"/>
                    <a:pt x="9" y="270"/>
                    <a:pt x="9" y="270"/>
                  </a:cubicBezTo>
                  <a:cubicBezTo>
                    <a:pt x="4" y="270"/>
                    <a:pt x="0" y="266"/>
                    <a:pt x="0" y="261"/>
                  </a:cubicBezTo>
                  <a:cubicBezTo>
                    <a:pt x="0" y="138"/>
                    <a:pt x="0" y="138"/>
                    <a:pt x="0" y="138"/>
                  </a:cubicBezTo>
                  <a:cubicBezTo>
                    <a:pt x="0" y="65"/>
                    <a:pt x="63" y="0"/>
                    <a:pt x="134" y="0"/>
                  </a:cubicBezTo>
                  <a:cubicBezTo>
                    <a:pt x="206" y="0"/>
                    <a:pt x="269" y="65"/>
                    <a:pt x="269" y="138"/>
                  </a:cubicBezTo>
                  <a:cubicBezTo>
                    <a:pt x="269" y="143"/>
                    <a:pt x="265" y="147"/>
                    <a:pt x="260" y="147"/>
                  </a:cubicBezTo>
                  <a:cubicBezTo>
                    <a:pt x="255" y="147"/>
                    <a:pt x="251" y="143"/>
                    <a:pt x="251" y="138"/>
                  </a:cubicBezTo>
                  <a:cubicBezTo>
                    <a:pt x="251" y="74"/>
                    <a:pt x="196" y="18"/>
                    <a:pt x="134" y="18"/>
                  </a:cubicBezTo>
                  <a:cubicBezTo>
                    <a:pt x="72" y="18"/>
                    <a:pt x="18" y="74"/>
                    <a:pt x="18" y="138"/>
                  </a:cubicBezTo>
                  <a:cubicBezTo>
                    <a:pt x="18" y="252"/>
                    <a:pt x="18" y="252"/>
                    <a:pt x="18" y="252"/>
                  </a:cubicBezTo>
                  <a:cubicBezTo>
                    <a:pt x="99" y="252"/>
                    <a:pt x="99" y="252"/>
                    <a:pt x="99" y="252"/>
                  </a:cubicBezTo>
                  <a:cubicBezTo>
                    <a:pt x="104" y="252"/>
                    <a:pt x="108" y="256"/>
                    <a:pt x="108" y="261"/>
                  </a:cubicBezTo>
                  <a:cubicBezTo>
                    <a:pt x="108" y="266"/>
                    <a:pt x="104" y="270"/>
                    <a:pt x="99" y="27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24" name="Freeform 112">
              <a:extLst>
                <a:ext uri="{FF2B5EF4-FFF2-40B4-BE49-F238E27FC236}">
                  <a16:creationId xmlns:a16="http://schemas.microsoft.com/office/drawing/2014/main" id="{ABF5B1A1-2468-4028-9FEF-9A7DE1F3C82A}"/>
                </a:ext>
              </a:extLst>
            </p:cNvPr>
            <p:cNvSpPr>
              <a:spLocks/>
            </p:cNvSpPr>
            <p:nvPr/>
          </p:nvSpPr>
          <p:spPr bwMode="gray">
            <a:xfrm>
              <a:off x="4079876" y="2360613"/>
              <a:ext cx="117475" cy="25400"/>
            </a:xfrm>
            <a:custGeom>
              <a:avLst/>
              <a:gdLst>
                <a:gd name="T0" fmla="*/ 2147483646 w 85"/>
                <a:gd name="T1" fmla="*/ 2147483646 h 18"/>
                <a:gd name="T2" fmla="*/ 2147483646 w 85"/>
                <a:gd name="T3" fmla="*/ 2147483646 h 18"/>
                <a:gd name="T4" fmla="*/ 0 w 85"/>
                <a:gd name="T5" fmla="*/ 2147483646 h 18"/>
                <a:gd name="T6" fmla="*/ 2147483646 w 85"/>
                <a:gd name="T7" fmla="*/ 0 h 18"/>
                <a:gd name="T8" fmla="*/ 2147483646 w 85"/>
                <a:gd name="T9" fmla="*/ 0 h 18"/>
                <a:gd name="T10" fmla="*/ 2147483646 w 85"/>
                <a:gd name="T11" fmla="*/ 2147483646 h 18"/>
                <a:gd name="T12" fmla="*/ 2147483646 w 85"/>
                <a:gd name="T13" fmla="*/ 2147483646 h 18"/>
                <a:gd name="T14" fmla="*/ 0 60000 65536"/>
                <a:gd name="T15" fmla="*/ 0 60000 65536"/>
                <a:gd name="T16" fmla="*/ 0 60000 65536"/>
                <a:gd name="T17" fmla="*/ 0 60000 65536"/>
                <a:gd name="T18" fmla="*/ 0 60000 65536"/>
                <a:gd name="T19" fmla="*/ 0 60000 65536"/>
                <a:gd name="T20" fmla="*/ 0 60000 65536"/>
                <a:gd name="T21" fmla="*/ 0 w 85"/>
                <a:gd name="T22" fmla="*/ 0 h 18"/>
                <a:gd name="T23" fmla="*/ 85 w 85"/>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5" h="18">
                  <a:moveTo>
                    <a:pt x="76" y="18"/>
                  </a:moveTo>
                  <a:cubicBezTo>
                    <a:pt x="9" y="18"/>
                    <a:pt x="9" y="18"/>
                    <a:pt x="9" y="18"/>
                  </a:cubicBezTo>
                  <a:cubicBezTo>
                    <a:pt x="4" y="18"/>
                    <a:pt x="0" y="14"/>
                    <a:pt x="0" y="9"/>
                  </a:cubicBezTo>
                  <a:cubicBezTo>
                    <a:pt x="0" y="4"/>
                    <a:pt x="4" y="0"/>
                    <a:pt x="9" y="0"/>
                  </a:cubicBezTo>
                  <a:cubicBezTo>
                    <a:pt x="76" y="0"/>
                    <a:pt x="76" y="0"/>
                    <a:pt x="76" y="0"/>
                  </a:cubicBezTo>
                  <a:cubicBezTo>
                    <a:pt x="81" y="0"/>
                    <a:pt x="85" y="4"/>
                    <a:pt x="85" y="9"/>
                  </a:cubicBezTo>
                  <a:cubicBezTo>
                    <a:pt x="85" y="14"/>
                    <a:pt x="81" y="18"/>
                    <a:pt x="76"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125" name="Freeform 113">
              <a:extLst>
                <a:ext uri="{FF2B5EF4-FFF2-40B4-BE49-F238E27FC236}">
                  <a16:creationId xmlns:a16="http://schemas.microsoft.com/office/drawing/2014/main" id="{F3491B38-6D39-44DF-A7F5-7A7B73AEB188}"/>
                </a:ext>
              </a:extLst>
            </p:cNvPr>
            <p:cNvSpPr>
              <a:spLocks noEditPoints="1"/>
            </p:cNvSpPr>
            <p:nvPr/>
          </p:nvSpPr>
          <p:spPr bwMode="gray">
            <a:xfrm>
              <a:off x="4032251" y="2066925"/>
              <a:ext cx="80963" cy="244475"/>
            </a:xfrm>
            <a:custGeom>
              <a:avLst/>
              <a:gdLst>
                <a:gd name="T0" fmla="*/ 2147483646 w 59"/>
                <a:gd name="T1" fmla="*/ 2147483646 h 176"/>
                <a:gd name="T2" fmla="*/ 2147483646 w 59"/>
                <a:gd name="T3" fmla="*/ 2147483646 h 176"/>
                <a:gd name="T4" fmla="*/ 2147483646 w 59"/>
                <a:gd name="T5" fmla="*/ 2147483646 h 176"/>
                <a:gd name="T6" fmla="*/ 0 w 59"/>
                <a:gd name="T7" fmla="*/ 2147483646 h 176"/>
                <a:gd name="T8" fmla="*/ 2147483646 w 59"/>
                <a:gd name="T9" fmla="*/ 2147483646 h 176"/>
                <a:gd name="T10" fmla="*/ 2147483646 w 59"/>
                <a:gd name="T11" fmla="*/ 0 h 176"/>
                <a:gd name="T12" fmla="*/ 2147483646 w 59"/>
                <a:gd name="T13" fmla="*/ 0 h 176"/>
                <a:gd name="T14" fmla="*/ 2147483646 w 59"/>
                <a:gd name="T15" fmla="*/ 2147483646 h 176"/>
                <a:gd name="T16" fmla="*/ 2147483646 w 59"/>
                <a:gd name="T17" fmla="*/ 2147483646 h 176"/>
                <a:gd name="T18" fmla="*/ 2147483646 w 59"/>
                <a:gd name="T19" fmla="*/ 2147483646 h 176"/>
                <a:gd name="T20" fmla="*/ 2147483646 w 59"/>
                <a:gd name="T21" fmla="*/ 2147483646 h 176"/>
                <a:gd name="T22" fmla="*/ 2147483646 w 59"/>
                <a:gd name="T23" fmla="*/ 2147483646 h 176"/>
                <a:gd name="T24" fmla="*/ 2147483646 w 59"/>
                <a:gd name="T25" fmla="*/ 2147483646 h 176"/>
                <a:gd name="T26" fmla="*/ 2147483646 w 59"/>
                <a:gd name="T27" fmla="*/ 2147483646 h 176"/>
                <a:gd name="T28" fmla="*/ 2147483646 w 59"/>
                <a:gd name="T29" fmla="*/ 2147483646 h 176"/>
                <a:gd name="T30" fmla="*/ 2147483646 w 59"/>
                <a:gd name="T31" fmla="*/ 2147483646 h 176"/>
                <a:gd name="T32" fmla="*/ 2147483646 w 59"/>
                <a:gd name="T33" fmla="*/ 2147483646 h 176"/>
                <a:gd name="T34" fmla="*/ 2147483646 w 59"/>
                <a:gd name="T35" fmla="*/ 2147483646 h 17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9"/>
                <a:gd name="T55" fmla="*/ 0 h 176"/>
                <a:gd name="T56" fmla="*/ 59 w 59"/>
                <a:gd name="T57" fmla="*/ 176 h 17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9" h="176">
                  <a:moveTo>
                    <a:pt x="29" y="176"/>
                  </a:moveTo>
                  <a:cubicBezTo>
                    <a:pt x="28" y="176"/>
                    <a:pt x="26" y="176"/>
                    <a:pt x="25" y="174"/>
                  </a:cubicBezTo>
                  <a:cubicBezTo>
                    <a:pt x="2" y="152"/>
                    <a:pt x="2" y="152"/>
                    <a:pt x="2" y="152"/>
                  </a:cubicBezTo>
                  <a:cubicBezTo>
                    <a:pt x="1" y="151"/>
                    <a:pt x="0" y="149"/>
                    <a:pt x="0" y="148"/>
                  </a:cubicBezTo>
                  <a:cubicBezTo>
                    <a:pt x="11" y="5"/>
                    <a:pt x="11" y="5"/>
                    <a:pt x="11" y="5"/>
                  </a:cubicBezTo>
                  <a:cubicBezTo>
                    <a:pt x="11" y="2"/>
                    <a:pt x="14" y="0"/>
                    <a:pt x="17" y="0"/>
                  </a:cubicBezTo>
                  <a:cubicBezTo>
                    <a:pt x="42" y="0"/>
                    <a:pt x="42" y="0"/>
                    <a:pt x="42" y="0"/>
                  </a:cubicBezTo>
                  <a:cubicBezTo>
                    <a:pt x="45" y="0"/>
                    <a:pt x="47" y="2"/>
                    <a:pt x="48" y="5"/>
                  </a:cubicBezTo>
                  <a:cubicBezTo>
                    <a:pt x="59" y="147"/>
                    <a:pt x="59" y="147"/>
                    <a:pt x="59" y="147"/>
                  </a:cubicBezTo>
                  <a:cubicBezTo>
                    <a:pt x="59" y="149"/>
                    <a:pt x="58" y="151"/>
                    <a:pt x="57" y="152"/>
                  </a:cubicBezTo>
                  <a:cubicBezTo>
                    <a:pt x="34" y="174"/>
                    <a:pt x="34" y="174"/>
                    <a:pt x="34" y="174"/>
                  </a:cubicBezTo>
                  <a:cubicBezTo>
                    <a:pt x="32" y="176"/>
                    <a:pt x="31" y="176"/>
                    <a:pt x="29" y="176"/>
                  </a:cubicBezTo>
                  <a:close/>
                  <a:moveTo>
                    <a:pt x="12" y="146"/>
                  </a:moveTo>
                  <a:cubicBezTo>
                    <a:pt x="29" y="162"/>
                    <a:pt x="29" y="162"/>
                    <a:pt x="29" y="162"/>
                  </a:cubicBezTo>
                  <a:cubicBezTo>
                    <a:pt x="46" y="145"/>
                    <a:pt x="46" y="145"/>
                    <a:pt x="46" y="145"/>
                  </a:cubicBezTo>
                  <a:cubicBezTo>
                    <a:pt x="36" y="12"/>
                    <a:pt x="36" y="12"/>
                    <a:pt x="36" y="12"/>
                  </a:cubicBezTo>
                  <a:cubicBezTo>
                    <a:pt x="23" y="12"/>
                    <a:pt x="23" y="12"/>
                    <a:pt x="23" y="12"/>
                  </a:cubicBezTo>
                  <a:lnTo>
                    <a:pt x="12" y="14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grpSp>
      <p:cxnSp>
        <p:nvCxnSpPr>
          <p:cNvPr id="127" name="Straight Arrow Connector 126">
            <a:extLst>
              <a:ext uri="{FF2B5EF4-FFF2-40B4-BE49-F238E27FC236}">
                <a16:creationId xmlns:a16="http://schemas.microsoft.com/office/drawing/2014/main" id="{12D1D42D-6E27-4FCF-B0D1-7920F88C3D93}"/>
              </a:ext>
            </a:extLst>
          </p:cNvPr>
          <p:cNvCxnSpPr/>
          <p:nvPr/>
        </p:nvCxnSpPr>
        <p:spPr bwMode="gray">
          <a:xfrm>
            <a:off x="4124880" y="2456851"/>
            <a:ext cx="377844" cy="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8" name="Rectangle 127">
            <a:extLst>
              <a:ext uri="{FF2B5EF4-FFF2-40B4-BE49-F238E27FC236}">
                <a16:creationId xmlns:a16="http://schemas.microsoft.com/office/drawing/2014/main" id="{C03C2C96-5F7B-4E9B-8777-543F405952DE}"/>
              </a:ext>
            </a:extLst>
          </p:cNvPr>
          <p:cNvSpPr/>
          <p:nvPr/>
        </p:nvSpPr>
        <p:spPr bwMode="gray">
          <a:xfrm>
            <a:off x="7062787" y="2990849"/>
            <a:ext cx="1628775" cy="2174024"/>
          </a:xfrm>
          <a:prstGeom prst="rect">
            <a:avLst/>
          </a:prstGeom>
          <a:noFill/>
          <a:ln w="19050" cap="flat" cmpd="sng">
            <a:solidFill>
              <a:schemeClr val="bg1">
                <a:lumMod val="65000"/>
              </a:schemeClr>
            </a:solidFill>
          </a:ln>
        </p:spPr>
        <p:txBody>
          <a:bodyPr vert="horz" wrap="square" lIns="68580" tIns="34290" rIns="68580" bIns="34290" numCol="1" rtlCol="0" anchor="t" anchorCtr="0" compatLnSpc="1">
            <a:prstTxWarp prst="textNoShape">
              <a:avLst/>
            </a:prstTxWarp>
          </a:bodyPr>
          <a:lstStyle/>
          <a:p>
            <a:pPr algn="ctr" fontAlgn="ctr"/>
            <a:r>
              <a:rPr lang="en-US" sz="1400" dirty="0">
                <a:latin typeface="Huawei Sans" panose="020C0503030203020204" pitchFamily="34" charset="0"/>
              </a:rPr>
              <a:t>Corporate banking services</a:t>
            </a:r>
          </a:p>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buFont typeface="Arial" panose="020B0604020202020204" pitchFamily="34" charset="0"/>
              <a:buChar char="•"/>
            </a:pPr>
            <a:r>
              <a:rPr lang="en-US" sz="1100" dirty="0">
                <a:latin typeface="Huawei Sans" panose="020C0503030203020204" pitchFamily="34" charset="0"/>
              </a:rPr>
              <a:t>Corporate savings</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buFont typeface="Arial" panose="020B0604020202020204" pitchFamily="34" charset="0"/>
              <a:buChar char="•"/>
            </a:pPr>
            <a:r>
              <a:rPr lang="en-US" sz="1100" dirty="0">
                <a:latin typeface="Huawei Sans" panose="020C0503030203020204" pitchFamily="34" charset="0"/>
              </a:rPr>
              <a:t>Corporate loans</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buFont typeface="Arial" panose="020B0604020202020204" pitchFamily="34" charset="0"/>
              <a:buChar char="•"/>
            </a:pPr>
            <a:r>
              <a:rPr lang="en-US" sz="1100" dirty="0">
                <a:latin typeface="Huawei Sans" panose="020C0503030203020204" pitchFamily="34" charset="0"/>
              </a:rPr>
              <a:t>Corporate intermediary services</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Rectangle 128">
            <a:extLst>
              <a:ext uri="{FF2B5EF4-FFF2-40B4-BE49-F238E27FC236}">
                <a16:creationId xmlns:a16="http://schemas.microsoft.com/office/drawing/2014/main" id="{D07D8B7D-D703-40CD-BDAB-D158C3759FDB}"/>
              </a:ext>
            </a:extLst>
          </p:cNvPr>
          <p:cNvSpPr/>
          <p:nvPr/>
        </p:nvSpPr>
        <p:spPr bwMode="gray">
          <a:xfrm>
            <a:off x="8870433" y="2990847"/>
            <a:ext cx="1628775" cy="2174025"/>
          </a:xfrm>
          <a:prstGeom prst="rect">
            <a:avLst/>
          </a:prstGeom>
          <a:noFill/>
          <a:ln w="19050" cap="flat" cmpd="sng">
            <a:solidFill>
              <a:schemeClr val="bg1">
                <a:lumMod val="65000"/>
              </a:schemeClr>
            </a:solidFill>
          </a:ln>
        </p:spPr>
        <p:txBody>
          <a:bodyPr vert="horz" wrap="square" lIns="68580" tIns="34290" rIns="68580" bIns="34290" numCol="1" rtlCol="0" anchor="t" anchorCtr="0" compatLnSpc="1">
            <a:prstTxWarp prst="textNoShape">
              <a:avLst/>
            </a:prstTxWarp>
          </a:bodyPr>
          <a:lstStyle/>
          <a:p>
            <a:pPr algn="ctr" fontAlgn="ctr"/>
            <a:r>
              <a:rPr lang="en-US" sz="1400" dirty="0">
                <a:latin typeface="Huawei Sans" panose="020C0503030203020204" pitchFamily="34" charset="0"/>
              </a:rPr>
              <a:t>Financial market</a:t>
            </a:r>
          </a:p>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buFont typeface="Arial" panose="020B0604020202020204" pitchFamily="34" charset="0"/>
              <a:buChar char="•"/>
            </a:pPr>
            <a:r>
              <a:rPr lang="en-US" sz="1100" dirty="0">
                <a:latin typeface="Huawei Sans" panose="020C0503030203020204" pitchFamily="34" charset="0"/>
              </a:rPr>
              <a:t>A market where fund suppliers and demanders conduct transactions, investments, and financing</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矩形 2"/>
          <p:cNvSpPr/>
          <p:nvPr/>
        </p:nvSpPr>
        <p:spPr bwMode="gray">
          <a:xfrm>
            <a:off x="1225182" y="5278793"/>
            <a:ext cx="9797441" cy="584775"/>
          </a:xfrm>
          <a:prstGeom prst="rect">
            <a:avLst/>
          </a:prstGeom>
        </p:spPr>
        <p:txBody>
          <a:bodyPr wrap="square">
            <a:spAutoFit/>
          </a:bodyPr>
          <a:lstStyle/>
          <a:p>
            <a:pPr fontAlgn="ctr"/>
            <a:r>
              <a:rPr lang="en-US" sz="1600" dirty="0">
                <a:latin typeface="Huawei Sans" panose="020C0503030203020204" pitchFamily="34" charset="0"/>
              </a:rPr>
              <a:t>Currently, banks leverage </a:t>
            </a:r>
            <a:r>
              <a:rPr lang="en-US" sz="1600" b="1" dirty="0">
                <a:solidFill>
                  <a:srgbClr val="C7000B"/>
                </a:solidFill>
                <a:latin typeface="Huawei Sans" panose="020C0503030203020204" pitchFamily="34" charset="0"/>
                <a:ea typeface="方正兰亭黑简体" panose="02000000000000000000" pitchFamily="2" charset="-122"/>
              </a:rPr>
              <a:t>ICT technologies </a:t>
            </a:r>
            <a:r>
              <a:rPr lang="en-US" sz="1600" dirty="0">
                <a:latin typeface="Huawei Sans" panose="020C0503030203020204" pitchFamily="34" charset="0"/>
              </a:rPr>
              <a:t>to boost economic growth and promote social development and transformation.</a:t>
            </a:r>
          </a:p>
        </p:txBody>
      </p:sp>
    </p:spTree>
    <p:custDataLst>
      <p:tags r:id="rId1"/>
    </p:custDataLst>
    <p:extLst>
      <p:ext uri="{BB962C8B-B14F-4D97-AF65-F5344CB8AC3E}">
        <p14:creationId xmlns:p14="http://schemas.microsoft.com/office/powerpoint/2010/main" val="297886696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401576;"/>
</p:tagLst>
</file>

<file path=ppt/tags/tag2.xml><?xml version="1.0" encoding="utf-8"?>
<p:tagLst xmlns:a="http://schemas.openxmlformats.org/drawingml/2006/main" xmlns:r="http://schemas.openxmlformats.org/officeDocument/2006/relationships" xmlns:p="http://schemas.openxmlformats.org/presentationml/2006/main">
  <p:tag name="ISLIDE.ICON" val="#172342;#402925;#17580;"/>
</p:tagLst>
</file>

<file path=ppt/tags/tag3.xml><?xml version="1.0" encoding="utf-8"?>
<p:tagLst xmlns:a="http://schemas.openxmlformats.org/drawingml/2006/main" xmlns:r="http://schemas.openxmlformats.org/officeDocument/2006/relationships" xmlns:p="http://schemas.openxmlformats.org/presentationml/2006/main">
  <p:tag name="ISLIDE.ICON" val="#18763;#148805;#7432;#175489;#6945;#143335;#143851;"/>
</p:tagLst>
</file>

<file path=ppt/tags/tag4.xml><?xml version="1.0" encoding="utf-8"?>
<p:tagLst xmlns:a="http://schemas.openxmlformats.org/drawingml/2006/main" xmlns:r="http://schemas.openxmlformats.org/officeDocument/2006/relationships" xmlns:p="http://schemas.openxmlformats.org/presentationml/2006/main">
  <p:tag name="ISLIDE.ICON" val="#18763;#148805;#7432;#175489;#6945;#143335;#143851;"/>
</p:tagLst>
</file>

<file path=ppt/tags/tag5.xml><?xml version="1.0" encoding="utf-8"?>
<p:tagLst xmlns:a="http://schemas.openxmlformats.org/drawingml/2006/main" xmlns:r="http://schemas.openxmlformats.org/officeDocument/2006/relationships" xmlns:p="http://schemas.openxmlformats.org/presentationml/2006/main">
  <p:tag name="ISLIDE.ICON" val="#381861;#95033;#404049;"/>
</p:tagLst>
</file>

<file path=ppt/theme/theme1.xml><?xml version="1.0" encoding="utf-8"?>
<a:theme xmlns:a="http://schemas.openxmlformats.org/drawingml/2006/main" name="2_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gradFill>
          <a:gsLst>
            <a:gs pos="100000">
              <a:schemeClr val="bg2"/>
            </a:gs>
            <a:gs pos="31000">
              <a:schemeClr val="tx2"/>
            </a:gs>
          </a:gsLst>
          <a:lin ang="16200000" scaled="1"/>
        </a:gradFill>
        <a:ln w="19050" cap="flat" cmpd="sng">
          <a:gradFill>
            <a:gsLst>
              <a:gs pos="0">
                <a:schemeClr val="bg2">
                  <a:alpha val="40000"/>
                </a:schemeClr>
              </a:gs>
              <a:gs pos="100000">
                <a:schemeClr val="accent1"/>
              </a:gs>
            </a:gsLst>
            <a:lin ang="0" scaled="0"/>
          </a:gradFill>
        </a:ln>
      </a:spPr>
      <a:bodyPr vert="horz" wrap="square" lIns="68580" tIns="34290" rIns="68580" bIns="34290" numCol="1" anchor="t" anchorCtr="0" compatLnSpc="1">
        <a:prstTxWarp prst="textNoShape">
          <a:avLst/>
        </a:prstTxWarp>
      </a:bodyPr>
      <a:lstStyle>
        <a:defPPr>
          <a:defRPr>
            <a:latin typeface="Huawei Sans" panose="020C0503030203020204" pitchFamily="34" charset="0"/>
            <a:ea typeface="方正兰亭黑简体" panose="02000000000000000000" pitchFamily="2" charset="-122"/>
            <a:sym typeface="Huawei Sans" panose="020C0503030203020204" pitchFamily="34" charset="0"/>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07F92FE-E124-4502-8F6B-880B4E51BFAC}"/>
</file>

<file path=customXml/itemProps2.xml><?xml version="1.0" encoding="utf-8"?>
<ds:datastoreItem xmlns:ds="http://schemas.openxmlformats.org/officeDocument/2006/customXml" ds:itemID="{E52C48D0-A828-47CA-8B07-99EC9A9CC902}"/>
</file>

<file path=customXml/itemProps3.xml><?xml version="1.0" encoding="utf-8"?>
<ds:datastoreItem xmlns:ds="http://schemas.openxmlformats.org/officeDocument/2006/customXml" ds:itemID="{96D32708-CA08-4856-AA18-53BD2B0A86F6}"/>
</file>

<file path=docProps/app.xml><?xml version="1.0" encoding="utf-8"?>
<Properties xmlns="http://schemas.openxmlformats.org/officeDocument/2006/extended-properties" xmlns:vt="http://schemas.openxmlformats.org/officeDocument/2006/docPropsVTypes">
  <Template/>
  <TotalTime>22061</TotalTime>
  <Words>8991</Words>
  <Application>Microsoft Office PowerPoint</Application>
  <PresentationFormat>Widescreen</PresentationFormat>
  <Paragraphs>1693</Paragraphs>
  <Slides>54</Slides>
  <Notes>54</Notes>
  <HiddenSlides>3</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54</vt:i4>
      </vt:variant>
    </vt:vector>
  </HeadingPairs>
  <TitlesOfParts>
    <vt:vector size="63" baseType="lpstr">
      <vt:lpstr>Arial</vt:lpstr>
      <vt:lpstr>Wingdings</vt:lpstr>
      <vt:lpstr>微软雅黑</vt:lpstr>
      <vt:lpstr>Huawei Sans</vt:lpstr>
      <vt:lpstr>2_功能页模板</vt:lpstr>
      <vt:lpstr>3_功能页模板</vt:lpstr>
      <vt:lpstr>1_标题页模板</vt:lpstr>
      <vt:lpstr>3_内容页模板</vt:lpstr>
      <vt:lpstr>4_感谢页模板</vt:lpstr>
      <vt:lpstr>PowerPoint Presentation</vt:lpstr>
      <vt:lpstr>SD-WAN Design Practice (FSI Scenarios)</vt:lpstr>
      <vt:lpstr>PowerPoint Presentation</vt:lpstr>
      <vt:lpstr>PowerPoint Presentation</vt:lpstr>
      <vt:lpstr>PowerPoint Presentation</vt:lpstr>
      <vt:lpstr>Brief History of the FSI</vt:lpstr>
      <vt:lpstr>Classification and Functions of the FSI</vt:lpstr>
      <vt:lpstr>PowerPoint Presentation</vt:lpstr>
      <vt:lpstr>Overview of Banking Services</vt:lpstr>
      <vt:lpstr>PowerPoint Presentation</vt:lpstr>
      <vt:lpstr>Current ICT Situation of the FSI (Banks)</vt:lpstr>
      <vt:lpstr>ICT Trend of the FSI (Banks)</vt:lpstr>
      <vt:lpstr>Typical WAN Architecture of the FSI (Banks)</vt:lpstr>
      <vt:lpstr>Current Situation of Financial (Bank) WANs</vt:lpstr>
      <vt:lpstr>Current Situation of Financial (Bank) Branch Access Networks</vt:lpstr>
      <vt:lpstr>Challenges Facing Branch Access Networks Under New Financial Trends</vt:lpstr>
      <vt:lpstr>PowerPoint Presentation</vt:lpstr>
      <vt:lpstr>Addressing Challenges Facing Financial Branch Access Networks</vt:lpstr>
      <vt:lpstr>PowerPoint Presentation</vt:lpstr>
      <vt:lpstr>Key Components of the SD-WAN Solution</vt:lpstr>
      <vt:lpstr>Overall Design Roadmap of a Financial SD-WAN Network</vt:lpstr>
      <vt:lpstr>PowerPoint Presentation</vt:lpstr>
      <vt:lpstr>Typical Underlay Networking (1)</vt:lpstr>
      <vt:lpstr>Typical Underlay Networking (2)</vt:lpstr>
      <vt:lpstr>Underlay Network Design for Sub-Branches/Outlets</vt:lpstr>
      <vt:lpstr>Underlay Network Design for Level-1/Provincial Branches</vt:lpstr>
      <vt:lpstr>RR Networking Design</vt:lpstr>
      <vt:lpstr>RR Deployment Rules</vt:lpstr>
      <vt:lpstr>Underlay Network Design with One Controller Deployed</vt:lpstr>
      <vt:lpstr>Underlay Network Design with Controllers Deployed in Active/Standby Mode</vt:lpstr>
      <vt:lpstr>PowerPoint Presentation</vt:lpstr>
      <vt:lpstr>Common Overlay Topologies of Financial SD-WAN Networks</vt:lpstr>
      <vt:lpstr>Flat Topology of Financial SD-WAN Networks</vt:lpstr>
      <vt:lpstr>Hierarchical Topology of Financial SD-WAN Networks</vt:lpstr>
      <vt:lpstr>Hierarchical Topology of Financial SD-WAN Networks: Inter-Site Communication</vt:lpstr>
      <vt:lpstr>Specification Calculation for Financial SD-WAN Networks </vt:lpstr>
      <vt:lpstr>Beyond-Specification Design for Financial SD-WAN Networks</vt:lpstr>
      <vt:lpstr>PowerPoint Presentation</vt:lpstr>
      <vt:lpstr>Service Transport Design</vt:lpstr>
      <vt:lpstr>Application Identification Design</vt:lpstr>
      <vt:lpstr>Intelligent Traffic Steering Design</vt:lpstr>
      <vt:lpstr>HQoS Design</vt:lpstr>
      <vt:lpstr>PowerPoint Presentation</vt:lpstr>
      <vt:lpstr>Project Requirements of a Financial Enterprise</vt:lpstr>
      <vt:lpstr>Current Network Architecture of the Financial Enterprise </vt:lpstr>
      <vt:lpstr>Overall SD-WAN Network Reconstruction Design</vt:lpstr>
      <vt:lpstr>SD-WAN Network Design in the Province</vt:lpstr>
      <vt:lpstr>SD-WAN Network Design Outside the Province</vt:lpstr>
      <vt:lpstr>SD-WAN Device Specification Design</vt:lpstr>
      <vt:lpstr>Beyond-Specification SD-WAN Network Design</vt:lpstr>
      <vt:lpstr>SD-WAN Service Transport Design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900</cp:revision>
  <dcterms:created xsi:type="dcterms:W3CDTF">2018-11-29T10:16:29Z</dcterms:created>
  <dcterms:modified xsi:type="dcterms:W3CDTF">2021-02-03T03:28:10Z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(3)VltTHD46jtOzRBnPTrlrh8talW/2XqX8Yb2H7rq3i8BgakrTKfQnmEs54QPhBWqHJaAi+S6l
vCbGO3xH7FFWOsE7d31bLcFC2ERIiSM/bTJoKX9h19F2RiOmsK8iZdkmzeiYjef08apbK7mK
8cOT6MtC1Re+lpoQHtfTGfcIuiWlqQ4R9Hm8q2heHfDG5RGbVBTVvgDfJ3N3Xm42g369jiIF
mQcF41q3/cclYpK4n4</vt:lpwstr>
  </property>
  <property fmtid="{D5CDD505-2E9C-101B-9397-08002B2CF9AE}" pid="3" name="_2015_ms_pID_7253431">
    <vt:lpwstr>jG/8Z4ASULad6rEUk5s1IDuBIV7i6ZSAllVd5LXyqzmMVJxjLPYg01
h9GFd/pN1YJBxPrVPI2MkRUtYdJyNtqS1n24Ip7emJlDXS/gYgNvL4d+ALYQUIw5YhN76xZZ
8N0ASxDZjaBOiOCHFAnNRCGkJK51DcQbbEpcZPYAGPz37vA8vJJPYTWnWZxoC7njSYDdKA90
vpzK04UWQSJO8Pp+dQMwoVFS3INp+1V8YB93</vt:lpwstr>
  </property>
  <property fmtid="{D5CDD505-2E9C-101B-9397-08002B2CF9AE}" pid="4" name="_2015_ms_pID_7253432">
    <vt:lpwstr>TA==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1611970524</vt:lpwstr>
  </property>
  <property fmtid="{D5CDD505-2E9C-101B-9397-08002B2CF9AE}" pid="9" name="ContentTypeId">
    <vt:lpwstr>0x01010002C5B4B712841F4C8A7AAEE2CD191271</vt:lpwstr>
  </property>
</Properties>
</file>