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3.xml" ContentType="application/vnd.openxmlformats-officedocument.theme+xml"/>
  <Override PartName="/ppt/slideLayouts/slideLayout1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841" r:id="rId4"/>
    <p:sldMasterId id="2147483843" r:id="rId5"/>
    <p:sldMasterId id="2147483854" r:id="rId6"/>
    <p:sldMasterId id="2147483858" r:id="rId7"/>
  </p:sldMasterIdLst>
  <p:notesMasterIdLst>
    <p:notesMasterId r:id="rId55"/>
  </p:notesMasterIdLst>
  <p:handoutMasterIdLst>
    <p:handoutMasterId r:id="rId56"/>
  </p:handoutMasterIdLst>
  <p:sldIdLst>
    <p:sldId id="271" r:id="rId8"/>
    <p:sldId id="272" r:id="rId9"/>
    <p:sldId id="273" r:id="rId10"/>
    <p:sldId id="274" r:id="rId11"/>
    <p:sldId id="275" r:id="rId12"/>
    <p:sldId id="289" r:id="rId13"/>
    <p:sldId id="290" r:id="rId14"/>
    <p:sldId id="291" r:id="rId15"/>
    <p:sldId id="292" r:id="rId16"/>
    <p:sldId id="293" r:id="rId17"/>
    <p:sldId id="294" r:id="rId18"/>
    <p:sldId id="295" r:id="rId19"/>
    <p:sldId id="296" r:id="rId20"/>
    <p:sldId id="297" r:id="rId21"/>
    <p:sldId id="298" r:id="rId22"/>
    <p:sldId id="288" r:id="rId23"/>
    <p:sldId id="300" r:id="rId24"/>
    <p:sldId id="301" r:id="rId25"/>
    <p:sldId id="302" r:id="rId26"/>
    <p:sldId id="303" r:id="rId27"/>
    <p:sldId id="304" r:id="rId28"/>
    <p:sldId id="305" r:id="rId29"/>
    <p:sldId id="306" r:id="rId30"/>
    <p:sldId id="307" r:id="rId31"/>
    <p:sldId id="308" r:id="rId32"/>
    <p:sldId id="309" r:id="rId33"/>
    <p:sldId id="310" r:id="rId34"/>
    <p:sldId id="311" r:id="rId35"/>
    <p:sldId id="312" r:id="rId36"/>
    <p:sldId id="313" r:id="rId37"/>
    <p:sldId id="314" r:id="rId38"/>
    <p:sldId id="315" r:id="rId39"/>
    <p:sldId id="316" r:id="rId40"/>
    <p:sldId id="317" r:id="rId41"/>
    <p:sldId id="318" r:id="rId42"/>
    <p:sldId id="319" r:id="rId43"/>
    <p:sldId id="328" r:id="rId44"/>
    <p:sldId id="321" r:id="rId45"/>
    <p:sldId id="322" r:id="rId46"/>
    <p:sldId id="323" r:id="rId47"/>
    <p:sldId id="324" r:id="rId48"/>
    <p:sldId id="325" r:id="rId49"/>
    <p:sldId id="326" r:id="rId50"/>
    <p:sldId id="327" r:id="rId51"/>
    <p:sldId id="280" r:id="rId52"/>
    <p:sldId id="282" r:id="rId53"/>
    <p:sldId id="285" r:id="rId54"/>
  </p:sldIdLst>
  <p:sldSz cx="12192000" cy="6858000"/>
  <p:notesSz cx="6797675" cy="9926638"/>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935" userDrawn="1">
          <p15:clr>
            <a:srgbClr val="A4A3A4"/>
          </p15:clr>
        </p15:guide>
        <p15:guide id="2" pos="3840">
          <p15:clr>
            <a:srgbClr val="A4A3A4"/>
          </p15:clr>
        </p15:guide>
      </p15:sldGuideLst>
    </p:ext>
    <p:ext uri="{2D200454-40CA-4A62-9FC3-DE9A4176ACB9}">
      <p15:notesGuideLst xmlns:p15="http://schemas.microsoft.com/office/powerpoint/2012/main">
        <p15:guide id="1" orient="horz" userDrawn="1">
          <p15:clr>
            <a:srgbClr val="A4A3A4"/>
          </p15:clr>
        </p15:guide>
        <p15:guide id="2" pos="2207"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04040"/>
    <a:srgbClr val="151515"/>
    <a:srgbClr val="C7000B"/>
    <a:srgbClr val="575756"/>
    <a:srgbClr val="FFFFFF"/>
    <a:srgbClr val="DD4654"/>
    <a:srgbClr val="F3D2D5"/>
    <a:srgbClr val="E6A8AD"/>
    <a:srgbClr val="E57B84"/>
    <a:srgbClr val="E5798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3" autoAdjust="0"/>
    <p:restoredTop sz="74394" autoAdjust="0"/>
  </p:normalViewPr>
  <p:slideViewPr>
    <p:cSldViewPr snapToGrid="0" snapToObjects="1">
      <p:cViewPr varScale="1">
        <p:scale>
          <a:sx n="106" d="100"/>
          <a:sy n="106" d="100"/>
        </p:scale>
        <p:origin x="78" y="198"/>
      </p:cViewPr>
      <p:guideLst>
        <p:guide orient="horz" pos="935"/>
        <p:guide pos="3840"/>
      </p:guideLst>
    </p:cSldViewPr>
  </p:slideViewPr>
  <p:outlineViewPr>
    <p:cViewPr>
      <p:scale>
        <a:sx n="33" d="100"/>
        <a:sy n="33" d="100"/>
      </p:scale>
      <p:origin x="0" y="0"/>
    </p:cViewPr>
  </p:outlineViewPr>
  <p:notesTextViewPr>
    <p:cViewPr>
      <p:scale>
        <a:sx n="125" d="100"/>
        <a:sy n="125" d="100"/>
      </p:scale>
      <p:origin x="0" y="0"/>
    </p:cViewPr>
  </p:notesTextViewPr>
  <p:sorterViewPr>
    <p:cViewPr>
      <p:scale>
        <a:sx n="66" d="100"/>
        <a:sy n="66" d="100"/>
      </p:scale>
      <p:origin x="0" y="0"/>
    </p:cViewPr>
  </p:sorterViewPr>
  <p:notesViewPr>
    <p:cSldViewPr snapToGrid="0" snapToObjects="1">
      <p:cViewPr>
        <p:scale>
          <a:sx n="125" d="100"/>
          <a:sy n="125" d="100"/>
        </p:scale>
        <p:origin x="2952" y="-2712"/>
      </p:cViewPr>
      <p:guideLst>
        <p:guide orient="horz"/>
        <p:guide pos="2207"/>
      </p:guideLst>
    </p:cSldViewPr>
  </p:notesViewPr>
  <p:gridSpacing cx="72000" cy="720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slide" Target="slides/slide40.xml"/><Relationship Id="rId50" Type="http://schemas.openxmlformats.org/officeDocument/2006/relationships/slide" Target="slides/slide43.xml"/><Relationship Id="rId55" Type="http://schemas.openxmlformats.org/officeDocument/2006/relationships/notesMaster" Target="notesMasters/notesMaster1.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9.xml"/><Relationship Id="rId29" Type="http://schemas.openxmlformats.org/officeDocument/2006/relationships/slide" Target="slides/slide2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slide" Target="slides/slide46.xml"/><Relationship Id="rId58" Type="http://schemas.openxmlformats.org/officeDocument/2006/relationships/viewProps" Target="viewProps.xml"/><Relationship Id="rId5" Type="http://schemas.openxmlformats.org/officeDocument/2006/relationships/slideMaster" Target="slideMasters/slideMaster2.xml"/><Relationship Id="rId19" Type="http://schemas.openxmlformats.org/officeDocument/2006/relationships/slide" Target="slides/slide12.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handoutMaster" Target="handoutMasters/handoutMaster1.xml"/><Relationship Id="rId8" Type="http://schemas.openxmlformats.org/officeDocument/2006/relationships/slide" Target="slides/slide1.xml"/><Relationship Id="rId51" Type="http://schemas.openxmlformats.org/officeDocument/2006/relationships/slide" Target="slides/slide44.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theme" Target="theme/theme1.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presProps" Target="presProps.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a16="http://schemas.microsoft.com/office/drawing/2014/main" xmlns=""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11/1/2021</a:t>
            </a:fld>
            <a:endParaRPr lang="en-US" dirty="0">
              <a:latin typeface="Huawei Sans" panose="020C0503030203020204" pitchFamily="34" charset="0"/>
            </a:endParaRPr>
          </a:p>
        </p:txBody>
      </p:sp>
      <p:sp>
        <p:nvSpPr>
          <p:cNvPr id="4" name="Footer Placeholder 3">
            <a:extLst>
              <a:ext uri="{FF2B5EF4-FFF2-40B4-BE49-F238E27FC236}">
                <a16:creationId xmlns:a16="http://schemas.microsoft.com/office/drawing/2014/main" xmlns=""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a16="http://schemas.microsoft.com/office/drawing/2014/main" xmlns=""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731838" y="743151"/>
            <a:ext cx="5580062" cy="3117649"/>
          </a:xfrm>
          <a:prstGeom prst="rect">
            <a:avLst/>
          </a:prstGeom>
          <a:noFill/>
          <a:ln w="12700">
            <a:solidFill>
              <a:prstClr val="black"/>
            </a:solidFill>
          </a:ln>
        </p:spPr>
        <p:txBody>
          <a:bodyPr vert="horz" lIns="91440" tIns="45720" rIns="91440" bIns="45720" rtlCol="0" anchor="t" anchorCtr="0"/>
          <a:lstStyle/>
          <a:p>
            <a:endParaRPr lang="en-US"/>
          </a:p>
        </p:txBody>
      </p:sp>
      <p:sp>
        <p:nvSpPr>
          <p:cNvPr id="5" name="Notes Placeholder 4"/>
          <p:cNvSpPr>
            <a:spLocks noGrp="1"/>
          </p:cNvSpPr>
          <p:nvPr>
            <p:ph type="body" sz="quarter" idx="3"/>
          </p:nvPr>
        </p:nvSpPr>
        <p:spPr>
          <a:xfrm>
            <a:off x="731837" y="4300483"/>
            <a:ext cx="5580063" cy="5418958"/>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mod="1">
    <p:ext uri="{620B2872-D7B9-4A21-9093-7833F8D536E1}">
      <p15:sldGuideLst xmlns:p15="http://schemas.microsoft.com/office/powerpoint/2012/main">
        <p15:guide id="2" orient="horz" pos="2704" userDrawn="1">
          <p15:clr>
            <a:srgbClr val="F26B43"/>
          </p15:clr>
        </p15:guide>
        <p15:guide id="3" orient="horz" pos="459" userDrawn="1">
          <p15:clr>
            <a:srgbClr val="F26B43"/>
          </p15:clr>
        </p15:guide>
        <p15:guide id="4" orient="horz" pos="2432" userDrawn="1">
          <p15:clr>
            <a:srgbClr val="F26B43"/>
          </p15:clr>
        </p15:guide>
        <p15:guide id="6" pos="3976" userDrawn="1">
          <p15:clr>
            <a:srgbClr val="F26B43"/>
          </p15:clr>
        </p15:guide>
        <p15:guide id="7" pos="461" userDrawn="1">
          <p15:clr>
            <a:srgbClr val="F26B43"/>
          </p15:clr>
        </p15:guide>
        <p15:guide id="8" pos="2207"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2830018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Global unicast address (GUA): It is also known as an </a:t>
            </a:r>
            <a:r>
              <a:rPr lang="en-US" dirty="0" err="1" smtClean="0"/>
              <a:t>aggregatable</a:t>
            </a:r>
            <a:r>
              <a:rPr lang="en-US" dirty="0" smtClean="0"/>
              <a:t> GUA. This type of address is globally unique and is used by hosts that need to access the Internet. It is equivalent to a public IPv4 address.</a:t>
            </a:r>
          </a:p>
          <a:p>
            <a:r>
              <a:rPr lang="en-US" dirty="0" smtClean="0"/>
              <a:t>Unique local address (ULA): It is a private IPv6 address that can be used only on an intranet. This type of address cannot be routed on an IPv6 public network and therefore cannot be used to directly access a public network.</a:t>
            </a:r>
            <a:endParaRPr lang="en-US" altLang="zh-CN" dirty="0" smtClean="0"/>
          </a:p>
          <a:p>
            <a:r>
              <a:rPr lang="en-US" dirty="0" smtClean="0"/>
              <a:t>Link-local address (LLA): It is another type of IPv6 address with a limited application scope.</a:t>
            </a:r>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2852272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1540369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9693093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0469786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7" y="4300482"/>
            <a:ext cx="5580063" cy="5626155"/>
          </a:xfrm>
        </p:spPr>
        <p:txBody>
          <a:bodyPr/>
          <a:lstStyle/>
          <a:p>
            <a:r>
              <a:rPr lang="en-US" dirty="0" smtClean="0"/>
              <a:t>General rules for IPv6 address planning:</a:t>
            </a:r>
            <a:endParaRPr lang="en-US" altLang="zh-CN" dirty="0" smtClean="0"/>
          </a:p>
          <a:p>
            <a:pPr lvl="1"/>
            <a:r>
              <a:rPr lang="en-US" b="1" dirty="0" smtClean="0"/>
              <a:t>Hierarchical design: </a:t>
            </a:r>
            <a:r>
              <a:rPr lang="en-US" dirty="0" smtClean="0"/>
              <a:t>The large address space of IPv6 imposes higher requirements on route summarization. Specifically, network address fragments need to be reduced and route summarization needs to be enhanced to improve routing efficiency. The hierarchical design helps reduce the size of routing tables, ease IP address expansion and configuration, and facilitate fault locating, management, and capacity planning. In the hierarchical design, an IPv6 address is divided into several independent fields. Each field can be planned individually to implement route summarization. For example, a user-defined prefix can be divided into multiple fields, with each field representing a different meaning.</a:t>
            </a:r>
            <a:endParaRPr lang="en-US" altLang="zh-CN" dirty="0" smtClean="0"/>
          </a:p>
          <a:p>
            <a:pPr lvl="1"/>
            <a:r>
              <a:rPr lang="en-US" b="1" dirty="0" smtClean="0"/>
              <a:t>Semantics: </a:t>
            </a:r>
            <a:r>
              <a:rPr lang="en-US" dirty="0" smtClean="0"/>
              <a:t>Different fields are defined and assigned with meanings such as service type and physical location, facilitating O&amp;M and fault locating.</a:t>
            </a:r>
          </a:p>
          <a:p>
            <a:pPr lvl="1"/>
            <a:r>
              <a:rPr lang="en-US" b="1" dirty="0" smtClean="0"/>
              <a:t>Security: </a:t>
            </a:r>
            <a:r>
              <a:rPr lang="en-US" dirty="0" smtClean="0"/>
              <a:t>Services with shared attributes have the same security requirements. Mutual access between services needs to be controlled. Services with shared attributes are assigned addresses in the same address space, facilitating security design and policy management.</a:t>
            </a:r>
          </a:p>
          <a:p>
            <a:pPr lvl="1"/>
            <a:r>
              <a:rPr lang="en-US" b="1" dirty="0" smtClean="0"/>
              <a:t>Continuity: </a:t>
            </a:r>
            <a:r>
              <a:rPr lang="en-US" dirty="0" smtClean="0"/>
              <a:t>It is recommended that IPv6 addresses in or between address segments be contiguous. This avoids wasting addresses and facilitates address management and summarization. This also eases route summarization, reduces the size of routing tables, and improves routing efficiency.</a:t>
            </a:r>
          </a:p>
          <a:p>
            <a:pPr lvl="1"/>
            <a:r>
              <a:rPr lang="en-US" b="1" dirty="0" smtClean="0"/>
              <a:t>Extensibility: </a:t>
            </a:r>
            <a:r>
              <a:rPr lang="en-US" dirty="0" smtClean="0"/>
              <a:t>Some IP addresses should be reserved for future network expansion.</a:t>
            </a:r>
            <a:endParaRPr lang="en-US" altLang="zh-CN" dirty="0" smtClean="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59968126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17789764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59043801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IPv4 address exhaustion fuels the urgency to transition to IPv6, but this requires existing IPv4 devices to be replaced as these devices are incompatible with IPv6 networks. The main issue is that replacing a large number of IPv4 devices will incur huge costs and interrupt services on the live networks. Therefore, the transition from IPv4 to IPv6 must be a gradual process. During the early stage of IPv4-to-IPv6 transition, IPv6 networks are scattered across a large number of IPv4 networks. Therefore, IPv6 transition technologies are required to implement IPv6 service interworking.</a:t>
            </a:r>
            <a:endParaRPr lang="en-US" altLang="zh-CN" smtClean="0"/>
          </a:p>
          <a:p>
            <a:r>
              <a:rPr lang="en-US" smtClean="0"/>
              <a:t>Note: The VXLAN and SRv6 technologies will be described in detail in subsequent courses.</a:t>
            </a:r>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19992166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88096676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Manual </a:t>
            </a:r>
            <a:r>
              <a:rPr lang="en-US" altLang="zh-CN" dirty="0" smtClean="0"/>
              <a:t>IPv6 over IPv4 </a:t>
            </a:r>
            <a:r>
              <a:rPr lang="en-US" dirty="0" smtClean="0"/>
              <a:t>tunnel:</a:t>
            </a:r>
            <a:endParaRPr lang="en-US" altLang="zh-CN" dirty="0" smtClean="0"/>
          </a:p>
          <a:p>
            <a:pPr lvl="1"/>
            <a:r>
              <a:rPr lang="en-US" dirty="0" smtClean="0"/>
              <a:t>Devices at both ends of a tunnel must support the IPv4/IPv6 dual stack. Other devices only need to support a single protocol stack.</a:t>
            </a:r>
            <a:endParaRPr lang="en-US" altLang="zh-CN" dirty="0" smtClean="0"/>
          </a:p>
          <a:p>
            <a:pPr lvl="1"/>
            <a:r>
              <a:rPr lang="en-US" dirty="0" smtClean="0"/>
              <a:t>The source and destination addresses of a manual tunnel are manually configured on devices. If a border device needs to establish tunnels with several devices, manually configuring multiple tunnels on the device is complex. Therefore, manual tunnels apply when two border routers connect only two IPv6 networks.</a:t>
            </a:r>
            <a:endParaRPr lang="en-US" altLang="zh-CN" dirty="0" smtClean="0"/>
          </a:p>
          <a:p>
            <a:pPr lvl="1"/>
            <a:r>
              <a:rPr lang="en-US" dirty="0" smtClean="0"/>
              <a:t>Tunnel forwarding mechanism: When receiving a packet from an IPv6 network, a border device searches its routing table for an entry matching the destination address of the IPv6 packet. If the outbound interface is a virtual tunnel interface, the border device encapsulates the IPv6 packet into an IPv4 packet based on the source and destination IPv4 addresses configured on the interface. The resulting IPv4 packet is then forwarded to the remote end of the tunnel over an IPv4 network. When receiving this IPv4 packet, the remote end </a:t>
            </a:r>
            <a:r>
              <a:rPr lang="en-US" dirty="0" err="1" smtClean="0"/>
              <a:t>decapsulates</a:t>
            </a:r>
            <a:r>
              <a:rPr lang="en-US" dirty="0" smtClean="0"/>
              <a:t> the packet to obtain the original IPv6 packet and processes it using the IPv6 protocol stack.</a:t>
            </a:r>
            <a:endParaRPr lang="en-US" altLang="zh-CN" dirty="0" smtClean="0"/>
          </a:p>
          <a:p>
            <a:r>
              <a:rPr lang="en-US" dirty="0" smtClean="0"/>
              <a:t>IPv6 over IPv4 GRE tunnel:</a:t>
            </a:r>
            <a:endParaRPr lang="en-US" altLang="zh-CN" dirty="0" smtClean="0"/>
          </a:p>
          <a:p>
            <a:pPr lvl="1"/>
            <a:r>
              <a:rPr lang="en-US" dirty="0" smtClean="0"/>
              <a:t>Tunnel forwarding mechanism: Same as that of the </a:t>
            </a:r>
            <a:r>
              <a:rPr lang="en-US" altLang="zh-CN" dirty="0" smtClean="0"/>
              <a:t>manual </a:t>
            </a:r>
            <a:r>
              <a:rPr lang="en-US" dirty="0" smtClean="0"/>
              <a:t>IPv6 over IPv4 tunnel.</a:t>
            </a:r>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565601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03030991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The data forwarding process of an automatic IPv4-compatible IPv6 tunnel is as follows:</a:t>
            </a:r>
            <a:endParaRPr lang="en-US" altLang="zh-CN" dirty="0" smtClean="0"/>
          </a:p>
          <a:p>
            <a:pPr lvl="1"/>
            <a:r>
              <a:rPr lang="en-US" dirty="0" smtClean="0"/>
              <a:t>When receiving an IPv6 packet, R1 searches for an IPv6 route destined for ::A01:102 and finds that the next hop of the route is a virtual tunnel interface.</a:t>
            </a:r>
            <a:endParaRPr lang="en-US" altLang="zh-CN" dirty="0" smtClean="0"/>
          </a:p>
          <a:p>
            <a:pPr lvl="1"/>
            <a:r>
              <a:rPr lang="en-US" dirty="0" smtClean="0"/>
              <a:t>R1 encapsulates the IPv6 packet into an IPv4 packet. The source address of the IPv4 packet is the source IPv4 address 10.1.1.1 of the tunnel, and the destination IPv4 address is the last 32 bits (10.1.1.2) of the IPv4-compatible IPv6 address ::A01:102.</a:t>
            </a:r>
            <a:endParaRPr lang="en-US" altLang="zh-CN" dirty="0" smtClean="0"/>
          </a:p>
          <a:p>
            <a:pPr lvl="1"/>
            <a:r>
              <a:rPr lang="en-US" dirty="0" smtClean="0"/>
              <a:t>R1 sends the resulting IPv4 packet out from its tunnel interface. Then, the packet is routed to the destination node R2 at 10.1.1.2 over the IPv4 network. When receiving this packet, R2 </a:t>
            </a:r>
            <a:r>
              <a:rPr lang="en-US" dirty="0" err="1" smtClean="0"/>
              <a:t>decapsulates</a:t>
            </a:r>
            <a:r>
              <a:rPr lang="en-US" dirty="0" smtClean="0"/>
              <a:t> the packet to obtain the original IPv6 packet, and processes the IPv6 packet using the IPv6 protocol stack.</a:t>
            </a:r>
            <a:endParaRPr lang="en-US" altLang="zh-CN" dirty="0" smtClean="0"/>
          </a:p>
          <a:p>
            <a:pPr lvl="1"/>
            <a:r>
              <a:rPr lang="en-US" dirty="0" smtClean="0"/>
              <a:t>The response packet returned by R2 is processed in a similar way as the IPv6 packet sent by R1.</a:t>
            </a:r>
            <a:endParaRPr lang="en-US" altLang="zh-CN" dirty="0" smtClean="0"/>
          </a:p>
          <a:p>
            <a:r>
              <a:rPr lang="en-US" dirty="0" smtClean="0"/>
              <a:t>6to4 tunnel:</a:t>
            </a:r>
            <a:endParaRPr lang="en-US" altLang="zh-CN" dirty="0" smtClean="0"/>
          </a:p>
          <a:p>
            <a:pPr lvl="1"/>
            <a:r>
              <a:rPr lang="en-US" dirty="0" smtClean="0"/>
              <a:t>The network prefix of a 6to4 address is 64 bits long.</a:t>
            </a:r>
          </a:p>
          <a:p>
            <a:pPr lvl="2"/>
            <a:r>
              <a:rPr lang="en-US" dirty="0" smtClean="0"/>
              <a:t>The first 48 bits (2002: </a:t>
            </a:r>
            <a:r>
              <a:rPr lang="en-US" dirty="0" err="1" smtClean="0"/>
              <a:t>a.b.c.d</a:t>
            </a:r>
            <a:r>
              <a:rPr lang="en-US" dirty="0" smtClean="0"/>
              <a:t>) are determined by the IPv4 address assigned to a router and cannot be changed.</a:t>
            </a:r>
          </a:p>
          <a:p>
            <a:pPr lvl="2"/>
            <a:r>
              <a:rPr lang="en-US" dirty="0" smtClean="0"/>
              <a:t>The last 16 digits (SLA) are defined by users.</a:t>
            </a:r>
            <a:endParaRPr lang="en-US" altLang="zh-CN" dirty="0" smtClean="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13308543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7" y="728663"/>
            <a:ext cx="5580063" cy="8990778"/>
          </a:xfrm>
        </p:spPr>
        <p:txBody>
          <a:bodyPr/>
          <a:lstStyle/>
          <a:p>
            <a:pPr lvl="1"/>
            <a:r>
              <a:rPr lang="en-US" dirty="0" smtClean="0"/>
              <a:t>Fields in a 6to4 address:</a:t>
            </a:r>
            <a:endParaRPr lang="en-US" altLang="zh-CN" dirty="0" smtClean="0"/>
          </a:p>
          <a:p>
            <a:pPr lvl="2"/>
            <a:r>
              <a:rPr lang="en-US" dirty="0" smtClean="0"/>
              <a:t>FP: indicates the format prefix of </a:t>
            </a:r>
            <a:r>
              <a:rPr lang="en-US" dirty="0" err="1" smtClean="0"/>
              <a:t>aggregatable</a:t>
            </a:r>
            <a:r>
              <a:rPr lang="en-US" dirty="0" smtClean="0"/>
              <a:t> GUAs. The value is 001.</a:t>
            </a:r>
          </a:p>
          <a:p>
            <a:pPr lvl="2"/>
            <a:r>
              <a:rPr lang="en-US" dirty="0" smtClean="0"/>
              <a:t>TLA: indicates the top level aggregator. The value is 0x0002.</a:t>
            </a:r>
          </a:p>
          <a:p>
            <a:pPr lvl="2"/>
            <a:r>
              <a:rPr lang="en-US" dirty="0" smtClean="0"/>
              <a:t>SLA: indicates the site level aggregator.</a:t>
            </a:r>
          </a:p>
          <a:p>
            <a:pPr lvl="0"/>
            <a:r>
              <a:rPr lang="en-US" dirty="0" smtClean="0"/>
              <a:t>ISATAP tunnel:</a:t>
            </a:r>
            <a:endParaRPr lang="en-US" altLang="zh-CN" dirty="0" smtClean="0"/>
          </a:p>
          <a:p>
            <a:pPr lvl="1"/>
            <a:r>
              <a:rPr lang="en-US" dirty="0" smtClean="0"/>
              <a:t>First 64 bits of an ISATAP address: The device at one end of a tunnel obtains the first 64 bits by sending a request to the ISATAP router through NDP, and automatically generates an ISATAP IPv6 address accordingly.</a:t>
            </a:r>
          </a:p>
          <a:p>
            <a:pPr lvl="1"/>
            <a:r>
              <a:rPr lang="en-US" dirty="0" smtClean="0"/>
              <a:t>ISATAP interface ID:</a:t>
            </a:r>
            <a:endParaRPr lang="en-US" altLang="zh-CN" dirty="0" smtClean="0"/>
          </a:p>
          <a:p>
            <a:pPr lvl="2"/>
            <a:r>
              <a:rPr lang="en-US" dirty="0" smtClean="0"/>
              <a:t>When the IPv4 address is globally unique, the "u" bit is set to 1; otherwise, the "u" bit is set to 0. ISATAP tunnels are typically applied within sites. Therefore, the IPv4 addresses in interface IDs do not need to be globally unique.</a:t>
            </a:r>
          </a:p>
          <a:p>
            <a:pPr lvl="2"/>
            <a:r>
              <a:rPr lang="en-US" dirty="0" smtClean="0"/>
              <a:t>The "g" bit is an IEEE group/individual bit and its value is fixed at 0.</a:t>
            </a:r>
          </a:p>
          <a:p>
            <a:pPr lvl="1"/>
            <a:r>
              <a:rPr lang="en-US" dirty="0" smtClean="0"/>
              <a:t>As shown in the figure, Host 2 on the IPv4 network supports the IPv4/IPv6 dual stack and has a private IPv4 address (10.1.1.2/24). You can perform the following operations on Host 2 to enable the ISATAP function:</a:t>
            </a:r>
          </a:p>
          <a:p>
            <a:pPr marL="948600" lvl="2" indent="-228600">
              <a:buFont typeface="+mj-lt"/>
              <a:buAutoNum type="arabicPeriod"/>
            </a:pPr>
            <a:r>
              <a:rPr lang="en-US" dirty="0" smtClean="0"/>
              <a:t>Configure an ISATAP tunnel interface. Then, Host 2 generates an ISATAP interface ID based on its IPv4 address, and generates an ISATAP link-local IPv6 address (FE80::5EFE:A01:102) based on the interface ID, so that it can access the IPv6 network on the local link.</a:t>
            </a:r>
          </a:p>
          <a:p>
            <a:pPr marL="948600" lvl="2" indent="-228600">
              <a:buFont typeface="+mj-lt"/>
              <a:buAutoNum type="arabicPeriod"/>
            </a:pPr>
            <a:r>
              <a:rPr lang="en-US" dirty="0" smtClean="0"/>
              <a:t>Configure Host 2 to automatically obtain an IPv6 GUA (1::5EFE:A01:102). When Host 2 communicates with another IPv6 host, it uses the IPv4 address in the next-hop IPv6 address as the destination address in an IPv4 header, and sends the packet out through its tunnel interface.</a:t>
            </a:r>
          </a:p>
        </p:txBody>
      </p:sp>
    </p:spTree>
    <p:extLst>
      <p:ext uri="{BB962C8B-B14F-4D97-AF65-F5344CB8AC3E}">
        <p14:creationId xmlns:p14="http://schemas.microsoft.com/office/powerpoint/2010/main" val="356942166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Advantages of 6PE:</a:t>
            </a:r>
          </a:p>
          <a:p>
            <a:pPr lvl="1"/>
            <a:r>
              <a:rPr lang="en-US" b="1" dirty="0" smtClean="0"/>
              <a:t>Easy maintenance: </a:t>
            </a:r>
            <a:r>
              <a:rPr lang="en-US" dirty="0" smtClean="0"/>
              <a:t>All configurations are performed on PEs. IPv6 services are carried over the existing IPv4 networks, simplifying network maintenance. Additionally, users on IPv6 networks are unaware of the IPv4 networks.</a:t>
            </a:r>
          </a:p>
          <a:p>
            <a:pPr lvl="1"/>
            <a:r>
              <a:rPr lang="en-US" b="1" dirty="0" smtClean="0"/>
              <a:t>Low network construction costs: </a:t>
            </a:r>
            <a:r>
              <a:rPr lang="en-US" dirty="0" smtClean="0"/>
              <a:t>Carriers can provide IPv6 services to users over existing MPLS networks without upgrading the networks. 6PE devices can also provide various types of services, such as IPv6 VPN and IPv4 VPN.</a:t>
            </a:r>
            <a:endParaRPr lang="en-US" altLang="zh-CN" dirty="0" smtClean="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64724688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The route transmission process in an intra-AS 6PE scenario is as follows:</a:t>
            </a:r>
          </a:p>
          <a:p>
            <a:pPr marL="588600" lvl="1" indent="-228600">
              <a:buFont typeface="+mj-lt"/>
              <a:buAutoNum type="arabicPeriod"/>
            </a:pPr>
            <a:r>
              <a:rPr lang="en-US" dirty="0" smtClean="0"/>
              <a:t>CE2 sends an intra-AS IPv6 route to its EBGP peer 6PE2.</a:t>
            </a:r>
          </a:p>
          <a:p>
            <a:pPr marL="588600" lvl="1" indent="-228600">
              <a:buFont typeface="+mj-lt"/>
              <a:buAutoNum type="arabicPeriod"/>
            </a:pPr>
            <a:r>
              <a:rPr lang="en-US" dirty="0" smtClean="0"/>
              <a:t>Upon receipt, 6PE2 changes the next hop of the IPv6 route to itself, and assigns an inner label to the IPv6 route. Then, 6PE2 sends the labeled IPv6 route to its IBGP peer 6PE1.</a:t>
            </a:r>
          </a:p>
          <a:p>
            <a:pPr marL="588600" lvl="1" indent="-228600">
              <a:buFont typeface="+mj-lt"/>
              <a:buAutoNum type="arabicPeriod"/>
            </a:pPr>
            <a:r>
              <a:rPr lang="en-US" dirty="0" smtClean="0"/>
              <a:t>When receiving the labeled IPv6 route, 6PE1 </a:t>
            </a:r>
            <a:r>
              <a:rPr lang="en-US" dirty="0" err="1" smtClean="0"/>
              <a:t>recurses</a:t>
            </a:r>
            <a:r>
              <a:rPr lang="en-US" dirty="0" smtClean="0"/>
              <a:t> the route to a tunnel, and adds the route to the local forwarding table. Then, 6PE1 changes the next hop of the IPv6 route to itself, removes the label from the route, and sends the route to its EBGP peer CE1.</a:t>
            </a:r>
            <a:endParaRPr lang="en-US" altLang="zh-CN" dirty="0" smtClean="0"/>
          </a:p>
          <a:p>
            <a:r>
              <a:rPr lang="en-US" dirty="0" smtClean="0"/>
              <a:t>The packet transmission process in an intra-AS 6PE scenario is as follows:</a:t>
            </a:r>
          </a:p>
          <a:p>
            <a:pPr marL="588600" lvl="1" indent="-228600">
              <a:buFont typeface="+mj-lt"/>
              <a:buAutoNum type="arabicPeriod"/>
            </a:pPr>
            <a:r>
              <a:rPr lang="en-US" dirty="0" smtClean="0"/>
              <a:t>CE1 sends an ordinary IPv6 packet to 6PE1 over an IPv6 link on the public network.</a:t>
            </a:r>
          </a:p>
          <a:p>
            <a:pPr marL="588600" lvl="1" indent="-228600">
              <a:buFont typeface="+mj-lt"/>
              <a:buAutoNum type="arabicPeriod"/>
            </a:pPr>
            <a:r>
              <a:rPr lang="en-US" dirty="0" smtClean="0"/>
              <a:t>Upon receipt of the IPv6 packet, 6PE1 looks up the destination address of the packet in its forwarding table, and encapsulates the packet with inner and outer labels. Then, 6PE1 sends the resulting IPv6 packet to 6PE2 over a public network tunnel.</a:t>
            </a:r>
          </a:p>
          <a:p>
            <a:pPr marL="588600" lvl="1" indent="-228600">
              <a:buFont typeface="+mj-lt"/>
              <a:buAutoNum type="arabicPeriod"/>
            </a:pPr>
            <a:r>
              <a:rPr lang="en-US" dirty="0" smtClean="0"/>
              <a:t>When receiving the IPv6 packet, 6PE2 removes the inner and outer labels and forwards the resulting IPv6 packet to CE2 based on the destination address over an IPv6 link.</a:t>
            </a:r>
          </a:p>
          <a:p>
            <a:endParaRPr lang="en-US" altLang="zh-CN" dirty="0"/>
          </a:p>
        </p:txBody>
      </p:sp>
      <p:sp>
        <p:nvSpPr>
          <p:cNvPr id="7" name="幻灯片图像占位符 6"/>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50260101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When 6PE routes are configured to share the same explicit null label on 6PE2, 6PE2 advertises 6PE routes with an explicit null label to 6PE1 without applying for labels for the routes.</a:t>
            </a:r>
          </a:p>
          <a:p>
            <a:r>
              <a:rPr lang="en-US" smtClean="0"/>
              <a:t>When forwarding data to 6PE2, 6PE1 adds two labels to the data. The outer label is distributed by LDP pointing to 6PE2, and the inner label is an explicit null label distributed by MP-BGP.</a:t>
            </a:r>
          </a:p>
          <a:p>
            <a:r>
              <a:rPr lang="en-US" smtClean="0"/>
              <a:t>When the IPv6 data packet arrives at 6PE2, 6PE2 pops out the explicit null label and forwards the packet to CE2.</a:t>
            </a:r>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42802053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In 6VPE, IPv6 routing protocols run between PEs and CEs. The following IPv6 routing protocols can be used to provide IPv6 VPN services:</a:t>
            </a:r>
          </a:p>
          <a:p>
            <a:pPr lvl="1"/>
            <a:r>
              <a:rPr lang="en-US" smtClean="0"/>
              <a:t>BGP4+</a:t>
            </a:r>
          </a:p>
          <a:p>
            <a:pPr lvl="1"/>
            <a:r>
              <a:rPr lang="en-US" smtClean="0"/>
              <a:t>Static IPv6 routing</a:t>
            </a:r>
          </a:p>
          <a:p>
            <a:pPr lvl="1"/>
            <a:r>
              <a:rPr lang="en-US" smtClean="0"/>
              <a:t>OSPFv3</a:t>
            </a:r>
          </a:p>
          <a:p>
            <a:pPr lvl="1"/>
            <a:r>
              <a:rPr lang="en-US" smtClean="0"/>
              <a:t>IS-IS for IPv6</a:t>
            </a:r>
          </a:p>
          <a:p>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59392309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Note: This course uses a Huawei </a:t>
            </a:r>
            <a:r>
              <a:rPr lang="en-US" dirty="0" err="1" smtClean="0"/>
              <a:t>NetEngine</a:t>
            </a:r>
            <a:r>
              <a:rPr lang="en-US" dirty="0" smtClean="0"/>
              <a:t> 8000 series router as an example to describe how to configure 6VPE.</a:t>
            </a:r>
            <a:endParaRPr lang="en-US" altLang="zh-CN" dirty="0" smtClean="0"/>
          </a:p>
          <a:p>
            <a:r>
              <a:rPr lang="en-US" dirty="0" smtClean="0"/>
              <a:t>Command: &lt;HUAWEI&gt;</a:t>
            </a:r>
            <a:r>
              <a:rPr lang="en-US" b="1" dirty="0" smtClean="0"/>
              <a:t>system-view [ immediately ]</a:t>
            </a:r>
          </a:p>
          <a:p>
            <a:pPr lvl="1"/>
            <a:r>
              <a:rPr lang="en-US" b="1" dirty="0" smtClean="0"/>
              <a:t>immediately:</a:t>
            </a:r>
            <a:r>
              <a:rPr lang="en-US" dirty="0" smtClean="0"/>
              <a:t> indicates that the configuration takes effect immediately.</a:t>
            </a:r>
          </a:p>
          <a:p>
            <a:endParaRPr lang="en-US" altLang="zh-CN" dirty="0" smtClean="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71551616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4" name="备注占位符 3"/>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74980223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Note: For details about route exchange between PEs and CEs, see the corresponding product documentation.</a:t>
            </a:r>
          </a:p>
          <a:p>
            <a:endParaRPr lang="en-US" altLang="zh-CN"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29176202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5032275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89712370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68173906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89468687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8195982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86805185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7" y="4300482"/>
            <a:ext cx="5580063" cy="5626155"/>
          </a:xfrm>
        </p:spPr>
        <p:txBody>
          <a:bodyPr/>
          <a:lstStyle/>
          <a:p>
            <a:r>
              <a:rPr lang="en-US" dirty="0" smtClean="0"/>
              <a:t>Packet processing on an IPv4 over IPv6 tunnel:</a:t>
            </a:r>
            <a:endParaRPr lang="en-US" altLang="zh-CN" dirty="0" smtClean="0"/>
          </a:p>
          <a:p>
            <a:pPr marL="588600" lvl="1" indent="-228600">
              <a:buFont typeface="+mj-lt"/>
              <a:buAutoNum type="arabicPeriod"/>
            </a:pPr>
            <a:r>
              <a:rPr lang="en-US" dirty="0" smtClean="0"/>
              <a:t>IPv4 packet forwarding: Host 1 sends an IPv4 packet destined for Host 2 to R1.</a:t>
            </a:r>
          </a:p>
          <a:p>
            <a:pPr marL="588600" lvl="1" indent="-228600">
              <a:buFont typeface="+mj-lt"/>
              <a:buAutoNum type="arabicPeriod"/>
            </a:pPr>
            <a:r>
              <a:rPr lang="en-US" dirty="0" smtClean="0"/>
              <a:t>Tunnel encapsulation: When receiving the IPv4 packet from Host 1, R1 discovers that the destination address of the IPv4 packet is not its own and the next hop is a tunnel interface, so R1 attaches an IPv6 header to the IPv4 packet. Specifically, in the IPv6 header, R1 encapsulates both its own and R2's IPv6 addresses into the Source Address and Destination Address fields, respectively, sets the Version field to 6 and the Next Header field to 4, and encapsulates the fields that ensure effective transmission of the packet along the tunnel based on the configuration.</a:t>
            </a:r>
          </a:p>
          <a:p>
            <a:pPr marL="588600" lvl="1" indent="-228600">
              <a:buFont typeface="+mj-lt"/>
              <a:buAutoNum type="arabicPeriod"/>
            </a:pPr>
            <a:r>
              <a:rPr lang="en-US" dirty="0" smtClean="0"/>
              <a:t>Tunnel forwarding: R1 searches its IPv6 routing table for an entry matching the destination address in the IPv6 header, and forwards the IPv6 packet to R2. Other nodes on the IPv6 network are unaware of the tunnel and process the IPv6 packet as an ordinary IPv6 packet.</a:t>
            </a:r>
          </a:p>
          <a:p>
            <a:pPr marL="588600" lvl="1" indent="-228600">
              <a:buFont typeface="+mj-lt"/>
              <a:buAutoNum type="arabicPeriod"/>
            </a:pPr>
            <a:r>
              <a:rPr lang="en-US" dirty="0" smtClean="0"/>
              <a:t>Tunnel </a:t>
            </a:r>
            <a:r>
              <a:rPr lang="en-US" dirty="0" err="1" smtClean="0"/>
              <a:t>decapsulation</a:t>
            </a:r>
            <a:r>
              <a:rPr lang="en-US" dirty="0" smtClean="0"/>
              <a:t>: Upon receipt of the IPv6 packet, R2 discovers that the destination address is its own IPv6 address and the encapsulated packet is an IPv4 packet based on the Next Header field, and then </a:t>
            </a:r>
            <a:r>
              <a:rPr lang="en-US" dirty="0" err="1" smtClean="0"/>
              <a:t>decapsulates</a:t>
            </a:r>
            <a:r>
              <a:rPr lang="en-US" dirty="0" smtClean="0"/>
              <a:t> the IPv6 packet by removing the IPv6 header based on the Version field.</a:t>
            </a:r>
          </a:p>
          <a:p>
            <a:pPr marL="588600" lvl="1" indent="-228600">
              <a:buFont typeface="+mj-lt"/>
              <a:buAutoNum type="arabicPeriod"/>
            </a:pPr>
            <a:r>
              <a:rPr lang="en-US" dirty="0" smtClean="0"/>
              <a:t>IPv4 packet forwarding: R2 searches its IPv4 routing table for an entry matching the destination address of the IPv4 packet and forwards the packet to Host 2.</a:t>
            </a:r>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01305243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7" y="4300482"/>
            <a:ext cx="5580063" cy="5626155"/>
          </a:xfrm>
        </p:spPr>
        <p:txBody>
          <a:bodyPr/>
          <a:lstStyle/>
          <a:p>
            <a:r>
              <a:rPr lang="en-US" dirty="0" smtClean="0"/>
              <a:t>Scenario where IPv6 users access IPv4 servers:</a:t>
            </a:r>
          </a:p>
          <a:p>
            <a:pPr lvl="1"/>
            <a:r>
              <a:rPr lang="en-US" dirty="0" smtClean="0"/>
              <a:t>At the early stage of IPv4-to-IPv6 evolution, carriers provide users with single-stack IPv6 access. However, lots of Internet servers still use IPv4 and do not support dual stack. This requires carriers to provide NAT64 devices for single-stack IPv6 users to access IPv4 servers.</a:t>
            </a:r>
          </a:p>
          <a:p>
            <a:pPr lvl="1"/>
            <a:r>
              <a:rPr lang="en-US" dirty="0" smtClean="0"/>
              <a:t>The carriers only need to assign IPv6 addresses to users, with communication between IPv6 devices implemented based on IPv6 routes. Access from IPv6 users to IPv4 services is implemented through NAT64 devices that support dual stack.</a:t>
            </a:r>
          </a:p>
          <a:p>
            <a:pPr lvl="1"/>
            <a:r>
              <a:rPr lang="en-US" dirty="0" smtClean="0"/>
              <a:t>There are two NAT64 modes: static and dynamic. Static NAT64 is recommended when a small number of IPv6 users use fixed IP addresses, while dynamic NAT64 is recommended when a large number of IPv6 users use unfixed IP addresses.</a:t>
            </a:r>
            <a:endParaRPr lang="en-US" altLang="zh-CN" dirty="0" smtClean="0"/>
          </a:p>
          <a:p>
            <a:pPr lvl="0"/>
            <a:r>
              <a:rPr lang="en-US" dirty="0" smtClean="0"/>
              <a:t>Scenario where IPv4 users access IPv6 servers:</a:t>
            </a:r>
          </a:p>
          <a:p>
            <a:pPr lvl="1"/>
            <a:r>
              <a:rPr lang="en-US" dirty="0" smtClean="0"/>
              <a:t>At the late stage of IPv4-to-IPv6 evolution, many service providers have begun to provide IPv6 services. However, there are still many single-stack IPv4 users on the Internet. To retain these users, the service providers deploy NAT64 devices, which allow these users to access IPv6 servers.</a:t>
            </a:r>
          </a:p>
          <a:p>
            <a:pPr lvl="1"/>
            <a:r>
              <a:rPr lang="en-US" dirty="0" smtClean="0"/>
              <a:t>In this scenario, service providers only need to assign IPv6 addresses to servers, without the need to upgrade access devices. NAT64 devices, which must support dual stack, are deployed at the egresses, and communication between IPv6 devices is implemented based on IPv6 routes. IPv4-to-IPv6 access is implemented using the static NAT64 technology.</a:t>
            </a:r>
            <a:endParaRPr lang="en-US" altLang="zh-CN" dirty="0" smtClean="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56811456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NAT64 types:</a:t>
            </a:r>
            <a:endParaRPr lang="en-US" altLang="zh-CN" dirty="0" smtClean="0"/>
          </a:p>
          <a:p>
            <a:pPr lvl="1"/>
            <a:r>
              <a:rPr lang="en-US" dirty="0" smtClean="0"/>
              <a:t>PAT-based NAT64: translates both addresses and port numbers by mapping </a:t>
            </a:r>
            <a:r>
              <a:rPr lang="en-US" b="1" dirty="0" smtClean="0"/>
              <a:t>[IPv6 address, port number] </a:t>
            </a:r>
            <a:r>
              <a:rPr lang="en-US" dirty="0" smtClean="0"/>
              <a:t>into </a:t>
            </a:r>
            <a:r>
              <a:rPr lang="en-US" b="1" dirty="0" smtClean="0"/>
              <a:t>[IPv4 address, port number]</a:t>
            </a:r>
            <a:r>
              <a:rPr lang="en-US" dirty="0" smtClean="0"/>
              <a:t>. Multiple IPv6 addresses can be translated into the same IPv4 address. The mappings are differentiated by port number. This mode is commonly used.</a:t>
            </a:r>
          </a:p>
          <a:p>
            <a:pPr lvl="1"/>
            <a:r>
              <a:rPr lang="en-US" dirty="0" smtClean="0"/>
              <a:t>No-PAT–based NAT64: translates only addresses by mapping </a:t>
            </a:r>
            <a:r>
              <a:rPr lang="en-US" b="1" dirty="0" smtClean="0"/>
              <a:t>[IPv6 address] </a:t>
            </a:r>
            <a:r>
              <a:rPr lang="en-US" dirty="0" smtClean="0"/>
              <a:t>into </a:t>
            </a:r>
            <a:r>
              <a:rPr lang="en-US" b="1" dirty="0" smtClean="0"/>
              <a:t>[IPv4 address]</a:t>
            </a:r>
            <a:r>
              <a:rPr lang="en-US" dirty="0" smtClean="0"/>
              <a:t>. There are one-to-one mapping relationships between IPv6 and IPv4 addresses.</a:t>
            </a:r>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51158877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7" y="4300482"/>
            <a:ext cx="5580063" cy="5626155"/>
          </a:xfrm>
        </p:spPr>
        <p:txBody>
          <a:bodyPr/>
          <a:lstStyle/>
          <a:p>
            <a:pPr>
              <a:lnSpc>
                <a:spcPct val="100000"/>
              </a:lnSpc>
            </a:pPr>
            <a:r>
              <a:rPr lang="en-US" dirty="0" smtClean="0"/>
              <a:t>Dynamic NAT64 mapping process:</a:t>
            </a:r>
            <a:endParaRPr lang="en-US" altLang="zh-CN" dirty="0" smtClean="0"/>
          </a:p>
          <a:p>
            <a:pPr marL="588600" lvl="1" indent="-228600">
              <a:lnSpc>
                <a:spcPct val="100000"/>
              </a:lnSpc>
              <a:buFont typeface="+mj-lt"/>
              <a:buAutoNum type="arabicPeriod"/>
            </a:pPr>
            <a:r>
              <a:rPr lang="en-US" dirty="0" smtClean="0"/>
              <a:t>A single-stack IPv6 user sends an AAAA DNS request for a remote service (example.huawei.com).</a:t>
            </a:r>
          </a:p>
          <a:p>
            <a:pPr marL="588600" lvl="1" indent="-228600">
              <a:lnSpc>
                <a:spcPct val="100000"/>
              </a:lnSpc>
              <a:buFont typeface="+mj-lt"/>
              <a:buAutoNum type="arabicPeriod"/>
            </a:pPr>
            <a:r>
              <a:rPr lang="en-US" dirty="0" smtClean="0"/>
              <a:t>After receiving the request, the DNS64 server parses the AAAA request. If no IPv6 address is found, it sends an A request, and parses the received reply packet to obtain the service IPv4 address (1.1.1.1). The DNS64 server then combines the IPv4 address and the preconfigured NAT64 prefix 64::/n (64:FF9B::/96) into the IPv6 address 64:FF9B::101:101, and sends this IPv6 address to the user.</a:t>
            </a:r>
          </a:p>
          <a:p>
            <a:pPr marL="588600" lvl="1" indent="-228600">
              <a:lnSpc>
                <a:spcPct val="100000"/>
              </a:lnSpc>
              <a:buFont typeface="+mj-lt"/>
              <a:buAutoNum type="arabicPeriod"/>
            </a:pPr>
            <a:r>
              <a:rPr lang="en-US" dirty="0" smtClean="0"/>
              <a:t>When receiving the DNS64 reply from the DNS64 server, the user sends a packet with the IPv6 address as the destination address to the remote server.</a:t>
            </a:r>
          </a:p>
          <a:p>
            <a:pPr marL="588600" lvl="1" indent="-228600">
              <a:lnSpc>
                <a:spcPct val="100000"/>
              </a:lnSpc>
              <a:buFont typeface="+mj-lt"/>
              <a:buAutoNum type="arabicPeriod"/>
            </a:pPr>
            <a:r>
              <a:rPr lang="en-US" dirty="0" smtClean="0"/>
              <a:t>After receiving the IPv6 packet from the user, the NAT64 device extracts the IPv4 address (1.1.1.1) from the IPv6 packet using the address translation algorithm, changes the destination address of the packet to this IPv4 address, changes the source address of the packet to an IPv4 address (2.1.1.10) from the NAT address pool based on the address mapping configured in the NAT64 policy, and converts the IPv6 packet into an IPv4 packet. The NAT64 device then sends the IPv4 packet to the remote server on the IPv4 network, and generates a session table with the address mapping.</a:t>
            </a:r>
          </a:p>
          <a:p>
            <a:pPr marL="588600" lvl="1" indent="-228600">
              <a:lnSpc>
                <a:spcPct val="100000"/>
              </a:lnSpc>
              <a:buFont typeface="+mj-lt"/>
              <a:buAutoNum type="arabicPeriod"/>
            </a:pPr>
            <a:r>
              <a:rPr lang="en-US" dirty="0" smtClean="0"/>
              <a:t>Upon receipt of the IPv4 packet, the IPv4 server returns a reply packet.</a:t>
            </a:r>
          </a:p>
          <a:p>
            <a:pPr marL="588600" lvl="1" indent="-228600">
              <a:lnSpc>
                <a:spcPct val="100000"/>
              </a:lnSpc>
              <a:buFont typeface="+mj-lt"/>
              <a:buAutoNum type="arabicPeriod"/>
            </a:pPr>
            <a:r>
              <a:rPr lang="en-US" dirty="0" smtClean="0"/>
              <a:t>After receiving the reply packet from the IPv4 server, the NAT64 device converts the IPv4 packet into an IPv6 packet according to the session table, and sends the IPv6 packet to the IPv6 user.</a:t>
            </a:r>
            <a:endParaRPr lang="en-US" altLang="zh-CN" dirty="0" smtClean="0"/>
          </a:p>
          <a:p>
            <a:pPr>
              <a:lnSpc>
                <a:spcPct val="100000"/>
              </a:lnSpc>
            </a:pPr>
            <a:r>
              <a:rPr lang="en-US" dirty="0" smtClean="0"/>
              <a:t>DNS AAAA and A records:</a:t>
            </a:r>
            <a:endParaRPr lang="en-US" altLang="zh-CN" dirty="0" smtClean="0"/>
          </a:p>
          <a:p>
            <a:pPr lvl="1">
              <a:lnSpc>
                <a:spcPct val="100000"/>
              </a:lnSpc>
            </a:pPr>
            <a:r>
              <a:rPr lang="en-US" dirty="0" smtClean="0"/>
              <a:t>AAAA record: maps a host name or domain name to an IPv6 address.</a:t>
            </a:r>
            <a:endParaRPr lang="en-US" altLang="zh-CN" dirty="0" smtClean="0"/>
          </a:p>
          <a:p>
            <a:pPr lvl="1">
              <a:lnSpc>
                <a:spcPct val="100000"/>
              </a:lnSpc>
            </a:pPr>
            <a:r>
              <a:rPr lang="en-US" dirty="0" smtClean="0"/>
              <a:t>A record: maps a domain name to an IPv4 address.</a:t>
            </a:r>
            <a:endParaRPr lang="en-US" altLang="zh-CN" dirty="0"/>
          </a:p>
        </p:txBody>
      </p:sp>
      <p:sp>
        <p:nvSpPr>
          <p:cNvPr id="7" name="幻灯片图像占位符 6"/>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26445584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Static NAT64 mapping process:</a:t>
            </a:r>
            <a:endParaRPr lang="en-US" altLang="zh-CN" dirty="0" smtClean="0"/>
          </a:p>
          <a:p>
            <a:pPr marL="588600" lvl="1" indent="-228600">
              <a:buFont typeface="+mj-lt"/>
              <a:buAutoNum type="arabicPeriod"/>
            </a:pPr>
            <a:r>
              <a:rPr lang="en-US" dirty="0" smtClean="0"/>
              <a:t>An IPv4 user sends request A (example.huawei.com) to the DNS server.</a:t>
            </a:r>
          </a:p>
          <a:p>
            <a:pPr marL="588600" lvl="1" indent="-228600">
              <a:buFont typeface="+mj-lt"/>
              <a:buAutoNum type="arabicPeriod"/>
            </a:pPr>
            <a:r>
              <a:rPr lang="en-US" dirty="0" smtClean="0"/>
              <a:t>After receiving the request, the DNS server parses the request to obtain the IPv4 address (2.1.1.10) corresponding to the domain name, and sends a reply containing the IPv4 address to the user. In this scenario, the mapping between the domain name and IPv4 address has been predefined on the DNS server. If the DNS A request does not contain any IPv4 address, the packet is discarded.</a:t>
            </a:r>
          </a:p>
          <a:p>
            <a:pPr marL="588600" lvl="1" indent="-228600">
              <a:buFont typeface="+mj-lt"/>
              <a:buAutoNum type="arabicPeriod"/>
            </a:pPr>
            <a:r>
              <a:rPr lang="en-US" dirty="0" smtClean="0"/>
              <a:t>After receiving the DNS reply, the user sends a packet with the obtained IPv4 address as the destination address to the remote server.</a:t>
            </a:r>
          </a:p>
          <a:p>
            <a:pPr marL="588600" lvl="1" indent="-228600">
              <a:buFont typeface="+mj-lt"/>
              <a:buAutoNum type="arabicPeriod"/>
            </a:pPr>
            <a:r>
              <a:rPr lang="en-US" dirty="0" smtClean="0"/>
              <a:t>Upon receipt of the IPv4 packet, the NAT64 device translates the destination IPv4 address into an IPv6 address (2001:DB8::2) according to the preconfigured static address mapping (based on which a server mapping table is generated), combines the source IPv4 address and the preconfigured NAT64 prefix into a source IPv6 address (64:FF9B::101:101), and converts the IPv4 packet into an IPv6 packet. The NAT64 device then sends the IPv6 packet to the remote server on the IPv6 network, and generates a session table.</a:t>
            </a:r>
          </a:p>
          <a:p>
            <a:pPr marL="588600" lvl="1" indent="-228600">
              <a:buFont typeface="+mj-lt"/>
              <a:buAutoNum type="arabicPeriod"/>
            </a:pPr>
            <a:r>
              <a:rPr lang="en-US" dirty="0" smtClean="0"/>
              <a:t>Upon receipt of the IPv6 packet, the server returns a reply packet.</a:t>
            </a:r>
          </a:p>
          <a:p>
            <a:pPr marL="588600" lvl="1" indent="-228600">
              <a:buFont typeface="+mj-lt"/>
              <a:buAutoNum type="arabicPeriod"/>
            </a:pPr>
            <a:r>
              <a:rPr lang="en-US" dirty="0" smtClean="0"/>
              <a:t>After receiving the reply packet from the IPv6 server, the NAT64 device converts the IPv6 packet into an IPv4 packet according to the session table, and sends the IPv4 packet to the IPv4 user.</a:t>
            </a:r>
            <a:endParaRPr lang="en-US" altLang="zh-CN" dirty="0" smtClean="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03776648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NAT64 prefix configuration:</a:t>
            </a:r>
            <a:endParaRPr lang="en-US" altLang="zh-CN" smtClean="0"/>
          </a:p>
          <a:p>
            <a:pPr lvl="1"/>
            <a:r>
              <a:rPr lang="en-US" smtClean="0"/>
              <a:t>A NAT64 prefix must be different from the IPv6 address prefix of any interface on the device. Otherwise, the device considers the packets whose destination IPv6 addresses are on the same network segment as the interfaces to be NAT64 packets, and starts NAT64 processing for these packets.</a:t>
            </a:r>
          </a:p>
          <a:p>
            <a:pPr lvl="1"/>
            <a:r>
              <a:rPr lang="en-US" smtClean="0"/>
              <a:t>When multiple NAT64 prefixes are configured and dynamic NAT64 is used, all of these NAT64 prefixes can be used for NAT64 translation of IPv6-to-IPv4 traffic. On the other hand, if static NAT64 is used, the device randomly selects one of these prefixes.</a:t>
            </a:r>
          </a:p>
          <a:p>
            <a:pPr lvl="0"/>
            <a:r>
              <a:rPr lang="en-US" smtClean="0"/>
              <a:t>Note: This course uses a Huawei USG6000 series firewall as an example to describe how to configure NAT64.</a:t>
            </a:r>
            <a:endParaRPr lang="en-US" altLang="zh-CN"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7449942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76373576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Command: </a:t>
            </a:r>
            <a:r>
              <a:rPr lang="en-US" b="1" dirty="0" smtClean="0"/>
              <a:t>mode { pat | full-cone { global | local } [ no-reverse ] }</a:t>
            </a:r>
          </a:p>
          <a:p>
            <a:pPr lvl="1"/>
            <a:r>
              <a:rPr lang="en-US" b="1" dirty="0" smtClean="0"/>
              <a:t>pat: </a:t>
            </a:r>
            <a:r>
              <a:rPr lang="en-US" dirty="0" smtClean="0"/>
              <a:t>specifies the PAT mode.</a:t>
            </a:r>
            <a:endParaRPr lang="en-US" altLang="zh-CN" dirty="0" smtClean="0"/>
          </a:p>
          <a:p>
            <a:pPr lvl="1"/>
            <a:r>
              <a:rPr lang="en-US" b="1" dirty="0" smtClean="0"/>
              <a:t>full-cone: </a:t>
            </a:r>
            <a:r>
              <a:rPr lang="en-US" altLang="zh-CN" dirty="0" smtClean="0"/>
              <a:t>specifies </a:t>
            </a:r>
            <a:r>
              <a:rPr lang="en-US" dirty="0" smtClean="0"/>
              <a:t>the 3-tuple NAT mode.</a:t>
            </a:r>
            <a:endParaRPr lang="en-US" altLang="zh-CN" dirty="0" smtClean="0"/>
          </a:p>
          <a:p>
            <a:pPr lvl="1"/>
            <a:r>
              <a:rPr lang="en-US" b="1" dirty="0" smtClean="0"/>
              <a:t>global: </a:t>
            </a:r>
            <a:r>
              <a:rPr lang="en-US" altLang="zh-CN" dirty="0" smtClean="0"/>
              <a:t>specifies </a:t>
            </a:r>
            <a:r>
              <a:rPr lang="en-US" dirty="0" smtClean="0"/>
              <a:t>the global 3-tuple NAT mode. The generated server mapping table does not contain security zone parameters and is not subject to restrictions of </a:t>
            </a:r>
            <a:r>
              <a:rPr lang="en-US" dirty="0" err="1" smtClean="0"/>
              <a:t>interzone</a:t>
            </a:r>
            <a:r>
              <a:rPr lang="en-US" dirty="0" smtClean="0"/>
              <a:t> relationships.</a:t>
            </a:r>
          </a:p>
          <a:p>
            <a:pPr lvl="1"/>
            <a:r>
              <a:rPr lang="en-US" b="1" dirty="0" smtClean="0"/>
              <a:t>local: </a:t>
            </a:r>
            <a:r>
              <a:rPr lang="en-US" altLang="zh-CN" dirty="0" smtClean="0"/>
              <a:t>specifies </a:t>
            </a:r>
            <a:r>
              <a:rPr lang="en-US" dirty="0" smtClean="0"/>
              <a:t>the local 3-tuple NAT mode. The generated server mapping table contains security zone parameters and is subject to restrictions of </a:t>
            </a:r>
            <a:r>
              <a:rPr lang="en-US" dirty="0" err="1" smtClean="0"/>
              <a:t>interzone</a:t>
            </a:r>
            <a:r>
              <a:rPr lang="en-US" dirty="0" smtClean="0"/>
              <a:t> relationships.</a:t>
            </a:r>
            <a:endParaRPr lang="en-US" altLang="zh-CN" dirty="0" smtClean="0"/>
          </a:p>
          <a:p>
            <a:pPr lvl="1"/>
            <a:r>
              <a:rPr lang="en-US" b="1" dirty="0" smtClean="0"/>
              <a:t>no-reverse:</a:t>
            </a:r>
            <a:r>
              <a:rPr lang="en-US" dirty="0" smtClean="0"/>
              <a:t> </a:t>
            </a:r>
            <a:r>
              <a:rPr lang="en-US" altLang="zh-CN" dirty="0" smtClean="0"/>
              <a:t>specifies </a:t>
            </a:r>
            <a:r>
              <a:rPr lang="en-US" dirty="0" smtClean="0"/>
              <a:t>that no reverse server mapping table will be generated.</a:t>
            </a:r>
          </a:p>
          <a:p>
            <a:pPr lvl="1"/>
            <a:endParaRPr lang="en-US" altLang="zh-CN" dirty="0" smtClean="0"/>
          </a:p>
          <a:p>
            <a:pPr lvl="0"/>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99720260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4" name="备注占位符 3"/>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40560321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2005766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7" y="4300482"/>
            <a:ext cx="5580063" cy="5626155"/>
          </a:xfrm>
        </p:spPr>
        <p:txBody>
          <a:bodyPr/>
          <a:lstStyle/>
          <a:p>
            <a:r>
              <a:rPr lang="en-US" dirty="0" smtClean="0"/>
              <a:t>The destination address of IPv6 packets sent by the IPv6 PC is the NAT64 address 2001:DB8:1::101:102/96.</a:t>
            </a:r>
            <a:endParaRPr lang="en-US" altLang="zh-CN" dirty="0" smtClean="0"/>
          </a:p>
          <a:p>
            <a:r>
              <a:rPr lang="en-US" dirty="0" smtClean="0"/>
              <a:t>Other configurations:</a:t>
            </a:r>
            <a:endParaRPr lang="en-US" altLang="zh-CN" dirty="0" smtClean="0"/>
          </a:p>
          <a:p>
            <a:pPr lvl="1"/>
            <a:r>
              <a:rPr lang="en-US" dirty="0" smtClean="0"/>
              <a:t>Configure the DNS64 server.</a:t>
            </a:r>
            <a:endParaRPr lang="en-US" altLang="zh-CN" dirty="0" smtClean="0"/>
          </a:p>
          <a:p>
            <a:pPr lvl="2"/>
            <a:r>
              <a:rPr lang="en-US" dirty="0" smtClean="0"/>
              <a:t>Set the IPv6 prefix of the DNS64 server to 2001:DB8:1::/96, which is the NAT64 prefix of Firewall 1.</a:t>
            </a:r>
          </a:p>
          <a:p>
            <a:pPr lvl="2"/>
            <a:r>
              <a:rPr lang="en-US" dirty="0" smtClean="0"/>
              <a:t>Configure reachable routes from the DNS64 server to the PC and server.</a:t>
            </a:r>
            <a:endParaRPr lang="en-US" altLang="zh-CN" dirty="0" smtClean="0"/>
          </a:p>
          <a:p>
            <a:pPr lvl="1"/>
            <a:r>
              <a:rPr lang="en-US" dirty="0" smtClean="0"/>
              <a:t>Configure the IPv6 address, route, and DNS server for the PC. (The method of configuring an IPv6 address and a route for the PC varies according to the PC operating system. The detailed configuration procedure is not provided here.)</a:t>
            </a:r>
          </a:p>
          <a:p>
            <a:pPr lvl="2"/>
            <a:r>
              <a:rPr lang="en-US" dirty="0" smtClean="0"/>
              <a:t>Set the PC IPv6 address to 2001:DB8::1/64, which is on the same network segment as GE1/0/1 of Firewall 1.</a:t>
            </a:r>
          </a:p>
          <a:p>
            <a:pPr lvl="2"/>
            <a:r>
              <a:rPr lang="en-US" dirty="0" smtClean="0"/>
              <a:t>Configure a static route from the PC to the destination network segment 2001:db8:1::/96, with the next hop address set to 2001:db8::2.</a:t>
            </a:r>
          </a:p>
          <a:p>
            <a:pPr lvl="2"/>
            <a:r>
              <a:rPr lang="en-US" dirty="0" smtClean="0"/>
              <a:t>Configure the DNS64 server IPv6 address on the PC.</a:t>
            </a:r>
          </a:p>
          <a:p>
            <a:pPr lvl="1"/>
            <a:r>
              <a:rPr lang="en-US" dirty="0" smtClean="0"/>
              <a:t>Configure an IPv4 address for the server. (The configuration method varies according to the server operating system. The detailed configuration procedure is not provided here.)</a:t>
            </a:r>
          </a:p>
          <a:p>
            <a:pPr lvl="2"/>
            <a:r>
              <a:rPr lang="en-US" dirty="0" smtClean="0"/>
              <a:t>Set the IPv4 address of the server to 1.1.1.2/24, which is on the same network segment as GE1/0/2 of Firewall 1.</a:t>
            </a:r>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36470236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7" y="4300482"/>
            <a:ext cx="5580063" cy="5626155"/>
          </a:xfrm>
        </p:spPr>
        <p:txBody>
          <a:bodyPr/>
          <a:lstStyle/>
          <a:p>
            <a:r>
              <a:rPr lang="en-US" dirty="0" smtClean="0"/>
              <a:t>IVI supports communication requests initiated by both IPv6 and IPv4 hosts.</a:t>
            </a:r>
            <a:endParaRPr lang="en-US" altLang="zh-CN" dirty="0" smtClean="0"/>
          </a:p>
          <a:p>
            <a:r>
              <a:rPr lang="en-US" dirty="0" smtClean="0"/>
              <a:t>The following uses access from an IVI6 host to a global IPv4 host as an example:</a:t>
            </a:r>
            <a:endParaRPr lang="en-US" altLang="zh-CN" dirty="0" smtClean="0"/>
          </a:p>
          <a:p>
            <a:pPr marL="588600" lvl="1" indent="-228600">
              <a:buFont typeface="+mj-lt"/>
              <a:buAutoNum type="arabicPeriod"/>
            </a:pPr>
            <a:r>
              <a:rPr lang="en-US" dirty="0" smtClean="0"/>
              <a:t>In this scenario, stateless IPv6 address </a:t>
            </a:r>
            <a:r>
              <a:rPr lang="en-US" dirty="0" err="1" smtClean="0"/>
              <a:t>autoconfiguration</a:t>
            </a:r>
            <a:r>
              <a:rPr lang="en-US" dirty="0" smtClean="0"/>
              <a:t> cannot be used due to the special IVI6 address format. Therefore, the IVI6 host obtains the IVI6 address, default gateway address, and DNS server address through static configuration or DHCPv6 Options.</a:t>
            </a:r>
            <a:endParaRPr lang="en-US" altLang="zh-CN" dirty="0" smtClean="0"/>
          </a:p>
          <a:p>
            <a:pPr marL="588600" lvl="1" indent="-228600">
              <a:buFont typeface="+mj-lt"/>
              <a:buAutoNum type="arabicPeriod"/>
            </a:pPr>
            <a:r>
              <a:rPr lang="en-US" dirty="0" smtClean="0"/>
              <a:t>The IVI6 host sends an AAAA query request to the dual-stack IVI DNS server. This DNS server stores the IVI4 addresses of IVI servers and their corresponding IVI6 addresses. When receiving the AAAA query request, the IVI DNS server sends an AAAA query request to the target network. If no AAAA record exists, the IVI DNS server sends an A query request, converts the obtained A record into an AAAA record according to the IVI mapping rule, and returns the AAAA record to the IVI6 host.</a:t>
            </a:r>
            <a:endParaRPr lang="en-US" altLang="zh-CN" dirty="0" smtClean="0"/>
          </a:p>
          <a:p>
            <a:pPr marL="588600" lvl="1" indent="-228600">
              <a:buFont typeface="+mj-lt"/>
              <a:buAutoNum type="arabicPeriod"/>
            </a:pPr>
            <a:r>
              <a:rPr lang="en-US" dirty="0" smtClean="0"/>
              <a:t>The IVI6 host sends a data packet. When receiving this data packet, the IVI gateway </a:t>
            </a:r>
            <a:r>
              <a:rPr lang="en-US" dirty="0" err="1" smtClean="0"/>
              <a:t>statelessly</a:t>
            </a:r>
            <a:r>
              <a:rPr lang="en-US" dirty="0" smtClean="0"/>
              <a:t> converts the packet into an IPv4 packet. During address translation, the IPv4 address embedded in the IVI6 address is extracted and used as the source address in the IPv4 header. During header encapsulation, the Stateless IP/ICMP Translation (SIIT) algorithm is used.</a:t>
            </a:r>
            <a:endParaRPr lang="en-US" altLang="zh-CN" dirty="0" smtClean="0"/>
          </a:p>
          <a:p>
            <a:pPr marL="588600" lvl="1" indent="-228600">
              <a:buFont typeface="+mj-lt"/>
              <a:buAutoNum type="arabicPeriod"/>
            </a:pPr>
            <a:r>
              <a:rPr lang="en-US" dirty="0" smtClean="0"/>
              <a:t>The resulting IPv4 data packet is routed to the IPv4 network, thereby implementing access from the IVI6 host to the IPv4 host.</a:t>
            </a:r>
            <a:endParaRPr lang="en-US" altLang="zh-CN" dirty="0" smtClean="0"/>
          </a:p>
          <a:p>
            <a:pPr lvl="0"/>
            <a:r>
              <a:rPr lang="en-US" dirty="0" smtClean="0"/>
              <a:t>IVI restrictions: The IPv6 addresses of hosts and servers must be planned and configured in compliance with the IVI format.</a:t>
            </a:r>
          </a:p>
          <a:p>
            <a:pPr lvl="0"/>
            <a:endParaRPr lang="en-US" altLang="zh-CN" dirty="0" smtClean="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79630065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228600" indent="-228600">
              <a:buFont typeface="+mj-lt"/>
              <a:buAutoNum type="arabicPeriod"/>
            </a:pPr>
            <a:r>
              <a:rPr lang="en-US" altLang="zh-CN" dirty="0" smtClean="0"/>
              <a:t>ABD</a:t>
            </a:r>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40070361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06952347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839052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969030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a:lnSpc>
                <a:spcPct val="114000"/>
              </a:lnSpc>
            </a:pPr>
            <a:r>
              <a:rPr lang="en-US" dirty="0" smtClean="0"/>
              <a:t>Disadvantages of IPv4:</a:t>
            </a:r>
            <a:endParaRPr lang="en-US" altLang="zh-CN" dirty="0" smtClean="0"/>
          </a:p>
          <a:p>
            <a:pPr lvl="1">
              <a:lnSpc>
                <a:spcPct val="114000"/>
              </a:lnSpc>
            </a:pPr>
            <a:r>
              <a:rPr lang="en-US" b="1" dirty="0" smtClean="0"/>
              <a:t>The IPv4 address space is insufficient. </a:t>
            </a:r>
            <a:r>
              <a:rPr lang="en-US" dirty="0" smtClean="0"/>
              <a:t>IPv4 addresses are 32 bits long. Theoretically, 4.3 billion IPv4 addresses can be provided. However, the number of IPv4 addresses that are actually available cannot reach this number due to various address assignment reasons. Additionally, IPv4 address resources are unevenly assigned. IPv4 addresses in U.S. account for almost half of all addresses, leaving insufficient addresses for Europe and even fewer for the Asia-Pacific region. The shortage of IPv4 addresses limits further development of mobile IP and broadband technologies that require an increasing number of IP addresses.</a:t>
            </a:r>
          </a:p>
          <a:p>
            <a:pPr lvl="1">
              <a:lnSpc>
                <a:spcPct val="114000"/>
              </a:lnSpc>
            </a:pPr>
            <a:r>
              <a:rPr lang="en-US" b="1" dirty="0" smtClean="0"/>
              <a:t>A large number of routing entries on devices need to be maintained. </a:t>
            </a:r>
            <a:r>
              <a:rPr lang="en-US" dirty="0" smtClean="0"/>
              <a:t>At the initial stage of IPv4 development, many discontinuous IPv4 addresses are assigned. As a result, routes cannot be effectively summarized. The increasingly large routing table consumes a lot of memory resources and affects forwarding efficiency. Device vendors must continually upgrade devices to improve route addressing and forwarding performance.</a:t>
            </a:r>
          </a:p>
          <a:p>
            <a:pPr lvl="1">
              <a:lnSpc>
                <a:spcPct val="114000"/>
              </a:lnSpc>
            </a:pPr>
            <a:r>
              <a:rPr lang="en-US" b="1" dirty="0" smtClean="0"/>
              <a:t>Address </a:t>
            </a:r>
            <a:r>
              <a:rPr lang="en-US" b="1" dirty="0" err="1" smtClean="0"/>
              <a:t>autoconfiguration</a:t>
            </a:r>
            <a:r>
              <a:rPr lang="en-US" b="1" dirty="0" smtClean="0"/>
              <a:t> and readdressing cannot be easily performed. </a:t>
            </a:r>
            <a:r>
              <a:rPr lang="en-US" dirty="0" smtClean="0"/>
              <a:t>IPv4 addresses are only 32 bits long, and they are unevenly assigned. As a result, IP addresses need to be reassigned during network expansion or reconstruction, increasing the maintenance workload.</a:t>
            </a:r>
            <a:endParaRPr lang="en-US" altLang="zh-CN" dirty="0" smtClean="0"/>
          </a:p>
          <a:p>
            <a:pPr>
              <a:lnSpc>
                <a:spcPct val="114000"/>
              </a:lnSpc>
            </a:pPr>
            <a:r>
              <a:rPr lang="en-US" dirty="0" smtClean="0"/>
              <a:t>Advantages of IPv6:</a:t>
            </a:r>
            <a:endParaRPr lang="en-US" altLang="zh-CN" dirty="0" smtClean="0"/>
          </a:p>
          <a:p>
            <a:pPr lvl="1">
              <a:lnSpc>
                <a:spcPct val="114000"/>
              </a:lnSpc>
            </a:pPr>
            <a:r>
              <a:rPr lang="en-US" dirty="0" smtClean="0"/>
              <a:t>Easy to </a:t>
            </a:r>
            <a:r>
              <a:rPr lang="en-US" dirty="0" smtClean="0"/>
              <a:t>deploy.</a:t>
            </a:r>
            <a:endParaRPr lang="en-US" dirty="0" smtClean="0"/>
          </a:p>
          <a:p>
            <a:pPr lvl="1">
              <a:lnSpc>
                <a:spcPct val="114000"/>
              </a:lnSpc>
            </a:pPr>
            <a:r>
              <a:rPr lang="en-US" dirty="0" smtClean="0"/>
              <a:t>Compatible with various </a:t>
            </a:r>
            <a:r>
              <a:rPr lang="en-US" dirty="0" smtClean="0"/>
              <a:t>applications.</a:t>
            </a:r>
            <a:endParaRPr lang="en-US" dirty="0" smtClean="0"/>
          </a:p>
          <a:p>
            <a:pPr lvl="1">
              <a:lnSpc>
                <a:spcPct val="114000"/>
              </a:lnSpc>
            </a:pPr>
            <a:r>
              <a:rPr lang="en-US" dirty="0" smtClean="0"/>
              <a:t>Smooth transition from IPv4 networks to IPv6 </a:t>
            </a:r>
            <a:r>
              <a:rPr lang="en-US" dirty="0" smtClean="0"/>
              <a:t>networks.</a:t>
            </a:r>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1668930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The IPv6 header is also called fixed header, which contains eight fields in 40 octets. The fields are Version, Traffic Class, Flow Label, Payload Length, Next Header, Hop Limit, Source Address, and Destination Address.</a:t>
            </a:r>
          </a:p>
          <a:p>
            <a:pPr lvl="1"/>
            <a:r>
              <a:rPr lang="en-US" b="1" dirty="0" smtClean="0"/>
              <a:t>Version: </a:t>
            </a:r>
            <a:r>
              <a:rPr lang="en-US" dirty="0" smtClean="0"/>
              <a:t>This field indicates the version of IP and its value is 6. The length is 4 bits.</a:t>
            </a:r>
          </a:p>
          <a:p>
            <a:pPr lvl="1"/>
            <a:r>
              <a:rPr lang="en-US" b="1" dirty="0" smtClean="0"/>
              <a:t>Traffic Class: </a:t>
            </a:r>
            <a:r>
              <a:rPr lang="en-US" dirty="0" smtClean="0"/>
              <a:t>This field indicates the class or priority of an IPv6 packet and its function is similar to that of the </a:t>
            </a:r>
            <a:r>
              <a:rPr lang="en-US" dirty="0" err="1" smtClean="0"/>
              <a:t>ToS</a:t>
            </a:r>
            <a:r>
              <a:rPr lang="en-US" dirty="0" smtClean="0"/>
              <a:t> field in an IPv4 header. The length is 8 bits.</a:t>
            </a:r>
          </a:p>
          <a:p>
            <a:pPr lvl="1"/>
            <a:r>
              <a:rPr lang="en-US" b="1" dirty="0" smtClean="0"/>
              <a:t>Flow Label: </a:t>
            </a:r>
            <a:r>
              <a:rPr lang="en-US" dirty="0" smtClean="0"/>
              <a:t>An IPv4 header does not contain this field. It is a new field. It is used by a source to label sequences of packets for which the label requests special handling by IPv6 routers. The length is 20 bits. Generally, the flow label, together with </a:t>
            </a:r>
            <a:r>
              <a:rPr lang="en-US" altLang="zh-CN" dirty="0" smtClean="0"/>
              <a:t>the source and destination IPv6 addresses, can determine a flow.</a:t>
            </a:r>
            <a:endParaRPr lang="en-US" dirty="0" smtClean="0"/>
          </a:p>
          <a:p>
            <a:pPr lvl="1"/>
            <a:r>
              <a:rPr lang="en-US" b="1" dirty="0" smtClean="0"/>
              <a:t>Payload Length: </a:t>
            </a:r>
            <a:r>
              <a:rPr lang="en-US" dirty="0" smtClean="0"/>
              <a:t>This field indicates the length of the IPv6 payload. The payload refers to the extension header and upper-layer protocol data unit that follow the IPv6 header. This field is 16 bits long and can specify a maximum length of 65535 octets for the payload. If the payload size exceeds 65535 </a:t>
            </a:r>
            <a:r>
              <a:rPr lang="en-US" altLang="zh-CN" dirty="0" smtClean="0"/>
              <a:t>octets</a:t>
            </a:r>
            <a:r>
              <a:rPr lang="en-US" dirty="0" smtClean="0"/>
              <a:t>, the field is set to 0, and the Jumbo Payload option in the Hop-by-Hop Options header is used to express the actual payload length.</a:t>
            </a:r>
            <a:endParaRPr lang="en-US" altLang="zh-CN" dirty="0" smtClean="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6105285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7" y="728663"/>
            <a:ext cx="5580063" cy="8990778"/>
          </a:xfrm>
        </p:spPr>
        <p:txBody>
          <a:bodyPr/>
          <a:lstStyle/>
          <a:p>
            <a:pPr lvl="1"/>
            <a:r>
              <a:rPr lang="en-US" b="1" dirty="0" smtClean="0"/>
              <a:t>Next Header: </a:t>
            </a:r>
            <a:r>
              <a:rPr lang="en-US" dirty="0" smtClean="0"/>
              <a:t>This field indicates the type of the first extension header (if any) that follows the IPv6 header or the protocol type in the upper-layer protocol data unit. The length is 8 bits.</a:t>
            </a:r>
          </a:p>
          <a:p>
            <a:pPr lvl="1"/>
            <a:r>
              <a:rPr lang="en-US" b="1" dirty="0" smtClean="0"/>
              <a:t>Hop Limit: </a:t>
            </a:r>
            <a:r>
              <a:rPr lang="en-US" dirty="0" smtClean="0"/>
              <a:t>This field is similar to the TTL field in an IPv4 packet. This field defines the maximum allowable number of hops that an IP packet can pass through. The value decrements by 1 each time an IP packet passes through a router. The packet is discarded if Hop Limit decrements to zero. The length of this field is 8 bits.</a:t>
            </a:r>
          </a:p>
          <a:p>
            <a:pPr lvl="1"/>
            <a:r>
              <a:rPr lang="en-US" b="1" dirty="0" smtClean="0"/>
              <a:t>Source Address: </a:t>
            </a:r>
            <a:r>
              <a:rPr lang="en-US" dirty="0" smtClean="0"/>
              <a:t>This field indicates the address of a sender and its length is 128 bits.</a:t>
            </a:r>
          </a:p>
          <a:p>
            <a:pPr lvl="1"/>
            <a:r>
              <a:rPr lang="en-US" b="1" dirty="0" smtClean="0"/>
              <a:t>Destination Address: </a:t>
            </a:r>
            <a:r>
              <a:rPr lang="en-US" dirty="0" smtClean="0"/>
              <a:t>This field indicates the address of a receiver and its length is 128 bits.</a:t>
            </a:r>
          </a:p>
          <a:p>
            <a:endParaRPr lang="en-US" altLang="zh-CN" dirty="0"/>
          </a:p>
        </p:txBody>
      </p:sp>
    </p:spTree>
    <p:extLst>
      <p:ext uri="{BB962C8B-B14F-4D97-AF65-F5344CB8AC3E}">
        <p14:creationId xmlns:p14="http://schemas.microsoft.com/office/powerpoint/2010/main" val="21029457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00588549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2#总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21"/>
            <a:ext cx="12192000" cy="5602224"/>
          </a:xfrm>
          <a:prstGeom prst="rect">
            <a:avLst/>
          </a:prstGeom>
          <a:ln>
            <a:noFill/>
            <a:prstDash val="dash"/>
          </a:ln>
        </p:spPr>
      </p:pic>
      <p:sp>
        <p:nvSpPr>
          <p:cNvPr id="8" name="L 形 7"/>
          <p:cNvSpPr/>
          <p:nvPr userDrawn="1"/>
        </p:nvSpPr>
        <p:spPr>
          <a:xfrm rot="16200000" flipH="1">
            <a:off x="6634196" y="2578036"/>
            <a:ext cx="701032" cy="71765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baseline="0">
              <a:latin typeface="Huawei Sans" panose="020C0503030203020204" pitchFamily="34" charset="0"/>
              <a:ea typeface="方正兰亭黑简体" panose="02000000000000000000" pitchFamily="2" charset="-122"/>
            </a:endParaRPr>
          </a:p>
        </p:txBody>
      </p:sp>
      <p:sp>
        <p:nvSpPr>
          <p:cNvPr id="9" name="Title 1">
            <a:extLst>
              <a:ext uri="{FF2B5EF4-FFF2-40B4-BE49-F238E27FC236}">
                <a16:creationId xmlns:a16="http://schemas.microsoft.com/office/drawing/2014/main" xmlns="" id="{8227DEE9-8BE9-0D49-BF96-9E83C5312E00}"/>
              </a:ext>
            </a:extLst>
          </p:cNvPr>
          <p:cNvSpPr>
            <a:spLocks noGrp="1"/>
          </p:cNvSpPr>
          <p:nvPr>
            <p:ph type="ctrTitle" hasCustomPrompt="1"/>
          </p:nvPr>
        </p:nvSpPr>
        <p:spPr>
          <a:xfrm>
            <a:off x="916560" y="907092"/>
            <a:ext cx="8125839" cy="690255"/>
          </a:xfrm>
          <a:prstGeom prst="rect">
            <a:avLst/>
          </a:prstGeom>
          <a:ln>
            <a:noFill/>
            <a:prstDash val="dash"/>
          </a:ln>
        </p:spPr>
        <p:txBody>
          <a:bodyPr lIns="0" tIns="0" rIns="0" bIns="0" anchor="t">
            <a:normAutofit/>
          </a:bodyPr>
          <a:lstStyle>
            <a:lvl1pPr>
              <a:defRPr lang="en-US" sz="3200" b="0" i="0" baseline="0" dirty="0">
                <a:latin typeface="Huawei Sans" panose="020C0503030203020204" pitchFamily="34" charset="0"/>
                <a:ea typeface="方正兰亭黑简体" panose="02000000000000000000" pitchFamily="2" charset="-122"/>
              </a:defRPr>
            </a:lvl1pPr>
          </a:lstStyle>
          <a:p>
            <a:pPr lvl="0" defTabSz="914034">
              <a:lnSpc>
                <a:spcPts val="3439"/>
              </a:lnSpc>
            </a:pPr>
            <a:r>
              <a:rPr lang="en-US" altLang="zh-CN" dirty="0" smtClean="0"/>
              <a:t>Click to Edit Title</a:t>
            </a:r>
            <a:endParaRPr lang="en-US" dirty="0"/>
          </a:p>
        </p:txBody>
      </p:sp>
      <p:sp>
        <p:nvSpPr>
          <p:cNvPr id="10" name="Text Placeholder 5">
            <a:extLst>
              <a:ext uri="{FF2B5EF4-FFF2-40B4-BE49-F238E27FC236}">
                <a16:creationId xmlns:a16="http://schemas.microsoft.com/office/drawing/2014/main" xmlns="" id="{2F43DA98-D48D-6947-95EF-BA3B05E68822}"/>
              </a:ext>
            </a:extLst>
          </p:cNvPr>
          <p:cNvSpPr>
            <a:spLocks noGrp="1"/>
          </p:cNvSpPr>
          <p:nvPr>
            <p:ph type="body" sz="quarter" idx="10" hasCustomPrompt="1"/>
          </p:nvPr>
        </p:nvSpPr>
        <p:spPr>
          <a:xfrm>
            <a:off x="916561" y="1949372"/>
            <a:ext cx="8125840" cy="643926"/>
          </a:xfrm>
          <a:prstGeom prst="rect">
            <a:avLst/>
          </a:prstGeom>
        </p:spPr>
        <p:txBody>
          <a:bodyPr vert="horz" lIns="0" tIns="0" rIns="0" bIns="0" rtlCol="0">
            <a:noAutofit/>
          </a:bodyPr>
          <a:lstStyle>
            <a:lvl1pPr marL="228600" indent="-228600">
              <a:buNone/>
              <a:defRPr lang="en-US" sz="1400" baseline="0" dirty="0">
                <a:latin typeface="Huawei Sans" panose="020C0503030203020204" pitchFamily="34" charset="0"/>
                <a:ea typeface="方正兰亭黑简体" panose="02000000000000000000" pitchFamily="2" charset="-122"/>
                <a:cs typeface="Huawei Sans" panose="020C0503030203020204" pitchFamily="34" charset="0"/>
              </a:defRPr>
            </a:lvl1pPr>
          </a:lstStyle>
          <a:p>
            <a:pPr marL="0" lvl="0" indent="0">
              <a:lnSpc>
                <a:spcPct val="100000"/>
              </a:lnSpc>
              <a:spcBef>
                <a:spcPts val="0"/>
              </a:spcBef>
            </a:pPr>
            <a:r>
              <a:rPr lang="en-US" altLang="zh-CN" dirty="0" smtClean="0"/>
              <a:t>Click to Edit Title</a:t>
            </a:r>
            <a:endParaRPr lang="en-US" dirty="0"/>
          </a:p>
        </p:txBody>
      </p:sp>
    </p:spTree>
    <p:extLst>
      <p:ext uri="{BB962C8B-B14F-4D97-AF65-F5344CB8AC3E}">
        <p14:creationId xmlns:p14="http://schemas.microsoft.com/office/powerpoint/2010/main" val="10636849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13#更多信息(可选)">
    <p:spTree>
      <p:nvGrpSpPr>
        <p:cNvPr id="1" name=""/>
        <p:cNvGrpSpPr/>
        <p:nvPr/>
      </p:nvGrpSpPr>
      <p:grpSpPr>
        <a:xfrm>
          <a:off x="0" y="0"/>
          <a:ext cx="0" cy="0"/>
          <a:chOff x="0" y="0"/>
          <a:chExt cx="0" cy="0"/>
        </a:xfrm>
      </p:grpSpPr>
      <p:sp>
        <p:nvSpPr>
          <p:cNvPr id="3" name="文本占位符 6"/>
          <p:cNvSpPr>
            <a:spLocks noGrp="1"/>
          </p:cNvSpPr>
          <p:nvPr>
            <p:ph type="body" sz="quarter" idx="10" hasCustomPrompt="1"/>
          </p:nvPr>
        </p:nvSpPr>
        <p:spPr>
          <a:xfrm>
            <a:off x="1019175" y="1844675"/>
            <a:ext cx="10153650" cy="4082880"/>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lang="en-US" altLang="zh-CN" dirty="0" smtClean="0"/>
              <a:t>More information for trainees</a:t>
            </a:r>
            <a:endParaRPr lang="zh-CN" altLang="en-US" dirty="0" smtClean="0"/>
          </a:p>
          <a:p>
            <a:endParaRPr lang="zh-CN" altLang="en-US" dirty="0"/>
          </a:p>
        </p:txBody>
      </p:sp>
      <p:cxnSp>
        <p:nvCxnSpPr>
          <p:cNvPr id="12"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10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3" name="文本框 16">
            <a:extLst>
              <a:ext uri="{FF2B5EF4-FFF2-40B4-BE49-F238E27FC236}">
                <a16:creationId xmlns:a16="http://schemas.microsoft.com/office/drawing/2014/main" xmlns="" id="{568EC886-2612-1F43-AB51-21A76A078357}"/>
              </a:ext>
            </a:extLst>
          </p:cNvPr>
          <p:cNvSpPr txBox="1"/>
          <p:nvPr userDrawn="1"/>
        </p:nvSpPr>
        <p:spPr>
          <a:xfrm>
            <a:off x="918916" y="630373"/>
            <a:ext cx="4357283"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More Information</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542397157"/>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14#学习推荐(可选)">
    <p:spTree>
      <p:nvGrpSpPr>
        <p:cNvPr id="1" name=""/>
        <p:cNvGrpSpPr/>
        <p:nvPr/>
      </p:nvGrpSpPr>
      <p:grpSpPr>
        <a:xfrm>
          <a:off x="0" y="0"/>
          <a:ext cx="0" cy="0"/>
          <a:chOff x="0" y="0"/>
          <a:chExt cx="0" cy="0"/>
        </a:xfrm>
      </p:grpSpPr>
      <p:sp>
        <p:nvSpPr>
          <p:cNvPr id="3" name="文本占位符 6"/>
          <p:cNvSpPr>
            <a:spLocks noGrp="1"/>
          </p:cNvSpPr>
          <p:nvPr>
            <p:ph type="body" sz="quarter" idx="10"/>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24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5" name="文本框 16">
            <a:extLst>
              <a:ext uri="{FF2B5EF4-FFF2-40B4-BE49-F238E27FC236}">
                <a16:creationId xmlns:a16="http://schemas.microsoft.com/office/drawing/2014/main" xmlns="" id="{568EC886-2612-1F43-AB51-21A76A078357}"/>
              </a:ext>
            </a:extLst>
          </p:cNvPr>
          <p:cNvSpPr txBox="1"/>
          <p:nvPr userDrawn="1"/>
        </p:nvSpPr>
        <p:spPr>
          <a:xfrm>
            <a:off x="918916" y="630373"/>
            <a:ext cx="4509568"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Recommendations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483931085"/>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7#标题和内容（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3" y="1484312"/>
            <a:ext cx="11293476" cy="4443243"/>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37910387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935"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7*#标题和内容（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2" y="447468"/>
            <a:ext cx="11293475" cy="497095"/>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2" y="1052514"/>
            <a:ext cx="11293476" cy="4875042"/>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178833010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userDrawn="1">
          <p15:clr>
            <a:srgbClr val="FBAE40"/>
          </p15:clr>
        </p15:guide>
        <p15:guide id="0" orient="horz" pos="663"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8#仅标题（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699310209"/>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8*#仅标题（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497095"/>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860536129"/>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9#全白背景">
    <p:spTree>
      <p:nvGrpSpPr>
        <p:cNvPr id="1" name=""/>
        <p:cNvGrpSpPr/>
        <p:nvPr/>
      </p:nvGrpSpPr>
      <p:grpSpPr>
        <a:xfrm>
          <a:off x="0" y="0"/>
          <a:ext cx="0" cy="0"/>
          <a:chOff x="0" y="0"/>
          <a:chExt cx="0" cy="0"/>
        </a:xfrm>
      </p:grpSpPr>
    </p:spTree>
    <p:extLst>
      <p:ext uri="{BB962C8B-B14F-4D97-AF65-F5344CB8AC3E}">
        <p14:creationId xmlns:p14="http://schemas.microsoft.com/office/powerpoint/2010/main" val="784229787"/>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15#谢谢">
    <p:bg>
      <p:bgPr>
        <a:solidFill>
          <a:srgbClr val="FFFFFF"/>
        </a:solidFill>
        <a:effectLst/>
      </p:bgPr>
    </p:bg>
    <p:spTree>
      <p:nvGrpSpPr>
        <p:cNvPr id="1" name=""/>
        <p:cNvGrpSpPr/>
        <p:nvPr/>
      </p:nvGrpSpPr>
      <p:grpSpPr>
        <a:xfrm>
          <a:off x="0" y="0"/>
          <a:ext cx="0" cy="0"/>
          <a:chOff x="0" y="0"/>
          <a:chExt cx="0" cy="0"/>
        </a:xfrm>
      </p:grpSpPr>
      <p:sp>
        <p:nvSpPr>
          <p:cNvPr id="3" name="TextBox 3">
            <a:extLst>
              <a:ext uri="{FF2B5EF4-FFF2-40B4-BE49-F238E27FC236}">
                <a16:creationId xmlns="" xmlns:a16="http://schemas.microsoft.com/office/drawing/2014/main" id="{42AF307D-40F4-EC4C-9108-79E948007529}"/>
              </a:ext>
            </a:extLst>
          </p:cNvPr>
          <p:cNvSpPr txBox="1"/>
          <p:nvPr userDrawn="1"/>
        </p:nvSpPr>
        <p:spPr>
          <a:xfrm>
            <a:off x="607486" y="1402064"/>
            <a:ext cx="3921034" cy="854717"/>
          </a:xfrm>
          <a:prstGeom prst="rect">
            <a:avLst/>
          </a:prstGeom>
          <a:noFill/>
        </p:spPr>
        <p:txBody>
          <a:bodyPr wrap="square" rtlCol="0">
            <a:spAutoFit/>
          </a:bodyPr>
          <a:lstStyle/>
          <a:p>
            <a:pPr algn="l"/>
            <a:r>
              <a:rPr lang="en-US" sz="4940" dirty="0">
                <a:solidFill>
                  <a:schemeClr val="tx1"/>
                </a:solidFill>
              </a:rPr>
              <a:t>Thank you.</a:t>
            </a:r>
          </a:p>
        </p:txBody>
      </p:sp>
    </p:spTree>
    <p:extLst>
      <p:ext uri="{BB962C8B-B14F-4D97-AF65-F5344CB8AC3E}">
        <p14:creationId xmlns:p14="http://schemas.microsoft.com/office/powerpoint/2010/main" val="13069791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3368597"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0" baseline="0" dirty="0" smtClean="0">
                <a:solidFill>
                  <a:srgbClr val="404040"/>
                </a:solidFill>
                <a:latin typeface="Huawei Sans" panose="020C0503030203020204" pitchFamily="34" charset="0"/>
                <a:ea typeface="方正兰亭黑简体" panose="02000000000000000000" pitchFamily="2" charset="-122"/>
              </a:rPr>
              <a:t>Revision Record</a:t>
            </a:r>
            <a:endParaRPr lang="zh-CN" altLang="en-US" sz="3500" b="0" baseline="0" dirty="0" smtClean="0">
              <a:solidFill>
                <a:srgbClr val="404040"/>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smtClean="0">
                <a:solidFill>
                  <a:srgbClr val="404040"/>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04040"/>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ext uri="{D42A27DB-BD31-4B8C-83A1-F6EECF244321}">
                <p14:modId xmlns:p14="http://schemas.microsoft.com/office/powerpoint/2010/main" val="3364682108"/>
              </p:ext>
            </p:extLst>
          </p:nvPr>
        </p:nvGraphicFramePr>
        <p:xfrm>
          <a:off x="1007534" y="1383305"/>
          <a:ext cx="10165988" cy="1082675"/>
        </p:xfrm>
        <a:graphic>
          <a:graphicData uri="http://schemas.openxmlformats.org/drawingml/2006/table">
            <a:tbl>
              <a:tblPr/>
              <a:tblGrid>
                <a:gridCol w="3059004">
                  <a:extLst>
                    <a:ext uri="{9D8B030D-6E8A-4147-A177-3AD203B41FA5}">
                      <a16:colId xmlns="" xmlns:a16="http://schemas.microsoft.com/office/drawing/2014/main" val="20000"/>
                    </a:ext>
                  </a:extLst>
                </a:gridCol>
                <a:gridCol w="2155444">
                  <a:extLst>
                    <a:ext uri="{9D8B030D-6E8A-4147-A177-3AD203B41FA5}">
                      <a16:colId xmlns="" xmlns:a16="http://schemas.microsoft.com/office/drawing/2014/main" val="20001"/>
                    </a:ext>
                  </a:extLst>
                </a:gridCol>
                <a:gridCol w="2873927">
                  <a:extLst>
                    <a:ext uri="{9D8B030D-6E8A-4147-A177-3AD203B41FA5}">
                      <a16:colId xmlns="" xmlns:a16="http://schemas.microsoft.com/office/drawing/2014/main" val="20002"/>
                    </a:ext>
                  </a:extLst>
                </a:gridCol>
                <a:gridCol w="2077613">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bl>
          </a:graphicData>
        </a:graphic>
      </p:graphicFrame>
      <p:graphicFrame>
        <p:nvGraphicFramePr>
          <p:cNvPr id="34" name="Group 21"/>
          <p:cNvGraphicFramePr>
            <a:graphicFrameLocks noGrp="1"/>
          </p:cNvGraphicFramePr>
          <p:nvPr userDrawn="1">
            <p:extLst>
              <p:ext uri="{D42A27DB-BD31-4B8C-83A1-F6EECF244321}">
                <p14:modId xmlns:p14="http://schemas.microsoft.com/office/powerpoint/2010/main" val="1632514168"/>
              </p:ext>
            </p:extLst>
          </p:nvPr>
        </p:nvGraphicFramePr>
        <p:xfrm>
          <a:off x="1007533" y="2680416"/>
          <a:ext cx="10177140" cy="3038475"/>
        </p:xfrm>
        <a:graphic>
          <a:graphicData uri="http://schemas.openxmlformats.org/drawingml/2006/table">
            <a:tbl>
              <a:tblPr/>
              <a:tblGrid>
                <a:gridCol w="3085809">
                  <a:extLst>
                    <a:ext uri="{9D8B030D-6E8A-4147-A177-3AD203B41FA5}">
                      <a16:colId xmlns="" xmlns:a16="http://schemas.microsoft.com/office/drawing/2014/main" val="20000"/>
                    </a:ext>
                  </a:extLst>
                </a:gridCol>
                <a:gridCol w="2155920">
                  <a:extLst>
                    <a:ext uri="{9D8B030D-6E8A-4147-A177-3AD203B41FA5}">
                      <a16:colId xmlns="" xmlns:a16="http://schemas.microsoft.com/office/drawing/2014/main" val="20001"/>
                    </a:ext>
                  </a:extLst>
                </a:gridCol>
                <a:gridCol w="2912127">
                  <a:extLst>
                    <a:ext uri="{9D8B030D-6E8A-4147-A177-3AD203B41FA5}">
                      <a16:colId xmlns="" xmlns:a16="http://schemas.microsoft.com/office/drawing/2014/main" val="20002"/>
                    </a:ext>
                  </a:extLst>
                </a:gridCol>
                <a:gridCol w="2023284">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5"/>
                  </a:ext>
                </a:extLst>
              </a:tr>
            </a:tbl>
          </a:graphicData>
        </a:graphic>
      </p:graphicFrame>
      <p:sp>
        <p:nvSpPr>
          <p:cNvPr id="35" name="文本占位符 7"/>
          <p:cNvSpPr>
            <a:spLocks noGrp="1"/>
          </p:cNvSpPr>
          <p:nvPr>
            <p:ph type="body" sz="quarter" idx="17" hasCustomPrompt="1"/>
          </p:nvPr>
        </p:nvSpPr>
        <p:spPr>
          <a:xfrm>
            <a:off x="1007535" y="1954509"/>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954509"/>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954509"/>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smtClean="0"/>
              <a:t>V5R2</a:t>
            </a:r>
            <a:endParaRPr lang="en-US" altLang="zh-CN" dirty="0"/>
          </a:p>
        </p:txBody>
      </p:sp>
      <p:sp>
        <p:nvSpPr>
          <p:cNvPr id="38" name="文本占位符 7"/>
          <p:cNvSpPr>
            <a:spLocks noGrp="1"/>
          </p:cNvSpPr>
          <p:nvPr>
            <p:ph type="body" sz="quarter" idx="20" hasCustomPrompt="1"/>
          </p:nvPr>
        </p:nvSpPr>
        <p:spPr>
          <a:xfrm>
            <a:off x="9084333" y="1954509"/>
            <a:ext cx="2089190"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smtClean="0"/>
              <a:t>V1.0</a:t>
            </a:r>
            <a:endParaRPr lang="en-US" altLang="zh-CN" dirty="0"/>
          </a:p>
        </p:txBody>
      </p:sp>
      <p:sp>
        <p:nvSpPr>
          <p:cNvPr id="39" name="文本占位符 7"/>
          <p:cNvSpPr>
            <a:spLocks noGrp="1"/>
          </p:cNvSpPr>
          <p:nvPr>
            <p:ph type="body" sz="quarter" idx="13" hasCustomPrompt="1"/>
          </p:nvPr>
        </p:nvSpPr>
        <p:spPr>
          <a:xfrm>
            <a:off x="1007533" y="3239574"/>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239574"/>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239574"/>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239574"/>
            <a:ext cx="20107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 xmlns:a16="http://schemas.microsoft.com/office/drawing/2014/main" id="{44F86C3E-C49E-485B-8EB0-960F41282238}"/>
              </a:ext>
            </a:extLst>
          </p:cNvPr>
          <p:cNvSpPr>
            <a:spLocks noGrp="1"/>
          </p:cNvSpPr>
          <p:nvPr>
            <p:ph type="body" sz="quarter" idx="21" hasCustomPrompt="1"/>
          </p:nvPr>
        </p:nvSpPr>
        <p:spPr>
          <a:xfrm>
            <a:off x="1019436" y="375873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 xmlns:a16="http://schemas.microsoft.com/office/drawing/2014/main" id="{DB3D228B-4BFD-4782-B68D-12F66EA8C589}"/>
              </a:ext>
            </a:extLst>
          </p:cNvPr>
          <p:cNvSpPr>
            <a:spLocks noGrp="1"/>
          </p:cNvSpPr>
          <p:nvPr>
            <p:ph type="body" sz="quarter" idx="22" hasCustomPrompt="1"/>
          </p:nvPr>
        </p:nvSpPr>
        <p:spPr>
          <a:xfrm>
            <a:off x="4091679" y="375873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 xmlns:a16="http://schemas.microsoft.com/office/drawing/2014/main" id="{FECCD724-6B1F-4104-8A9B-6B6764A3F859}"/>
              </a:ext>
            </a:extLst>
          </p:cNvPr>
          <p:cNvSpPr>
            <a:spLocks noGrp="1"/>
          </p:cNvSpPr>
          <p:nvPr>
            <p:ph type="body" sz="quarter" idx="23" hasCustomPrompt="1"/>
          </p:nvPr>
        </p:nvSpPr>
        <p:spPr>
          <a:xfrm>
            <a:off x="6251836" y="375873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 xmlns:a16="http://schemas.microsoft.com/office/drawing/2014/main" id="{57E1C633-41F6-4A25-9DB3-D6799CE610DD}"/>
              </a:ext>
            </a:extLst>
          </p:cNvPr>
          <p:cNvSpPr>
            <a:spLocks noGrp="1"/>
          </p:cNvSpPr>
          <p:nvPr>
            <p:ph type="body" sz="quarter" idx="24" hasCustomPrompt="1"/>
          </p:nvPr>
        </p:nvSpPr>
        <p:spPr>
          <a:xfrm>
            <a:off x="9180244" y="3758738"/>
            <a:ext cx="201616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 xmlns:a16="http://schemas.microsoft.com/office/drawing/2014/main" id="{C68CBD59-B896-4217-9781-389A1B11CE8D}"/>
              </a:ext>
            </a:extLst>
          </p:cNvPr>
          <p:cNvSpPr>
            <a:spLocks noGrp="1"/>
          </p:cNvSpPr>
          <p:nvPr>
            <p:ph type="body" sz="quarter" idx="25" hasCustomPrompt="1"/>
          </p:nvPr>
        </p:nvSpPr>
        <p:spPr>
          <a:xfrm>
            <a:off x="995796" y="4227621"/>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 xmlns:a16="http://schemas.microsoft.com/office/drawing/2014/main" id="{791E82EE-AF55-486C-953D-3BD5CEE81CE4}"/>
              </a:ext>
            </a:extLst>
          </p:cNvPr>
          <p:cNvSpPr>
            <a:spLocks noGrp="1"/>
          </p:cNvSpPr>
          <p:nvPr>
            <p:ph type="body" sz="quarter" idx="26" hasCustomPrompt="1"/>
          </p:nvPr>
        </p:nvSpPr>
        <p:spPr>
          <a:xfrm>
            <a:off x="4068039" y="4227621"/>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 xmlns:a16="http://schemas.microsoft.com/office/drawing/2014/main" id="{0F4FBCD0-2E04-4942-AFAF-B2774F425FB6}"/>
              </a:ext>
            </a:extLst>
          </p:cNvPr>
          <p:cNvSpPr>
            <a:spLocks noGrp="1"/>
          </p:cNvSpPr>
          <p:nvPr>
            <p:ph type="body" sz="quarter" idx="27" hasCustomPrompt="1"/>
          </p:nvPr>
        </p:nvSpPr>
        <p:spPr>
          <a:xfrm>
            <a:off x="6228196" y="4227621"/>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 xmlns:a16="http://schemas.microsoft.com/office/drawing/2014/main" id="{701F8BDF-8D3E-4528-8B32-92CDA38CF25C}"/>
              </a:ext>
            </a:extLst>
          </p:cNvPr>
          <p:cNvSpPr>
            <a:spLocks noGrp="1"/>
          </p:cNvSpPr>
          <p:nvPr>
            <p:ph type="body" sz="quarter" idx="28" hasCustomPrompt="1"/>
          </p:nvPr>
        </p:nvSpPr>
        <p:spPr>
          <a:xfrm>
            <a:off x="9156604" y="4227621"/>
            <a:ext cx="203980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 xmlns:a16="http://schemas.microsoft.com/office/drawing/2014/main" id="{2DAE044E-F1B2-424B-BDD0-3E92A10C4695}"/>
              </a:ext>
            </a:extLst>
          </p:cNvPr>
          <p:cNvSpPr>
            <a:spLocks noGrp="1"/>
          </p:cNvSpPr>
          <p:nvPr>
            <p:ph type="body" sz="quarter" idx="29" hasCustomPrompt="1"/>
          </p:nvPr>
        </p:nvSpPr>
        <p:spPr>
          <a:xfrm>
            <a:off x="1019436" y="4731677"/>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 xmlns:a16="http://schemas.microsoft.com/office/drawing/2014/main" id="{19929436-360F-44DC-A864-1DA42B59198F}"/>
              </a:ext>
            </a:extLst>
          </p:cNvPr>
          <p:cNvSpPr>
            <a:spLocks noGrp="1"/>
          </p:cNvSpPr>
          <p:nvPr>
            <p:ph type="body" sz="quarter" idx="30" hasCustomPrompt="1"/>
          </p:nvPr>
        </p:nvSpPr>
        <p:spPr>
          <a:xfrm>
            <a:off x="4091679" y="4731677"/>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 xmlns:a16="http://schemas.microsoft.com/office/drawing/2014/main" id="{E3F04EDE-0D87-45F2-9033-289878AAF2FA}"/>
              </a:ext>
            </a:extLst>
          </p:cNvPr>
          <p:cNvSpPr>
            <a:spLocks noGrp="1"/>
          </p:cNvSpPr>
          <p:nvPr>
            <p:ph type="body" sz="quarter" idx="31" hasCustomPrompt="1"/>
          </p:nvPr>
        </p:nvSpPr>
        <p:spPr>
          <a:xfrm>
            <a:off x="6251836" y="4731677"/>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 xmlns:a16="http://schemas.microsoft.com/office/drawing/2014/main" id="{3F9FD2BB-87FB-42F0-8418-F87E96763F68}"/>
              </a:ext>
            </a:extLst>
          </p:cNvPr>
          <p:cNvSpPr>
            <a:spLocks noGrp="1"/>
          </p:cNvSpPr>
          <p:nvPr>
            <p:ph type="body" sz="quarter" idx="32" hasCustomPrompt="1"/>
          </p:nvPr>
        </p:nvSpPr>
        <p:spPr>
          <a:xfrm>
            <a:off x="9180244" y="4731677"/>
            <a:ext cx="200442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 xmlns:a16="http://schemas.microsoft.com/office/drawing/2014/main" id="{450C36C1-EC46-4EAC-8A54-EFB2EF58F730}"/>
              </a:ext>
            </a:extLst>
          </p:cNvPr>
          <p:cNvSpPr>
            <a:spLocks noGrp="1"/>
          </p:cNvSpPr>
          <p:nvPr>
            <p:ph type="body" sz="quarter" idx="33" hasCustomPrompt="1"/>
          </p:nvPr>
        </p:nvSpPr>
        <p:spPr>
          <a:xfrm>
            <a:off x="995796" y="519972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 xmlns:a16="http://schemas.microsoft.com/office/drawing/2014/main" id="{06E305FB-6351-4BDD-B27A-CA91C0B55424}"/>
              </a:ext>
            </a:extLst>
          </p:cNvPr>
          <p:cNvSpPr>
            <a:spLocks noGrp="1"/>
          </p:cNvSpPr>
          <p:nvPr>
            <p:ph type="body" sz="quarter" idx="34" hasCustomPrompt="1"/>
          </p:nvPr>
        </p:nvSpPr>
        <p:spPr>
          <a:xfrm>
            <a:off x="4068039" y="519972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 xmlns:a16="http://schemas.microsoft.com/office/drawing/2014/main" id="{986CE630-9BBE-44AB-B3AC-29A48255E185}"/>
              </a:ext>
            </a:extLst>
          </p:cNvPr>
          <p:cNvSpPr>
            <a:spLocks noGrp="1"/>
          </p:cNvSpPr>
          <p:nvPr>
            <p:ph type="body" sz="quarter" idx="35" hasCustomPrompt="1"/>
          </p:nvPr>
        </p:nvSpPr>
        <p:spPr>
          <a:xfrm>
            <a:off x="6228196" y="519972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 xmlns:a16="http://schemas.microsoft.com/office/drawing/2014/main" id="{4DDD786F-E21B-4BBC-A377-D2EC3EE50688}"/>
              </a:ext>
            </a:extLst>
          </p:cNvPr>
          <p:cNvSpPr>
            <a:spLocks noGrp="1"/>
          </p:cNvSpPr>
          <p:nvPr>
            <p:ph type="body" sz="quarter" idx="36" hasCustomPrompt="1"/>
          </p:nvPr>
        </p:nvSpPr>
        <p:spPr>
          <a:xfrm>
            <a:off x="9156604" y="5199729"/>
            <a:ext cx="2016221"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281519664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3#前言">
    <p:bg bwMode="auto">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302279" indent="-302279" algn="just" eaLnBrk="1" fontAlgn="ctr" hangingPunct="1">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eaLnBrk="1" hangingPunct="1"/>
            <a:r>
              <a:rPr lang="en-US" altLang="zh-CN" dirty="0" smtClean="0"/>
              <a:t>The chapter describes ...</a:t>
            </a:r>
            <a:endParaRPr lang="zh-CN" altLang="en-US" dirty="0" smtClean="0"/>
          </a:p>
          <a:p>
            <a:pPr lvl="1"/>
            <a:r>
              <a:rPr lang="zh-CN" altLang="en-US" dirty="0" smtClean="0"/>
              <a:t>第二级</a:t>
            </a:r>
            <a:endParaRPr lang="zh-CN" altLang="en-US" dirty="0"/>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16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2398413" cy="707886"/>
          </a:xfrm>
          <a:prstGeom prst="rect">
            <a:avLst/>
          </a:prstGeom>
          <a:noFill/>
        </p:spPr>
        <p:txBody>
          <a:bodyPr wrap="none" rtlCol="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lang="en-US" altLang="zh-CN"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63532537"/>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4#目标">
    <p:bg bwMode="auto">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kumimoji="0" lang="en-US" altLang="zh-CN" sz="2200" b="0" i="0" u="none" strike="noStrike" kern="0" cap="none" spc="0" normalizeH="0" baseline="0" noProof="0" smtClean="0">
                <a:ln>
                  <a:noFill/>
                </a:ln>
                <a:solidFill>
                  <a:srgbClr val="000000"/>
                </a:solidFill>
                <a:effectLst/>
                <a:uLnTx/>
                <a:uFillTx/>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kumimoji="0" lang="en-US" altLang="zh-CN" sz="2200" b="0" i="0" u="none" strike="noStrike" kern="0" cap="none" spc="0" normalizeH="0" baseline="0" noProof="0" dirty="0" smtClean="0">
                <a:ln>
                  <a:noFill/>
                </a:ln>
                <a:solidFill>
                  <a:srgbClr val="000000"/>
                </a:solidFill>
                <a:effectLst/>
                <a:uLnTx/>
                <a:uFillTx/>
                <a:latin typeface="+mn-lt"/>
                <a:ea typeface="+mn-ea"/>
                <a:cs typeface="+mn-cs"/>
              </a:rPr>
              <a:t>On completion of this course, you will be able to:</a:t>
            </a:r>
            <a:endParaRPr lang="en-US" altLang="zh-CN" dirty="0" smtClean="0"/>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34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2576346" cy="707886"/>
          </a:xfrm>
          <a:prstGeom prst="rect">
            <a:avLst/>
          </a:prstGeom>
          <a:noFill/>
        </p:spPr>
        <p:txBody>
          <a:bodyPr wrap="none" rtlCol="0">
            <a:spAutoFit/>
          </a:bodyPr>
          <a:lstStyle/>
          <a:p>
            <a:pPr lvl="0" fontAlgn="ctr"/>
            <a:r>
              <a:rPr lang="en-US" altLang="zh-CN" sz="400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Objectives</a:t>
            </a:r>
            <a:endParaRPr lang="en-US" altLang="zh-CN" sz="400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142003276"/>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5#目录">
    <p:bg bwMode="auto">
      <p:bgPr>
        <a:solidFill>
          <a:srgbClr val="EBEBEB"/>
        </a:solidFill>
        <a:effectLst/>
      </p:bgPr>
    </p:bg>
    <p:spTree>
      <p:nvGrpSpPr>
        <p:cNvPr id="1" name=""/>
        <p:cNvGrpSpPr/>
        <p:nvPr/>
      </p:nvGrpSpPr>
      <p:grpSpPr>
        <a:xfrm>
          <a:off x="0" y="0"/>
          <a:ext cx="0" cy="0"/>
          <a:chOff x="0" y="0"/>
          <a:chExt cx="0" cy="0"/>
        </a:xfrm>
      </p:grpSpPr>
      <p:sp>
        <p:nvSpPr>
          <p:cNvPr id="29" name="文本占位符 6"/>
          <p:cNvSpPr>
            <a:spLocks noGrp="1"/>
          </p:cNvSpPr>
          <p:nvPr>
            <p:ph type="body" sz="quarter" idx="10" hasCustomPrompt="1"/>
          </p:nvPr>
        </p:nvSpPr>
        <p:spPr>
          <a:xfrm>
            <a:off x="1019175" y="1844675"/>
            <a:ext cx="10153650" cy="4068811"/>
          </a:xfrm>
          <a:prstGeom prst="rect">
            <a:avLst/>
          </a:prstGeo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ctr">
              <a:buClrTx/>
              <a:buSzPct val="100000"/>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cxnSp>
        <p:nvCxnSpPr>
          <p:cNvPr id="28"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01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30" name="文本框 16">
            <a:extLst>
              <a:ext uri="{FF2B5EF4-FFF2-40B4-BE49-F238E27FC236}">
                <a16:creationId xmlns:a16="http://schemas.microsoft.com/office/drawing/2014/main" xmlns="" id="{568EC886-2612-1F43-AB51-21A76A078357}"/>
              </a:ext>
            </a:extLst>
          </p:cNvPr>
          <p:cNvSpPr txBox="1"/>
          <p:nvPr userDrawn="1"/>
        </p:nvSpPr>
        <p:spPr>
          <a:xfrm>
            <a:off x="918916" y="630373"/>
            <a:ext cx="2252540" cy="707886"/>
          </a:xfrm>
          <a:prstGeom prst="rect">
            <a:avLst/>
          </a:prstGeom>
          <a:noFill/>
        </p:spPr>
        <p:txBody>
          <a:bodyPr wrap="none" rtlCol="0">
            <a:spAutoFit/>
          </a:bodyPr>
          <a:lstStyle>
            <a:defPPr>
              <a:defRPr lang="en-US"/>
            </a:defPPr>
            <a:lvl1pPr defTabSz="1001223" eaLnBrk="0" fontAlgn="ctr" hangingPunct="0">
              <a:defRPr sz="3640" b="0" baseline="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algn="l" defTabSz="1001624" eaLnBrk="0" fontAlgn="ctr" hangingPunct="0"/>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Contents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27270648"/>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6#本节概述和学习目标(可选)">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p:nvPr>
        </p:nvSpPr>
        <p:spPr>
          <a:xfrm>
            <a:off x="1019174" y="1844675"/>
            <a:ext cx="10153651" cy="4082668"/>
          </a:xfrm>
          <a:prstGeom prst="rect">
            <a:avLst/>
          </a:prstGeom>
        </p:spPr>
        <p:txBody>
          <a:bodyPr/>
          <a:lstStyle>
            <a:lvl1pPr marL="302279" indent="-302279" algn="just" fontAlgn="ctr">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568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595066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7608820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10#思考题">
    <p:spTree>
      <p:nvGrpSpPr>
        <p:cNvPr id="1" name=""/>
        <p:cNvGrpSpPr/>
        <p:nvPr/>
      </p:nvGrpSpPr>
      <p:grpSpPr>
        <a:xfrm>
          <a:off x="0" y="0"/>
          <a:ext cx="0" cy="0"/>
          <a:chOff x="0" y="0"/>
          <a:chExt cx="0" cy="0"/>
        </a:xfrm>
      </p:grpSpPr>
      <p:sp>
        <p:nvSpPr>
          <p:cNvPr id="4" name="文本占位符 6"/>
          <p:cNvSpPr>
            <a:spLocks noGrp="1"/>
          </p:cNvSpPr>
          <p:nvPr>
            <p:ph type="body" sz="quarter" idx="10" hasCustomPrompt="1"/>
          </p:nvPr>
        </p:nvSpPr>
        <p:spPr>
          <a:xfrm>
            <a:off x="1019176" y="1844675"/>
            <a:ext cx="10153650" cy="4068812"/>
          </a:xfrm>
          <a:prstGeom prst="rect">
            <a:avLst/>
          </a:prstGeom>
        </p:spPr>
        <p:txBody>
          <a:bodyPr/>
          <a:lstStyle>
            <a:lvl1pPr marL="457200" marR="0" indent="-457200" algn="just" defTabSz="801688" rtl="0" eaLnBrk="1" fontAlgn="ctr"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ctr">
              <a:buSzPct val="100000"/>
              <a:buFont typeface="+mj-lt"/>
              <a:buAutoNum type="alphaUcPeriod"/>
              <a:defRPr sz="1800" baseline="0">
                <a:latin typeface="Huawei Sans" panose="020C0503030203020204" pitchFamily="34" charset="0"/>
              </a:defRPr>
            </a:lvl2pPr>
            <a:lvl3pPr>
              <a:defRPr/>
            </a:lvl3pPr>
            <a:lvl5pPr>
              <a:buNone/>
              <a:defRPr/>
            </a:lvl5pPr>
          </a:lstStyle>
          <a:p>
            <a:pPr marL="457200" marR="0" lvl="0" indent="-457200" algn="just" defTabSz="801688">
              <a:spcBef>
                <a:spcPct val="30000"/>
              </a:spcBef>
              <a:spcAft>
                <a:spcPct val="0"/>
              </a:spcAft>
              <a:buClr>
                <a:schemeClr val="tx1"/>
              </a:buClr>
              <a:buSzPct val="100000"/>
              <a:buFont typeface="+mj-lt"/>
              <a:buAutoNum type="arabicPeriod"/>
              <a:tabLst/>
            </a:pPr>
            <a:r>
              <a:rPr lang="en-US" altLang="zh-CN" dirty="0" smtClean="0"/>
              <a:t>Question description.</a:t>
            </a:r>
          </a:p>
          <a:p>
            <a:pPr lvl="1"/>
            <a:endParaRPr lang="en-US" altLang="zh-CN" dirty="0" smtClean="0"/>
          </a:p>
        </p:txBody>
      </p:sp>
      <p:cxnSp>
        <p:nvCxnSpPr>
          <p:cNvPr id="5"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104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6" name="文本框 16">
            <a:extLst>
              <a:ext uri="{FF2B5EF4-FFF2-40B4-BE49-F238E27FC236}">
                <a16:creationId xmlns:a16="http://schemas.microsoft.com/office/drawing/2014/main" xmlns="" id="{568EC886-2612-1F43-AB51-21A76A078357}"/>
              </a:ext>
            </a:extLst>
          </p:cNvPr>
          <p:cNvSpPr txBox="1"/>
          <p:nvPr userDrawn="1"/>
        </p:nvSpPr>
        <p:spPr>
          <a:xfrm>
            <a:off x="918916" y="630373"/>
            <a:ext cx="125867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Quiz</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07444392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1#本节小结（可选）">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r>
              <a:rPr lang="en-US" altLang="zh-CN" dirty="0" smtClean="0"/>
              <a:t>Click here to edit summary</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11"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032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2" name="文本框 16">
            <a:extLst>
              <a:ext uri="{FF2B5EF4-FFF2-40B4-BE49-F238E27FC236}">
                <a16:creationId xmlns:a16="http://schemas.microsoft.com/office/drawing/2014/main" xmlns="" id="{568EC886-2612-1F43-AB51-21A76A078357}"/>
              </a:ext>
            </a:extLst>
          </p:cNvPr>
          <p:cNvSpPr txBox="1"/>
          <p:nvPr userDrawn="1"/>
        </p:nvSpPr>
        <p:spPr>
          <a:xfrm>
            <a:off x="918916" y="630373"/>
            <a:ext cx="4265911"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Section Summary</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26455942"/>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12#本章总结">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dirty="0" smtClean="0"/>
              <a:t>Click to edit</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9"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19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1" name="文本框 16">
            <a:extLst>
              <a:ext uri="{FF2B5EF4-FFF2-40B4-BE49-F238E27FC236}">
                <a16:creationId xmlns:a16="http://schemas.microsoft.com/office/drawing/2014/main" xmlns="" id="{568EC886-2612-1F43-AB51-21A76A078357}"/>
              </a:ext>
            </a:extLst>
          </p:cNvPr>
          <p:cNvSpPr txBox="1"/>
          <p:nvPr userDrawn="1"/>
        </p:nvSpPr>
        <p:spPr>
          <a:xfrm>
            <a:off x="918916" y="630373"/>
            <a:ext cx="2417650"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Summary</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98952935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image" Target="../media/image3.png"/><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theme" Target="../theme/theme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image" Target="../media/image3.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3.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4.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Ref idx="1001">
        <a:schemeClr val="bg1"/>
      </p:bgRef>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03089" y="5976169"/>
            <a:ext cx="2257507" cy="482533"/>
          </a:xfrm>
          <a:prstGeom prst="rect">
            <a:avLst/>
          </a:prstGeom>
        </p:spPr>
      </p:pic>
      <p:grpSp>
        <p:nvGrpSpPr>
          <p:cNvPr id="30"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1"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2"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3"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4"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5"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6"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7"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8"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9"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40"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1"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2"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3"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4"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5"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6"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7"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8"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9"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50"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1"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2"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3"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4"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5"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6"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7"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8"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9"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60"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1"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2"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3"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4"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5"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6"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7"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8"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9"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70"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3376951090"/>
      </p:ext>
    </p:extLst>
  </p:cSld>
  <p:clrMap bg1="lt1" tx1="dk1" bg2="lt2" tx2="dk2" accent1="accent1" accent2="accent2" accent3="accent3" accent4="accent4" accent5="accent5" accent6="accent6" hlink="hlink" folHlink="folHlink"/>
  <p:sldLayoutIdLst>
    <p:sldLayoutId id="2147483842" r:id="rId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baseline="0">
          <a:solidFill>
            <a:schemeClr val="tx1"/>
          </a:solidFill>
          <a:latin typeface="Huawei Sans" panose="020C0503030203020204" pitchFamily="34" charset="0"/>
          <a:ea typeface="方正兰亭黑简体" panose="020000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906" userDrawn="1">
          <p15:clr>
            <a:srgbClr val="F26B43"/>
          </p15:clr>
        </p15:guide>
        <p15:guide id="2" pos="574">
          <p15:clr>
            <a:srgbClr val="F26B43"/>
          </p15:clr>
        </p15:guide>
        <p15:guide id="3" orient="horz" pos="572">
          <p15:clr>
            <a:srgbClr val="F26B43"/>
          </p15:clr>
        </p15:guide>
        <p15:guide id="4" orient="horz" pos="1230">
          <p15:clr>
            <a:srgbClr val="F26B43"/>
          </p15:clr>
        </p15:guide>
        <p15:guide id="5" orient="horz" pos="2160">
          <p15:clr>
            <a:srgbClr val="F26B43"/>
          </p15:clr>
        </p15:guide>
        <p15:guide id="6"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solidFill>
          <a:srgbClr val="EBEBEB"/>
        </a:solidFill>
        <a:effectLst/>
      </p:bgPr>
    </p:bg>
    <p:spTree>
      <p:nvGrpSpPr>
        <p:cNvPr id="1" name=""/>
        <p:cNvGrpSpPr/>
        <p:nvPr/>
      </p:nvGrpSpPr>
      <p:grpSpPr>
        <a:xfrm>
          <a:off x="0" y="0"/>
          <a:ext cx="0" cy="0"/>
          <a:chOff x="0" y="0"/>
          <a:chExt cx="0" cy="0"/>
        </a:xfrm>
      </p:grpSpPr>
      <p:sp>
        <p:nvSpPr>
          <p:cNvPr id="23" name="TextBox 2">
            <a:extLst>
              <a:ext uri="{FF2B5EF4-FFF2-40B4-BE49-F238E27FC236}">
                <a16:creationId xmlns:a16="http://schemas.microsoft.com/office/drawing/2014/main" xmlns=""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a16="http://schemas.microsoft.com/office/drawing/2014/main" xmlns=""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7"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28"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29"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0"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1"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2"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3"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4"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5"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6"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7"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38"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39"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0"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1"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2"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3"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4"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5"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6"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7"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68"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69"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0"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1"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2"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3"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4"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5"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6"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7"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78"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79"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0"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1"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2"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3"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4"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5"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6"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7"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2516831641"/>
      </p:ext>
    </p:extLst>
  </p:cSld>
  <p:clrMap bg1="lt1" tx1="dk1" bg2="lt2" tx2="dk2" accent1="accent1" accent2="accent2" accent3="accent3" accent4="accent4" accent5="accent5" accent6="accent6" hlink="hlink" folHlink="folHlink"/>
  <p:sldLayoutIdLst>
    <p:sldLayoutId id="2147483875" r:id="rId1"/>
    <p:sldLayoutId id="2147483845" r:id="rId2"/>
    <p:sldLayoutId id="2147483846" r:id="rId3"/>
    <p:sldLayoutId id="2147483847" r:id="rId4"/>
    <p:sldLayoutId id="2147483848" r:id="rId5"/>
    <p:sldLayoutId id="2147483878" r:id="rId6"/>
    <p:sldLayoutId id="2147483850" r:id="rId7"/>
    <p:sldLayoutId id="2147483851" r:id="rId8"/>
    <p:sldLayoutId id="2147483852" r:id="rId9"/>
    <p:sldLayoutId id="2147483853" r:id="rId10"/>
  </p:sldLayoutIdLst>
  <p:timing>
    <p:tnLst>
      <p:par>
        <p:cTn id="1" dur="indefinite" restart="never" nodeType="tmRoot"/>
      </p:par>
    </p:tnLst>
  </p:timing>
  <p:txStyles>
    <p:titleStyle>
      <a:lvl1pPr algn="l" defTabSz="914034" rtl="0" eaLnBrk="1" fontAlgn="ctr"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642">
          <p15:clr>
            <a:srgbClr val="F26B43"/>
          </p15:clr>
        </p15:guide>
        <p15:guide id="2" pos="7038">
          <p15:clr>
            <a:srgbClr val="F26B43"/>
          </p15:clr>
        </p15:guide>
        <p15:guide id="3" orient="horz" pos="2341">
          <p15:clr>
            <a:srgbClr val="F26B43"/>
          </p15:clr>
        </p15:guide>
        <p15:guide id="4" orient="horz" pos="3906">
          <p15:clr>
            <a:srgbClr val="F26B43"/>
          </p15:clr>
        </p15:guide>
        <p15:guide id="5" orient="horz" pos="1162">
          <p15:clr>
            <a:srgbClr val="F26B43"/>
          </p15:clr>
        </p15:guide>
        <p15:guide id="6" pos="3840">
          <p15:clr>
            <a:srgbClr val="F26B43"/>
          </p15:clr>
        </p15:guide>
        <p15:guide id="7" orient="horz" pos="731">
          <p15:clr>
            <a:srgbClr val="F26B43"/>
          </p15:clr>
        </p15:guide>
        <p15:guide id="8" orient="horz" pos="867">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7" name="Rectangle 6"/>
          <p:cNvSpPr>
            <a:spLocks noGrp="1" noChangeArrowheads="1"/>
          </p:cNvSpPr>
          <p:nvPr>
            <p:ph type="title"/>
          </p:nvPr>
        </p:nvSpPr>
        <p:spPr bwMode="auto">
          <a:xfrm>
            <a:off x="457906" y="457499"/>
            <a:ext cx="11291182" cy="980113"/>
          </a:xfrm>
          <a:prstGeom prst="rect">
            <a:avLst/>
          </a:prstGeom>
        </p:spPr>
        <p:txBody>
          <a:bodyPr lIns="0" tIns="0" rIns="0" bIns="0" anchor="t">
            <a:normAutofit/>
          </a:bodyPr>
          <a:lstStyle/>
          <a:p>
            <a:pPr marL="0" lvl="0" indent="0" defTabSz="1187798">
              <a:lnSpc>
                <a:spcPts val="3430"/>
              </a:lnSpc>
              <a:spcBef>
                <a:spcPts val="0"/>
              </a:spcBef>
              <a:buFont typeface="Arial" panose="020B0604020202020204" pitchFamily="34" charset="0"/>
            </a:pPr>
            <a:r>
              <a:rPr lang="zh-CN" altLang="en-US" dirty="0" smtClean="0"/>
              <a:t>单击此处编辑母版标题样式</a:t>
            </a:r>
            <a:endParaRPr lang="zh-CN" altLang="en-US" dirty="0"/>
          </a:p>
        </p:txBody>
      </p:sp>
      <p:sp>
        <p:nvSpPr>
          <p:cNvPr id="28" name="Rectangle 57"/>
          <p:cNvSpPr>
            <a:spLocks noGrp="1" noChangeArrowheads="1"/>
          </p:cNvSpPr>
          <p:nvPr>
            <p:ph type="body" idx="1"/>
          </p:nvPr>
        </p:nvSpPr>
        <p:spPr bwMode="auto">
          <a:xfrm>
            <a:off x="455613" y="1484313"/>
            <a:ext cx="11293596" cy="444376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smtClean="0"/>
              <a:t>单击此处编辑母版文本样式</a:t>
            </a:r>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sp>
        <p:nvSpPr>
          <p:cNvPr id="23" name="TextBox 2">
            <a:extLst>
              <a:ext uri="{FF2B5EF4-FFF2-40B4-BE49-F238E27FC236}">
                <a16:creationId xmlns:a16="http://schemas.microsoft.com/office/drawing/2014/main" xmlns=""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a16="http://schemas.microsoft.com/office/drawing/2014/main" xmlns=""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9"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65"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66"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7"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8"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9"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70"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71"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2"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3"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4"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5"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6"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7"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8"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9"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80"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81"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2"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3"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4"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5"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6"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7"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8"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9"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4229503669"/>
      </p:ext>
    </p:extLst>
  </p:cSld>
  <p:clrMap bg1="lt1" tx1="dk1" bg2="lt2" tx2="dk2" accent1="accent1" accent2="accent2" accent3="accent3" accent4="accent4" accent5="accent5" accent6="accent6" hlink="hlink" folHlink="folHlink"/>
  <p:sldLayoutIdLst>
    <p:sldLayoutId id="2147483855" r:id="rId1"/>
    <p:sldLayoutId id="2147483876" r:id="rId2"/>
    <p:sldLayoutId id="2147483856" r:id="rId3"/>
    <p:sldLayoutId id="2147483877" r:id="rId4"/>
    <p:sldLayoutId id="2147483857" r:id="rId5"/>
  </p:sldLayoutIdLst>
  <p:timing>
    <p:tnLst>
      <p:par>
        <p:cTn id="1" dur="indefinite" restart="never" nodeType="tmRoot"/>
      </p:par>
    </p:tnLst>
  </p:timing>
  <p:txStyles>
    <p:titleStyle>
      <a:lvl1pPr algn="l" defTabSz="914034"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279" userDrawn="1">
          <p15:clr>
            <a:srgbClr val="F26B43"/>
          </p15:clr>
        </p15:guide>
        <p15:guide id="2" pos="7401" userDrawn="1">
          <p15:clr>
            <a:srgbClr val="F26B43"/>
          </p15:clr>
        </p15:guide>
        <p15:guide id="4" orient="horz" pos="3906">
          <p15:clr>
            <a:srgbClr val="F26B43"/>
          </p15:clr>
        </p15:guide>
        <p15:guide id="6" pos="3840">
          <p15:clr>
            <a:srgbClr val="F26B43"/>
          </p15:clr>
        </p15:guide>
        <p15:guide id="7" orient="horz" pos="278">
          <p15:clr>
            <a:srgbClr val="F26B43"/>
          </p15:clr>
        </p15:guide>
        <p15:guide id="8" orient="horz" pos="2341"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grpSp>
        <p:nvGrpSpPr>
          <p:cNvPr id="29"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5"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6"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7"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8"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49"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0"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1"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2"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3"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4"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5"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6"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7"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8"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59"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0"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1"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2"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3"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4"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5"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6"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7"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8"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69"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
        <p:nvSpPr>
          <p:cNvPr id="70" name="Title Placeholder 1">
            <a:extLst>
              <a:ext uri="{FF2B5EF4-FFF2-40B4-BE49-F238E27FC236}">
                <a16:creationId xmlns="" xmlns:a16="http://schemas.microsoft.com/office/drawing/2014/main" id="{145F1158-B1AA-8F41-AF0A-FEA0EC1874AC}"/>
              </a:ext>
            </a:extLst>
          </p:cNvPr>
          <p:cNvSpPr>
            <a:spLocks noGrp="1"/>
          </p:cNvSpPr>
          <p:nvPr>
            <p:ph type="title"/>
          </p:nvPr>
        </p:nvSpPr>
        <p:spPr>
          <a:xfrm>
            <a:off x="616573" y="1474269"/>
            <a:ext cx="3984232" cy="2816080"/>
          </a:xfrm>
          <a:prstGeom prst="rect">
            <a:avLst/>
          </a:prstGeom>
        </p:spPr>
        <p:txBody>
          <a:bodyPr vert="horz" lIns="91440" tIns="45720" rIns="91440" bIns="45720" rtlCol="0" anchor="t">
            <a:normAutofit/>
          </a:bodyPr>
          <a:lstStyle/>
          <a:p>
            <a:r>
              <a:rPr lang="en-US" dirty="0"/>
              <a:t>Click to edit Master title style</a:t>
            </a:r>
          </a:p>
        </p:txBody>
      </p:sp>
      <p:sp>
        <p:nvSpPr>
          <p:cNvPr id="71" name="Text Placeholder 1">
            <a:extLst>
              <a:ext uri="{FF2B5EF4-FFF2-40B4-BE49-F238E27FC236}">
                <a16:creationId xmlns="" xmlns:a16="http://schemas.microsoft.com/office/drawing/2014/main" id="{F8FC7CCD-75EB-9C44-BC7D-29679334A8CA}"/>
              </a:ext>
            </a:extLst>
          </p:cNvPr>
          <p:cNvSpPr txBox="1">
            <a:spLocks/>
          </p:cNvSpPr>
          <p:nvPr userDrawn="1"/>
        </p:nvSpPr>
        <p:spPr>
          <a:xfrm>
            <a:off x="7979357" y="2794960"/>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065"/>
              </a:lnSpc>
            </a:pPr>
            <a:r>
              <a:rPr kumimoji="1" lang="en-US" altLang="zh-CN" sz="850" b="1" baseline="0" dirty="0" smtClean="0">
                <a:solidFill>
                  <a:srgbClr val="1D1D1B"/>
                </a:solidFill>
                <a:latin typeface="+mj-lt"/>
              </a:rPr>
              <a:t>Copyright©2021 </a:t>
            </a:r>
            <a:r>
              <a:rPr kumimoji="1" lang="en-US" altLang="zh-CN" sz="850" b="1" baseline="0" dirty="0">
                <a:solidFill>
                  <a:srgbClr val="1D1D1B"/>
                </a:solidFill>
                <a:latin typeface="+mj-lt"/>
              </a:rPr>
              <a:t>Huawei Technologies Co., Ltd.</a:t>
            </a:r>
            <a:br>
              <a:rPr kumimoji="1" lang="en-US" altLang="zh-CN" sz="850" b="1" baseline="0" dirty="0">
                <a:solidFill>
                  <a:srgbClr val="1D1D1B"/>
                </a:solidFill>
                <a:latin typeface="+mj-lt"/>
              </a:rPr>
            </a:br>
            <a:r>
              <a:rPr kumimoji="1" lang="en-US" altLang="zh-CN" sz="850" b="1" baseline="0" dirty="0">
                <a:solidFill>
                  <a:srgbClr val="1D1D1B"/>
                </a:solidFill>
                <a:latin typeface="+mj-lt"/>
              </a:rPr>
              <a:t>All Rights Reserved.</a:t>
            </a: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850" baseline="0" dirty="0">
                <a:solidFill>
                  <a:srgbClr val="1D1D1B"/>
                </a:solidFill>
                <a:latin typeface="+mn-lt"/>
                <a:cs typeface="Arial" panose="020B0604020202020204" pitchFamily="34" charset="0"/>
              </a:rPr>
              <a:t>The information in this document may contain predictive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statements including, without limitation, statements regarding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 future financial and operating results, future product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portfolio, new technology, etc. There are a number of factors that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could cause actual results and developments to differ materially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from those expressed or implied in the predictive statements.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Therefore, such information is provided for reference purpose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only and constitutes neither an offer nor an acceptance. Huawei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may change the information at any time without notice. </a:t>
            </a:r>
          </a:p>
          <a:p>
            <a:pPr>
              <a:lnSpc>
                <a:spcPts val="1065"/>
              </a:lnSpc>
            </a:pPr>
            <a:endParaRPr kumimoji="1" lang="zh-CN" altLang="en-US" sz="779" dirty="0">
              <a:solidFill>
                <a:srgbClr val="1D1D1B"/>
              </a:solidFill>
              <a:latin typeface="+mn-lt"/>
            </a:endParaRPr>
          </a:p>
        </p:txBody>
      </p:sp>
      <p:sp>
        <p:nvSpPr>
          <p:cNvPr id="72" name="Subtitle 6">
            <a:extLst>
              <a:ext uri="{FF2B5EF4-FFF2-40B4-BE49-F238E27FC236}">
                <a16:creationId xmlns="" xmlns:a16="http://schemas.microsoft.com/office/drawing/2014/main" id="{12B8F806-ABD5-064C-8793-5E22C72554FD}"/>
              </a:ext>
            </a:extLst>
          </p:cNvPr>
          <p:cNvSpPr txBox="1">
            <a:spLocks/>
          </p:cNvSpPr>
          <p:nvPr userDrawn="1"/>
        </p:nvSpPr>
        <p:spPr>
          <a:xfrm>
            <a:off x="7987276" y="1631849"/>
            <a:ext cx="3477701" cy="491114"/>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681"/>
              </a:lnSpc>
              <a:spcBef>
                <a:spcPts val="0"/>
              </a:spcBef>
            </a:pPr>
            <a:r>
              <a:rPr kumimoji="1" lang="zh-CN" altLang="en-US" sz="1300" dirty="0">
                <a:solidFill>
                  <a:srgbClr val="1D1D1B"/>
                </a:solidFill>
                <a:latin typeface="Microsoft YaHei" charset="-122"/>
                <a:ea typeface="Microsoft YaHei" charset="-122"/>
                <a:cs typeface="Microsoft YaHei" charset="-122"/>
              </a:rPr>
              <a:t>把数字世界带入每个人、每个家庭、</a:t>
            </a:r>
            <a:r>
              <a:rPr kumimoji="1" lang="en-US" altLang="zh-CN" sz="1300" dirty="0">
                <a:solidFill>
                  <a:srgbClr val="1D1D1B"/>
                </a:solidFill>
                <a:latin typeface="Microsoft YaHei" charset="-122"/>
                <a:ea typeface="Microsoft YaHei" charset="-122"/>
                <a:cs typeface="Microsoft YaHei" charset="-122"/>
              </a:rPr>
              <a:t/>
            </a:r>
            <a:br>
              <a:rPr kumimoji="1" lang="en-US" altLang="zh-CN" sz="1300" dirty="0">
                <a:solidFill>
                  <a:srgbClr val="1D1D1B"/>
                </a:solidFill>
                <a:latin typeface="Microsoft YaHei" charset="-122"/>
                <a:ea typeface="Microsoft YaHei" charset="-122"/>
                <a:cs typeface="Microsoft YaHei" charset="-122"/>
              </a:rPr>
            </a:br>
            <a:r>
              <a:rPr kumimoji="1" lang="zh-CN" altLang="en-US" sz="1300" dirty="0">
                <a:solidFill>
                  <a:srgbClr val="1D1D1B"/>
                </a:solidFill>
                <a:latin typeface="Microsoft YaHei" charset="-122"/>
                <a:ea typeface="Microsoft YaHei" charset="-122"/>
                <a:cs typeface="Microsoft YaHei" charset="-122"/>
              </a:rPr>
              <a:t>每个组织，构建万物互联的智能世界。</a:t>
            </a:r>
          </a:p>
        </p:txBody>
      </p:sp>
      <p:sp>
        <p:nvSpPr>
          <p:cNvPr id="73" name="Subtitle 6">
            <a:extLst>
              <a:ext uri="{FF2B5EF4-FFF2-40B4-BE49-F238E27FC236}">
                <a16:creationId xmlns="" xmlns:a16="http://schemas.microsoft.com/office/drawing/2014/main" id="{F1235B6F-D691-2C40-93D4-EC5427ADDFB0}"/>
              </a:ext>
            </a:extLst>
          </p:cNvPr>
          <p:cNvSpPr txBox="1">
            <a:spLocks/>
          </p:cNvSpPr>
          <p:nvPr userDrawn="1"/>
        </p:nvSpPr>
        <p:spPr>
          <a:xfrm>
            <a:off x="7977672" y="2106124"/>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icrosoft YaHei" panose="020B0503020204020204" pitchFamily="34" charset="-122"/>
                <a:ea typeface="Microsoft YaHei"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294"/>
              </a:lnSpc>
            </a:pPr>
            <a:r>
              <a:rPr kumimoji="1" lang="en-US" altLang="zh-CN" sz="1200" dirty="0">
                <a:solidFill>
                  <a:srgbClr val="1D1D1B"/>
                </a:solidFill>
                <a:latin typeface="+mn-lt"/>
                <a:cs typeface="Arial" panose="020B0604020202020204" pitchFamily="34" charset="0"/>
              </a:rPr>
              <a:t>Bring digital to every person, home, and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organization for a fully connected,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intelligent world.</a:t>
            </a:r>
            <a:endParaRPr kumimoji="1" lang="zh-CN" altLang="en-US" sz="1200" dirty="0">
              <a:solidFill>
                <a:srgbClr val="1D1D1B"/>
              </a:solidFill>
              <a:latin typeface="+mn-lt"/>
              <a:ea typeface="Microsoft YaHei" charset="-122"/>
              <a:cs typeface="Microsoft YaHei" charset="-122"/>
            </a:endParaRPr>
          </a:p>
        </p:txBody>
      </p:sp>
      <p:pic>
        <p:nvPicPr>
          <p:cNvPr id="74" name="图片 7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75497" y="5251150"/>
            <a:ext cx="1869596" cy="399462"/>
          </a:xfrm>
          <a:prstGeom prst="rect">
            <a:avLst/>
          </a:prstGeom>
        </p:spPr>
      </p:pic>
    </p:spTree>
    <p:extLst>
      <p:ext uri="{BB962C8B-B14F-4D97-AF65-F5344CB8AC3E}">
        <p14:creationId xmlns:p14="http://schemas.microsoft.com/office/powerpoint/2010/main" val="154100982"/>
      </p:ext>
    </p:extLst>
  </p:cSld>
  <p:clrMap bg1="lt1" tx1="dk1" bg2="lt2" tx2="dk2" accent1="accent1" accent2="accent2" accent3="accent3" accent4="accent4" accent5="accent5" accent6="accent6" hlink="hlink" folHlink="folHlink"/>
  <p:sldLayoutIdLst>
    <p:sldLayoutId id="2147483859" r:id="rId1"/>
  </p:sldLayoutIdLst>
  <p:timing>
    <p:tnLst>
      <p:par>
        <p:cTn id="1" dur="indefinite" restart="never" nodeType="tmRoot"/>
      </p:par>
    </p:tnLst>
  </p:timing>
  <p:hf hdr="0" ftr="0" dt="0"/>
  <p:txStyles>
    <p:titleStyle>
      <a:lvl1pPr algn="l" defTabSz="1187323" rtl="0" eaLnBrk="1" latinLnBrk="0" hangingPunct="1">
        <a:lnSpc>
          <a:spcPct val="90000"/>
        </a:lnSpc>
        <a:spcBef>
          <a:spcPct val="0"/>
        </a:spcBef>
        <a:buNone/>
        <a:defRPr sz="4998" b="0" kern="120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p:titleStyle>
    <p:bodyStyle>
      <a:lvl1pPr marL="0" indent="0" algn="l" defTabSz="1187323" rtl="0" eaLnBrk="1" latinLnBrk="0" hangingPunct="1">
        <a:lnSpc>
          <a:spcPct val="90000"/>
        </a:lnSpc>
        <a:spcBef>
          <a:spcPts val="1298"/>
        </a:spcBef>
        <a:buFont typeface="Arial" panose="020B0604020202020204" pitchFamily="34" charset="0"/>
        <a:buNone/>
        <a:defRPr sz="1818" kern="1200">
          <a:solidFill>
            <a:srgbClr val="FFFFFF"/>
          </a:solidFill>
          <a:latin typeface="Microsoft YaHei" panose="020B0503020204020204" pitchFamily="34" charset="-122"/>
          <a:ea typeface="Microsoft YaHei" panose="020B0503020204020204" pitchFamily="34" charset="-122"/>
          <a:cs typeface="+mn-cs"/>
        </a:defRPr>
      </a:lvl1pPr>
      <a:lvl2pPr marL="593662" indent="0" algn="l" defTabSz="1187323" rtl="0" eaLnBrk="1" latinLnBrk="0" hangingPunct="1">
        <a:lnSpc>
          <a:spcPct val="90000"/>
        </a:lnSpc>
        <a:spcBef>
          <a:spcPts val="650"/>
        </a:spcBef>
        <a:buFont typeface="Arial" panose="020B0604020202020204" pitchFamily="34" charset="0"/>
        <a:buNone/>
        <a:defRPr sz="3117" kern="1200">
          <a:solidFill>
            <a:schemeClr val="tx1"/>
          </a:solidFill>
          <a:latin typeface="+mn-lt"/>
          <a:ea typeface="+mn-ea"/>
          <a:cs typeface="+mn-cs"/>
        </a:defRPr>
      </a:lvl2pPr>
      <a:lvl3pPr marL="1187323" indent="0" algn="l" defTabSz="1187323" rtl="0" eaLnBrk="1" latinLnBrk="0" hangingPunct="1">
        <a:lnSpc>
          <a:spcPct val="90000"/>
        </a:lnSpc>
        <a:spcBef>
          <a:spcPts val="650"/>
        </a:spcBef>
        <a:buFont typeface="Arial" panose="020B0604020202020204" pitchFamily="34" charset="0"/>
        <a:buNone/>
        <a:defRPr sz="2597" kern="1200">
          <a:solidFill>
            <a:schemeClr val="tx1"/>
          </a:solidFill>
          <a:latin typeface="+mn-lt"/>
          <a:ea typeface="+mn-ea"/>
          <a:cs typeface="+mn-cs"/>
        </a:defRPr>
      </a:lvl3pPr>
      <a:lvl4pPr marL="1780986"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4pPr>
      <a:lvl5pPr marL="2374648"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5pPr>
      <a:lvl6pPr marL="3265140"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6pPr>
      <a:lvl7pPr marL="3858802"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7pPr>
      <a:lvl8pPr marL="4452463"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8pPr>
      <a:lvl9pPr marL="5046125"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9pPr>
    </p:bodyStyle>
    <p:otherStyle>
      <a:defPPr>
        <a:defRPr lang="en-US"/>
      </a:defPPr>
      <a:lvl1pPr marL="0" algn="l" defTabSz="1187323" rtl="0" eaLnBrk="1" latinLnBrk="0" hangingPunct="1">
        <a:defRPr sz="2337" kern="1200">
          <a:solidFill>
            <a:schemeClr val="tx1"/>
          </a:solidFill>
          <a:latin typeface="+mn-lt"/>
          <a:ea typeface="+mn-ea"/>
          <a:cs typeface="+mn-cs"/>
        </a:defRPr>
      </a:lvl1pPr>
      <a:lvl2pPr marL="593662" algn="l" defTabSz="1187323" rtl="0" eaLnBrk="1" latinLnBrk="0" hangingPunct="1">
        <a:defRPr sz="2337" kern="1200">
          <a:solidFill>
            <a:schemeClr val="tx1"/>
          </a:solidFill>
          <a:latin typeface="+mn-lt"/>
          <a:ea typeface="+mn-ea"/>
          <a:cs typeface="+mn-cs"/>
        </a:defRPr>
      </a:lvl2pPr>
      <a:lvl3pPr marL="1187323" algn="l" defTabSz="1187323" rtl="0" eaLnBrk="1" latinLnBrk="0" hangingPunct="1">
        <a:defRPr sz="2337" kern="1200">
          <a:solidFill>
            <a:schemeClr val="tx1"/>
          </a:solidFill>
          <a:latin typeface="+mn-lt"/>
          <a:ea typeface="+mn-ea"/>
          <a:cs typeface="+mn-cs"/>
        </a:defRPr>
      </a:lvl3pPr>
      <a:lvl4pPr marL="1780986" algn="l" defTabSz="1187323" rtl="0" eaLnBrk="1" latinLnBrk="0" hangingPunct="1">
        <a:defRPr sz="2337" kern="1200">
          <a:solidFill>
            <a:schemeClr val="tx1"/>
          </a:solidFill>
          <a:latin typeface="+mn-lt"/>
          <a:ea typeface="+mn-ea"/>
          <a:cs typeface="+mn-cs"/>
        </a:defRPr>
      </a:lvl4pPr>
      <a:lvl5pPr marL="2374648" algn="l" defTabSz="1187323" rtl="0" eaLnBrk="1" latinLnBrk="0" hangingPunct="1">
        <a:defRPr sz="2337" kern="1200">
          <a:solidFill>
            <a:schemeClr val="tx1"/>
          </a:solidFill>
          <a:latin typeface="+mn-lt"/>
          <a:ea typeface="+mn-ea"/>
          <a:cs typeface="+mn-cs"/>
        </a:defRPr>
      </a:lvl5pPr>
      <a:lvl6pPr marL="2968309" algn="l" defTabSz="1187323" rtl="0" eaLnBrk="1" latinLnBrk="0" hangingPunct="1">
        <a:defRPr sz="2337" kern="1200">
          <a:solidFill>
            <a:schemeClr val="tx1"/>
          </a:solidFill>
          <a:latin typeface="+mn-lt"/>
          <a:ea typeface="+mn-ea"/>
          <a:cs typeface="+mn-cs"/>
        </a:defRPr>
      </a:lvl6pPr>
      <a:lvl7pPr marL="3561971" algn="l" defTabSz="1187323" rtl="0" eaLnBrk="1" latinLnBrk="0" hangingPunct="1">
        <a:defRPr sz="2337" kern="1200">
          <a:solidFill>
            <a:schemeClr val="tx1"/>
          </a:solidFill>
          <a:latin typeface="+mn-lt"/>
          <a:ea typeface="+mn-ea"/>
          <a:cs typeface="+mn-cs"/>
        </a:defRPr>
      </a:lvl7pPr>
      <a:lvl8pPr marL="4155634" algn="l" defTabSz="1187323" rtl="0" eaLnBrk="1" latinLnBrk="0" hangingPunct="1">
        <a:defRPr sz="2337" kern="1200">
          <a:solidFill>
            <a:schemeClr val="tx1"/>
          </a:solidFill>
          <a:latin typeface="+mn-lt"/>
          <a:ea typeface="+mn-ea"/>
          <a:cs typeface="+mn-cs"/>
        </a:defRPr>
      </a:lvl8pPr>
      <a:lvl9pPr marL="4749295" algn="l" defTabSz="1187323" rtl="0" eaLnBrk="1" latinLnBrk="0" hangingPunct="1">
        <a:defRPr sz="2337"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1">
          <p15:clr>
            <a:srgbClr val="F26B43"/>
          </p15:clr>
        </p15:guide>
        <p15:guide id="2" pos="3842">
          <p15:clr>
            <a:srgbClr val="F26B43"/>
          </p15:clr>
        </p15:guide>
        <p15:guide id="3" pos="461" userDrawn="1">
          <p15:clr>
            <a:srgbClr val="F26B43"/>
          </p15:clr>
        </p15:guide>
        <p15:guide id="4" pos="7197">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13.xml"/><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13.xml"/><Relationship Id="rId6" Type="http://schemas.openxmlformats.org/officeDocument/2006/relationships/image" Target="../media/image5.png"/><Relationship Id="rId5" Type="http://schemas.openxmlformats.org/officeDocument/2006/relationships/image" Target="../media/image7.png"/><Relationship Id="rId4" Type="http://schemas.openxmlformats.org/officeDocument/2006/relationships/image" Target="../media/image6.png"/></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13.xml"/><Relationship Id="rId4" Type="http://schemas.openxmlformats.org/officeDocument/2006/relationships/image" Target="../media/image6.png"/></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0.xml"/><Relationship Id="rId1" Type="http://schemas.openxmlformats.org/officeDocument/2006/relationships/slideLayout" Target="../slideLayouts/slideLayout13.xml"/><Relationship Id="rId4" Type="http://schemas.openxmlformats.org/officeDocument/2006/relationships/image" Target="../media/image6.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5.xml"/></Relationships>
</file>

<file path=ppt/slides/_rels/slide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2.xml"/><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5.xml"/></Relationships>
</file>

<file path=ppt/slides/_rels/slide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4.xml"/><Relationship Id="rId1" Type="http://schemas.openxmlformats.org/officeDocument/2006/relationships/slideLayout" Target="../slideLayouts/slideLayout13.xml"/><Relationship Id="rId4" Type="http://schemas.openxmlformats.org/officeDocument/2006/relationships/image" Target="../media/image6.png"/></Relationships>
</file>

<file path=ppt/slides/_rels/slide3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5.xml"/><Relationship Id="rId1" Type="http://schemas.openxmlformats.org/officeDocument/2006/relationships/slideLayout" Target="../slideLayouts/slideLayout13.xml"/><Relationship Id="rId6" Type="http://schemas.openxmlformats.org/officeDocument/2006/relationships/image" Target="../media/image7.png"/><Relationship Id="rId5" Type="http://schemas.openxmlformats.org/officeDocument/2006/relationships/image" Target="../media/image8.png"/><Relationship Id="rId4" Type="http://schemas.openxmlformats.org/officeDocument/2006/relationships/image" Target="../media/image5.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4.png"/><Relationship Id="rId2" Type="http://schemas.openxmlformats.org/officeDocument/2006/relationships/notesSlide" Target="../notesSlides/notesSlide37.xml"/><Relationship Id="rId1" Type="http://schemas.openxmlformats.org/officeDocument/2006/relationships/slideLayout" Target="../slideLayouts/slideLayout13.xml"/><Relationship Id="rId6" Type="http://schemas.openxmlformats.org/officeDocument/2006/relationships/image" Target="../media/image7.png"/><Relationship Id="rId5" Type="http://schemas.openxmlformats.org/officeDocument/2006/relationships/image" Target="../media/image5.png"/><Relationship Id="rId4" Type="http://schemas.openxmlformats.org/officeDocument/2006/relationships/image" Target="../media/image8.png"/></Relationships>
</file>

<file path=ppt/slides/_rels/slide38.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6.png"/><Relationship Id="rId2" Type="http://schemas.openxmlformats.org/officeDocument/2006/relationships/notesSlide" Target="../notesSlides/notesSlide38.xml"/><Relationship Id="rId1" Type="http://schemas.openxmlformats.org/officeDocument/2006/relationships/slideLayout" Target="../slideLayouts/slideLayout13.xml"/><Relationship Id="rId6" Type="http://schemas.openxmlformats.org/officeDocument/2006/relationships/image" Target="../media/image4.png"/><Relationship Id="rId5" Type="http://schemas.openxmlformats.org/officeDocument/2006/relationships/image" Target="../media/image7.png"/><Relationship Id="rId4" Type="http://schemas.openxmlformats.org/officeDocument/2006/relationships/image" Target="../media/image5.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5.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5.xml"/></Relationships>
</file>

<file path=ppt/slides/_rels/slide4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2.xml"/><Relationship Id="rId1" Type="http://schemas.openxmlformats.org/officeDocument/2006/relationships/slideLayout" Target="../slideLayouts/slideLayout13.xml"/><Relationship Id="rId6" Type="http://schemas.openxmlformats.org/officeDocument/2006/relationships/image" Target="../media/image7.png"/><Relationship Id="rId5" Type="http://schemas.openxmlformats.org/officeDocument/2006/relationships/image" Target="../media/image5.png"/><Relationship Id="rId4" Type="http://schemas.openxmlformats.org/officeDocument/2006/relationships/image" Target="../media/image8.png"/></Relationships>
</file>

<file path=ppt/slides/_rels/slide4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3.xml"/><Relationship Id="rId1" Type="http://schemas.openxmlformats.org/officeDocument/2006/relationships/slideLayout" Target="../slideLayouts/slideLayout13.xml"/><Relationship Id="rId6" Type="http://schemas.openxmlformats.org/officeDocument/2006/relationships/image" Target="../media/image7.png"/><Relationship Id="rId5" Type="http://schemas.openxmlformats.org/officeDocument/2006/relationships/image" Target="../media/image5.png"/><Relationship Id="rId4" Type="http://schemas.openxmlformats.org/officeDocument/2006/relationships/image" Target="../media/image8.png"/></Relationships>
</file>

<file path=ppt/slides/_rels/slide4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4.xml"/><Relationship Id="rId1" Type="http://schemas.openxmlformats.org/officeDocument/2006/relationships/slideLayout" Target="../slideLayouts/slideLayout13.xml"/><Relationship Id="rId6" Type="http://schemas.openxmlformats.org/officeDocument/2006/relationships/image" Target="../media/image7.png"/><Relationship Id="rId5" Type="http://schemas.openxmlformats.org/officeDocument/2006/relationships/image" Target="../media/image8.png"/><Relationship Id="rId4" Type="http://schemas.openxmlformats.org/officeDocument/2006/relationships/image" Target="../media/image5.pn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9.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3" name="文本占位符 32"/>
          <p:cNvSpPr>
            <a:spLocks noGrp="1"/>
          </p:cNvSpPr>
          <p:nvPr>
            <p:ph type="body" sz="quarter" idx="17"/>
          </p:nvPr>
        </p:nvSpPr>
        <p:spPr/>
        <p:txBody>
          <a:bodyPr/>
          <a:lstStyle/>
          <a:p>
            <a:endParaRPr lang="zh-CN" altLang="en-US"/>
          </a:p>
        </p:txBody>
      </p:sp>
      <p:sp>
        <p:nvSpPr>
          <p:cNvPr id="7" name="文本占位符 6"/>
          <p:cNvSpPr>
            <a:spLocks noGrp="1"/>
          </p:cNvSpPr>
          <p:nvPr>
            <p:ph type="body" sz="quarter" idx="18"/>
          </p:nvPr>
        </p:nvSpPr>
        <p:spPr/>
        <p:txBody>
          <a:bodyPr/>
          <a:lstStyle/>
          <a:p>
            <a:r>
              <a:rPr lang="en-US" altLang="zh-CN" smtClean="0"/>
              <a:t>Datacom</a:t>
            </a:r>
            <a:endParaRPr lang="zh-CN" altLang="en-US" dirty="0"/>
          </a:p>
        </p:txBody>
      </p:sp>
      <p:sp>
        <p:nvSpPr>
          <p:cNvPr id="8" name="文本占位符 7"/>
          <p:cNvSpPr>
            <a:spLocks noGrp="1"/>
          </p:cNvSpPr>
          <p:nvPr>
            <p:ph type="body" sz="quarter" idx="19"/>
          </p:nvPr>
        </p:nvSpPr>
        <p:spPr/>
        <p:txBody>
          <a:bodyPr/>
          <a:lstStyle/>
          <a:p>
            <a:r>
              <a:rPr lang="en-US" altLang="zh-CN" smtClean="0"/>
              <a:t>General</a:t>
            </a:r>
            <a:endParaRPr lang="zh-CN" altLang="en-US" dirty="0"/>
          </a:p>
        </p:txBody>
      </p:sp>
      <p:sp>
        <p:nvSpPr>
          <p:cNvPr id="9" name="文本占位符 8"/>
          <p:cNvSpPr>
            <a:spLocks noGrp="1"/>
          </p:cNvSpPr>
          <p:nvPr>
            <p:ph type="body" sz="quarter" idx="20"/>
          </p:nvPr>
        </p:nvSpPr>
        <p:spPr/>
        <p:txBody>
          <a:bodyPr/>
          <a:lstStyle/>
          <a:p>
            <a:r>
              <a:rPr lang="en-US" altLang="zh-CN" smtClean="0"/>
              <a:t>V1.0</a:t>
            </a:r>
            <a:endParaRPr lang="zh-CN" altLang="en-US" dirty="0"/>
          </a:p>
        </p:txBody>
      </p:sp>
      <p:sp>
        <p:nvSpPr>
          <p:cNvPr id="2" name="文本占位符 1"/>
          <p:cNvSpPr>
            <a:spLocks noGrp="1"/>
          </p:cNvSpPr>
          <p:nvPr>
            <p:ph type="body" sz="quarter" idx="13"/>
          </p:nvPr>
        </p:nvSpPr>
        <p:spPr/>
        <p:txBody>
          <a:bodyPr/>
          <a:lstStyle/>
          <a:p>
            <a:r>
              <a:rPr lang="en-US" altLang="zh-CN" smtClean="0"/>
              <a:t>Lu Yueyue/WX445705</a:t>
            </a:r>
            <a:endParaRPr lang="zh-CN" altLang="en-US" dirty="0"/>
          </a:p>
        </p:txBody>
      </p:sp>
      <p:sp>
        <p:nvSpPr>
          <p:cNvPr id="3" name="文本占位符 2"/>
          <p:cNvSpPr>
            <a:spLocks noGrp="1"/>
          </p:cNvSpPr>
          <p:nvPr>
            <p:ph type="body" sz="quarter" idx="14"/>
          </p:nvPr>
        </p:nvSpPr>
        <p:spPr/>
        <p:txBody>
          <a:bodyPr/>
          <a:lstStyle/>
          <a:p>
            <a:r>
              <a:rPr lang="en-US" altLang="zh-CN" smtClean="0"/>
              <a:t>2021.09.15</a:t>
            </a:r>
            <a:endParaRPr lang="zh-CN" altLang="en-US" dirty="0"/>
          </a:p>
        </p:txBody>
      </p:sp>
      <p:sp>
        <p:nvSpPr>
          <p:cNvPr id="4" name="文本占位符 3"/>
          <p:cNvSpPr>
            <a:spLocks noGrp="1"/>
          </p:cNvSpPr>
          <p:nvPr>
            <p:ph type="body" sz="quarter" idx="15"/>
          </p:nvPr>
        </p:nvSpPr>
        <p:spPr/>
        <p:txBody>
          <a:bodyPr/>
          <a:lstStyle/>
          <a:p>
            <a:r>
              <a:rPr lang="en-US" altLang="zh-CN" smtClean="0"/>
              <a:t>Wang Xuan/00618840 &amp; Zhu Shigeng/00261992</a:t>
            </a:r>
            <a:endParaRPr lang="en-US" altLang="zh-CN" dirty="0"/>
          </a:p>
        </p:txBody>
      </p:sp>
      <p:sp>
        <p:nvSpPr>
          <p:cNvPr id="5" name="文本占位符 4"/>
          <p:cNvSpPr>
            <a:spLocks noGrp="1"/>
          </p:cNvSpPr>
          <p:nvPr>
            <p:ph type="body" sz="quarter" idx="16"/>
          </p:nvPr>
        </p:nvSpPr>
        <p:spPr/>
        <p:txBody>
          <a:bodyPr/>
          <a:lstStyle/>
          <a:p>
            <a:r>
              <a:rPr lang="en-US" altLang="zh-CN" smtClean="0"/>
              <a:t>New</a:t>
            </a:r>
            <a:endParaRPr lang="zh-CN" altLang="en-US" dirty="0"/>
          </a:p>
        </p:txBody>
      </p:sp>
      <p:sp>
        <p:nvSpPr>
          <p:cNvPr id="34" name="文本占位符 33"/>
          <p:cNvSpPr>
            <a:spLocks noGrp="1"/>
          </p:cNvSpPr>
          <p:nvPr>
            <p:ph type="body" sz="quarter" idx="21"/>
          </p:nvPr>
        </p:nvSpPr>
        <p:spPr/>
        <p:txBody>
          <a:bodyPr/>
          <a:lstStyle/>
          <a:p>
            <a:r>
              <a:rPr lang="en-US" altLang="zh-CN" dirty="0" smtClean="0"/>
              <a:t>Lu </a:t>
            </a:r>
            <a:r>
              <a:rPr lang="en-US" altLang="zh-CN" dirty="0" err="1" smtClean="0"/>
              <a:t>Yueyue</a:t>
            </a:r>
            <a:r>
              <a:rPr lang="en-US" altLang="zh-CN" dirty="0" smtClean="0"/>
              <a:t>/WX445705</a:t>
            </a:r>
            <a:endParaRPr lang="zh-CN" altLang="en-US" dirty="0"/>
          </a:p>
        </p:txBody>
      </p:sp>
      <p:sp>
        <p:nvSpPr>
          <p:cNvPr id="35" name="文本占位符 34"/>
          <p:cNvSpPr>
            <a:spLocks noGrp="1"/>
          </p:cNvSpPr>
          <p:nvPr>
            <p:ph type="body" sz="quarter" idx="22"/>
          </p:nvPr>
        </p:nvSpPr>
        <p:spPr/>
        <p:txBody>
          <a:bodyPr/>
          <a:lstStyle/>
          <a:p>
            <a:r>
              <a:rPr lang="en-US" altLang="zh-CN" dirty="0" smtClean="0"/>
              <a:t>2021.10.15</a:t>
            </a:r>
            <a:endParaRPr lang="zh-CN" altLang="en-US" dirty="0"/>
          </a:p>
        </p:txBody>
      </p:sp>
      <p:sp>
        <p:nvSpPr>
          <p:cNvPr id="36" name="文本占位符 35"/>
          <p:cNvSpPr>
            <a:spLocks noGrp="1"/>
          </p:cNvSpPr>
          <p:nvPr>
            <p:ph type="body" sz="quarter" idx="23"/>
          </p:nvPr>
        </p:nvSpPr>
        <p:spPr/>
        <p:txBody>
          <a:bodyPr/>
          <a:lstStyle/>
          <a:p>
            <a:r>
              <a:rPr lang="en-US" altLang="zh-CN" dirty="0"/>
              <a:t>He </a:t>
            </a:r>
            <a:r>
              <a:rPr lang="en-US" altLang="zh-CN" dirty="0" smtClean="0"/>
              <a:t>Junjian/WX580230</a:t>
            </a:r>
            <a:endParaRPr lang="zh-CN" altLang="en-US" dirty="0"/>
          </a:p>
        </p:txBody>
      </p:sp>
      <p:sp>
        <p:nvSpPr>
          <p:cNvPr id="37" name="文本占位符 36"/>
          <p:cNvSpPr>
            <a:spLocks noGrp="1"/>
          </p:cNvSpPr>
          <p:nvPr>
            <p:ph type="body" sz="quarter" idx="24"/>
          </p:nvPr>
        </p:nvSpPr>
        <p:spPr/>
        <p:txBody>
          <a:bodyPr/>
          <a:lstStyle/>
          <a:p>
            <a:r>
              <a:rPr lang="en-US" altLang="zh-CN" dirty="0" smtClean="0"/>
              <a:t>Update</a:t>
            </a:r>
            <a:endParaRPr lang="zh-CN" altLang="en-US" dirty="0"/>
          </a:p>
        </p:txBody>
      </p:sp>
      <p:sp>
        <p:nvSpPr>
          <p:cNvPr id="38" name="文本占位符 37"/>
          <p:cNvSpPr>
            <a:spLocks noGrp="1"/>
          </p:cNvSpPr>
          <p:nvPr>
            <p:ph type="body" sz="quarter" idx="25"/>
          </p:nvPr>
        </p:nvSpPr>
        <p:spPr/>
        <p:txBody>
          <a:bodyPr/>
          <a:lstStyle/>
          <a:p>
            <a:endParaRPr lang="zh-CN" altLang="en-US" dirty="0"/>
          </a:p>
        </p:txBody>
      </p:sp>
      <p:sp>
        <p:nvSpPr>
          <p:cNvPr id="39" name="文本占位符 38"/>
          <p:cNvSpPr>
            <a:spLocks noGrp="1"/>
          </p:cNvSpPr>
          <p:nvPr>
            <p:ph type="body" sz="quarter" idx="26"/>
          </p:nvPr>
        </p:nvSpPr>
        <p:spPr/>
        <p:txBody>
          <a:bodyPr/>
          <a:lstStyle/>
          <a:p>
            <a:endParaRPr lang="zh-CN" altLang="en-US"/>
          </a:p>
        </p:txBody>
      </p:sp>
      <p:sp>
        <p:nvSpPr>
          <p:cNvPr id="40" name="文本占位符 39"/>
          <p:cNvSpPr>
            <a:spLocks noGrp="1"/>
          </p:cNvSpPr>
          <p:nvPr>
            <p:ph type="body" sz="quarter" idx="27"/>
          </p:nvPr>
        </p:nvSpPr>
        <p:spPr/>
        <p:txBody>
          <a:bodyPr/>
          <a:lstStyle/>
          <a:p>
            <a:endParaRPr lang="zh-CN" altLang="en-US" dirty="0"/>
          </a:p>
        </p:txBody>
      </p:sp>
      <p:sp>
        <p:nvSpPr>
          <p:cNvPr id="41" name="文本占位符 40"/>
          <p:cNvSpPr>
            <a:spLocks noGrp="1"/>
          </p:cNvSpPr>
          <p:nvPr>
            <p:ph type="body" sz="quarter" idx="28"/>
          </p:nvPr>
        </p:nvSpPr>
        <p:spPr/>
        <p:txBody>
          <a:bodyPr/>
          <a:lstStyle/>
          <a:p>
            <a:endParaRPr lang="zh-CN" altLang="en-US"/>
          </a:p>
        </p:txBody>
      </p:sp>
      <p:sp>
        <p:nvSpPr>
          <p:cNvPr id="42" name="文本占位符 41"/>
          <p:cNvSpPr>
            <a:spLocks noGrp="1"/>
          </p:cNvSpPr>
          <p:nvPr>
            <p:ph type="body" sz="quarter" idx="29"/>
          </p:nvPr>
        </p:nvSpPr>
        <p:spPr/>
        <p:txBody>
          <a:bodyPr/>
          <a:lstStyle/>
          <a:p>
            <a:endParaRPr lang="zh-CN" altLang="en-US"/>
          </a:p>
        </p:txBody>
      </p:sp>
      <p:sp>
        <p:nvSpPr>
          <p:cNvPr id="43" name="文本占位符 42"/>
          <p:cNvSpPr>
            <a:spLocks noGrp="1"/>
          </p:cNvSpPr>
          <p:nvPr>
            <p:ph type="body" sz="quarter" idx="30"/>
          </p:nvPr>
        </p:nvSpPr>
        <p:spPr/>
        <p:txBody>
          <a:bodyPr/>
          <a:lstStyle/>
          <a:p>
            <a:endParaRPr lang="zh-CN" altLang="en-US"/>
          </a:p>
        </p:txBody>
      </p:sp>
      <p:sp>
        <p:nvSpPr>
          <p:cNvPr id="44" name="文本占位符 43"/>
          <p:cNvSpPr>
            <a:spLocks noGrp="1"/>
          </p:cNvSpPr>
          <p:nvPr>
            <p:ph type="body" sz="quarter" idx="31"/>
          </p:nvPr>
        </p:nvSpPr>
        <p:spPr/>
        <p:txBody>
          <a:bodyPr/>
          <a:lstStyle/>
          <a:p>
            <a:endParaRPr lang="zh-CN" altLang="en-US"/>
          </a:p>
        </p:txBody>
      </p:sp>
      <p:sp>
        <p:nvSpPr>
          <p:cNvPr id="45" name="文本占位符 44"/>
          <p:cNvSpPr>
            <a:spLocks noGrp="1"/>
          </p:cNvSpPr>
          <p:nvPr>
            <p:ph type="body" sz="quarter" idx="32"/>
          </p:nvPr>
        </p:nvSpPr>
        <p:spPr/>
        <p:txBody>
          <a:bodyPr/>
          <a:lstStyle/>
          <a:p>
            <a:endParaRPr lang="zh-CN" altLang="en-US"/>
          </a:p>
        </p:txBody>
      </p:sp>
      <p:sp>
        <p:nvSpPr>
          <p:cNvPr id="46" name="文本占位符 45"/>
          <p:cNvSpPr>
            <a:spLocks noGrp="1"/>
          </p:cNvSpPr>
          <p:nvPr>
            <p:ph type="body" sz="quarter" idx="33"/>
          </p:nvPr>
        </p:nvSpPr>
        <p:spPr/>
        <p:txBody>
          <a:bodyPr/>
          <a:lstStyle/>
          <a:p>
            <a:endParaRPr lang="zh-CN" altLang="en-US"/>
          </a:p>
        </p:txBody>
      </p:sp>
      <p:sp>
        <p:nvSpPr>
          <p:cNvPr id="47" name="文本占位符 46"/>
          <p:cNvSpPr>
            <a:spLocks noGrp="1"/>
          </p:cNvSpPr>
          <p:nvPr>
            <p:ph type="body" sz="quarter" idx="34"/>
          </p:nvPr>
        </p:nvSpPr>
        <p:spPr/>
        <p:txBody>
          <a:bodyPr/>
          <a:lstStyle/>
          <a:p>
            <a:endParaRPr lang="zh-CN" altLang="en-US"/>
          </a:p>
        </p:txBody>
      </p:sp>
      <p:sp>
        <p:nvSpPr>
          <p:cNvPr id="48" name="文本占位符 47"/>
          <p:cNvSpPr>
            <a:spLocks noGrp="1"/>
          </p:cNvSpPr>
          <p:nvPr>
            <p:ph type="body" sz="quarter" idx="35"/>
          </p:nvPr>
        </p:nvSpPr>
        <p:spPr/>
        <p:txBody>
          <a:bodyPr/>
          <a:lstStyle/>
          <a:p>
            <a:endParaRPr lang="zh-CN" altLang="en-US"/>
          </a:p>
        </p:txBody>
      </p:sp>
      <p:sp>
        <p:nvSpPr>
          <p:cNvPr id="49" name="文本占位符 48"/>
          <p:cNvSpPr>
            <a:spLocks noGrp="1"/>
          </p:cNvSpPr>
          <p:nvPr>
            <p:ph type="body" sz="quarter" idx="36"/>
          </p:nvPr>
        </p:nvSpPr>
        <p:spPr/>
        <p:txBody>
          <a:bodyPr/>
          <a:lstStyle/>
          <a:p>
            <a:endParaRPr lang="zh-CN" altLang="en-US"/>
          </a:p>
        </p:txBody>
      </p:sp>
    </p:spTree>
    <p:extLst>
      <p:ext uri="{BB962C8B-B14F-4D97-AF65-F5344CB8AC3E}">
        <p14:creationId xmlns:p14="http://schemas.microsoft.com/office/powerpoint/2010/main" val="302548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IPv6 Basics: IPv6 Address</a:t>
            </a:r>
            <a:endParaRPr lang="en-US" altLang="zh-CN" dirty="0"/>
          </a:p>
        </p:txBody>
      </p:sp>
      <p:sp>
        <p:nvSpPr>
          <p:cNvPr id="3" name="文本占位符 2"/>
          <p:cNvSpPr>
            <a:spLocks noGrp="1"/>
          </p:cNvSpPr>
          <p:nvPr>
            <p:ph type="body" sz="quarter" idx="10"/>
          </p:nvPr>
        </p:nvSpPr>
        <p:spPr bwMode="gray">
          <a:xfrm>
            <a:off x="455612" y="1052514"/>
            <a:ext cx="11293476" cy="860424"/>
          </a:xfrm>
        </p:spPr>
        <p:txBody>
          <a:bodyPr/>
          <a:lstStyle/>
          <a:p>
            <a:r>
              <a:rPr lang="en-US" sz="1800" smtClean="0"/>
              <a:t>An IPv6 address is 128 bits long. Generally, an IPv6 address is divided into eight groups by colon, and each group contains 16 bits and is expressed in hexadecimal notation.</a:t>
            </a:r>
          </a:p>
          <a:p>
            <a:endParaRPr lang="en-US" altLang="zh-CN" sz="1800" dirty="0"/>
          </a:p>
        </p:txBody>
      </p:sp>
      <p:sp>
        <p:nvSpPr>
          <p:cNvPr id="6" name="圆角矩形 75"/>
          <p:cNvSpPr/>
          <p:nvPr/>
        </p:nvSpPr>
        <p:spPr bwMode="gray">
          <a:xfrm>
            <a:off x="838199" y="1912938"/>
            <a:ext cx="5181601"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IPv6 address format</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圆角矩形 75"/>
          <p:cNvSpPr/>
          <p:nvPr/>
        </p:nvSpPr>
        <p:spPr bwMode="gray">
          <a:xfrm>
            <a:off x="838199" y="2359232"/>
            <a:ext cx="5181601" cy="3841543"/>
          </a:xfrm>
          <a:prstGeom prst="roundRect">
            <a:avLst>
              <a:gd name="adj" fmla="val 2049"/>
            </a:avLst>
          </a:prstGeom>
          <a:noFill/>
          <a:ln w="9525" cap="flat" cmpd="sng" algn="ctr">
            <a:solidFill>
              <a:sysClr val="window" lastClr="FFFFFF">
                <a:lumMod val="75000"/>
              </a:sysClr>
            </a:solidFill>
            <a:prstDash val="solid"/>
            <a:miter lim="800000"/>
          </a:ln>
          <a:effectLst/>
        </p:spPr>
        <p:txBody>
          <a:bodyPr wrap="square" lIns="72000" tIns="72000" rIns="72000" bIns="72000" rtlCol="0" anchor="t" anchorCtr="0"/>
          <a:lstStyle/>
          <a:p>
            <a:pPr marL="171450" lvl="0" indent="-171450" defTabSz="914400" fontAlgn="ctr">
              <a:lnSpc>
                <a:spcPct val="114000"/>
              </a:lnSpc>
              <a:buFont typeface="Arial" panose="020B0604020202020204" pitchFamily="34" charset="0"/>
              <a:buChar char="•"/>
              <a:defRPr/>
            </a:pPr>
            <a:r>
              <a:rPr lang="en-US" sz="1400" dirty="0" smtClean="0">
                <a:solidFill>
                  <a:srgbClr val="000000"/>
                </a:solidFill>
                <a:latin typeface="Huawei Sans" panose="020C0503030203020204" pitchFamily="34" charset="0"/>
              </a:rPr>
              <a:t>X:X:X:X:X:X:X:X</a:t>
            </a:r>
          </a:p>
          <a:p>
            <a:pPr marL="360000" indent="-180000" defTabSz="914400" fontAlgn="ctr">
              <a:lnSpc>
                <a:spcPct val="114000"/>
              </a:lnSpc>
              <a:buFont typeface="Huawei Sans" panose="020C0503030203020204" pitchFamily="34" charset="0"/>
              <a:buChar char="▫"/>
              <a:defRPr/>
            </a:pPr>
            <a:r>
              <a:rPr lang="en-US" sz="1400" dirty="0" smtClean="0">
                <a:solidFill>
                  <a:srgbClr val="000000"/>
                </a:solidFill>
                <a:latin typeface="Huawei Sans" panose="020C0503030203020204" pitchFamily="34" charset="0"/>
              </a:rPr>
              <a:t>An IPv6 address is represented as eight groups of four hexadecimal digits (0 to 9, A to F), each group represented by an "X" and containing 16 bits. The groups are separated by colon (:).</a:t>
            </a:r>
            <a:endParaRPr lang="en-US" altLang="zh-CN" sz="1400" kern="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p>
            <a:pPr marL="360000" indent="-180000" defTabSz="914400" fontAlgn="ctr">
              <a:lnSpc>
                <a:spcPct val="114000"/>
              </a:lnSpc>
              <a:buFont typeface="Huawei Sans" panose="020C0503030203020204" pitchFamily="34" charset="0"/>
              <a:buChar char="▫"/>
              <a:defRPr/>
            </a:pPr>
            <a:r>
              <a:rPr lang="en-US" sz="1400" dirty="0" smtClean="0">
                <a:solidFill>
                  <a:srgbClr val="000000"/>
                </a:solidFill>
                <a:latin typeface="Huawei Sans" panose="020C0503030203020204" pitchFamily="34" charset="0"/>
              </a:rPr>
              <a:t>For the convenience of writing, leading zeros in each group can be omitted, and two or more consecutive all-zero groups can be replaced by two colons (::).</a:t>
            </a:r>
            <a:r>
              <a:rPr lang="en-US" sz="1400"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 </a:t>
            </a:r>
            <a:endParaRPr lang="en-US" sz="1400" kern="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p>
            <a:pPr marL="360000" indent="-180000" defTabSz="914400" fontAlgn="ctr">
              <a:lnSpc>
                <a:spcPct val="114000"/>
              </a:lnSpc>
              <a:buFont typeface="Huawei Sans" panose="020C0503030203020204" pitchFamily="34" charset="0"/>
              <a:buChar char="▫"/>
              <a:defRPr/>
            </a:pPr>
            <a:r>
              <a:rPr lang="en-US" sz="1400" dirty="0" smtClean="0">
                <a:solidFill>
                  <a:srgbClr val="000000"/>
                </a:solidFill>
                <a:latin typeface="Huawei Sans" panose="020C0503030203020204" pitchFamily="34" charset="0"/>
              </a:rPr>
              <a:t>For example, 2031:0000:130F:0000:0000:09C0:876A:130B can be written as 2031:0:130F::9C0:876A:130B.</a:t>
            </a:r>
            <a:endParaRPr lang="en-US" altLang="zh-CN" sz="1400" kern="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p>
            <a:pPr marL="171450" indent="-171450" defTabSz="914400" fontAlgn="ctr">
              <a:lnSpc>
                <a:spcPct val="114000"/>
              </a:lnSpc>
              <a:buFont typeface="Arial" panose="020B0604020202020204" pitchFamily="34" charset="0"/>
              <a:buChar char="•"/>
              <a:defRPr/>
            </a:pPr>
            <a:r>
              <a:rPr lang="en-US" sz="1400" dirty="0" smtClean="0">
                <a:solidFill>
                  <a:srgbClr val="000000"/>
                </a:solidFill>
                <a:latin typeface="Huawei Sans" panose="020C0503030203020204" pitchFamily="34" charset="0"/>
              </a:rPr>
              <a:t>Address structure: network prefix + interface ID</a:t>
            </a:r>
            <a:endParaRPr lang="en-US" altLang="zh-CN" sz="1400" kern="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p>
            <a:pPr marL="360000" indent="-180000" defTabSz="914400" fontAlgn="ctr">
              <a:lnSpc>
                <a:spcPct val="114000"/>
              </a:lnSpc>
              <a:buFont typeface="Huawei Sans" panose="020C0503030203020204" pitchFamily="34" charset="0"/>
              <a:buChar char="▫"/>
              <a:defRPr/>
            </a:pPr>
            <a:r>
              <a:rPr lang="en-US" sz="1400" dirty="0" smtClean="0">
                <a:solidFill>
                  <a:srgbClr val="000000"/>
                </a:solidFill>
                <a:latin typeface="Huawei Sans" panose="020C0503030203020204" pitchFamily="34" charset="0"/>
              </a:rPr>
              <a:t>Network prefix: equivalent to the network ID of an IPv4 address, which is of </a:t>
            </a:r>
            <a:r>
              <a:rPr lang="en-US" sz="1400" i="1" dirty="0" smtClean="0">
                <a:solidFill>
                  <a:srgbClr val="000000"/>
                </a:solidFill>
                <a:latin typeface="Huawei Sans" panose="020C0503030203020204" pitchFamily="34" charset="0"/>
              </a:rPr>
              <a:t>n</a:t>
            </a:r>
            <a:r>
              <a:rPr lang="en-US" sz="1400" dirty="0" smtClean="0">
                <a:solidFill>
                  <a:srgbClr val="000000"/>
                </a:solidFill>
                <a:latin typeface="Huawei Sans" panose="020C0503030203020204" pitchFamily="34" charset="0"/>
              </a:rPr>
              <a:t> bits.</a:t>
            </a:r>
            <a:endParaRPr lang="en-US" altLang="zh-CN" sz="1400" kern="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p>
            <a:pPr marL="360000" indent="-180000" defTabSz="914400" fontAlgn="ctr">
              <a:lnSpc>
                <a:spcPct val="114000"/>
              </a:lnSpc>
              <a:buFont typeface="Huawei Sans" panose="020C0503030203020204" pitchFamily="34" charset="0"/>
              <a:buChar char="▫"/>
              <a:defRPr/>
            </a:pPr>
            <a:r>
              <a:rPr lang="en-US" sz="1400" dirty="0" smtClean="0">
                <a:solidFill>
                  <a:srgbClr val="000000"/>
                </a:solidFill>
                <a:latin typeface="Huawei Sans" panose="020C0503030203020204" pitchFamily="34" charset="0"/>
              </a:rPr>
              <a:t>Interface ID: equivalent to the host ID of an IPv4 address, which is of (128 – </a:t>
            </a:r>
            <a:r>
              <a:rPr lang="en-US" sz="1400" i="1" dirty="0" smtClean="0">
                <a:solidFill>
                  <a:srgbClr val="000000"/>
                </a:solidFill>
                <a:latin typeface="Huawei Sans" panose="020C0503030203020204" pitchFamily="34" charset="0"/>
              </a:rPr>
              <a:t>n</a:t>
            </a:r>
            <a:r>
              <a:rPr lang="en-US" sz="1400" dirty="0" smtClean="0">
                <a:solidFill>
                  <a:srgbClr val="000000"/>
                </a:solidFill>
                <a:latin typeface="Huawei Sans" panose="020C0503030203020204" pitchFamily="34" charset="0"/>
              </a:rPr>
              <a:t>) bits.</a:t>
            </a:r>
            <a:endParaRPr lang="en-US" altLang="zh-CN" sz="1400"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圆角矩形 75"/>
          <p:cNvSpPr/>
          <p:nvPr/>
        </p:nvSpPr>
        <p:spPr bwMode="gray">
          <a:xfrm>
            <a:off x="6124575" y="1912938"/>
            <a:ext cx="5181601"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IPv6 address classification</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圆角矩形 75"/>
          <p:cNvSpPr/>
          <p:nvPr/>
        </p:nvSpPr>
        <p:spPr bwMode="gray">
          <a:xfrm>
            <a:off x="6124575" y="2359232"/>
            <a:ext cx="5181601" cy="3841543"/>
          </a:xfrm>
          <a:prstGeom prst="roundRect">
            <a:avLst>
              <a:gd name="adj" fmla="val 2049"/>
            </a:avLst>
          </a:prstGeom>
          <a:noFill/>
          <a:ln w="9525" cap="flat" cmpd="sng" algn="ctr">
            <a:solidFill>
              <a:sysClr val="window" lastClr="FFFFFF">
                <a:lumMod val="75000"/>
              </a:sysClr>
            </a:solidFill>
            <a:prstDash val="solid"/>
            <a:miter lim="800000"/>
          </a:ln>
          <a:effectLst/>
        </p:spPr>
        <p:txBody>
          <a:bodyPr wrap="square" lIns="72000" tIns="72000" rIns="72000" bIns="72000" rtlCol="0" anchor="t" anchorCtr="0"/>
          <a:lstStyle/>
          <a:p>
            <a:pPr marL="171450" lvl="0" indent="-171450" defTabSz="914400" fontAlgn="ctr">
              <a:lnSpc>
                <a:spcPct val="114000"/>
              </a:lnSpc>
              <a:buFont typeface="Arial" panose="020B0604020202020204" pitchFamily="34" charset="0"/>
              <a:buChar char="•"/>
              <a:defRPr/>
            </a:pPr>
            <a:r>
              <a:rPr lang="en-US" sz="1400" dirty="0" smtClean="0">
                <a:solidFill>
                  <a:srgbClr val="000000"/>
                </a:solidFill>
                <a:latin typeface="Huawei Sans" panose="020C0503030203020204" pitchFamily="34" charset="0"/>
              </a:rPr>
              <a:t>Unicast address</a:t>
            </a:r>
            <a:endParaRPr lang="en-US" altLang="zh-CN" sz="1400" kern="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p>
            <a:pPr marL="360000" indent="-180000" defTabSz="914400" fontAlgn="ctr">
              <a:lnSpc>
                <a:spcPct val="114000"/>
              </a:lnSpc>
              <a:buFont typeface="Huawei Sans" panose="020C0503030203020204" pitchFamily="34" charset="0"/>
              <a:buChar char="▫"/>
              <a:defRPr/>
            </a:pPr>
            <a:r>
              <a:rPr lang="en-US" sz="1400" dirty="0" smtClean="0">
                <a:solidFill>
                  <a:srgbClr val="000000"/>
                </a:solidFill>
                <a:latin typeface="Huawei Sans" panose="020C0503030203020204" pitchFamily="34" charset="0"/>
              </a:rPr>
              <a:t>Global unicast address (GUA): It is equivalent to a public IPv4 address.</a:t>
            </a:r>
            <a:endParaRPr lang="en-US" altLang="zh-CN" sz="1400" kern="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p>
            <a:pPr marL="360000" indent="-180000" defTabSz="914400" fontAlgn="ctr">
              <a:lnSpc>
                <a:spcPct val="114000"/>
              </a:lnSpc>
              <a:buFont typeface="Huawei Sans" panose="020C0503030203020204" pitchFamily="34" charset="0"/>
              <a:buChar char="▫"/>
              <a:defRPr/>
            </a:pPr>
            <a:r>
              <a:rPr lang="en-US" sz="1400" dirty="0" smtClean="0">
                <a:solidFill>
                  <a:srgbClr val="000000"/>
                </a:solidFill>
                <a:latin typeface="Huawei Sans" panose="020C0503030203020204" pitchFamily="34" charset="0"/>
              </a:rPr>
              <a:t>Unique local address (ULA): It uses the network prefix FC00::/7 and is equivalent to a private IPv4 address.</a:t>
            </a:r>
          </a:p>
          <a:p>
            <a:pPr marL="360000" lvl="0" indent="-180000" defTabSz="914400" fontAlgn="ctr">
              <a:lnSpc>
                <a:spcPct val="114000"/>
              </a:lnSpc>
              <a:buFont typeface="Huawei Sans" panose="020C0503030203020204" pitchFamily="34" charset="0"/>
              <a:buChar char="▫"/>
              <a:defRPr/>
            </a:pPr>
            <a:r>
              <a:rPr lang="en-US" sz="1400" dirty="0" smtClean="0">
                <a:solidFill>
                  <a:srgbClr val="000000"/>
                </a:solidFill>
                <a:latin typeface="Huawei Sans" panose="020C0503030203020204" pitchFamily="34" charset="0"/>
              </a:rPr>
              <a:t>Link-local address (LLA): It uses the network prefix FE80::/10 and is valid only for the local link.</a:t>
            </a:r>
          </a:p>
          <a:p>
            <a:pPr marL="171450" lvl="0" indent="-171450" defTabSz="914400" fontAlgn="ctr">
              <a:lnSpc>
                <a:spcPct val="114000"/>
              </a:lnSpc>
              <a:buFont typeface="Arial" panose="020B0604020202020204" pitchFamily="34" charset="0"/>
              <a:buChar char="•"/>
              <a:defRPr/>
            </a:pPr>
            <a:r>
              <a:rPr lang="en-US" sz="1400" dirty="0" err="1" smtClean="0">
                <a:solidFill>
                  <a:srgbClr val="000000"/>
                </a:solidFill>
                <a:latin typeface="Huawei Sans" panose="020C0503030203020204" pitchFamily="34" charset="0"/>
              </a:rPr>
              <a:t>Anycast</a:t>
            </a:r>
            <a:r>
              <a:rPr lang="en-US" sz="1400" dirty="0" smtClean="0">
                <a:solidFill>
                  <a:srgbClr val="000000"/>
                </a:solidFill>
                <a:latin typeface="Huawei Sans" panose="020C0503030203020204" pitchFamily="34" charset="0"/>
              </a:rPr>
              <a:t> address</a:t>
            </a:r>
            <a:endParaRPr lang="en-US" altLang="zh-CN" sz="1400" kern="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p>
            <a:pPr marL="171450" lvl="0" indent="-171450" defTabSz="914400" fontAlgn="ctr">
              <a:lnSpc>
                <a:spcPct val="114000"/>
              </a:lnSpc>
              <a:buFont typeface="Arial" panose="020B0604020202020204" pitchFamily="34" charset="0"/>
              <a:buChar char="•"/>
              <a:defRPr/>
            </a:pPr>
            <a:r>
              <a:rPr lang="en-US" sz="1400" dirty="0" smtClean="0">
                <a:solidFill>
                  <a:srgbClr val="000000"/>
                </a:solidFill>
                <a:latin typeface="Huawei Sans" panose="020C0503030203020204" pitchFamily="34" charset="0"/>
              </a:rPr>
              <a:t>Multicast address</a:t>
            </a:r>
            <a:endParaRPr lang="en-US" altLang="zh-CN" sz="1400"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94810579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IPv6 Basics: Service Process of IPv6 Unicast Addresses</a:t>
            </a:r>
            <a:endParaRPr lang="en-US" altLang="zh-CN" dirty="0"/>
          </a:p>
        </p:txBody>
      </p:sp>
      <p:sp>
        <p:nvSpPr>
          <p:cNvPr id="3" name="文本占位符 2"/>
          <p:cNvSpPr>
            <a:spLocks noGrp="1"/>
          </p:cNvSpPr>
          <p:nvPr>
            <p:ph type="body" sz="quarter" idx="10"/>
          </p:nvPr>
        </p:nvSpPr>
        <p:spPr bwMode="gray">
          <a:xfrm>
            <a:off x="455612" y="1052514"/>
            <a:ext cx="11293476" cy="1184321"/>
          </a:xfrm>
        </p:spPr>
        <p:txBody>
          <a:bodyPr/>
          <a:lstStyle/>
          <a:p>
            <a:r>
              <a:rPr lang="en-US" sz="1800" smtClean="0"/>
              <a:t>Before sending an IPv6 packet, an interface undergoes address configuration, duplicate address detection (DAD), and address resolution. The Neighbor Discovery Protocol (NDP) plays a significant role in this process.</a:t>
            </a:r>
            <a:endParaRPr lang="en-US" sz="1800" dirty="0"/>
          </a:p>
        </p:txBody>
      </p:sp>
      <p:sp>
        <p:nvSpPr>
          <p:cNvPr id="6" name="矩形标注 14"/>
          <p:cNvSpPr/>
          <p:nvPr/>
        </p:nvSpPr>
        <p:spPr bwMode="gray">
          <a:xfrm>
            <a:off x="7716232" y="2319804"/>
            <a:ext cx="3205111" cy="881296"/>
          </a:xfrm>
          <a:custGeom>
            <a:avLst/>
            <a:gdLst>
              <a:gd name="connsiteX0" fmla="*/ 0 w 3648070"/>
              <a:gd name="connsiteY0" fmla="*/ 0 h 1219755"/>
              <a:gd name="connsiteX1" fmla="*/ 608012 w 3648070"/>
              <a:gd name="connsiteY1" fmla="*/ 0 h 1219755"/>
              <a:gd name="connsiteX2" fmla="*/ 608012 w 3648070"/>
              <a:gd name="connsiteY2" fmla="*/ 0 h 1219755"/>
              <a:gd name="connsiteX3" fmla="*/ 1520029 w 3648070"/>
              <a:gd name="connsiteY3" fmla="*/ 0 h 1219755"/>
              <a:gd name="connsiteX4" fmla="*/ 3648070 w 3648070"/>
              <a:gd name="connsiteY4" fmla="*/ 0 h 1219755"/>
              <a:gd name="connsiteX5" fmla="*/ 3648070 w 3648070"/>
              <a:gd name="connsiteY5" fmla="*/ 711524 h 1219755"/>
              <a:gd name="connsiteX6" fmla="*/ 3648070 w 3648070"/>
              <a:gd name="connsiteY6" fmla="*/ 711524 h 1219755"/>
              <a:gd name="connsiteX7" fmla="*/ 3648070 w 3648070"/>
              <a:gd name="connsiteY7" fmla="*/ 1016463 h 1219755"/>
              <a:gd name="connsiteX8" fmla="*/ 3648070 w 3648070"/>
              <a:gd name="connsiteY8" fmla="*/ 1219755 h 1219755"/>
              <a:gd name="connsiteX9" fmla="*/ 1520029 w 3648070"/>
              <a:gd name="connsiteY9" fmla="*/ 1219755 h 1219755"/>
              <a:gd name="connsiteX10" fmla="*/ 1630104 w 3648070"/>
              <a:gd name="connsiteY10" fmla="*/ 1372237 h 1219755"/>
              <a:gd name="connsiteX11" fmla="*/ 608012 w 3648070"/>
              <a:gd name="connsiteY11" fmla="*/ 1219755 h 1219755"/>
              <a:gd name="connsiteX12" fmla="*/ 0 w 3648070"/>
              <a:gd name="connsiteY12" fmla="*/ 1219755 h 1219755"/>
              <a:gd name="connsiteX13" fmla="*/ 0 w 3648070"/>
              <a:gd name="connsiteY13" fmla="*/ 1016463 h 1219755"/>
              <a:gd name="connsiteX14" fmla="*/ 0 w 3648070"/>
              <a:gd name="connsiteY14" fmla="*/ 711524 h 1219755"/>
              <a:gd name="connsiteX15" fmla="*/ 0 w 3648070"/>
              <a:gd name="connsiteY15" fmla="*/ 711524 h 1219755"/>
              <a:gd name="connsiteX16" fmla="*/ 0 w 3648070"/>
              <a:gd name="connsiteY16" fmla="*/ 0 h 1219755"/>
              <a:gd name="connsiteX0" fmla="*/ 0 w 3648070"/>
              <a:gd name="connsiteY0" fmla="*/ 0 h 1372237"/>
              <a:gd name="connsiteX1" fmla="*/ 608012 w 3648070"/>
              <a:gd name="connsiteY1" fmla="*/ 0 h 1372237"/>
              <a:gd name="connsiteX2" fmla="*/ 608012 w 3648070"/>
              <a:gd name="connsiteY2" fmla="*/ 0 h 1372237"/>
              <a:gd name="connsiteX3" fmla="*/ 1520029 w 3648070"/>
              <a:gd name="connsiteY3" fmla="*/ 0 h 1372237"/>
              <a:gd name="connsiteX4" fmla="*/ 3648070 w 3648070"/>
              <a:gd name="connsiteY4" fmla="*/ 0 h 1372237"/>
              <a:gd name="connsiteX5" fmla="*/ 3648070 w 3648070"/>
              <a:gd name="connsiteY5" fmla="*/ 711524 h 1372237"/>
              <a:gd name="connsiteX6" fmla="*/ 3648070 w 3648070"/>
              <a:gd name="connsiteY6" fmla="*/ 711524 h 1372237"/>
              <a:gd name="connsiteX7" fmla="*/ 3648070 w 3648070"/>
              <a:gd name="connsiteY7" fmla="*/ 1016463 h 1372237"/>
              <a:gd name="connsiteX8" fmla="*/ 3648070 w 3648070"/>
              <a:gd name="connsiteY8" fmla="*/ 1219755 h 1372237"/>
              <a:gd name="connsiteX9" fmla="*/ 1520029 w 3648070"/>
              <a:gd name="connsiteY9" fmla="*/ 1219755 h 1372237"/>
              <a:gd name="connsiteX10" fmla="*/ 1630104 w 3648070"/>
              <a:gd name="connsiteY10" fmla="*/ 1372237 h 1372237"/>
              <a:gd name="connsiteX11" fmla="*/ 1275669 w 3648070"/>
              <a:gd name="connsiteY11" fmla="*/ 1219755 h 1372237"/>
              <a:gd name="connsiteX12" fmla="*/ 0 w 3648070"/>
              <a:gd name="connsiteY12" fmla="*/ 1219755 h 1372237"/>
              <a:gd name="connsiteX13" fmla="*/ 0 w 3648070"/>
              <a:gd name="connsiteY13" fmla="*/ 1016463 h 1372237"/>
              <a:gd name="connsiteX14" fmla="*/ 0 w 3648070"/>
              <a:gd name="connsiteY14" fmla="*/ 711524 h 1372237"/>
              <a:gd name="connsiteX15" fmla="*/ 0 w 3648070"/>
              <a:gd name="connsiteY15" fmla="*/ 711524 h 1372237"/>
              <a:gd name="connsiteX16" fmla="*/ 0 w 3648070"/>
              <a:gd name="connsiteY16" fmla="*/ 0 h 1372237"/>
              <a:gd name="connsiteX0" fmla="*/ 0 w 3648070"/>
              <a:gd name="connsiteY0" fmla="*/ 0 h 1372237"/>
              <a:gd name="connsiteX1" fmla="*/ 608012 w 3648070"/>
              <a:gd name="connsiteY1" fmla="*/ 0 h 1372237"/>
              <a:gd name="connsiteX2" fmla="*/ 608012 w 3648070"/>
              <a:gd name="connsiteY2" fmla="*/ 0 h 1372237"/>
              <a:gd name="connsiteX3" fmla="*/ 1520029 w 3648070"/>
              <a:gd name="connsiteY3" fmla="*/ 0 h 1372237"/>
              <a:gd name="connsiteX4" fmla="*/ 3648070 w 3648070"/>
              <a:gd name="connsiteY4" fmla="*/ 0 h 1372237"/>
              <a:gd name="connsiteX5" fmla="*/ 3648070 w 3648070"/>
              <a:gd name="connsiteY5" fmla="*/ 711524 h 1372237"/>
              <a:gd name="connsiteX6" fmla="*/ 3648070 w 3648070"/>
              <a:gd name="connsiteY6" fmla="*/ 711524 h 1372237"/>
              <a:gd name="connsiteX7" fmla="*/ 3648070 w 3648070"/>
              <a:gd name="connsiteY7" fmla="*/ 1016463 h 1372237"/>
              <a:gd name="connsiteX8" fmla="*/ 3648070 w 3648070"/>
              <a:gd name="connsiteY8" fmla="*/ 1219755 h 1372237"/>
              <a:gd name="connsiteX9" fmla="*/ 1882886 w 3648070"/>
              <a:gd name="connsiteY9" fmla="*/ 1219755 h 1372237"/>
              <a:gd name="connsiteX10" fmla="*/ 1630104 w 3648070"/>
              <a:gd name="connsiteY10" fmla="*/ 1372237 h 1372237"/>
              <a:gd name="connsiteX11" fmla="*/ 1275669 w 3648070"/>
              <a:gd name="connsiteY11" fmla="*/ 1219755 h 1372237"/>
              <a:gd name="connsiteX12" fmla="*/ 0 w 3648070"/>
              <a:gd name="connsiteY12" fmla="*/ 1219755 h 1372237"/>
              <a:gd name="connsiteX13" fmla="*/ 0 w 3648070"/>
              <a:gd name="connsiteY13" fmla="*/ 1016463 h 1372237"/>
              <a:gd name="connsiteX14" fmla="*/ 0 w 3648070"/>
              <a:gd name="connsiteY14" fmla="*/ 711524 h 1372237"/>
              <a:gd name="connsiteX15" fmla="*/ 0 w 3648070"/>
              <a:gd name="connsiteY15" fmla="*/ 711524 h 1372237"/>
              <a:gd name="connsiteX16" fmla="*/ 0 w 3648070"/>
              <a:gd name="connsiteY16" fmla="*/ 0 h 1372237"/>
              <a:gd name="connsiteX0" fmla="*/ 0 w 3648070"/>
              <a:gd name="connsiteY0" fmla="*/ 0 h 1372237"/>
              <a:gd name="connsiteX1" fmla="*/ 608012 w 3648070"/>
              <a:gd name="connsiteY1" fmla="*/ 0 h 1372237"/>
              <a:gd name="connsiteX2" fmla="*/ 608012 w 3648070"/>
              <a:gd name="connsiteY2" fmla="*/ 0 h 1372237"/>
              <a:gd name="connsiteX3" fmla="*/ 1520029 w 3648070"/>
              <a:gd name="connsiteY3" fmla="*/ 0 h 1372237"/>
              <a:gd name="connsiteX4" fmla="*/ 3648070 w 3648070"/>
              <a:gd name="connsiteY4" fmla="*/ 0 h 1372237"/>
              <a:gd name="connsiteX5" fmla="*/ 3648070 w 3648070"/>
              <a:gd name="connsiteY5" fmla="*/ 711524 h 1372237"/>
              <a:gd name="connsiteX6" fmla="*/ 3648070 w 3648070"/>
              <a:gd name="connsiteY6" fmla="*/ 711524 h 1372237"/>
              <a:gd name="connsiteX7" fmla="*/ 3648070 w 3648070"/>
              <a:gd name="connsiteY7" fmla="*/ 1016463 h 1372237"/>
              <a:gd name="connsiteX8" fmla="*/ 3648070 w 3648070"/>
              <a:gd name="connsiteY8" fmla="*/ 1219755 h 1372237"/>
              <a:gd name="connsiteX9" fmla="*/ 1716199 w 3648070"/>
              <a:gd name="connsiteY9" fmla="*/ 1214992 h 1372237"/>
              <a:gd name="connsiteX10" fmla="*/ 1630104 w 3648070"/>
              <a:gd name="connsiteY10" fmla="*/ 1372237 h 1372237"/>
              <a:gd name="connsiteX11" fmla="*/ 1275669 w 3648070"/>
              <a:gd name="connsiteY11" fmla="*/ 1219755 h 1372237"/>
              <a:gd name="connsiteX12" fmla="*/ 0 w 3648070"/>
              <a:gd name="connsiteY12" fmla="*/ 1219755 h 1372237"/>
              <a:gd name="connsiteX13" fmla="*/ 0 w 3648070"/>
              <a:gd name="connsiteY13" fmla="*/ 1016463 h 1372237"/>
              <a:gd name="connsiteX14" fmla="*/ 0 w 3648070"/>
              <a:gd name="connsiteY14" fmla="*/ 711524 h 1372237"/>
              <a:gd name="connsiteX15" fmla="*/ 0 w 3648070"/>
              <a:gd name="connsiteY15" fmla="*/ 711524 h 1372237"/>
              <a:gd name="connsiteX16" fmla="*/ 0 w 3648070"/>
              <a:gd name="connsiteY16" fmla="*/ 0 h 1372237"/>
              <a:gd name="connsiteX0" fmla="*/ 0 w 3648070"/>
              <a:gd name="connsiteY0" fmla="*/ 0 h 1372237"/>
              <a:gd name="connsiteX1" fmla="*/ 608012 w 3648070"/>
              <a:gd name="connsiteY1" fmla="*/ 0 h 1372237"/>
              <a:gd name="connsiteX2" fmla="*/ 608012 w 3648070"/>
              <a:gd name="connsiteY2" fmla="*/ 0 h 1372237"/>
              <a:gd name="connsiteX3" fmla="*/ 1520029 w 3648070"/>
              <a:gd name="connsiteY3" fmla="*/ 0 h 1372237"/>
              <a:gd name="connsiteX4" fmla="*/ 3648070 w 3648070"/>
              <a:gd name="connsiteY4" fmla="*/ 0 h 1372237"/>
              <a:gd name="connsiteX5" fmla="*/ 3648070 w 3648070"/>
              <a:gd name="connsiteY5" fmla="*/ 711524 h 1372237"/>
              <a:gd name="connsiteX6" fmla="*/ 3648070 w 3648070"/>
              <a:gd name="connsiteY6" fmla="*/ 711524 h 1372237"/>
              <a:gd name="connsiteX7" fmla="*/ 3648070 w 3648070"/>
              <a:gd name="connsiteY7" fmla="*/ 1016463 h 1372237"/>
              <a:gd name="connsiteX8" fmla="*/ 3648070 w 3648070"/>
              <a:gd name="connsiteY8" fmla="*/ 1219755 h 1372237"/>
              <a:gd name="connsiteX9" fmla="*/ 1716199 w 3648070"/>
              <a:gd name="connsiteY9" fmla="*/ 1214992 h 1372237"/>
              <a:gd name="connsiteX10" fmla="*/ 1630104 w 3648070"/>
              <a:gd name="connsiteY10" fmla="*/ 1372237 h 1372237"/>
              <a:gd name="connsiteX11" fmla="*/ 1347107 w 3648070"/>
              <a:gd name="connsiteY11" fmla="*/ 1224518 h 1372237"/>
              <a:gd name="connsiteX12" fmla="*/ 0 w 3648070"/>
              <a:gd name="connsiteY12" fmla="*/ 1219755 h 1372237"/>
              <a:gd name="connsiteX13" fmla="*/ 0 w 3648070"/>
              <a:gd name="connsiteY13" fmla="*/ 1016463 h 1372237"/>
              <a:gd name="connsiteX14" fmla="*/ 0 w 3648070"/>
              <a:gd name="connsiteY14" fmla="*/ 711524 h 1372237"/>
              <a:gd name="connsiteX15" fmla="*/ 0 w 3648070"/>
              <a:gd name="connsiteY15" fmla="*/ 711524 h 1372237"/>
              <a:gd name="connsiteX16" fmla="*/ 0 w 3648070"/>
              <a:gd name="connsiteY16" fmla="*/ 0 h 1372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648070" h="1372237">
                <a:moveTo>
                  <a:pt x="0" y="0"/>
                </a:moveTo>
                <a:lnTo>
                  <a:pt x="608012" y="0"/>
                </a:lnTo>
                <a:lnTo>
                  <a:pt x="608012" y="0"/>
                </a:lnTo>
                <a:lnTo>
                  <a:pt x="1520029" y="0"/>
                </a:lnTo>
                <a:lnTo>
                  <a:pt x="3648070" y="0"/>
                </a:lnTo>
                <a:lnTo>
                  <a:pt x="3648070" y="711524"/>
                </a:lnTo>
                <a:lnTo>
                  <a:pt x="3648070" y="711524"/>
                </a:lnTo>
                <a:lnTo>
                  <a:pt x="3648070" y="1016463"/>
                </a:lnTo>
                <a:lnTo>
                  <a:pt x="3648070" y="1219755"/>
                </a:lnTo>
                <a:lnTo>
                  <a:pt x="1716199" y="1214992"/>
                </a:lnTo>
                <a:lnTo>
                  <a:pt x="1630104" y="1372237"/>
                </a:lnTo>
                <a:lnTo>
                  <a:pt x="1347107" y="1224518"/>
                </a:lnTo>
                <a:lnTo>
                  <a:pt x="0" y="1219755"/>
                </a:lnTo>
                <a:lnTo>
                  <a:pt x="0" y="1016463"/>
                </a:lnTo>
                <a:lnTo>
                  <a:pt x="0" y="711524"/>
                </a:lnTo>
                <a:lnTo>
                  <a:pt x="0" y="711524"/>
                </a:lnTo>
                <a:lnTo>
                  <a:pt x="0" y="0"/>
                </a:lnTo>
                <a:close/>
              </a:path>
            </a:pathLst>
          </a:custGeom>
          <a:solidFill>
            <a:schemeClr val="bg1">
              <a:lumMod val="95000"/>
            </a:schemeClr>
          </a:solidFill>
          <a:ln w="12700" cap="flat" cmpd="sng" algn="ctr">
            <a:solidFill>
              <a:schemeClr val="bg1">
                <a:lumMod val="75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200" kern="0" dirty="0">
              <a:solidFill>
                <a:srgbClr val="1D1D1A"/>
              </a:solidFill>
              <a:latin typeface="Huawei Sans" panose="020C0503030203020204" pitchFamily="34" charset="0"/>
              <a:ea typeface="方正兰亭黑简体" panose="02000000000000000000" pitchFamily="2" charset="-122"/>
            </a:endParaRPr>
          </a:p>
        </p:txBody>
      </p:sp>
      <p:sp>
        <p:nvSpPr>
          <p:cNvPr id="7" name="矩形标注 14"/>
          <p:cNvSpPr/>
          <p:nvPr/>
        </p:nvSpPr>
        <p:spPr bwMode="gray">
          <a:xfrm>
            <a:off x="4087234" y="2325665"/>
            <a:ext cx="3217879" cy="875435"/>
          </a:xfrm>
          <a:custGeom>
            <a:avLst/>
            <a:gdLst>
              <a:gd name="connsiteX0" fmla="*/ 0 w 3648070"/>
              <a:gd name="connsiteY0" fmla="*/ 0 h 1219755"/>
              <a:gd name="connsiteX1" fmla="*/ 608012 w 3648070"/>
              <a:gd name="connsiteY1" fmla="*/ 0 h 1219755"/>
              <a:gd name="connsiteX2" fmla="*/ 608012 w 3648070"/>
              <a:gd name="connsiteY2" fmla="*/ 0 h 1219755"/>
              <a:gd name="connsiteX3" fmla="*/ 1520029 w 3648070"/>
              <a:gd name="connsiteY3" fmla="*/ 0 h 1219755"/>
              <a:gd name="connsiteX4" fmla="*/ 3648070 w 3648070"/>
              <a:gd name="connsiteY4" fmla="*/ 0 h 1219755"/>
              <a:gd name="connsiteX5" fmla="*/ 3648070 w 3648070"/>
              <a:gd name="connsiteY5" fmla="*/ 711524 h 1219755"/>
              <a:gd name="connsiteX6" fmla="*/ 3648070 w 3648070"/>
              <a:gd name="connsiteY6" fmla="*/ 711524 h 1219755"/>
              <a:gd name="connsiteX7" fmla="*/ 3648070 w 3648070"/>
              <a:gd name="connsiteY7" fmla="*/ 1016463 h 1219755"/>
              <a:gd name="connsiteX8" fmla="*/ 3648070 w 3648070"/>
              <a:gd name="connsiteY8" fmla="*/ 1219755 h 1219755"/>
              <a:gd name="connsiteX9" fmla="*/ 1520029 w 3648070"/>
              <a:gd name="connsiteY9" fmla="*/ 1219755 h 1219755"/>
              <a:gd name="connsiteX10" fmla="*/ 1630104 w 3648070"/>
              <a:gd name="connsiteY10" fmla="*/ 1372237 h 1219755"/>
              <a:gd name="connsiteX11" fmla="*/ 608012 w 3648070"/>
              <a:gd name="connsiteY11" fmla="*/ 1219755 h 1219755"/>
              <a:gd name="connsiteX12" fmla="*/ 0 w 3648070"/>
              <a:gd name="connsiteY12" fmla="*/ 1219755 h 1219755"/>
              <a:gd name="connsiteX13" fmla="*/ 0 w 3648070"/>
              <a:gd name="connsiteY13" fmla="*/ 1016463 h 1219755"/>
              <a:gd name="connsiteX14" fmla="*/ 0 w 3648070"/>
              <a:gd name="connsiteY14" fmla="*/ 711524 h 1219755"/>
              <a:gd name="connsiteX15" fmla="*/ 0 w 3648070"/>
              <a:gd name="connsiteY15" fmla="*/ 711524 h 1219755"/>
              <a:gd name="connsiteX16" fmla="*/ 0 w 3648070"/>
              <a:gd name="connsiteY16" fmla="*/ 0 h 1219755"/>
              <a:gd name="connsiteX0" fmla="*/ 0 w 3648070"/>
              <a:gd name="connsiteY0" fmla="*/ 0 h 1372237"/>
              <a:gd name="connsiteX1" fmla="*/ 608012 w 3648070"/>
              <a:gd name="connsiteY1" fmla="*/ 0 h 1372237"/>
              <a:gd name="connsiteX2" fmla="*/ 608012 w 3648070"/>
              <a:gd name="connsiteY2" fmla="*/ 0 h 1372237"/>
              <a:gd name="connsiteX3" fmla="*/ 1520029 w 3648070"/>
              <a:gd name="connsiteY3" fmla="*/ 0 h 1372237"/>
              <a:gd name="connsiteX4" fmla="*/ 3648070 w 3648070"/>
              <a:gd name="connsiteY4" fmla="*/ 0 h 1372237"/>
              <a:gd name="connsiteX5" fmla="*/ 3648070 w 3648070"/>
              <a:gd name="connsiteY5" fmla="*/ 711524 h 1372237"/>
              <a:gd name="connsiteX6" fmla="*/ 3648070 w 3648070"/>
              <a:gd name="connsiteY6" fmla="*/ 711524 h 1372237"/>
              <a:gd name="connsiteX7" fmla="*/ 3648070 w 3648070"/>
              <a:gd name="connsiteY7" fmla="*/ 1016463 h 1372237"/>
              <a:gd name="connsiteX8" fmla="*/ 3648070 w 3648070"/>
              <a:gd name="connsiteY8" fmla="*/ 1219755 h 1372237"/>
              <a:gd name="connsiteX9" fmla="*/ 1520029 w 3648070"/>
              <a:gd name="connsiteY9" fmla="*/ 1219755 h 1372237"/>
              <a:gd name="connsiteX10" fmla="*/ 1630104 w 3648070"/>
              <a:gd name="connsiteY10" fmla="*/ 1372237 h 1372237"/>
              <a:gd name="connsiteX11" fmla="*/ 1275669 w 3648070"/>
              <a:gd name="connsiteY11" fmla="*/ 1219755 h 1372237"/>
              <a:gd name="connsiteX12" fmla="*/ 0 w 3648070"/>
              <a:gd name="connsiteY12" fmla="*/ 1219755 h 1372237"/>
              <a:gd name="connsiteX13" fmla="*/ 0 w 3648070"/>
              <a:gd name="connsiteY13" fmla="*/ 1016463 h 1372237"/>
              <a:gd name="connsiteX14" fmla="*/ 0 w 3648070"/>
              <a:gd name="connsiteY14" fmla="*/ 711524 h 1372237"/>
              <a:gd name="connsiteX15" fmla="*/ 0 w 3648070"/>
              <a:gd name="connsiteY15" fmla="*/ 711524 h 1372237"/>
              <a:gd name="connsiteX16" fmla="*/ 0 w 3648070"/>
              <a:gd name="connsiteY16" fmla="*/ 0 h 1372237"/>
              <a:gd name="connsiteX0" fmla="*/ 0 w 3648070"/>
              <a:gd name="connsiteY0" fmla="*/ 0 h 1372237"/>
              <a:gd name="connsiteX1" fmla="*/ 608012 w 3648070"/>
              <a:gd name="connsiteY1" fmla="*/ 0 h 1372237"/>
              <a:gd name="connsiteX2" fmla="*/ 608012 w 3648070"/>
              <a:gd name="connsiteY2" fmla="*/ 0 h 1372237"/>
              <a:gd name="connsiteX3" fmla="*/ 1520029 w 3648070"/>
              <a:gd name="connsiteY3" fmla="*/ 0 h 1372237"/>
              <a:gd name="connsiteX4" fmla="*/ 3648070 w 3648070"/>
              <a:gd name="connsiteY4" fmla="*/ 0 h 1372237"/>
              <a:gd name="connsiteX5" fmla="*/ 3648070 w 3648070"/>
              <a:gd name="connsiteY5" fmla="*/ 711524 h 1372237"/>
              <a:gd name="connsiteX6" fmla="*/ 3648070 w 3648070"/>
              <a:gd name="connsiteY6" fmla="*/ 711524 h 1372237"/>
              <a:gd name="connsiteX7" fmla="*/ 3648070 w 3648070"/>
              <a:gd name="connsiteY7" fmla="*/ 1016463 h 1372237"/>
              <a:gd name="connsiteX8" fmla="*/ 3648070 w 3648070"/>
              <a:gd name="connsiteY8" fmla="*/ 1219755 h 1372237"/>
              <a:gd name="connsiteX9" fmla="*/ 1882886 w 3648070"/>
              <a:gd name="connsiteY9" fmla="*/ 1219755 h 1372237"/>
              <a:gd name="connsiteX10" fmla="*/ 1630104 w 3648070"/>
              <a:gd name="connsiteY10" fmla="*/ 1372237 h 1372237"/>
              <a:gd name="connsiteX11" fmla="*/ 1275669 w 3648070"/>
              <a:gd name="connsiteY11" fmla="*/ 1219755 h 1372237"/>
              <a:gd name="connsiteX12" fmla="*/ 0 w 3648070"/>
              <a:gd name="connsiteY12" fmla="*/ 1219755 h 1372237"/>
              <a:gd name="connsiteX13" fmla="*/ 0 w 3648070"/>
              <a:gd name="connsiteY13" fmla="*/ 1016463 h 1372237"/>
              <a:gd name="connsiteX14" fmla="*/ 0 w 3648070"/>
              <a:gd name="connsiteY14" fmla="*/ 711524 h 1372237"/>
              <a:gd name="connsiteX15" fmla="*/ 0 w 3648070"/>
              <a:gd name="connsiteY15" fmla="*/ 711524 h 1372237"/>
              <a:gd name="connsiteX16" fmla="*/ 0 w 3648070"/>
              <a:gd name="connsiteY16" fmla="*/ 0 h 1372237"/>
              <a:gd name="connsiteX0" fmla="*/ 0 w 3648070"/>
              <a:gd name="connsiteY0" fmla="*/ 0 h 1372237"/>
              <a:gd name="connsiteX1" fmla="*/ 608012 w 3648070"/>
              <a:gd name="connsiteY1" fmla="*/ 0 h 1372237"/>
              <a:gd name="connsiteX2" fmla="*/ 608012 w 3648070"/>
              <a:gd name="connsiteY2" fmla="*/ 0 h 1372237"/>
              <a:gd name="connsiteX3" fmla="*/ 1520029 w 3648070"/>
              <a:gd name="connsiteY3" fmla="*/ 0 h 1372237"/>
              <a:gd name="connsiteX4" fmla="*/ 3648070 w 3648070"/>
              <a:gd name="connsiteY4" fmla="*/ 0 h 1372237"/>
              <a:gd name="connsiteX5" fmla="*/ 3648070 w 3648070"/>
              <a:gd name="connsiteY5" fmla="*/ 711524 h 1372237"/>
              <a:gd name="connsiteX6" fmla="*/ 3648070 w 3648070"/>
              <a:gd name="connsiteY6" fmla="*/ 711524 h 1372237"/>
              <a:gd name="connsiteX7" fmla="*/ 3648070 w 3648070"/>
              <a:gd name="connsiteY7" fmla="*/ 1016463 h 1372237"/>
              <a:gd name="connsiteX8" fmla="*/ 3648070 w 3648070"/>
              <a:gd name="connsiteY8" fmla="*/ 1219755 h 1372237"/>
              <a:gd name="connsiteX9" fmla="*/ 1716199 w 3648070"/>
              <a:gd name="connsiteY9" fmla="*/ 1214992 h 1372237"/>
              <a:gd name="connsiteX10" fmla="*/ 1630104 w 3648070"/>
              <a:gd name="connsiteY10" fmla="*/ 1372237 h 1372237"/>
              <a:gd name="connsiteX11" fmla="*/ 1275669 w 3648070"/>
              <a:gd name="connsiteY11" fmla="*/ 1219755 h 1372237"/>
              <a:gd name="connsiteX12" fmla="*/ 0 w 3648070"/>
              <a:gd name="connsiteY12" fmla="*/ 1219755 h 1372237"/>
              <a:gd name="connsiteX13" fmla="*/ 0 w 3648070"/>
              <a:gd name="connsiteY13" fmla="*/ 1016463 h 1372237"/>
              <a:gd name="connsiteX14" fmla="*/ 0 w 3648070"/>
              <a:gd name="connsiteY14" fmla="*/ 711524 h 1372237"/>
              <a:gd name="connsiteX15" fmla="*/ 0 w 3648070"/>
              <a:gd name="connsiteY15" fmla="*/ 711524 h 1372237"/>
              <a:gd name="connsiteX16" fmla="*/ 0 w 3648070"/>
              <a:gd name="connsiteY16" fmla="*/ 0 h 1372237"/>
              <a:gd name="connsiteX0" fmla="*/ 0 w 3648070"/>
              <a:gd name="connsiteY0" fmla="*/ 0 h 1372237"/>
              <a:gd name="connsiteX1" fmla="*/ 608012 w 3648070"/>
              <a:gd name="connsiteY1" fmla="*/ 0 h 1372237"/>
              <a:gd name="connsiteX2" fmla="*/ 608012 w 3648070"/>
              <a:gd name="connsiteY2" fmla="*/ 0 h 1372237"/>
              <a:gd name="connsiteX3" fmla="*/ 1520029 w 3648070"/>
              <a:gd name="connsiteY3" fmla="*/ 0 h 1372237"/>
              <a:gd name="connsiteX4" fmla="*/ 3648070 w 3648070"/>
              <a:gd name="connsiteY4" fmla="*/ 0 h 1372237"/>
              <a:gd name="connsiteX5" fmla="*/ 3648070 w 3648070"/>
              <a:gd name="connsiteY5" fmla="*/ 711524 h 1372237"/>
              <a:gd name="connsiteX6" fmla="*/ 3648070 w 3648070"/>
              <a:gd name="connsiteY6" fmla="*/ 711524 h 1372237"/>
              <a:gd name="connsiteX7" fmla="*/ 3648070 w 3648070"/>
              <a:gd name="connsiteY7" fmla="*/ 1016463 h 1372237"/>
              <a:gd name="connsiteX8" fmla="*/ 3648070 w 3648070"/>
              <a:gd name="connsiteY8" fmla="*/ 1219755 h 1372237"/>
              <a:gd name="connsiteX9" fmla="*/ 1716199 w 3648070"/>
              <a:gd name="connsiteY9" fmla="*/ 1214992 h 1372237"/>
              <a:gd name="connsiteX10" fmla="*/ 1630104 w 3648070"/>
              <a:gd name="connsiteY10" fmla="*/ 1372237 h 1372237"/>
              <a:gd name="connsiteX11" fmla="*/ 1347107 w 3648070"/>
              <a:gd name="connsiteY11" fmla="*/ 1224518 h 1372237"/>
              <a:gd name="connsiteX12" fmla="*/ 0 w 3648070"/>
              <a:gd name="connsiteY12" fmla="*/ 1219755 h 1372237"/>
              <a:gd name="connsiteX13" fmla="*/ 0 w 3648070"/>
              <a:gd name="connsiteY13" fmla="*/ 1016463 h 1372237"/>
              <a:gd name="connsiteX14" fmla="*/ 0 w 3648070"/>
              <a:gd name="connsiteY14" fmla="*/ 711524 h 1372237"/>
              <a:gd name="connsiteX15" fmla="*/ 0 w 3648070"/>
              <a:gd name="connsiteY15" fmla="*/ 711524 h 1372237"/>
              <a:gd name="connsiteX16" fmla="*/ 0 w 3648070"/>
              <a:gd name="connsiteY16" fmla="*/ 0 h 1372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648070" h="1372237">
                <a:moveTo>
                  <a:pt x="0" y="0"/>
                </a:moveTo>
                <a:lnTo>
                  <a:pt x="608012" y="0"/>
                </a:lnTo>
                <a:lnTo>
                  <a:pt x="608012" y="0"/>
                </a:lnTo>
                <a:lnTo>
                  <a:pt x="1520029" y="0"/>
                </a:lnTo>
                <a:lnTo>
                  <a:pt x="3648070" y="0"/>
                </a:lnTo>
                <a:lnTo>
                  <a:pt x="3648070" y="711524"/>
                </a:lnTo>
                <a:lnTo>
                  <a:pt x="3648070" y="711524"/>
                </a:lnTo>
                <a:lnTo>
                  <a:pt x="3648070" y="1016463"/>
                </a:lnTo>
                <a:lnTo>
                  <a:pt x="3648070" y="1219755"/>
                </a:lnTo>
                <a:lnTo>
                  <a:pt x="1716199" y="1214992"/>
                </a:lnTo>
                <a:lnTo>
                  <a:pt x="1630104" y="1372237"/>
                </a:lnTo>
                <a:lnTo>
                  <a:pt x="1347107" y="1224518"/>
                </a:lnTo>
                <a:lnTo>
                  <a:pt x="0" y="1219755"/>
                </a:lnTo>
                <a:lnTo>
                  <a:pt x="0" y="1016463"/>
                </a:lnTo>
                <a:lnTo>
                  <a:pt x="0" y="711524"/>
                </a:lnTo>
                <a:lnTo>
                  <a:pt x="0" y="711524"/>
                </a:lnTo>
                <a:lnTo>
                  <a:pt x="0" y="0"/>
                </a:lnTo>
                <a:close/>
              </a:path>
            </a:pathLst>
          </a:custGeom>
          <a:solidFill>
            <a:schemeClr val="bg1">
              <a:lumMod val="95000"/>
            </a:schemeClr>
          </a:solidFill>
          <a:ln w="12700" cap="flat" cmpd="sng" algn="ctr">
            <a:solidFill>
              <a:schemeClr val="bg1">
                <a:lumMod val="75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200" kern="0" dirty="0">
              <a:solidFill>
                <a:srgbClr val="1D1D1A"/>
              </a:solidFill>
              <a:latin typeface="Huawei Sans" panose="020C0503030203020204" pitchFamily="34" charset="0"/>
              <a:ea typeface="方正兰亭黑简体" panose="02000000000000000000" pitchFamily="2" charset="-122"/>
            </a:endParaRPr>
          </a:p>
        </p:txBody>
      </p:sp>
      <p:sp>
        <p:nvSpPr>
          <p:cNvPr id="8" name="矩形标注 14"/>
          <p:cNvSpPr/>
          <p:nvPr/>
        </p:nvSpPr>
        <p:spPr bwMode="gray">
          <a:xfrm>
            <a:off x="803275" y="2316921"/>
            <a:ext cx="2873462" cy="881296"/>
          </a:xfrm>
          <a:custGeom>
            <a:avLst/>
            <a:gdLst>
              <a:gd name="connsiteX0" fmla="*/ 0 w 3648070"/>
              <a:gd name="connsiteY0" fmla="*/ 0 h 1219755"/>
              <a:gd name="connsiteX1" fmla="*/ 608012 w 3648070"/>
              <a:gd name="connsiteY1" fmla="*/ 0 h 1219755"/>
              <a:gd name="connsiteX2" fmla="*/ 608012 w 3648070"/>
              <a:gd name="connsiteY2" fmla="*/ 0 h 1219755"/>
              <a:gd name="connsiteX3" fmla="*/ 1520029 w 3648070"/>
              <a:gd name="connsiteY3" fmla="*/ 0 h 1219755"/>
              <a:gd name="connsiteX4" fmla="*/ 3648070 w 3648070"/>
              <a:gd name="connsiteY4" fmla="*/ 0 h 1219755"/>
              <a:gd name="connsiteX5" fmla="*/ 3648070 w 3648070"/>
              <a:gd name="connsiteY5" fmla="*/ 711524 h 1219755"/>
              <a:gd name="connsiteX6" fmla="*/ 3648070 w 3648070"/>
              <a:gd name="connsiteY6" fmla="*/ 711524 h 1219755"/>
              <a:gd name="connsiteX7" fmla="*/ 3648070 w 3648070"/>
              <a:gd name="connsiteY7" fmla="*/ 1016463 h 1219755"/>
              <a:gd name="connsiteX8" fmla="*/ 3648070 w 3648070"/>
              <a:gd name="connsiteY8" fmla="*/ 1219755 h 1219755"/>
              <a:gd name="connsiteX9" fmla="*/ 1520029 w 3648070"/>
              <a:gd name="connsiteY9" fmla="*/ 1219755 h 1219755"/>
              <a:gd name="connsiteX10" fmla="*/ 1630104 w 3648070"/>
              <a:gd name="connsiteY10" fmla="*/ 1372237 h 1219755"/>
              <a:gd name="connsiteX11" fmla="*/ 608012 w 3648070"/>
              <a:gd name="connsiteY11" fmla="*/ 1219755 h 1219755"/>
              <a:gd name="connsiteX12" fmla="*/ 0 w 3648070"/>
              <a:gd name="connsiteY12" fmla="*/ 1219755 h 1219755"/>
              <a:gd name="connsiteX13" fmla="*/ 0 w 3648070"/>
              <a:gd name="connsiteY13" fmla="*/ 1016463 h 1219755"/>
              <a:gd name="connsiteX14" fmla="*/ 0 w 3648070"/>
              <a:gd name="connsiteY14" fmla="*/ 711524 h 1219755"/>
              <a:gd name="connsiteX15" fmla="*/ 0 w 3648070"/>
              <a:gd name="connsiteY15" fmla="*/ 711524 h 1219755"/>
              <a:gd name="connsiteX16" fmla="*/ 0 w 3648070"/>
              <a:gd name="connsiteY16" fmla="*/ 0 h 1219755"/>
              <a:gd name="connsiteX0" fmla="*/ 0 w 3648070"/>
              <a:gd name="connsiteY0" fmla="*/ 0 h 1372237"/>
              <a:gd name="connsiteX1" fmla="*/ 608012 w 3648070"/>
              <a:gd name="connsiteY1" fmla="*/ 0 h 1372237"/>
              <a:gd name="connsiteX2" fmla="*/ 608012 w 3648070"/>
              <a:gd name="connsiteY2" fmla="*/ 0 h 1372237"/>
              <a:gd name="connsiteX3" fmla="*/ 1520029 w 3648070"/>
              <a:gd name="connsiteY3" fmla="*/ 0 h 1372237"/>
              <a:gd name="connsiteX4" fmla="*/ 3648070 w 3648070"/>
              <a:gd name="connsiteY4" fmla="*/ 0 h 1372237"/>
              <a:gd name="connsiteX5" fmla="*/ 3648070 w 3648070"/>
              <a:gd name="connsiteY5" fmla="*/ 711524 h 1372237"/>
              <a:gd name="connsiteX6" fmla="*/ 3648070 w 3648070"/>
              <a:gd name="connsiteY6" fmla="*/ 711524 h 1372237"/>
              <a:gd name="connsiteX7" fmla="*/ 3648070 w 3648070"/>
              <a:gd name="connsiteY7" fmla="*/ 1016463 h 1372237"/>
              <a:gd name="connsiteX8" fmla="*/ 3648070 w 3648070"/>
              <a:gd name="connsiteY8" fmla="*/ 1219755 h 1372237"/>
              <a:gd name="connsiteX9" fmla="*/ 1520029 w 3648070"/>
              <a:gd name="connsiteY9" fmla="*/ 1219755 h 1372237"/>
              <a:gd name="connsiteX10" fmla="*/ 1630104 w 3648070"/>
              <a:gd name="connsiteY10" fmla="*/ 1372237 h 1372237"/>
              <a:gd name="connsiteX11" fmla="*/ 1275669 w 3648070"/>
              <a:gd name="connsiteY11" fmla="*/ 1219755 h 1372237"/>
              <a:gd name="connsiteX12" fmla="*/ 0 w 3648070"/>
              <a:gd name="connsiteY12" fmla="*/ 1219755 h 1372237"/>
              <a:gd name="connsiteX13" fmla="*/ 0 w 3648070"/>
              <a:gd name="connsiteY13" fmla="*/ 1016463 h 1372237"/>
              <a:gd name="connsiteX14" fmla="*/ 0 w 3648070"/>
              <a:gd name="connsiteY14" fmla="*/ 711524 h 1372237"/>
              <a:gd name="connsiteX15" fmla="*/ 0 w 3648070"/>
              <a:gd name="connsiteY15" fmla="*/ 711524 h 1372237"/>
              <a:gd name="connsiteX16" fmla="*/ 0 w 3648070"/>
              <a:gd name="connsiteY16" fmla="*/ 0 h 1372237"/>
              <a:gd name="connsiteX0" fmla="*/ 0 w 3648070"/>
              <a:gd name="connsiteY0" fmla="*/ 0 h 1372237"/>
              <a:gd name="connsiteX1" fmla="*/ 608012 w 3648070"/>
              <a:gd name="connsiteY1" fmla="*/ 0 h 1372237"/>
              <a:gd name="connsiteX2" fmla="*/ 608012 w 3648070"/>
              <a:gd name="connsiteY2" fmla="*/ 0 h 1372237"/>
              <a:gd name="connsiteX3" fmla="*/ 1520029 w 3648070"/>
              <a:gd name="connsiteY3" fmla="*/ 0 h 1372237"/>
              <a:gd name="connsiteX4" fmla="*/ 3648070 w 3648070"/>
              <a:gd name="connsiteY4" fmla="*/ 0 h 1372237"/>
              <a:gd name="connsiteX5" fmla="*/ 3648070 w 3648070"/>
              <a:gd name="connsiteY5" fmla="*/ 711524 h 1372237"/>
              <a:gd name="connsiteX6" fmla="*/ 3648070 w 3648070"/>
              <a:gd name="connsiteY6" fmla="*/ 711524 h 1372237"/>
              <a:gd name="connsiteX7" fmla="*/ 3648070 w 3648070"/>
              <a:gd name="connsiteY7" fmla="*/ 1016463 h 1372237"/>
              <a:gd name="connsiteX8" fmla="*/ 3648070 w 3648070"/>
              <a:gd name="connsiteY8" fmla="*/ 1219755 h 1372237"/>
              <a:gd name="connsiteX9" fmla="*/ 1882886 w 3648070"/>
              <a:gd name="connsiteY9" fmla="*/ 1219755 h 1372237"/>
              <a:gd name="connsiteX10" fmla="*/ 1630104 w 3648070"/>
              <a:gd name="connsiteY10" fmla="*/ 1372237 h 1372237"/>
              <a:gd name="connsiteX11" fmla="*/ 1275669 w 3648070"/>
              <a:gd name="connsiteY11" fmla="*/ 1219755 h 1372237"/>
              <a:gd name="connsiteX12" fmla="*/ 0 w 3648070"/>
              <a:gd name="connsiteY12" fmla="*/ 1219755 h 1372237"/>
              <a:gd name="connsiteX13" fmla="*/ 0 w 3648070"/>
              <a:gd name="connsiteY13" fmla="*/ 1016463 h 1372237"/>
              <a:gd name="connsiteX14" fmla="*/ 0 w 3648070"/>
              <a:gd name="connsiteY14" fmla="*/ 711524 h 1372237"/>
              <a:gd name="connsiteX15" fmla="*/ 0 w 3648070"/>
              <a:gd name="connsiteY15" fmla="*/ 711524 h 1372237"/>
              <a:gd name="connsiteX16" fmla="*/ 0 w 3648070"/>
              <a:gd name="connsiteY16" fmla="*/ 0 h 1372237"/>
              <a:gd name="connsiteX0" fmla="*/ 0 w 3648070"/>
              <a:gd name="connsiteY0" fmla="*/ 0 h 1372237"/>
              <a:gd name="connsiteX1" fmla="*/ 608012 w 3648070"/>
              <a:gd name="connsiteY1" fmla="*/ 0 h 1372237"/>
              <a:gd name="connsiteX2" fmla="*/ 608012 w 3648070"/>
              <a:gd name="connsiteY2" fmla="*/ 0 h 1372237"/>
              <a:gd name="connsiteX3" fmla="*/ 1520029 w 3648070"/>
              <a:gd name="connsiteY3" fmla="*/ 0 h 1372237"/>
              <a:gd name="connsiteX4" fmla="*/ 3648070 w 3648070"/>
              <a:gd name="connsiteY4" fmla="*/ 0 h 1372237"/>
              <a:gd name="connsiteX5" fmla="*/ 3648070 w 3648070"/>
              <a:gd name="connsiteY5" fmla="*/ 711524 h 1372237"/>
              <a:gd name="connsiteX6" fmla="*/ 3648070 w 3648070"/>
              <a:gd name="connsiteY6" fmla="*/ 711524 h 1372237"/>
              <a:gd name="connsiteX7" fmla="*/ 3648070 w 3648070"/>
              <a:gd name="connsiteY7" fmla="*/ 1016463 h 1372237"/>
              <a:gd name="connsiteX8" fmla="*/ 3648070 w 3648070"/>
              <a:gd name="connsiteY8" fmla="*/ 1219755 h 1372237"/>
              <a:gd name="connsiteX9" fmla="*/ 1716199 w 3648070"/>
              <a:gd name="connsiteY9" fmla="*/ 1214992 h 1372237"/>
              <a:gd name="connsiteX10" fmla="*/ 1630104 w 3648070"/>
              <a:gd name="connsiteY10" fmla="*/ 1372237 h 1372237"/>
              <a:gd name="connsiteX11" fmla="*/ 1275669 w 3648070"/>
              <a:gd name="connsiteY11" fmla="*/ 1219755 h 1372237"/>
              <a:gd name="connsiteX12" fmla="*/ 0 w 3648070"/>
              <a:gd name="connsiteY12" fmla="*/ 1219755 h 1372237"/>
              <a:gd name="connsiteX13" fmla="*/ 0 w 3648070"/>
              <a:gd name="connsiteY13" fmla="*/ 1016463 h 1372237"/>
              <a:gd name="connsiteX14" fmla="*/ 0 w 3648070"/>
              <a:gd name="connsiteY14" fmla="*/ 711524 h 1372237"/>
              <a:gd name="connsiteX15" fmla="*/ 0 w 3648070"/>
              <a:gd name="connsiteY15" fmla="*/ 711524 h 1372237"/>
              <a:gd name="connsiteX16" fmla="*/ 0 w 3648070"/>
              <a:gd name="connsiteY16" fmla="*/ 0 h 1372237"/>
              <a:gd name="connsiteX0" fmla="*/ 0 w 3648070"/>
              <a:gd name="connsiteY0" fmla="*/ 0 h 1372237"/>
              <a:gd name="connsiteX1" fmla="*/ 608012 w 3648070"/>
              <a:gd name="connsiteY1" fmla="*/ 0 h 1372237"/>
              <a:gd name="connsiteX2" fmla="*/ 608012 w 3648070"/>
              <a:gd name="connsiteY2" fmla="*/ 0 h 1372237"/>
              <a:gd name="connsiteX3" fmla="*/ 1520029 w 3648070"/>
              <a:gd name="connsiteY3" fmla="*/ 0 h 1372237"/>
              <a:gd name="connsiteX4" fmla="*/ 3648070 w 3648070"/>
              <a:gd name="connsiteY4" fmla="*/ 0 h 1372237"/>
              <a:gd name="connsiteX5" fmla="*/ 3648070 w 3648070"/>
              <a:gd name="connsiteY5" fmla="*/ 711524 h 1372237"/>
              <a:gd name="connsiteX6" fmla="*/ 3648070 w 3648070"/>
              <a:gd name="connsiteY6" fmla="*/ 711524 h 1372237"/>
              <a:gd name="connsiteX7" fmla="*/ 3648070 w 3648070"/>
              <a:gd name="connsiteY7" fmla="*/ 1016463 h 1372237"/>
              <a:gd name="connsiteX8" fmla="*/ 3648070 w 3648070"/>
              <a:gd name="connsiteY8" fmla="*/ 1219755 h 1372237"/>
              <a:gd name="connsiteX9" fmla="*/ 1716199 w 3648070"/>
              <a:gd name="connsiteY9" fmla="*/ 1214992 h 1372237"/>
              <a:gd name="connsiteX10" fmla="*/ 1630104 w 3648070"/>
              <a:gd name="connsiteY10" fmla="*/ 1372237 h 1372237"/>
              <a:gd name="connsiteX11" fmla="*/ 1347107 w 3648070"/>
              <a:gd name="connsiteY11" fmla="*/ 1224518 h 1372237"/>
              <a:gd name="connsiteX12" fmla="*/ 0 w 3648070"/>
              <a:gd name="connsiteY12" fmla="*/ 1219755 h 1372237"/>
              <a:gd name="connsiteX13" fmla="*/ 0 w 3648070"/>
              <a:gd name="connsiteY13" fmla="*/ 1016463 h 1372237"/>
              <a:gd name="connsiteX14" fmla="*/ 0 w 3648070"/>
              <a:gd name="connsiteY14" fmla="*/ 711524 h 1372237"/>
              <a:gd name="connsiteX15" fmla="*/ 0 w 3648070"/>
              <a:gd name="connsiteY15" fmla="*/ 711524 h 1372237"/>
              <a:gd name="connsiteX16" fmla="*/ 0 w 3648070"/>
              <a:gd name="connsiteY16" fmla="*/ 0 h 1372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648070" h="1372237">
                <a:moveTo>
                  <a:pt x="0" y="0"/>
                </a:moveTo>
                <a:lnTo>
                  <a:pt x="608012" y="0"/>
                </a:lnTo>
                <a:lnTo>
                  <a:pt x="608012" y="0"/>
                </a:lnTo>
                <a:lnTo>
                  <a:pt x="1520029" y="0"/>
                </a:lnTo>
                <a:lnTo>
                  <a:pt x="3648070" y="0"/>
                </a:lnTo>
                <a:lnTo>
                  <a:pt x="3648070" y="711524"/>
                </a:lnTo>
                <a:lnTo>
                  <a:pt x="3648070" y="711524"/>
                </a:lnTo>
                <a:lnTo>
                  <a:pt x="3648070" y="1016463"/>
                </a:lnTo>
                <a:lnTo>
                  <a:pt x="3648070" y="1219755"/>
                </a:lnTo>
                <a:lnTo>
                  <a:pt x="1716199" y="1214992"/>
                </a:lnTo>
                <a:lnTo>
                  <a:pt x="1630104" y="1372237"/>
                </a:lnTo>
                <a:lnTo>
                  <a:pt x="1347107" y="1224518"/>
                </a:lnTo>
                <a:lnTo>
                  <a:pt x="0" y="1219755"/>
                </a:lnTo>
                <a:lnTo>
                  <a:pt x="0" y="1016463"/>
                </a:lnTo>
                <a:lnTo>
                  <a:pt x="0" y="711524"/>
                </a:lnTo>
                <a:lnTo>
                  <a:pt x="0" y="711524"/>
                </a:lnTo>
                <a:lnTo>
                  <a:pt x="0" y="0"/>
                </a:lnTo>
                <a:close/>
              </a:path>
            </a:pathLst>
          </a:custGeom>
          <a:solidFill>
            <a:schemeClr val="bg1">
              <a:lumMod val="95000"/>
            </a:schemeClr>
          </a:solidFill>
          <a:ln w="12700" cap="flat" cmpd="sng" algn="ctr">
            <a:solidFill>
              <a:schemeClr val="bg1">
                <a:lumMod val="75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200" kern="0" dirty="0">
              <a:solidFill>
                <a:srgbClr val="1D1D1A"/>
              </a:solidFill>
              <a:latin typeface="Huawei Sans" panose="020C0503030203020204" pitchFamily="34" charset="0"/>
              <a:ea typeface="方正兰亭黑简体" panose="02000000000000000000" pitchFamily="2" charset="-122"/>
            </a:endParaRPr>
          </a:p>
        </p:txBody>
      </p:sp>
      <p:cxnSp>
        <p:nvCxnSpPr>
          <p:cNvPr id="9" name="直接连接符 8"/>
          <p:cNvCxnSpPr/>
          <p:nvPr/>
        </p:nvCxnSpPr>
        <p:spPr bwMode="gray">
          <a:xfrm flipH="1">
            <a:off x="2037771" y="3761898"/>
            <a:ext cx="0" cy="2160000"/>
          </a:xfrm>
          <a:prstGeom prst="line">
            <a:avLst/>
          </a:prstGeom>
          <a:solidFill>
            <a:srgbClr val="D9D9D9"/>
          </a:solidFill>
          <a:ln w="19050" cap="flat" cmpd="sng" algn="ctr">
            <a:solidFill>
              <a:srgbClr val="BEE9EE"/>
            </a:solidFill>
            <a:prstDash val="solid"/>
            <a:round/>
            <a:headEnd type="none" w="med" len="med"/>
            <a:tailEnd type="none" w="med" len="med"/>
          </a:ln>
          <a:effectLst/>
        </p:spPr>
      </p:cxnSp>
      <p:cxnSp>
        <p:nvCxnSpPr>
          <p:cNvPr id="10" name="直接连接符 9"/>
          <p:cNvCxnSpPr/>
          <p:nvPr/>
        </p:nvCxnSpPr>
        <p:spPr bwMode="gray">
          <a:xfrm>
            <a:off x="5662246" y="5018967"/>
            <a:ext cx="432048" cy="0"/>
          </a:xfrm>
          <a:prstGeom prst="line">
            <a:avLst/>
          </a:prstGeom>
          <a:solidFill>
            <a:srgbClr val="D9D9D9"/>
          </a:solidFill>
          <a:ln w="19050" cap="flat" cmpd="sng" algn="ctr">
            <a:solidFill>
              <a:srgbClr val="BEE9EE"/>
            </a:solidFill>
            <a:prstDash val="solid"/>
            <a:round/>
            <a:headEnd type="none" w="med" len="med"/>
            <a:tailEnd type="none" w="med" len="med"/>
          </a:ln>
          <a:effectLst/>
        </p:spPr>
      </p:cxnSp>
      <p:sp>
        <p:nvSpPr>
          <p:cNvPr id="11" name="圆角矩形 10"/>
          <p:cNvSpPr/>
          <p:nvPr/>
        </p:nvSpPr>
        <p:spPr bwMode="gray">
          <a:xfrm>
            <a:off x="5905889" y="4763577"/>
            <a:ext cx="2323709" cy="396000"/>
          </a:xfrm>
          <a:prstGeom prst="roundRect">
            <a:avLst/>
          </a:prstGeom>
          <a:solidFill>
            <a:srgbClr val="F2FBFC"/>
          </a:solidFill>
          <a:ln w="9525" cap="flat" cmpd="sng" algn="ctr">
            <a:solidFill>
              <a:srgbClr val="56C4D2"/>
            </a:solidFill>
            <a:prstDash val="solid"/>
            <a:round/>
            <a:headEnd type="none" w="med" len="med"/>
            <a:tailEnd type="none" w="med" len="med"/>
          </a:ln>
          <a:effectLst/>
        </p:spPr>
        <p:txBody>
          <a:bodyPr vert="horz" wrap="square" lIns="91440" tIns="36000" rIns="91440" bIns="36000" numCol="1" rtlCol="0" anchor="ctr" anchorCtr="0" compatLnSpc="1">
            <a:prstTxWarp prst="textNoShape">
              <a:avLst/>
            </a:prstTxWarp>
            <a:noAutofit/>
          </a:bodyPr>
          <a:lstStyle/>
          <a:p>
            <a:pPr defTabSz="914400" fontAlgn="ctr">
              <a:spcBef>
                <a:spcPct val="0"/>
              </a:spcBef>
              <a:spcAft>
                <a:spcPct val="0"/>
              </a:spcAft>
            </a:pPr>
            <a:r>
              <a:rPr lang="en-US" altLang="zh-CN" sz="1200" dirty="0">
                <a:latin typeface="Huawei Sans" panose="020C0503030203020204" pitchFamily="34" charset="0"/>
              </a:rPr>
              <a:t>Manually configured</a:t>
            </a:r>
            <a:endParaRPr lang="en-US" altLang="zh-CN" sz="1200" dirty="0">
              <a:latin typeface="Huawei Sans" panose="020C0503030203020204" pitchFamily="34" charset="0"/>
              <a:ea typeface="方正兰亭黑简体" panose="02000000000000000000" pitchFamily="2" charset="-122"/>
            </a:endParaRPr>
          </a:p>
        </p:txBody>
      </p:sp>
      <p:cxnSp>
        <p:nvCxnSpPr>
          <p:cNvPr id="12" name="直接连接符 11"/>
          <p:cNvCxnSpPr/>
          <p:nvPr/>
        </p:nvCxnSpPr>
        <p:spPr bwMode="gray">
          <a:xfrm>
            <a:off x="5662246" y="5485986"/>
            <a:ext cx="432048" cy="0"/>
          </a:xfrm>
          <a:prstGeom prst="line">
            <a:avLst/>
          </a:prstGeom>
          <a:solidFill>
            <a:srgbClr val="D9D9D9"/>
          </a:solidFill>
          <a:ln w="19050" cap="flat" cmpd="sng" algn="ctr">
            <a:solidFill>
              <a:srgbClr val="BEE9EE"/>
            </a:solidFill>
            <a:prstDash val="solid"/>
            <a:round/>
            <a:headEnd type="none" w="med" len="med"/>
            <a:tailEnd type="none" w="med" len="med"/>
          </a:ln>
          <a:effectLst/>
        </p:spPr>
      </p:cxnSp>
      <p:sp>
        <p:nvSpPr>
          <p:cNvPr id="13" name="圆角矩形 12"/>
          <p:cNvSpPr/>
          <p:nvPr/>
        </p:nvSpPr>
        <p:spPr bwMode="gray">
          <a:xfrm>
            <a:off x="5905889" y="5242807"/>
            <a:ext cx="2323709" cy="396000"/>
          </a:xfrm>
          <a:prstGeom prst="roundRect">
            <a:avLst/>
          </a:prstGeom>
          <a:solidFill>
            <a:srgbClr val="F2FBFC"/>
          </a:solidFill>
          <a:ln w="9525" cap="flat" cmpd="sng" algn="ctr">
            <a:solidFill>
              <a:srgbClr val="56C4D2"/>
            </a:solidFill>
            <a:prstDash val="solid"/>
            <a:round/>
            <a:headEnd type="none" w="med" len="med"/>
            <a:tailEnd type="none" w="med" len="med"/>
          </a:ln>
          <a:effectLst/>
        </p:spPr>
        <p:txBody>
          <a:bodyPr vert="horz" wrap="square" lIns="91440" tIns="36000" rIns="91440" bIns="36000" numCol="1" rtlCol="0" anchor="ctr" anchorCtr="0" compatLnSpc="1">
            <a:prstTxWarp prst="textNoShape">
              <a:avLst/>
            </a:prstTxWarp>
            <a:noAutofit/>
          </a:bodyPr>
          <a:lstStyle/>
          <a:p>
            <a:pPr marL="0" marR="0" indent="0" defTabSz="914400" rtl="0" eaLnBrk="1" fontAlgn="ctr" latinLnBrk="0" hangingPunct="1">
              <a:lnSpc>
                <a:spcPct val="100000"/>
              </a:lnSpc>
              <a:spcBef>
                <a:spcPct val="0"/>
              </a:spcBef>
              <a:spcAft>
                <a:spcPct val="0"/>
              </a:spcAft>
              <a:buClrTx/>
              <a:buSzTx/>
              <a:buFontTx/>
              <a:buNone/>
              <a:tabLst/>
            </a:pPr>
            <a:r>
              <a:rPr lang="en-US" sz="1200" dirty="0" smtClean="0">
                <a:latin typeface="Huawei Sans" panose="020C0503030203020204" pitchFamily="34" charset="0"/>
              </a:rPr>
              <a:t>Generated by the system</a:t>
            </a:r>
            <a:endParaRPr kumimoji="0" lang="en-US" altLang="zh-CN" sz="1200" i="0" u="none" strike="noStrike" cap="none" normalizeH="0" baseline="0" dirty="0">
              <a:ln>
                <a:noFill/>
              </a:ln>
              <a:effectLst/>
              <a:latin typeface="Huawei Sans" panose="020C0503030203020204" pitchFamily="34" charset="0"/>
              <a:ea typeface="方正兰亭黑简体" panose="02000000000000000000" pitchFamily="2" charset="-122"/>
            </a:endParaRPr>
          </a:p>
        </p:txBody>
      </p:sp>
      <p:cxnSp>
        <p:nvCxnSpPr>
          <p:cNvPr id="14" name="直接连接符 13"/>
          <p:cNvCxnSpPr/>
          <p:nvPr/>
        </p:nvCxnSpPr>
        <p:spPr bwMode="gray">
          <a:xfrm>
            <a:off x="5662246" y="5954244"/>
            <a:ext cx="432048" cy="0"/>
          </a:xfrm>
          <a:prstGeom prst="line">
            <a:avLst/>
          </a:prstGeom>
          <a:solidFill>
            <a:srgbClr val="D9D9D9"/>
          </a:solidFill>
          <a:ln w="19050" cap="flat" cmpd="sng" algn="ctr">
            <a:solidFill>
              <a:srgbClr val="BEE9EE"/>
            </a:solidFill>
            <a:prstDash val="solid"/>
            <a:round/>
            <a:headEnd type="none" w="med" len="med"/>
            <a:tailEnd type="none" w="med" len="med"/>
          </a:ln>
          <a:effectLst/>
        </p:spPr>
      </p:cxnSp>
      <p:sp>
        <p:nvSpPr>
          <p:cNvPr id="15" name="圆角矩形 14"/>
          <p:cNvSpPr/>
          <p:nvPr/>
        </p:nvSpPr>
        <p:spPr bwMode="gray">
          <a:xfrm>
            <a:off x="5905889" y="5722036"/>
            <a:ext cx="2323709" cy="396000"/>
          </a:xfrm>
          <a:prstGeom prst="roundRect">
            <a:avLst/>
          </a:prstGeom>
          <a:solidFill>
            <a:srgbClr val="F2FBFC"/>
          </a:solidFill>
          <a:ln w="9525" cap="flat" cmpd="sng" algn="ctr">
            <a:solidFill>
              <a:srgbClr val="56C4D2"/>
            </a:solidFill>
            <a:prstDash val="solid"/>
            <a:round/>
            <a:headEnd type="none" w="med" len="med"/>
            <a:tailEnd type="none" w="med" len="med"/>
          </a:ln>
          <a:effectLst/>
        </p:spPr>
        <p:txBody>
          <a:bodyPr vert="horz" wrap="square" lIns="91440" tIns="36000" rIns="91440" bIns="36000" numCol="1" rtlCol="0" anchor="ctr" anchorCtr="0" compatLnSpc="1">
            <a:prstTxWarp prst="textNoShape">
              <a:avLst/>
            </a:prstTxWarp>
            <a:noAutofit/>
          </a:bodyPr>
          <a:lstStyle/>
          <a:p>
            <a:pPr marL="0" marR="0" indent="0" defTabSz="914400" rtl="0" eaLnBrk="1" fontAlgn="ctr" latinLnBrk="0" hangingPunct="1">
              <a:lnSpc>
                <a:spcPct val="100000"/>
              </a:lnSpc>
              <a:spcBef>
                <a:spcPct val="0"/>
              </a:spcBef>
              <a:spcAft>
                <a:spcPct val="0"/>
              </a:spcAft>
              <a:buClrTx/>
              <a:buSzTx/>
              <a:buFontTx/>
              <a:buNone/>
              <a:tabLst/>
            </a:pPr>
            <a:r>
              <a:rPr lang="en-US" sz="1200" dirty="0" smtClean="0">
                <a:latin typeface="Huawei Sans" panose="020C0503030203020204" pitchFamily="34" charset="0"/>
              </a:rPr>
              <a:t>Dynamically generated based on the EUI-64 standard</a:t>
            </a:r>
            <a:endParaRPr kumimoji="0" lang="en-US" altLang="zh-CN" sz="1200" i="0" u="none" strike="noStrike" cap="none" normalizeH="0" baseline="0" dirty="0">
              <a:ln>
                <a:noFill/>
              </a:ln>
              <a:effectLst/>
              <a:latin typeface="Huawei Sans" panose="020C0503030203020204" pitchFamily="34" charset="0"/>
              <a:ea typeface="方正兰亭黑简体" panose="02000000000000000000" pitchFamily="2" charset="-122"/>
            </a:endParaRPr>
          </a:p>
        </p:txBody>
      </p:sp>
      <p:cxnSp>
        <p:nvCxnSpPr>
          <p:cNvPr id="16" name="直接连接符 15"/>
          <p:cNvCxnSpPr/>
          <p:nvPr/>
        </p:nvCxnSpPr>
        <p:spPr bwMode="gray">
          <a:xfrm>
            <a:off x="5655896" y="4078757"/>
            <a:ext cx="0" cy="1875330"/>
          </a:xfrm>
          <a:prstGeom prst="line">
            <a:avLst/>
          </a:prstGeom>
          <a:solidFill>
            <a:srgbClr val="D9D9D9"/>
          </a:solidFill>
          <a:ln w="19050" cap="flat" cmpd="sng" algn="ctr">
            <a:solidFill>
              <a:srgbClr val="BEE9EE"/>
            </a:solidFill>
            <a:prstDash val="solid"/>
            <a:round/>
            <a:headEnd type="none" w="med" len="med"/>
            <a:tailEnd type="none" w="med" len="med"/>
          </a:ln>
          <a:effectLst/>
        </p:spPr>
      </p:cxnSp>
      <p:sp>
        <p:nvSpPr>
          <p:cNvPr id="17" name="圆角矩形 16"/>
          <p:cNvSpPr/>
          <p:nvPr/>
        </p:nvSpPr>
        <p:spPr bwMode="gray">
          <a:xfrm>
            <a:off x="4819781" y="4257992"/>
            <a:ext cx="1684929" cy="403980"/>
          </a:xfrm>
          <a:prstGeom prst="roundRect">
            <a:avLst/>
          </a:prstGeom>
          <a:solidFill>
            <a:srgbClr val="F2FBFC"/>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14400" fontAlgn="ctr">
              <a:spcBef>
                <a:spcPct val="0"/>
              </a:spcBef>
              <a:spcAft>
                <a:spcPct val="0"/>
              </a:spcAft>
            </a:pPr>
            <a:r>
              <a:rPr lang="en-US" sz="1400" dirty="0" smtClean="0">
                <a:latin typeface="Huawei Sans" panose="020C0503030203020204" pitchFamily="34" charset="0"/>
              </a:rPr>
              <a:t>LLA</a:t>
            </a:r>
            <a:endParaRPr lang="en-US" altLang="zh-CN" sz="1400" dirty="0">
              <a:latin typeface="Huawei Sans" panose="020C0503030203020204" pitchFamily="34" charset="0"/>
              <a:ea typeface="方正兰亭黑简体" panose="02000000000000000000" pitchFamily="2" charset="-122"/>
            </a:endParaRPr>
          </a:p>
        </p:txBody>
      </p:sp>
      <p:sp>
        <p:nvSpPr>
          <p:cNvPr id="18" name="圆角矩形 17"/>
          <p:cNvSpPr/>
          <p:nvPr/>
        </p:nvSpPr>
        <p:spPr bwMode="gray">
          <a:xfrm>
            <a:off x="1203754" y="4260076"/>
            <a:ext cx="1684929" cy="409096"/>
          </a:xfrm>
          <a:prstGeom prst="roundRect">
            <a:avLst/>
          </a:prstGeom>
          <a:solidFill>
            <a:srgbClr val="F2FBFC"/>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400" dirty="0" smtClean="0">
                <a:latin typeface="Huawei Sans" panose="020C0503030203020204" pitchFamily="34" charset="0"/>
              </a:rPr>
              <a:t>GUA</a:t>
            </a:r>
            <a:endParaRPr kumimoji="0" lang="en-US" altLang="zh-CN" sz="1400" i="0" u="none" strike="noStrike" cap="none" normalizeH="0" baseline="0" dirty="0">
              <a:ln>
                <a:noFill/>
              </a:ln>
              <a:effectLst/>
              <a:latin typeface="Huawei Sans" panose="020C0503030203020204" pitchFamily="34" charset="0"/>
              <a:ea typeface="方正兰亭黑简体" panose="02000000000000000000" pitchFamily="2" charset="-122"/>
            </a:endParaRPr>
          </a:p>
        </p:txBody>
      </p:sp>
      <p:cxnSp>
        <p:nvCxnSpPr>
          <p:cNvPr id="19" name="直接连接符 18"/>
          <p:cNvCxnSpPr/>
          <p:nvPr/>
        </p:nvCxnSpPr>
        <p:spPr bwMode="gray">
          <a:xfrm>
            <a:off x="2044121" y="5018967"/>
            <a:ext cx="432048" cy="0"/>
          </a:xfrm>
          <a:prstGeom prst="line">
            <a:avLst/>
          </a:prstGeom>
          <a:solidFill>
            <a:srgbClr val="D9D9D9"/>
          </a:solidFill>
          <a:ln w="19050" cap="flat" cmpd="sng" algn="ctr">
            <a:solidFill>
              <a:srgbClr val="BEE9EE"/>
            </a:solidFill>
            <a:prstDash val="solid"/>
            <a:round/>
            <a:headEnd type="none" w="med" len="med"/>
            <a:tailEnd type="none" w="med" len="med"/>
          </a:ln>
          <a:effectLst/>
        </p:spPr>
      </p:cxnSp>
      <p:sp>
        <p:nvSpPr>
          <p:cNvPr id="20" name="圆角矩形 19"/>
          <p:cNvSpPr/>
          <p:nvPr/>
        </p:nvSpPr>
        <p:spPr bwMode="gray">
          <a:xfrm>
            <a:off x="2287764" y="4763577"/>
            <a:ext cx="1776914" cy="396000"/>
          </a:xfrm>
          <a:prstGeom prst="roundRect">
            <a:avLst/>
          </a:prstGeom>
          <a:solidFill>
            <a:srgbClr val="F2FBFC"/>
          </a:solidFill>
          <a:ln w="9525" cap="flat" cmpd="sng" algn="ctr">
            <a:solidFill>
              <a:srgbClr val="56C4D2"/>
            </a:solidFill>
            <a:prstDash val="solid"/>
            <a:round/>
            <a:headEnd type="none" w="med" len="med"/>
            <a:tailEnd type="none" w="med" len="med"/>
          </a:ln>
          <a:effectLst/>
        </p:spPr>
        <p:txBody>
          <a:bodyPr vert="horz" wrap="square" lIns="91440" tIns="36000" rIns="91440" bIns="36000" numCol="1" rtlCol="0" anchor="ctr" anchorCtr="0" compatLnSpc="1">
            <a:prstTxWarp prst="textNoShape">
              <a:avLst/>
            </a:prstTxWarp>
            <a:noAutofit/>
          </a:bodyPr>
          <a:lstStyle/>
          <a:p>
            <a:pPr marL="0" marR="0" indent="0" defTabSz="914400" rtl="0" eaLnBrk="1" fontAlgn="ctr" latinLnBrk="0" hangingPunct="1">
              <a:lnSpc>
                <a:spcPct val="100000"/>
              </a:lnSpc>
              <a:spcBef>
                <a:spcPct val="0"/>
              </a:spcBef>
              <a:spcAft>
                <a:spcPct val="0"/>
              </a:spcAft>
              <a:buClrTx/>
              <a:buSzTx/>
              <a:buFontTx/>
              <a:buNone/>
              <a:tabLst/>
            </a:pPr>
            <a:r>
              <a:rPr lang="en-US" sz="1200" dirty="0" smtClean="0">
                <a:latin typeface="Huawei Sans" panose="020C0503030203020204" pitchFamily="34" charset="0"/>
              </a:rPr>
              <a:t>Manually configured</a:t>
            </a:r>
            <a:endParaRPr kumimoji="0" lang="en-US" altLang="zh-CN" sz="1200" i="0" u="none" strike="noStrike" cap="none" normalizeH="0" baseline="0" dirty="0">
              <a:ln>
                <a:noFill/>
              </a:ln>
              <a:effectLst/>
              <a:latin typeface="Huawei Sans" panose="020C0503030203020204" pitchFamily="34" charset="0"/>
              <a:ea typeface="方正兰亭黑简体" panose="02000000000000000000" pitchFamily="2" charset="-122"/>
            </a:endParaRPr>
          </a:p>
        </p:txBody>
      </p:sp>
      <p:cxnSp>
        <p:nvCxnSpPr>
          <p:cNvPr id="21" name="直接连接符 20"/>
          <p:cNvCxnSpPr/>
          <p:nvPr/>
        </p:nvCxnSpPr>
        <p:spPr bwMode="gray">
          <a:xfrm>
            <a:off x="2044121" y="5485986"/>
            <a:ext cx="432048" cy="0"/>
          </a:xfrm>
          <a:prstGeom prst="line">
            <a:avLst/>
          </a:prstGeom>
          <a:solidFill>
            <a:srgbClr val="D9D9D9"/>
          </a:solidFill>
          <a:ln w="19050" cap="flat" cmpd="sng" algn="ctr">
            <a:solidFill>
              <a:srgbClr val="BEE9EE"/>
            </a:solidFill>
            <a:prstDash val="solid"/>
            <a:round/>
            <a:headEnd type="none" w="med" len="med"/>
            <a:tailEnd type="none" w="med" len="med"/>
          </a:ln>
          <a:effectLst/>
        </p:spPr>
      </p:cxnSp>
      <p:sp>
        <p:nvSpPr>
          <p:cNvPr id="22" name="圆角矩形 21"/>
          <p:cNvSpPr/>
          <p:nvPr/>
        </p:nvSpPr>
        <p:spPr bwMode="gray">
          <a:xfrm>
            <a:off x="2287764" y="5242807"/>
            <a:ext cx="1776914" cy="396000"/>
          </a:xfrm>
          <a:prstGeom prst="roundRect">
            <a:avLst/>
          </a:prstGeom>
          <a:solidFill>
            <a:srgbClr val="F2FBFC"/>
          </a:solidFill>
          <a:ln w="9525" cap="flat" cmpd="sng" algn="ctr">
            <a:solidFill>
              <a:srgbClr val="56C4D2"/>
            </a:solidFill>
            <a:prstDash val="solid"/>
            <a:round/>
            <a:headEnd type="none" w="med" len="med"/>
            <a:tailEnd type="none" w="med" len="med"/>
          </a:ln>
          <a:effectLst/>
        </p:spPr>
        <p:txBody>
          <a:bodyPr vert="horz" wrap="square" lIns="91440" tIns="36000" rIns="91440" bIns="36000" numCol="1" rtlCol="0" anchor="ctr" anchorCtr="0" compatLnSpc="1">
            <a:prstTxWarp prst="textNoShape">
              <a:avLst/>
            </a:prstTxWarp>
            <a:noAutofit/>
          </a:bodyPr>
          <a:lstStyle/>
          <a:p>
            <a:pPr marL="0" marR="0" indent="0" defTabSz="914400" rtl="0" eaLnBrk="1" fontAlgn="ctr" latinLnBrk="0" hangingPunct="1">
              <a:lnSpc>
                <a:spcPct val="100000"/>
              </a:lnSpc>
              <a:spcBef>
                <a:spcPct val="0"/>
              </a:spcBef>
              <a:spcAft>
                <a:spcPct val="0"/>
              </a:spcAft>
              <a:buClrTx/>
              <a:buSzTx/>
              <a:buFontTx/>
              <a:buNone/>
              <a:tabLst/>
            </a:pPr>
            <a:r>
              <a:rPr lang="en-US" sz="1200" dirty="0" err="1" smtClean="0">
                <a:latin typeface="Huawei Sans" panose="020C0503030203020204" pitchFamily="34" charset="0"/>
              </a:rPr>
              <a:t>Stateful</a:t>
            </a:r>
            <a:r>
              <a:rPr lang="en-US" sz="1200" dirty="0" smtClean="0">
                <a:latin typeface="Huawei Sans" panose="020C0503030203020204" pitchFamily="34" charset="0"/>
              </a:rPr>
              <a:t> address </a:t>
            </a:r>
            <a:r>
              <a:rPr lang="en-US" sz="1200" dirty="0" err="1" smtClean="0">
                <a:latin typeface="Huawei Sans" panose="020C0503030203020204" pitchFamily="34" charset="0"/>
              </a:rPr>
              <a:t>autoconfiguration</a:t>
            </a:r>
            <a:endParaRPr kumimoji="0" lang="en-US" altLang="zh-CN" sz="1200" i="0" u="none" strike="noStrike" cap="none" normalizeH="0" baseline="0" dirty="0">
              <a:ln>
                <a:noFill/>
              </a:ln>
              <a:effectLst/>
              <a:latin typeface="Huawei Sans" panose="020C0503030203020204" pitchFamily="34" charset="0"/>
              <a:ea typeface="方正兰亭黑简体" panose="02000000000000000000" pitchFamily="2" charset="-122"/>
            </a:endParaRPr>
          </a:p>
        </p:txBody>
      </p:sp>
      <p:cxnSp>
        <p:nvCxnSpPr>
          <p:cNvPr id="23" name="直接连接符 22"/>
          <p:cNvCxnSpPr/>
          <p:nvPr/>
        </p:nvCxnSpPr>
        <p:spPr bwMode="gray">
          <a:xfrm>
            <a:off x="2044121" y="5925216"/>
            <a:ext cx="432048" cy="0"/>
          </a:xfrm>
          <a:prstGeom prst="line">
            <a:avLst/>
          </a:prstGeom>
          <a:solidFill>
            <a:srgbClr val="D9D9D9"/>
          </a:solidFill>
          <a:ln w="19050" cap="flat" cmpd="sng" algn="ctr">
            <a:solidFill>
              <a:srgbClr val="BEE9EE"/>
            </a:solidFill>
            <a:prstDash val="solid"/>
            <a:round/>
            <a:headEnd type="none" w="med" len="med"/>
            <a:tailEnd type="none" w="med" len="med"/>
          </a:ln>
          <a:effectLst/>
        </p:spPr>
      </p:cxnSp>
      <p:sp>
        <p:nvSpPr>
          <p:cNvPr id="24" name="圆角矩形 23"/>
          <p:cNvSpPr/>
          <p:nvPr/>
        </p:nvSpPr>
        <p:spPr bwMode="gray">
          <a:xfrm>
            <a:off x="2287764" y="5722036"/>
            <a:ext cx="1776914" cy="396000"/>
          </a:xfrm>
          <a:prstGeom prst="roundRect">
            <a:avLst/>
          </a:prstGeom>
          <a:solidFill>
            <a:srgbClr val="F2FBFC"/>
          </a:solidFill>
          <a:ln w="9525" cap="flat" cmpd="sng" algn="ctr">
            <a:solidFill>
              <a:srgbClr val="56C4D2"/>
            </a:solidFill>
            <a:prstDash val="solid"/>
            <a:round/>
            <a:headEnd type="none" w="med" len="med"/>
            <a:tailEnd type="none" w="med" len="med"/>
          </a:ln>
          <a:effectLst/>
        </p:spPr>
        <p:txBody>
          <a:bodyPr vert="horz" wrap="square" lIns="91440" tIns="36000" rIns="91440" bIns="36000" numCol="1" rtlCol="0" anchor="ctr" anchorCtr="0" compatLnSpc="1">
            <a:prstTxWarp prst="textNoShape">
              <a:avLst/>
            </a:prstTxWarp>
            <a:noAutofit/>
          </a:bodyPr>
          <a:lstStyle/>
          <a:p>
            <a:pPr marL="0" marR="0" indent="0" defTabSz="914400" rtl="0" eaLnBrk="1" fontAlgn="ctr" latinLnBrk="0" hangingPunct="1">
              <a:lnSpc>
                <a:spcPct val="100000"/>
              </a:lnSpc>
              <a:spcBef>
                <a:spcPct val="0"/>
              </a:spcBef>
              <a:spcAft>
                <a:spcPct val="0"/>
              </a:spcAft>
              <a:buClrTx/>
              <a:buSzTx/>
              <a:buFontTx/>
              <a:buNone/>
              <a:tabLst/>
            </a:pPr>
            <a:r>
              <a:rPr lang="en-US" sz="1200" dirty="0" smtClean="0">
                <a:latin typeface="Huawei Sans" panose="020C0503030203020204" pitchFamily="34" charset="0"/>
              </a:rPr>
              <a:t>Stateless address </a:t>
            </a:r>
            <a:r>
              <a:rPr lang="en-US" sz="1200" dirty="0" err="1" smtClean="0">
                <a:latin typeface="Huawei Sans" panose="020C0503030203020204" pitchFamily="34" charset="0"/>
              </a:rPr>
              <a:t>autoconfiguration</a:t>
            </a:r>
            <a:endParaRPr lang="en-US" altLang="zh-CN" sz="1200" dirty="0">
              <a:latin typeface="Huawei Sans" panose="020C0503030203020204" pitchFamily="34" charset="0"/>
              <a:ea typeface="方正兰亭黑简体" panose="02000000000000000000" pitchFamily="2" charset="-122"/>
            </a:endParaRPr>
          </a:p>
        </p:txBody>
      </p:sp>
      <p:cxnSp>
        <p:nvCxnSpPr>
          <p:cNvPr id="25" name="直接连接符 24"/>
          <p:cNvCxnSpPr/>
          <p:nvPr/>
        </p:nvCxnSpPr>
        <p:spPr bwMode="gray">
          <a:xfrm>
            <a:off x="2495068" y="3612076"/>
            <a:ext cx="7920000" cy="1600"/>
          </a:xfrm>
          <a:prstGeom prst="line">
            <a:avLst/>
          </a:prstGeom>
          <a:ln w="44450">
            <a:solidFill>
              <a:srgbClr val="56C4D2"/>
            </a:solidFill>
            <a:tailEnd type="arrow"/>
          </a:ln>
        </p:spPr>
        <p:style>
          <a:lnRef idx="1">
            <a:schemeClr val="accent1"/>
          </a:lnRef>
          <a:fillRef idx="0">
            <a:schemeClr val="accent1"/>
          </a:fillRef>
          <a:effectRef idx="0">
            <a:schemeClr val="accent1"/>
          </a:effectRef>
          <a:fontRef idx="minor">
            <a:schemeClr val="tx1"/>
          </a:fontRef>
        </p:style>
      </p:cxnSp>
      <p:sp>
        <p:nvSpPr>
          <p:cNvPr id="26" name="圆角矩形 25"/>
          <p:cNvSpPr/>
          <p:nvPr/>
        </p:nvSpPr>
        <p:spPr bwMode="gray">
          <a:xfrm>
            <a:off x="5142723" y="3264021"/>
            <a:ext cx="1260000" cy="709192"/>
          </a:xfrm>
          <a:prstGeom prst="roundRect">
            <a:avLst/>
          </a:prstGeom>
          <a:solidFill>
            <a:srgbClr val="F2FBFC"/>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dirty="0" smtClean="0">
                <a:solidFill>
                  <a:srgbClr val="1D1D1A"/>
                </a:solidFill>
                <a:latin typeface="Huawei Sans" panose="020C0503030203020204" pitchFamily="34" charset="0"/>
              </a:rPr>
              <a:t>DAD</a:t>
            </a:r>
            <a:endParaRPr lang="en-US" altLang="zh-CN" sz="1400" kern="0" dirty="0">
              <a:solidFill>
                <a:srgbClr val="1D1D1A"/>
              </a:solidFill>
              <a:latin typeface="Huawei Sans" panose="020C0503030203020204" pitchFamily="34" charset="0"/>
              <a:ea typeface="方正兰亭黑简体" panose="02000000000000000000" pitchFamily="2" charset="-122"/>
            </a:endParaRPr>
          </a:p>
        </p:txBody>
      </p:sp>
      <p:sp>
        <p:nvSpPr>
          <p:cNvPr id="27" name="圆角矩形 26"/>
          <p:cNvSpPr/>
          <p:nvPr/>
        </p:nvSpPr>
        <p:spPr bwMode="gray">
          <a:xfrm>
            <a:off x="8229600" y="3264021"/>
            <a:ext cx="1260000" cy="709192"/>
          </a:xfrm>
          <a:prstGeom prst="roundRect">
            <a:avLst/>
          </a:prstGeom>
          <a:solidFill>
            <a:srgbClr val="F2FBFC"/>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dirty="0" smtClean="0">
                <a:solidFill>
                  <a:srgbClr val="1D1D1A"/>
                </a:solidFill>
                <a:latin typeface="Huawei Sans" panose="020C0503030203020204" pitchFamily="34" charset="0"/>
              </a:rPr>
              <a:t>Address resolution</a:t>
            </a:r>
            <a:endParaRPr lang="en-US" sz="1400" dirty="0">
              <a:solidFill>
                <a:srgbClr val="1D1D1A"/>
              </a:solidFill>
              <a:latin typeface="Huawei Sans" panose="020C0503030203020204" pitchFamily="34" charset="0"/>
            </a:endParaRPr>
          </a:p>
        </p:txBody>
      </p:sp>
      <p:sp>
        <p:nvSpPr>
          <p:cNvPr id="28" name="圆角矩形 27"/>
          <p:cNvSpPr/>
          <p:nvPr/>
        </p:nvSpPr>
        <p:spPr bwMode="gray">
          <a:xfrm>
            <a:off x="1403336" y="3264021"/>
            <a:ext cx="1260000" cy="709192"/>
          </a:xfrm>
          <a:prstGeom prst="roundRect">
            <a:avLst/>
          </a:prstGeom>
          <a:solidFill>
            <a:srgbClr val="F2FBFC"/>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dirty="0" smtClean="0">
                <a:solidFill>
                  <a:srgbClr val="1D1D1A"/>
                </a:solidFill>
                <a:latin typeface="Huawei Sans" panose="020C0503030203020204" pitchFamily="34" charset="0"/>
              </a:rPr>
              <a:t>Address configuration</a:t>
            </a:r>
            <a:endParaRPr lang="en-US" altLang="zh-CN" sz="1400" kern="0" dirty="0">
              <a:solidFill>
                <a:srgbClr val="1D1D1A"/>
              </a:solidFill>
              <a:latin typeface="Huawei Sans" panose="020C0503030203020204" pitchFamily="34" charset="0"/>
              <a:ea typeface="方正兰亭黑简体" panose="02000000000000000000" pitchFamily="2" charset="-122"/>
            </a:endParaRPr>
          </a:p>
        </p:txBody>
      </p:sp>
      <p:sp>
        <p:nvSpPr>
          <p:cNvPr id="29" name="圆角矩形 28"/>
          <p:cNvSpPr/>
          <p:nvPr/>
        </p:nvSpPr>
        <p:spPr bwMode="gray">
          <a:xfrm>
            <a:off x="10400045" y="3264021"/>
            <a:ext cx="1235175" cy="709193"/>
          </a:xfrm>
          <a:prstGeom prst="roundRect">
            <a:avLst/>
          </a:prstGeom>
          <a:solidFill>
            <a:srgbClr val="56C4D2"/>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400" dirty="0" smtClean="0">
                <a:solidFill>
                  <a:schemeClr val="bg1"/>
                </a:solidFill>
                <a:latin typeface="Huawei Sans" panose="020C0503030203020204" pitchFamily="34" charset="0"/>
              </a:rPr>
              <a:t>IPv6</a:t>
            </a:r>
          </a:p>
          <a:p>
            <a:pPr marL="0" marR="0" indent="0" algn="ctr" defTabSz="914400" rtl="0" eaLnBrk="1" fontAlgn="ctr" latinLnBrk="0" hangingPunct="1">
              <a:lnSpc>
                <a:spcPct val="100000"/>
              </a:lnSpc>
              <a:spcBef>
                <a:spcPct val="0"/>
              </a:spcBef>
              <a:spcAft>
                <a:spcPct val="0"/>
              </a:spcAft>
              <a:buClrTx/>
              <a:buSzTx/>
              <a:buFontTx/>
              <a:buNone/>
              <a:tabLst/>
            </a:pPr>
            <a:r>
              <a:rPr lang="en-US" sz="1400" dirty="0" smtClean="0">
                <a:solidFill>
                  <a:schemeClr val="bg1"/>
                </a:solidFill>
                <a:latin typeface="Huawei Sans" panose="020C0503030203020204" pitchFamily="34" charset="0"/>
              </a:rPr>
              <a:t>data forwarding</a:t>
            </a:r>
            <a:endParaRPr kumimoji="0" lang="en-US" altLang="zh-CN" sz="1400" i="0" u="none" strike="noStrike" cap="none" normalizeH="0" baseline="0" dirty="0">
              <a:ln>
                <a:noFill/>
              </a:ln>
              <a:solidFill>
                <a:schemeClr val="bg1"/>
              </a:solidFill>
              <a:effectLst/>
              <a:latin typeface="Huawei Sans" panose="020C0503030203020204" pitchFamily="34" charset="0"/>
              <a:ea typeface="方正兰亭黑简体" panose="02000000000000000000" pitchFamily="2" charset="-122"/>
            </a:endParaRPr>
          </a:p>
        </p:txBody>
      </p:sp>
      <p:sp>
        <p:nvSpPr>
          <p:cNvPr id="30" name="文本框 29"/>
          <p:cNvSpPr txBox="1"/>
          <p:nvPr/>
        </p:nvSpPr>
        <p:spPr bwMode="gray">
          <a:xfrm>
            <a:off x="7716232" y="2278267"/>
            <a:ext cx="3301401" cy="82732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fontAlgn="ctr"/>
            <a:r>
              <a:rPr lang="en-US" sz="1200" dirty="0" smtClean="0">
                <a:latin typeface="Huawei Sans" panose="020C0503030203020204" pitchFamily="34" charset="0"/>
              </a:rPr>
              <a:t>Similar to ARP requests in IPv4, ICMPv6 packets are used to generate the mappings between IPv6 addresses and data link layer addresses (usually MAC addresses).</a:t>
            </a:r>
            <a:endParaRPr lang="en-US" sz="1200" dirty="0">
              <a:latin typeface="Huawei Sans" panose="020C0503030203020204" pitchFamily="34" charset="0"/>
            </a:endParaRPr>
          </a:p>
        </p:txBody>
      </p:sp>
      <p:cxnSp>
        <p:nvCxnSpPr>
          <p:cNvPr id="31" name="直接连接符 30"/>
          <p:cNvCxnSpPr/>
          <p:nvPr/>
        </p:nvCxnSpPr>
        <p:spPr bwMode="gray">
          <a:xfrm>
            <a:off x="2037772" y="4078757"/>
            <a:ext cx="3618124" cy="0"/>
          </a:xfrm>
          <a:prstGeom prst="line">
            <a:avLst/>
          </a:prstGeom>
          <a:solidFill>
            <a:srgbClr val="D9D9D9"/>
          </a:solidFill>
          <a:ln w="19050" cap="flat" cmpd="sng" algn="ctr">
            <a:solidFill>
              <a:srgbClr val="BEE9EE"/>
            </a:solidFill>
            <a:prstDash val="solid"/>
            <a:round/>
            <a:headEnd type="none" w="med" len="med"/>
            <a:tailEnd type="none" w="med" len="med"/>
          </a:ln>
          <a:effectLst/>
        </p:spPr>
      </p:cxnSp>
      <p:sp>
        <p:nvSpPr>
          <p:cNvPr id="32" name="文本框 31"/>
          <p:cNvSpPr txBox="1"/>
          <p:nvPr/>
        </p:nvSpPr>
        <p:spPr bwMode="gray">
          <a:xfrm>
            <a:off x="4087234" y="2278267"/>
            <a:ext cx="3217879" cy="82732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fontAlgn="ctr"/>
            <a:r>
              <a:rPr lang="en-US" sz="1200" dirty="0" smtClean="0">
                <a:latin typeface="Huawei Sans" panose="020C0503030203020204" pitchFamily="34" charset="0"/>
              </a:rPr>
              <a:t>DAD is similar to gratuitous ARP in IPv4 and is used to detect whether the current address conflicts with an address of another interface.</a:t>
            </a:r>
            <a:endParaRPr lang="en-US" altLang="zh-CN" sz="1200" dirty="0">
              <a:latin typeface="Huawei Sans" panose="020C0503030203020204" pitchFamily="34" charset="0"/>
            </a:endParaRPr>
          </a:p>
        </p:txBody>
      </p:sp>
      <p:sp>
        <p:nvSpPr>
          <p:cNvPr id="33" name="文本框 32"/>
          <p:cNvSpPr txBox="1"/>
          <p:nvPr/>
        </p:nvSpPr>
        <p:spPr bwMode="gray">
          <a:xfrm>
            <a:off x="842931" y="2278267"/>
            <a:ext cx="2833184" cy="82732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fontAlgn="ctr"/>
            <a:r>
              <a:rPr lang="en-US" sz="1200" dirty="0" smtClean="0">
                <a:latin typeface="Huawei Sans" panose="020C0503030203020204" pitchFamily="34" charset="0"/>
              </a:rPr>
              <a:t>GUAs and LLAs are the most common IPv6 unicast addresses of interfaces. An interface can have multiple IPv6 addresses configured.</a:t>
            </a:r>
            <a:endParaRPr lang="en-US" sz="1200" dirty="0">
              <a:latin typeface="Huawei Sans" panose="020C0503030203020204" pitchFamily="34" charset="0"/>
            </a:endParaRPr>
          </a:p>
        </p:txBody>
      </p:sp>
    </p:spTree>
    <p:extLst>
      <p:ext uri="{BB962C8B-B14F-4D97-AF65-F5344CB8AC3E}">
        <p14:creationId xmlns:p14="http://schemas.microsoft.com/office/powerpoint/2010/main" val="228610954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IPv6 Basics: Configuration Methods of GUAs</a:t>
            </a:r>
            <a:endParaRPr lang="en-US" altLang="zh-CN" dirty="0"/>
          </a:p>
        </p:txBody>
      </p:sp>
      <p:sp>
        <p:nvSpPr>
          <p:cNvPr id="3" name="文本占位符 2"/>
          <p:cNvSpPr>
            <a:spLocks noGrp="1"/>
          </p:cNvSpPr>
          <p:nvPr>
            <p:ph type="body" sz="quarter" idx="10"/>
          </p:nvPr>
        </p:nvSpPr>
        <p:spPr bwMode="gray">
          <a:xfrm>
            <a:off x="455612" y="1052514"/>
            <a:ext cx="11293476" cy="845638"/>
          </a:xfrm>
        </p:spPr>
        <p:txBody>
          <a:bodyPr/>
          <a:lstStyle/>
          <a:p>
            <a:r>
              <a:rPr lang="en-US" sz="1800" smtClean="0"/>
              <a:t>Similar to IPv4 address assignment, IPv6 address assignment can be classified into manual configuration, stateful address autoconfiguration, and stateless address autoconfiguration.</a:t>
            </a:r>
            <a:endParaRPr lang="en-US" altLang="zh-CN" sz="1800" dirty="0"/>
          </a:p>
        </p:txBody>
      </p:sp>
      <p:sp>
        <p:nvSpPr>
          <p:cNvPr id="4" name="圆角矩形 75"/>
          <p:cNvSpPr/>
          <p:nvPr/>
        </p:nvSpPr>
        <p:spPr bwMode="gray">
          <a:xfrm>
            <a:off x="542926" y="1934885"/>
            <a:ext cx="3571874" cy="441136"/>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chorCtr="0">
            <a:noAutofit/>
          </a:bodyPr>
          <a:lstStyle/>
          <a:p>
            <a:pPr algn="ctr" fontAlgn="ctr"/>
            <a:r>
              <a:rPr lang="en-US" sz="1400" dirty="0" smtClean="0">
                <a:solidFill>
                  <a:srgbClr val="30B5C5"/>
                </a:solidFill>
                <a:latin typeface="Huawei Sans" panose="020C0503030203020204" pitchFamily="34" charset="0"/>
              </a:rPr>
              <a:t>Manual configuration</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圆角矩形 75"/>
          <p:cNvSpPr/>
          <p:nvPr/>
        </p:nvSpPr>
        <p:spPr bwMode="gray">
          <a:xfrm>
            <a:off x="542926" y="2442696"/>
            <a:ext cx="3571874" cy="3618101"/>
          </a:xfrm>
          <a:prstGeom prst="roundRect">
            <a:avLst>
              <a:gd name="adj" fmla="val 2049"/>
            </a:avLst>
          </a:prstGeom>
          <a:noFill/>
          <a:ln w="9525" cap="flat" cmpd="sng" algn="ctr">
            <a:solidFill>
              <a:sysClr val="window" lastClr="FFFFFF">
                <a:lumMod val="75000"/>
              </a:sysClr>
            </a:solidFill>
            <a:prstDash val="solid"/>
            <a:miter lim="800000"/>
          </a:ln>
          <a:effectLst/>
        </p:spPr>
        <p:txBody>
          <a:bodyPr wrap="square" lIns="72000" tIns="0" rIns="72000" bIns="72000" rtlCol="0" anchor="t" anchorCtr="0"/>
          <a:lstStyle/>
          <a:p>
            <a:pPr marL="171450" lvl="0" indent="-171450" defTabSz="914400" fontAlgn="ctr">
              <a:lnSpc>
                <a:spcPct val="150000"/>
              </a:lnSpc>
              <a:buFont typeface="Arial" panose="020B0604020202020204" pitchFamily="34" charset="0"/>
              <a:buChar char="•"/>
              <a:defRPr/>
            </a:pPr>
            <a:r>
              <a:rPr lang="en-US" sz="1400" dirty="0" smtClean="0">
                <a:solidFill>
                  <a:srgbClr val="000000"/>
                </a:solidFill>
                <a:latin typeface="Huawei Sans" panose="020C0503030203020204" pitchFamily="34" charset="0"/>
              </a:rPr>
              <a:t>A</a:t>
            </a:r>
            <a:r>
              <a:rPr lang="en-US" altLang="zh-CN" sz="1400" dirty="0" smtClean="0">
                <a:solidFill>
                  <a:srgbClr val="000000"/>
                </a:solidFill>
                <a:latin typeface="Huawei Sans" panose="020C0503030203020204" pitchFamily="34" charset="0"/>
              </a:rPr>
              <a:t>n</a:t>
            </a:r>
            <a:r>
              <a:rPr lang="en-US" sz="1400" dirty="0" smtClean="0">
                <a:solidFill>
                  <a:srgbClr val="000000"/>
                </a:solidFill>
                <a:latin typeface="Huawei Sans" panose="020C0503030203020204" pitchFamily="34" charset="0"/>
              </a:rPr>
              <a:t> IPv6 GUA can be:</a:t>
            </a:r>
          </a:p>
          <a:p>
            <a:pPr marL="360000" lvl="0" indent="-180000" defTabSz="914400" fontAlgn="ctr">
              <a:lnSpc>
                <a:spcPct val="150000"/>
              </a:lnSpc>
              <a:buFont typeface="Huawei Sans" panose="020C0503030203020204" pitchFamily="34" charset="0"/>
              <a:buChar char="▫"/>
              <a:defRPr/>
            </a:pPr>
            <a:r>
              <a:rPr lang="en-US" sz="1400" dirty="0" smtClean="0">
                <a:solidFill>
                  <a:srgbClr val="000000"/>
                </a:solidFill>
                <a:latin typeface="Huawei Sans" panose="020C0503030203020204" pitchFamily="34" charset="0"/>
              </a:rPr>
              <a:t>Generated in EUI-64 format: An IPv6 GUA in EUI-64 format contains a manually configured prefix and an interface ID that is </a:t>
            </a:r>
            <a:r>
              <a:rPr lang="en-US" altLang="zh-CN" sz="1400" dirty="0" smtClean="0">
                <a:solidFill>
                  <a:srgbClr val="000000"/>
                </a:solidFill>
                <a:latin typeface="Huawei Sans" panose="020C0503030203020204" pitchFamily="34" charset="0"/>
              </a:rPr>
              <a:t>automatically generated by an interface</a:t>
            </a:r>
            <a:r>
              <a:rPr lang="en-US" sz="1400" dirty="0" smtClean="0">
                <a:solidFill>
                  <a:srgbClr val="000000"/>
                </a:solidFill>
                <a:latin typeface="Huawei Sans" panose="020C0503030203020204" pitchFamily="34" charset="0"/>
              </a:rPr>
              <a:t>.</a:t>
            </a:r>
            <a:endParaRPr lang="en-US" altLang="zh-CN" sz="1400" kern="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p>
            <a:pPr marL="360000" lvl="0" indent="-180000" defTabSz="914400" fontAlgn="ctr">
              <a:lnSpc>
                <a:spcPct val="150000"/>
              </a:lnSpc>
              <a:buFont typeface="Huawei Sans" panose="020C0503030203020204" pitchFamily="34" charset="0"/>
              <a:buChar char="▫"/>
              <a:defRPr/>
            </a:pPr>
            <a:r>
              <a:rPr lang="en-US" sz="1400" dirty="0" smtClean="0">
                <a:solidFill>
                  <a:srgbClr val="000000"/>
                </a:solidFill>
                <a:latin typeface="Huawei Sans" panose="020C0503030203020204" pitchFamily="34" charset="0"/>
              </a:rPr>
              <a:t>Configured manually</a:t>
            </a:r>
            <a:r>
              <a:rPr lang="en-US" sz="1400" dirty="0">
                <a:solidFill>
                  <a:srgbClr val="000000"/>
                </a:solidFill>
                <a:latin typeface="Huawei Sans" panose="020C0503030203020204" pitchFamily="34" charset="0"/>
              </a:rPr>
              <a:t>.</a:t>
            </a:r>
            <a:endParaRPr lang="en-US" altLang="zh-CN" sz="1400"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圆角矩形 75"/>
          <p:cNvSpPr/>
          <p:nvPr/>
        </p:nvSpPr>
        <p:spPr bwMode="gray">
          <a:xfrm>
            <a:off x="4293394" y="1934885"/>
            <a:ext cx="3571874" cy="441136"/>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chorCtr="0">
            <a:noAutofit/>
          </a:bodyPr>
          <a:lstStyle/>
          <a:p>
            <a:pPr algn="ctr" fontAlgn="ctr"/>
            <a:r>
              <a:rPr lang="en-US" sz="1400" dirty="0" err="1" smtClean="0">
                <a:solidFill>
                  <a:srgbClr val="30B5C5"/>
                </a:solidFill>
                <a:latin typeface="Huawei Sans" panose="020C0503030203020204" pitchFamily="34" charset="0"/>
              </a:rPr>
              <a:t>Stateful</a:t>
            </a:r>
            <a:r>
              <a:rPr lang="en-US" sz="1400" dirty="0" smtClean="0">
                <a:solidFill>
                  <a:srgbClr val="30B5C5"/>
                </a:solidFill>
                <a:latin typeface="Huawei Sans" panose="020C0503030203020204" pitchFamily="34" charset="0"/>
              </a:rPr>
              <a:t> address </a:t>
            </a:r>
            <a:r>
              <a:rPr lang="en-US" sz="1400" dirty="0" err="1" smtClean="0">
                <a:solidFill>
                  <a:srgbClr val="30B5C5"/>
                </a:solidFill>
                <a:latin typeface="Huawei Sans" panose="020C0503030203020204" pitchFamily="34" charset="0"/>
              </a:rPr>
              <a:t>autoconfiguration</a:t>
            </a:r>
            <a:r>
              <a:rPr lang="en-US" sz="1400" dirty="0" smtClean="0">
                <a:solidFill>
                  <a:srgbClr val="30B5C5"/>
                </a:solidFill>
                <a:latin typeface="Huawei Sans" panose="020C0503030203020204" pitchFamily="34" charset="0"/>
              </a:rPr>
              <a:t> (DHCPv6)</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圆角矩形 75"/>
          <p:cNvSpPr/>
          <p:nvPr/>
        </p:nvSpPr>
        <p:spPr bwMode="gray">
          <a:xfrm>
            <a:off x="4293394" y="2442697"/>
            <a:ext cx="3571874" cy="3618100"/>
          </a:xfrm>
          <a:prstGeom prst="roundRect">
            <a:avLst>
              <a:gd name="adj" fmla="val 2049"/>
            </a:avLst>
          </a:prstGeom>
          <a:noFill/>
          <a:ln w="9525" cap="flat" cmpd="sng" algn="ctr">
            <a:solidFill>
              <a:sysClr val="window" lastClr="FFFFFF">
                <a:lumMod val="75000"/>
              </a:sysClr>
            </a:solidFill>
            <a:prstDash val="solid"/>
            <a:miter lim="800000"/>
          </a:ln>
          <a:effectLst/>
        </p:spPr>
        <p:txBody>
          <a:bodyPr wrap="square" lIns="72000" tIns="0" rIns="72000" bIns="72000" rtlCol="0" anchor="t" anchorCtr="0"/>
          <a:lstStyle/>
          <a:p>
            <a:pPr marL="171450" lvl="0" indent="-171450" defTabSz="914400" fontAlgn="ctr">
              <a:lnSpc>
                <a:spcPct val="150000"/>
              </a:lnSpc>
              <a:buFont typeface="Arial" panose="020B0604020202020204" pitchFamily="34" charset="0"/>
              <a:buChar char="•"/>
              <a:defRPr/>
            </a:pPr>
            <a:r>
              <a:rPr lang="en-US" sz="1400" dirty="0" smtClean="0">
                <a:solidFill>
                  <a:srgbClr val="000000"/>
                </a:solidFill>
                <a:latin typeface="Huawei Sans" panose="020C0503030203020204" pitchFamily="34" charset="0"/>
              </a:rPr>
              <a:t>Implemented through DHCPv6:</a:t>
            </a:r>
            <a:endParaRPr lang="en-US" altLang="zh-CN" sz="1400" kern="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圆角矩形 75"/>
          <p:cNvSpPr/>
          <p:nvPr/>
        </p:nvSpPr>
        <p:spPr bwMode="gray">
          <a:xfrm>
            <a:off x="8043863" y="1934885"/>
            <a:ext cx="3571874" cy="441136"/>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chorCtr="0">
            <a:noAutofit/>
          </a:bodyPr>
          <a:lstStyle/>
          <a:p>
            <a:pPr algn="ctr" fontAlgn="ctr"/>
            <a:r>
              <a:rPr lang="en-US" sz="1400" dirty="0" smtClean="0">
                <a:solidFill>
                  <a:srgbClr val="30B5C5"/>
                </a:solidFill>
                <a:latin typeface="Huawei Sans" panose="020C0503030203020204" pitchFamily="34" charset="0"/>
              </a:rPr>
              <a:t>Stateless address </a:t>
            </a:r>
            <a:r>
              <a:rPr lang="en-US" sz="1400" dirty="0" err="1" smtClean="0">
                <a:solidFill>
                  <a:srgbClr val="30B5C5"/>
                </a:solidFill>
                <a:latin typeface="Huawei Sans" panose="020C0503030203020204" pitchFamily="34" charset="0"/>
              </a:rPr>
              <a:t>autoconfiguration</a:t>
            </a:r>
            <a:r>
              <a:rPr lang="en-US" sz="1400" dirty="0" smtClean="0">
                <a:solidFill>
                  <a:srgbClr val="30B5C5"/>
                </a:solidFill>
                <a:latin typeface="Huawei Sans" panose="020C0503030203020204" pitchFamily="34" charset="0"/>
              </a:rPr>
              <a:t> (SLAAC)</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圆角矩形 75"/>
          <p:cNvSpPr/>
          <p:nvPr/>
        </p:nvSpPr>
        <p:spPr bwMode="gray">
          <a:xfrm>
            <a:off x="8043863" y="2442696"/>
            <a:ext cx="3571874" cy="3618101"/>
          </a:xfrm>
          <a:prstGeom prst="roundRect">
            <a:avLst>
              <a:gd name="adj" fmla="val 2049"/>
            </a:avLst>
          </a:prstGeom>
          <a:noFill/>
          <a:ln w="9525" cap="flat" cmpd="sng" algn="ctr">
            <a:solidFill>
              <a:sysClr val="window" lastClr="FFFFFF">
                <a:lumMod val="75000"/>
              </a:sysClr>
            </a:solidFill>
            <a:prstDash val="solid"/>
            <a:miter lim="800000"/>
          </a:ln>
          <a:effectLst/>
        </p:spPr>
        <p:txBody>
          <a:bodyPr wrap="square" lIns="72000" tIns="0" rIns="72000" bIns="72000" rtlCol="0" anchor="t" anchorCtr="0"/>
          <a:lstStyle/>
          <a:p>
            <a:pPr marL="171450" lvl="0" indent="-171450" defTabSz="914400" fontAlgn="ctr">
              <a:lnSpc>
                <a:spcPct val="150000"/>
              </a:lnSpc>
              <a:buFont typeface="Arial" panose="020B0604020202020204" pitchFamily="34" charset="0"/>
              <a:buChar char="•"/>
              <a:defRPr/>
            </a:pPr>
            <a:r>
              <a:rPr lang="en-US" sz="1400" dirty="0" smtClean="0">
                <a:solidFill>
                  <a:srgbClr val="000000"/>
                </a:solidFill>
                <a:latin typeface="Huawei Sans" panose="020C0503030203020204" pitchFamily="34" charset="0"/>
              </a:rPr>
              <a:t>Implemented through NDP:</a:t>
            </a:r>
            <a:endParaRPr lang="en-US" sz="1400" dirty="0">
              <a:solidFill>
                <a:srgbClr val="000000"/>
              </a:solidFill>
              <a:latin typeface="Huawei Sans" panose="020C0503030203020204" pitchFamily="34" charset="0"/>
            </a:endParaRPr>
          </a:p>
        </p:txBody>
      </p:sp>
      <p:sp>
        <p:nvSpPr>
          <p:cNvPr id="10" name="Line 22"/>
          <p:cNvSpPr>
            <a:spLocks noChangeShapeType="1"/>
          </p:cNvSpPr>
          <p:nvPr/>
        </p:nvSpPr>
        <p:spPr bwMode="gray">
          <a:xfrm flipV="1">
            <a:off x="8481345" y="3153610"/>
            <a:ext cx="2570857" cy="0"/>
          </a:xfrm>
          <a:prstGeom prst="line">
            <a:avLst/>
          </a:prstGeom>
          <a:noFill/>
          <a:ln w="19050">
            <a:solidFill>
              <a:schemeClr val="tx1"/>
            </a:solidFill>
            <a:round/>
            <a:headEnd/>
            <a:tailEnd/>
          </a:ln>
          <a:effectLst/>
        </p:spPr>
        <p:txBody>
          <a:bodyPr wrap="none" anchor="ctr"/>
          <a:lstStyle/>
          <a:p>
            <a:pPr fontAlgn="ctr"/>
            <a:endParaRPr lang="en-US" altLang="zh-CN" sz="1200" dirty="0">
              <a:latin typeface="Huawei Sans" panose="020C0503030203020204" pitchFamily="34" charset="0"/>
            </a:endParaRPr>
          </a:p>
        </p:txBody>
      </p:sp>
      <p:pic>
        <p:nvPicPr>
          <p:cNvPr id="11" name="图片 10"/>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184020" y="3013907"/>
            <a:ext cx="375193" cy="307658"/>
          </a:xfrm>
          <a:prstGeom prst="rect">
            <a:avLst/>
          </a:prstGeom>
        </p:spPr>
      </p:pic>
      <p:sp>
        <p:nvSpPr>
          <p:cNvPr id="13" name="Oval 4"/>
          <p:cNvSpPr>
            <a:spLocks noChangeAspect="1"/>
          </p:cNvSpPr>
          <p:nvPr/>
        </p:nvSpPr>
        <p:spPr bwMode="gray">
          <a:xfrm>
            <a:off x="10827670" y="3412124"/>
            <a:ext cx="175090" cy="175090"/>
          </a:xfrm>
          <a:prstGeom prst="ellipse">
            <a:avLst/>
          </a:prstGeom>
          <a:solidFill>
            <a:srgbClr val="56C4D2"/>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200" b="1" dirty="0" smtClean="0">
                <a:solidFill>
                  <a:schemeClr val="bg1"/>
                </a:solidFill>
                <a:latin typeface="Huawei Sans" panose="020C0503030203020204" pitchFamily="34" charset="0"/>
              </a:rPr>
              <a:t>1</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4" name="Straight Connector 75"/>
          <p:cNvCxnSpPr/>
          <p:nvPr/>
        </p:nvCxnSpPr>
        <p:spPr bwMode="gray">
          <a:xfrm flipH="1">
            <a:off x="8561614" y="4017398"/>
            <a:ext cx="2226598" cy="0"/>
          </a:xfrm>
          <a:prstGeom prst="line">
            <a:avLst/>
          </a:prstGeom>
          <a:solidFill>
            <a:schemeClr val="accent1"/>
          </a:solidFill>
          <a:ln w="25400" cap="flat" cmpd="sng" algn="ctr">
            <a:solidFill>
              <a:srgbClr val="56C4D2"/>
            </a:solidFill>
            <a:prstDash val="solid"/>
            <a:round/>
            <a:headEnd type="none" w="med" len="med"/>
            <a:tailEnd type="triangle" w="med" len="med"/>
          </a:ln>
          <a:effectLst/>
        </p:spPr>
      </p:cxnSp>
      <p:sp>
        <p:nvSpPr>
          <p:cNvPr id="15" name="文本占位符 2"/>
          <p:cNvSpPr txBox="1">
            <a:spLocks/>
          </p:cNvSpPr>
          <p:nvPr/>
        </p:nvSpPr>
        <p:spPr bwMode="gray">
          <a:xfrm>
            <a:off x="9425990" y="3388635"/>
            <a:ext cx="1432559" cy="264739"/>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algn="r" fontAlgn="ctr">
              <a:lnSpc>
                <a:spcPct val="100000"/>
              </a:lnSpc>
              <a:buNone/>
            </a:pPr>
            <a:r>
              <a:rPr lang="en-US" sz="1200" dirty="0" smtClean="0">
                <a:latin typeface="Huawei Sans" panose="020C0503030203020204" pitchFamily="34" charset="0"/>
              </a:rPr>
              <a:t>Generate an LLA.</a:t>
            </a:r>
            <a:endParaRPr lang="en-US" sz="1200" dirty="0">
              <a:latin typeface="Huawei Sans" panose="020C0503030203020204" pitchFamily="34" charset="0"/>
            </a:endParaRPr>
          </a:p>
        </p:txBody>
      </p:sp>
      <p:sp>
        <p:nvSpPr>
          <p:cNvPr id="16" name="Oval 4"/>
          <p:cNvSpPr>
            <a:spLocks noChangeAspect="1"/>
          </p:cNvSpPr>
          <p:nvPr/>
        </p:nvSpPr>
        <p:spPr bwMode="gray">
          <a:xfrm>
            <a:off x="10827670" y="3756580"/>
            <a:ext cx="175090" cy="175090"/>
          </a:xfrm>
          <a:prstGeom prst="ellipse">
            <a:avLst/>
          </a:prstGeom>
          <a:solidFill>
            <a:srgbClr val="56C4D2"/>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200" b="1" dirty="0" smtClean="0">
                <a:solidFill>
                  <a:schemeClr val="bg1"/>
                </a:solidFill>
                <a:latin typeface="Huawei Sans" panose="020C0503030203020204" pitchFamily="34" charset="0"/>
              </a:rPr>
              <a:t>2</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文本占位符 2"/>
          <p:cNvSpPr txBox="1">
            <a:spLocks/>
          </p:cNvSpPr>
          <p:nvPr/>
        </p:nvSpPr>
        <p:spPr bwMode="gray">
          <a:xfrm>
            <a:off x="8433079" y="3711632"/>
            <a:ext cx="2421094" cy="327049"/>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algn="r" fontAlgn="ctr">
              <a:lnSpc>
                <a:spcPct val="100000"/>
              </a:lnSpc>
              <a:buNone/>
            </a:pPr>
            <a:r>
              <a:rPr lang="en-US" sz="1200" dirty="0" smtClean="0">
                <a:latin typeface="Huawei Sans" panose="020C0503030203020204" pitchFamily="34" charset="0"/>
              </a:rPr>
              <a:t>Perform DAD on the LLA.</a:t>
            </a:r>
            <a:endParaRPr lang="en-US" sz="1200" dirty="0">
              <a:latin typeface="Huawei Sans" panose="020C0503030203020204" pitchFamily="34" charset="0"/>
            </a:endParaRPr>
          </a:p>
        </p:txBody>
      </p:sp>
      <p:cxnSp>
        <p:nvCxnSpPr>
          <p:cNvPr id="18" name="Straight Connector 75"/>
          <p:cNvCxnSpPr/>
          <p:nvPr/>
        </p:nvCxnSpPr>
        <p:spPr bwMode="gray">
          <a:xfrm flipH="1">
            <a:off x="8561614" y="4522840"/>
            <a:ext cx="2226598" cy="0"/>
          </a:xfrm>
          <a:prstGeom prst="line">
            <a:avLst/>
          </a:prstGeom>
          <a:solidFill>
            <a:schemeClr val="accent1"/>
          </a:solidFill>
          <a:ln w="25400" cap="flat" cmpd="sng" algn="ctr">
            <a:solidFill>
              <a:srgbClr val="56C4D2"/>
            </a:solidFill>
            <a:prstDash val="solid"/>
            <a:round/>
            <a:headEnd type="none" w="med" len="med"/>
            <a:tailEnd type="triangle" w="med" len="med"/>
          </a:ln>
          <a:effectLst/>
        </p:spPr>
      </p:cxnSp>
      <p:sp>
        <p:nvSpPr>
          <p:cNvPr id="19" name="Oval 4"/>
          <p:cNvSpPr>
            <a:spLocks noChangeAspect="1"/>
          </p:cNvSpPr>
          <p:nvPr/>
        </p:nvSpPr>
        <p:spPr bwMode="gray">
          <a:xfrm>
            <a:off x="10827670" y="4307434"/>
            <a:ext cx="175090" cy="175090"/>
          </a:xfrm>
          <a:prstGeom prst="ellipse">
            <a:avLst/>
          </a:prstGeom>
          <a:solidFill>
            <a:srgbClr val="56C4D2"/>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200" b="1" dirty="0" smtClean="0">
                <a:solidFill>
                  <a:schemeClr val="bg1"/>
                </a:solidFill>
                <a:latin typeface="Huawei Sans" panose="020C0503030203020204" pitchFamily="34" charset="0"/>
              </a:rPr>
              <a:t>3</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文本占位符 2"/>
          <p:cNvSpPr txBox="1">
            <a:spLocks/>
          </p:cNvSpPr>
          <p:nvPr/>
        </p:nvSpPr>
        <p:spPr bwMode="gray">
          <a:xfrm>
            <a:off x="8745472" y="4094291"/>
            <a:ext cx="2108701" cy="327049"/>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algn="r" fontAlgn="ctr">
              <a:lnSpc>
                <a:spcPct val="100000"/>
              </a:lnSpc>
              <a:buNone/>
            </a:pPr>
            <a:r>
              <a:rPr lang="en-US" sz="1200" dirty="0" smtClean="0">
                <a:latin typeface="Huawei Sans" panose="020C0503030203020204" pitchFamily="34" charset="0"/>
              </a:rPr>
              <a:t>Send RS messages to attempt to discover routers.</a:t>
            </a:r>
            <a:endParaRPr lang="en-US" sz="1200" dirty="0">
              <a:latin typeface="Huawei Sans" panose="020C0503030203020204" pitchFamily="34" charset="0"/>
            </a:endParaRPr>
          </a:p>
        </p:txBody>
      </p:sp>
      <p:cxnSp>
        <p:nvCxnSpPr>
          <p:cNvPr id="21" name="Straight Connector 75"/>
          <p:cNvCxnSpPr/>
          <p:nvPr/>
        </p:nvCxnSpPr>
        <p:spPr bwMode="gray">
          <a:xfrm flipV="1">
            <a:off x="8663674" y="5069838"/>
            <a:ext cx="2226146" cy="0"/>
          </a:xfrm>
          <a:prstGeom prst="line">
            <a:avLst/>
          </a:prstGeom>
          <a:solidFill>
            <a:schemeClr val="accent1"/>
          </a:solidFill>
          <a:ln w="25400" cap="flat" cmpd="sng" algn="ctr">
            <a:solidFill>
              <a:srgbClr val="56C4D2"/>
            </a:solidFill>
            <a:prstDash val="solid"/>
            <a:round/>
            <a:headEnd type="none" w="med" len="med"/>
            <a:tailEnd type="triangle" w="med" len="med"/>
          </a:ln>
          <a:effectLst/>
        </p:spPr>
      </p:cxnSp>
      <p:sp>
        <p:nvSpPr>
          <p:cNvPr id="22" name="Oval 4"/>
          <p:cNvSpPr>
            <a:spLocks noChangeAspect="1"/>
          </p:cNvSpPr>
          <p:nvPr/>
        </p:nvSpPr>
        <p:spPr bwMode="gray">
          <a:xfrm>
            <a:off x="8477509" y="4852280"/>
            <a:ext cx="175090" cy="175090"/>
          </a:xfrm>
          <a:prstGeom prst="ellipse">
            <a:avLst/>
          </a:prstGeom>
          <a:solidFill>
            <a:srgbClr val="56C4D2"/>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200" b="1" dirty="0" smtClean="0">
                <a:solidFill>
                  <a:schemeClr val="bg1"/>
                </a:solidFill>
                <a:latin typeface="Huawei Sans" panose="020C0503030203020204" pitchFamily="34" charset="0"/>
              </a:rPr>
              <a:t>4</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文本占位符 2"/>
          <p:cNvSpPr txBox="1">
            <a:spLocks/>
          </p:cNvSpPr>
          <p:nvPr/>
        </p:nvSpPr>
        <p:spPr bwMode="gray">
          <a:xfrm>
            <a:off x="8642068" y="4625082"/>
            <a:ext cx="2462735" cy="327049"/>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algn="l" fontAlgn="ctr">
              <a:lnSpc>
                <a:spcPct val="100000"/>
              </a:lnSpc>
              <a:buNone/>
            </a:pPr>
            <a:r>
              <a:rPr lang="en-US" sz="1200" dirty="0" smtClean="0">
                <a:latin typeface="Huawei Sans" panose="020C0503030203020204" pitchFamily="34" charset="0"/>
              </a:rPr>
              <a:t>Respond with an RA message carrying the IPv6 address prefix.</a:t>
            </a:r>
            <a:endParaRPr lang="en-US" sz="1200" dirty="0">
              <a:latin typeface="Huawei Sans" panose="020C0503030203020204" pitchFamily="34" charset="0"/>
            </a:endParaRPr>
          </a:p>
        </p:txBody>
      </p:sp>
      <p:sp>
        <p:nvSpPr>
          <p:cNvPr id="24" name="Oval 4"/>
          <p:cNvSpPr>
            <a:spLocks noChangeAspect="1"/>
          </p:cNvSpPr>
          <p:nvPr/>
        </p:nvSpPr>
        <p:spPr bwMode="gray">
          <a:xfrm>
            <a:off x="10827670" y="5252869"/>
            <a:ext cx="175090" cy="175090"/>
          </a:xfrm>
          <a:prstGeom prst="ellipse">
            <a:avLst/>
          </a:prstGeom>
          <a:solidFill>
            <a:srgbClr val="56C4D2"/>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200" b="1" dirty="0" smtClean="0">
                <a:solidFill>
                  <a:schemeClr val="bg1"/>
                </a:solidFill>
                <a:latin typeface="Huawei Sans" panose="020C0503030203020204" pitchFamily="34" charset="0"/>
              </a:rPr>
              <a:t>5</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文本占位符 2"/>
          <p:cNvSpPr txBox="1">
            <a:spLocks/>
          </p:cNvSpPr>
          <p:nvPr/>
        </p:nvSpPr>
        <p:spPr bwMode="gray">
          <a:xfrm>
            <a:off x="8279053" y="5201093"/>
            <a:ext cx="2598547" cy="186621"/>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algn="r" fontAlgn="ctr">
              <a:lnSpc>
                <a:spcPct val="100000"/>
              </a:lnSpc>
              <a:buNone/>
            </a:pPr>
            <a:r>
              <a:rPr lang="en-US" sz="1200" dirty="0" smtClean="0">
                <a:latin typeface="Huawei Sans" panose="020C0503030203020204" pitchFamily="34" charset="0"/>
              </a:rPr>
              <a:t>Generate an IPv6 unicast address.</a:t>
            </a:r>
            <a:endParaRPr lang="en-US" sz="1200" dirty="0">
              <a:latin typeface="Huawei Sans" panose="020C0503030203020204" pitchFamily="34" charset="0"/>
            </a:endParaRPr>
          </a:p>
        </p:txBody>
      </p:sp>
      <p:cxnSp>
        <p:nvCxnSpPr>
          <p:cNvPr id="26" name="Straight Connector 75"/>
          <p:cNvCxnSpPr/>
          <p:nvPr/>
        </p:nvCxnSpPr>
        <p:spPr bwMode="gray">
          <a:xfrm flipH="1">
            <a:off x="8561614" y="5877366"/>
            <a:ext cx="2267640" cy="1033"/>
          </a:xfrm>
          <a:prstGeom prst="line">
            <a:avLst/>
          </a:prstGeom>
          <a:solidFill>
            <a:schemeClr val="accent1"/>
          </a:solidFill>
          <a:ln w="25400" cap="flat" cmpd="sng" algn="ctr">
            <a:solidFill>
              <a:srgbClr val="56C4D2"/>
            </a:solidFill>
            <a:prstDash val="solid"/>
            <a:round/>
            <a:headEnd type="none" w="med" len="med"/>
            <a:tailEnd type="triangle" w="med" len="med"/>
          </a:ln>
          <a:effectLst/>
        </p:spPr>
      </p:cxnSp>
      <p:sp>
        <p:nvSpPr>
          <p:cNvPr id="27" name="Oval 4"/>
          <p:cNvSpPr>
            <a:spLocks noChangeAspect="1"/>
          </p:cNvSpPr>
          <p:nvPr/>
        </p:nvSpPr>
        <p:spPr bwMode="gray">
          <a:xfrm>
            <a:off x="10827670" y="5625870"/>
            <a:ext cx="175090" cy="175090"/>
          </a:xfrm>
          <a:prstGeom prst="ellipse">
            <a:avLst/>
          </a:prstGeom>
          <a:solidFill>
            <a:srgbClr val="56C4D2"/>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200" b="1" dirty="0" smtClean="0">
                <a:solidFill>
                  <a:schemeClr val="bg1"/>
                </a:solidFill>
                <a:latin typeface="Huawei Sans" panose="020C0503030203020204" pitchFamily="34" charset="0"/>
              </a:rPr>
              <a:t>6</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文本占位符 2"/>
          <p:cNvSpPr txBox="1">
            <a:spLocks/>
          </p:cNvSpPr>
          <p:nvPr/>
        </p:nvSpPr>
        <p:spPr bwMode="gray">
          <a:xfrm>
            <a:off x="8801100" y="5467315"/>
            <a:ext cx="2053073" cy="247258"/>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algn="r" fontAlgn="ctr">
              <a:lnSpc>
                <a:spcPct val="100000"/>
              </a:lnSpc>
              <a:buNone/>
            </a:pPr>
            <a:r>
              <a:rPr lang="en-US" sz="1200" dirty="0" smtClean="0">
                <a:latin typeface="Huawei Sans" panose="020C0503030203020204" pitchFamily="34" charset="0"/>
              </a:rPr>
              <a:t>Perform DAD on the IPv6 unicast address.</a:t>
            </a:r>
            <a:endParaRPr lang="en-US" sz="1200" dirty="0">
              <a:latin typeface="Huawei Sans" panose="020C0503030203020204" pitchFamily="34" charset="0"/>
            </a:endParaRPr>
          </a:p>
        </p:txBody>
      </p:sp>
      <p:sp>
        <p:nvSpPr>
          <p:cNvPr id="29" name="文本占位符 2"/>
          <p:cNvSpPr txBox="1">
            <a:spLocks/>
          </p:cNvSpPr>
          <p:nvPr/>
        </p:nvSpPr>
        <p:spPr bwMode="gray">
          <a:xfrm>
            <a:off x="8210938" y="2776100"/>
            <a:ext cx="497345" cy="19989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algn="l" fontAlgn="ctr">
              <a:lnSpc>
                <a:spcPct val="100000"/>
              </a:lnSpc>
              <a:buNone/>
            </a:pPr>
            <a:r>
              <a:rPr lang="en-US" sz="1200" dirty="0" smtClean="0">
                <a:latin typeface="Huawei Sans" panose="020C0503030203020204" pitchFamily="34" charset="0"/>
              </a:rPr>
              <a:t>R1</a:t>
            </a:r>
            <a:endParaRPr lang="en-US" altLang="zh-CN" sz="1200" dirty="0">
              <a:latin typeface="Huawei Sans" panose="020C0503030203020204" pitchFamily="34" charset="0"/>
            </a:endParaRPr>
          </a:p>
        </p:txBody>
      </p:sp>
      <p:cxnSp>
        <p:nvCxnSpPr>
          <p:cNvPr id="31" name="直接连接符 30"/>
          <p:cNvCxnSpPr/>
          <p:nvPr/>
        </p:nvCxnSpPr>
        <p:spPr bwMode="gray">
          <a:xfrm>
            <a:off x="8371617" y="3401658"/>
            <a:ext cx="0" cy="2571266"/>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bwMode="gray">
          <a:xfrm>
            <a:off x="11162066" y="3370656"/>
            <a:ext cx="0" cy="2571266"/>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39" name="Line 22"/>
          <p:cNvSpPr>
            <a:spLocks noChangeShapeType="1"/>
          </p:cNvSpPr>
          <p:nvPr/>
        </p:nvSpPr>
        <p:spPr bwMode="gray">
          <a:xfrm flipV="1">
            <a:off x="4815632" y="3153610"/>
            <a:ext cx="2570857" cy="0"/>
          </a:xfrm>
          <a:prstGeom prst="line">
            <a:avLst/>
          </a:prstGeom>
          <a:noFill/>
          <a:ln w="19050">
            <a:solidFill>
              <a:schemeClr val="tx1"/>
            </a:solidFill>
            <a:round/>
            <a:headEnd/>
            <a:tailEnd/>
          </a:ln>
          <a:effectLst/>
        </p:spPr>
        <p:txBody>
          <a:bodyPr wrap="none" anchor="ctr"/>
          <a:lstStyle/>
          <a:p>
            <a:pPr fontAlgn="ctr"/>
            <a:endParaRPr lang="en-US" altLang="zh-CN" sz="1200" dirty="0">
              <a:latin typeface="Huawei Sans" panose="020C0503030203020204" pitchFamily="34" charset="0"/>
            </a:endParaRPr>
          </a:p>
        </p:txBody>
      </p:sp>
      <p:cxnSp>
        <p:nvCxnSpPr>
          <p:cNvPr id="43" name="Straight Connector 75"/>
          <p:cNvCxnSpPr/>
          <p:nvPr/>
        </p:nvCxnSpPr>
        <p:spPr bwMode="gray">
          <a:xfrm flipH="1">
            <a:off x="4993517" y="3723541"/>
            <a:ext cx="2232000" cy="0"/>
          </a:xfrm>
          <a:prstGeom prst="line">
            <a:avLst/>
          </a:prstGeom>
          <a:solidFill>
            <a:schemeClr val="accent1"/>
          </a:solidFill>
          <a:ln w="25400" cap="flat" cmpd="sng" algn="ctr">
            <a:solidFill>
              <a:srgbClr val="56C4D2"/>
            </a:solidFill>
            <a:prstDash val="solid"/>
            <a:round/>
            <a:headEnd type="none" w="med" len="med"/>
            <a:tailEnd type="triangle" w="med" len="med"/>
          </a:ln>
          <a:effectLst/>
        </p:spPr>
      </p:cxnSp>
      <p:sp>
        <p:nvSpPr>
          <p:cNvPr id="45" name="Oval 4"/>
          <p:cNvSpPr>
            <a:spLocks noChangeAspect="1"/>
          </p:cNvSpPr>
          <p:nvPr/>
        </p:nvSpPr>
        <p:spPr bwMode="gray">
          <a:xfrm>
            <a:off x="7286494" y="3535645"/>
            <a:ext cx="175090" cy="175090"/>
          </a:xfrm>
          <a:prstGeom prst="ellipse">
            <a:avLst/>
          </a:prstGeom>
          <a:solidFill>
            <a:srgbClr val="56C4D2"/>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200" b="1" dirty="0" smtClean="0">
                <a:solidFill>
                  <a:schemeClr val="bg1"/>
                </a:solidFill>
                <a:latin typeface="Huawei Sans" panose="020C0503030203020204" pitchFamily="34" charset="0"/>
              </a:rPr>
              <a:t>1</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文本占位符 2"/>
          <p:cNvSpPr txBox="1">
            <a:spLocks/>
          </p:cNvSpPr>
          <p:nvPr/>
        </p:nvSpPr>
        <p:spPr bwMode="gray">
          <a:xfrm>
            <a:off x="4742481" y="3485305"/>
            <a:ext cx="2543150" cy="470605"/>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defPPr>
              <a:defRPr lang="en-US"/>
            </a:defPPr>
            <a:lvl1pPr indent="0" algn="r" defTabSz="914034" fontAlgn="auto">
              <a:lnSpc>
                <a:spcPct val="120000"/>
              </a:lnSpc>
              <a:spcBef>
                <a:spcPts val="0"/>
              </a:spcBef>
              <a:buClrTx/>
              <a:buFont typeface="Arial" panose="020B0604020202020204" pitchFamily="34" charset="0"/>
              <a:buNone/>
              <a:defRPr sz="1200">
                <a:cs typeface="Arial" panose="020B0604020202020204" pitchFamily="34" charset="0"/>
              </a:defRPr>
            </a:lvl1pPr>
            <a:lvl2pPr marL="654938" indent="-251899" defTabSz="914034">
              <a:lnSpc>
                <a:spcPct val="140000"/>
              </a:lnSpc>
              <a:spcBef>
                <a:spcPts val="720"/>
              </a:spcBef>
              <a:buClrTx/>
              <a:buFont typeface="Huawei Sans" panose="020C0503030203020204" pitchFamily="34" charset="0"/>
              <a:buChar char="▫"/>
              <a:defRPr sz="1999"/>
            </a:lvl2pPr>
            <a:lvl3pPr marL="1003998" indent="-201519" defTabSz="914034">
              <a:lnSpc>
                <a:spcPct val="140000"/>
              </a:lnSpc>
              <a:spcBef>
                <a:spcPts val="648"/>
              </a:spcBef>
              <a:buClrTx/>
              <a:buFont typeface="微软雅黑" panose="020B0503020204020204" pitchFamily="34" charset="-122"/>
              <a:buChar char="▪"/>
              <a:defRPr sz="1799"/>
            </a:lvl3pPr>
            <a:lvl4pPr marL="1399840" indent="-197921" defTabSz="914034">
              <a:lnSpc>
                <a:spcPct val="140000"/>
              </a:lnSpc>
              <a:spcBef>
                <a:spcPts val="576"/>
              </a:spcBef>
              <a:buFont typeface="Huawei Sans" panose="020C0503030203020204" pitchFamily="34" charset="0"/>
              <a:buChar char="−"/>
              <a:defRPr sz="1599"/>
            </a:lvl4pPr>
            <a:lvl5pPr marL="1802879" indent="-201519" defTabSz="914034">
              <a:lnSpc>
                <a:spcPct val="140000"/>
              </a:lnSpc>
              <a:spcBef>
                <a:spcPts val="576"/>
              </a:spcBef>
              <a:buFont typeface="Huawei Sans" panose="020C0503030203020204" pitchFamily="34" charset="0"/>
              <a:buChar char="~"/>
              <a:defRPr sz="1399"/>
            </a:lvl5pPr>
            <a:lvl6pPr marL="2513594" indent="-228509" defTabSz="914034">
              <a:lnSpc>
                <a:spcPct val="90000"/>
              </a:lnSpc>
              <a:spcBef>
                <a:spcPts val="500"/>
              </a:spcBef>
              <a:buFont typeface="Arial" panose="020B0604020202020204" pitchFamily="34" charset="0"/>
              <a:buChar char="•"/>
              <a:defRPr sz="1799"/>
            </a:lvl6pPr>
            <a:lvl7pPr marL="2970611" indent="-228509" defTabSz="914034">
              <a:lnSpc>
                <a:spcPct val="90000"/>
              </a:lnSpc>
              <a:spcBef>
                <a:spcPts val="500"/>
              </a:spcBef>
              <a:buFont typeface="Arial" panose="020B0604020202020204" pitchFamily="34" charset="0"/>
              <a:buChar char="•"/>
              <a:defRPr sz="1799"/>
            </a:lvl7pPr>
            <a:lvl8pPr marL="3427628" indent="-228509" defTabSz="914034">
              <a:lnSpc>
                <a:spcPct val="90000"/>
              </a:lnSpc>
              <a:spcBef>
                <a:spcPts val="500"/>
              </a:spcBef>
              <a:buFont typeface="Arial" panose="020B0604020202020204" pitchFamily="34" charset="0"/>
              <a:buChar char="•"/>
              <a:defRPr sz="1799"/>
            </a:lvl8pPr>
            <a:lvl9pPr marL="3884646" indent="-228509" defTabSz="914034">
              <a:lnSpc>
                <a:spcPct val="90000"/>
              </a:lnSpc>
              <a:spcBef>
                <a:spcPts val="500"/>
              </a:spcBef>
              <a:buFont typeface="Arial" panose="020B0604020202020204" pitchFamily="34" charset="0"/>
              <a:buChar char="•"/>
              <a:defRPr sz="1799"/>
            </a:lvl9pPr>
          </a:lstStyle>
          <a:p>
            <a:pPr fontAlgn="ctr">
              <a:lnSpc>
                <a:spcPct val="100000"/>
              </a:lnSpc>
              <a:spcAft>
                <a:spcPts val="400"/>
              </a:spcAft>
            </a:pPr>
            <a:r>
              <a:rPr lang="en-US" dirty="0" smtClean="0">
                <a:latin typeface="Huawei Sans" panose="020C0503030203020204" pitchFamily="34" charset="0"/>
              </a:rPr>
              <a:t>Solicit</a:t>
            </a:r>
          </a:p>
          <a:p>
            <a:pPr fontAlgn="ctr">
              <a:lnSpc>
                <a:spcPct val="100000"/>
              </a:lnSpc>
              <a:spcAft>
                <a:spcPts val="400"/>
              </a:spcAft>
            </a:pPr>
            <a:r>
              <a:rPr lang="en-US" dirty="0" smtClean="0">
                <a:latin typeface="Huawei Sans" panose="020C0503030203020204" pitchFamily="34" charset="0"/>
              </a:rPr>
              <a:t>Request an IPv6 address/prefix.</a:t>
            </a:r>
            <a:endParaRPr lang="en-US" dirty="0">
              <a:latin typeface="Huawei Sans" panose="020C0503030203020204" pitchFamily="34" charset="0"/>
            </a:endParaRPr>
          </a:p>
        </p:txBody>
      </p:sp>
      <p:cxnSp>
        <p:nvCxnSpPr>
          <p:cNvPr id="47" name="Straight Connector 75"/>
          <p:cNvCxnSpPr/>
          <p:nvPr/>
        </p:nvCxnSpPr>
        <p:spPr bwMode="gray">
          <a:xfrm flipH="1">
            <a:off x="4993517" y="4238622"/>
            <a:ext cx="2232000" cy="0"/>
          </a:xfrm>
          <a:prstGeom prst="line">
            <a:avLst/>
          </a:prstGeom>
          <a:solidFill>
            <a:schemeClr val="accent1"/>
          </a:solidFill>
          <a:ln w="25400" cap="flat" cmpd="sng" algn="ctr">
            <a:solidFill>
              <a:srgbClr val="56C4D2"/>
            </a:solidFill>
            <a:prstDash val="solid"/>
            <a:round/>
            <a:headEnd type="triangle" w="med" len="med"/>
            <a:tailEnd type="none" w="med" len="med"/>
          </a:ln>
          <a:effectLst/>
        </p:spPr>
      </p:cxnSp>
      <p:cxnSp>
        <p:nvCxnSpPr>
          <p:cNvPr id="50" name="Straight Connector 75"/>
          <p:cNvCxnSpPr/>
          <p:nvPr/>
        </p:nvCxnSpPr>
        <p:spPr bwMode="gray">
          <a:xfrm flipV="1">
            <a:off x="4993517" y="5499780"/>
            <a:ext cx="2232000" cy="0"/>
          </a:xfrm>
          <a:prstGeom prst="line">
            <a:avLst/>
          </a:prstGeom>
          <a:solidFill>
            <a:schemeClr val="accent1"/>
          </a:solidFill>
          <a:ln w="25400" cap="flat" cmpd="sng" algn="ctr">
            <a:solidFill>
              <a:srgbClr val="56C4D2"/>
            </a:solidFill>
            <a:prstDash val="solid"/>
            <a:round/>
            <a:headEnd type="none" w="med" len="med"/>
            <a:tailEnd type="triangle" w="med" len="med"/>
          </a:ln>
          <a:effectLst/>
        </p:spPr>
      </p:cxnSp>
      <p:cxnSp>
        <p:nvCxnSpPr>
          <p:cNvPr id="55" name="Straight Connector 75"/>
          <p:cNvCxnSpPr/>
          <p:nvPr/>
        </p:nvCxnSpPr>
        <p:spPr bwMode="gray">
          <a:xfrm flipH="1">
            <a:off x="4993517" y="4931414"/>
            <a:ext cx="2232000" cy="1033"/>
          </a:xfrm>
          <a:prstGeom prst="line">
            <a:avLst/>
          </a:prstGeom>
          <a:solidFill>
            <a:schemeClr val="accent1"/>
          </a:solidFill>
          <a:ln w="25400" cap="flat" cmpd="sng" algn="ctr">
            <a:solidFill>
              <a:srgbClr val="56C4D2"/>
            </a:solidFill>
            <a:prstDash val="solid"/>
            <a:round/>
            <a:headEnd type="none" w="med" len="med"/>
            <a:tailEnd type="triangle" w="med" len="med"/>
          </a:ln>
          <a:effectLst/>
        </p:spPr>
      </p:cxnSp>
      <p:sp>
        <p:nvSpPr>
          <p:cNvPr id="58" name="文本占位符 2"/>
          <p:cNvSpPr txBox="1">
            <a:spLocks/>
          </p:cNvSpPr>
          <p:nvPr/>
        </p:nvSpPr>
        <p:spPr bwMode="gray">
          <a:xfrm>
            <a:off x="4270868" y="2776099"/>
            <a:ext cx="1411911" cy="215139"/>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algn="l" fontAlgn="ctr">
              <a:lnSpc>
                <a:spcPct val="100000"/>
              </a:lnSpc>
              <a:buNone/>
            </a:pPr>
            <a:r>
              <a:rPr lang="en-US" sz="1200" dirty="0" smtClean="0">
                <a:latin typeface="Huawei Sans" panose="020C0503030203020204" pitchFamily="34" charset="0"/>
              </a:rPr>
              <a:t>DHCPv6 server</a:t>
            </a:r>
            <a:endParaRPr lang="en-US" altLang="zh-CN" sz="1200" dirty="0">
              <a:latin typeface="Huawei Sans" panose="020C0503030203020204" pitchFamily="34" charset="0"/>
            </a:endParaRPr>
          </a:p>
        </p:txBody>
      </p:sp>
      <p:cxnSp>
        <p:nvCxnSpPr>
          <p:cNvPr id="60" name="直接连接符 59"/>
          <p:cNvCxnSpPr/>
          <p:nvPr/>
        </p:nvCxnSpPr>
        <p:spPr bwMode="gray">
          <a:xfrm>
            <a:off x="4742480" y="3401658"/>
            <a:ext cx="0" cy="2571266"/>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bwMode="gray">
          <a:xfrm>
            <a:off x="7532929" y="3370656"/>
            <a:ext cx="0" cy="2571266"/>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pic>
        <p:nvPicPr>
          <p:cNvPr id="62" name="图片 61"/>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4577643" y="3012521"/>
            <a:ext cx="368945" cy="302535"/>
          </a:xfrm>
          <a:prstGeom prst="rect">
            <a:avLst/>
          </a:prstGeom>
        </p:spPr>
      </p:pic>
      <p:sp>
        <p:nvSpPr>
          <p:cNvPr id="63" name="Oval 4"/>
          <p:cNvSpPr>
            <a:spLocks noChangeAspect="1"/>
          </p:cNvSpPr>
          <p:nvPr/>
        </p:nvSpPr>
        <p:spPr bwMode="gray">
          <a:xfrm>
            <a:off x="4808241" y="4096261"/>
            <a:ext cx="175090" cy="175090"/>
          </a:xfrm>
          <a:prstGeom prst="ellipse">
            <a:avLst/>
          </a:prstGeom>
          <a:solidFill>
            <a:srgbClr val="56C4D2"/>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200" b="1" dirty="0" smtClean="0">
                <a:solidFill>
                  <a:schemeClr val="bg1"/>
                </a:solidFill>
                <a:latin typeface="Huawei Sans" panose="020C0503030203020204" pitchFamily="34" charset="0"/>
              </a:rPr>
              <a:t>2</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文本占位符 2"/>
          <p:cNvSpPr txBox="1">
            <a:spLocks/>
          </p:cNvSpPr>
          <p:nvPr/>
        </p:nvSpPr>
        <p:spPr bwMode="gray">
          <a:xfrm>
            <a:off x="4941482" y="3987728"/>
            <a:ext cx="2803630" cy="466349"/>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defPPr>
              <a:defRPr lang="en-US"/>
            </a:defPPr>
            <a:lvl1pPr indent="0" defTabSz="914034" fontAlgn="auto">
              <a:lnSpc>
                <a:spcPct val="120000"/>
              </a:lnSpc>
              <a:spcBef>
                <a:spcPts val="0"/>
              </a:spcBef>
              <a:buClrTx/>
              <a:buFont typeface="Arial" panose="020B0604020202020204" pitchFamily="34" charset="0"/>
              <a:buNone/>
              <a:defRPr sz="1200">
                <a:cs typeface="Arial" panose="020B0604020202020204" pitchFamily="34" charset="0"/>
              </a:defRPr>
            </a:lvl1pPr>
            <a:lvl2pPr marL="654938" indent="-251899" defTabSz="914034">
              <a:lnSpc>
                <a:spcPct val="140000"/>
              </a:lnSpc>
              <a:spcBef>
                <a:spcPts val="720"/>
              </a:spcBef>
              <a:buClrTx/>
              <a:buFont typeface="Huawei Sans" panose="020C0503030203020204" pitchFamily="34" charset="0"/>
              <a:buChar char="▫"/>
              <a:defRPr sz="1999"/>
            </a:lvl2pPr>
            <a:lvl3pPr marL="1003998" indent="-201519" defTabSz="914034">
              <a:lnSpc>
                <a:spcPct val="140000"/>
              </a:lnSpc>
              <a:spcBef>
                <a:spcPts val="648"/>
              </a:spcBef>
              <a:buClrTx/>
              <a:buFont typeface="微软雅黑" panose="020B0503020204020204" pitchFamily="34" charset="-122"/>
              <a:buChar char="▪"/>
              <a:defRPr sz="1799"/>
            </a:lvl3pPr>
            <a:lvl4pPr marL="1399840" indent="-197921" defTabSz="914034">
              <a:lnSpc>
                <a:spcPct val="140000"/>
              </a:lnSpc>
              <a:spcBef>
                <a:spcPts val="576"/>
              </a:spcBef>
              <a:buFont typeface="Huawei Sans" panose="020C0503030203020204" pitchFamily="34" charset="0"/>
              <a:buChar char="−"/>
              <a:defRPr sz="1599"/>
            </a:lvl4pPr>
            <a:lvl5pPr marL="1802879" indent="-201519" defTabSz="914034">
              <a:lnSpc>
                <a:spcPct val="140000"/>
              </a:lnSpc>
              <a:spcBef>
                <a:spcPts val="576"/>
              </a:spcBef>
              <a:buFont typeface="Huawei Sans" panose="020C0503030203020204" pitchFamily="34" charset="0"/>
              <a:buChar char="~"/>
              <a:defRPr sz="1399"/>
            </a:lvl5pPr>
            <a:lvl6pPr marL="2513594" indent="-228509" defTabSz="914034">
              <a:lnSpc>
                <a:spcPct val="90000"/>
              </a:lnSpc>
              <a:spcBef>
                <a:spcPts val="500"/>
              </a:spcBef>
              <a:buFont typeface="Arial" panose="020B0604020202020204" pitchFamily="34" charset="0"/>
              <a:buChar char="•"/>
              <a:defRPr sz="1799"/>
            </a:lvl6pPr>
            <a:lvl7pPr marL="2970611" indent="-228509" defTabSz="914034">
              <a:lnSpc>
                <a:spcPct val="90000"/>
              </a:lnSpc>
              <a:spcBef>
                <a:spcPts val="500"/>
              </a:spcBef>
              <a:buFont typeface="Arial" panose="020B0604020202020204" pitchFamily="34" charset="0"/>
              <a:buChar char="•"/>
              <a:defRPr sz="1799"/>
            </a:lvl7pPr>
            <a:lvl8pPr marL="3427628" indent="-228509" defTabSz="914034">
              <a:lnSpc>
                <a:spcPct val="90000"/>
              </a:lnSpc>
              <a:spcBef>
                <a:spcPts val="500"/>
              </a:spcBef>
              <a:buFont typeface="Arial" panose="020B0604020202020204" pitchFamily="34" charset="0"/>
              <a:buChar char="•"/>
              <a:defRPr sz="1799"/>
            </a:lvl8pPr>
            <a:lvl9pPr marL="3884646" indent="-228509" defTabSz="914034">
              <a:lnSpc>
                <a:spcPct val="90000"/>
              </a:lnSpc>
              <a:spcBef>
                <a:spcPts val="500"/>
              </a:spcBef>
              <a:buFont typeface="Arial" panose="020B0604020202020204" pitchFamily="34" charset="0"/>
              <a:buChar char="•"/>
              <a:defRPr sz="1799"/>
            </a:lvl9pPr>
          </a:lstStyle>
          <a:p>
            <a:pPr fontAlgn="ctr">
              <a:lnSpc>
                <a:spcPct val="100000"/>
              </a:lnSpc>
              <a:spcAft>
                <a:spcPts val="400"/>
              </a:spcAft>
            </a:pPr>
            <a:r>
              <a:rPr lang="en-US" dirty="0" smtClean="0">
                <a:latin typeface="Huawei Sans" panose="020C0503030203020204" pitchFamily="34" charset="0"/>
              </a:rPr>
              <a:t>Advertise</a:t>
            </a:r>
          </a:p>
          <a:p>
            <a:pPr fontAlgn="ctr">
              <a:lnSpc>
                <a:spcPct val="100000"/>
              </a:lnSpc>
              <a:spcAft>
                <a:spcPts val="400"/>
              </a:spcAft>
            </a:pPr>
            <a:r>
              <a:rPr lang="en-US" dirty="0" smtClean="0">
                <a:latin typeface="Huawei Sans" panose="020C0503030203020204" pitchFamily="34" charset="0"/>
              </a:rPr>
              <a:t>Notify the client of the IPv6 address/prefix that can be assigned.</a:t>
            </a:r>
            <a:endParaRPr lang="en-US" altLang="zh-CN" dirty="0">
              <a:latin typeface="Huawei Sans" panose="020C0503030203020204" pitchFamily="34" charset="0"/>
            </a:endParaRPr>
          </a:p>
        </p:txBody>
      </p:sp>
      <p:sp>
        <p:nvSpPr>
          <p:cNvPr id="65" name="文本占位符 2"/>
          <p:cNvSpPr txBox="1">
            <a:spLocks/>
          </p:cNvSpPr>
          <p:nvPr/>
        </p:nvSpPr>
        <p:spPr bwMode="gray">
          <a:xfrm>
            <a:off x="4709499" y="4673640"/>
            <a:ext cx="2592636" cy="526439"/>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defPPr>
              <a:defRPr lang="en-US"/>
            </a:defPPr>
            <a:lvl1pPr indent="0" defTabSz="914034" fontAlgn="auto">
              <a:lnSpc>
                <a:spcPct val="120000"/>
              </a:lnSpc>
              <a:spcBef>
                <a:spcPts val="0"/>
              </a:spcBef>
              <a:buClrTx/>
              <a:buFont typeface="Arial" panose="020B0604020202020204" pitchFamily="34" charset="0"/>
              <a:buNone/>
              <a:defRPr sz="1200">
                <a:cs typeface="Arial" panose="020B0604020202020204" pitchFamily="34" charset="0"/>
              </a:defRPr>
            </a:lvl1pPr>
            <a:lvl2pPr marL="654938" indent="-251899" defTabSz="914034">
              <a:lnSpc>
                <a:spcPct val="140000"/>
              </a:lnSpc>
              <a:spcBef>
                <a:spcPts val="720"/>
              </a:spcBef>
              <a:buClrTx/>
              <a:buFont typeface="Huawei Sans" panose="020C0503030203020204" pitchFamily="34" charset="0"/>
              <a:buChar char="▫"/>
              <a:defRPr sz="1999"/>
            </a:lvl2pPr>
            <a:lvl3pPr marL="1003998" indent="-201519" defTabSz="914034">
              <a:lnSpc>
                <a:spcPct val="140000"/>
              </a:lnSpc>
              <a:spcBef>
                <a:spcPts val="648"/>
              </a:spcBef>
              <a:buClrTx/>
              <a:buFont typeface="微软雅黑" panose="020B0503020204020204" pitchFamily="34" charset="-122"/>
              <a:buChar char="▪"/>
              <a:defRPr sz="1799"/>
            </a:lvl3pPr>
            <a:lvl4pPr marL="1399840" indent="-197921" defTabSz="914034">
              <a:lnSpc>
                <a:spcPct val="140000"/>
              </a:lnSpc>
              <a:spcBef>
                <a:spcPts val="576"/>
              </a:spcBef>
              <a:buFont typeface="Huawei Sans" panose="020C0503030203020204" pitchFamily="34" charset="0"/>
              <a:buChar char="−"/>
              <a:defRPr sz="1599"/>
            </a:lvl4pPr>
            <a:lvl5pPr marL="1802879" indent="-201519" defTabSz="914034">
              <a:lnSpc>
                <a:spcPct val="140000"/>
              </a:lnSpc>
              <a:spcBef>
                <a:spcPts val="576"/>
              </a:spcBef>
              <a:buFont typeface="Huawei Sans" panose="020C0503030203020204" pitchFamily="34" charset="0"/>
              <a:buChar char="~"/>
              <a:defRPr sz="1399"/>
            </a:lvl5pPr>
            <a:lvl6pPr marL="2513594" indent="-228509" defTabSz="914034">
              <a:lnSpc>
                <a:spcPct val="90000"/>
              </a:lnSpc>
              <a:spcBef>
                <a:spcPts val="500"/>
              </a:spcBef>
              <a:buFont typeface="Arial" panose="020B0604020202020204" pitchFamily="34" charset="0"/>
              <a:buChar char="•"/>
              <a:defRPr sz="1799"/>
            </a:lvl6pPr>
            <a:lvl7pPr marL="2970611" indent="-228509" defTabSz="914034">
              <a:lnSpc>
                <a:spcPct val="90000"/>
              </a:lnSpc>
              <a:spcBef>
                <a:spcPts val="500"/>
              </a:spcBef>
              <a:buFont typeface="Arial" panose="020B0604020202020204" pitchFamily="34" charset="0"/>
              <a:buChar char="•"/>
              <a:defRPr sz="1799"/>
            </a:lvl7pPr>
            <a:lvl8pPr marL="3427628" indent="-228509" defTabSz="914034">
              <a:lnSpc>
                <a:spcPct val="90000"/>
              </a:lnSpc>
              <a:spcBef>
                <a:spcPts val="500"/>
              </a:spcBef>
              <a:buFont typeface="Arial" panose="020B0604020202020204" pitchFamily="34" charset="0"/>
              <a:buChar char="•"/>
              <a:defRPr sz="1799"/>
            </a:lvl8pPr>
            <a:lvl9pPr marL="3884646" indent="-228509" defTabSz="914034">
              <a:lnSpc>
                <a:spcPct val="90000"/>
              </a:lnSpc>
              <a:spcBef>
                <a:spcPts val="500"/>
              </a:spcBef>
              <a:buFont typeface="Arial" panose="020B0604020202020204" pitchFamily="34" charset="0"/>
              <a:buChar char="•"/>
              <a:defRPr sz="1799"/>
            </a:lvl9pPr>
          </a:lstStyle>
          <a:p>
            <a:pPr algn="r" fontAlgn="ctr">
              <a:lnSpc>
                <a:spcPct val="100000"/>
              </a:lnSpc>
              <a:spcAft>
                <a:spcPts val="400"/>
              </a:spcAft>
            </a:pPr>
            <a:r>
              <a:rPr lang="en-US" dirty="0" smtClean="0">
                <a:latin typeface="Huawei Sans" panose="020C0503030203020204" pitchFamily="34" charset="0"/>
              </a:rPr>
              <a:t>Request</a:t>
            </a:r>
          </a:p>
          <a:p>
            <a:pPr algn="r" fontAlgn="ctr">
              <a:lnSpc>
                <a:spcPct val="100000"/>
              </a:lnSpc>
              <a:spcAft>
                <a:spcPts val="400"/>
              </a:spcAft>
            </a:pPr>
            <a:r>
              <a:rPr lang="en-US" dirty="0" smtClean="0">
                <a:latin typeface="Huawei Sans" panose="020C0503030203020204" pitchFamily="34" charset="0"/>
              </a:rPr>
              <a:t>Accept the IPv6 address/prefix.</a:t>
            </a:r>
            <a:endParaRPr lang="en-US" dirty="0">
              <a:latin typeface="Huawei Sans" panose="020C0503030203020204" pitchFamily="34" charset="0"/>
            </a:endParaRPr>
          </a:p>
        </p:txBody>
      </p:sp>
      <p:sp>
        <p:nvSpPr>
          <p:cNvPr id="66" name="文本占位符 2"/>
          <p:cNvSpPr txBox="1">
            <a:spLocks/>
          </p:cNvSpPr>
          <p:nvPr/>
        </p:nvSpPr>
        <p:spPr bwMode="gray">
          <a:xfrm>
            <a:off x="4979581" y="5258022"/>
            <a:ext cx="2337663" cy="68390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defPPr>
              <a:defRPr lang="en-US"/>
            </a:defPPr>
            <a:lvl1pPr indent="0" algn="ctr" defTabSz="914034" fontAlgn="auto">
              <a:lnSpc>
                <a:spcPct val="100000"/>
              </a:lnSpc>
              <a:spcBef>
                <a:spcPts val="0"/>
              </a:spcBef>
              <a:buClrTx/>
              <a:buFont typeface="Arial" panose="020B0604020202020204" pitchFamily="34" charset="0"/>
              <a:buNone/>
              <a:defRPr sz="1200">
                <a:cs typeface="Arial" panose="020B0604020202020204" pitchFamily="34" charset="0"/>
              </a:defRPr>
            </a:lvl1pPr>
            <a:lvl2pPr marL="654938" indent="-251899" defTabSz="914034">
              <a:lnSpc>
                <a:spcPct val="140000"/>
              </a:lnSpc>
              <a:spcBef>
                <a:spcPts val="720"/>
              </a:spcBef>
              <a:buClrTx/>
              <a:buFont typeface="Huawei Sans" panose="020C0503030203020204" pitchFamily="34" charset="0"/>
              <a:buChar char="▫"/>
              <a:defRPr sz="1999"/>
            </a:lvl2pPr>
            <a:lvl3pPr marL="1003998" indent="-201519" defTabSz="914034">
              <a:lnSpc>
                <a:spcPct val="140000"/>
              </a:lnSpc>
              <a:spcBef>
                <a:spcPts val="648"/>
              </a:spcBef>
              <a:buClrTx/>
              <a:buFont typeface="微软雅黑" panose="020B0503020204020204" pitchFamily="34" charset="-122"/>
              <a:buChar char="▪"/>
              <a:defRPr sz="1799"/>
            </a:lvl3pPr>
            <a:lvl4pPr marL="1399840" indent="-197921" defTabSz="914034">
              <a:lnSpc>
                <a:spcPct val="140000"/>
              </a:lnSpc>
              <a:spcBef>
                <a:spcPts val="576"/>
              </a:spcBef>
              <a:buFont typeface="Huawei Sans" panose="020C0503030203020204" pitchFamily="34" charset="0"/>
              <a:buChar char="−"/>
              <a:defRPr sz="1599"/>
            </a:lvl4pPr>
            <a:lvl5pPr marL="1802879" indent="-201519" defTabSz="914034">
              <a:lnSpc>
                <a:spcPct val="140000"/>
              </a:lnSpc>
              <a:spcBef>
                <a:spcPts val="576"/>
              </a:spcBef>
              <a:buFont typeface="Huawei Sans" panose="020C0503030203020204" pitchFamily="34" charset="0"/>
              <a:buChar char="~"/>
              <a:defRPr sz="1399"/>
            </a:lvl5pPr>
            <a:lvl6pPr marL="2513594" indent="-228509" defTabSz="914034">
              <a:lnSpc>
                <a:spcPct val="90000"/>
              </a:lnSpc>
              <a:spcBef>
                <a:spcPts val="500"/>
              </a:spcBef>
              <a:buFont typeface="Arial" panose="020B0604020202020204" pitchFamily="34" charset="0"/>
              <a:buChar char="•"/>
              <a:defRPr sz="1799"/>
            </a:lvl6pPr>
            <a:lvl7pPr marL="2970611" indent="-228509" defTabSz="914034">
              <a:lnSpc>
                <a:spcPct val="90000"/>
              </a:lnSpc>
              <a:spcBef>
                <a:spcPts val="500"/>
              </a:spcBef>
              <a:buFont typeface="Arial" panose="020B0604020202020204" pitchFamily="34" charset="0"/>
              <a:buChar char="•"/>
              <a:defRPr sz="1799"/>
            </a:lvl7pPr>
            <a:lvl8pPr marL="3427628" indent="-228509" defTabSz="914034">
              <a:lnSpc>
                <a:spcPct val="90000"/>
              </a:lnSpc>
              <a:spcBef>
                <a:spcPts val="500"/>
              </a:spcBef>
              <a:buFont typeface="Arial" panose="020B0604020202020204" pitchFamily="34" charset="0"/>
              <a:buChar char="•"/>
              <a:defRPr sz="1799"/>
            </a:lvl8pPr>
            <a:lvl9pPr marL="3884646" indent="-228509" defTabSz="914034">
              <a:lnSpc>
                <a:spcPct val="90000"/>
              </a:lnSpc>
              <a:spcBef>
                <a:spcPts val="500"/>
              </a:spcBef>
              <a:buFont typeface="Arial" panose="020B0604020202020204" pitchFamily="34" charset="0"/>
              <a:buChar char="•"/>
              <a:defRPr sz="1799"/>
            </a:lvl9pPr>
          </a:lstStyle>
          <a:p>
            <a:pPr algn="l" fontAlgn="ctr">
              <a:spcAft>
                <a:spcPts val="400"/>
              </a:spcAft>
            </a:pPr>
            <a:r>
              <a:rPr lang="en-US" dirty="0" smtClean="0">
                <a:latin typeface="Huawei Sans" panose="020C0503030203020204" pitchFamily="34" charset="0"/>
              </a:rPr>
              <a:t>Reply</a:t>
            </a:r>
          </a:p>
          <a:p>
            <a:pPr algn="l" fontAlgn="ctr">
              <a:spcAft>
                <a:spcPts val="400"/>
              </a:spcAft>
            </a:pPr>
            <a:r>
              <a:rPr lang="en-US" dirty="0" smtClean="0">
                <a:latin typeface="Huawei Sans" panose="020C0503030203020204" pitchFamily="34" charset="0"/>
              </a:rPr>
              <a:t>Assign the IPv6 address/prefix to the client.</a:t>
            </a:r>
            <a:endParaRPr lang="en-US" dirty="0">
              <a:latin typeface="Huawei Sans" panose="020C0503030203020204" pitchFamily="34" charset="0"/>
            </a:endParaRPr>
          </a:p>
        </p:txBody>
      </p:sp>
      <p:sp>
        <p:nvSpPr>
          <p:cNvPr id="67" name="Oval 4"/>
          <p:cNvSpPr>
            <a:spLocks noChangeAspect="1"/>
          </p:cNvSpPr>
          <p:nvPr/>
        </p:nvSpPr>
        <p:spPr bwMode="gray">
          <a:xfrm>
            <a:off x="7286494" y="4778567"/>
            <a:ext cx="175090" cy="175090"/>
          </a:xfrm>
          <a:prstGeom prst="ellipse">
            <a:avLst/>
          </a:prstGeom>
          <a:solidFill>
            <a:srgbClr val="56C4D2"/>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200" b="1" dirty="0" smtClean="0">
                <a:solidFill>
                  <a:schemeClr val="bg1"/>
                </a:solidFill>
                <a:latin typeface="Huawei Sans" panose="020C0503030203020204" pitchFamily="34" charset="0"/>
              </a:rPr>
              <a:t>3</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Oval 4"/>
          <p:cNvSpPr>
            <a:spLocks noChangeAspect="1"/>
          </p:cNvSpPr>
          <p:nvPr/>
        </p:nvSpPr>
        <p:spPr bwMode="gray">
          <a:xfrm>
            <a:off x="4845378" y="5300940"/>
            <a:ext cx="175090" cy="175090"/>
          </a:xfrm>
          <a:prstGeom prst="ellipse">
            <a:avLst/>
          </a:prstGeom>
          <a:solidFill>
            <a:srgbClr val="56C4D2"/>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200" b="1" dirty="0" smtClean="0">
                <a:solidFill>
                  <a:schemeClr val="bg1"/>
                </a:solidFill>
                <a:latin typeface="Huawei Sans" panose="020C0503030203020204" pitchFamily="34" charset="0"/>
              </a:rPr>
              <a:t>4</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71" name="图片 70"/>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0953320" y="3013907"/>
            <a:ext cx="375193" cy="307658"/>
          </a:xfrm>
          <a:prstGeom prst="rect">
            <a:avLst/>
          </a:prstGeom>
        </p:spPr>
      </p:pic>
      <p:sp>
        <p:nvSpPr>
          <p:cNvPr id="72" name="文本占位符 2"/>
          <p:cNvSpPr txBox="1">
            <a:spLocks/>
          </p:cNvSpPr>
          <p:nvPr/>
        </p:nvSpPr>
        <p:spPr bwMode="gray">
          <a:xfrm>
            <a:off x="10980238" y="2776100"/>
            <a:ext cx="497345" cy="19989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algn="l" fontAlgn="ctr">
              <a:lnSpc>
                <a:spcPct val="100000"/>
              </a:lnSpc>
              <a:buNone/>
            </a:pPr>
            <a:r>
              <a:rPr lang="en-US" sz="1200" dirty="0" smtClean="0">
                <a:latin typeface="Huawei Sans" panose="020C0503030203020204" pitchFamily="34" charset="0"/>
              </a:rPr>
              <a:t>R2</a:t>
            </a:r>
            <a:endParaRPr lang="en-US" altLang="zh-CN" sz="1200" dirty="0">
              <a:latin typeface="Huawei Sans" panose="020C0503030203020204" pitchFamily="34" charset="0"/>
            </a:endParaRPr>
          </a:p>
        </p:txBody>
      </p:sp>
      <p:pic>
        <p:nvPicPr>
          <p:cNvPr id="73" name="图片 7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304334" y="3013907"/>
            <a:ext cx="375193" cy="307658"/>
          </a:xfrm>
          <a:prstGeom prst="rect">
            <a:avLst/>
          </a:prstGeom>
        </p:spPr>
      </p:pic>
      <p:sp>
        <p:nvSpPr>
          <p:cNvPr id="74" name="文本占位符 2"/>
          <p:cNvSpPr txBox="1">
            <a:spLocks/>
          </p:cNvSpPr>
          <p:nvPr/>
        </p:nvSpPr>
        <p:spPr bwMode="gray">
          <a:xfrm>
            <a:off x="7331252" y="2776100"/>
            <a:ext cx="497345" cy="19989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algn="l" fontAlgn="ctr">
              <a:lnSpc>
                <a:spcPct val="100000"/>
              </a:lnSpc>
              <a:buNone/>
            </a:pPr>
            <a:r>
              <a:rPr lang="en-US" sz="1200" dirty="0" smtClean="0">
                <a:latin typeface="Huawei Sans" panose="020C0503030203020204" pitchFamily="34" charset="0"/>
              </a:rPr>
              <a:t>R1</a:t>
            </a:r>
            <a:endParaRPr lang="en-US" altLang="zh-CN" sz="1200" dirty="0">
              <a:latin typeface="Huawei Sans" panose="020C0503030203020204" pitchFamily="34" charset="0"/>
            </a:endParaRPr>
          </a:p>
        </p:txBody>
      </p:sp>
    </p:spTree>
    <p:extLst>
      <p:ext uri="{BB962C8B-B14F-4D97-AF65-F5344CB8AC3E}">
        <p14:creationId xmlns:p14="http://schemas.microsoft.com/office/powerpoint/2010/main" val="207797313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IPv6 Address Application</a:t>
            </a:r>
            <a:endParaRPr lang="en-US" altLang="zh-CN" dirty="0"/>
          </a:p>
        </p:txBody>
      </p:sp>
      <p:sp>
        <p:nvSpPr>
          <p:cNvPr id="3" name="文本占位符 2"/>
          <p:cNvSpPr>
            <a:spLocks noGrp="1"/>
          </p:cNvSpPr>
          <p:nvPr>
            <p:ph type="body" sz="quarter" idx="10"/>
          </p:nvPr>
        </p:nvSpPr>
        <p:spPr bwMode="gray">
          <a:xfrm>
            <a:off x="455612" y="1052514"/>
            <a:ext cx="11293476" cy="790064"/>
          </a:xfrm>
        </p:spPr>
        <p:txBody>
          <a:bodyPr/>
          <a:lstStyle/>
          <a:p>
            <a:r>
              <a:rPr lang="en-US" sz="1800" smtClean="0"/>
              <a:t>There are two types of IPv6 address space: Provider-Aggregatable (PA) address space and Provider-Independent (PI) address space.</a:t>
            </a:r>
            <a:endParaRPr lang="en-US" altLang="zh-CN" sz="1800" dirty="0"/>
          </a:p>
        </p:txBody>
      </p:sp>
      <p:sp>
        <p:nvSpPr>
          <p:cNvPr id="6" name="圆角矩形 75"/>
          <p:cNvSpPr/>
          <p:nvPr/>
        </p:nvSpPr>
        <p:spPr bwMode="gray">
          <a:xfrm>
            <a:off x="838199" y="1871025"/>
            <a:ext cx="5181601"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PA address space</a:t>
            </a:r>
            <a:endParaRPr lang="en-US" sz="1600" dirty="0">
              <a:solidFill>
                <a:srgbClr val="30B5C5"/>
              </a:solidFill>
              <a:latin typeface="Huawei Sans" panose="020C0503030203020204" pitchFamily="34" charset="0"/>
            </a:endParaRPr>
          </a:p>
        </p:txBody>
      </p:sp>
      <p:sp>
        <p:nvSpPr>
          <p:cNvPr id="7" name="圆角矩形 75"/>
          <p:cNvSpPr/>
          <p:nvPr/>
        </p:nvSpPr>
        <p:spPr bwMode="gray">
          <a:xfrm>
            <a:off x="838199" y="2317318"/>
            <a:ext cx="5181601" cy="3807257"/>
          </a:xfrm>
          <a:prstGeom prst="roundRect">
            <a:avLst>
              <a:gd name="adj" fmla="val 2049"/>
            </a:avLst>
          </a:prstGeom>
          <a:noFill/>
          <a:ln w="9525" cap="flat" cmpd="sng" algn="ctr">
            <a:solidFill>
              <a:sysClr val="window" lastClr="FFFFFF">
                <a:lumMod val="75000"/>
              </a:sysClr>
            </a:solidFill>
            <a:prstDash val="solid"/>
            <a:miter lim="800000"/>
          </a:ln>
          <a:effectLst/>
        </p:spPr>
        <p:txBody>
          <a:bodyPr wrap="square" lIns="72000" tIns="72000" rIns="72000" bIns="72000" rtlCol="0" anchor="t" anchorCtr="0"/>
          <a:lstStyle/>
          <a:p>
            <a:pPr marL="171450" lvl="0" indent="-171450" defTabSz="914400" fontAlgn="ctr">
              <a:buFont typeface="Arial" panose="020B0604020202020204" pitchFamily="34" charset="0"/>
              <a:buChar char="•"/>
              <a:defRPr/>
            </a:pPr>
            <a:r>
              <a:rPr lang="en-US" sz="1200" dirty="0" smtClean="0">
                <a:solidFill>
                  <a:srgbClr val="000000"/>
                </a:solidFill>
                <a:latin typeface="Huawei Sans" panose="020C0503030203020204" pitchFamily="34" charset="0"/>
              </a:rPr>
              <a:t>The PA address space is a block of IP addresses assigned by a regional Internet registry to an Internet service provider (ISP).</a:t>
            </a:r>
            <a:endParaRPr lang="en-US" altLang="zh-CN" sz="1200" kern="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p>
            <a:pPr marL="171450" lvl="0" indent="-171450" defTabSz="914400" fontAlgn="ctr">
              <a:buFont typeface="Arial" panose="020B0604020202020204" pitchFamily="34" charset="0"/>
              <a:buChar char="•"/>
              <a:defRPr/>
            </a:pPr>
            <a:r>
              <a:rPr lang="en-US" sz="1200" dirty="0" smtClean="0">
                <a:solidFill>
                  <a:srgbClr val="000000"/>
                </a:solidFill>
                <a:latin typeface="Huawei Sans" panose="020C0503030203020204" pitchFamily="34" charset="0"/>
              </a:rPr>
              <a:t>An ISP can assign addresses in an address block based on user requirements. PA addresses are provided to users together with services such as private line and Internet egress. This mode is cost-effective and applies to small and midsize enterprises. However, the assigned addresses are changed if a different ISP is used.</a:t>
            </a:r>
            <a:endParaRPr lang="en-US" altLang="zh-CN" sz="1200"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圆角矩形 75"/>
          <p:cNvSpPr/>
          <p:nvPr/>
        </p:nvSpPr>
        <p:spPr bwMode="gray">
          <a:xfrm>
            <a:off x="6124575" y="1871025"/>
            <a:ext cx="5318488"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PI address space</a:t>
            </a:r>
            <a:endParaRPr lang="en-US" sz="1600" dirty="0">
              <a:solidFill>
                <a:srgbClr val="30B5C5"/>
              </a:solidFill>
              <a:latin typeface="Huawei Sans" panose="020C0503030203020204" pitchFamily="34" charset="0"/>
            </a:endParaRPr>
          </a:p>
        </p:txBody>
      </p:sp>
      <p:sp>
        <p:nvSpPr>
          <p:cNvPr id="9" name="圆角矩形 75"/>
          <p:cNvSpPr/>
          <p:nvPr/>
        </p:nvSpPr>
        <p:spPr bwMode="gray">
          <a:xfrm>
            <a:off x="6124575" y="2317318"/>
            <a:ext cx="5318488" cy="3807257"/>
          </a:xfrm>
          <a:prstGeom prst="roundRect">
            <a:avLst>
              <a:gd name="adj" fmla="val 2049"/>
            </a:avLst>
          </a:prstGeom>
          <a:noFill/>
          <a:ln w="9525" cap="flat" cmpd="sng" algn="ctr">
            <a:solidFill>
              <a:sysClr val="window" lastClr="FFFFFF">
                <a:lumMod val="75000"/>
              </a:sysClr>
            </a:solidFill>
            <a:prstDash val="solid"/>
            <a:miter lim="800000"/>
          </a:ln>
          <a:effectLst/>
        </p:spPr>
        <p:txBody>
          <a:bodyPr wrap="square" lIns="72000" tIns="72000" rIns="72000" bIns="72000" rtlCol="0" anchor="t" anchorCtr="0"/>
          <a:lstStyle/>
          <a:p>
            <a:pPr marL="171450" lvl="0" indent="-171450" defTabSz="914400" fontAlgn="ctr">
              <a:buFont typeface="Arial" panose="020B0604020202020204" pitchFamily="34" charset="0"/>
              <a:buChar char="•"/>
              <a:defRPr/>
            </a:pPr>
            <a:r>
              <a:rPr lang="en-US" sz="1200" dirty="0" smtClean="0">
                <a:solidFill>
                  <a:srgbClr val="000000"/>
                </a:solidFill>
                <a:latin typeface="Huawei Sans" panose="020C0503030203020204" pitchFamily="34" charset="0"/>
              </a:rPr>
              <a:t>The PI address space is a block of IP addresses assigned by a regional Internet registry directly to end users. Users who obtain such addresses must contact an ISP to obtain the Internet access service and advertise the routes destined for related address segments on the Internet.</a:t>
            </a:r>
            <a:endParaRPr lang="en-US" altLang="zh-CN" sz="1200" kern="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p>
            <a:pPr marL="171450" lvl="0" indent="-171450" defTabSz="914400" fontAlgn="ctr">
              <a:buFont typeface="Arial" panose="020B0604020202020204" pitchFamily="34" charset="0"/>
              <a:buChar char="•"/>
              <a:defRPr/>
            </a:pPr>
            <a:r>
              <a:rPr lang="en-US" sz="1200" dirty="0" smtClean="0">
                <a:solidFill>
                  <a:srgbClr val="000000"/>
                </a:solidFill>
                <a:latin typeface="Huawei Sans" panose="020C0503030203020204" pitchFamily="34" charset="0"/>
              </a:rPr>
              <a:t>PI addresses allow users to connect to multiple ISPs and plan addresses flexibly. However, the cost is high. This mode applies to medium- and large-sized enterprises.</a:t>
            </a:r>
            <a:endParaRPr lang="en-US" altLang="zh-CN" sz="1200" kern="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圆角矩形 9"/>
          <p:cNvSpPr/>
          <p:nvPr/>
        </p:nvSpPr>
        <p:spPr bwMode="gray">
          <a:xfrm>
            <a:off x="2022360" y="3832267"/>
            <a:ext cx="2244840" cy="284213"/>
          </a:xfrm>
          <a:prstGeom prst="roundRect">
            <a:avLst/>
          </a:prstGeom>
          <a:solidFill>
            <a:srgbClr val="F2FBFC"/>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spcBef>
                <a:spcPct val="0"/>
              </a:spcBef>
              <a:spcAft>
                <a:spcPct val="0"/>
              </a:spcAft>
              <a:buClrTx/>
              <a:buSzTx/>
              <a:buFontTx/>
              <a:buNone/>
              <a:tabLst/>
            </a:pPr>
            <a:r>
              <a:rPr lang="en-US" sz="1200" dirty="0" smtClean="0">
                <a:latin typeface="Huawei Sans" panose="020C0503030203020204" pitchFamily="34" charset="0"/>
              </a:rPr>
              <a:t>IANA</a:t>
            </a:r>
            <a:endParaRPr kumimoji="0" lang="en-US" altLang="zh-CN" sz="1200" i="0" u="none" strike="noStrike" cap="none" normalizeH="0" baseline="0" dirty="0">
              <a:ln>
                <a:noFill/>
              </a:ln>
              <a:effectLst/>
              <a:latin typeface="Huawei Sans" panose="020C0503030203020204" pitchFamily="34" charset="0"/>
              <a:ea typeface="方正兰亭黑简体" panose="02000000000000000000" pitchFamily="2" charset="-122"/>
            </a:endParaRPr>
          </a:p>
        </p:txBody>
      </p:sp>
      <p:sp>
        <p:nvSpPr>
          <p:cNvPr id="11" name="圆角矩形 10"/>
          <p:cNvSpPr/>
          <p:nvPr/>
        </p:nvSpPr>
        <p:spPr bwMode="gray">
          <a:xfrm>
            <a:off x="2022360" y="4301884"/>
            <a:ext cx="2244840" cy="284213"/>
          </a:xfrm>
          <a:prstGeom prst="roundRect">
            <a:avLst/>
          </a:prstGeom>
          <a:solidFill>
            <a:srgbClr val="F2FBFC"/>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spcBef>
                <a:spcPct val="0"/>
              </a:spcBef>
              <a:spcAft>
                <a:spcPct val="0"/>
              </a:spcAft>
              <a:buClrTx/>
              <a:buSzTx/>
              <a:buFontTx/>
              <a:buNone/>
              <a:tabLst/>
            </a:pPr>
            <a:r>
              <a:rPr lang="en-US" sz="1200" dirty="0" smtClean="0">
                <a:latin typeface="Huawei Sans" panose="020C0503030203020204" pitchFamily="34" charset="0"/>
              </a:rPr>
              <a:t>Regional Internet registry</a:t>
            </a:r>
            <a:endParaRPr kumimoji="0" lang="en-US" altLang="zh-CN" sz="1200" i="0" u="none" strike="noStrike" cap="none" normalizeH="0" baseline="0" dirty="0">
              <a:ln>
                <a:noFill/>
              </a:ln>
              <a:effectLst/>
              <a:latin typeface="Huawei Sans" panose="020C0503030203020204" pitchFamily="34" charset="0"/>
              <a:ea typeface="方正兰亭黑简体" panose="02000000000000000000" pitchFamily="2" charset="-122"/>
            </a:endParaRPr>
          </a:p>
        </p:txBody>
      </p:sp>
      <p:sp>
        <p:nvSpPr>
          <p:cNvPr id="12" name="圆角矩形 11"/>
          <p:cNvSpPr/>
          <p:nvPr/>
        </p:nvSpPr>
        <p:spPr bwMode="gray">
          <a:xfrm>
            <a:off x="2022360" y="4771501"/>
            <a:ext cx="1008223" cy="284213"/>
          </a:xfrm>
          <a:prstGeom prst="roundRect">
            <a:avLst/>
          </a:prstGeom>
          <a:solidFill>
            <a:schemeClr val="accent6">
              <a:lumMod val="20000"/>
              <a:lumOff val="80000"/>
            </a:schemeClr>
          </a:solidFill>
          <a:ln w="9525" cap="flat" cmpd="sng" algn="ctr">
            <a:solidFill>
              <a:schemeClr val="accent6">
                <a:lumMod val="60000"/>
                <a:lumOff val="40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spcBef>
                <a:spcPct val="0"/>
              </a:spcBef>
              <a:spcAft>
                <a:spcPct val="0"/>
              </a:spcAft>
              <a:buClrTx/>
              <a:buSzTx/>
              <a:buFontTx/>
              <a:buNone/>
              <a:tabLst/>
            </a:pPr>
            <a:r>
              <a:rPr lang="en-US" sz="1200" dirty="0" smtClean="0">
                <a:latin typeface="Huawei Sans" panose="020C0503030203020204" pitchFamily="34" charset="0"/>
              </a:rPr>
              <a:t>ISP1</a:t>
            </a:r>
            <a:endParaRPr kumimoji="0" lang="en-US" altLang="zh-CN" sz="1200" i="0" u="none" strike="noStrike" cap="none" normalizeH="0" baseline="0" dirty="0">
              <a:ln>
                <a:noFill/>
              </a:ln>
              <a:effectLst/>
              <a:latin typeface="Huawei Sans" panose="020C0503030203020204" pitchFamily="34" charset="0"/>
              <a:ea typeface="方正兰亭黑简体" panose="02000000000000000000" pitchFamily="2" charset="-122"/>
            </a:endParaRPr>
          </a:p>
        </p:txBody>
      </p:sp>
      <p:sp>
        <p:nvSpPr>
          <p:cNvPr id="13" name="圆角矩形 12"/>
          <p:cNvSpPr/>
          <p:nvPr/>
        </p:nvSpPr>
        <p:spPr bwMode="gray">
          <a:xfrm>
            <a:off x="2022360" y="5142008"/>
            <a:ext cx="2244840" cy="878334"/>
          </a:xfrm>
          <a:prstGeom prst="roundRect">
            <a:avLst/>
          </a:prstGeom>
          <a:solidFill>
            <a:srgbClr val="F2FBFC"/>
          </a:solidFill>
          <a:ln w="9525" cap="flat" cmpd="sng" algn="ctr">
            <a:solidFill>
              <a:srgbClr val="56C4D2"/>
            </a:solidFill>
            <a:prstDash val="solid"/>
            <a:round/>
            <a:headEnd type="none" w="med" len="med"/>
            <a:tailEnd type="none" w="med" len="med"/>
          </a:ln>
          <a:effectLst/>
        </p:spPr>
        <p:txBody>
          <a:bodyPr vert="horz" wrap="square" lIns="91440" tIns="45720" rIns="91440" bIns="0" numCol="1" rtlCol="0" anchor="b" anchorCtr="0" compatLnSpc="1">
            <a:prstTxWarp prst="textNoShape">
              <a:avLst/>
            </a:prstTxWarp>
          </a:bodyPr>
          <a:lstStyle/>
          <a:p>
            <a:pPr marL="0" marR="0" indent="0" algn="ctr" defTabSz="914400" rtl="0" eaLnBrk="1" fontAlgn="ctr" latinLnBrk="0" hangingPunct="1">
              <a:spcBef>
                <a:spcPct val="0"/>
              </a:spcBef>
              <a:spcAft>
                <a:spcPct val="0"/>
              </a:spcAft>
              <a:buClrTx/>
              <a:buSzTx/>
              <a:buFontTx/>
              <a:buNone/>
              <a:tabLst/>
            </a:pPr>
            <a:r>
              <a:rPr lang="en-US" sz="1200" dirty="0" smtClean="0">
                <a:latin typeface="Huawei Sans" panose="020C0503030203020204" pitchFamily="34" charset="0"/>
              </a:rPr>
              <a:t>Users</a:t>
            </a:r>
            <a:endParaRPr kumimoji="0" lang="en-US" altLang="zh-CN" sz="1200" i="0" u="none" strike="noStrike" cap="none" normalizeH="0" baseline="0" dirty="0">
              <a:ln>
                <a:noFill/>
              </a:ln>
              <a:effectLst/>
              <a:latin typeface="Huawei Sans" panose="020C0503030203020204" pitchFamily="34" charset="0"/>
              <a:ea typeface="方正兰亭黑简体" panose="02000000000000000000" pitchFamily="2" charset="-122"/>
            </a:endParaRPr>
          </a:p>
        </p:txBody>
      </p:sp>
      <p:cxnSp>
        <p:nvCxnSpPr>
          <p:cNvPr id="5" name="直接箭头连接符 4"/>
          <p:cNvCxnSpPr>
            <a:stCxn id="10" idx="2"/>
            <a:endCxn id="11" idx="0"/>
          </p:cNvCxnSpPr>
          <p:nvPr/>
        </p:nvCxnSpPr>
        <p:spPr bwMode="gray">
          <a:xfrm>
            <a:off x="3144780" y="4116480"/>
            <a:ext cx="0" cy="185404"/>
          </a:xfrm>
          <a:prstGeom prst="straightConnector1">
            <a:avLst/>
          </a:prstGeom>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16" name="直接箭头连接符 15"/>
          <p:cNvCxnSpPr>
            <a:endCxn id="12" idx="0"/>
          </p:cNvCxnSpPr>
          <p:nvPr/>
        </p:nvCxnSpPr>
        <p:spPr bwMode="gray">
          <a:xfrm>
            <a:off x="2526471" y="4586097"/>
            <a:ext cx="1" cy="185404"/>
          </a:xfrm>
          <a:prstGeom prst="straightConnector1">
            <a:avLst/>
          </a:prstGeom>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19" name="直接箭头连接符 18"/>
          <p:cNvCxnSpPr>
            <a:stCxn id="12" idx="2"/>
            <a:endCxn id="33" idx="0"/>
          </p:cNvCxnSpPr>
          <p:nvPr/>
        </p:nvCxnSpPr>
        <p:spPr bwMode="gray">
          <a:xfrm flipH="1">
            <a:off x="2526471" y="5055714"/>
            <a:ext cx="1" cy="214547"/>
          </a:xfrm>
          <a:prstGeom prst="straightConnector1">
            <a:avLst/>
          </a:prstGeom>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27" name="圆角矩形 26"/>
          <p:cNvSpPr/>
          <p:nvPr/>
        </p:nvSpPr>
        <p:spPr bwMode="gray">
          <a:xfrm>
            <a:off x="3258977" y="4771501"/>
            <a:ext cx="1008223" cy="284213"/>
          </a:xfrm>
          <a:prstGeom prst="roundRect">
            <a:avLst/>
          </a:prstGeom>
          <a:solidFill>
            <a:schemeClr val="accent6">
              <a:lumMod val="20000"/>
              <a:lumOff val="80000"/>
            </a:schemeClr>
          </a:solidFill>
          <a:ln w="9525" cap="flat" cmpd="sng" algn="ctr">
            <a:solidFill>
              <a:schemeClr val="accent6">
                <a:lumMod val="60000"/>
                <a:lumOff val="40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spcBef>
                <a:spcPct val="0"/>
              </a:spcBef>
              <a:spcAft>
                <a:spcPct val="0"/>
              </a:spcAft>
              <a:buClrTx/>
              <a:buSzTx/>
              <a:buFontTx/>
              <a:buNone/>
              <a:tabLst/>
            </a:pPr>
            <a:r>
              <a:rPr lang="en-US" sz="1200" dirty="0" smtClean="0">
                <a:latin typeface="Huawei Sans" panose="020C0503030203020204" pitchFamily="34" charset="0"/>
              </a:rPr>
              <a:t>ISP2</a:t>
            </a:r>
            <a:endParaRPr kumimoji="0" lang="en-US" altLang="zh-CN" sz="1200" i="0" u="none" strike="noStrike" cap="none" normalizeH="0" baseline="0" dirty="0">
              <a:ln>
                <a:noFill/>
              </a:ln>
              <a:effectLst/>
              <a:latin typeface="Huawei Sans" panose="020C0503030203020204" pitchFamily="34" charset="0"/>
              <a:ea typeface="方正兰亭黑简体" panose="02000000000000000000" pitchFamily="2" charset="-122"/>
            </a:endParaRPr>
          </a:p>
        </p:txBody>
      </p:sp>
      <p:cxnSp>
        <p:nvCxnSpPr>
          <p:cNvPr id="29" name="直接箭头连接符 28"/>
          <p:cNvCxnSpPr/>
          <p:nvPr/>
        </p:nvCxnSpPr>
        <p:spPr bwMode="gray">
          <a:xfrm>
            <a:off x="3763088" y="4586097"/>
            <a:ext cx="1" cy="185404"/>
          </a:xfrm>
          <a:prstGeom prst="straightConnector1">
            <a:avLst/>
          </a:prstGeom>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32" name="直接箭头连接符 31"/>
          <p:cNvCxnSpPr>
            <a:stCxn id="27" idx="2"/>
            <a:endCxn id="34" idx="0"/>
          </p:cNvCxnSpPr>
          <p:nvPr/>
        </p:nvCxnSpPr>
        <p:spPr bwMode="gray">
          <a:xfrm>
            <a:off x="3763089" y="5055714"/>
            <a:ext cx="0" cy="214547"/>
          </a:xfrm>
          <a:prstGeom prst="straightConnector1">
            <a:avLst/>
          </a:prstGeom>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33" name="圆角矩形 32"/>
          <p:cNvSpPr/>
          <p:nvPr/>
        </p:nvSpPr>
        <p:spPr bwMode="gray">
          <a:xfrm>
            <a:off x="2091535" y="5270261"/>
            <a:ext cx="869872" cy="549514"/>
          </a:xfrm>
          <a:prstGeom prst="roundRect">
            <a:avLst/>
          </a:prstGeom>
          <a:solidFill>
            <a:schemeClr val="bg1"/>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14400" fontAlgn="ctr">
              <a:spcBef>
                <a:spcPct val="0"/>
              </a:spcBef>
              <a:spcAft>
                <a:spcPct val="0"/>
              </a:spcAft>
            </a:pPr>
            <a:r>
              <a:rPr lang="en-US" sz="1200" dirty="0" smtClean="0">
                <a:latin typeface="Huawei Sans" panose="020C0503030203020204" pitchFamily="34" charset="0"/>
              </a:rPr>
              <a:t>IPv6</a:t>
            </a:r>
          </a:p>
          <a:p>
            <a:pPr algn="ctr" defTabSz="914400" fontAlgn="ctr">
              <a:spcBef>
                <a:spcPct val="0"/>
              </a:spcBef>
              <a:spcAft>
                <a:spcPct val="0"/>
              </a:spcAft>
            </a:pPr>
            <a:r>
              <a:rPr lang="en-US" sz="1200" dirty="0" smtClean="0">
                <a:latin typeface="Huawei Sans" panose="020C0503030203020204" pitchFamily="34" charset="0"/>
              </a:rPr>
              <a:t>address block 1</a:t>
            </a:r>
            <a:endParaRPr lang="en-US" sz="1200" dirty="0">
              <a:latin typeface="Huawei Sans" panose="020C0503030203020204" pitchFamily="34" charset="0"/>
            </a:endParaRPr>
          </a:p>
        </p:txBody>
      </p:sp>
      <p:sp>
        <p:nvSpPr>
          <p:cNvPr id="34" name="圆角矩形 33"/>
          <p:cNvSpPr/>
          <p:nvPr/>
        </p:nvSpPr>
        <p:spPr bwMode="gray">
          <a:xfrm>
            <a:off x="3328153" y="5270261"/>
            <a:ext cx="869872" cy="549514"/>
          </a:xfrm>
          <a:prstGeom prst="roundRect">
            <a:avLst/>
          </a:prstGeom>
          <a:solidFill>
            <a:schemeClr val="bg1"/>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spcBef>
                <a:spcPct val="0"/>
              </a:spcBef>
              <a:spcAft>
                <a:spcPct val="0"/>
              </a:spcAft>
              <a:buClrTx/>
              <a:buSzTx/>
              <a:buFontTx/>
              <a:buNone/>
              <a:tabLst/>
            </a:pPr>
            <a:r>
              <a:rPr lang="en-US" sz="1200" dirty="0" smtClean="0">
                <a:latin typeface="Huawei Sans" panose="020C0503030203020204" pitchFamily="34" charset="0"/>
              </a:rPr>
              <a:t>IPv6</a:t>
            </a:r>
          </a:p>
          <a:p>
            <a:pPr marL="0" marR="0" indent="0" algn="ctr" defTabSz="914400" rtl="0" eaLnBrk="1" fontAlgn="ctr" latinLnBrk="0" hangingPunct="1">
              <a:spcBef>
                <a:spcPct val="0"/>
              </a:spcBef>
              <a:spcAft>
                <a:spcPct val="0"/>
              </a:spcAft>
              <a:buClrTx/>
              <a:buSzTx/>
              <a:buFontTx/>
              <a:buNone/>
              <a:tabLst/>
            </a:pPr>
            <a:r>
              <a:rPr lang="en-US" sz="1200" dirty="0" smtClean="0">
                <a:latin typeface="Huawei Sans" panose="020C0503030203020204" pitchFamily="34" charset="0"/>
              </a:rPr>
              <a:t>address block 2</a:t>
            </a:r>
            <a:endParaRPr kumimoji="0" lang="en-US" altLang="zh-CN" sz="1200" i="0" u="none" strike="noStrike" cap="none" normalizeH="0" baseline="0" dirty="0">
              <a:ln>
                <a:noFill/>
              </a:ln>
              <a:effectLst/>
              <a:latin typeface="Huawei Sans" panose="020C0503030203020204" pitchFamily="34" charset="0"/>
              <a:ea typeface="方正兰亭黑简体" panose="02000000000000000000" pitchFamily="2" charset="-122"/>
            </a:endParaRPr>
          </a:p>
        </p:txBody>
      </p:sp>
      <p:sp>
        <p:nvSpPr>
          <p:cNvPr id="37" name="圆角矩形 36"/>
          <p:cNvSpPr/>
          <p:nvPr/>
        </p:nvSpPr>
        <p:spPr bwMode="gray">
          <a:xfrm>
            <a:off x="7166107" y="3832267"/>
            <a:ext cx="2244840" cy="284213"/>
          </a:xfrm>
          <a:prstGeom prst="roundRect">
            <a:avLst/>
          </a:prstGeom>
          <a:solidFill>
            <a:srgbClr val="F2FBFC"/>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spcBef>
                <a:spcPct val="0"/>
              </a:spcBef>
              <a:spcAft>
                <a:spcPct val="0"/>
              </a:spcAft>
              <a:buClrTx/>
              <a:buSzTx/>
              <a:buFontTx/>
              <a:buNone/>
              <a:tabLst/>
            </a:pPr>
            <a:r>
              <a:rPr lang="en-US" sz="1200" dirty="0" smtClean="0">
                <a:latin typeface="Huawei Sans" panose="020C0503030203020204" pitchFamily="34" charset="0"/>
              </a:rPr>
              <a:t>IANA</a:t>
            </a:r>
            <a:endParaRPr kumimoji="0" lang="en-US" altLang="zh-CN" sz="1200" i="0" u="none" strike="noStrike" cap="none" normalizeH="0" baseline="0" dirty="0">
              <a:ln>
                <a:noFill/>
              </a:ln>
              <a:effectLst/>
              <a:latin typeface="Huawei Sans" panose="020C0503030203020204" pitchFamily="34" charset="0"/>
              <a:ea typeface="方正兰亭黑简体" panose="02000000000000000000" pitchFamily="2" charset="-122"/>
            </a:endParaRPr>
          </a:p>
        </p:txBody>
      </p:sp>
      <p:sp>
        <p:nvSpPr>
          <p:cNvPr id="38" name="圆角矩形 37"/>
          <p:cNvSpPr/>
          <p:nvPr/>
        </p:nvSpPr>
        <p:spPr bwMode="gray">
          <a:xfrm>
            <a:off x="7166107" y="4301884"/>
            <a:ext cx="2244840" cy="284213"/>
          </a:xfrm>
          <a:prstGeom prst="roundRect">
            <a:avLst/>
          </a:prstGeom>
          <a:solidFill>
            <a:srgbClr val="F2FBFC"/>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spcBef>
                <a:spcPct val="0"/>
              </a:spcBef>
              <a:spcAft>
                <a:spcPct val="0"/>
              </a:spcAft>
              <a:buClrTx/>
              <a:buSzTx/>
              <a:buFontTx/>
              <a:buNone/>
              <a:tabLst/>
            </a:pPr>
            <a:r>
              <a:rPr lang="en-US" sz="1200" dirty="0" smtClean="0">
                <a:latin typeface="Huawei Sans" panose="020C0503030203020204" pitchFamily="34" charset="0"/>
              </a:rPr>
              <a:t>Regional Internet registry</a:t>
            </a:r>
            <a:endParaRPr kumimoji="0" lang="en-US" altLang="zh-CN" sz="1200" i="0" u="none" strike="noStrike" cap="none" normalizeH="0" baseline="0" dirty="0">
              <a:ln>
                <a:noFill/>
              </a:ln>
              <a:effectLst/>
              <a:latin typeface="Huawei Sans" panose="020C0503030203020204" pitchFamily="34" charset="0"/>
              <a:ea typeface="方正兰亭黑简体" panose="02000000000000000000" pitchFamily="2" charset="-122"/>
            </a:endParaRPr>
          </a:p>
        </p:txBody>
      </p:sp>
      <p:sp>
        <p:nvSpPr>
          <p:cNvPr id="39" name="圆角矩形 38"/>
          <p:cNvSpPr/>
          <p:nvPr/>
        </p:nvSpPr>
        <p:spPr bwMode="gray">
          <a:xfrm>
            <a:off x="9868679" y="4771501"/>
            <a:ext cx="1008223" cy="284213"/>
          </a:xfrm>
          <a:prstGeom prst="roundRect">
            <a:avLst/>
          </a:prstGeom>
          <a:solidFill>
            <a:schemeClr val="accent6">
              <a:lumMod val="20000"/>
              <a:lumOff val="80000"/>
            </a:schemeClr>
          </a:solidFill>
          <a:ln w="9525" cap="flat" cmpd="sng" algn="ctr">
            <a:solidFill>
              <a:schemeClr val="accent6">
                <a:lumMod val="60000"/>
                <a:lumOff val="40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spcBef>
                <a:spcPct val="0"/>
              </a:spcBef>
              <a:spcAft>
                <a:spcPct val="0"/>
              </a:spcAft>
              <a:buClrTx/>
              <a:buSzTx/>
              <a:buFontTx/>
              <a:buNone/>
              <a:tabLst/>
            </a:pPr>
            <a:r>
              <a:rPr lang="en-US" sz="1200" dirty="0" smtClean="0">
                <a:latin typeface="Huawei Sans" panose="020C0503030203020204" pitchFamily="34" charset="0"/>
              </a:rPr>
              <a:t>ISP1</a:t>
            </a:r>
            <a:endParaRPr kumimoji="0" lang="en-US" altLang="zh-CN" sz="1200" i="0" u="none" strike="noStrike" cap="none" normalizeH="0" baseline="0" dirty="0">
              <a:ln>
                <a:noFill/>
              </a:ln>
              <a:effectLst/>
              <a:latin typeface="Huawei Sans" panose="020C0503030203020204" pitchFamily="34" charset="0"/>
              <a:ea typeface="方正兰亭黑简体" panose="02000000000000000000" pitchFamily="2" charset="-122"/>
            </a:endParaRPr>
          </a:p>
        </p:txBody>
      </p:sp>
      <p:sp>
        <p:nvSpPr>
          <p:cNvPr id="40" name="圆角矩形 39"/>
          <p:cNvSpPr/>
          <p:nvPr/>
        </p:nvSpPr>
        <p:spPr bwMode="gray">
          <a:xfrm>
            <a:off x="7166107" y="4771501"/>
            <a:ext cx="2244840" cy="878334"/>
          </a:xfrm>
          <a:prstGeom prst="roundRect">
            <a:avLst/>
          </a:prstGeom>
          <a:solidFill>
            <a:srgbClr val="F2FBFC"/>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b" anchorCtr="0" compatLnSpc="1">
            <a:prstTxWarp prst="textNoShape">
              <a:avLst/>
            </a:prstTxWarp>
          </a:bodyPr>
          <a:lstStyle/>
          <a:p>
            <a:pPr marL="0" marR="0" indent="0" algn="ctr" defTabSz="914400" rtl="0" eaLnBrk="1" fontAlgn="ctr" latinLnBrk="0" hangingPunct="1">
              <a:spcBef>
                <a:spcPct val="0"/>
              </a:spcBef>
              <a:spcAft>
                <a:spcPct val="0"/>
              </a:spcAft>
              <a:buClrTx/>
              <a:buSzTx/>
              <a:buFontTx/>
              <a:buNone/>
              <a:tabLst/>
            </a:pPr>
            <a:r>
              <a:rPr lang="en-US" sz="1200" dirty="0" smtClean="0">
                <a:latin typeface="Huawei Sans" panose="020C0503030203020204" pitchFamily="34" charset="0"/>
              </a:rPr>
              <a:t>Users</a:t>
            </a:r>
            <a:endParaRPr kumimoji="0" lang="en-US" altLang="zh-CN" sz="1200" i="0" u="none" strike="noStrike" cap="none" normalizeH="0" baseline="0" dirty="0">
              <a:ln>
                <a:noFill/>
              </a:ln>
              <a:effectLst/>
              <a:latin typeface="Huawei Sans" panose="020C0503030203020204" pitchFamily="34" charset="0"/>
              <a:ea typeface="方正兰亭黑简体" panose="02000000000000000000" pitchFamily="2" charset="-122"/>
            </a:endParaRPr>
          </a:p>
        </p:txBody>
      </p:sp>
      <p:cxnSp>
        <p:nvCxnSpPr>
          <p:cNvPr id="41" name="直接箭头连接符 40"/>
          <p:cNvCxnSpPr>
            <a:stCxn id="37" idx="2"/>
            <a:endCxn id="38" idx="0"/>
          </p:cNvCxnSpPr>
          <p:nvPr/>
        </p:nvCxnSpPr>
        <p:spPr bwMode="gray">
          <a:xfrm>
            <a:off x="8288527" y="4116480"/>
            <a:ext cx="0" cy="185404"/>
          </a:xfrm>
          <a:prstGeom prst="straightConnector1">
            <a:avLst/>
          </a:prstGeom>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42" name="直接箭头连接符 41"/>
          <p:cNvCxnSpPr>
            <a:stCxn id="47" idx="3"/>
            <a:endCxn id="39" idx="1"/>
          </p:cNvCxnSpPr>
          <p:nvPr/>
        </p:nvCxnSpPr>
        <p:spPr bwMode="gray">
          <a:xfrm flipV="1">
            <a:off x="9103620" y="4913608"/>
            <a:ext cx="765059" cy="156668"/>
          </a:xfrm>
          <a:prstGeom prst="straightConnector1">
            <a:avLst/>
          </a:prstGeom>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44" name="圆角矩形 43"/>
          <p:cNvSpPr/>
          <p:nvPr/>
        </p:nvSpPr>
        <p:spPr bwMode="gray">
          <a:xfrm>
            <a:off x="9857055" y="5226945"/>
            <a:ext cx="1008223" cy="284213"/>
          </a:xfrm>
          <a:prstGeom prst="roundRect">
            <a:avLst/>
          </a:prstGeom>
          <a:solidFill>
            <a:schemeClr val="accent6">
              <a:lumMod val="20000"/>
              <a:lumOff val="80000"/>
            </a:schemeClr>
          </a:solidFill>
          <a:ln w="9525" cap="flat" cmpd="sng" algn="ctr">
            <a:solidFill>
              <a:schemeClr val="accent6">
                <a:lumMod val="60000"/>
                <a:lumOff val="40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spcBef>
                <a:spcPct val="0"/>
              </a:spcBef>
              <a:spcAft>
                <a:spcPct val="0"/>
              </a:spcAft>
              <a:buClrTx/>
              <a:buSzTx/>
              <a:buFontTx/>
              <a:buNone/>
              <a:tabLst/>
            </a:pPr>
            <a:r>
              <a:rPr lang="en-US" sz="1200" dirty="0" smtClean="0">
                <a:latin typeface="Huawei Sans" panose="020C0503030203020204" pitchFamily="34" charset="0"/>
              </a:rPr>
              <a:t>ISP2</a:t>
            </a:r>
            <a:endParaRPr kumimoji="0" lang="en-US" altLang="zh-CN" sz="1200" i="0" u="none" strike="noStrike" cap="none" normalizeH="0" baseline="0" dirty="0">
              <a:ln>
                <a:noFill/>
              </a:ln>
              <a:effectLst/>
              <a:latin typeface="Huawei Sans" panose="020C0503030203020204" pitchFamily="34" charset="0"/>
              <a:ea typeface="方正兰亭黑简体" panose="02000000000000000000" pitchFamily="2" charset="-122"/>
            </a:endParaRPr>
          </a:p>
        </p:txBody>
      </p:sp>
      <p:cxnSp>
        <p:nvCxnSpPr>
          <p:cNvPr id="45" name="直接箭头连接符 44"/>
          <p:cNvCxnSpPr>
            <a:stCxn id="38" idx="2"/>
            <a:endCxn id="47" idx="0"/>
          </p:cNvCxnSpPr>
          <p:nvPr/>
        </p:nvCxnSpPr>
        <p:spPr bwMode="gray">
          <a:xfrm>
            <a:off x="8288527" y="4586097"/>
            <a:ext cx="0" cy="327510"/>
          </a:xfrm>
          <a:prstGeom prst="straightConnector1">
            <a:avLst/>
          </a:prstGeom>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47" name="圆角矩形 46"/>
          <p:cNvSpPr/>
          <p:nvPr/>
        </p:nvSpPr>
        <p:spPr bwMode="gray">
          <a:xfrm>
            <a:off x="7473434" y="4913607"/>
            <a:ext cx="1630186" cy="313338"/>
          </a:xfrm>
          <a:prstGeom prst="roundRect">
            <a:avLst/>
          </a:prstGeom>
          <a:solidFill>
            <a:schemeClr val="bg1"/>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14400" fontAlgn="ctr">
              <a:spcBef>
                <a:spcPct val="0"/>
              </a:spcBef>
              <a:spcAft>
                <a:spcPct val="0"/>
              </a:spcAft>
            </a:pPr>
            <a:r>
              <a:rPr lang="en-US" sz="1200" dirty="0" smtClean="0">
                <a:latin typeface="Huawei Sans" panose="020C0503030203020204" pitchFamily="34" charset="0"/>
              </a:rPr>
              <a:t>IPv6 address block</a:t>
            </a:r>
            <a:endParaRPr lang="en-US" altLang="zh-CN" sz="1200" dirty="0">
              <a:latin typeface="Huawei Sans" panose="020C0503030203020204" pitchFamily="34" charset="0"/>
              <a:ea typeface="方正兰亭黑简体" panose="02000000000000000000" pitchFamily="2" charset="-122"/>
            </a:endParaRPr>
          </a:p>
        </p:txBody>
      </p:sp>
      <p:cxnSp>
        <p:nvCxnSpPr>
          <p:cNvPr id="54" name="直接箭头连接符 53"/>
          <p:cNvCxnSpPr>
            <a:stCxn id="47" idx="3"/>
            <a:endCxn id="44" idx="1"/>
          </p:cNvCxnSpPr>
          <p:nvPr/>
        </p:nvCxnSpPr>
        <p:spPr bwMode="gray">
          <a:xfrm>
            <a:off x="9103620" y="5070276"/>
            <a:ext cx="753435" cy="298776"/>
          </a:xfrm>
          <a:prstGeom prst="straightConnector1">
            <a:avLst/>
          </a:prstGeom>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5281780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IPv6 Address Planning</a:t>
            </a:r>
            <a:endParaRPr lang="en-US" dirty="0"/>
          </a:p>
        </p:txBody>
      </p:sp>
      <p:sp>
        <p:nvSpPr>
          <p:cNvPr id="4" name="矩形 6"/>
          <p:cNvSpPr/>
          <p:nvPr/>
        </p:nvSpPr>
        <p:spPr bwMode="gray">
          <a:xfrm>
            <a:off x="752578" y="3091131"/>
            <a:ext cx="2520000" cy="326509"/>
          </a:xfrm>
          <a:prstGeom prst="rect">
            <a:avLst/>
          </a:prstGeom>
          <a:solidFill>
            <a:srgbClr val="BEE9EE"/>
          </a:solidFill>
          <a:ln>
            <a:solidFill>
              <a:srgbClr val="FFFFFF"/>
            </a:solidFill>
          </a:ln>
          <a:effectLst/>
        </p:spPr>
        <p:txBody>
          <a:bodyPr wrap="none" lIns="121935" tIns="60968" rIns="121935" bIns="60968" anchor="ctr" anchorCtr="0">
            <a:noAutofit/>
          </a:bodyPr>
          <a:lstStyle/>
          <a:p>
            <a:pPr marL="214224" indent="-214224" algn="ctr" defTabSz="697421" eaLnBrk="0" fontAlgn="ctr" hangingPunct="0">
              <a:buClr>
                <a:srgbClr val="990000"/>
              </a:buClr>
              <a:buSzPct val="60000"/>
            </a:pPr>
            <a:r>
              <a:rPr lang="en-US" sz="1200" b="1" dirty="0" smtClean="0">
                <a:latin typeface="Huawei Sans" panose="020C0503030203020204" pitchFamily="34" charset="0"/>
              </a:rPr>
              <a:t>Step 1</a:t>
            </a:r>
            <a:endParaRPr lang="en-US" altLang="zh-CN" sz="1200" b="1" kern="0" dirty="0">
              <a:latin typeface="Huawei Sans" panose="020C0503030203020204" pitchFamily="34" charset="0"/>
              <a:ea typeface="方正兰亭黑简体" panose="02000000000000000000" pitchFamily="2" charset="-122"/>
              <a:cs typeface="Arial" pitchFamily="34" charset="0"/>
              <a:sym typeface="Arial"/>
            </a:endParaRPr>
          </a:p>
        </p:txBody>
      </p:sp>
      <p:sp>
        <p:nvSpPr>
          <p:cNvPr id="5" name="矩形 7"/>
          <p:cNvSpPr/>
          <p:nvPr/>
        </p:nvSpPr>
        <p:spPr bwMode="gray">
          <a:xfrm>
            <a:off x="3250828" y="3091131"/>
            <a:ext cx="2520000" cy="326509"/>
          </a:xfrm>
          <a:prstGeom prst="rect">
            <a:avLst/>
          </a:prstGeom>
          <a:solidFill>
            <a:srgbClr val="56C4D2"/>
          </a:solidFill>
          <a:ln>
            <a:solidFill>
              <a:srgbClr val="FFFFFF"/>
            </a:solidFill>
          </a:ln>
          <a:effectLst/>
        </p:spPr>
        <p:txBody>
          <a:bodyPr wrap="none" lIns="121935" tIns="60968" rIns="121935" bIns="60968" anchor="ctr" anchorCtr="0">
            <a:noAutofit/>
          </a:bodyPr>
          <a:lstStyle/>
          <a:p>
            <a:pPr marL="214224" marR="0" lvl="0" indent="-214224" algn="ctr" defTabSz="697421" eaLnBrk="0" fontAlgn="ctr" latinLnBrk="0" hangingPunct="0">
              <a:spcBef>
                <a:spcPts val="0"/>
              </a:spcBef>
              <a:spcAft>
                <a:spcPts val="0"/>
              </a:spcAft>
              <a:buClr>
                <a:srgbClr val="990000"/>
              </a:buClr>
              <a:buSzPct val="60000"/>
              <a:buFontTx/>
              <a:buNone/>
              <a:tabLst/>
              <a:defRPr/>
            </a:pPr>
            <a:r>
              <a:rPr lang="en-US" sz="1200" b="1" dirty="0" smtClean="0">
                <a:solidFill>
                  <a:schemeClr val="bg1"/>
                </a:solidFill>
                <a:latin typeface="Huawei Sans" panose="020C0503030203020204" pitchFamily="34" charset="0"/>
              </a:rPr>
              <a:t>Step 2</a:t>
            </a:r>
            <a:endParaRPr kumimoji="0" lang="en-US" altLang="zh-CN" sz="1200" b="1" i="0" u="none" strike="noStrike" kern="0" cap="none" spc="0" normalizeH="0" noProof="0" dirty="0">
              <a:ln>
                <a:noFill/>
              </a:ln>
              <a:solidFill>
                <a:schemeClr val="bg1"/>
              </a:solidFill>
              <a:effectLst/>
              <a:uLnTx/>
              <a:uFillTx/>
              <a:latin typeface="Huawei Sans" panose="020C0503030203020204" pitchFamily="34" charset="0"/>
              <a:ea typeface="方正兰亭黑简体" panose="02000000000000000000" pitchFamily="2" charset="-122"/>
              <a:cs typeface="Arial" pitchFamily="34" charset="0"/>
              <a:sym typeface="Arial"/>
            </a:endParaRPr>
          </a:p>
        </p:txBody>
      </p:sp>
      <p:sp>
        <p:nvSpPr>
          <p:cNvPr id="7" name="矩形 10"/>
          <p:cNvSpPr/>
          <p:nvPr/>
        </p:nvSpPr>
        <p:spPr bwMode="gray">
          <a:xfrm>
            <a:off x="5770828" y="3091131"/>
            <a:ext cx="2520000" cy="326509"/>
          </a:xfrm>
          <a:prstGeom prst="rect">
            <a:avLst/>
          </a:prstGeom>
          <a:solidFill>
            <a:srgbClr val="BEE9EE"/>
          </a:solidFill>
          <a:ln>
            <a:solidFill>
              <a:srgbClr val="FFFFFF"/>
            </a:solidFill>
          </a:ln>
          <a:effectLst/>
        </p:spPr>
        <p:txBody>
          <a:bodyPr wrap="none" lIns="121935" tIns="60968" rIns="121935" bIns="60968" anchor="ctr" anchorCtr="0">
            <a:noAutofit/>
          </a:bodyPr>
          <a:lstStyle/>
          <a:p>
            <a:pPr marL="214224" indent="-214224" algn="ctr" defTabSz="697421" eaLnBrk="0" fontAlgn="ctr" hangingPunct="0">
              <a:buClr>
                <a:srgbClr val="990000"/>
              </a:buClr>
              <a:buSzPct val="60000"/>
            </a:pPr>
            <a:r>
              <a:rPr lang="en-US" sz="1200" b="1" dirty="0" smtClean="0">
                <a:latin typeface="Huawei Sans" panose="020C0503030203020204" pitchFamily="34" charset="0"/>
              </a:rPr>
              <a:t>Step 3</a:t>
            </a:r>
            <a:endParaRPr lang="en-US" altLang="zh-CN" sz="1200" b="1" kern="0" dirty="0">
              <a:latin typeface="Huawei Sans" panose="020C0503030203020204" pitchFamily="34" charset="0"/>
              <a:ea typeface="方正兰亭黑简体" panose="02000000000000000000" pitchFamily="2" charset="-122"/>
              <a:cs typeface="Arial" pitchFamily="34" charset="0"/>
              <a:sym typeface="Arial"/>
            </a:endParaRPr>
          </a:p>
        </p:txBody>
      </p:sp>
      <p:sp>
        <p:nvSpPr>
          <p:cNvPr id="11" name="右箭头 10"/>
          <p:cNvSpPr/>
          <p:nvPr/>
        </p:nvSpPr>
        <p:spPr bwMode="gray">
          <a:xfrm>
            <a:off x="8290828" y="2929399"/>
            <a:ext cx="2520000" cy="649973"/>
          </a:xfrm>
          <a:prstGeom prst="rightArrow">
            <a:avLst/>
          </a:prstGeom>
          <a:solidFill>
            <a:srgbClr val="56C4D2"/>
          </a:solidFill>
          <a:ln>
            <a:solidFill>
              <a:srgbClr val="FFFFFF"/>
            </a:solidFill>
          </a:ln>
          <a:effectLst/>
        </p:spPr>
        <p:txBody>
          <a:bodyPr wrap="none" lIns="121935" tIns="60968" rIns="121935" bIns="60968" anchor="ctr" anchorCtr="0">
            <a:noAutofit/>
          </a:bodyPr>
          <a:lstStyle/>
          <a:p>
            <a:pPr marL="214224" indent="-214224" algn="ctr" defTabSz="697421" eaLnBrk="0" fontAlgn="ctr" hangingPunct="0">
              <a:buClr>
                <a:srgbClr val="990000"/>
              </a:buClr>
              <a:buSzPct val="60000"/>
              <a:defRPr/>
            </a:pPr>
            <a:r>
              <a:rPr lang="en-US" sz="1200" b="1" dirty="0" smtClean="0">
                <a:solidFill>
                  <a:schemeClr val="bg1"/>
                </a:solidFill>
                <a:latin typeface="Huawei Sans" panose="020C0503030203020204" pitchFamily="34" charset="0"/>
              </a:rPr>
              <a:t>Step 4</a:t>
            </a:r>
            <a:endParaRPr lang="en-US" altLang="zh-CN" sz="1200" b="1" kern="0" dirty="0">
              <a:solidFill>
                <a:schemeClr val="bg1"/>
              </a:solidFill>
              <a:latin typeface="Huawei Sans" panose="020C0503030203020204" pitchFamily="34" charset="0"/>
              <a:ea typeface="方正兰亭黑简体" panose="02000000000000000000" pitchFamily="2" charset="-122"/>
              <a:cs typeface="Arial" pitchFamily="34" charset="0"/>
              <a:sym typeface="Arial"/>
            </a:endParaRPr>
          </a:p>
        </p:txBody>
      </p:sp>
      <p:cxnSp>
        <p:nvCxnSpPr>
          <p:cNvPr id="15" name="直接箭头连接符 85"/>
          <p:cNvCxnSpPr/>
          <p:nvPr/>
        </p:nvCxnSpPr>
        <p:spPr bwMode="gray">
          <a:xfrm flipV="1">
            <a:off x="1998314" y="3410568"/>
            <a:ext cx="0" cy="360000"/>
          </a:xfrm>
          <a:prstGeom prst="straightConnector1">
            <a:avLst/>
          </a:prstGeom>
          <a:noFill/>
          <a:ln w="25400">
            <a:solidFill>
              <a:srgbClr val="56C4D2">
                <a:alpha val="55000"/>
              </a:srgbClr>
            </a:solidFill>
            <a:headEnd type="triangl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9" name="直接箭头连接符 88"/>
          <p:cNvCxnSpPr/>
          <p:nvPr/>
        </p:nvCxnSpPr>
        <p:spPr bwMode="gray">
          <a:xfrm>
            <a:off x="4541192" y="2736607"/>
            <a:ext cx="0" cy="360000"/>
          </a:xfrm>
          <a:prstGeom prst="straightConnector1">
            <a:avLst/>
          </a:prstGeom>
          <a:noFill/>
          <a:ln w="25400">
            <a:solidFill>
              <a:srgbClr val="56C4D2">
                <a:alpha val="55000"/>
              </a:srgbClr>
            </a:solidFill>
            <a:headEnd type="triangl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 name="直接箭头连接符 85"/>
          <p:cNvCxnSpPr/>
          <p:nvPr/>
        </p:nvCxnSpPr>
        <p:spPr bwMode="gray">
          <a:xfrm flipV="1">
            <a:off x="6992009" y="3410568"/>
            <a:ext cx="0" cy="360000"/>
          </a:xfrm>
          <a:prstGeom prst="straightConnector1">
            <a:avLst/>
          </a:prstGeom>
          <a:noFill/>
          <a:ln w="25400">
            <a:solidFill>
              <a:srgbClr val="56C4D2">
                <a:alpha val="55000"/>
              </a:srgbClr>
            </a:solidFill>
            <a:headEnd type="triangl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1" name="矩形 20"/>
          <p:cNvSpPr/>
          <p:nvPr/>
        </p:nvSpPr>
        <p:spPr bwMode="gray">
          <a:xfrm>
            <a:off x="752578" y="3770568"/>
            <a:ext cx="2498250" cy="1615600"/>
          </a:xfrm>
          <a:prstGeom prst="rect">
            <a:avLst/>
          </a:prstGeom>
          <a:solidFill>
            <a:srgbClr val="EAF8FA"/>
          </a:solidFill>
          <a:ln w="9525" cap="flat" cmpd="sng" algn="ctr">
            <a:solidFill>
              <a:srgbClr val="BEE9EE"/>
            </a:solidFill>
            <a:prstDash val="solid"/>
            <a:round/>
            <a:headEnd type="none" w="med" len="med"/>
            <a:tailEnd type="none" w="med" len="med"/>
          </a:ln>
          <a:effectLst/>
        </p:spPr>
        <p:txBody>
          <a:bodyPr vert="horz" wrap="square" lIns="108000" tIns="45720" rIns="108000" bIns="45720" numCol="1" rtlCol="0" anchor="t" anchorCtr="0" compatLnSpc="1">
            <a:prstTxWarp prst="textNoShape">
              <a:avLst/>
            </a:prstTxWarp>
          </a:bodyPr>
          <a:lstStyle/>
          <a:p>
            <a:pPr algn="ctr" defTabSz="914400" fontAlgn="ctr">
              <a:spcBef>
                <a:spcPct val="0"/>
              </a:spcBef>
              <a:spcAft>
                <a:spcPct val="0"/>
              </a:spcAft>
              <a:buClr>
                <a:srgbClr val="CC9900"/>
              </a:buClr>
            </a:pPr>
            <a:r>
              <a:rPr lang="en-US" sz="1400" b="1" dirty="0" smtClean="0">
                <a:solidFill>
                  <a:srgbClr val="000000"/>
                </a:solidFill>
                <a:latin typeface="Huawei Sans" panose="020C0503030203020204" pitchFamily="34" charset="0"/>
              </a:rPr>
              <a:t>Requirements analysis and confirmation</a:t>
            </a:r>
            <a:endParaRPr lang="en-US" altLang="zh-CN" sz="1400" b="1" kern="0" dirty="0">
              <a:solidFill>
                <a:srgbClr val="000000"/>
              </a:solidFill>
              <a:latin typeface="Huawei Sans" panose="020C0503030203020204" pitchFamily="34" charset="0"/>
              <a:ea typeface="方正兰亭黑简体" panose="02000000000000000000" pitchFamily="2" charset="-122"/>
            </a:endParaRPr>
          </a:p>
        </p:txBody>
      </p:sp>
      <p:sp>
        <p:nvSpPr>
          <p:cNvPr id="22" name="Text Box 978"/>
          <p:cNvSpPr txBox="1">
            <a:spLocks noChangeArrowheads="1"/>
          </p:cNvSpPr>
          <p:nvPr/>
        </p:nvSpPr>
        <p:spPr bwMode="gray">
          <a:xfrm>
            <a:off x="759153" y="4282168"/>
            <a:ext cx="2491675" cy="184666"/>
          </a:xfrm>
          <a:prstGeom prst="rect">
            <a:avLst/>
          </a:prstGeom>
          <a:noFill/>
          <a:ln w="9525" algn="ctr">
            <a:noFill/>
            <a:miter lim="800000"/>
            <a:headEnd/>
            <a:tailEnd/>
          </a:ln>
          <a:effectLst/>
        </p:spPr>
        <p:txBody>
          <a:bodyPr wrap="square" lIns="0" tIns="0" rIns="0" bIns="0">
            <a:spAutoFit/>
          </a:bodyPr>
          <a:lstStyle/>
          <a:p>
            <a:pPr marL="85725" indent="-85725" algn="ctr" defTabSz="914400" fontAlgn="ctr">
              <a:spcBef>
                <a:spcPct val="0"/>
              </a:spcBef>
              <a:spcAft>
                <a:spcPct val="0"/>
              </a:spcAft>
              <a:defRPr/>
            </a:pPr>
            <a:r>
              <a:rPr lang="en-US" sz="1200" b="1" dirty="0" smtClean="0">
                <a:latin typeface="Huawei Sans" panose="020C0503030203020204" pitchFamily="34" charset="0"/>
              </a:rPr>
              <a:t>IPv6 address planning scope</a:t>
            </a:r>
            <a:endParaRPr lang="en-US" altLang="ko-KR" sz="1200" b="1" dirty="0">
              <a:latin typeface="Huawei Sans" panose="020C0503030203020204" pitchFamily="34" charset="0"/>
              <a:ea typeface="方正兰亭黑简体" panose="02000000000000000000" pitchFamily="2" charset="-122"/>
            </a:endParaRPr>
          </a:p>
        </p:txBody>
      </p:sp>
      <p:sp>
        <p:nvSpPr>
          <p:cNvPr id="23" name="矩形 22"/>
          <p:cNvSpPr/>
          <p:nvPr/>
        </p:nvSpPr>
        <p:spPr bwMode="gray">
          <a:xfrm>
            <a:off x="1408922" y="1077172"/>
            <a:ext cx="6116760" cy="1668765"/>
          </a:xfrm>
          <a:prstGeom prst="rect">
            <a:avLst/>
          </a:prstGeom>
          <a:solidFill>
            <a:srgbClr val="EAF8FA"/>
          </a:solidFill>
          <a:ln w="9525" cap="flat" cmpd="sng" algn="ctr">
            <a:solidFill>
              <a:srgbClr val="BEE9EE"/>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914400" fontAlgn="ctr">
              <a:spcBef>
                <a:spcPct val="0"/>
              </a:spcBef>
              <a:spcAft>
                <a:spcPct val="0"/>
              </a:spcAft>
              <a:buClr>
                <a:srgbClr val="CC9900"/>
              </a:buClr>
            </a:pPr>
            <a:r>
              <a:rPr lang="en-US" sz="1400" b="1" dirty="0" smtClean="0">
                <a:solidFill>
                  <a:srgbClr val="000000"/>
                </a:solidFill>
                <a:latin typeface="Huawei Sans" panose="020C0503030203020204" pitchFamily="34" charset="0"/>
              </a:rPr>
              <a:t>Address structure design</a:t>
            </a:r>
            <a:endParaRPr lang="en-US" altLang="zh-CN" sz="1400" b="1" kern="0" dirty="0">
              <a:solidFill>
                <a:srgbClr val="000000"/>
              </a:solidFill>
              <a:latin typeface="Huawei Sans" panose="020C0503030203020204" pitchFamily="34" charset="0"/>
              <a:ea typeface="方正兰亭黑简体" panose="02000000000000000000" pitchFamily="2" charset="-122"/>
            </a:endParaRPr>
          </a:p>
        </p:txBody>
      </p:sp>
      <p:sp>
        <p:nvSpPr>
          <p:cNvPr id="31" name="Text Box 978"/>
          <p:cNvSpPr txBox="1">
            <a:spLocks noChangeArrowheads="1"/>
          </p:cNvSpPr>
          <p:nvPr/>
        </p:nvSpPr>
        <p:spPr bwMode="gray">
          <a:xfrm>
            <a:off x="940662" y="4565932"/>
            <a:ext cx="2136710" cy="738664"/>
          </a:xfrm>
          <a:prstGeom prst="rect">
            <a:avLst/>
          </a:prstGeom>
          <a:noFill/>
          <a:ln w="9525" algn="ctr">
            <a:noFill/>
            <a:miter lim="800000"/>
            <a:headEnd/>
            <a:tailEnd/>
          </a:ln>
          <a:effectLst/>
        </p:spPr>
        <p:txBody>
          <a:bodyPr wrap="square" lIns="0" tIns="0" rIns="0" bIns="0">
            <a:spAutoFit/>
          </a:bodyPr>
          <a:lstStyle/>
          <a:p>
            <a:pPr defTabSz="914400" fontAlgn="ctr">
              <a:spcBef>
                <a:spcPct val="0"/>
              </a:spcBef>
              <a:spcAft>
                <a:spcPct val="0"/>
              </a:spcAft>
              <a:defRPr/>
            </a:pPr>
            <a:r>
              <a:rPr lang="en-US" sz="1200" dirty="0" smtClean="0">
                <a:latin typeface="Huawei Sans" panose="020C0503030203020204" pitchFamily="34" charset="0"/>
              </a:rPr>
              <a:t>It is recommended that IPv6 addresses be planned globally and uniformly for the entire network.</a:t>
            </a:r>
            <a:endParaRPr lang="en-US" altLang="zh-CN" sz="1200" dirty="0">
              <a:latin typeface="Huawei Sans" panose="020C0503030203020204" pitchFamily="34" charset="0"/>
              <a:ea typeface="方正兰亭黑简体" panose="02000000000000000000" pitchFamily="2" charset="-122"/>
            </a:endParaRPr>
          </a:p>
        </p:txBody>
      </p:sp>
      <p:sp>
        <p:nvSpPr>
          <p:cNvPr id="32" name="Text Box 978"/>
          <p:cNvSpPr txBox="1">
            <a:spLocks noChangeArrowheads="1"/>
          </p:cNvSpPr>
          <p:nvPr/>
        </p:nvSpPr>
        <p:spPr bwMode="gray">
          <a:xfrm>
            <a:off x="2486717" y="1413573"/>
            <a:ext cx="3961170" cy="184666"/>
          </a:xfrm>
          <a:prstGeom prst="rect">
            <a:avLst/>
          </a:prstGeom>
          <a:noFill/>
          <a:ln w="9525" algn="ctr">
            <a:noFill/>
            <a:miter lim="800000"/>
            <a:headEnd/>
            <a:tailEnd/>
          </a:ln>
          <a:effectLst/>
        </p:spPr>
        <p:txBody>
          <a:bodyPr wrap="square" lIns="0" tIns="0" rIns="0" bIns="0">
            <a:spAutoFit/>
          </a:bodyPr>
          <a:lstStyle/>
          <a:p>
            <a:pPr marL="85725" indent="-85725" algn="ctr" defTabSz="914400" fontAlgn="ctr">
              <a:spcBef>
                <a:spcPct val="0"/>
              </a:spcBef>
              <a:spcAft>
                <a:spcPct val="0"/>
              </a:spcAft>
              <a:defRPr/>
            </a:pPr>
            <a:r>
              <a:rPr lang="en-US" sz="1200" b="1" dirty="0" smtClean="0">
                <a:latin typeface="Huawei Sans" panose="020C0503030203020204" pitchFamily="34" charset="0"/>
              </a:rPr>
              <a:t>Determine the basic structure of IPv6 addresses.</a:t>
            </a:r>
            <a:endParaRPr lang="en-US" sz="1200" b="1" dirty="0">
              <a:latin typeface="Huawei Sans" panose="020C0503030203020204" pitchFamily="34" charset="0"/>
            </a:endParaRPr>
          </a:p>
        </p:txBody>
      </p:sp>
      <p:sp>
        <p:nvSpPr>
          <p:cNvPr id="33" name="Text Box 978"/>
          <p:cNvSpPr txBox="1">
            <a:spLocks noChangeArrowheads="1"/>
          </p:cNvSpPr>
          <p:nvPr/>
        </p:nvSpPr>
        <p:spPr bwMode="gray">
          <a:xfrm>
            <a:off x="1676554" y="1631485"/>
            <a:ext cx="5581496" cy="369332"/>
          </a:xfrm>
          <a:prstGeom prst="rect">
            <a:avLst/>
          </a:prstGeom>
          <a:noFill/>
          <a:ln w="9525" algn="ctr">
            <a:noFill/>
            <a:miter lim="800000"/>
            <a:headEnd/>
            <a:tailEnd/>
          </a:ln>
          <a:effectLst/>
        </p:spPr>
        <p:txBody>
          <a:bodyPr wrap="square" lIns="0" tIns="0" rIns="0" bIns="0">
            <a:spAutoFit/>
          </a:bodyPr>
          <a:lstStyle/>
          <a:p>
            <a:pPr algn="ctr" defTabSz="914400" fontAlgn="ctr">
              <a:spcBef>
                <a:spcPct val="0"/>
              </a:spcBef>
              <a:spcAft>
                <a:spcPct val="0"/>
              </a:spcAft>
              <a:defRPr/>
            </a:pPr>
            <a:r>
              <a:rPr lang="en-US" sz="1200" dirty="0" smtClean="0">
                <a:latin typeface="Huawei Sans" panose="020C0503030203020204" pitchFamily="34" charset="0"/>
              </a:rPr>
              <a:t>Design the IPv6 address structure, including the fixed prefix, user-defined prefix, and host address.</a:t>
            </a:r>
            <a:endParaRPr lang="en-US" altLang="zh-CN" sz="1200" dirty="0">
              <a:latin typeface="Huawei Sans" panose="020C0503030203020204" pitchFamily="34" charset="0"/>
              <a:ea typeface="方正兰亭黑简体" panose="02000000000000000000" pitchFamily="2" charset="-122"/>
            </a:endParaRPr>
          </a:p>
        </p:txBody>
      </p:sp>
      <p:sp>
        <p:nvSpPr>
          <p:cNvPr id="34" name="矩形 33"/>
          <p:cNvSpPr/>
          <p:nvPr/>
        </p:nvSpPr>
        <p:spPr bwMode="gray">
          <a:xfrm>
            <a:off x="5781703" y="3770568"/>
            <a:ext cx="5610974" cy="2289738"/>
          </a:xfrm>
          <a:prstGeom prst="rect">
            <a:avLst/>
          </a:prstGeom>
          <a:solidFill>
            <a:srgbClr val="EAF8FA"/>
          </a:solidFill>
          <a:ln w="9525" cap="flat" cmpd="sng" algn="ctr">
            <a:solidFill>
              <a:srgbClr val="BEE9EE"/>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914400" fontAlgn="ctr">
              <a:spcBef>
                <a:spcPct val="0"/>
              </a:spcBef>
              <a:spcAft>
                <a:spcPct val="0"/>
              </a:spcAft>
              <a:buClr>
                <a:srgbClr val="CC9900"/>
              </a:buClr>
            </a:pPr>
            <a:r>
              <a:rPr lang="en-US" sz="1400" b="1" dirty="0" smtClean="0">
                <a:solidFill>
                  <a:srgbClr val="000000"/>
                </a:solidFill>
                <a:latin typeface="Huawei Sans" panose="020C0503030203020204" pitchFamily="34" charset="0"/>
              </a:rPr>
              <a:t>Prefix definition</a:t>
            </a:r>
            <a:endParaRPr lang="en-US" altLang="zh-CN" sz="1400" b="1" kern="0" dirty="0">
              <a:solidFill>
                <a:srgbClr val="000000"/>
              </a:solidFill>
              <a:latin typeface="Huawei Sans" panose="020C0503030203020204" pitchFamily="34" charset="0"/>
              <a:ea typeface="方正兰亭黑简体" panose="02000000000000000000" pitchFamily="2" charset="-122"/>
            </a:endParaRPr>
          </a:p>
        </p:txBody>
      </p:sp>
      <p:sp>
        <p:nvSpPr>
          <p:cNvPr id="35" name="Text Box 978"/>
          <p:cNvSpPr txBox="1">
            <a:spLocks noChangeArrowheads="1"/>
          </p:cNvSpPr>
          <p:nvPr/>
        </p:nvSpPr>
        <p:spPr bwMode="gray">
          <a:xfrm>
            <a:off x="6423419" y="4132292"/>
            <a:ext cx="4327543" cy="369332"/>
          </a:xfrm>
          <a:prstGeom prst="rect">
            <a:avLst/>
          </a:prstGeom>
          <a:noFill/>
          <a:ln w="9525" algn="ctr">
            <a:noFill/>
            <a:miter lim="800000"/>
            <a:headEnd/>
            <a:tailEnd/>
          </a:ln>
          <a:effectLst/>
        </p:spPr>
        <p:txBody>
          <a:bodyPr wrap="square" lIns="0" tIns="0" rIns="0" bIns="0">
            <a:spAutoFit/>
          </a:bodyPr>
          <a:lstStyle/>
          <a:p>
            <a:pPr marL="85725" indent="-85725" algn="ctr" defTabSz="914400" fontAlgn="ctr">
              <a:spcBef>
                <a:spcPct val="0"/>
              </a:spcBef>
              <a:spcAft>
                <a:spcPct val="0"/>
              </a:spcAft>
              <a:defRPr/>
            </a:pPr>
            <a:r>
              <a:rPr lang="en-US" sz="1200" b="1" dirty="0" smtClean="0">
                <a:latin typeface="Huawei Sans" panose="020C0503030203020204" pitchFamily="34" charset="0"/>
              </a:rPr>
              <a:t>Collect enterprise information related to address assignment and define prefix information.</a:t>
            </a:r>
            <a:endParaRPr lang="en-US" sz="1200" b="1" dirty="0">
              <a:latin typeface="Huawei Sans" panose="020C0503030203020204" pitchFamily="34" charset="0"/>
            </a:endParaRPr>
          </a:p>
        </p:txBody>
      </p:sp>
      <p:sp>
        <p:nvSpPr>
          <p:cNvPr id="36" name="Text Box 978"/>
          <p:cNvSpPr txBox="1">
            <a:spLocks noChangeArrowheads="1"/>
          </p:cNvSpPr>
          <p:nvPr/>
        </p:nvSpPr>
        <p:spPr bwMode="gray">
          <a:xfrm>
            <a:off x="6062481" y="4620165"/>
            <a:ext cx="5163231" cy="1292662"/>
          </a:xfrm>
          <a:prstGeom prst="rect">
            <a:avLst/>
          </a:prstGeom>
          <a:noFill/>
          <a:ln w="9525" algn="ctr">
            <a:noFill/>
            <a:miter lim="800000"/>
            <a:headEnd/>
            <a:tailEnd/>
          </a:ln>
          <a:effectLst/>
        </p:spPr>
        <p:txBody>
          <a:bodyPr wrap="square" lIns="0" tIns="0" rIns="0" bIns="0">
            <a:spAutoFit/>
          </a:bodyPr>
          <a:lstStyle/>
          <a:p>
            <a:pPr marL="171450" indent="-171450" defTabSz="914400" fontAlgn="ctr">
              <a:spcBef>
                <a:spcPct val="0"/>
              </a:spcBef>
              <a:spcAft>
                <a:spcPct val="0"/>
              </a:spcAft>
              <a:buFont typeface="Arial" panose="020B0604020202020204" pitchFamily="34" charset="0"/>
              <a:buChar char="•"/>
              <a:defRPr/>
            </a:pPr>
            <a:r>
              <a:rPr lang="en-US" sz="1200" dirty="0" smtClean="0">
                <a:solidFill>
                  <a:srgbClr val="000000"/>
                </a:solidFill>
                <a:latin typeface="Huawei Sans" panose="020C0503030203020204" pitchFamily="34" charset="0"/>
              </a:rPr>
              <a:t>Location and quantity</a:t>
            </a:r>
          </a:p>
          <a:p>
            <a:pPr marL="360000" indent="-180000" defTabSz="914400" fontAlgn="ctr">
              <a:spcBef>
                <a:spcPct val="0"/>
              </a:spcBef>
              <a:spcAft>
                <a:spcPct val="0"/>
              </a:spcAft>
              <a:buFont typeface="Huawei Sans" panose="020C0503030203020204" pitchFamily="34" charset="0"/>
              <a:buChar char="▫"/>
              <a:defRPr/>
            </a:pPr>
            <a:r>
              <a:rPr lang="en-US" sz="1200" dirty="0" smtClean="0">
                <a:solidFill>
                  <a:srgbClr val="000000"/>
                </a:solidFill>
                <a:latin typeface="Huawei Sans" panose="020C0503030203020204" pitchFamily="34" charset="0"/>
              </a:rPr>
              <a:t>Country, region, province, city, county, campus building, floor, etc.</a:t>
            </a:r>
            <a:endParaRPr lang="en-US" altLang="zh-CN" sz="1200" kern="0" dirty="0" smtClean="0">
              <a:solidFill>
                <a:srgbClr val="000000"/>
              </a:solidFill>
              <a:latin typeface="Huawei Sans" panose="020C0503030203020204" pitchFamily="34" charset="0"/>
              <a:ea typeface="方正兰亭黑简体" panose="02000000000000000000" pitchFamily="2" charset="-122"/>
            </a:endParaRPr>
          </a:p>
          <a:p>
            <a:pPr marL="360000" indent="-180000" defTabSz="914400" fontAlgn="ctr">
              <a:spcBef>
                <a:spcPct val="0"/>
              </a:spcBef>
              <a:spcAft>
                <a:spcPct val="0"/>
              </a:spcAft>
              <a:buFont typeface="Huawei Sans" panose="020C0503030203020204" pitchFamily="34" charset="0"/>
              <a:buChar char="▫"/>
              <a:defRPr/>
            </a:pPr>
            <a:r>
              <a:rPr lang="en-US" sz="1200" dirty="0" smtClean="0">
                <a:solidFill>
                  <a:srgbClr val="000000"/>
                </a:solidFill>
                <a:latin typeface="Huawei Sans" panose="020C0503030203020204" pitchFamily="34" charset="0"/>
              </a:rPr>
              <a:t>Physical and logical locations, such as network plane A, network plane B, and </a:t>
            </a:r>
            <a:r>
              <a:rPr lang="en-US" sz="1200" i="1" dirty="0" smtClean="0">
                <a:solidFill>
                  <a:srgbClr val="000000"/>
                </a:solidFill>
                <a:latin typeface="Huawei Sans" panose="020C0503030203020204" pitchFamily="34" charset="0"/>
              </a:rPr>
              <a:t>xx</a:t>
            </a:r>
            <a:r>
              <a:rPr lang="en-US" sz="1200" dirty="0" smtClean="0">
                <a:solidFill>
                  <a:srgbClr val="000000"/>
                </a:solidFill>
                <a:latin typeface="Huawei Sans" panose="020C0503030203020204" pitchFamily="34" charset="0"/>
              </a:rPr>
              <a:t> dedicated network.</a:t>
            </a:r>
            <a:endParaRPr lang="en-US" altLang="zh-CN" sz="1200" kern="0" dirty="0" smtClean="0">
              <a:solidFill>
                <a:srgbClr val="000000"/>
              </a:solidFill>
              <a:latin typeface="Huawei Sans" panose="020C0503030203020204" pitchFamily="34" charset="0"/>
              <a:ea typeface="方正兰亭黑简体" panose="02000000000000000000" pitchFamily="2" charset="-122"/>
            </a:endParaRPr>
          </a:p>
          <a:p>
            <a:pPr marL="171450" indent="-171450" defTabSz="914400" fontAlgn="ctr">
              <a:spcBef>
                <a:spcPct val="0"/>
              </a:spcBef>
              <a:spcAft>
                <a:spcPct val="0"/>
              </a:spcAft>
              <a:buFont typeface="Arial" panose="020B0604020202020204" pitchFamily="34" charset="0"/>
              <a:buChar char="•"/>
              <a:defRPr/>
            </a:pPr>
            <a:r>
              <a:rPr lang="en-US" sz="1200" dirty="0" smtClean="0">
                <a:solidFill>
                  <a:srgbClr val="000000"/>
                </a:solidFill>
                <a:latin typeface="Huawei Sans" panose="020C0503030203020204" pitchFamily="34" charset="0"/>
              </a:rPr>
              <a:t>Services, applications, and systems connected in each location</a:t>
            </a:r>
          </a:p>
          <a:p>
            <a:pPr marL="360000" indent="-180000" defTabSz="914400" fontAlgn="ctr">
              <a:spcBef>
                <a:spcPct val="0"/>
              </a:spcBef>
              <a:spcAft>
                <a:spcPct val="0"/>
              </a:spcAft>
              <a:buFont typeface="Huawei Sans" panose="020C0503030203020204" pitchFamily="34" charset="0"/>
              <a:buChar char="▫"/>
              <a:defRPr/>
            </a:pPr>
            <a:r>
              <a:rPr lang="en-US" sz="1200" dirty="0" smtClean="0">
                <a:solidFill>
                  <a:srgbClr val="000000"/>
                </a:solidFill>
                <a:latin typeface="Huawei Sans" panose="020C0503030203020204" pitchFamily="34" charset="0"/>
              </a:rPr>
              <a:t>Office, R&amp;D, sales, administration, finance, etc.</a:t>
            </a:r>
            <a:endParaRPr lang="en-US" altLang="zh-CN" sz="1200" kern="0" dirty="0" smtClean="0">
              <a:solidFill>
                <a:srgbClr val="000000"/>
              </a:solidFill>
              <a:latin typeface="Huawei Sans" panose="020C0503030203020204" pitchFamily="34" charset="0"/>
              <a:ea typeface="方正兰亭黑简体" panose="02000000000000000000" pitchFamily="2" charset="-122"/>
            </a:endParaRPr>
          </a:p>
          <a:p>
            <a:pPr marL="171450" indent="-171450" defTabSz="914400" fontAlgn="ctr">
              <a:spcBef>
                <a:spcPct val="0"/>
              </a:spcBef>
              <a:spcAft>
                <a:spcPct val="0"/>
              </a:spcAft>
              <a:buFont typeface="Arial" panose="020B0604020202020204" pitchFamily="34" charset="0"/>
              <a:buChar char="•"/>
              <a:defRPr/>
            </a:pPr>
            <a:r>
              <a:rPr lang="en-US" sz="1200" dirty="0" smtClean="0">
                <a:solidFill>
                  <a:srgbClr val="000000"/>
                </a:solidFill>
                <a:latin typeface="Huawei Sans" panose="020C0503030203020204" pitchFamily="34" charset="0"/>
              </a:rPr>
              <a:t>Prefix assignment and definition in a top-to-down manner</a:t>
            </a:r>
            <a:endParaRPr lang="en-US" altLang="zh-CN" sz="1200" kern="0" dirty="0">
              <a:solidFill>
                <a:srgbClr val="000000"/>
              </a:solidFill>
              <a:latin typeface="Huawei Sans" panose="020C0503030203020204" pitchFamily="34" charset="0"/>
              <a:ea typeface="方正兰亭黑简体" panose="02000000000000000000" pitchFamily="2" charset="-122"/>
            </a:endParaRPr>
          </a:p>
        </p:txBody>
      </p:sp>
      <p:cxnSp>
        <p:nvCxnSpPr>
          <p:cNvPr id="37" name="直接箭头连接符 88"/>
          <p:cNvCxnSpPr/>
          <p:nvPr/>
        </p:nvCxnSpPr>
        <p:spPr bwMode="gray">
          <a:xfrm>
            <a:off x="9452684" y="2736607"/>
            <a:ext cx="0" cy="360000"/>
          </a:xfrm>
          <a:prstGeom prst="straightConnector1">
            <a:avLst/>
          </a:prstGeom>
          <a:noFill/>
          <a:ln w="25400">
            <a:solidFill>
              <a:srgbClr val="56C4D2">
                <a:alpha val="55000"/>
              </a:srgbClr>
            </a:solidFill>
            <a:headEnd type="triangl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8" name="矩形 37"/>
          <p:cNvSpPr/>
          <p:nvPr/>
        </p:nvSpPr>
        <p:spPr bwMode="gray">
          <a:xfrm>
            <a:off x="8290828" y="1077172"/>
            <a:ext cx="2495121" cy="1668765"/>
          </a:xfrm>
          <a:prstGeom prst="rect">
            <a:avLst/>
          </a:prstGeom>
          <a:solidFill>
            <a:srgbClr val="EAF8FA"/>
          </a:solidFill>
          <a:ln w="9525" cap="flat" cmpd="sng" algn="ctr">
            <a:solidFill>
              <a:srgbClr val="BEE9EE"/>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914400" fontAlgn="ctr">
              <a:spcBef>
                <a:spcPct val="0"/>
              </a:spcBef>
              <a:spcAft>
                <a:spcPct val="0"/>
              </a:spcAft>
              <a:buClr>
                <a:srgbClr val="CC9900"/>
              </a:buClr>
            </a:pPr>
            <a:r>
              <a:rPr lang="en-US" sz="1400" b="1" dirty="0" smtClean="0">
                <a:solidFill>
                  <a:srgbClr val="000000"/>
                </a:solidFill>
                <a:latin typeface="Huawei Sans" panose="020C0503030203020204" pitchFamily="34" charset="0"/>
              </a:rPr>
              <a:t>Address assignment</a:t>
            </a:r>
            <a:endParaRPr lang="en-US" altLang="zh-CN" sz="1400" b="1" kern="0" dirty="0">
              <a:solidFill>
                <a:srgbClr val="000000"/>
              </a:solidFill>
              <a:latin typeface="Huawei Sans" panose="020C0503030203020204" pitchFamily="34" charset="0"/>
              <a:ea typeface="方正兰亭黑简体" panose="02000000000000000000" pitchFamily="2" charset="-122"/>
            </a:endParaRPr>
          </a:p>
        </p:txBody>
      </p:sp>
      <p:sp>
        <p:nvSpPr>
          <p:cNvPr id="40" name="Text Box 978"/>
          <p:cNvSpPr txBox="1">
            <a:spLocks noChangeArrowheads="1"/>
          </p:cNvSpPr>
          <p:nvPr/>
        </p:nvSpPr>
        <p:spPr bwMode="gray">
          <a:xfrm>
            <a:off x="8394201" y="1492912"/>
            <a:ext cx="2323323" cy="1107996"/>
          </a:xfrm>
          <a:prstGeom prst="rect">
            <a:avLst/>
          </a:prstGeom>
          <a:noFill/>
          <a:ln w="9525" algn="ctr">
            <a:noFill/>
            <a:miter lim="800000"/>
            <a:headEnd/>
            <a:tailEnd/>
          </a:ln>
          <a:effectLst/>
        </p:spPr>
        <p:txBody>
          <a:bodyPr wrap="square" lIns="0" tIns="0" rIns="0" bIns="0">
            <a:spAutoFit/>
          </a:bodyPr>
          <a:lstStyle/>
          <a:p>
            <a:pPr defTabSz="914400" fontAlgn="ctr">
              <a:spcBef>
                <a:spcPct val="0"/>
              </a:spcBef>
              <a:spcAft>
                <a:spcPct val="0"/>
              </a:spcAft>
              <a:defRPr/>
            </a:pPr>
            <a:r>
              <a:rPr lang="en-US" sz="1200" dirty="0" smtClean="0">
                <a:latin typeface="Huawei Sans" panose="020C0503030203020204" pitchFamily="34" charset="0"/>
              </a:rPr>
              <a:t>After the headquarters defines and plans addresses, the addresses are assigned to subordinate units as required. The subordinate units can plan the reserved subnet space.</a:t>
            </a:r>
            <a:endParaRPr lang="en-US" sz="1200" dirty="0">
              <a:latin typeface="Huawei Sans" panose="020C0503030203020204" pitchFamily="34" charset="0"/>
            </a:endParaRPr>
          </a:p>
        </p:txBody>
      </p:sp>
      <p:sp>
        <p:nvSpPr>
          <p:cNvPr id="41" name="矩形 40"/>
          <p:cNvSpPr/>
          <p:nvPr/>
        </p:nvSpPr>
        <p:spPr bwMode="gray">
          <a:xfrm>
            <a:off x="2286825" y="2065384"/>
            <a:ext cx="1079058" cy="231899"/>
          </a:xfrm>
          <a:prstGeom prst="rect">
            <a:avLst/>
          </a:prstGeom>
          <a:solidFill>
            <a:schemeClr val="bg1"/>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32 bits</a:t>
            </a:r>
            <a:endParaRPr lang="en-US" altLang="zh-CN" sz="1200" dirty="0">
              <a:solidFill>
                <a:schemeClr val="tx1"/>
              </a:solidFill>
              <a:latin typeface="Huawei Sans" panose="020C0503030203020204" pitchFamily="34" charset="0"/>
            </a:endParaRPr>
          </a:p>
        </p:txBody>
      </p:sp>
      <p:sp>
        <p:nvSpPr>
          <p:cNvPr id="42" name="矩形 41"/>
          <p:cNvSpPr/>
          <p:nvPr/>
        </p:nvSpPr>
        <p:spPr bwMode="gray">
          <a:xfrm>
            <a:off x="3433618" y="2065384"/>
            <a:ext cx="1079058" cy="231899"/>
          </a:xfrm>
          <a:prstGeom prst="rect">
            <a:avLst/>
          </a:prstGeom>
          <a:solidFill>
            <a:schemeClr val="bg1"/>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32 bits</a:t>
            </a:r>
            <a:endParaRPr lang="en-US" altLang="zh-CN" sz="1200" dirty="0">
              <a:solidFill>
                <a:schemeClr val="tx1"/>
              </a:solidFill>
              <a:latin typeface="Huawei Sans" panose="020C0503030203020204" pitchFamily="34" charset="0"/>
            </a:endParaRPr>
          </a:p>
        </p:txBody>
      </p:sp>
      <p:sp>
        <p:nvSpPr>
          <p:cNvPr id="43" name="矩形 42"/>
          <p:cNvSpPr/>
          <p:nvPr/>
        </p:nvSpPr>
        <p:spPr bwMode="gray">
          <a:xfrm>
            <a:off x="4580411" y="2065384"/>
            <a:ext cx="2160000" cy="231899"/>
          </a:xfrm>
          <a:prstGeom prst="rect">
            <a:avLst/>
          </a:prstGeom>
          <a:solidFill>
            <a:schemeClr val="bg1"/>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64 bits</a:t>
            </a:r>
            <a:endParaRPr lang="en-US" altLang="zh-CN" sz="1200" dirty="0">
              <a:solidFill>
                <a:schemeClr val="tx1"/>
              </a:solidFill>
              <a:latin typeface="Huawei Sans" panose="020C0503030203020204" pitchFamily="34" charset="0"/>
            </a:endParaRPr>
          </a:p>
        </p:txBody>
      </p:sp>
      <p:sp>
        <p:nvSpPr>
          <p:cNvPr id="44" name="Text Box 978"/>
          <p:cNvSpPr txBox="1">
            <a:spLocks noChangeArrowheads="1"/>
          </p:cNvSpPr>
          <p:nvPr/>
        </p:nvSpPr>
        <p:spPr bwMode="gray">
          <a:xfrm>
            <a:off x="2415295" y="2361994"/>
            <a:ext cx="822119" cy="184666"/>
          </a:xfrm>
          <a:prstGeom prst="rect">
            <a:avLst/>
          </a:prstGeom>
          <a:noFill/>
          <a:ln w="9525" algn="ctr">
            <a:noFill/>
            <a:miter lim="800000"/>
            <a:headEnd/>
            <a:tailEnd/>
          </a:ln>
          <a:effectLst/>
        </p:spPr>
        <p:txBody>
          <a:bodyPr wrap="square" lIns="0" tIns="0" rIns="0" bIns="0">
            <a:spAutoFit/>
          </a:bodyPr>
          <a:lstStyle/>
          <a:p>
            <a:pPr algn="ctr" defTabSz="914400" fontAlgn="ctr">
              <a:spcBef>
                <a:spcPct val="0"/>
              </a:spcBef>
              <a:spcAft>
                <a:spcPct val="0"/>
              </a:spcAft>
              <a:defRPr/>
            </a:pPr>
            <a:r>
              <a:rPr lang="en-US" sz="1200" dirty="0" smtClean="0">
                <a:latin typeface="Huawei Sans" panose="020C0503030203020204" pitchFamily="34" charset="0"/>
              </a:rPr>
              <a:t>Fixed prefix</a:t>
            </a:r>
            <a:endParaRPr lang="en-US" altLang="zh-CN" sz="1200" dirty="0">
              <a:latin typeface="Huawei Sans" panose="020C0503030203020204" pitchFamily="34" charset="0"/>
              <a:ea typeface="方正兰亭黑简体" panose="02000000000000000000" pitchFamily="2" charset="-122"/>
            </a:endParaRPr>
          </a:p>
        </p:txBody>
      </p:sp>
      <p:sp>
        <p:nvSpPr>
          <p:cNvPr id="45" name="Text Box 978"/>
          <p:cNvSpPr txBox="1">
            <a:spLocks noChangeArrowheads="1"/>
          </p:cNvSpPr>
          <p:nvPr/>
        </p:nvSpPr>
        <p:spPr bwMode="gray">
          <a:xfrm>
            <a:off x="3432532" y="2361994"/>
            <a:ext cx="1147879" cy="369332"/>
          </a:xfrm>
          <a:prstGeom prst="rect">
            <a:avLst/>
          </a:prstGeom>
          <a:noFill/>
          <a:ln w="9525" algn="ctr">
            <a:noFill/>
            <a:miter lim="800000"/>
            <a:headEnd/>
            <a:tailEnd/>
          </a:ln>
          <a:effectLst/>
        </p:spPr>
        <p:txBody>
          <a:bodyPr wrap="square" lIns="0" tIns="0" rIns="0" bIns="0">
            <a:spAutoFit/>
          </a:bodyPr>
          <a:lstStyle/>
          <a:p>
            <a:pPr algn="ctr" defTabSz="914400" fontAlgn="ctr">
              <a:spcBef>
                <a:spcPct val="0"/>
              </a:spcBef>
              <a:spcAft>
                <a:spcPct val="0"/>
              </a:spcAft>
              <a:defRPr/>
            </a:pPr>
            <a:r>
              <a:rPr lang="en-US" sz="1200" dirty="0" smtClean="0">
                <a:latin typeface="Huawei Sans" panose="020C0503030203020204" pitchFamily="34" charset="0"/>
              </a:rPr>
              <a:t>User-defined prefix</a:t>
            </a:r>
            <a:endParaRPr lang="en-US" altLang="zh-CN" sz="1200" dirty="0">
              <a:latin typeface="Huawei Sans" panose="020C0503030203020204" pitchFamily="34" charset="0"/>
              <a:ea typeface="方正兰亭黑简体" panose="02000000000000000000" pitchFamily="2" charset="-122"/>
            </a:endParaRPr>
          </a:p>
        </p:txBody>
      </p:sp>
      <p:sp>
        <p:nvSpPr>
          <p:cNvPr id="46" name="Text Box 978"/>
          <p:cNvSpPr txBox="1">
            <a:spLocks noChangeArrowheads="1"/>
          </p:cNvSpPr>
          <p:nvPr/>
        </p:nvSpPr>
        <p:spPr bwMode="gray">
          <a:xfrm>
            <a:off x="5185117" y="2361994"/>
            <a:ext cx="950589" cy="184666"/>
          </a:xfrm>
          <a:prstGeom prst="rect">
            <a:avLst/>
          </a:prstGeom>
          <a:noFill/>
          <a:ln w="9525" algn="ctr">
            <a:noFill/>
            <a:miter lim="800000"/>
            <a:headEnd/>
            <a:tailEnd/>
          </a:ln>
          <a:effectLst/>
        </p:spPr>
        <p:txBody>
          <a:bodyPr wrap="square" lIns="0" tIns="0" rIns="0" bIns="0">
            <a:spAutoFit/>
          </a:bodyPr>
          <a:lstStyle/>
          <a:p>
            <a:pPr algn="ctr" defTabSz="914400" fontAlgn="ctr">
              <a:spcBef>
                <a:spcPct val="0"/>
              </a:spcBef>
              <a:spcAft>
                <a:spcPct val="0"/>
              </a:spcAft>
              <a:defRPr/>
            </a:pPr>
            <a:r>
              <a:rPr lang="en-US" sz="1200" dirty="0" smtClean="0">
                <a:latin typeface="Huawei Sans" panose="020C0503030203020204" pitchFamily="34" charset="0"/>
              </a:rPr>
              <a:t>Host address</a:t>
            </a:r>
            <a:endParaRPr lang="en-US" altLang="zh-CN" sz="120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379311277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Example of IPv6 Address Planning</a:t>
            </a:r>
            <a:endParaRPr lang="en-US" altLang="zh-CN" dirty="0"/>
          </a:p>
        </p:txBody>
      </p:sp>
      <p:sp>
        <p:nvSpPr>
          <p:cNvPr id="3" name="文本占位符 2"/>
          <p:cNvSpPr>
            <a:spLocks noGrp="1"/>
          </p:cNvSpPr>
          <p:nvPr>
            <p:ph type="body" sz="quarter" idx="10"/>
          </p:nvPr>
        </p:nvSpPr>
        <p:spPr bwMode="gray">
          <a:xfrm>
            <a:off x="455612" y="1052514"/>
            <a:ext cx="11293476" cy="431799"/>
          </a:xfrm>
        </p:spPr>
        <p:txBody>
          <a:bodyPr/>
          <a:lstStyle/>
          <a:p>
            <a:r>
              <a:rPr lang="en-US" sz="1800" dirty="0" smtClean="0"/>
              <a:t>Overall IPv6 address planning of </a:t>
            </a:r>
            <a:r>
              <a:rPr lang="en-US" sz="1800" i="1" dirty="0" smtClean="0"/>
              <a:t>XX</a:t>
            </a:r>
            <a:r>
              <a:rPr lang="en-US" sz="1800" dirty="0" smtClean="0"/>
              <a:t> Bank:</a:t>
            </a:r>
            <a:endParaRPr lang="en-US" altLang="zh-CN" sz="1800" dirty="0"/>
          </a:p>
        </p:txBody>
      </p:sp>
      <p:sp>
        <p:nvSpPr>
          <p:cNvPr id="6" name="矩形 5"/>
          <p:cNvSpPr/>
          <p:nvPr/>
        </p:nvSpPr>
        <p:spPr bwMode="gray">
          <a:xfrm>
            <a:off x="1473248" y="2088114"/>
            <a:ext cx="2160000" cy="231899"/>
          </a:xfrm>
          <a:prstGeom prst="rect">
            <a:avLst/>
          </a:prstGeom>
          <a:solidFill>
            <a:srgbClr val="F2FBFC"/>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32</a:t>
            </a:r>
            <a:endParaRPr lang="en-US" altLang="zh-CN" sz="1200" dirty="0">
              <a:solidFill>
                <a:schemeClr val="tx1"/>
              </a:solidFill>
              <a:latin typeface="Huawei Sans" panose="020C0503030203020204" pitchFamily="34" charset="0"/>
            </a:endParaRPr>
          </a:p>
        </p:txBody>
      </p:sp>
      <p:sp>
        <p:nvSpPr>
          <p:cNvPr id="7" name="矩形 6"/>
          <p:cNvSpPr/>
          <p:nvPr/>
        </p:nvSpPr>
        <p:spPr bwMode="gray">
          <a:xfrm>
            <a:off x="3633248" y="2088114"/>
            <a:ext cx="720000" cy="231899"/>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8</a:t>
            </a:r>
            <a:endParaRPr lang="en-US" altLang="zh-CN" sz="1200" dirty="0">
              <a:solidFill>
                <a:schemeClr val="tx1"/>
              </a:solidFill>
              <a:latin typeface="Huawei Sans" panose="020C0503030203020204" pitchFamily="34" charset="0"/>
            </a:endParaRPr>
          </a:p>
        </p:txBody>
      </p:sp>
      <p:sp>
        <p:nvSpPr>
          <p:cNvPr id="8" name="矩形 7"/>
          <p:cNvSpPr/>
          <p:nvPr/>
        </p:nvSpPr>
        <p:spPr bwMode="gray">
          <a:xfrm>
            <a:off x="4353248" y="2088114"/>
            <a:ext cx="360000" cy="231899"/>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4</a:t>
            </a:r>
            <a:endParaRPr lang="en-US" altLang="zh-CN" sz="1200" dirty="0">
              <a:solidFill>
                <a:schemeClr val="tx1"/>
              </a:solidFill>
              <a:latin typeface="Huawei Sans" panose="020C0503030203020204" pitchFamily="34" charset="0"/>
            </a:endParaRPr>
          </a:p>
        </p:txBody>
      </p:sp>
      <p:sp>
        <p:nvSpPr>
          <p:cNvPr id="9" name="矩形 8"/>
          <p:cNvSpPr/>
          <p:nvPr/>
        </p:nvSpPr>
        <p:spPr bwMode="gray">
          <a:xfrm>
            <a:off x="4713248" y="2088114"/>
            <a:ext cx="360000" cy="231899"/>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4</a:t>
            </a:r>
            <a:endParaRPr lang="en-US" altLang="zh-CN" sz="1200" dirty="0">
              <a:solidFill>
                <a:schemeClr val="tx1"/>
              </a:solidFill>
              <a:latin typeface="Huawei Sans" panose="020C0503030203020204" pitchFamily="34" charset="0"/>
            </a:endParaRPr>
          </a:p>
        </p:txBody>
      </p:sp>
      <p:sp>
        <p:nvSpPr>
          <p:cNvPr id="10" name="矩形 9"/>
          <p:cNvSpPr/>
          <p:nvPr/>
        </p:nvSpPr>
        <p:spPr bwMode="gray">
          <a:xfrm>
            <a:off x="5073248" y="2088114"/>
            <a:ext cx="360000" cy="231899"/>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4</a:t>
            </a:r>
            <a:endParaRPr lang="en-US" altLang="zh-CN" sz="1200" dirty="0">
              <a:solidFill>
                <a:schemeClr val="tx1"/>
              </a:solidFill>
              <a:latin typeface="Huawei Sans" panose="020C0503030203020204" pitchFamily="34" charset="0"/>
            </a:endParaRPr>
          </a:p>
        </p:txBody>
      </p:sp>
      <p:sp>
        <p:nvSpPr>
          <p:cNvPr id="11" name="矩形 10"/>
          <p:cNvSpPr/>
          <p:nvPr/>
        </p:nvSpPr>
        <p:spPr bwMode="gray">
          <a:xfrm>
            <a:off x="5433248" y="2088114"/>
            <a:ext cx="1080000" cy="231899"/>
          </a:xfrm>
          <a:prstGeom prst="rect">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12</a:t>
            </a:r>
            <a:endParaRPr lang="en-US" altLang="zh-CN" sz="1200" dirty="0">
              <a:solidFill>
                <a:schemeClr val="tx1"/>
              </a:solidFill>
              <a:latin typeface="Huawei Sans" panose="020C0503030203020204" pitchFamily="34" charset="0"/>
            </a:endParaRPr>
          </a:p>
        </p:txBody>
      </p:sp>
      <p:sp>
        <p:nvSpPr>
          <p:cNvPr id="12" name="矩形 11"/>
          <p:cNvSpPr/>
          <p:nvPr/>
        </p:nvSpPr>
        <p:spPr bwMode="gray">
          <a:xfrm>
            <a:off x="6513248" y="2088114"/>
            <a:ext cx="4320000" cy="231899"/>
          </a:xfrm>
          <a:prstGeom prst="rect">
            <a:avLst/>
          </a:prstGeom>
          <a:solidFill>
            <a:srgbClr val="F2FBFC"/>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Interface ID</a:t>
            </a:r>
            <a:endParaRPr lang="en-US" altLang="zh-CN" sz="1200" dirty="0">
              <a:solidFill>
                <a:schemeClr val="tx1"/>
              </a:solidFill>
              <a:latin typeface="Huawei Sans" panose="020C0503030203020204" pitchFamily="34" charset="0"/>
            </a:endParaRPr>
          </a:p>
        </p:txBody>
      </p:sp>
      <p:cxnSp>
        <p:nvCxnSpPr>
          <p:cNvPr id="13" name="直接箭头连接符 85"/>
          <p:cNvCxnSpPr/>
          <p:nvPr/>
        </p:nvCxnSpPr>
        <p:spPr bwMode="gray">
          <a:xfrm flipV="1">
            <a:off x="2564371" y="2320013"/>
            <a:ext cx="0" cy="216000"/>
          </a:xfrm>
          <a:prstGeom prst="straightConnector1">
            <a:avLst/>
          </a:prstGeom>
          <a:noFill/>
          <a:ln w="19050">
            <a:solidFill>
              <a:srgbClr val="56C4D2">
                <a:alpha val="55000"/>
              </a:srgbClr>
            </a:solidFill>
            <a:headEnd type="triangl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4" name="Text Box 978"/>
          <p:cNvSpPr txBox="1">
            <a:spLocks noChangeArrowheads="1"/>
          </p:cNvSpPr>
          <p:nvPr/>
        </p:nvSpPr>
        <p:spPr bwMode="gray">
          <a:xfrm>
            <a:off x="2059256" y="2540356"/>
            <a:ext cx="987983" cy="369332"/>
          </a:xfrm>
          <a:prstGeom prst="rect">
            <a:avLst/>
          </a:prstGeom>
          <a:noFill/>
          <a:ln w="9525" algn="ctr">
            <a:noFill/>
            <a:miter lim="800000"/>
            <a:headEnd/>
            <a:tailEnd/>
          </a:ln>
          <a:effectLst/>
        </p:spPr>
        <p:txBody>
          <a:bodyPr wrap="square" lIns="0" tIns="0" rIns="0" bIns="0">
            <a:spAutoFit/>
          </a:bodyPr>
          <a:lstStyle/>
          <a:p>
            <a:pPr algn="ctr" defTabSz="914400" fontAlgn="ctr">
              <a:spcBef>
                <a:spcPct val="0"/>
              </a:spcBef>
              <a:spcAft>
                <a:spcPct val="0"/>
              </a:spcAft>
              <a:defRPr/>
            </a:pPr>
            <a:r>
              <a:rPr lang="en-US" sz="1200" dirty="0" smtClean="0">
                <a:latin typeface="Huawei Sans" panose="020C0503030203020204" pitchFamily="34" charset="0"/>
              </a:rPr>
              <a:t>Network prefix</a:t>
            </a:r>
            <a:endParaRPr lang="en-US" altLang="zh-CN" sz="1200" dirty="0">
              <a:latin typeface="Huawei Sans" panose="020C0503030203020204" pitchFamily="34" charset="0"/>
              <a:ea typeface="方正兰亭黑简体" panose="02000000000000000000" pitchFamily="2" charset="-122"/>
            </a:endParaRPr>
          </a:p>
        </p:txBody>
      </p:sp>
      <p:cxnSp>
        <p:nvCxnSpPr>
          <p:cNvPr id="15" name="直接箭头连接符 85"/>
          <p:cNvCxnSpPr/>
          <p:nvPr/>
        </p:nvCxnSpPr>
        <p:spPr bwMode="gray">
          <a:xfrm flipV="1">
            <a:off x="4536209" y="2320013"/>
            <a:ext cx="0" cy="216000"/>
          </a:xfrm>
          <a:prstGeom prst="straightConnector1">
            <a:avLst/>
          </a:prstGeom>
          <a:noFill/>
          <a:ln w="19050">
            <a:solidFill>
              <a:srgbClr val="56C4D2">
                <a:alpha val="55000"/>
              </a:srgbClr>
            </a:solidFill>
            <a:headEnd type="triangl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6" name="Text Box 978"/>
          <p:cNvSpPr txBox="1">
            <a:spLocks noChangeArrowheads="1"/>
          </p:cNvSpPr>
          <p:nvPr/>
        </p:nvSpPr>
        <p:spPr bwMode="gray">
          <a:xfrm>
            <a:off x="4012937" y="2540356"/>
            <a:ext cx="987983" cy="369332"/>
          </a:xfrm>
          <a:prstGeom prst="rect">
            <a:avLst/>
          </a:prstGeom>
          <a:noFill/>
          <a:ln w="9525" algn="ctr">
            <a:noFill/>
            <a:miter lim="800000"/>
            <a:headEnd/>
            <a:tailEnd/>
          </a:ln>
          <a:effectLst/>
        </p:spPr>
        <p:txBody>
          <a:bodyPr wrap="square" lIns="0" tIns="0" rIns="0" bIns="0">
            <a:spAutoFit/>
          </a:bodyPr>
          <a:lstStyle/>
          <a:p>
            <a:pPr algn="ctr" defTabSz="914400" fontAlgn="ctr">
              <a:spcBef>
                <a:spcPct val="0"/>
              </a:spcBef>
              <a:spcAft>
                <a:spcPct val="0"/>
              </a:spcAft>
              <a:defRPr/>
            </a:pPr>
            <a:r>
              <a:rPr lang="en-US" sz="1200" dirty="0" smtClean="0">
                <a:latin typeface="Huawei Sans" panose="020C0503030203020204" pitchFamily="34" charset="0"/>
              </a:rPr>
              <a:t>Level-2 organization</a:t>
            </a:r>
            <a:endParaRPr lang="en-US" altLang="zh-CN" sz="1200" dirty="0">
              <a:latin typeface="Huawei Sans" panose="020C0503030203020204" pitchFamily="34" charset="0"/>
              <a:ea typeface="方正兰亭黑简体" panose="02000000000000000000" pitchFamily="2" charset="-122"/>
            </a:endParaRPr>
          </a:p>
        </p:txBody>
      </p:sp>
      <p:cxnSp>
        <p:nvCxnSpPr>
          <p:cNvPr id="17" name="直接箭头连接符 85"/>
          <p:cNvCxnSpPr/>
          <p:nvPr/>
        </p:nvCxnSpPr>
        <p:spPr bwMode="gray">
          <a:xfrm flipV="1">
            <a:off x="5266834" y="2320013"/>
            <a:ext cx="0" cy="216000"/>
          </a:xfrm>
          <a:prstGeom prst="straightConnector1">
            <a:avLst/>
          </a:prstGeom>
          <a:noFill/>
          <a:ln w="19050">
            <a:solidFill>
              <a:srgbClr val="56C4D2">
                <a:alpha val="55000"/>
              </a:srgbClr>
            </a:solidFill>
            <a:headEnd type="triangl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8" name="Text Box 978"/>
          <p:cNvSpPr txBox="1">
            <a:spLocks noChangeArrowheads="1"/>
          </p:cNvSpPr>
          <p:nvPr/>
        </p:nvSpPr>
        <p:spPr bwMode="gray">
          <a:xfrm>
            <a:off x="4866601" y="2540356"/>
            <a:ext cx="851944" cy="369332"/>
          </a:xfrm>
          <a:prstGeom prst="rect">
            <a:avLst/>
          </a:prstGeom>
          <a:noFill/>
          <a:ln w="9525" algn="ctr">
            <a:noFill/>
            <a:miter lim="800000"/>
            <a:headEnd/>
            <a:tailEnd/>
          </a:ln>
          <a:effectLst/>
        </p:spPr>
        <p:txBody>
          <a:bodyPr wrap="square" lIns="0" tIns="0" rIns="0" bIns="0">
            <a:spAutoFit/>
          </a:bodyPr>
          <a:lstStyle/>
          <a:p>
            <a:pPr algn="ctr" defTabSz="914400" fontAlgn="ctr">
              <a:spcBef>
                <a:spcPct val="0"/>
              </a:spcBef>
              <a:spcAft>
                <a:spcPct val="0"/>
              </a:spcAft>
              <a:defRPr/>
            </a:pPr>
            <a:r>
              <a:rPr lang="en-US" sz="1200" dirty="0" smtClean="0">
                <a:latin typeface="Huawei Sans" panose="020C0503030203020204" pitchFamily="34" charset="0"/>
              </a:rPr>
              <a:t>Network zone</a:t>
            </a:r>
            <a:endParaRPr lang="en-US" altLang="zh-CN" sz="1200" dirty="0">
              <a:latin typeface="Huawei Sans" panose="020C0503030203020204" pitchFamily="34" charset="0"/>
              <a:ea typeface="方正兰亭黑简体" panose="02000000000000000000" pitchFamily="2" charset="-122"/>
            </a:endParaRPr>
          </a:p>
        </p:txBody>
      </p:sp>
      <p:cxnSp>
        <p:nvCxnSpPr>
          <p:cNvPr id="19" name="直接箭头连接符 85"/>
          <p:cNvCxnSpPr/>
          <p:nvPr/>
        </p:nvCxnSpPr>
        <p:spPr bwMode="gray">
          <a:xfrm flipV="1">
            <a:off x="4001285" y="1872114"/>
            <a:ext cx="0" cy="216000"/>
          </a:xfrm>
          <a:prstGeom prst="straightConnector1">
            <a:avLst/>
          </a:prstGeom>
          <a:noFill/>
          <a:ln w="19050">
            <a:solidFill>
              <a:srgbClr val="56C4D2">
                <a:alpha val="55000"/>
              </a:srgbClr>
            </a:solidFill>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0" name="Text Box 978"/>
          <p:cNvSpPr txBox="1">
            <a:spLocks noChangeArrowheads="1"/>
          </p:cNvSpPr>
          <p:nvPr/>
        </p:nvSpPr>
        <p:spPr bwMode="gray">
          <a:xfrm>
            <a:off x="3507293" y="1570554"/>
            <a:ext cx="987983" cy="184666"/>
          </a:xfrm>
          <a:prstGeom prst="rect">
            <a:avLst/>
          </a:prstGeom>
          <a:noFill/>
          <a:ln w="9525" algn="ctr">
            <a:noFill/>
            <a:miter lim="800000"/>
            <a:headEnd/>
            <a:tailEnd/>
          </a:ln>
          <a:effectLst/>
        </p:spPr>
        <p:txBody>
          <a:bodyPr wrap="square" lIns="0" tIns="0" rIns="0" bIns="0">
            <a:spAutoFit/>
          </a:bodyPr>
          <a:lstStyle/>
          <a:p>
            <a:pPr algn="ctr" defTabSz="914400" fontAlgn="ctr">
              <a:spcBef>
                <a:spcPct val="0"/>
              </a:spcBef>
              <a:spcAft>
                <a:spcPct val="0"/>
              </a:spcAft>
              <a:defRPr/>
            </a:pPr>
            <a:r>
              <a:rPr lang="en-US" sz="1200" dirty="0" smtClean="0">
                <a:latin typeface="Huawei Sans" panose="020C0503030203020204" pitchFamily="34" charset="0"/>
              </a:rPr>
              <a:t>Organization</a:t>
            </a:r>
            <a:endParaRPr lang="en-US" altLang="zh-CN" sz="1200" dirty="0">
              <a:latin typeface="Huawei Sans" panose="020C0503030203020204" pitchFamily="34" charset="0"/>
              <a:ea typeface="方正兰亭黑简体" panose="02000000000000000000" pitchFamily="2" charset="-122"/>
            </a:endParaRPr>
          </a:p>
        </p:txBody>
      </p:sp>
      <p:cxnSp>
        <p:nvCxnSpPr>
          <p:cNvPr id="21" name="直接箭头连接符 85"/>
          <p:cNvCxnSpPr/>
          <p:nvPr/>
        </p:nvCxnSpPr>
        <p:spPr bwMode="gray">
          <a:xfrm flipV="1">
            <a:off x="4898454" y="1872114"/>
            <a:ext cx="0" cy="216000"/>
          </a:xfrm>
          <a:prstGeom prst="straightConnector1">
            <a:avLst/>
          </a:prstGeom>
          <a:noFill/>
          <a:ln w="19050">
            <a:solidFill>
              <a:srgbClr val="56C4D2">
                <a:alpha val="55000"/>
              </a:srgbClr>
            </a:solidFill>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2" name="Text Box 978"/>
          <p:cNvSpPr txBox="1">
            <a:spLocks noChangeArrowheads="1"/>
          </p:cNvSpPr>
          <p:nvPr/>
        </p:nvSpPr>
        <p:spPr bwMode="gray">
          <a:xfrm>
            <a:off x="4404462" y="1478221"/>
            <a:ext cx="987983" cy="369332"/>
          </a:xfrm>
          <a:prstGeom prst="rect">
            <a:avLst/>
          </a:prstGeom>
          <a:noFill/>
          <a:ln w="9525" algn="ctr">
            <a:noFill/>
            <a:miter lim="800000"/>
            <a:headEnd/>
            <a:tailEnd/>
          </a:ln>
          <a:effectLst/>
        </p:spPr>
        <p:txBody>
          <a:bodyPr wrap="square" lIns="0" tIns="0" rIns="0" bIns="0">
            <a:spAutoFit/>
          </a:bodyPr>
          <a:lstStyle/>
          <a:p>
            <a:pPr algn="ctr" defTabSz="914400" fontAlgn="ctr">
              <a:spcBef>
                <a:spcPct val="0"/>
              </a:spcBef>
              <a:spcAft>
                <a:spcPct val="0"/>
              </a:spcAft>
              <a:defRPr/>
            </a:pPr>
            <a:r>
              <a:rPr lang="en-US" sz="1200" dirty="0" smtClean="0">
                <a:latin typeface="Huawei Sans" panose="020C0503030203020204" pitchFamily="34" charset="0"/>
              </a:rPr>
              <a:t>Application category</a:t>
            </a:r>
            <a:endParaRPr lang="en-US" altLang="zh-CN" sz="1200" dirty="0">
              <a:latin typeface="Huawei Sans" panose="020C0503030203020204" pitchFamily="34" charset="0"/>
              <a:ea typeface="方正兰亭黑简体" panose="02000000000000000000" pitchFamily="2" charset="-122"/>
            </a:endParaRPr>
          </a:p>
        </p:txBody>
      </p:sp>
      <p:cxnSp>
        <p:nvCxnSpPr>
          <p:cNvPr id="23" name="直接箭头连接符 85"/>
          <p:cNvCxnSpPr/>
          <p:nvPr/>
        </p:nvCxnSpPr>
        <p:spPr bwMode="gray">
          <a:xfrm flipV="1">
            <a:off x="5970785" y="1872114"/>
            <a:ext cx="0" cy="216000"/>
          </a:xfrm>
          <a:prstGeom prst="straightConnector1">
            <a:avLst/>
          </a:prstGeom>
          <a:noFill/>
          <a:ln w="19050">
            <a:solidFill>
              <a:srgbClr val="56C4D2">
                <a:alpha val="55000"/>
              </a:srgbClr>
            </a:solidFill>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4" name="Text Box 978"/>
          <p:cNvSpPr txBox="1">
            <a:spLocks noChangeArrowheads="1"/>
          </p:cNvSpPr>
          <p:nvPr/>
        </p:nvSpPr>
        <p:spPr bwMode="gray">
          <a:xfrm>
            <a:off x="5428321" y="1478221"/>
            <a:ext cx="1084928" cy="369332"/>
          </a:xfrm>
          <a:prstGeom prst="rect">
            <a:avLst/>
          </a:prstGeom>
          <a:noFill/>
          <a:ln w="9525" algn="ctr">
            <a:noFill/>
            <a:miter lim="800000"/>
            <a:headEnd/>
            <a:tailEnd/>
          </a:ln>
          <a:effectLst/>
        </p:spPr>
        <p:txBody>
          <a:bodyPr wrap="square" lIns="0" tIns="0" rIns="0" bIns="0">
            <a:spAutoFit/>
          </a:bodyPr>
          <a:lstStyle/>
          <a:p>
            <a:pPr algn="ctr" defTabSz="914400" fontAlgn="ctr">
              <a:spcBef>
                <a:spcPct val="0"/>
              </a:spcBef>
              <a:spcAft>
                <a:spcPct val="0"/>
              </a:spcAft>
              <a:defRPr/>
            </a:pPr>
            <a:r>
              <a:rPr lang="en-US" sz="1200" dirty="0" smtClean="0">
                <a:latin typeface="Huawei Sans" panose="020C0503030203020204" pitchFamily="34" charset="0"/>
              </a:rPr>
              <a:t>Reserved address block</a:t>
            </a:r>
            <a:endParaRPr lang="en-US" altLang="zh-CN" sz="1200" dirty="0">
              <a:latin typeface="Huawei Sans" panose="020C0503030203020204" pitchFamily="34" charset="0"/>
              <a:ea typeface="方正兰亭黑简体" panose="02000000000000000000" pitchFamily="2" charset="-122"/>
            </a:endParaRPr>
          </a:p>
        </p:txBody>
      </p:sp>
      <p:sp>
        <p:nvSpPr>
          <p:cNvPr id="25" name="文本占位符 2"/>
          <p:cNvSpPr txBox="1">
            <a:spLocks/>
          </p:cNvSpPr>
          <p:nvPr/>
        </p:nvSpPr>
        <p:spPr bwMode="gray">
          <a:xfrm>
            <a:off x="455612" y="2850763"/>
            <a:ext cx="11293475" cy="436563"/>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base"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Arial"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base"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Arial" panose="020C0503030203020204" pitchFamily="34" charset="0"/>
                <a:ea typeface="方正兰亭黑简体" panose="02000000000000000000" pitchFamily="2" charset="-122"/>
                <a:cs typeface="+mn-cs"/>
              </a:defRPr>
            </a:lvl2pPr>
            <a:lvl3pPr marL="1003998" indent="-201519" algn="l" defTabSz="914034" rtl="0" eaLnBrk="1" fontAlgn="base"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Arial" panose="020C0503030203020204" pitchFamily="34" charset="0"/>
                <a:ea typeface="方正兰亭黑简体" panose="02000000000000000000" pitchFamily="2" charset="-122"/>
                <a:cs typeface="+mn-cs"/>
              </a:defRPr>
            </a:lvl3pPr>
            <a:lvl4pPr marL="1399840" indent="-197921" algn="l" defTabSz="914034" rtl="0" eaLnBrk="1" fontAlgn="base" latinLnBrk="0" hangingPunct="1">
              <a:lnSpc>
                <a:spcPct val="140000"/>
              </a:lnSpc>
              <a:spcBef>
                <a:spcPts val="576"/>
              </a:spcBef>
              <a:buFont typeface="Huawei Sans" panose="020C0503030203020204" pitchFamily="34" charset="0"/>
              <a:buChar char="−"/>
              <a:defRPr sz="1599" kern="1200" baseline="0">
                <a:solidFill>
                  <a:schemeClr val="tx1"/>
                </a:solidFill>
                <a:latin typeface="Arial" panose="020C0503030203020204" pitchFamily="34" charset="0"/>
                <a:ea typeface="方正兰亭黑简体" panose="02000000000000000000" pitchFamily="2" charset="-122"/>
                <a:cs typeface="+mn-cs"/>
              </a:defRPr>
            </a:lvl4pPr>
            <a:lvl5pPr marL="1802879" indent="-201519" algn="l" defTabSz="914034" rtl="0" eaLnBrk="1" fontAlgn="base" latinLnBrk="0" hangingPunct="1">
              <a:lnSpc>
                <a:spcPct val="140000"/>
              </a:lnSpc>
              <a:spcBef>
                <a:spcPts val="576"/>
              </a:spcBef>
              <a:buFont typeface="Huawei Sans" panose="020C0503030203020204" pitchFamily="34" charset="0"/>
              <a:buChar char="~"/>
              <a:defRPr sz="1399" kern="1200" baseline="0">
                <a:solidFill>
                  <a:schemeClr val="tx1"/>
                </a:solidFill>
                <a:latin typeface="Arial"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algn="l" fontAlgn="ctr"/>
            <a:r>
              <a:rPr lang="en-US" sz="1600" dirty="0" smtClean="0">
                <a:latin typeface="Huawei Sans" panose="020C0503030203020204" pitchFamily="34" charset="0"/>
              </a:rPr>
              <a:t>In this example, the IPv6 prefix assigned to the bank is XXXX:XXXX::/32.</a:t>
            </a:r>
            <a:endParaRPr lang="en-US" altLang="zh-CN" sz="1600" dirty="0" smtClean="0">
              <a:latin typeface="Huawei Sans" panose="020C0503030203020204" pitchFamily="34" charset="0"/>
            </a:endParaRPr>
          </a:p>
          <a:p>
            <a:pPr algn="l" fontAlgn="ctr"/>
            <a:endParaRPr lang="en-US" altLang="zh-CN" sz="1600" dirty="0">
              <a:latin typeface="Huawei Sans" panose="020C0503030203020204" pitchFamily="34" charset="0"/>
            </a:endParaRPr>
          </a:p>
        </p:txBody>
      </p:sp>
      <p:graphicFrame>
        <p:nvGraphicFramePr>
          <p:cNvPr id="26" name="内容占位符 40"/>
          <p:cNvGraphicFramePr>
            <a:graphicFrameLocks/>
          </p:cNvGraphicFramePr>
          <p:nvPr>
            <p:extLst>
              <p:ext uri="{D42A27DB-BD31-4B8C-83A1-F6EECF244321}">
                <p14:modId xmlns:p14="http://schemas.microsoft.com/office/powerpoint/2010/main" val="3314688170"/>
              </p:ext>
            </p:extLst>
          </p:nvPr>
        </p:nvGraphicFramePr>
        <p:xfrm>
          <a:off x="837383" y="3275465"/>
          <a:ext cx="1724842" cy="1828800"/>
        </p:xfrm>
        <a:graphic>
          <a:graphicData uri="http://schemas.openxmlformats.org/drawingml/2006/table">
            <a:tbl>
              <a:tblPr firstRow="1" bandRow="1"/>
              <a:tblGrid>
                <a:gridCol w="577061"/>
                <a:gridCol w="1147781"/>
              </a:tblGrid>
              <a:tr h="265623">
                <a:tc>
                  <a:txBody>
                    <a:bodyPr/>
                    <a:lstStyle>
                      <a:lvl1pPr marL="0" algn="l" defTabSz="1187798" rtl="0" eaLnBrk="1" latinLnBrk="0" hangingPunct="1">
                        <a:defRPr sz="2338" b="1" kern="1200">
                          <a:solidFill>
                            <a:schemeClr val="lt1"/>
                          </a:solidFill>
                          <a:latin typeface="Arial" panose="020F0502020204030204"/>
                        </a:defRPr>
                      </a:lvl1pPr>
                      <a:lvl2pPr marL="593900" algn="l" defTabSz="1187798" rtl="0" eaLnBrk="1" latinLnBrk="0" hangingPunct="1">
                        <a:defRPr sz="2338" b="1" kern="1200">
                          <a:solidFill>
                            <a:schemeClr val="lt1"/>
                          </a:solidFill>
                          <a:latin typeface="Arial" panose="020F0502020204030204"/>
                        </a:defRPr>
                      </a:lvl2pPr>
                      <a:lvl3pPr marL="1187798" algn="l" defTabSz="1187798" rtl="0" eaLnBrk="1" latinLnBrk="0" hangingPunct="1">
                        <a:defRPr sz="2338" b="1" kern="1200">
                          <a:solidFill>
                            <a:schemeClr val="lt1"/>
                          </a:solidFill>
                          <a:latin typeface="Arial" panose="020F0502020204030204"/>
                        </a:defRPr>
                      </a:lvl3pPr>
                      <a:lvl4pPr marL="1781699" algn="l" defTabSz="1187798" rtl="0" eaLnBrk="1" latinLnBrk="0" hangingPunct="1">
                        <a:defRPr sz="2338" b="1" kern="1200">
                          <a:solidFill>
                            <a:schemeClr val="lt1"/>
                          </a:solidFill>
                          <a:latin typeface="Arial" panose="020F0502020204030204"/>
                        </a:defRPr>
                      </a:lvl4pPr>
                      <a:lvl5pPr marL="2375598" algn="l" defTabSz="1187798" rtl="0" eaLnBrk="1" latinLnBrk="0" hangingPunct="1">
                        <a:defRPr sz="2338" b="1" kern="1200">
                          <a:solidFill>
                            <a:schemeClr val="lt1"/>
                          </a:solidFill>
                          <a:latin typeface="Arial" panose="020F0502020204030204"/>
                        </a:defRPr>
                      </a:lvl5pPr>
                      <a:lvl6pPr marL="2969497" algn="l" defTabSz="1187798" rtl="0" eaLnBrk="1" latinLnBrk="0" hangingPunct="1">
                        <a:defRPr sz="2338" b="1" kern="1200">
                          <a:solidFill>
                            <a:schemeClr val="lt1"/>
                          </a:solidFill>
                          <a:latin typeface="Arial" panose="020F0502020204030204"/>
                        </a:defRPr>
                      </a:lvl6pPr>
                      <a:lvl7pPr marL="3563396" algn="l" defTabSz="1187798" rtl="0" eaLnBrk="1" latinLnBrk="0" hangingPunct="1">
                        <a:defRPr sz="2338" b="1" kern="1200">
                          <a:solidFill>
                            <a:schemeClr val="lt1"/>
                          </a:solidFill>
                          <a:latin typeface="Arial" panose="020F0502020204030204"/>
                        </a:defRPr>
                      </a:lvl7pPr>
                      <a:lvl8pPr marL="4157297" algn="l" defTabSz="1187798" rtl="0" eaLnBrk="1" latinLnBrk="0" hangingPunct="1">
                        <a:defRPr sz="2338" b="1" kern="1200">
                          <a:solidFill>
                            <a:schemeClr val="lt1"/>
                          </a:solidFill>
                          <a:latin typeface="Arial" panose="020F0502020204030204"/>
                        </a:defRPr>
                      </a:lvl8pPr>
                      <a:lvl9pPr marL="4751195" algn="l" defTabSz="1187798" rtl="0" eaLnBrk="1" latinLnBrk="0" hangingPunct="1">
                        <a:defRPr sz="2338" b="1" kern="1200">
                          <a:solidFill>
                            <a:schemeClr val="lt1"/>
                          </a:solidFill>
                          <a:latin typeface="Arial" panose="020F0502020204030204"/>
                        </a:defRPr>
                      </a:lvl9pPr>
                    </a:lstStyle>
                    <a:p>
                      <a:pPr marL="0" marR="0" lvl="0" indent="0" algn="ctr" defTabSz="914583" rtl="0" eaLnBrk="1" fontAlgn="ctr" latinLnBrk="0" hangingPunct="1">
                        <a:lnSpc>
                          <a:spcPct val="100000"/>
                        </a:lnSpc>
                        <a:spcBef>
                          <a:spcPts val="0"/>
                        </a:spcBef>
                        <a:spcAft>
                          <a:spcPts val="0"/>
                        </a:spcAft>
                        <a:buClrTx/>
                        <a:buSzTx/>
                        <a:buFontTx/>
                        <a:buNone/>
                        <a:tabLst/>
                        <a:defRPr/>
                      </a:pPr>
                      <a:r>
                        <a:rPr lang="en-US" sz="1200" dirty="0" smtClean="0">
                          <a:solidFill>
                            <a:schemeClr val="tx1"/>
                          </a:solidFill>
                          <a:latin typeface="Huawei Sans" panose="020C0503030203020204" pitchFamily="34" charset="0"/>
                        </a:rPr>
                        <a:t>Field</a:t>
                      </a:r>
                      <a:endParaRPr lang="en-US" altLang="zh-CN" sz="1200" b="1" kern="1200" dirty="0">
                        <a:solidFill>
                          <a:schemeClr val="tx1"/>
                        </a:solidFill>
                        <a:latin typeface="Huawei Sans" panose="020C0503030203020204" pitchFamily="34" charset="0"/>
                        <a:ea typeface="+mn-ea"/>
                        <a:cs typeface="Times New Roman" panose="02020603050405020304" pitchFamily="18"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lvl1pPr marL="0" algn="l" defTabSz="1187798" rtl="0" eaLnBrk="1" latinLnBrk="0" hangingPunct="1">
                        <a:defRPr sz="2338" b="1" kern="1200">
                          <a:solidFill>
                            <a:schemeClr val="lt1"/>
                          </a:solidFill>
                          <a:latin typeface="Arial" panose="020F0502020204030204"/>
                        </a:defRPr>
                      </a:lvl1pPr>
                      <a:lvl2pPr marL="593900" algn="l" defTabSz="1187798" rtl="0" eaLnBrk="1" latinLnBrk="0" hangingPunct="1">
                        <a:defRPr sz="2338" b="1" kern="1200">
                          <a:solidFill>
                            <a:schemeClr val="lt1"/>
                          </a:solidFill>
                          <a:latin typeface="Arial" panose="020F0502020204030204"/>
                        </a:defRPr>
                      </a:lvl2pPr>
                      <a:lvl3pPr marL="1187798" algn="l" defTabSz="1187798" rtl="0" eaLnBrk="1" latinLnBrk="0" hangingPunct="1">
                        <a:defRPr sz="2338" b="1" kern="1200">
                          <a:solidFill>
                            <a:schemeClr val="lt1"/>
                          </a:solidFill>
                          <a:latin typeface="Arial" panose="020F0502020204030204"/>
                        </a:defRPr>
                      </a:lvl3pPr>
                      <a:lvl4pPr marL="1781699" algn="l" defTabSz="1187798" rtl="0" eaLnBrk="1" latinLnBrk="0" hangingPunct="1">
                        <a:defRPr sz="2338" b="1" kern="1200">
                          <a:solidFill>
                            <a:schemeClr val="lt1"/>
                          </a:solidFill>
                          <a:latin typeface="Arial" panose="020F0502020204030204"/>
                        </a:defRPr>
                      </a:lvl4pPr>
                      <a:lvl5pPr marL="2375598" algn="l" defTabSz="1187798" rtl="0" eaLnBrk="1" latinLnBrk="0" hangingPunct="1">
                        <a:defRPr sz="2338" b="1" kern="1200">
                          <a:solidFill>
                            <a:schemeClr val="lt1"/>
                          </a:solidFill>
                          <a:latin typeface="Arial" panose="020F0502020204030204"/>
                        </a:defRPr>
                      </a:lvl5pPr>
                      <a:lvl6pPr marL="2969497" algn="l" defTabSz="1187798" rtl="0" eaLnBrk="1" latinLnBrk="0" hangingPunct="1">
                        <a:defRPr sz="2338" b="1" kern="1200">
                          <a:solidFill>
                            <a:schemeClr val="lt1"/>
                          </a:solidFill>
                          <a:latin typeface="Arial" panose="020F0502020204030204"/>
                        </a:defRPr>
                      </a:lvl6pPr>
                      <a:lvl7pPr marL="3563396" algn="l" defTabSz="1187798" rtl="0" eaLnBrk="1" latinLnBrk="0" hangingPunct="1">
                        <a:defRPr sz="2338" b="1" kern="1200">
                          <a:solidFill>
                            <a:schemeClr val="lt1"/>
                          </a:solidFill>
                          <a:latin typeface="Arial" panose="020F0502020204030204"/>
                        </a:defRPr>
                      </a:lvl7pPr>
                      <a:lvl8pPr marL="4157297" algn="l" defTabSz="1187798" rtl="0" eaLnBrk="1" latinLnBrk="0" hangingPunct="1">
                        <a:defRPr sz="2338" b="1" kern="1200">
                          <a:solidFill>
                            <a:schemeClr val="lt1"/>
                          </a:solidFill>
                          <a:latin typeface="Arial" panose="020F0502020204030204"/>
                        </a:defRPr>
                      </a:lvl8pPr>
                      <a:lvl9pPr marL="4751195" algn="l" defTabSz="1187798" rtl="0" eaLnBrk="1" latinLnBrk="0" hangingPunct="1">
                        <a:defRPr sz="2338" b="1" kern="1200">
                          <a:solidFill>
                            <a:schemeClr val="lt1"/>
                          </a:solidFill>
                          <a:latin typeface="Arial" panose="020F0502020204030204"/>
                        </a:defRPr>
                      </a:lvl9pPr>
                    </a:lstStyle>
                    <a:p>
                      <a:pPr marL="0" marR="0" lvl="0" indent="0" algn="ctr" defTabSz="914583" rtl="0" eaLnBrk="1" fontAlgn="ctr" latinLnBrk="0" hangingPunct="1">
                        <a:lnSpc>
                          <a:spcPct val="100000"/>
                        </a:lnSpc>
                        <a:spcBef>
                          <a:spcPts val="0"/>
                        </a:spcBef>
                        <a:spcAft>
                          <a:spcPts val="0"/>
                        </a:spcAft>
                        <a:buClrTx/>
                        <a:buSzTx/>
                        <a:buFontTx/>
                        <a:buNone/>
                        <a:tabLst/>
                        <a:defRPr/>
                      </a:pPr>
                      <a:r>
                        <a:rPr lang="en-US" sz="1200" dirty="0" smtClean="0">
                          <a:solidFill>
                            <a:schemeClr val="tx1"/>
                          </a:solidFill>
                          <a:latin typeface="Huawei Sans" panose="020C0503030203020204" pitchFamily="34" charset="0"/>
                        </a:rPr>
                        <a:t>Level-2 Organization</a:t>
                      </a:r>
                      <a:endParaRPr lang="en-US" altLang="zh-CN" sz="1200" dirty="0" smtClean="0">
                        <a:solidFill>
                          <a:schemeClr val="tx1"/>
                        </a:solidFill>
                        <a:latin typeface="Huawei Sans" panose="020C0503030203020204" pitchFamily="34" charset="0"/>
                        <a:ea typeface="+mn-ea"/>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159374">
                <a:tc>
                  <a:txBody>
                    <a:bodyPr/>
                    <a:lstStyle>
                      <a:lvl1pPr marL="0" algn="l" defTabSz="1187798" rtl="0" eaLnBrk="1" latinLnBrk="0" hangingPunct="1">
                        <a:defRPr sz="2338" kern="1200">
                          <a:solidFill>
                            <a:schemeClr val="dk1"/>
                          </a:solidFill>
                          <a:latin typeface="Arial" panose="020F0502020204030204"/>
                        </a:defRPr>
                      </a:lvl1pPr>
                      <a:lvl2pPr marL="593900" algn="l" defTabSz="1187798" rtl="0" eaLnBrk="1" latinLnBrk="0" hangingPunct="1">
                        <a:defRPr sz="2338" kern="1200">
                          <a:solidFill>
                            <a:schemeClr val="dk1"/>
                          </a:solidFill>
                          <a:latin typeface="Arial" panose="020F0502020204030204"/>
                        </a:defRPr>
                      </a:lvl2pPr>
                      <a:lvl3pPr marL="1187798" algn="l" defTabSz="1187798" rtl="0" eaLnBrk="1" latinLnBrk="0" hangingPunct="1">
                        <a:defRPr sz="2338" kern="1200">
                          <a:solidFill>
                            <a:schemeClr val="dk1"/>
                          </a:solidFill>
                          <a:latin typeface="Arial" panose="020F0502020204030204"/>
                        </a:defRPr>
                      </a:lvl3pPr>
                      <a:lvl4pPr marL="1781699" algn="l" defTabSz="1187798" rtl="0" eaLnBrk="1" latinLnBrk="0" hangingPunct="1">
                        <a:defRPr sz="2338" kern="1200">
                          <a:solidFill>
                            <a:schemeClr val="dk1"/>
                          </a:solidFill>
                          <a:latin typeface="Arial" panose="020F0502020204030204"/>
                        </a:defRPr>
                      </a:lvl4pPr>
                      <a:lvl5pPr marL="2375598" algn="l" defTabSz="1187798" rtl="0" eaLnBrk="1" latinLnBrk="0" hangingPunct="1">
                        <a:defRPr sz="2338" kern="1200">
                          <a:solidFill>
                            <a:schemeClr val="dk1"/>
                          </a:solidFill>
                          <a:latin typeface="Arial" panose="020F0502020204030204"/>
                        </a:defRPr>
                      </a:lvl5pPr>
                      <a:lvl6pPr marL="2969497" algn="l" defTabSz="1187798" rtl="0" eaLnBrk="1" latinLnBrk="0" hangingPunct="1">
                        <a:defRPr sz="2338" kern="1200">
                          <a:solidFill>
                            <a:schemeClr val="dk1"/>
                          </a:solidFill>
                          <a:latin typeface="Arial" panose="020F0502020204030204"/>
                        </a:defRPr>
                      </a:lvl6pPr>
                      <a:lvl7pPr marL="3563396" algn="l" defTabSz="1187798" rtl="0" eaLnBrk="1" latinLnBrk="0" hangingPunct="1">
                        <a:defRPr sz="2338" kern="1200">
                          <a:solidFill>
                            <a:schemeClr val="dk1"/>
                          </a:solidFill>
                          <a:latin typeface="Arial" panose="020F0502020204030204"/>
                        </a:defRPr>
                      </a:lvl7pPr>
                      <a:lvl8pPr marL="4157297" algn="l" defTabSz="1187798" rtl="0" eaLnBrk="1" latinLnBrk="0" hangingPunct="1">
                        <a:defRPr sz="2338" kern="1200">
                          <a:solidFill>
                            <a:schemeClr val="dk1"/>
                          </a:solidFill>
                          <a:latin typeface="Arial" panose="020F0502020204030204"/>
                        </a:defRPr>
                      </a:lvl8pPr>
                      <a:lvl9pPr marL="4751195" algn="l" defTabSz="1187798" rtl="0" eaLnBrk="1" latinLnBrk="0" hangingPunct="1">
                        <a:defRPr sz="2338" kern="1200">
                          <a:solidFill>
                            <a:schemeClr val="dk1"/>
                          </a:solidFill>
                          <a:latin typeface="Arial" panose="020F0502020204030204"/>
                        </a:defRPr>
                      </a:lvl9pPr>
                    </a:lstStyle>
                    <a:p>
                      <a:pPr algn="ctr" fontAlgn="ctr"/>
                      <a:r>
                        <a:rPr lang="en-US" sz="1200" dirty="0" smtClean="0">
                          <a:latin typeface="Huawei Sans" panose="020C0503030203020204" pitchFamily="34" charset="0"/>
                        </a:rPr>
                        <a:t>0000</a:t>
                      </a:r>
                      <a:endParaRPr lang="en-US" altLang="zh-CN" sz="1200" dirty="0">
                        <a:latin typeface="Huawei Sans" panose="020C0503030203020204" pitchFamily="34" charset="0"/>
                        <a:ea typeface="+mn-ea"/>
                        <a:cs typeface="Times New Roman" panose="02020603050405020304" pitchFamily="18"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1187798" rtl="0" eaLnBrk="1" latinLnBrk="0" hangingPunct="1">
                        <a:defRPr sz="2338" kern="1200">
                          <a:solidFill>
                            <a:schemeClr val="dk1"/>
                          </a:solidFill>
                          <a:latin typeface="Arial" panose="020F0502020204030204"/>
                        </a:defRPr>
                      </a:lvl1pPr>
                      <a:lvl2pPr marL="593900" algn="l" defTabSz="1187798" rtl="0" eaLnBrk="1" latinLnBrk="0" hangingPunct="1">
                        <a:defRPr sz="2338" kern="1200">
                          <a:solidFill>
                            <a:schemeClr val="dk1"/>
                          </a:solidFill>
                          <a:latin typeface="Arial" panose="020F0502020204030204"/>
                        </a:defRPr>
                      </a:lvl2pPr>
                      <a:lvl3pPr marL="1187798" algn="l" defTabSz="1187798" rtl="0" eaLnBrk="1" latinLnBrk="0" hangingPunct="1">
                        <a:defRPr sz="2338" kern="1200">
                          <a:solidFill>
                            <a:schemeClr val="dk1"/>
                          </a:solidFill>
                          <a:latin typeface="Arial" panose="020F0502020204030204"/>
                        </a:defRPr>
                      </a:lvl3pPr>
                      <a:lvl4pPr marL="1781699" algn="l" defTabSz="1187798" rtl="0" eaLnBrk="1" latinLnBrk="0" hangingPunct="1">
                        <a:defRPr sz="2338" kern="1200">
                          <a:solidFill>
                            <a:schemeClr val="dk1"/>
                          </a:solidFill>
                          <a:latin typeface="Arial" panose="020F0502020204030204"/>
                        </a:defRPr>
                      </a:lvl4pPr>
                      <a:lvl5pPr marL="2375598" algn="l" defTabSz="1187798" rtl="0" eaLnBrk="1" latinLnBrk="0" hangingPunct="1">
                        <a:defRPr sz="2338" kern="1200">
                          <a:solidFill>
                            <a:schemeClr val="dk1"/>
                          </a:solidFill>
                          <a:latin typeface="Arial" panose="020F0502020204030204"/>
                        </a:defRPr>
                      </a:lvl5pPr>
                      <a:lvl6pPr marL="2969497" algn="l" defTabSz="1187798" rtl="0" eaLnBrk="1" latinLnBrk="0" hangingPunct="1">
                        <a:defRPr sz="2338" kern="1200">
                          <a:solidFill>
                            <a:schemeClr val="dk1"/>
                          </a:solidFill>
                          <a:latin typeface="Arial" panose="020F0502020204030204"/>
                        </a:defRPr>
                      </a:lvl6pPr>
                      <a:lvl7pPr marL="3563396" algn="l" defTabSz="1187798" rtl="0" eaLnBrk="1" latinLnBrk="0" hangingPunct="1">
                        <a:defRPr sz="2338" kern="1200">
                          <a:solidFill>
                            <a:schemeClr val="dk1"/>
                          </a:solidFill>
                          <a:latin typeface="Arial" panose="020F0502020204030204"/>
                        </a:defRPr>
                      </a:lvl7pPr>
                      <a:lvl8pPr marL="4157297" algn="l" defTabSz="1187798" rtl="0" eaLnBrk="1" latinLnBrk="0" hangingPunct="1">
                        <a:defRPr sz="2338" kern="1200">
                          <a:solidFill>
                            <a:schemeClr val="dk1"/>
                          </a:solidFill>
                          <a:latin typeface="Arial" panose="020F0502020204030204"/>
                        </a:defRPr>
                      </a:lvl8pPr>
                      <a:lvl9pPr marL="4751195" algn="l" defTabSz="1187798" rtl="0" eaLnBrk="1" latinLnBrk="0" hangingPunct="1">
                        <a:defRPr sz="2338" kern="1200">
                          <a:solidFill>
                            <a:schemeClr val="dk1"/>
                          </a:solidFill>
                          <a:latin typeface="Arial" panose="020F0502020204030204"/>
                        </a:defRPr>
                      </a:lvl9pPr>
                    </a:lstStyle>
                    <a:p>
                      <a:pPr marL="0" indent="0" fontAlgn="ctr">
                        <a:buFont typeface="Arial" pitchFamily="34" charset="0"/>
                        <a:buNone/>
                      </a:pPr>
                      <a:r>
                        <a:rPr lang="en-US" sz="1200" dirty="0" smtClean="0">
                          <a:latin typeface="Huawei Sans" panose="020C0503030203020204" pitchFamily="34" charset="0"/>
                        </a:rPr>
                        <a:t>HQ</a:t>
                      </a:r>
                      <a:endParaRPr lang="en-US" altLang="zh-CN" sz="1200" dirty="0">
                        <a:latin typeface="Huawei Sans" panose="020C0503030203020204" pitchFamily="34" charset="0"/>
                        <a:ea typeface="+mn-ea"/>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59374">
                <a:tc>
                  <a:txBody>
                    <a:bodyPr/>
                    <a:lstStyle>
                      <a:lvl1pPr marL="0" algn="l" defTabSz="1187798" rtl="0" eaLnBrk="1" latinLnBrk="0" hangingPunct="1">
                        <a:defRPr sz="2338" kern="1200">
                          <a:solidFill>
                            <a:schemeClr val="dk1"/>
                          </a:solidFill>
                          <a:latin typeface="Arial" panose="020F0502020204030204"/>
                        </a:defRPr>
                      </a:lvl1pPr>
                      <a:lvl2pPr marL="593900" algn="l" defTabSz="1187798" rtl="0" eaLnBrk="1" latinLnBrk="0" hangingPunct="1">
                        <a:defRPr sz="2338" kern="1200">
                          <a:solidFill>
                            <a:schemeClr val="dk1"/>
                          </a:solidFill>
                          <a:latin typeface="Arial" panose="020F0502020204030204"/>
                        </a:defRPr>
                      </a:lvl2pPr>
                      <a:lvl3pPr marL="1187798" algn="l" defTabSz="1187798" rtl="0" eaLnBrk="1" latinLnBrk="0" hangingPunct="1">
                        <a:defRPr sz="2338" kern="1200">
                          <a:solidFill>
                            <a:schemeClr val="dk1"/>
                          </a:solidFill>
                          <a:latin typeface="Arial" panose="020F0502020204030204"/>
                        </a:defRPr>
                      </a:lvl3pPr>
                      <a:lvl4pPr marL="1781699" algn="l" defTabSz="1187798" rtl="0" eaLnBrk="1" latinLnBrk="0" hangingPunct="1">
                        <a:defRPr sz="2338" kern="1200">
                          <a:solidFill>
                            <a:schemeClr val="dk1"/>
                          </a:solidFill>
                          <a:latin typeface="Arial" panose="020F0502020204030204"/>
                        </a:defRPr>
                      </a:lvl4pPr>
                      <a:lvl5pPr marL="2375598" algn="l" defTabSz="1187798" rtl="0" eaLnBrk="1" latinLnBrk="0" hangingPunct="1">
                        <a:defRPr sz="2338" kern="1200">
                          <a:solidFill>
                            <a:schemeClr val="dk1"/>
                          </a:solidFill>
                          <a:latin typeface="Arial" panose="020F0502020204030204"/>
                        </a:defRPr>
                      </a:lvl5pPr>
                      <a:lvl6pPr marL="2969497" algn="l" defTabSz="1187798" rtl="0" eaLnBrk="1" latinLnBrk="0" hangingPunct="1">
                        <a:defRPr sz="2338" kern="1200">
                          <a:solidFill>
                            <a:schemeClr val="dk1"/>
                          </a:solidFill>
                          <a:latin typeface="Arial" panose="020F0502020204030204"/>
                        </a:defRPr>
                      </a:lvl6pPr>
                      <a:lvl7pPr marL="3563396" algn="l" defTabSz="1187798" rtl="0" eaLnBrk="1" latinLnBrk="0" hangingPunct="1">
                        <a:defRPr sz="2338" kern="1200">
                          <a:solidFill>
                            <a:schemeClr val="dk1"/>
                          </a:solidFill>
                          <a:latin typeface="Arial" panose="020F0502020204030204"/>
                        </a:defRPr>
                      </a:lvl7pPr>
                      <a:lvl8pPr marL="4157297" algn="l" defTabSz="1187798" rtl="0" eaLnBrk="1" latinLnBrk="0" hangingPunct="1">
                        <a:defRPr sz="2338" kern="1200">
                          <a:solidFill>
                            <a:schemeClr val="dk1"/>
                          </a:solidFill>
                          <a:latin typeface="Arial" panose="020F0502020204030204"/>
                        </a:defRPr>
                      </a:lvl8pPr>
                      <a:lvl9pPr marL="4751195" algn="l" defTabSz="1187798" rtl="0" eaLnBrk="1" latinLnBrk="0" hangingPunct="1">
                        <a:defRPr sz="2338" kern="1200">
                          <a:solidFill>
                            <a:schemeClr val="dk1"/>
                          </a:solidFill>
                          <a:latin typeface="Arial" panose="020F0502020204030204"/>
                        </a:defRPr>
                      </a:lvl9pPr>
                    </a:lstStyle>
                    <a:p>
                      <a:pPr algn="ctr" fontAlgn="ctr"/>
                      <a:r>
                        <a:rPr lang="en-US" sz="1200" dirty="0" smtClean="0">
                          <a:latin typeface="Huawei Sans" panose="020C0503030203020204" pitchFamily="34" charset="0"/>
                        </a:rPr>
                        <a:t>0001</a:t>
                      </a:r>
                      <a:endParaRPr lang="en-US" altLang="zh-CN" sz="1200" dirty="0">
                        <a:latin typeface="Huawei Sans" panose="020C0503030203020204" pitchFamily="34" charset="0"/>
                        <a:ea typeface="+mn-ea"/>
                        <a:cs typeface="Times New Roman" panose="02020603050405020304" pitchFamily="18"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1187798" rtl="0" eaLnBrk="1" latinLnBrk="0" hangingPunct="1">
                        <a:defRPr sz="2338" kern="1200">
                          <a:solidFill>
                            <a:schemeClr val="dk1"/>
                          </a:solidFill>
                          <a:latin typeface="Arial" panose="020F0502020204030204"/>
                        </a:defRPr>
                      </a:lvl1pPr>
                      <a:lvl2pPr marL="593900" algn="l" defTabSz="1187798" rtl="0" eaLnBrk="1" latinLnBrk="0" hangingPunct="1">
                        <a:defRPr sz="2338" kern="1200">
                          <a:solidFill>
                            <a:schemeClr val="dk1"/>
                          </a:solidFill>
                          <a:latin typeface="Arial" panose="020F0502020204030204"/>
                        </a:defRPr>
                      </a:lvl2pPr>
                      <a:lvl3pPr marL="1187798" algn="l" defTabSz="1187798" rtl="0" eaLnBrk="1" latinLnBrk="0" hangingPunct="1">
                        <a:defRPr sz="2338" kern="1200">
                          <a:solidFill>
                            <a:schemeClr val="dk1"/>
                          </a:solidFill>
                          <a:latin typeface="Arial" panose="020F0502020204030204"/>
                        </a:defRPr>
                      </a:lvl3pPr>
                      <a:lvl4pPr marL="1781699" algn="l" defTabSz="1187798" rtl="0" eaLnBrk="1" latinLnBrk="0" hangingPunct="1">
                        <a:defRPr sz="2338" kern="1200">
                          <a:solidFill>
                            <a:schemeClr val="dk1"/>
                          </a:solidFill>
                          <a:latin typeface="Arial" panose="020F0502020204030204"/>
                        </a:defRPr>
                      </a:lvl4pPr>
                      <a:lvl5pPr marL="2375598" algn="l" defTabSz="1187798" rtl="0" eaLnBrk="1" latinLnBrk="0" hangingPunct="1">
                        <a:defRPr sz="2338" kern="1200">
                          <a:solidFill>
                            <a:schemeClr val="dk1"/>
                          </a:solidFill>
                          <a:latin typeface="Arial" panose="020F0502020204030204"/>
                        </a:defRPr>
                      </a:lvl5pPr>
                      <a:lvl6pPr marL="2969497" algn="l" defTabSz="1187798" rtl="0" eaLnBrk="1" latinLnBrk="0" hangingPunct="1">
                        <a:defRPr sz="2338" kern="1200">
                          <a:solidFill>
                            <a:schemeClr val="dk1"/>
                          </a:solidFill>
                          <a:latin typeface="Arial" panose="020F0502020204030204"/>
                        </a:defRPr>
                      </a:lvl6pPr>
                      <a:lvl7pPr marL="3563396" algn="l" defTabSz="1187798" rtl="0" eaLnBrk="1" latinLnBrk="0" hangingPunct="1">
                        <a:defRPr sz="2338" kern="1200">
                          <a:solidFill>
                            <a:schemeClr val="dk1"/>
                          </a:solidFill>
                          <a:latin typeface="Arial" panose="020F0502020204030204"/>
                        </a:defRPr>
                      </a:lvl7pPr>
                      <a:lvl8pPr marL="4157297" algn="l" defTabSz="1187798" rtl="0" eaLnBrk="1" latinLnBrk="0" hangingPunct="1">
                        <a:defRPr sz="2338" kern="1200">
                          <a:solidFill>
                            <a:schemeClr val="dk1"/>
                          </a:solidFill>
                          <a:latin typeface="Arial" panose="020F0502020204030204"/>
                        </a:defRPr>
                      </a:lvl8pPr>
                      <a:lvl9pPr marL="4751195" algn="l" defTabSz="1187798" rtl="0" eaLnBrk="1" latinLnBrk="0" hangingPunct="1">
                        <a:defRPr sz="2338" kern="1200">
                          <a:solidFill>
                            <a:schemeClr val="dk1"/>
                          </a:solidFill>
                          <a:latin typeface="Arial" panose="020F0502020204030204"/>
                        </a:defRPr>
                      </a:lvl9pPr>
                    </a:lstStyle>
                    <a:p>
                      <a:pPr marL="0" indent="0" fontAlgn="ctr">
                        <a:buFont typeface="Arial" pitchFamily="34" charset="0"/>
                        <a:buNone/>
                      </a:pPr>
                      <a:r>
                        <a:rPr lang="en-US" sz="1200" dirty="0" smtClean="0">
                          <a:latin typeface="Huawei Sans" panose="020C0503030203020204" pitchFamily="34" charset="0"/>
                        </a:rPr>
                        <a:t>Branch A</a:t>
                      </a:r>
                      <a:endParaRPr lang="en-US" altLang="zh-CN" sz="1200" dirty="0" smtClean="0">
                        <a:latin typeface="Huawei Sans" panose="020C0503030203020204" pitchFamily="34" charset="0"/>
                        <a:ea typeface="+mn-ea"/>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59374">
                <a:tc>
                  <a:txBody>
                    <a:bodyPr/>
                    <a:lstStyle>
                      <a:lvl1pPr marL="0" algn="l" defTabSz="1187798" rtl="0" eaLnBrk="1" latinLnBrk="0" hangingPunct="1">
                        <a:defRPr sz="2338" kern="1200">
                          <a:solidFill>
                            <a:schemeClr val="dk1"/>
                          </a:solidFill>
                          <a:latin typeface="Arial" panose="020F0502020204030204"/>
                        </a:defRPr>
                      </a:lvl1pPr>
                      <a:lvl2pPr marL="593900" algn="l" defTabSz="1187798" rtl="0" eaLnBrk="1" latinLnBrk="0" hangingPunct="1">
                        <a:defRPr sz="2338" kern="1200">
                          <a:solidFill>
                            <a:schemeClr val="dk1"/>
                          </a:solidFill>
                          <a:latin typeface="Arial" panose="020F0502020204030204"/>
                        </a:defRPr>
                      </a:lvl2pPr>
                      <a:lvl3pPr marL="1187798" algn="l" defTabSz="1187798" rtl="0" eaLnBrk="1" latinLnBrk="0" hangingPunct="1">
                        <a:defRPr sz="2338" kern="1200">
                          <a:solidFill>
                            <a:schemeClr val="dk1"/>
                          </a:solidFill>
                          <a:latin typeface="Arial" panose="020F0502020204030204"/>
                        </a:defRPr>
                      </a:lvl3pPr>
                      <a:lvl4pPr marL="1781699" algn="l" defTabSz="1187798" rtl="0" eaLnBrk="1" latinLnBrk="0" hangingPunct="1">
                        <a:defRPr sz="2338" kern="1200">
                          <a:solidFill>
                            <a:schemeClr val="dk1"/>
                          </a:solidFill>
                          <a:latin typeface="Arial" panose="020F0502020204030204"/>
                        </a:defRPr>
                      </a:lvl4pPr>
                      <a:lvl5pPr marL="2375598" algn="l" defTabSz="1187798" rtl="0" eaLnBrk="1" latinLnBrk="0" hangingPunct="1">
                        <a:defRPr sz="2338" kern="1200">
                          <a:solidFill>
                            <a:schemeClr val="dk1"/>
                          </a:solidFill>
                          <a:latin typeface="Arial" panose="020F0502020204030204"/>
                        </a:defRPr>
                      </a:lvl5pPr>
                      <a:lvl6pPr marL="2969497" algn="l" defTabSz="1187798" rtl="0" eaLnBrk="1" latinLnBrk="0" hangingPunct="1">
                        <a:defRPr sz="2338" kern="1200">
                          <a:solidFill>
                            <a:schemeClr val="dk1"/>
                          </a:solidFill>
                          <a:latin typeface="Arial" panose="020F0502020204030204"/>
                        </a:defRPr>
                      </a:lvl6pPr>
                      <a:lvl7pPr marL="3563396" algn="l" defTabSz="1187798" rtl="0" eaLnBrk="1" latinLnBrk="0" hangingPunct="1">
                        <a:defRPr sz="2338" kern="1200">
                          <a:solidFill>
                            <a:schemeClr val="dk1"/>
                          </a:solidFill>
                          <a:latin typeface="Arial" panose="020F0502020204030204"/>
                        </a:defRPr>
                      </a:lvl7pPr>
                      <a:lvl8pPr marL="4157297" algn="l" defTabSz="1187798" rtl="0" eaLnBrk="1" latinLnBrk="0" hangingPunct="1">
                        <a:defRPr sz="2338" kern="1200">
                          <a:solidFill>
                            <a:schemeClr val="dk1"/>
                          </a:solidFill>
                          <a:latin typeface="Arial" panose="020F0502020204030204"/>
                        </a:defRPr>
                      </a:lvl8pPr>
                      <a:lvl9pPr marL="4751195" algn="l" defTabSz="1187798" rtl="0" eaLnBrk="1" latinLnBrk="0" hangingPunct="1">
                        <a:defRPr sz="2338" kern="1200">
                          <a:solidFill>
                            <a:schemeClr val="dk1"/>
                          </a:solidFill>
                          <a:latin typeface="Arial" panose="020F0502020204030204"/>
                        </a:defRPr>
                      </a:lvl9pPr>
                    </a:lstStyle>
                    <a:p>
                      <a:pPr algn="ctr" fontAlgn="ctr"/>
                      <a:r>
                        <a:rPr lang="en-US" sz="1200" dirty="0" smtClean="0">
                          <a:latin typeface="Huawei Sans" panose="020C0503030203020204" pitchFamily="34" charset="0"/>
                        </a:rPr>
                        <a:t>0010</a:t>
                      </a:r>
                      <a:endParaRPr lang="en-US" altLang="zh-CN" sz="1200" dirty="0">
                        <a:latin typeface="Huawei Sans" panose="020C0503030203020204" pitchFamily="34" charset="0"/>
                        <a:ea typeface="+mn-ea"/>
                        <a:cs typeface="Times New Roman" panose="02020603050405020304" pitchFamily="18"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1187798" rtl="0" eaLnBrk="1" latinLnBrk="0" hangingPunct="1">
                        <a:defRPr sz="2338" kern="1200">
                          <a:solidFill>
                            <a:schemeClr val="dk1"/>
                          </a:solidFill>
                          <a:latin typeface="Arial" panose="020F0502020204030204"/>
                        </a:defRPr>
                      </a:lvl1pPr>
                      <a:lvl2pPr marL="593900" algn="l" defTabSz="1187798" rtl="0" eaLnBrk="1" latinLnBrk="0" hangingPunct="1">
                        <a:defRPr sz="2338" kern="1200">
                          <a:solidFill>
                            <a:schemeClr val="dk1"/>
                          </a:solidFill>
                          <a:latin typeface="Arial" panose="020F0502020204030204"/>
                        </a:defRPr>
                      </a:lvl2pPr>
                      <a:lvl3pPr marL="1187798" algn="l" defTabSz="1187798" rtl="0" eaLnBrk="1" latinLnBrk="0" hangingPunct="1">
                        <a:defRPr sz="2338" kern="1200">
                          <a:solidFill>
                            <a:schemeClr val="dk1"/>
                          </a:solidFill>
                          <a:latin typeface="Arial" panose="020F0502020204030204"/>
                        </a:defRPr>
                      </a:lvl3pPr>
                      <a:lvl4pPr marL="1781699" algn="l" defTabSz="1187798" rtl="0" eaLnBrk="1" latinLnBrk="0" hangingPunct="1">
                        <a:defRPr sz="2338" kern="1200">
                          <a:solidFill>
                            <a:schemeClr val="dk1"/>
                          </a:solidFill>
                          <a:latin typeface="Arial" panose="020F0502020204030204"/>
                        </a:defRPr>
                      </a:lvl4pPr>
                      <a:lvl5pPr marL="2375598" algn="l" defTabSz="1187798" rtl="0" eaLnBrk="1" latinLnBrk="0" hangingPunct="1">
                        <a:defRPr sz="2338" kern="1200">
                          <a:solidFill>
                            <a:schemeClr val="dk1"/>
                          </a:solidFill>
                          <a:latin typeface="Arial" panose="020F0502020204030204"/>
                        </a:defRPr>
                      </a:lvl5pPr>
                      <a:lvl6pPr marL="2969497" algn="l" defTabSz="1187798" rtl="0" eaLnBrk="1" latinLnBrk="0" hangingPunct="1">
                        <a:defRPr sz="2338" kern="1200">
                          <a:solidFill>
                            <a:schemeClr val="dk1"/>
                          </a:solidFill>
                          <a:latin typeface="Arial" panose="020F0502020204030204"/>
                        </a:defRPr>
                      </a:lvl6pPr>
                      <a:lvl7pPr marL="3563396" algn="l" defTabSz="1187798" rtl="0" eaLnBrk="1" latinLnBrk="0" hangingPunct="1">
                        <a:defRPr sz="2338" kern="1200">
                          <a:solidFill>
                            <a:schemeClr val="dk1"/>
                          </a:solidFill>
                          <a:latin typeface="Arial" panose="020F0502020204030204"/>
                        </a:defRPr>
                      </a:lvl7pPr>
                      <a:lvl8pPr marL="4157297" algn="l" defTabSz="1187798" rtl="0" eaLnBrk="1" latinLnBrk="0" hangingPunct="1">
                        <a:defRPr sz="2338" kern="1200">
                          <a:solidFill>
                            <a:schemeClr val="dk1"/>
                          </a:solidFill>
                          <a:latin typeface="Arial" panose="020F0502020204030204"/>
                        </a:defRPr>
                      </a:lvl8pPr>
                      <a:lvl9pPr marL="4751195" algn="l" defTabSz="1187798" rtl="0" eaLnBrk="1" latinLnBrk="0" hangingPunct="1">
                        <a:defRPr sz="2338" kern="1200">
                          <a:solidFill>
                            <a:schemeClr val="dk1"/>
                          </a:solidFill>
                          <a:latin typeface="Arial" panose="020F0502020204030204"/>
                        </a:defRPr>
                      </a:lvl9pPr>
                    </a:lstStyle>
                    <a:p>
                      <a:pPr marL="0" marR="0" lvl="0" indent="0" algn="l" defTabSz="914583" rtl="0" eaLnBrk="1" fontAlgn="ctr" latinLnBrk="0" hangingPunct="1">
                        <a:lnSpc>
                          <a:spcPct val="100000"/>
                        </a:lnSpc>
                        <a:spcBef>
                          <a:spcPts val="0"/>
                        </a:spcBef>
                        <a:spcAft>
                          <a:spcPts val="0"/>
                        </a:spcAft>
                        <a:buClrTx/>
                        <a:buSzTx/>
                        <a:buFont typeface="Arial" pitchFamily="34" charset="0"/>
                        <a:buNone/>
                        <a:tabLst/>
                        <a:defRPr/>
                      </a:pPr>
                      <a:endParaRPr lang="en-US" altLang="zh-CN" sz="1200" dirty="0">
                        <a:latin typeface="Huawei Sans" panose="020C0503030203020204" pitchFamily="34" charset="0"/>
                        <a:ea typeface="+mn-ea"/>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59374">
                <a:tc>
                  <a:txBody>
                    <a:bodyPr/>
                    <a:lstStyle>
                      <a:lvl1pPr marL="0" algn="l" defTabSz="1187798" rtl="0" eaLnBrk="1" latinLnBrk="0" hangingPunct="1">
                        <a:defRPr sz="2338" kern="1200">
                          <a:solidFill>
                            <a:schemeClr val="dk1"/>
                          </a:solidFill>
                          <a:latin typeface="Arial" panose="020F0502020204030204"/>
                        </a:defRPr>
                      </a:lvl1pPr>
                      <a:lvl2pPr marL="593900" algn="l" defTabSz="1187798" rtl="0" eaLnBrk="1" latinLnBrk="0" hangingPunct="1">
                        <a:defRPr sz="2338" kern="1200">
                          <a:solidFill>
                            <a:schemeClr val="dk1"/>
                          </a:solidFill>
                          <a:latin typeface="Arial" panose="020F0502020204030204"/>
                        </a:defRPr>
                      </a:lvl2pPr>
                      <a:lvl3pPr marL="1187798" algn="l" defTabSz="1187798" rtl="0" eaLnBrk="1" latinLnBrk="0" hangingPunct="1">
                        <a:defRPr sz="2338" kern="1200">
                          <a:solidFill>
                            <a:schemeClr val="dk1"/>
                          </a:solidFill>
                          <a:latin typeface="Arial" panose="020F0502020204030204"/>
                        </a:defRPr>
                      </a:lvl3pPr>
                      <a:lvl4pPr marL="1781699" algn="l" defTabSz="1187798" rtl="0" eaLnBrk="1" latinLnBrk="0" hangingPunct="1">
                        <a:defRPr sz="2338" kern="1200">
                          <a:solidFill>
                            <a:schemeClr val="dk1"/>
                          </a:solidFill>
                          <a:latin typeface="Arial" panose="020F0502020204030204"/>
                        </a:defRPr>
                      </a:lvl4pPr>
                      <a:lvl5pPr marL="2375598" algn="l" defTabSz="1187798" rtl="0" eaLnBrk="1" latinLnBrk="0" hangingPunct="1">
                        <a:defRPr sz="2338" kern="1200">
                          <a:solidFill>
                            <a:schemeClr val="dk1"/>
                          </a:solidFill>
                          <a:latin typeface="Arial" panose="020F0502020204030204"/>
                        </a:defRPr>
                      </a:lvl5pPr>
                      <a:lvl6pPr marL="2969497" algn="l" defTabSz="1187798" rtl="0" eaLnBrk="1" latinLnBrk="0" hangingPunct="1">
                        <a:defRPr sz="2338" kern="1200">
                          <a:solidFill>
                            <a:schemeClr val="dk1"/>
                          </a:solidFill>
                          <a:latin typeface="Arial" panose="020F0502020204030204"/>
                        </a:defRPr>
                      </a:lvl6pPr>
                      <a:lvl7pPr marL="3563396" algn="l" defTabSz="1187798" rtl="0" eaLnBrk="1" latinLnBrk="0" hangingPunct="1">
                        <a:defRPr sz="2338" kern="1200">
                          <a:solidFill>
                            <a:schemeClr val="dk1"/>
                          </a:solidFill>
                          <a:latin typeface="Arial" panose="020F0502020204030204"/>
                        </a:defRPr>
                      </a:lvl7pPr>
                      <a:lvl8pPr marL="4157297" algn="l" defTabSz="1187798" rtl="0" eaLnBrk="1" latinLnBrk="0" hangingPunct="1">
                        <a:defRPr sz="2338" kern="1200">
                          <a:solidFill>
                            <a:schemeClr val="dk1"/>
                          </a:solidFill>
                          <a:latin typeface="Arial" panose="020F0502020204030204"/>
                        </a:defRPr>
                      </a:lvl8pPr>
                      <a:lvl9pPr marL="4751195" algn="l" defTabSz="1187798" rtl="0" eaLnBrk="1" latinLnBrk="0" hangingPunct="1">
                        <a:defRPr sz="2338" kern="1200">
                          <a:solidFill>
                            <a:schemeClr val="dk1"/>
                          </a:solidFill>
                          <a:latin typeface="Arial" panose="020F0502020204030204"/>
                        </a:defRPr>
                      </a:lvl9pPr>
                    </a:lstStyle>
                    <a:p>
                      <a:pPr algn="ctr" fontAlgn="ctr"/>
                      <a:r>
                        <a:rPr lang="en-US" sz="1200" dirty="0" smtClean="0">
                          <a:latin typeface="Huawei Sans" panose="020C0503030203020204" pitchFamily="34" charset="0"/>
                        </a:rPr>
                        <a:t>0011</a:t>
                      </a:r>
                      <a:endParaRPr lang="en-US" altLang="zh-CN" sz="1200" dirty="0">
                        <a:latin typeface="Huawei Sans" panose="020C0503030203020204" pitchFamily="34" charset="0"/>
                        <a:ea typeface="+mn-ea"/>
                        <a:cs typeface="Times New Roman" panose="02020603050405020304" pitchFamily="18"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1187798" rtl="0" eaLnBrk="1" latinLnBrk="0" hangingPunct="1">
                        <a:defRPr sz="2338" kern="1200">
                          <a:solidFill>
                            <a:schemeClr val="dk1"/>
                          </a:solidFill>
                          <a:latin typeface="Arial" panose="020F0502020204030204"/>
                        </a:defRPr>
                      </a:lvl1pPr>
                      <a:lvl2pPr marL="593900" algn="l" defTabSz="1187798" rtl="0" eaLnBrk="1" latinLnBrk="0" hangingPunct="1">
                        <a:defRPr sz="2338" kern="1200">
                          <a:solidFill>
                            <a:schemeClr val="dk1"/>
                          </a:solidFill>
                          <a:latin typeface="Arial" panose="020F0502020204030204"/>
                        </a:defRPr>
                      </a:lvl2pPr>
                      <a:lvl3pPr marL="1187798" algn="l" defTabSz="1187798" rtl="0" eaLnBrk="1" latinLnBrk="0" hangingPunct="1">
                        <a:defRPr sz="2338" kern="1200">
                          <a:solidFill>
                            <a:schemeClr val="dk1"/>
                          </a:solidFill>
                          <a:latin typeface="Arial" panose="020F0502020204030204"/>
                        </a:defRPr>
                      </a:lvl3pPr>
                      <a:lvl4pPr marL="1781699" algn="l" defTabSz="1187798" rtl="0" eaLnBrk="1" latinLnBrk="0" hangingPunct="1">
                        <a:defRPr sz="2338" kern="1200">
                          <a:solidFill>
                            <a:schemeClr val="dk1"/>
                          </a:solidFill>
                          <a:latin typeface="Arial" panose="020F0502020204030204"/>
                        </a:defRPr>
                      </a:lvl4pPr>
                      <a:lvl5pPr marL="2375598" algn="l" defTabSz="1187798" rtl="0" eaLnBrk="1" latinLnBrk="0" hangingPunct="1">
                        <a:defRPr sz="2338" kern="1200">
                          <a:solidFill>
                            <a:schemeClr val="dk1"/>
                          </a:solidFill>
                          <a:latin typeface="Arial" panose="020F0502020204030204"/>
                        </a:defRPr>
                      </a:lvl5pPr>
                      <a:lvl6pPr marL="2969497" algn="l" defTabSz="1187798" rtl="0" eaLnBrk="1" latinLnBrk="0" hangingPunct="1">
                        <a:defRPr sz="2338" kern="1200">
                          <a:solidFill>
                            <a:schemeClr val="dk1"/>
                          </a:solidFill>
                          <a:latin typeface="Arial" panose="020F0502020204030204"/>
                        </a:defRPr>
                      </a:lvl6pPr>
                      <a:lvl7pPr marL="3563396" algn="l" defTabSz="1187798" rtl="0" eaLnBrk="1" latinLnBrk="0" hangingPunct="1">
                        <a:defRPr sz="2338" kern="1200">
                          <a:solidFill>
                            <a:schemeClr val="dk1"/>
                          </a:solidFill>
                          <a:latin typeface="Arial" panose="020F0502020204030204"/>
                        </a:defRPr>
                      </a:lvl7pPr>
                      <a:lvl8pPr marL="4157297" algn="l" defTabSz="1187798" rtl="0" eaLnBrk="1" latinLnBrk="0" hangingPunct="1">
                        <a:defRPr sz="2338" kern="1200">
                          <a:solidFill>
                            <a:schemeClr val="dk1"/>
                          </a:solidFill>
                          <a:latin typeface="Arial" panose="020F0502020204030204"/>
                        </a:defRPr>
                      </a:lvl8pPr>
                      <a:lvl9pPr marL="4751195" algn="l" defTabSz="1187798" rtl="0" eaLnBrk="1" latinLnBrk="0" hangingPunct="1">
                        <a:defRPr sz="2338" kern="1200">
                          <a:solidFill>
                            <a:schemeClr val="dk1"/>
                          </a:solidFill>
                          <a:latin typeface="Arial" panose="020F0502020204030204"/>
                        </a:defRPr>
                      </a:lvl9pPr>
                    </a:lstStyle>
                    <a:p>
                      <a:pPr marL="0" indent="0" fontAlgn="ctr">
                        <a:buFont typeface="Arial" pitchFamily="34" charset="0"/>
                        <a:buNone/>
                      </a:pPr>
                      <a:endParaRPr lang="en-US" altLang="zh-CN" sz="1200" dirty="0">
                        <a:latin typeface="Huawei Sans" panose="020C0503030203020204" pitchFamily="34" charset="0"/>
                        <a:ea typeface="+mn-ea"/>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59374">
                <a:tc>
                  <a:txBody>
                    <a:bodyPr/>
                    <a:lstStyle>
                      <a:lvl1pPr marL="0" algn="l" defTabSz="1187798" rtl="0" eaLnBrk="1" latinLnBrk="0" hangingPunct="1">
                        <a:defRPr sz="2338" kern="1200">
                          <a:solidFill>
                            <a:schemeClr val="dk1"/>
                          </a:solidFill>
                          <a:latin typeface="Arial" panose="020F0502020204030204"/>
                        </a:defRPr>
                      </a:lvl1pPr>
                      <a:lvl2pPr marL="593900" algn="l" defTabSz="1187798" rtl="0" eaLnBrk="1" latinLnBrk="0" hangingPunct="1">
                        <a:defRPr sz="2338" kern="1200">
                          <a:solidFill>
                            <a:schemeClr val="dk1"/>
                          </a:solidFill>
                          <a:latin typeface="Arial" panose="020F0502020204030204"/>
                        </a:defRPr>
                      </a:lvl2pPr>
                      <a:lvl3pPr marL="1187798" algn="l" defTabSz="1187798" rtl="0" eaLnBrk="1" latinLnBrk="0" hangingPunct="1">
                        <a:defRPr sz="2338" kern="1200">
                          <a:solidFill>
                            <a:schemeClr val="dk1"/>
                          </a:solidFill>
                          <a:latin typeface="Arial" panose="020F0502020204030204"/>
                        </a:defRPr>
                      </a:lvl3pPr>
                      <a:lvl4pPr marL="1781699" algn="l" defTabSz="1187798" rtl="0" eaLnBrk="1" latinLnBrk="0" hangingPunct="1">
                        <a:defRPr sz="2338" kern="1200">
                          <a:solidFill>
                            <a:schemeClr val="dk1"/>
                          </a:solidFill>
                          <a:latin typeface="Arial" panose="020F0502020204030204"/>
                        </a:defRPr>
                      </a:lvl4pPr>
                      <a:lvl5pPr marL="2375598" algn="l" defTabSz="1187798" rtl="0" eaLnBrk="1" latinLnBrk="0" hangingPunct="1">
                        <a:defRPr sz="2338" kern="1200">
                          <a:solidFill>
                            <a:schemeClr val="dk1"/>
                          </a:solidFill>
                          <a:latin typeface="Arial" panose="020F0502020204030204"/>
                        </a:defRPr>
                      </a:lvl5pPr>
                      <a:lvl6pPr marL="2969497" algn="l" defTabSz="1187798" rtl="0" eaLnBrk="1" latinLnBrk="0" hangingPunct="1">
                        <a:defRPr sz="2338" kern="1200">
                          <a:solidFill>
                            <a:schemeClr val="dk1"/>
                          </a:solidFill>
                          <a:latin typeface="Arial" panose="020F0502020204030204"/>
                        </a:defRPr>
                      </a:lvl6pPr>
                      <a:lvl7pPr marL="3563396" algn="l" defTabSz="1187798" rtl="0" eaLnBrk="1" latinLnBrk="0" hangingPunct="1">
                        <a:defRPr sz="2338" kern="1200">
                          <a:solidFill>
                            <a:schemeClr val="dk1"/>
                          </a:solidFill>
                          <a:latin typeface="Arial" panose="020F0502020204030204"/>
                        </a:defRPr>
                      </a:lvl7pPr>
                      <a:lvl8pPr marL="4157297" algn="l" defTabSz="1187798" rtl="0" eaLnBrk="1" latinLnBrk="0" hangingPunct="1">
                        <a:defRPr sz="2338" kern="1200">
                          <a:solidFill>
                            <a:schemeClr val="dk1"/>
                          </a:solidFill>
                          <a:latin typeface="Arial" panose="020F0502020204030204"/>
                        </a:defRPr>
                      </a:lvl8pPr>
                      <a:lvl9pPr marL="4751195" algn="l" defTabSz="1187798" rtl="0" eaLnBrk="1" latinLnBrk="0" hangingPunct="1">
                        <a:defRPr sz="2338" kern="1200">
                          <a:solidFill>
                            <a:schemeClr val="dk1"/>
                          </a:solidFill>
                          <a:latin typeface="Arial" panose="020F0502020204030204"/>
                        </a:defRPr>
                      </a:lvl9pPr>
                    </a:lstStyle>
                    <a:p>
                      <a:pPr algn="ctr" fontAlgn="ctr"/>
                      <a:r>
                        <a:rPr lang="en-US" sz="1200" dirty="0" smtClean="0">
                          <a:latin typeface="Huawei Sans" panose="020C0503030203020204" pitchFamily="34" charset="0"/>
                        </a:rPr>
                        <a:t>...</a:t>
                      </a:r>
                      <a:endParaRPr lang="en-US" altLang="zh-CN" sz="1200" dirty="0">
                        <a:latin typeface="Huawei Sans" panose="020C0503030203020204" pitchFamily="34" charset="0"/>
                        <a:ea typeface="+mn-ea"/>
                        <a:cs typeface="Times New Roman" panose="02020603050405020304" pitchFamily="18"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lvl1pPr marL="0" algn="l" defTabSz="1187798" rtl="0" eaLnBrk="1" latinLnBrk="0" hangingPunct="1">
                        <a:defRPr sz="2338" kern="1200">
                          <a:solidFill>
                            <a:schemeClr val="dk1"/>
                          </a:solidFill>
                          <a:latin typeface="Arial" panose="020F0502020204030204"/>
                        </a:defRPr>
                      </a:lvl1pPr>
                      <a:lvl2pPr marL="593900" algn="l" defTabSz="1187798" rtl="0" eaLnBrk="1" latinLnBrk="0" hangingPunct="1">
                        <a:defRPr sz="2338" kern="1200">
                          <a:solidFill>
                            <a:schemeClr val="dk1"/>
                          </a:solidFill>
                          <a:latin typeface="Arial" panose="020F0502020204030204"/>
                        </a:defRPr>
                      </a:lvl2pPr>
                      <a:lvl3pPr marL="1187798" algn="l" defTabSz="1187798" rtl="0" eaLnBrk="1" latinLnBrk="0" hangingPunct="1">
                        <a:defRPr sz="2338" kern="1200">
                          <a:solidFill>
                            <a:schemeClr val="dk1"/>
                          </a:solidFill>
                          <a:latin typeface="Arial" panose="020F0502020204030204"/>
                        </a:defRPr>
                      </a:lvl3pPr>
                      <a:lvl4pPr marL="1781699" algn="l" defTabSz="1187798" rtl="0" eaLnBrk="1" latinLnBrk="0" hangingPunct="1">
                        <a:defRPr sz="2338" kern="1200">
                          <a:solidFill>
                            <a:schemeClr val="dk1"/>
                          </a:solidFill>
                          <a:latin typeface="Arial" panose="020F0502020204030204"/>
                        </a:defRPr>
                      </a:lvl4pPr>
                      <a:lvl5pPr marL="2375598" algn="l" defTabSz="1187798" rtl="0" eaLnBrk="1" latinLnBrk="0" hangingPunct="1">
                        <a:defRPr sz="2338" kern="1200">
                          <a:solidFill>
                            <a:schemeClr val="dk1"/>
                          </a:solidFill>
                          <a:latin typeface="Arial" panose="020F0502020204030204"/>
                        </a:defRPr>
                      </a:lvl5pPr>
                      <a:lvl6pPr marL="2969497" algn="l" defTabSz="1187798" rtl="0" eaLnBrk="1" latinLnBrk="0" hangingPunct="1">
                        <a:defRPr sz="2338" kern="1200">
                          <a:solidFill>
                            <a:schemeClr val="dk1"/>
                          </a:solidFill>
                          <a:latin typeface="Arial" panose="020F0502020204030204"/>
                        </a:defRPr>
                      </a:lvl6pPr>
                      <a:lvl7pPr marL="3563396" algn="l" defTabSz="1187798" rtl="0" eaLnBrk="1" latinLnBrk="0" hangingPunct="1">
                        <a:defRPr sz="2338" kern="1200">
                          <a:solidFill>
                            <a:schemeClr val="dk1"/>
                          </a:solidFill>
                          <a:latin typeface="Arial" panose="020F0502020204030204"/>
                        </a:defRPr>
                      </a:lvl7pPr>
                      <a:lvl8pPr marL="4157297" algn="l" defTabSz="1187798" rtl="0" eaLnBrk="1" latinLnBrk="0" hangingPunct="1">
                        <a:defRPr sz="2338" kern="1200">
                          <a:solidFill>
                            <a:schemeClr val="dk1"/>
                          </a:solidFill>
                          <a:latin typeface="Arial" panose="020F0502020204030204"/>
                        </a:defRPr>
                      </a:lvl8pPr>
                      <a:lvl9pPr marL="4751195" algn="l" defTabSz="1187798" rtl="0" eaLnBrk="1" latinLnBrk="0" hangingPunct="1">
                        <a:defRPr sz="2338" kern="1200">
                          <a:solidFill>
                            <a:schemeClr val="dk1"/>
                          </a:solidFill>
                          <a:latin typeface="Arial" panose="020F0502020204030204"/>
                        </a:defRPr>
                      </a:lvl9pPr>
                    </a:lstStyle>
                    <a:p>
                      <a:pPr marL="0" indent="0" fontAlgn="ctr">
                        <a:buFont typeface="Arial" pitchFamily="34" charset="0"/>
                        <a:buNone/>
                      </a:pPr>
                      <a:r>
                        <a:rPr lang="en-US" sz="1200" dirty="0" smtClean="0">
                          <a:latin typeface="Huawei Sans" panose="020C0503030203020204" pitchFamily="34" charset="0"/>
                        </a:rPr>
                        <a:t>...</a:t>
                      </a:r>
                      <a:endParaRPr lang="en-US" altLang="zh-CN" sz="1200" dirty="0">
                        <a:latin typeface="Huawei Sans" panose="020C0503030203020204" pitchFamily="34" charset="0"/>
                        <a:ea typeface="+mn-ea"/>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graphicFrame>
        <p:nvGraphicFramePr>
          <p:cNvPr id="28" name="内容占位符 40"/>
          <p:cNvGraphicFramePr>
            <a:graphicFrameLocks/>
          </p:cNvGraphicFramePr>
          <p:nvPr>
            <p:extLst>
              <p:ext uri="{D42A27DB-BD31-4B8C-83A1-F6EECF244321}">
                <p14:modId xmlns:p14="http://schemas.microsoft.com/office/powerpoint/2010/main" val="2245443347"/>
              </p:ext>
            </p:extLst>
          </p:nvPr>
        </p:nvGraphicFramePr>
        <p:xfrm>
          <a:off x="2642237" y="3275465"/>
          <a:ext cx="2748039" cy="2571994"/>
        </p:xfrm>
        <a:graphic>
          <a:graphicData uri="http://schemas.openxmlformats.org/drawingml/2006/table">
            <a:tbl>
              <a:tblPr firstRow="1" bandRow="1"/>
              <a:tblGrid>
                <a:gridCol w="686044"/>
                <a:gridCol w="2061995"/>
              </a:tblGrid>
              <a:tr h="280157">
                <a:tc>
                  <a:txBody>
                    <a:bodyPr/>
                    <a:lstStyle>
                      <a:lvl1pPr marL="0" algn="l" defTabSz="1187798" rtl="0" eaLnBrk="1" latinLnBrk="0" hangingPunct="1">
                        <a:defRPr sz="2338" b="1" kern="1200">
                          <a:solidFill>
                            <a:schemeClr val="lt1"/>
                          </a:solidFill>
                          <a:latin typeface="Arial" panose="020F0502020204030204"/>
                        </a:defRPr>
                      </a:lvl1pPr>
                      <a:lvl2pPr marL="593900" algn="l" defTabSz="1187798" rtl="0" eaLnBrk="1" latinLnBrk="0" hangingPunct="1">
                        <a:defRPr sz="2338" b="1" kern="1200">
                          <a:solidFill>
                            <a:schemeClr val="lt1"/>
                          </a:solidFill>
                          <a:latin typeface="Arial" panose="020F0502020204030204"/>
                        </a:defRPr>
                      </a:lvl2pPr>
                      <a:lvl3pPr marL="1187798" algn="l" defTabSz="1187798" rtl="0" eaLnBrk="1" latinLnBrk="0" hangingPunct="1">
                        <a:defRPr sz="2338" b="1" kern="1200">
                          <a:solidFill>
                            <a:schemeClr val="lt1"/>
                          </a:solidFill>
                          <a:latin typeface="Arial" panose="020F0502020204030204"/>
                        </a:defRPr>
                      </a:lvl3pPr>
                      <a:lvl4pPr marL="1781699" algn="l" defTabSz="1187798" rtl="0" eaLnBrk="1" latinLnBrk="0" hangingPunct="1">
                        <a:defRPr sz="2338" b="1" kern="1200">
                          <a:solidFill>
                            <a:schemeClr val="lt1"/>
                          </a:solidFill>
                          <a:latin typeface="Arial" panose="020F0502020204030204"/>
                        </a:defRPr>
                      </a:lvl4pPr>
                      <a:lvl5pPr marL="2375598" algn="l" defTabSz="1187798" rtl="0" eaLnBrk="1" latinLnBrk="0" hangingPunct="1">
                        <a:defRPr sz="2338" b="1" kern="1200">
                          <a:solidFill>
                            <a:schemeClr val="lt1"/>
                          </a:solidFill>
                          <a:latin typeface="Arial" panose="020F0502020204030204"/>
                        </a:defRPr>
                      </a:lvl5pPr>
                      <a:lvl6pPr marL="2969497" algn="l" defTabSz="1187798" rtl="0" eaLnBrk="1" latinLnBrk="0" hangingPunct="1">
                        <a:defRPr sz="2338" b="1" kern="1200">
                          <a:solidFill>
                            <a:schemeClr val="lt1"/>
                          </a:solidFill>
                          <a:latin typeface="Arial" panose="020F0502020204030204"/>
                        </a:defRPr>
                      </a:lvl6pPr>
                      <a:lvl7pPr marL="3563396" algn="l" defTabSz="1187798" rtl="0" eaLnBrk="1" latinLnBrk="0" hangingPunct="1">
                        <a:defRPr sz="2338" b="1" kern="1200">
                          <a:solidFill>
                            <a:schemeClr val="lt1"/>
                          </a:solidFill>
                          <a:latin typeface="Arial" panose="020F0502020204030204"/>
                        </a:defRPr>
                      </a:lvl7pPr>
                      <a:lvl8pPr marL="4157297" algn="l" defTabSz="1187798" rtl="0" eaLnBrk="1" latinLnBrk="0" hangingPunct="1">
                        <a:defRPr sz="2338" b="1" kern="1200">
                          <a:solidFill>
                            <a:schemeClr val="lt1"/>
                          </a:solidFill>
                          <a:latin typeface="Arial" panose="020F0502020204030204"/>
                        </a:defRPr>
                      </a:lvl8pPr>
                      <a:lvl9pPr marL="4751195" algn="l" defTabSz="1187798" rtl="0" eaLnBrk="1" latinLnBrk="0" hangingPunct="1">
                        <a:defRPr sz="2338" b="1" kern="1200">
                          <a:solidFill>
                            <a:schemeClr val="lt1"/>
                          </a:solidFill>
                          <a:latin typeface="Arial" panose="020F0502020204030204"/>
                        </a:defRPr>
                      </a:lvl9pPr>
                    </a:lstStyle>
                    <a:p>
                      <a:pPr marL="0" marR="0" lvl="0" indent="0" algn="ctr" defTabSz="914583" rtl="0" eaLnBrk="1" fontAlgn="ctr" latinLnBrk="0" hangingPunct="1">
                        <a:lnSpc>
                          <a:spcPct val="100000"/>
                        </a:lnSpc>
                        <a:spcBef>
                          <a:spcPts val="0"/>
                        </a:spcBef>
                        <a:spcAft>
                          <a:spcPts val="0"/>
                        </a:spcAft>
                        <a:buClrTx/>
                        <a:buSzTx/>
                        <a:buFontTx/>
                        <a:buNone/>
                        <a:tabLst/>
                        <a:defRPr/>
                      </a:pPr>
                      <a:r>
                        <a:rPr lang="en-US" sz="1200" dirty="0" smtClean="0">
                          <a:solidFill>
                            <a:schemeClr val="tx1"/>
                          </a:solidFill>
                          <a:latin typeface="Huawei Sans" panose="020C0503030203020204" pitchFamily="34" charset="0"/>
                        </a:rPr>
                        <a:t>Field</a:t>
                      </a:r>
                      <a:endParaRPr lang="en-US" altLang="zh-CN" sz="1200" b="1" kern="1200" dirty="0">
                        <a:solidFill>
                          <a:schemeClr val="tx1"/>
                        </a:solidFill>
                        <a:latin typeface="Huawei Sans" panose="020C0503030203020204" pitchFamily="34" charset="0"/>
                        <a:ea typeface="+mn-ea"/>
                        <a:cs typeface="Times New Roman" panose="02020603050405020304" pitchFamily="18"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lvl1pPr marL="0" algn="l" defTabSz="1187798" rtl="0" eaLnBrk="1" latinLnBrk="0" hangingPunct="1">
                        <a:defRPr sz="2338" b="1" kern="1200">
                          <a:solidFill>
                            <a:schemeClr val="lt1"/>
                          </a:solidFill>
                          <a:latin typeface="Arial" panose="020F0502020204030204"/>
                        </a:defRPr>
                      </a:lvl1pPr>
                      <a:lvl2pPr marL="593900" algn="l" defTabSz="1187798" rtl="0" eaLnBrk="1" latinLnBrk="0" hangingPunct="1">
                        <a:defRPr sz="2338" b="1" kern="1200">
                          <a:solidFill>
                            <a:schemeClr val="lt1"/>
                          </a:solidFill>
                          <a:latin typeface="Arial" panose="020F0502020204030204"/>
                        </a:defRPr>
                      </a:lvl2pPr>
                      <a:lvl3pPr marL="1187798" algn="l" defTabSz="1187798" rtl="0" eaLnBrk="1" latinLnBrk="0" hangingPunct="1">
                        <a:defRPr sz="2338" b="1" kern="1200">
                          <a:solidFill>
                            <a:schemeClr val="lt1"/>
                          </a:solidFill>
                          <a:latin typeface="Arial" panose="020F0502020204030204"/>
                        </a:defRPr>
                      </a:lvl3pPr>
                      <a:lvl4pPr marL="1781699" algn="l" defTabSz="1187798" rtl="0" eaLnBrk="1" latinLnBrk="0" hangingPunct="1">
                        <a:defRPr sz="2338" b="1" kern="1200">
                          <a:solidFill>
                            <a:schemeClr val="lt1"/>
                          </a:solidFill>
                          <a:latin typeface="Arial" panose="020F0502020204030204"/>
                        </a:defRPr>
                      </a:lvl4pPr>
                      <a:lvl5pPr marL="2375598" algn="l" defTabSz="1187798" rtl="0" eaLnBrk="1" latinLnBrk="0" hangingPunct="1">
                        <a:defRPr sz="2338" b="1" kern="1200">
                          <a:solidFill>
                            <a:schemeClr val="lt1"/>
                          </a:solidFill>
                          <a:latin typeface="Arial" panose="020F0502020204030204"/>
                        </a:defRPr>
                      </a:lvl5pPr>
                      <a:lvl6pPr marL="2969497" algn="l" defTabSz="1187798" rtl="0" eaLnBrk="1" latinLnBrk="0" hangingPunct="1">
                        <a:defRPr sz="2338" b="1" kern="1200">
                          <a:solidFill>
                            <a:schemeClr val="lt1"/>
                          </a:solidFill>
                          <a:latin typeface="Arial" panose="020F0502020204030204"/>
                        </a:defRPr>
                      </a:lvl6pPr>
                      <a:lvl7pPr marL="3563396" algn="l" defTabSz="1187798" rtl="0" eaLnBrk="1" latinLnBrk="0" hangingPunct="1">
                        <a:defRPr sz="2338" b="1" kern="1200">
                          <a:solidFill>
                            <a:schemeClr val="lt1"/>
                          </a:solidFill>
                          <a:latin typeface="Arial" panose="020F0502020204030204"/>
                        </a:defRPr>
                      </a:lvl7pPr>
                      <a:lvl8pPr marL="4157297" algn="l" defTabSz="1187798" rtl="0" eaLnBrk="1" latinLnBrk="0" hangingPunct="1">
                        <a:defRPr sz="2338" b="1" kern="1200">
                          <a:solidFill>
                            <a:schemeClr val="lt1"/>
                          </a:solidFill>
                          <a:latin typeface="Arial" panose="020F0502020204030204"/>
                        </a:defRPr>
                      </a:lvl8pPr>
                      <a:lvl9pPr marL="4751195" algn="l" defTabSz="1187798" rtl="0" eaLnBrk="1" latinLnBrk="0" hangingPunct="1">
                        <a:defRPr sz="2338" b="1" kern="1200">
                          <a:solidFill>
                            <a:schemeClr val="lt1"/>
                          </a:solidFill>
                          <a:latin typeface="Arial" panose="020F0502020204030204"/>
                        </a:defRPr>
                      </a:lvl9pPr>
                    </a:lstStyle>
                    <a:p>
                      <a:pPr marL="0" marR="0" lvl="0" indent="0" algn="ctr" defTabSz="914583" rtl="0" eaLnBrk="1" fontAlgn="ctr" latinLnBrk="0" hangingPunct="1">
                        <a:lnSpc>
                          <a:spcPct val="100000"/>
                        </a:lnSpc>
                        <a:spcBef>
                          <a:spcPts val="0"/>
                        </a:spcBef>
                        <a:spcAft>
                          <a:spcPts val="0"/>
                        </a:spcAft>
                        <a:buClrTx/>
                        <a:buSzTx/>
                        <a:buFontTx/>
                        <a:buNone/>
                        <a:tabLst/>
                        <a:defRPr/>
                      </a:pPr>
                      <a:r>
                        <a:rPr lang="en-US" sz="1200" dirty="0" smtClean="0">
                          <a:solidFill>
                            <a:schemeClr val="tx1"/>
                          </a:solidFill>
                          <a:latin typeface="Huawei Sans" panose="020C0503030203020204" pitchFamily="34" charset="0"/>
                        </a:rPr>
                        <a:t>Application Category</a:t>
                      </a:r>
                      <a:endParaRPr lang="en-US" altLang="zh-CN" sz="1200" dirty="0" smtClean="0">
                        <a:solidFill>
                          <a:schemeClr val="tx1"/>
                        </a:solidFill>
                        <a:latin typeface="Huawei Sans" panose="020C0503030203020204" pitchFamily="34" charset="0"/>
                        <a:ea typeface="+mn-ea"/>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259058">
                <a:tc>
                  <a:txBody>
                    <a:bodyPr/>
                    <a:lstStyle>
                      <a:lvl1pPr marL="0" algn="l" defTabSz="1187798" rtl="0" eaLnBrk="1" latinLnBrk="0" hangingPunct="1">
                        <a:defRPr sz="2338" kern="1200">
                          <a:solidFill>
                            <a:schemeClr val="dk1"/>
                          </a:solidFill>
                          <a:latin typeface="Arial" panose="020F0502020204030204"/>
                        </a:defRPr>
                      </a:lvl1pPr>
                      <a:lvl2pPr marL="593900" algn="l" defTabSz="1187798" rtl="0" eaLnBrk="1" latinLnBrk="0" hangingPunct="1">
                        <a:defRPr sz="2338" kern="1200">
                          <a:solidFill>
                            <a:schemeClr val="dk1"/>
                          </a:solidFill>
                          <a:latin typeface="Arial" panose="020F0502020204030204"/>
                        </a:defRPr>
                      </a:lvl2pPr>
                      <a:lvl3pPr marL="1187798" algn="l" defTabSz="1187798" rtl="0" eaLnBrk="1" latinLnBrk="0" hangingPunct="1">
                        <a:defRPr sz="2338" kern="1200">
                          <a:solidFill>
                            <a:schemeClr val="dk1"/>
                          </a:solidFill>
                          <a:latin typeface="Arial" panose="020F0502020204030204"/>
                        </a:defRPr>
                      </a:lvl3pPr>
                      <a:lvl4pPr marL="1781699" algn="l" defTabSz="1187798" rtl="0" eaLnBrk="1" latinLnBrk="0" hangingPunct="1">
                        <a:defRPr sz="2338" kern="1200">
                          <a:solidFill>
                            <a:schemeClr val="dk1"/>
                          </a:solidFill>
                          <a:latin typeface="Arial" panose="020F0502020204030204"/>
                        </a:defRPr>
                      </a:lvl4pPr>
                      <a:lvl5pPr marL="2375598" algn="l" defTabSz="1187798" rtl="0" eaLnBrk="1" latinLnBrk="0" hangingPunct="1">
                        <a:defRPr sz="2338" kern="1200">
                          <a:solidFill>
                            <a:schemeClr val="dk1"/>
                          </a:solidFill>
                          <a:latin typeface="Arial" panose="020F0502020204030204"/>
                        </a:defRPr>
                      </a:lvl5pPr>
                      <a:lvl6pPr marL="2969497" algn="l" defTabSz="1187798" rtl="0" eaLnBrk="1" latinLnBrk="0" hangingPunct="1">
                        <a:defRPr sz="2338" kern="1200">
                          <a:solidFill>
                            <a:schemeClr val="dk1"/>
                          </a:solidFill>
                          <a:latin typeface="Arial" panose="020F0502020204030204"/>
                        </a:defRPr>
                      </a:lvl6pPr>
                      <a:lvl7pPr marL="3563396" algn="l" defTabSz="1187798" rtl="0" eaLnBrk="1" latinLnBrk="0" hangingPunct="1">
                        <a:defRPr sz="2338" kern="1200">
                          <a:solidFill>
                            <a:schemeClr val="dk1"/>
                          </a:solidFill>
                          <a:latin typeface="Arial" panose="020F0502020204030204"/>
                        </a:defRPr>
                      </a:lvl7pPr>
                      <a:lvl8pPr marL="4157297" algn="l" defTabSz="1187798" rtl="0" eaLnBrk="1" latinLnBrk="0" hangingPunct="1">
                        <a:defRPr sz="2338" kern="1200">
                          <a:solidFill>
                            <a:schemeClr val="dk1"/>
                          </a:solidFill>
                          <a:latin typeface="Arial" panose="020F0502020204030204"/>
                        </a:defRPr>
                      </a:lvl8pPr>
                      <a:lvl9pPr marL="4751195" algn="l" defTabSz="1187798" rtl="0" eaLnBrk="1" latinLnBrk="0" hangingPunct="1">
                        <a:defRPr sz="2338" kern="1200">
                          <a:solidFill>
                            <a:schemeClr val="dk1"/>
                          </a:solidFill>
                          <a:latin typeface="Arial" panose="020F0502020204030204"/>
                        </a:defRPr>
                      </a:lvl9pPr>
                    </a:lstStyle>
                    <a:p>
                      <a:pPr algn="ctr" fontAlgn="ctr"/>
                      <a:r>
                        <a:rPr lang="en-US" sz="1200" dirty="0" smtClean="0">
                          <a:latin typeface="Huawei Sans" panose="020C0503030203020204" pitchFamily="34" charset="0"/>
                        </a:rPr>
                        <a:t>0000</a:t>
                      </a:r>
                      <a:endParaRPr lang="en-US" altLang="zh-CN" sz="1200" dirty="0">
                        <a:latin typeface="Huawei Sans" panose="020C0503030203020204" pitchFamily="34" charset="0"/>
                        <a:ea typeface="+mn-ea"/>
                        <a:cs typeface="Times New Roman" panose="02020603050405020304" pitchFamily="18"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1187798" rtl="0" eaLnBrk="1" latinLnBrk="0" hangingPunct="1">
                        <a:defRPr sz="2338" kern="1200">
                          <a:solidFill>
                            <a:schemeClr val="dk1"/>
                          </a:solidFill>
                          <a:latin typeface="Arial" panose="020F0502020204030204"/>
                        </a:defRPr>
                      </a:lvl1pPr>
                      <a:lvl2pPr marL="593900" algn="l" defTabSz="1187798" rtl="0" eaLnBrk="1" latinLnBrk="0" hangingPunct="1">
                        <a:defRPr sz="2338" kern="1200">
                          <a:solidFill>
                            <a:schemeClr val="dk1"/>
                          </a:solidFill>
                          <a:latin typeface="Arial" panose="020F0502020204030204"/>
                        </a:defRPr>
                      </a:lvl2pPr>
                      <a:lvl3pPr marL="1187798" algn="l" defTabSz="1187798" rtl="0" eaLnBrk="1" latinLnBrk="0" hangingPunct="1">
                        <a:defRPr sz="2338" kern="1200">
                          <a:solidFill>
                            <a:schemeClr val="dk1"/>
                          </a:solidFill>
                          <a:latin typeface="Arial" panose="020F0502020204030204"/>
                        </a:defRPr>
                      </a:lvl3pPr>
                      <a:lvl4pPr marL="1781699" algn="l" defTabSz="1187798" rtl="0" eaLnBrk="1" latinLnBrk="0" hangingPunct="1">
                        <a:defRPr sz="2338" kern="1200">
                          <a:solidFill>
                            <a:schemeClr val="dk1"/>
                          </a:solidFill>
                          <a:latin typeface="Arial" panose="020F0502020204030204"/>
                        </a:defRPr>
                      </a:lvl4pPr>
                      <a:lvl5pPr marL="2375598" algn="l" defTabSz="1187798" rtl="0" eaLnBrk="1" latinLnBrk="0" hangingPunct="1">
                        <a:defRPr sz="2338" kern="1200">
                          <a:solidFill>
                            <a:schemeClr val="dk1"/>
                          </a:solidFill>
                          <a:latin typeface="Arial" panose="020F0502020204030204"/>
                        </a:defRPr>
                      </a:lvl5pPr>
                      <a:lvl6pPr marL="2969497" algn="l" defTabSz="1187798" rtl="0" eaLnBrk="1" latinLnBrk="0" hangingPunct="1">
                        <a:defRPr sz="2338" kern="1200">
                          <a:solidFill>
                            <a:schemeClr val="dk1"/>
                          </a:solidFill>
                          <a:latin typeface="Arial" panose="020F0502020204030204"/>
                        </a:defRPr>
                      </a:lvl6pPr>
                      <a:lvl7pPr marL="3563396" algn="l" defTabSz="1187798" rtl="0" eaLnBrk="1" latinLnBrk="0" hangingPunct="1">
                        <a:defRPr sz="2338" kern="1200">
                          <a:solidFill>
                            <a:schemeClr val="dk1"/>
                          </a:solidFill>
                          <a:latin typeface="Arial" panose="020F0502020204030204"/>
                        </a:defRPr>
                      </a:lvl7pPr>
                      <a:lvl8pPr marL="4157297" algn="l" defTabSz="1187798" rtl="0" eaLnBrk="1" latinLnBrk="0" hangingPunct="1">
                        <a:defRPr sz="2338" kern="1200">
                          <a:solidFill>
                            <a:schemeClr val="dk1"/>
                          </a:solidFill>
                          <a:latin typeface="Arial" panose="020F0502020204030204"/>
                        </a:defRPr>
                      </a:lvl8pPr>
                      <a:lvl9pPr marL="4751195" algn="l" defTabSz="1187798" rtl="0" eaLnBrk="1" latinLnBrk="0" hangingPunct="1">
                        <a:defRPr sz="2338" kern="1200">
                          <a:solidFill>
                            <a:schemeClr val="dk1"/>
                          </a:solidFill>
                          <a:latin typeface="Arial" panose="020F0502020204030204"/>
                        </a:defRPr>
                      </a:lvl9pPr>
                    </a:lstStyle>
                    <a:p>
                      <a:pPr marL="0" indent="0" fontAlgn="ctr">
                        <a:buFont typeface="Arial" pitchFamily="34" charset="0"/>
                        <a:buNone/>
                      </a:pPr>
                      <a:r>
                        <a:rPr lang="en-US" sz="1200" dirty="0" smtClean="0">
                          <a:latin typeface="Huawei Sans" panose="020C0503030203020204" pitchFamily="34" charset="0"/>
                        </a:rPr>
                        <a:t>Production</a:t>
                      </a:r>
                      <a:endParaRPr lang="en-US" altLang="zh-CN" sz="1200" dirty="0">
                        <a:latin typeface="Huawei Sans" panose="020C0503030203020204" pitchFamily="34" charset="0"/>
                        <a:ea typeface="+mn-ea"/>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59058">
                <a:tc>
                  <a:txBody>
                    <a:bodyPr/>
                    <a:lstStyle>
                      <a:lvl1pPr marL="0" algn="l" defTabSz="1187798" rtl="0" eaLnBrk="1" latinLnBrk="0" hangingPunct="1">
                        <a:defRPr sz="2338" kern="1200">
                          <a:solidFill>
                            <a:schemeClr val="dk1"/>
                          </a:solidFill>
                          <a:latin typeface="Arial" panose="020F0502020204030204"/>
                        </a:defRPr>
                      </a:lvl1pPr>
                      <a:lvl2pPr marL="593900" algn="l" defTabSz="1187798" rtl="0" eaLnBrk="1" latinLnBrk="0" hangingPunct="1">
                        <a:defRPr sz="2338" kern="1200">
                          <a:solidFill>
                            <a:schemeClr val="dk1"/>
                          </a:solidFill>
                          <a:latin typeface="Arial" panose="020F0502020204030204"/>
                        </a:defRPr>
                      </a:lvl2pPr>
                      <a:lvl3pPr marL="1187798" algn="l" defTabSz="1187798" rtl="0" eaLnBrk="1" latinLnBrk="0" hangingPunct="1">
                        <a:defRPr sz="2338" kern="1200">
                          <a:solidFill>
                            <a:schemeClr val="dk1"/>
                          </a:solidFill>
                          <a:latin typeface="Arial" panose="020F0502020204030204"/>
                        </a:defRPr>
                      </a:lvl3pPr>
                      <a:lvl4pPr marL="1781699" algn="l" defTabSz="1187798" rtl="0" eaLnBrk="1" latinLnBrk="0" hangingPunct="1">
                        <a:defRPr sz="2338" kern="1200">
                          <a:solidFill>
                            <a:schemeClr val="dk1"/>
                          </a:solidFill>
                          <a:latin typeface="Arial" panose="020F0502020204030204"/>
                        </a:defRPr>
                      </a:lvl4pPr>
                      <a:lvl5pPr marL="2375598" algn="l" defTabSz="1187798" rtl="0" eaLnBrk="1" latinLnBrk="0" hangingPunct="1">
                        <a:defRPr sz="2338" kern="1200">
                          <a:solidFill>
                            <a:schemeClr val="dk1"/>
                          </a:solidFill>
                          <a:latin typeface="Arial" panose="020F0502020204030204"/>
                        </a:defRPr>
                      </a:lvl5pPr>
                      <a:lvl6pPr marL="2969497" algn="l" defTabSz="1187798" rtl="0" eaLnBrk="1" latinLnBrk="0" hangingPunct="1">
                        <a:defRPr sz="2338" kern="1200">
                          <a:solidFill>
                            <a:schemeClr val="dk1"/>
                          </a:solidFill>
                          <a:latin typeface="Arial" panose="020F0502020204030204"/>
                        </a:defRPr>
                      </a:lvl6pPr>
                      <a:lvl7pPr marL="3563396" algn="l" defTabSz="1187798" rtl="0" eaLnBrk="1" latinLnBrk="0" hangingPunct="1">
                        <a:defRPr sz="2338" kern="1200">
                          <a:solidFill>
                            <a:schemeClr val="dk1"/>
                          </a:solidFill>
                          <a:latin typeface="Arial" panose="020F0502020204030204"/>
                        </a:defRPr>
                      </a:lvl7pPr>
                      <a:lvl8pPr marL="4157297" algn="l" defTabSz="1187798" rtl="0" eaLnBrk="1" latinLnBrk="0" hangingPunct="1">
                        <a:defRPr sz="2338" kern="1200">
                          <a:solidFill>
                            <a:schemeClr val="dk1"/>
                          </a:solidFill>
                          <a:latin typeface="Arial" panose="020F0502020204030204"/>
                        </a:defRPr>
                      </a:lvl8pPr>
                      <a:lvl9pPr marL="4751195" algn="l" defTabSz="1187798" rtl="0" eaLnBrk="1" latinLnBrk="0" hangingPunct="1">
                        <a:defRPr sz="2338" kern="1200">
                          <a:solidFill>
                            <a:schemeClr val="dk1"/>
                          </a:solidFill>
                          <a:latin typeface="Arial" panose="020F0502020204030204"/>
                        </a:defRPr>
                      </a:lvl9pPr>
                    </a:lstStyle>
                    <a:p>
                      <a:pPr algn="ctr" fontAlgn="ctr"/>
                      <a:r>
                        <a:rPr lang="en-US" sz="1200" dirty="0" smtClean="0">
                          <a:latin typeface="Huawei Sans" panose="020C0503030203020204" pitchFamily="34" charset="0"/>
                        </a:rPr>
                        <a:t>0001</a:t>
                      </a:r>
                      <a:endParaRPr lang="en-US" altLang="zh-CN" sz="1200" dirty="0">
                        <a:latin typeface="Huawei Sans" panose="020C0503030203020204" pitchFamily="34" charset="0"/>
                        <a:ea typeface="+mn-ea"/>
                        <a:cs typeface="Times New Roman" panose="02020603050405020304" pitchFamily="18"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1187798" rtl="0" eaLnBrk="1" latinLnBrk="0" hangingPunct="1">
                        <a:defRPr sz="2338" kern="1200">
                          <a:solidFill>
                            <a:schemeClr val="dk1"/>
                          </a:solidFill>
                          <a:latin typeface="Arial" panose="020F0502020204030204"/>
                        </a:defRPr>
                      </a:lvl1pPr>
                      <a:lvl2pPr marL="593900" algn="l" defTabSz="1187798" rtl="0" eaLnBrk="1" latinLnBrk="0" hangingPunct="1">
                        <a:defRPr sz="2338" kern="1200">
                          <a:solidFill>
                            <a:schemeClr val="dk1"/>
                          </a:solidFill>
                          <a:latin typeface="Arial" panose="020F0502020204030204"/>
                        </a:defRPr>
                      </a:lvl2pPr>
                      <a:lvl3pPr marL="1187798" algn="l" defTabSz="1187798" rtl="0" eaLnBrk="1" latinLnBrk="0" hangingPunct="1">
                        <a:defRPr sz="2338" kern="1200">
                          <a:solidFill>
                            <a:schemeClr val="dk1"/>
                          </a:solidFill>
                          <a:latin typeface="Arial" panose="020F0502020204030204"/>
                        </a:defRPr>
                      </a:lvl3pPr>
                      <a:lvl4pPr marL="1781699" algn="l" defTabSz="1187798" rtl="0" eaLnBrk="1" latinLnBrk="0" hangingPunct="1">
                        <a:defRPr sz="2338" kern="1200">
                          <a:solidFill>
                            <a:schemeClr val="dk1"/>
                          </a:solidFill>
                          <a:latin typeface="Arial" panose="020F0502020204030204"/>
                        </a:defRPr>
                      </a:lvl4pPr>
                      <a:lvl5pPr marL="2375598" algn="l" defTabSz="1187798" rtl="0" eaLnBrk="1" latinLnBrk="0" hangingPunct="1">
                        <a:defRPr sz="2338" kern="1200">
                          <a:solidFill>
                            <a:schemeClr val="dk1"/>
                          </a:solidFill>
                          <a:latin typeface="Arial" panose="020F0502020204030204"/>
                        </a:defRPr>
                      </a:lvl5pPr>
                      <a:lvl6pPr marL="2969497" algn="l" defTabSz="1187798" rtl="0" eaLnBrk="1" latinLnBrk="0" hangingPunct="1">
                        <a:defRPr sz="2338" kern="1200">
                          <a:solidFill>
                            <a:schemeClr val="dk1"/>
                          </a:solidFill>
                          <a:latin typeface="Arial" panose="020F0502020204030204"/>
                        </a:defRPr>
                      </a:lvl6pPr>
                      <a:lvl7pPr marL="3563396" algn="l" defTabSz="1187798" rtl="0" eaLnBrk="1" latinLnBrk="0" hangingPunct="1">
                        <a:defRPr sz="2338" kern="1200">
                          <a:solidFill>
                            <a:schemeClr val="dk1"/>
                          </a:solidFill>
                          <a:latin typeface="Arial" panose="020F0502020204030204"/>
                        </a:defRPr>
                      </a:lvl7pPr>
                      <a:lvl8pPr marL="4157297" algn="l" defTabSz="1187798" rtl="0" eaLnBrk="1" latinLnBrk="0" hangingPunct="1">
                        <a:defRPr sz="2338" kern="1200">
                          <a:solidFill>
                            <a:schemeClr val="dk1"/>
                          </a:solidFill>
                          <a:latin typeface="Arial" panose="020F0502020204030204"/>
                        </a:defRPr>
                      </a:lvl8pPr>
                      <a:lvl9pPr marL="4751195" algn="l" defTabSz="1187798" rtl="0" eaLnBrk="1" latinLnBrk="0" hangingPunct="1">
                        <a:defRPr sz="2338" kern="1200">
                          <a:solidFill>
                            <a:schemeClr val="dk1"/>
                          </a:solidFill>
                          <a:latin typeface="Arial" panose="020F0502020204030204"/>
                        </a:defRPr>
                      </a:lvl9pPr>
                    </a:lstStyle>
                    <a:p>
                      <a:pPr marL="0" indent="0" fontAlgn="ctr">
                        <a:buFont typeface="Arial" pitchFamily="34" charset="0"/>
                        <a:buNone/>
                      </a:pPr>
                      <a:r>
                        <a:rPr lang="en-US" sz="1200" dirty="0" smtClean="0">
                          <a:latin typeface="Huawei Sans" panose="020C0503030203020204" pitchFamily="34" charset="0"/>
                        </a:rPr>
                        <a:t>Office</a:t>
                      </a:r>
                      <a:endParaRPr lang="en-US" altLang="zh-CN" sz="1200" dirty="0" smtClean="0">
                        <a:latin typeface="Huawei Sans" panose="020C0503030203020204" pitchFamily="34" charset="0"/>
                        <a:ea typeface="+mn-ea"/>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80157">
                <a:tc>
                  <a:txBody>
                    <a:bodyPr/>
                    <a:lstStyle>
                      <a:lvl1pPr marL="0" algn="l" defTabSz="1187798" rtl="0" eaLnBrk="1" latinLnBrk="0" hangingPunct="1">
                        <a:defRPr sz="2338" kern="1200">
                          <a:solidFill>
                            <a:schemeClr val="dk1"/>
                          </a:solidFill>
                          <a:latin typeface="Arial" panose="020F0502020204030204"/>
                        </a:defRPr>
                      </a:lvl1pPr>
                      <a:lvl2pPr marL="593900" algn="l" defTabSz="1187798" rtl="0" eaLnBrk="1" latinLnBrk="0" hangingPunct="1">
                        <a:defRPr sz="2338" kern="1200">
                          <a:solidFill>
                            <a:schemeClr val="dk1"/>
                          </a:solidFill>
                          <a:latin typeface="Arial" panose="020F0502020204030204"/>
                        </a:defRPr>
                      </a:lvl2pPr>
                      <a:lvl3pPr marL="1187798" algn="l" defTabSz="1187798" rtl="0" eaLnBrk="1" latinLnBrk="0" hangingPunct="1">
                        <a:defRPr sz="2338" kern="1200">
                          <a:solidFill>
                            <a:schemeClr val="dk1"/>
                          </a:solidFill>
                          <a:latin typeface="Arial" panose="020F0502020204030204"/>
                        </a:defRPr>
                      </a:lvl3pPr>
                      <a:lvl4pPr marL="1781699" algn="l" defTabSz="1187798" rtl="0" eaLnBrk="1" latinLnBrk="0" hangingPunct="1">
                        <a:defRPr sz="2338" kern="1200">
                          <a:solidFill>
                            <a:schemeClr val="dk1"/>
                          </a:solidFill>
                          <a:latin typeface="Arial" panose="020F0502020204030204"/>
                        </a:defRPr>
                      </a:lvl4pPr>
                      <a:lvl5pPr marL="2375598" algn="l" defTabSz="1187798" rtl="0" eaLnBrk="1" latinLnBrk="0" hangingPunct="1">
                        <a:defRPr sz="2338" kern="1200">
                          <a:solidFill>
                            <a:schemeClr val="dk1"/>
                          </a:solidFill>
                          <a:latin typeface="Arial" panose="020F0502020204030204"/>
                        </a:defRPr>
                      </a:lvl5pPr>
                      <a:lvl6pPr marL="2969497" algn="l" defTabSz="1187798" rtl="0" eaLnBrk="1" latinLnBrk="0" hangingPunct="1">
                        <a:defRPr sz="2338" kern="1200">
                          <a:solidFill>
                            <a:schemeClr val="dk1"/>
                          </a:solidFill>
                          <a:latin typeface="Arial" panose="020F0502020204030204"/>
                        </a:defRPr>
                      </a:lvl6pPr>
                      <a:lvl7pPr marL="3563396" algn="l" defTabSz="1187798" rtl="0" eaLnBrk="1" latinLnBrk="0" hangingPunct="1">
                        <a:defRPr sz="2338" kern="1200">
                          <a:solidFill>
                            <a:schemeClr val="dk1"/>
                          </a:solidFill>
                          <a:latin typeface="Arial" panose="020F0502020204030204"/>
                        </a:defRPr>
                      </a:lvl7pPr>
                      <a:lvl8pPr marL="4157297" algn="l" defTabSz="1187798" rtl="0" eaLnBrk="1" latinLnBrk="0" hangingPunct="1">
                        <a:defRPr sz="2338" kern="1200">
                          <a:solidFill>
                            <a:schemeClr val="dk1"/>
                          </a:solidFill>
                          <a:latin typeface="Arial" panose="020F0502020204030204"/>
                        </a:defRPr>
                      </a:lvl8pPr>
                      <a:lvl9pPr marL="4751195" algn="l" defTabSz="1187798" rtl="0" eaLnBrk="1" latinLnBrk="0" hangingPunct="1">
                        <a:defRPr sz="2338" kern="1200">
                          <a:solidFill>
                            <a:schemeClr val="dk1"/>
                          </a:solidFill>
                          <a:latin typeface="Arial" panose="020F0502020204030204"/>
                        </a:defRPr>
                      </a:lvl9pPr>
                    </a:lstStyle>
                    <a:p>
                      <a:pPr algn="ctr" fontAlgn="ctr"/>
                      <a:r>
                        <a:rPr lang="en-US" sz="1200" dirty="0" smtClean="0">
                          <a:latin typeface="Huawei Sans" panose="020C0503030203020204" pitchFamily="34" charset="0"/>
                        </a:rPr>
                        <a:t>0010</a:t>
                      </a:r>
                      <a:endParaRPr lang="en-US" altLang="zh-CN" sz="1200" dirty="0">
                        <a:latin typeface="Huawei Sans" panose="020C0503030203020204" pitchFamily="34" charset="0"/>
                        <a:ea typeface="+mn-ea"/>
                        <a:cs typeface="Times New Roman" panose="02020603050405020304" pitchFamily="18"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1187798" rtl="0" eaLnBrk="1" latinLnBrk="0" hangingPunct="1">
                        <a:defRPr sz="2338" kern="1200">
                          <a:solidFill>
                            <a:schemeClr val="dk1"/>
                          </a:solidFill>
                          <a:latin typeface="Arial" panose="020F0502020204030204"/>
                        </a:defRPr>
                      </a:lvl1pPr>
                      <a:lvl2pPr marL="593900" algn="l" defTabSz="1187798" rtl="0" eaLnBrk="1" latinLnBrk="0" hangingPunct="1">
                        <a:defRPr sz="2338" kern="1200">
                          <a:solidFill>
                            <a:schemeClr val="dk1"/>
                          </a:solidFill>
                          <a:latin typeface="Arial" panose="020F0502020204030204"/>
                        </a:defRPr>
                      </a:lvl2pPr>
                      <a:lvl3pPr marL="1187798" algn="l" defTabSz="1187798" rtl="0" eaLnBrk="1" latinLnBrk="0" hangingPunct="1">
                        <a:defRPr sz="2338" kern="1200">
                          <a:solidFill>
                            <a:schemeClr val="dk1"/>
                          </a:solidFill>
                          <a:latin typeface="Arial" panose="020F0502020204030204"/>
                        </a:defRPr>
                      </a:lvl3pPr>
                      <a:lvl4pPr marL="1781699" algn="l" defTabSz="1187798" rtl="0" eaLnBrk="1" latinLnBrk="0" hangingPunct="1">
                        <a:defRPr sz="2338" kern="1200">
                          <a:solidFill>
                            <a:schemeClr val="dk1"/>
                          </a:solidFill>
                          <a:latin typeface="Arial" panose="020F0502020204030204"/>
                        </a:defRPr>
                      </a:lvl4pPr>
                      <a:lvl5pPr marL="2375598" algn="l" defTabSz="1187798" rtl="0" eaLnBrk="1" latinLnBrk="0" hangingPunct="1">
                        <a:defRPr sz="2338" kern="1200">
                          <a:solidFill>
                            <a:schemeClr val="dk1"/>
                          </a:solidFill>
                          <a:latin typeface="Arial" panose="020F0502020204030204"/>
                        </a:defRPr>
                      </a:lvl5pPr>
                      <a:lvl6pPr marL="2969497" algn="l" defTabSz="1187798" rtl="0" eaLnBrk="1" latinLnBrk="0" hangingPunct="1">
                        <a:defRPr sz="2338" kern="1200">
                          <a:solidFill>
                            <a:schemeClr val="dk1"/>
                          </a:solidFill>
                          <a:latin typeface="Arial" panose="020F0502020204030204"/>
                        </a:defRPr>
                      </a:lvl6pPr>
                      <a:lvl7pPr marL="3563396" algn="l" defTabSz="1187798" rtl="0" eaLnBrk="1" latinLnBrk="0" hangingPunct="1">
                        <a:defRPr sz="2338" kern="1200">
                          <a:solidFill>
                            <a:schemeClr val="dk1"/>
                          </a:solidFill>
                          <a:latin typeface="Arial" panose="020F0502020204030204"/>
                        </a:defRPr>
                      </a:lvl7pPr>
                      <a:lvl8pPr marL="4157297" algn="l" defTabSz="1187798" rtl="0" eaLnBrk="1" latinLnBrk="0" hangingPunct="1">
                        <a:defRPr sz="2338" kern="1200">
                          <a:solidFill>
                            <a:schemeClr val="dk1"/>
                          </a:solidFill>
                          <a:latin typeface="Arial" panose="020F0502020204030204"/>
                        </a:defRPr>
                      </a:lvl8pPr>
                      <a:lvl9pPr marL="4751195" algn="l" defTabSz="1187798" rtl="0" eaLnBrk="1" latinLnBrk="0" hangingPunct="1">
                        <a:defRPr sz="2338" kern="1200">
                          <a:solidFill>
                            <a:schemeClr val="dk1"/>
                          </a:solidFill>
                          <a:latin typeface="Arial" panose="020F0502020204030204"/>
                        </a:defRPr>
                      </a:lvl9pPr>
                    </a:lstStyle>
                    <a:p>
                      <a:pPr marL="0" marR="0" lvl="0" indent="0" algn="l" defTabSz="914583" rtl="0" eaLnBrk="1" fontAlgn="ctr" latinLnBrk="0" hangingPunct="1">
                        <a:lnSpc>
                          <a:spcPct val="100000"/>
                        </a:lnSpc>
                        <a:spcBef>
                          <a:spcPts val="0"/>
                        </a:spcBef>
                        <a:spcAft>
                          <a:spcPts val="0"/>
                        </a:spcAft>
                        <a:buClrTx/>
                        <a:buSzTx/>
                        <a:buFont typeface="Arial" pitchFamily="34" charset="0"/>
                        <a:buNone/>
                        <a:tabLst/>
                        <a:defRPr/>
                      </a:pPr>
                      <a:r>
                        <a:rPr lang="en-US" sz="1200" dirty="0" smtClean="0">
                          <a:latin typeface="Huawei Sans" panose="020C0503030203020204" pitchFamily="34" charset="0"/>
                        </a:rPr>
                        <a:t>Development and test</a:t>
                      </a:r>
                      <a:endParaRPr lang="en-US" altLang="zh-CN" sz="1200" dirty="0">
                        <a:latin typeface="Huawei Sans" panose="020C0503030203020204" pitchFamily="34" charset="0"/>
                        <a:ea typeface="+mn-ea"/>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31763">
                <a:tc>
                  <a:txBody>
                    <a:bodyPr/>
                    <a:lstStyle/>
                    <a:p>
                      <a:pPr algn="ctr" fontAlgn="ctr"/>
                      <a:r>
                        <a:rPr lang="en-US" sz="1200" dirty="0" smtClean="0">
                          <a:latin typeface="Huawei Sans" panose="020C0503030203020204" pitchFamily="34" charset="0"/>
                        </a:rPr>
                        <a:t>0011</a:t>
                      </a:r>
                      <a:endParaRPr lang="en-US" altLang="zh-CN" sz="1200" dirty="0">
                        <a:latin typeface="Huawei Sans" panose="020C0503030203020204" pitchFamily="34" charset="0"/>
                        <a:ea typeface="+mn-ea"/>
                        <a:cs typeface="Times New Roman" panose="02020603050405020304" pitchFamily="18"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583" rtl="0" eaLnBrk="1" fontAlgn="ctr" latinLnBrk="0" hangingPunct="1">
                        <a:lnSpc>
                          <a:spcPct val="100000"/>
                        </a:lnSpc>
                        <a:spcBef>
                          <a:spcPts val="0"/>
                        </a:spcBef>
                        <a:spcAft>
                          <a:spcPts val="0"/>
                        </a:spcAft>
                        <a:buClrTx/>
                        <a:buSzTx/>
                        <a:buFont typeface="Arial" pitchFamily="34" charset="0"/>
                        <a:buNone/>
                        <a:tabLst/>
                        <a:defRPr/>
                      </a:pPr>
                      <a:r>
                        <a:rPr lang="en-US" sz="1200" dirty="0" smtClean="0">
                          <a:latin typeface="Huawei Sans" panose="020C0503030203020204" pitchFamily="34" charset="0"/>
                        </a:rPr>
                        <a:t>Out-of-band management of network devices</a:t>
                      </a:r>
                      <a:endParaRPr lang="en-US" altLang="zh-CN" sz="1200" dirty="0">
                        <a:latin typeface="Huawei Sans" panose="020C0503030203020204" pitchFamily="34" charset="0"/>
                        <a:ea typeface="+mn-ea"/>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31763">
                <a:tc>
                  <a:txBody>
                    <a:bodyPr/>
                    <a:lstStyle/>
                    <a:p>
                      <a:pPr algn="ctr" fontAlgn="ctr"/>
                      <a:r>
                        <a:rPr lang="en-US" sz="1200" dirty="0" smtClean="0">
                          <a:latin typeface="Huawei Sans" panose="020C0503030203020204" pitchFamily="34" charset="0"/>
                        </a:rPr>
                        <a:t>0100</a:t>
                      </a:r>
                      <a:endParaRPr lang="en-US" altLang="zh-CN" sz="1200" dirty="0">
                        <a:latin typeface="Huawei Sans" panose="020C0503030203020204" pitchFamily="34" charset="0"/>
                        <a:ea typeface="+mn-ea"/>
                        <a:cs typeface="Times New Roman" panose="02020603050405020304" pitchFamily="18"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583" rtl="0" eaLnBrk="1" fontAlgn="ctr" latinLnBrk="0" hangingPunct="1">
                        <a:lnSpc>
                          <a:spcPct val="100000"/>
                        </a:lnSpc>
                        <a:spcBef>
                          <a:spcPts val="0"/>
                        </a:spcBef>
                        <a:spcAft>
                          <a:spcPts val="0"/>
                        </a:spcAft>
                        <a:buClrTx/>
                        <a:buSzTx/>
                        <a:buFont typeface="Arial" pitchFamily="34" charset="0"/>
                        <a:buNone/>
                        <a:tabLst/>
                        <a:defRPr/>
                      </a:pPr>
                      <a:r>
                        <a:rPr lang="en-US" sz="1200" dirty="0" smtClean="0">
                          <a:latin typeface="Huawei Sans" panose="020C0503030203020204" pitchFamily="34" charset="0"/>
                        </a:rPr>
                        <a:t>Network device interconnection</a:t>
                      </a:r>
                      <a:endParaRPr lang="en-US" altLang="zh-CN" sz="1200" dirty="0">
                        <a:latin typeface="Huawei Sans" panose="020C0503030203020204" pitchFamily="34" charset="0"/>
                        <a:ea typeface="+mn-ea"/>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59058">
                <a:tc>
                  <a:txBody>
                    <a:bodyPr/>
                    <a:lstStyle/>
                    <a:p>
                      <a:pPr algn="ctr" fontAlgn="ctr"/>
                      <a:r>
                        <a:rPr lang="en-US" sz="1200" dirty="0" smtClean="0">
                          <a:latin typeface="Huawei Sans" panose="020C0503030203020204" pitchFamily="34" charset="0"/>
                        </a:rPr>
                        <a:t>0101</a:t>
                      </a:r>
                      <a:endParaRPr lang="en-US" altLang="zh-CN" sz="1200" dirty="0">
                        <a:latin typeface="Huawei Sans" panose="020C0503030203020204" pitchFamily="34" charset="0"/>
                        <a:ea typeface="+mn-ea"/>
                        <a:cs typeface="Times New Roman" panose="02020603050405020304" pitchFamily="18"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583" rtl="0" eaLnBrk="1" fontAlgn="ctr" latinLnBrk="0" hangingPunct="1">
                        <a:lnSpc>
                          <a:spcPct val="100000"/>
                        </a:lnSpc>
                        <a:spcBef>
                          <a:spcPts val="0"/>
                        </a:spcBef>
                        <a:spcAft>
                          <a:spcPts val="0"/>
                        </a:spcAft>
                        <a:buClrTx/>
                        <a:buSzTx/>
                        <a:buFont typeface="Arial" pitchFamily="34" charset="0"/>
                        <a:buNone/>
                        <a:tabLst/>
                        <a:defRPr/>
                      </a:pPr>
                      <a:r>
                        <a:rPr lang="en-US" sz="1200" dirty="0" smtClean="0">
                          <a:latin typeface="Huawei Sans" panose="020C0503030203020204" pitchFamily="34" charset="0"/>
                        </a:rPr>
                        <a:t>Video surveillance</a:t>
                      </a:r>
                      <a:endParaRPr lang="en-US" altLang="zh-CN" sz="1200" dirty="0">
                        <a:latin typeface="Huawei Sans" panose="020C0503030203020204" pitchFamily="34" charset="0"/>
                        <a:ea typeface="+mn-ea"/>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59058">
                <a:tc>
                  <a:txBody>
                    <a:bodyPr/>
                    <a:lstStyle>
                      <a:lvl1pPr marL="0" algn="l" defTabSz="1187798" rtl="0" eaLnBrk="1" latinLnBrk="0" hangingPunct="1">
                        <a:defRPr sz="2338" kern="1200">
                          <a:solidFill>
                            <a:schemeClr val="dk1"/>
                          </a:solidFill>
                          <a:latin typeface="Arial" panose="020F0502020204030204"/>
                        </a:defRPr>
                      </a:lvl1pPr>
                      <a:lvl2pPr marL="593900" algn="l" defTabSz="1187798" rtl="0" eaLnBrk="1" latinLnBrk="0" hangingPunct="1">
                        <a:defRPr sz="2338" kern="1200">
                          <a:solidFill>
                            <a:schemeClr val="dk1"/>
                          </a:solidFill>
                          <a:latin typeface="Arial" panose="020F0502020204030204"/>
                        </a:defRPr>
                      </a:lvl2pPr>
                      <a:lvl3pPr marL="1187798" algn="l" defTabSz="1187798" rtl="0" eaLnBrk="1" latinLnBrk="0" hangingPunct="1">
                        <a:defRPr sz="2338" kern="1200">
                          <a:solidFill>
                            <a:schemeClr val="dk1"/>
                          </a:solidFill>
                          <a:latin typeface="Arial" panose="020F0502020204030204"/>
                        </a:defRPr>
                      </a:lvl3pPr>
                      <a:lvl4pPr marL="1781699" algn="l" defTabSz="1187798" rtl="0" eaLnBrk="1" latinLnBrk="0" hangingPunct="1">
                        <a:defRPr sz="2338" kern="1200">
                          <a:solidFill>
                            <a:schemeClr val="dk1"/>
                          </a:solidFill>
                          <a:latin typeface="Arial" panose="020F0502020204030204"/>
                        </a:defRPr>
                      </a:lvl4pPr>
                      <a:lvl5pPr marL="2375598" algn="l" defTabSz="1187798" rtl="0" eaLnBrk="1" latinLnBrk="0" hangingPunct="1">
                        <a:defRPr sz="2338" kern="1200">
                          <a:solidFill>
                            <a:schemeClr val="dk1"/>
                          </a:solidFill>
                          <a:latin typeface="Arial" panose="020F0502020204030204"/>
                        </a:defRPr>
                      </a:lvl5pPr>
                      <a:lvl6pPr marL="2969497" algn="l" defTabSz="1187798" rtl="0" eaLnBrk="1" latinLnBrk="0" hangingPunct="1">
                        <a:defRPr sz="2338" kern="1200">
                          <a:solidFill>
                            <a:schemeClr val="dk1"/>
                          </a:solidFill>
                          <a:latin typeface="Arial" panose="020F0502020204030204"/>
                        </a:defRPr>
                      </a:lvl6pPr>
                      <a:lvl7pPr marL="3563396" algn="l" defTabSz="1187798" rtl="0" eaLnBrk="1" latinLnBrk="0" hangingPunct="1">
                        <a:defRPr sz="2338" kern="1200">
                          <a:solidFill>
                            <a:schemeClr val="dk1"/>
                          </a:solidFill>
                          <a:latin typeface="Arial" panose="020F0502020204030204"/>
                        </a:defRPr>
                      </a:lvl7pPr>
                      <a:lvl8pPr marL="4157297" algn="l" defTabSz="1187798" rtl="0" eaLnBrk="1" latinLnBrk="0" hangingPunct="1">
                        <a:defRPr sz="2338" kern="1200">
                          <a:solidFill>
                            <a:schemeClr val="dk1"/>
                          </a:solidFill>
                          <a:latin typeface="Arial" panose="020F0502020204030204"/>
                        </a:defRPr>
                      </a:lvl8pPr>
                      <a:lvl9pPr marL="4751195" algn="l" defTabSz="1187798" rtl="0" eaLnBrk="1" latinLnBrk="0" hangingPunct="1">
                        <a:defRPr sz="2338" kern="1200">
                          <a:solidFill>
                            <a:schemeClr val="dk1"/>
                          </a:solidFill>
                          <a:latin typeface="Arial" panose="020F0502020204030204"/>
                        </a:defRPr>
                      </a:lvl9pPr>
                    </a:lstStyle>
                    <a:p>
                      <a:pPr algn="ctr" fontAlgn="ctr"/>
                      <a:r>
                        <a:rPr lang="en-US" sz="1200" dirty="0" smtClean="0">
                          <a:latin typeface="Huawei Sans" panose="020C0503030203020204" pitchFamily="34" charset="0"/>
                        </a:rPr>
                        <a:t>...</a:t>
                      </a:r>
                      <a:endParaRPr lang="en-US" altLang="zh-CN" sz="1200" dirty="0">
                        <a:latin typeface="Huawei Sans" panose="020C0503030203020204" pitchFamily="34" charset="0"/>
                        <a:ea typeface="+mn-ea"/>
                        <a:cs typeface="Times New Roman" panose="02020603050405020304" pitchFamily="18"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lvl1pPr marL="0" algn="l" defTabSz="1187798" rtl="0" eaLnBrk="1" latinLnBrk="0" hangingPunct="1">
                        <a:defRPr sz="2338" kern="1200">
                          <a:solidFill>
                            <a:schemeClr val="dk1"/>
                          </a:solidFill>
                          <a:latin typeface="Arial" panose="020F0502020204030204"/>
                        </a:defRPr>
                      </a:lvl1pPr>
                      <a:lvl2pPr marL="593900" algn="l" defTabSz="1187798" rtl="0" eaLnBrk="1" latinLnBrk="0" hangingPunct="1">
                        <a:defRPr sz="2338" kern="1200">
                          <a:solidFill>
                            <a:schemeClr val="dk1"/>
                          </a:solidFill>
                          <a:latin typeface="Arial" panose="020F0502020204030204"/>
                        </a:defRPr>
                      </a:lvl2pPr>
                      <a:lvl3pPr marL="1187798" algn="l" defTabSz="1187798" rtl="0" eaLnBrk="1" latinLnBrk="0" hangingPunct="1">
                        <a:defRPr sz="2338" kern="1200">
                          <a:solidFill>
                            <a:schemeClr val="dk1"/>
                          </a:solidFill>
                          <a:latin typeface="Arial" panose="020F0502020204030204"/>
                        </a:defRPr>
                      </a:lvl3pPr>
                      <a:lvl4pPr marL="1781699" algn="l" defTabSz="1187798" rtl="0" eaLnBrk="1" latinLnBrk="0" hangingPunct="1">
                        <a:defRPr sz="2338" kern="1200">
                          <a:solidFill>
                            <a:schemeClr val="dk1"/>
                          </a:solidFill>
                          <a:latin typeface="Arial" panose="020F0502020204030204"/>
                        </a:defRPr>
                      </a:lvl4pPr>
                      <a:lvl5pPr marL="2375598" algn="l" defTabSz="1187798" rtl="0" eaLnBrk="1" latinLnBrk="0" hangingPunct="1">
                        <a:defRPr sz="2338" kern="1200">
                          <a:solidFill>
                            <a:schemeClr val="dk1"/>
                          </a:solidFill>
                          <a:latin typeface="Arial" panose="020F0502020204030204"/>
                        </a:defRPr>
                      </a:lvl5pPr>
                      <a:lvl6pPr marL="2969497" algn="l" defTabSz="1187798" rtl="0" eaLnBrk="1" latinLnBrk="0" hangingPunct="1">
                        <a:defRPr sz="2338" kern="1200">
                          <a:solidFill>
                            <a:schemeClr val="dk1"/>
                          </a:solidFill>
                          <a:latin typeface="Arial" panose="020F0502020204030204"/>
                        </a:defRPr>
                      </a:lvl6pPr>
                      <a:lvl7pPr marL="3563396" algn="l" defTabSz="1187798" rtl="0" eaLnBrk="1" latinLnBrk="0" hangingPunct="1">
                        <a:defRPr sz="2338" kern="1200">
                          <a:solidFill>
                            <a:schemeClr val="dk1"/>
                          </a:solidFill>
                          <a:latin typeface="Arial" panose="020F0502020204030204"/>
                        </a:defRPr>
                      </a:lvl7pPr>
                      <a:lvl8pPr marL="4157297" algn="l" defTabSz="1187798" rtl="0" eaLnBrk="1" latinLnBrk="0" hangingPunct="1">
                        <a:defRPr sz="2338" kern="1200">
                          <a:solidFill>
                            <a:schemeClr val="dk1"/>
                          </a:solidFill>
                          <a:latin typeface="Arial" panose="020F0502020204030204"/>
                        </a:defRPr>
                      </a:lvl8pPr>
                      <a:lvl9pPr marL="4751195" algn="l" defTabSz="1187798" rtl="0" eaLnBrk="1" latinLnBrk="0" hangingPunct="1">
                        <a:defRPr sz="2338" kern="1200">
                          <a:solidFill>
                            <a:schemeClr val="dk1"/>
                          </a:solidFill>
                          <a:latin typeface="Arial" panose="020F0502020204030204"/>
                        </a:defRPr>
                      </a:lvl9pPr>
                    </a:lstStyle>
                    <a:p>
                      <a:pPr marL="0" indent="0" fontAlgn="ctr">
                        <a:buFont typeface="Arial" pitchFamily="34" charset="0"/>
                        <a:buNone/>
                      </a:pPr>
                      <a:r>
                        <a:rPr lang="en-US" sz="1200" dirty="0" smtClean="0">
                          <a:latin typeface="Huawei Sans" panose="020C0503030203020204" pitchFamily="34" charset="0"/>
                        </a:rPr>
                        <a:t>...</a:t>
                      </a:r>
                      <a:endParaRPr lang="en-US" altLang="zh-CN" sz="1200" dirty="0">
                        <a:latin typeface="Huawei Sans" panose="020C0503030203020204" pitchFamily="34" charset="0"/>
                        <a:ea typeface="+mn-ea"/>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graphicFrame>
        <p:nvGraphicFramePr>
          <p:cNvPr id="29" name="内容占位符 40"/>
          <p:cNvGraphicFramePr>
            <a:graphicFrameLocks/>
          </p:cNvGraphicFramePr>
          <p:nvPr>
            <p:extLst>
              <p:ext uri="{D42A27DB-BD31-4B8C-83A1-F6EECF244321}">
                <p14:modId xmlns:p14="http://schemas.microsoft.com/office/powerpoint/2010/main" val="4101839140"/>
              </p:ext>
            </p:extLst>
          </p:nvPr>
        </p:nvGraphicFramePr>
        <p:xfrm>
          <a:off x="5470288" y="3275465"/>
          <a:ext cx="3447289" cy="2834640"/>
        </p:xfrm>
        <a:graphic>
          <a:graphicData uri="http://schemas.openxmlformats.org/drawingml/2006/table">
            <a:tbl>
              <a:tblPr firstRow="1" bandRow="1"/>
              <a:tblGrid>
                <a:gridCol w="1095943"/>
                <a:gridCol w="539963"/>
                <a:gridCol w="1811383"/>
              </a:tblGrid>
              <a:tr h="401221">
                <a:tc>
                  <a:txBody>
                    <a:bodyPr/>
                    <a:lstStyle/>
                    <a:p>
                      <a:pPr marL="0" marR="0" lvl="0" indent="0" algn="ctr" defTabSz="914583" rtl="0" eaLnBrk="1" fontAlgn="ctr" latinLnBrk="0" hangingPunct="1">
                        <a:lnSpc>
                          <a:spcPct val="100000"/>
                        </a:lnSpc>
                        <a:spcBef>
                          <a:spcPts val="0"/>
                        </a:spcBef>
                        <a:spcAft>
                          <a:spcPts val="0"/>
                        </a:spcAft>
                        <a:buClrTx/>
                        <a:buSzTx/>
                        <a:buFontTx/>
                        <a:buNone/>
                        <a:tabLst/>
                        <a:defRPr/>
                      </a:pPr>
                      <a:r>
                        <a:rPr lang="en-US" sz="1200" b="1" dirty="0" smtClean="0">
                          <a:solidFill>
                            <a:schemeClr val="tx1"/>
                          </a:solidFill>
                          <a:latin typeface="Huawei Sans" panose="020C0503030203020204" pitchFamily="34" charset="0"/>
                        </a:rPr>
                        <a:t>Application Category</a:t>
                      </a:r>
                      <a:endParaRPr lang="en-US" altLang="zh-CN" sz="1200" b="1" kern="1200" dirty="0">
                        <a:solidFill>
                          <a:schemeClr val="tx1"/>
                        </a:solidFill>
                        <a:latin typeface="Huawei Sans" panose="020C0503030203020204" pitchFamily="34" charset="0"/>
                        <a:ea typeface="+mn-ea"/>
                        <a:cs typeface="Times New Roman" panose="02020603050405020304" pitchFamily="18"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lvl1pPr marL="0" algn="l" defTabSz="1187798" rtl="0" eaLnBrk="1" latinLnBrk="0" hangingPunct="1">
                        <a:defRPr sz="2338" b="1" kern="1200">
                          <a:solidFill>
                            <a:schemeClr val="lt1"/>
                          </a:solidFill>
                          <a:latin typeface="Arial" panose="020F0502020204030204"/>
                        </a:defRPr>
                      </a:lvl1pPr>
                      <a:lvl2pPr marL="593900" algn="l" defTabSz="1187798" rtl="0" eaLnBrk="1" latinLnBrk="0" hangingPunct="1">
                        <a:defRPr sz="2338" b="1" kern="1200">
                          <a:solidFill>
                            <a:schemeClr val="lt1"/>
                          </a:solidFill>
                          <a:latin typeface="Arial" panose="020F0502020204030204"/>
                        </a:defRPr>
                      </a:lvl2pPr>
                      <a:lvl3pPr marL="1187798" algn="l" defTabSz="1187798" rtl="0" eaLnBrk="1" latinLnBrk="0" hangingPunct="1">
                        <a:defRPr sz="2338" b="1" kern="1200">
                          <a:solidFill>
                            <a:schemeClr val="lt1"/>
                          </a:solidFill>
                          <a:latin typeface="Arial" panose="020F0502020204030204"/>
                        </a:defRPr>
                      </a:lvl3pPr>
                      <a:lvl4pPr marL="1781699" algn="l" defTabSz="1187798" rtl="0" eaLnBrk="1" latinLnBrk="0" hangingPunct="1">
                        <a:defRPr sz="2338" b="1" kern="1200">
                          <a:solidFill>
                            <a:schemeClr val="lt1"/>
                          </a:solidFill>
                          <a:latin typeface="Arial" panose="020F0502020204030204"/>
                        </a:defRPr>
                      </a:lvl4pPr>
                      <a:lvl5pPr marL="2375598" algn="l" defTabSz="1187798" rtl="0" eaLnBrk="1" latinLnBrk="0" hangingPunct="1">
                        <a:defRPr sz="2338" b="1" kern="1200">
                          <a:solidFill>
                            <a:schemeClr val="lt1"/>
                          </a:solidFill>
                          <a:latin typeface="Arial" panose="020F0502020204030204"/>
                        </a:defRPr>
                      </a:lvl5pPr>
                      <a:lvl6pPr marL="2969497" algn="l" defTabSz="1187798" rtl="0" eaLnBrk="1" latinLnBrk="0" hangingPunct="1">
                        <a:defRPr sz="2338" b="1" kern="1200">
                          <a:solidFill>
                            <a:schemeClr val="lt1"/>
                          </a:solidFill>
                          <a:latin typeface="Arial" panose="020F0502020204030204"/>
                        </a:defRPr>
                      </a:lvl6pPr>
                      <a:lvl7pPr marL="3563396" algn="l" defTabSz="1187798" rtl="0" eaLnBrk="1" latinLnBrk="0" hangingPunct="1">
                        <a:defRPr sz="2338" b="1" kern="1200">
                          <a:solidFill>
                            <a:schemeClr val="lt1"/>
                          </a:solidFill>
                          <a:latin typeface="Arial" panose="020F0502020204030204"/>
                        </a:defRPr>
                      </a:lvl7pPr>
                      <a:lvl8pPr marL="4157297" algn="l" defTabSz="1187798" rtl="0" eaLnBrk="1" latinLnBrk="0" hangingPunct="1">
                        <a:defRPr sz="2338" b="1" kern="1200">
                          <a:solidFill>
                            <a:schemeClr val="lt1"/>
                          </a:solidFill>
                          <a:latin typeface="Arial" panose="020F0502020204030204"/>
                        </a:defRPr>
                      </a:lvl8pPr>
                      <a:lvl9pPr marL="4751195" algn="l" defTabSz="1187798" rtl="0" eaLnBrk="1" latinLnBrk="0" hangingPunct="1">
                        <a:defRPr sz="2338" b="1" kern="1200">
                          <a:solidFill>
                            <a:schemeClr val="lt1"/>
                          </a:solidFill>
                          <a:latin typeface="Arial" panose="020F0502020204030204"/>
                        </a:defRPr>
                      </a:lvl9pPr>
                    </a:lstStyle>
                    <a:p>
                      <a:pPr marL="0" marR="0" lvl="0" indent="0" algn="ctr" defTabSz="914583" rtl="0" eaLnBrk="1" fontAlgn="ctr" latinLnBrk="0" hangingPunct="1">
                        <a:lnSpc>
                          <a:spcPct val="100000"/>
                        </a:lnSpc>
                        <a:spcBef>
                          <a:spcPts val="0"/>
                        </a:spcBef>
                        <a:spcAft>
                          <a:spcPts val="0"/>
                        </a:spcAft>
                        <a:buClrTx/>
                        <a:buSzTx/>
                        <a:buFontTx/>
                        <a:buNone/>
                        <a:tabLst/>
                        <a:defRPr/>
                      </a:pPr>
                      <a:r>
                        <a:rPr lang="en-US" sz="1200" dirty="0" smtClean="0">
                          <a:solidFill>
                            <a:schemeClr val="tx1"/>
                          </a:solidFill>
                          <a:latin typeface="Huawei Sans" panose="020C0503030203020204" pitchFamily="34" charset="0"/>
                        </a:rPr>
                        <a:t>Field</a:t>
                      </a:r>
                      <a:endParaRPr lang="en-US" altLang="zh-CN" sz="1200" b="1" kern="1200" dirty="0">
                        <a:solidFill>
                          <a:schemeClr val="tx1"/>
                        </a:solidFill>
                        <a:latin typeface="Huawei Sans" panose="020C0503030203020204" pitchFamily="34" charset="0"/>
                        <a:ea typeface="+mn-ea"/>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lvl1pPr marL="0" algn="l" defTabSz="1187798" rtl="0" eaLnBrk="1" latinLnBrk="0" hangingPunct="1">
                        <a:defRPr sz="2338" b="1" kern="1200">
                          <a:solidFill>
                            <a:schemeClr val="lt1"/>
                          </a:solidFill>
                          <a:latin typeface="Arial" panose="020F0502020204030204"/>
                        </a:defRPr>
                      </a:lvl1pPr>
                      <a:lvl2pPr marL="593900" algn="l" defTabSz="1187798" rtl="0" eaLnBrk="1" latinLnBrk="0" hangingPunct="1">
                        <a:defRPr sz="2338" b="1" kern="1200">
                          <a:solidFill>
                            <a:schemeClr val="lt1"/>
                          </a:solidFill>
                          <a:latin typeface="Arial" panose="020F0502020204030204"/>
                        </a:defRPr>
                      </a:lvl2pPr>
                      <a:lvl3pPr marL="1187798" algn="l" defTabSz="1187798" rtl="0" eaLnBrk="1" latinLnBrk="0" hangingPunct="1">
                        <a:defRPr sz="2338" b="1" kern="1200">
                          <a:solidFill>
                            <a:schemeClr val="lt1"/>
                          </a:solidFill>
                          <a:latin typeface="Arial" panose="020F0502020204030204"/>
                        </a:defRPr>
                      </a:lvl3pPr>
                      <a:lvl4pPr marL="1781699" algn="l" defTabSz="1187798" rtl="0" eaLnBrk="1" latinLnBrk="0" hangingPunct="1">
                        <a:defRPr sz="2338" b="1" kern="1200">
                          <a:solidFill>
                            <a:schemeClr val="lt1"/>
                          </a:solidFill>
                          <a:latin typeface="Arial" panose="020F0502020204030204"/>
                        </a:defRPr>
                      </a:lvl4pPr>
                      <a:lvl5pPr marL="2375598" algn="l" defTabSz="1187798" rtl="0" eaLnBrk="1" latinLnBrk="0" hangingPunct="1">
                        <a:defRPr sz="2338" b="1" kern="1200">
                          <a:solidFill>
                            <a:schemeClr val="lt1"/>
                          </a:solidFill>
                          <a:latin typeface="Arial" panose="020F0502020204030204"/>
                        </a:defRPr>
                      </a:lvl5pPr>
                      <a:lvl6pPr marL="2969497" algn="l" defTabSz="1187798" rtl="0" eaLnBrk="1" latinLnBrk="0" hangingPunct="1">
                        <a:defRPr sz="2338" b="1" kern="1200">
                          <a:solidFill>
                            <a:schemeClr val="lt1"/>
                          </a:solidFill>
                          <a:latin typeface="Arial" panose="020F0502020204030204"/>
                        </a:defRPr>
                      </a:lvl6pPr>
                      <a:lvl7pPr marL="3563396" algn="l" defTabSz="1187798" rtl="0" eaLnBrk="1" latinLnBrk="0" hangingPunct="1">
                        <a:defRPr sz="2338" b="1" kern="1200">
                          <a:solidFill>
                            <a:schemeClr val="lt1"/>
                          </a:solidFill>
                          <a:latin typeface="Arial" panose="020F0502020204030204"/>
                        </a:defRPr>
                      </a:lvl7pPr>
                      <a:lvl8pPr marL="4157297" algn="l" defTabSz="1187798" rtl="0" eaLnBrk="1" latinLnBrk="0" hangingPunct="1">
                        <a:defRPr sz="2338" b="1" kern="1200">
                          <a:solidFill>
                            <a:schemeClr val="lt1"/>
                          </a:solidFill>
                          <a:latin typeface="Arial" panose="020F0502020204030204"/>
                        </a:defRPr>
                      </a:lvl8pPr>
                      <a:lvl9pPr marL="4751195" algn="l" defTabSz="1187798" rtl="0" eaLnBrk="1" latinLnBrk="0" hangingPunct="1">
                        <a:defRPr sz="2338" b="1" kern="1200">
                          <a:solidFill>
                            <a:schemeClr val="lt1"/>
                          </a:solidFill>
                          <a:latin typeface="Arial" panose="020F0502020204030204"/>
                        </a:defRPr>
                      </a:lvl9pPr>
                    </a:lstStyle>
                    <a:p>
                      <a:pPr marL="0" marR="0" lvl="0" indent="0" algn="ctr" defTabSz="914583" rtl="0" eaLnBrk="1" fontAlgn="ctr" latinLnBrk="0" hangingPunct="1">
                        <a:lnSpc>
                          <a:spcPct val="100000"/>
                        </a:lnSpc>
                        <a:spcBef>
                          <a:spcPts val="0"/>
                        </a:spcBef>
                        <a:spcAft>
                          <a:spcPts val="0"/>
                        </a:spcAft>
                        <a:buClrTx/>
                        <a:buSzTx/>
                        <a:buFontTx/>
                        <a:buNone/>
                        <a:tabLst/>
                        <a:defRPr/>
                      </a:pPr>
                      <a:r>
                        <a:rPr lang="en-US" sz="1200" dirty="0" smtClean="0">
                          <a:solidFill>
                            <a:schemeClr val="tx1"/>
                          </a:solidFill>
                          <a:latin typeface="Huawei Sans" panose="020C0503030203020204" pitchFamily="34" charset="0"/>
                        </a:rPr>
                        <a:t>Network Zone</a:t>
                      </a:r>
                      <a:endParaRPr lang="en-US" altLang="zh-CN" sz="1200" dirty="0" smtClean="0">
                        <a:solidFill>
                          <a:schemeClr val="tx1"/>
                        </a:solidFill>
                        <a:latin typeface="Huawei Sans" panose="020C0503030203020204" pitchFamily="34" charset="0"/>
                        <a:ea typeface="+mn-ea"/>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240732">
                <a:tc rowSpan="8">
                  <a:txBody>
                    <a:bodyPr/>
                    <a:lstStyle/>
                    <a:p>
                      <a:pPr algn="ctr" fontAlgn="ctr"/>
                      <a:r>
                        <a:rPr lang="en-US" sz="1200" dirty="0" smtClean="0">
                          <a:latin typeface="Huawei Sans" panose="020C0503030203020204" pitchFamily="34" charset="0"/>
                        </a:rPr>
                        <a:t>Production</a:t>
                      </a:r>
                      <a:endParaRPr lang="en-US" altLang="zh-CN" sz="1200" dirty="0">
                        <a:latin typeface="Huawei Sans" panose="020C0503030203020204" pitchFamily="34" charset="0"/>
                        <a:ea typeface="+mn-ea"/>
                        <a:cs typeface="Times New Roman" panose="02020603050405020304" pitchFamily="18"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lvl1pPr marL="0" algn="l" defTabSz="1187798" rtl="0" eaLnBrk="1" latinLnBrk="0" hangingPunct="1">
                        <a:defRPr sz="2338" kern="1200">
                          <a:solidFill>
                            <a:schemeClr val="dk1"/>
                          </a:solidFill>
                          <a:latin typeface="Arial" panose="020F0502020204030204"/>
                        </a:defRPr>
                      </a:lvl1pPr>
                      <a:lvl2pPr marL="593900" algn="l" defTabSz="1187798" rtl="0" eaLnBrk="1" latinLnBrk="0" hangingPunct="1">
                        <a:defRPr sz="2338" kern="1200">
                          <a:solidFill>
                            <a:schemeClr val="dk1"/>
                          </a:solidFill>
                          <a:latin typeface="Arial" panose="020F0502020204030204"/>
                        </a:defRPr>
                      </a:lvl2pPr>
                      <a:lvl3pPr marL="1187798" algn="l" defTabSz="1187798" rtl="0" eaLnBrk="1" latinLnBrk="0" hangingPunct="1">
                        <a:defRPr sz="2338" kern="1200">
                          <a:solidFill>
                            <a:schemeClr val="dk1"/>
                          </a:solidFill>
                          <a:latin typeface="Arial" panose="020F0502020204030204"/>
                        </a:defRPr>
                      </a:lvl3pPr>
                      <a:lvl4pPr marL="1781699" algn="l" defTabSz="1187798" rtl="0" eaLnBrk="1" latinLnBrk="0" hangingPunct="1">
                        <a:defRPr sz="2338" kern="1200">
                          <a:solidFill>
                            <a:schemeClr val="dk1"/>
                          </a:solidFill>
                          <a:latin typeface="Arial" panose="020F0502020204030204"/>
                        </a:defRPr>
                      </a:lvl4pPr>
                      <a:lvl5pPr marL="2375598" algn="l" defTabSz="1187798" rtl="0" eaLnBrk="1" latinLnBrk="0" hangingPunct="1">
                        <a:defRPr sz="2338" kern="1200">
                          <a:solidFill>
                            <a:schemeClr val="dk1"/>
                          </a:solidFill>
                          <a:latin typeface="Arial" panose="020F0502020204030204"/>
                        </a:defRPr>
                      </a:lvl5pPr>
                      <a:lvl6pPr marL="2969497" algn="l" defTabSz="1187798" rtl="0" eaLnBrk="1" latinLnBrk="0" hangingPunct="1">
                        <a:defRPr sz="2338" kern="1200">
                          <a:solidFill>
                            <a:schemeClr val="dk1"/>
                          </a:solidFill>
                          <a:latin typeface="Arial" panose="020F0502020204030204"/>
                        </a:defRPr>
                      </a:lvl6pPr>
                      <a:lvl7pPr marL="3563396" algn="l" defTabSz="1187798" rtl="0" eaLnBrk="1" latinLnBrk="0" hangingPunct="1">
                        <a:defRPr sz="2338" kern="1200">
                          <a:solidFill>
                            <a:schemeClr val="dk1"/>
                          </a:solidFill>
                          <a:latin typeface="Arial" panose="020F0502020204030204"/>
                        </a:defRPr>
                      </a:lvl7pPr>
                      <a:lvl8pPr marL="4157297" algn="l" defTabSz="1187798" rtl="0" eaLnBrk="1" latinLnBrk="0" hangingPunct="1">
                        <a:defRPr sz="2338" kern="1200">
                          <a:solidFill>
                            <a:schemeClr val="dk1"/>
                          </a:solidFill>
                          <a:latin typeface="Arial" panose="020F0502020204030204"/>
                        </a:defRPr>
                      </a:lvl8pPr>
                      <a:lvl9pPr marL="4751195" algn="l" defTabSz="1187798" rtl="0" eaLnBrk="1" latinLnBrk="0" hangingPunct="1">
                        <a:defRPr sz="2338" kern="1200">
                          <a:solidFill>
                            <a:schemeClr val="dk1"/>
                          </a:solidFill>
                          <a:latin typeface="Arial" panose="020F0502020204030204"/>
                        </a:defRPr>
                      </a:lvl9pPr>
                    </a:lstStyle>
                    <a:p>
                      <a:pPr algn="ctr" fontAlgn="ctr"/>
                      <a:r>
                        <a:rPr lang="en-US" sz="1200" dirty="0" smtClean="0">
                          <a:latin typeface="Huawei Sans" panose="020C0503030203020204" pitchFamily="34" charset="0"/>
                        </a:rPr>
                        <a:t>0000</a:t>
                      </a:r>
                      <a:endParaRPr lang="en-US" altLang="zh-CN" sz="1200" dirty="0">
                        <a:latin typeface="Huawei Sans" panose="020C0503030203020204" pitchFamily="34" charset="0"/>
                        <a:ea typeface="+mn-ea"/>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1187798" rtl="0" eaLnBrk="1" latinLnBrk="0" hangingPunct="1">
                        <a:defRPr sz="2338" kern="1200">
                          <a:solidFill>
                            <a:schemeClr val="dk1"/>
                          </a:solidFill>
                          <a:latin typeface="Arial" panose="020F0502020204030204"/>
                        </a:defRPr>
                      </a:lvl1pPr>
                      <a:lvl2pPr marL="593900" algn="l" defTabSz="1187798" rtl="0" eaLnBrk="1" latinLnBrk="0" hangingPunct="1">
                        <a:defRPr sz="2338" kern="1200">
                          <a:solidFill>
                            <a:schemeClr val="dk1"/>
                          </a:solidFill>
                          <a:latin typeface="Arial" panose="020F0502020204030204"/>
                        </a:defRPr>
                      </a:lvl2pPr>
                      <a:lvl3pPr marL="1187798" algn="l" defTabSz="1187798" rtl="0" eaLnBrk="1" latinLnBrk="0" hangingPunct="1">
                        <a:defRPr sz="2338" kern="1200">
                          <a:solidFill>
                            <a:schemeClr val="dk1"/>
                          </a:solidFill>
                          <a:latin typeface="Arial" panose="020F0502020204030204"/>
                        </a:defRPr>
                      </a:lvl3pPr>
                      <a:lvl4pPr marL="1781699" algn="l" defTabSz="1187798" rtl="0" eaLnBrk="1" latinLnBrk="0" hangingPunct="1">
                        <a:defRPr sz="2338" kern="1200">
                          <a:solidFill>
                            <a:schemeClr val="dk1"/>
                          </a:solidFill>
                          <a:latin typeface="Arial" panose="020F0502020204030204"/>
                        </a:defRPr>
                      </a:lvl4pPr>
                      <a:lvl5pPr marL="2375598" algn="l" defTabSz="1187798" rtl="0" eaLnBrk="1" latinLnBrk="0" hangingPunct="1">
                        <a:defRPr sz="2338" kern="1200">
                          <a:solidFill>
                            <a:schemeClr val="dk1"/>
                          </a:solidFill>
                          <a:latin typeface="Arial" panose="020F0502020204030204"/>
                        </a:defRPr>
                      </a:lvl5pPr>
                      <a:lvl6pPr marL="2969497" algn="l" defTabSz="1187798" rtl="0" eaLnBrk="1" latinLnBrk="0" hangingPunct="1">
                        <a:defRPr sz="2338" kern="1200">
                          <a:solidFill>
                            <a:schemeClr val="dk1"/>
                          </a:solidFill>
                          <a:latin typeface="Arial" panose="020F0502020204030204"/>
                        </a:defRPr>
                      </a:lvl6pPr>
                      <a:lvl7pPr marL="3563396" algn="l" defTabSz="1187798" rtl="0" eaLnBrk="1" latinLnBrk="0" hangingPunct="1">
                        <a:defRPr sz="2338" kern="1200">
                          <a:solidFill>
                            <a:schemeClr val="dk1"/>
                          </a:solidFill>
                          <a:latin typeface="Arial" panose="020F0502020204030204"/>
                        </a:defRPr>
                      </a:lvl7pPr>
                      <a:lvl8pPr marL="4157297" algn="l" defTabSz="1187798" rtl="0" eaLnBrk="1" latinLnBrk="0" hangingPunct="1">
                        <a:defRPr sz="2338" kern="1200">
                          <a:solidFill>
                            <a:schemeClr val="dk1"/>
                          </a:solidFill>
                          <a:latin typeface="Arial" panose="020F0502020204030204"/>
                        </a:defRPr>
                      </a:lvl8pPr>
                      <a:lvl9pPr marL="4751195" algn="l" defTabSz="1187798" rtl="0" eaLnBrk="1" latinLnBrk="0" hangingPunct="1">
                        <a:defRPr sz="2338" kern="1200">
                          <a:solidFill>
                            <a:schemeClr val="dk1"/>
                          </a:solidFill>
                          <a:latin typeface="Arial" panose="020F0502020204030204"/>
                        </a:defRPr>
                      </a:lvl9pPr>
                    </a:lstStyle>
                    <a:p>
                      <a:pPr marL="0" indent="0" fontAlgn="ctr">
                        <a:buFont typeface="Arial" pitchFamily="34" charset="0"/>
                        <a:buNone/>
                      </a:pPr>
                      <a:r>
                        <a:rPr lang="en-US" sz="1200" dirty="0" smtClean="0">
                          <a:latin typeface="Huawei Sans" panose="020C0503030203020204" pitchFamily="34" charset="0"/>
                        </a:rPr>
                        <a:t>Production terminal</a:t>
                      </a:r>
                      <a:endParaRPr lang="en-US" altLang="zh-CN" sz="1200" dirty="0">
                        <a:latin typeface="Huawei Sans" panose="020C0503030203020204" pitchFamily="34" charset="0"/>
                        <a:ea typeface="+mn-ea"/>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40732">
                <a:tc vMerge="1">
                  <a:txBody>
                    <a:bodyPr/>
                    <a:lstStyle/>
                    <a:p>
                      <a:pPr algn="ctr"/>
                      <a:endParaRPr lang="zh-CN" altLang="en-US" sz="1200" dirty="0">
                        <a:latin typeface="Arial"/>
                        <a:ea typeface="+mn-ea"/>
                        <a:cs typeface="Times New Roman" panose="02020603050405020304" pitchFamily="18"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1187798" rtl="0" eaLnBrk="1" latinLnBrk="0" hangingPunct="1">
                        <a:defRPr sz="2338" kern="1200">
                          <a:solidFill>
                            <a:schemeClr val="dk1"/>
                          </a:solidFill>
                          <a:latin typeface="Arial" panose="020F0502020204030204"/>
                        </a:defRPr>
                      </a:lvl1pPr>
                      <a:lvl2pPr marL="593900" algn="l" defTabSz="1187798" rtl="0" eaLnBrk="1" latinLnBrk="0" hangingPunct="1">
                        <a:defRPr sz="2338" kern="1200">
                          <a:solidFill>
                            <a:schemeClr val="dk1"/>
                          </a:solidFill>
                          <a:latin typeface="Arial" panose="020F0502020204030204"/>
                        </a:defRPr>
                      </a:lvl2pPr>
                      <a:lvl3pPr marL="1187798" algn="l" defTabSz="1187798" rtl="0" eaLnBrk="1" latinLnBrk="0" hangingPunct="1">
                        <a:defRPr sz="2338" kern="1200">
                          <a:solidFill>
                            <a:schemeClr val="dk1"/>
                          </a:solidFill>
                          <a:latin typeface="Arial" panose="020F0502020204030204"/>
                        </a:defRPr>
                      </a:lvl3pPr>
                      <a:lvl4pPr marL="1781699" algn="l" defTabSz="1187798" rtl="0" eaLnBrk="1" latinLnBrk="0" hangingPunct="1">
                        <a:defRPr sz="2338" kern="1200">
                          <a:solidFill>
                            <a:schemeClr val="dk1"/>
                          </a:solidFill>
                          <a:latin typeface="Arial" panose="020F0502020204030204"/>
                        </a:defRPr>
                      </a:lvl4pPr>
                      <a:lvl5pPr marL="2375598" algn="l" defTabSz="1187798" rtl="0" eaLnBrk="1" latinLnBrk="0" hangingPunct="1">
                        <a:defRPr sz="2338" kern="1200">
                          <a:solidFill>
                            <a:schemeClr val="dk1"/>
                          </a:solidFill>
                          <a:latin typeface="Arial" panose="020F0502020204030204"/>
                        </a:defRPr>
                      </a:lvl5pPr>
                      <a:lvl6pPr marL="2969497" algn="l" defTabSz="1187798" rtl="0" eaLnBrk="1" latinLnBrk="0" hangingPunct="1">
                        <a:defRPr sz="2338" kern="1200">
                          <a:solidFill>
                            <a:schemeClr val="dk1"/>
                          </a:solidFill>
                          <a:latin typeface="Arial" panose="020F0502020204030204"/>
                        </a:defRPr>
                      </a:lvl6pPr>
                      <a:lvl7pPr marL="3563396" algn="l" defTabSz="1187798" rtl="0" eaLnBrk="1" latinLnBrk="0" hangingPunct="1">
                        <a:defRPr sz="2338" kern="1200">
                          <a:solidFill>
                            <a:schemeClr val="dk1"/>
                          </a:solidFill>
                          <a:latin typeface="Arial" panose="020F0502020204030204"/>
                        </a:defRPr>
                      </a:lvl7pPr>
                      <a:lvl8pPr marL="4157297" algn="l" defTabSz="1187798" rtl="0" eaLnBrk="1" latinLnBrk="0" hangingPunct="1">
                        <a:defRPr sz="2338" kern="1200">
                          <a:solidFill>
                            <a:schemeClr val="dk1"/>
                          </a:solidFill>
                          <a:latin typeface="Arial" panose="020F0502020204030204"/>
                        </a:defRPr>
                      </a:lvl8pPr>
                      <a:lvl9pPr marL="4751195" algn="l" defTabSz="1187798" rtl="0" eaLnBrk="1" latinLnBrk="0" hangingPunct="1">
                        <a:defRPr sz="2338" kern="1200">
                          <a:solidFill>
                            <a:schemeClr val="dk1"/>
                          </a:solidFill>
                          <a:latin typeface="Arial" panose="020F0502020204030204"/>
                        </a:defRPr>
                      </a:lvl9pPr>
                    </a:lstStyle>
                    <a:p>
                      <a:pPr algn="ctr" fontAlgn="ctr"/>
                      <a:r>
                        <a:rPr lang="en-US" sz="1200" dirty="0" smtClean="0">
                          <a:latin typeface="Huawei Sans" panose="020C0503030203020204" pitchFamily="34" charset="0"/>
                        </a:rPr>
                        <a:t>0001</a:t>
                      </a:r>
                      <a:endParaRPr lang="en-US" altLang="zh-CN" sz="1200" dirty="0">
                        <a:latin typeface="Huawei Sans" panose="020C0503030203020204" pitchFamily="34" charset="0"/>
                        <a:ea typeface="+mn-ea"/>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1187798" rtl="0" eaLnBrk="1" latinLnBrk="0" hangingPunct="1">
                        <a:defRPr sz="2338" kern="1200">
                          <a:solidFill>
                            <a:schemeClr val="dk1"/>
                          </a:solidFill>
                          <a:latin typeface="Arial" panose="020F0502020204030204"/>
                        </a:defRPr>
                      </a:lvl1pPr>
                      <a:lvl2pPr marL="593900" algn="l" defTabSz="1187798" rtl="0" eaLnBrk="1" latinLnBrk="0" hangingPunct="1">
                        <a:defRPr sz="2338" kern="1200">
                          <a:solidFill>
                            <a:schemeClr val="dk1"/>
                          </a:solidFill>
                          <a:latin typeface="Arial" panose="020F0502020204030204"/>
                        </a:defRPr>
                      </a:lvl2pPr>
                      <a:lvl3pPr marL="1187798" algn="l" defTabSz="1187798" rtl="0" eaLnBrk="1" latinLnBrk="0" hangingPunct="1">
                        <a:defRPr sz="2338" kern="1200">
                          <a:solidFill>
                            <a:schemeClr val="dk1"/>
                          </a:solidFill>
                          <a:latin typeface="Arial" panose="020F0502020204030204"/>
                        </a:defRPr>
                      </a:lvl3pPr>
                      <a:lvl4pPr marL="1781699" algn="l" defTabSz="1187798" rtl="0" eaLnBrk="1" latinLnBrk="0" hangingPunct="1">
                        <a:defRPr sz="2338" kern="1200">
                          <a:solidFill>
                            <a:schemeClr val="dk1"/>
                          </a:solidFill>
                          <a:latin typeface="Arial" panose="020F0502020204030204"/>
                        </a:defRPr>
                      </a:lvl4pPr>
                      <a:lvl5pPr marL="2375598" algn="l" defTabSz="1187798" rtl="0" eaLnBrk="1" latinLnBrk="0" hangingPunct="1">
                        <a:defRPr sz="2338" kern="1200">
                          <a:solidFill>
                            <a:schemeClr val="dk1"/>
                          </a:solidFill>
                          <a:latin typeface="Arial" panose="020F0502020204030204"/>
                        </a:defRPr>
                      </a:lvl5pPr>
                      <a:lvl6pPr marL="2969497" algn="l" defTabSz="1187798" rtl="0" eaLnBrk="1" latinLnBrk="0" hangingPunct="1">
                        <a:defRPr sz="2338" kern="1200">
                          <a:solidFill>
                            <a:schemeClr val="dk1"/>
                          </a:solidFill>
                          <a:latin typeface="Arial" panose="020F0502020204030204"/>
                        </a:defRPr>
                      </a:lvl6pPr>
                      <a:lvl7pPr marL="3563396" algn="l" defTabSz="1187798" rtl="0" eaLnBrk="1" latinLnBrk="0" hangingPunct="1">
                        <a:defRPr sz="2338" kern="1200">
                          <a:solidFill>
                            <a:schemeClr val="dk1"/>
                          </a:solidFill>
                          <a:latin typeface="Arial" panose="020F0502020204030204"/>
                        </a:defRPr>
                      </a:lvl7pPr>
                      <a:lvl8pPr marL="4157297" algn="l" defTabSz="1187798" rtl="0" eaLnBrk="1" latinLnBrk="0" hangingPunct="1">
                        <a:defRPr sz="2338" kern="1200">
                          <a:solidFill>
                            <a:schemeClr val="dk1"/>
                          </a:solidFill>
                          <a:latin typeface="Arial" panose="020F0502020204030204"/>
                        </a:defRPr>
                      </a:lvl8pPr>
                      <a:lvl9pPr marL="4751195" algn="l" defTabSz="1187798" rtl="0" eaLnBrk="1" latinLnBrk="0" hangingPunct="1">
                        <a:defRPr sz="2338" kern="1200">
                          <a:solidFill>
                            <a:schemeClr val="dk1"/>
                          </a:solidFill>
                          <a:latin typeface="Arial" panose="020F0502020204030204"/>
                        </a:defRPr>
                      </a:lvl9pPr>
                    </a:lstStyle>
                    <a:p>
                      <a:pPr marL="0" indent="0" fontAlgn="ctr">
                        <a:buFont typeface="Arial" pitchFamily="34" charset="0"/>
                        <a:buNone/>
                      </a:pPr>
                      <a:r>
                        <a:rPr lang="en-US" sz="1200" dirty="0" smtClean="0">
                          <a:latin typeface="Huawei Sans" panose="020C0503030203020204" pitchFamily="34" charset="0"/>
                        </a:rPr>
                        <a:t>External DMZ</a:t>
                      </a:r>
                      <a:endParaRPr lang="en-US" altLang="zh-CN" sz="1200" dirty="0" smtClean="0">
                        <a:latin typeface="Huawei Sans" panose="020C0503030203020204" pitchFamily="34" charset="0"/>
                        <a:ea typeface="+mn-ea"/>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40732">
                <a:tc vMerge="1">
                  <a:txBody>
                    <a:bodyPr/>
                    <a:lstStyle/>
                    <a:p>
                      <a:pPr algn="ctr"/>
                      <a:endParaRPr lang="zh-CN" altLang="en-US" sz="1200" dirty="0">
                        <a:latin typeface="Arial"/>
                        <a:ea typeface="+mn-ea"/>
                        <a:cs typeface="Times New Roman" panose="02020603050405020304" pitchFamily="18"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1187798" rtl="0" eaLnBrk="1" latinLnBrk="0" hangingPunct="1">
                        <a:defRPr sz="2338" kern="1200">
                          <a:solidFill>
                            <a:schemeClr val="dk1"/>
                          </a:solidFill>
                          <a:latin typeface="Arial" panose="020F0502020204030204"/>
                        </a:defRPr>
                      </a:lvl1pPr>
                      <a:lvl2pPr marL="593900" algn="l" defTabSz="1187798" rtl="0" eaLnBrk="1" latinLnBrk="0" hangingPunct="1">
                        <a:defRPr sz="2338" kern="1200">
                          <a:solidFill>
                            <a:schemeClr val="dk1"/>
                          </a:solidFill>
                          <a:latin typeface="Arial" panose="020F0502020204030204"/>
                        </a:defRPr>
                      </a:lvl2pPr>
                      <a:lvl3pPr marL="1187798" algn="l" defTabSz="1187798" rtl="0" eaLnBrk="1" latinLnBrk="0" hangingPunct="1">
                        <a:defRPr sz="2338" kern="1200">
                          <a:solidFill>
                            <a:schemeClr val="dk1"/>
                          </a:solidFill>
                          <a:latin typeface="Arial" panose="020F0502020204030204"/>
                        </a:defRPr>
                      </a:lvl3pPr>
                      <a:lvl4pPr marL="1781699" algn="l" defTabSz="1187798" rtl="0" eaLnBrk="1" latinLnBrk="0" hangingPunct="1">
                        <a:defRPr sz="2338" kern="1200">
                          <a:solidFill>
                            <a:schemeClr val="dk1"/>
                          </a:solidFill>
                          <a:latin typeface="Arial" panose="020F0502020204030204"/>
                        </a:defRPr>
                      </a:lvl4pPr>
                      <a:lvl5pPr marL="2375598" algn="l" defTabSz="1187798" rtl="0" eaLnBrk="1" latinLnBrk="0" hangingPunct="1">
                        <a:defRPr sz="2338" kern="1200">
                          <a:solidFill>
                            <a:schemeClr val="dk1"/>
                          </a:solidFill>
                          <a:latin typeface="Arial" panose="020F0502020204030204"/>
                        </a:defRPr>
                      </a:lvl5pPr>
                      <a:lvl6pPr marL="2969497" algn="l" defTabSz="1187798" rtl="0" eaLnBrk="1" latinLnBrk="0" hangingPunct="1">
                        <a:defRPr sz="2338" kern="1200">
                          <a:solidFill>
                            <a:schemeClr val="dk1"/>
                          </a:solidFill>
                          <a:latin typeface="Arial" panose="020F0502020204030204"/>
                        </a:defRPr>
                      </a:lvl6pPr>
                      <a:lvl7pPr marL="3563396" algn="l" defTabSz="1187798" rtl="0" eaLnBrk="1" latinLnBrk="0" hangingPunct="1">
                        <a:defRPr sz="2338" kern="1200">
                          <a:solidFill>
                            <a:schemeClr val="dk1"/>
                          </a:solidFill>
                          <a:latin typeface="Arial" panose="020F0502020204030204"/>
                        </a:defRPr>
                      </a:lvl7pPr>
                      <a:lvl8pPr marL="4157297" algn="l" defTabSz="1187798" rtl="0" eaLnBrk="1" latinLnBrk="0" hangingPunct="1">
                        <a:defRPr sz="2338" kern="1200">
                          <a:solidFill>
                            <a:schemeClr val="dk1"/>
                          </a:solidFill>
                          <a:latin typeface="Arial" panose="020F0502020204030204"/>
                        </a:defRPr>
                      </a:lvl8pPr>
                      <a:lvl9pPr marL="4751195" algn="l" defTabSz="1187798" rtl="0" eaLnBrk="1" latinLnBrk="0" hangingPunct="1">
                        <a:defRPr sz="2338" kern="1200">
                          <a:solidFill>
                            <a:schemeClr val="dk1"/>
                          </a:solidFill>
                          <a:latin typeface="Arial" panose="020F0502020204030204"/>
                        </a:defRPr>
                      </a:lvl9pPr>
                    </a:lstStyle>
                    <a:p>
                      <a:pPr algn="ctr" fontAlgn="ctr"/>
                      <a:r>
                        <a:rPr lang="en-US" sz="1200" dirty="0" smtClean="0">
                          <a:latin typeface="Huawei Sans" panose="020C0503030203020204" pitchFamily="34" charset="0"/>
                        </a:rPr>
                        <a:t>0010</a:t>
                      </a:r>
                      <a:endParaRPr lang="en-US" altLang="zh-CN" sz="1200" dirty="0">
                        <a:latin typeface="Huawei Sans" panose="020C0503030203020204" pitchFamily="34" charset="0"/>
                        <a:ea typeface="+mn-ea"/>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1187798" rtl="0" eaLnBrk="1" latinLnBrk="0" hangingPunct="1">
                        <a:defRPr sz="2338" kern="1200">
                          <a:solidFill>
                            <a:schemeClr val="dk1"/>
                          </a:solidFill>
                          <a:latin typeface="Arial" panose="020F0502020204030204"/>
                        </a:defRPr>
                      </a:lvl1pPr>
                      <a:lvl2pPr marL="593900" algn="l" defTabSz="1187798" rtl="0" eaLnBrk="1" latinLnBrk="0" hangingPunct="1">
                        <a:defRPr sz="2338" kern="1200">
                          <a:solidFill>
                            <a:schemeClr val="dk1"/>
                          </a:solidFill>
                          <a:latin typeface="Arial" panose="020F0502020204030204"/>
                        </a:defRPr>
                      </a:lvl2pPr>
                      <a:lvl3pPr marL="1187798" algn="l" defTabSz="1187798" rtl="0" eaLnBrk="1" latinLnBrk="0" hangingPunct="1">
                        <a:defRPr sz="2338" kern="1200">
                          <a:solidFill>
                            <a:schemeClr val="dk1"/>
                          </a:solidFill>
                          <a:latin typeface="Arial" panose="020F0502020204030204"/>
                        </a:defRPr>
                      </a:lvl3pPr>
                      <a:lvl4pPr marL="1781699" algn="l" defTabSz="1187798" rtl="0" eaLnBrk="1" latinLnBrk="0" hangingPunct="1">
                        <a:defRPr sz="2338" kern="1200">
                          <a:solidFill>
                            <a:schemeClr val="dk1"/>
                          </a:solidFill>
                          <a:latin typeface="Arial" panose="020F0502020204030204"/>
                        </a:defRPr>
                      </a:lvl4pPr>
                      <a:lvl5pPr marL="2375598" algn="l" defTabSz="1187798" rtl="0" eaLnBrk="1" latinLnBrk="0" hangingPunct="1">
                        <a:defRPr sz="2338" kern="1200">
                          <a:solidFill>
                            <a:schemeClr val="dk1"/>
                          </a:solidFill>
                          <a:latin typeface="Arial" panose="020F0502020204030204"/>
                        </a:defRPr>
                      </a:lvl5pPr>
                      <a:lvl6pPr marL="2969497" algn="l" defTabSz="1187798" rtl="0" eaLnBrk="1" latinLnBrk="0" hangingPunct="1">
                        <a:defRPr sz="2338" kern="1200">
                          <a:solidFill>
                            <a:schemeClr val="dk1"/>
                          </a:solidFill>
                          <a:latin typeface="Arial" panose="020F0502020204030204"/>
                        </a:defRPr>
                      </a:lvl6pPr>
                      <a:lvl7pPr marL="3563396" algn="l" defTabSz="1187798" rtl="0" eaLnBrk="1" latinLnBrk="0" hangingPunct="1">
                        <a:defRPr sz="2338" kern="1200">
                          <a:solidFill>
                            <a:schemeClr val="dk1"/>
                          </a:solidFill>
                          <a:latin typeface="Arial" panose="020F0502020204030204"/>
                        </a:defRPr>
                      </a:lvl7pPr>
                      <a:lvl8pPr marL="4157297" algn="l" defTabSz="1187798" rtl="0" eaLnBrk="1" latinLnBrk="0" hangingPunct="1">
                        <a:defRPr sz="2338" kern="1200">
                          <a:solidFill>
                            <a:schemeClr val="dk1"/>
                          </a:solidFill>
                          <a:latin typeface="Arial" panose="020F0502020204030204"/>
                        </a:defRPr>
                      </a:lvl8pPr>
                      <a:lvl9pPr marL="4751195" algn="l" defTabSz="1187798" rtl="0" eaLnBrk="1" latinLnBrk="0" hangingPunct="1">
                        <a:defRPr sz="2338" kern="1200">
                          <a:solidFill>
                            <a:schemeClr val="dk1"/>
                          </a:solidFill>
                          <a:latin typeface="Arial" panose="020F0502020204030204"/>
                        </a:defRPr>
                      </a:lvl9pPr>
                    </a:lstStyle>
                    <a:p>
                      <a:pPr marL="0" marR="0" lvl="0" indent="0" algn="l" defTabSz="914583" rtl="0" eaLnBrk="1" fontAlgn="ctr" latinLnBrk="0" hangingPunct="1">
                        <a:lnSpc>
                          <a:spcPct val="100000"/>
                        </a:lnSpc>
                        <a:spcBef>
                          <a:spcPts val="0"/>
                        </a:spcBef>
                        <a:spcAft>
                          <a:spcPts val="0"/>
                        </a:spcAft>
                        <a:buClrTx/>
                        <a:buSzTx/>
                        <a:buFont typeface="Arial" pitchFamily="34" charset="0"/>
                        <a:buNone/>
                        <a:tabLst/>
                        <a:defRPr/>
                      </a:pPr>
                      <a:r>
                        <a:rPr lang="en-US" sz="1200" dirty="0" smtClean="0">
                          <a:latin typeface="Huawei Sans" panose="020C0503030203020204" pitchFamily="34" charset="0"/>
                        </a:rPr>
                        <a:t>E-banking web zone</a:t>
                      </a:r>
                      <a:endParaRPr lang="en-US" altLang="zh-CN" sz="1200" dirty="0">
                        <a:latin typeface="Huawei Sans" panose="020C0503030203020204" pitchFamily="34" charset="0"/>
                        <a:ea typeface="+mn-ea"/>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40732">
                <a:tc vMerge="1">
                  <a:txBody>
                    <a:bodyPr/>
                    <a:lstStyle/>
                    <a:p>
                      <a:pPr algn="ctr"/>
                      <a:endParaRPr lang="zh-CN" altLang="en-US" sz="1200" dirty="0">
                        <a:latin typeface="Arial"/>
                        <a:ea typeface="+mn-ea"/>
                        <a:cs typeface="Times New Roman" panose="02020603050405020304" pitchFamily="18"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0011</a:t>
                      </a:r>
                      <a:endParaRPr lang="en-US" altLang="zh-CN" sz="1200" dirty="0">
                        <a:latin typeface="Huawei Sans" panose="020C0503030203020204" pitchFamily="34" charset="0"/>
                        <a:ea typeface="+mn-ea"/>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583" rtl="0" eaLnBrk="1" fontAlgn="ctr" latinLnBrk="0" hangingPunct="1">
                        <a:lnSpc>
                          <a:spcPct val="100000"/>
                        </a:lnSpc>
                        <a:spcBef>
                          <a:spcPts val="0"/>
                        </a:spcBef>
                        <a:spcAft>
                          <a:spcPts val="0"/>
                        </a:spcAft>
                        <a:buClrTx/>
                        <a:buSzTx/>
                        <a:buFont typeface="Arial" pitchFamily="34" charset="0"/>
                        <a:buNone/>
                        <a:tabLst/>
                        <a:defRPr/>
                      </a:pPr>
                      <a:r>
                        <a:rPr lang="en-US" sz="1200" dirty="0" smtClean="0">
                          <a:latin typeface="Huawei Sans" panose="020C0503030203020204" pitchFamily="34" charset="0"/>
                        </a:rPr>
                        <a:t>E-banking app zone</a:t>
                      </a:r>
                      <a:endParaRPr lang="en-US" altLang="zh-CN" sz="1200" dirty="0">
                        <a:latin typeface="Huawei Sans" panose="020C0503030203020204" pitchFamily="34" charset="0"/>
                        <a:ea typeface="+mn-ea"/>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73600">
                <a:tc vMerge="1">
                  <a:txBody>
                    <a:bodyPr/>
                    <a:lstStyle/>
                    <a:p>
                      <a:pPr algn="ctr"/>
                      <a:endParaRPr lang="zh-CN" altLang="en-US" sz="1200" dirty="0">
                        <a:latin typeface="Arial"/>
                        <a:ea typeface="+mn-ea"/>
                        <a:cs typeface="Times New Roman" panose="02020603050405020304" pitchFamily="18"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0100</a:t>
                      </a:r>
                      <a:endParaRPr lang="en-US" altLang="zh-CN" sz="1200" dirty="0">
                        <a:latin typeface="Huawei Sans" panose="020C0503030203020204" pitchFamily="34" charset="0"/>
                        <a:ea typeface="+mn-ea"/>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583" rtl="0" eaLnBrk="1" fontAlgn="ctr" latinLnBrk="0" hangingPunct="1">
                        <a:lnSpc>
                          <a:spcPct val="100000"/>
                        </a:lnSpc>
                        <a:spcBef>
                          <a:spcPts val="0"/>
                        </a:spcBef>
                        <a:spcAft>
                          <a:spcPts val="0"/>
                        </a:spcAft>
                        <a:buClrTx/>
                        <a:buSzTx/>
                        <a:buFont typeface="Arial" pitchFamily="34" charset="0"/>
                        <a:buNone/>
                        <a:tabLst/>
                        <a:defRPr/>
                      </a:pPr>
                      <a:r>
                        <a:rPr lang="en-US" sz="1200" dirty="0" smtClean="0">
                          <a:latin typeface="Huawei Sans" panose="020C0503030203020204" pitchFamily="34" charset="0"/>
                        </a:rPr>
                        <a:t>Production service area</a:t>
                      </a:r>
                      <a:endParaRPr lang="en-US" altLang="zh-CN" sz="1200" dirty="0">
                        <a:latin typeface="Huawei Sans" panose="020C0503030203020204" pitchFamily="34" charset="0"/>
                        <a:ea typeface="+mn-ea"/>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01221">
                <a:tc vMerge="1">
                  <a:txBody>
                    <a:bodyPr/>
                    <a:lstStyle/>
                    <a:p>
                      <a:pPr algn="ctr"/>
                      <a:endParaRPr lang="zh-CN" altLang="en-US" sz="1200" dirty="0">
                        <a:latin typeface="Arial"/>
                        <a:ea typeface="+mn-ea"/>
                        <a:cs typeface="Times New Roman" panose="02020603050405020304" pitchFamily="18"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0101</a:t>
                      </a:r>
                      <a:endParaRPr lang="en-US" altLang="zh-CN" sz="1200" dirty="0">
                        <a:latin typeface="Huawei Sans" panose="020C0503030203020204" pitchFamily="34" charset="0"/>
                        <a:ea typeface="+mn-ea"/>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583" rtl="0" eaLnBrk="1" fontAlgn="ctr" latinLnBrk="0" hangingPunct="1">
                        <a:lnSpc>
                          <a:spcPct val="100000"/>
                        </a:lnSpc>
                        <a:spcBef>
                          <a:spcPts val="0"/>
                        </a:spcBef>
                        <a:spcAft>
                          <a:spcPts val="0"/>
                        </a:spcAft>
                        <a:buClrTx/>
                        <a:buSzTx/>
                        <a:buFont typeface="Arial" pitchFamily="34" charset="0"/>
                        <a:buNone/>
                        <a:tabLst/>
                        <a:defRPr/>
                      </a:pPr>
                      <a:r>
                        <a:rPr lang="en-US" sz="1200" dirty="0" smtClean="0">
                          <a:latin typeface="Huawei Sans" panose="020C0503030203020204" pitchFamily="34" charset="0"/>
                        </a:rPr>
                        <a:t>Management service zone</a:t>
                      </a:r>
                      <a:endParaRPr lang="en-US" altLang="zh-CN" sz="1200" dirty="0">
                        <a:latin typeface="Huawei Sans" panose="020C0503030203020204" pitchFamily="34" charset="0"/>
                        <a:ea typeface="+mn-ea"/>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40732">
                <a:tc vMerge="1">
                  <a:txBody>
                    <a:bodyPr/>
                    <a:lstStyle/>
                    <a:p>
                      <a:pPr algn="ctr"/>
                      <a:endParaRPr lang="zh-CN" altLang="en-US" sz="1200" dirty="0">
                        <a:latin typeface="Arial"/>
                        <a:ea typeface="+mn-ea"/>
                        <a:cs typeface="Times New Roman" panose="02020603050405020304" pitchFamily="18"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1187798" rtl="0" eaLnBrk="1" latinLnBrk="0" hangingPunct="1">
                        <a:defRPr sz="2338" kern="1200">
                          <a:solidFill>
                            <a:schemeClr val="dk1"/>
                          </a:solidFill>
                          <a:latin typeface="Arial" panose="020F0502020204030204"/>
                        </a:defRPr>
                      </a:lvl1pPr>
                      <a:lvl2pPr marL="593900" algn="l" defTabSz="1187798" rtl="0" eaLnBrk="1" latinLnBrk="0" hangingPunct="1">
                        <a:defRPr sz="2338" kern="1200">
                          <a:solidFill>
                            <a:schemeClr val="dk1"/>
                          </a:solidFill>
                          <a:latin typeface="Arial" panose="020F0502020204030204"/>
                        </a:defRPr>
                      </a:lvl2pPr>
                      <a:lvl3pPr marL="1187798" algn="l" defTabSz="1187798" rtl="0" eaLnBrk="1" latinLnBrk="0" hangingPunct="1">
                        <a:defRPr sz="2338" kern="1200">
                          <a:solidFill>
                            <a:schemeClr val="dk1"/>
                          </a:solidFill>
                          <a:latin typeface="Arial" panose="020F0502020204030204"/>
                        </a:defRPr>
                      </a:lvl3pPr>
                      <a:lvl4pPr marL="1781699" algn="l" defTabSz="1187798" rtl="0" eaLnBrk="1" latinLnBrk="0" hangingPunct="1">
                        <a:defRPr sz="2338" kern="1200">
                          <a:solidFill>
                            <a:schemeClr val="dk1"/>
                          </a:solidFill>
                          <a:latin typeface="Arial" panose="020F0502020204030204"/>
                        </a:defRPr>
                      </a:lvl4pPr>
                      <a:lvl5pPr marL="2375598" algn="l" defTabSz="1187798" rtl="0" eaLnBrk="1" latinLnBrk="0" hangingPunct="1">
                        <a:defRPr sz="2338" kern="1200">
                          <a:solidFill>
                            <a:schemeClr val="dk1"/>
                          </a:solidFill>
                          <a:latin typeface="Arial" panose="020F0502020204030204"/>
                        </a:defRPr>
                      </a:lvl5pPr>
                      <a:lvl6pPr marL="2969497" algn="l" defTabSz="1187798" rtl="0" eaLnBrk="1" latinLnBrk="0" hangingPunct="1">
                        <a:defRPr sz="2338" kern="1200">
                          <a:solidFill>
                            <a:schemeClr val="dk1"/>
                          </a:solidFill>
                          <a:latin typeface="Arial" panose="020F0502020204030204"/>
                        </a:defRPr>
                      </a:lvl6pPr>
                      <a:lvl7pPr marL="3563396" algn="l" defTabSz="1187798" rtl="0" eaLnBrk="1" latinLnBrk="0" hangingPunct="1">
                        <a:defRPr sz="2338" kern="1200">
                          <a:solidFill>
                            <a:schemeClr val="dk1"/>
                          </a:solidFill>
                          <a:latin typeface="Arial" panose="020F0502020204030204"/>
                        </a:defRPr>
                      </a:lvl7pPr>
                      <a:lvl8pPr marL="4157297" algn="l" defTabSz="1187798" rtl="0" eaLnBrk="1" latinLnBrk="0" hangingPunct="1">
                        <a:defRPr sz="2338" kern="1200">
                          <a:solidFill>
                            <a:schemeClr val="dk1"/>
                          </a:solidFill>
                          <a:latin typeface="Arial" panose="020F0502020204030204"/>
                        </a:defRPr>
                      </a:lvl8pPr>
                      <a:lvl9pPr marL="4751195" algn="l" defTabSz="1187798" rtl="0" eaLnBrk="1" latinLnBrk="0" hangingPunct="1">
                        <a:defRPr sz="2338" kern="1200">
                          <a:solidFill>
                            <a:schemeClr val="dk1"/>
                          </a:solidFill>
                          <a:latin typeface="Arial" panose="020F0502020204030204"/>
                        </a:defRPr>
                      </a:lvl9pPr>
                    </a:lstStyle>
                    <a:p>
                      <a:pPr algn="ctr" fontAlgn="ctr"/>
                      <a:r>
                        <a:rPr lang="en-US" sz="1200" dirty="0" smtClean="0">
                          <a:latin typeface="Huawei Sans" panose="020C0503030203020204" pitchFamily="34" charset="0"/>
                        </a:rPr>
                        <a:t>0110</a:t>
                      </a:r>
                      <a:endParaRPr lang="en-US" altLang="zh-CN" sz="1200" dirty="0">
                        <a:latin typeface="Huawei Sans" panose="020C0503030203020204" pitchFamily="34" charset="0"/>
                        <a:ea typeface="+mn-ea"/>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1187798" rtl="0" eaLnBrk="1" latinLnBrk="0" hangingPunct="1">
                        <a:defRPr sz="2338" kern="1200">
                          <a:solidFill>
                            <a:schemeClr val="dk1"/>
                          </a:solidFill>
                          <a:latin typeface="Arial" panose="020F0502020204030204"/>
                        </a:defRPr>
                      </a:lvl1pPr>
                      <a:lvl2pPr marL="593900" algn="l" defTabSz="1187798" rtl="0" eaLnBrk="1" latinLnBrk="0" hangingPunct="1">
                        <a:defRPr sz="2338" kern="1200">
                          <a:solidFill>
                            <a:schemeClr val="dk1"/>
                          </a:solidFill>
                          <a:latin typeface="Arial" panose="020F0502020204030204"/>
                        </a:defRPr>
                      </a:lvl2pPr>
                      <a:lvl3pPr marL="1187798" algn="l" defTabSz="1187798" rtl="0" eaLnBrk="1" latinLnBrk="0" hangingPunct="1">
                        <a:defRPr sz="2338" kern="1200">
                          <a:solidFill>
                            <a:schemeClr val="dk1"/>
                          </a:solidFill>
                          <a:latin typeface="Arial" panose="020F0502020204030204"/>
                        </a:defRPr>
                      </a:lvl3pPr>
                      <a:lvl4pPr marL="1781699" algn="l" defTabSz="1187798" rtl="0" eaLnBrk="1" latinLnBrk="0" hangingPunct="1">
                        <a:defRPr sz="2338" kern="1200">
                          <a:solidFill>
                            <a:schemeClr val="dk1"/>
                          </a:solidFill>
                          <a:latin typeface="Arial" panose="020F0502020204030204"/>
                        </a:defRPr>
                      </a:lvl4pPr>
                      <a:lvl5pPr marL="2375598" algn="l" defTabSz="1187798" rtl="0" eaLnBrk="1" latinLnBrk="0" hangingPunct="1">
                        <a:defRPr sz="2338" kern="1200">
                          <a:solidFill>
                            <a:schemeClr val="dk1"/>
                          </a:solidFill>
                          <a:latin typeface="Arial" panose="020F0502020204030204"/>
                        </a:defRPr>
                      </a:lvl5pPr>
                      <a:lvl6pPr marL="2969497" algn="l" defTabSz="1187798" rtl="0" eaLnBrk="1" latinLnBrk="0" hangingPunct="1">
                        <a:defRPr sz="2338" kern="1200">
                          <a:solidFill>
                            <a:schemeClr val="dk1"/>
                          </a:solidFill>
                          <a:latin typeface="Arial" panose="020F0502020204030204"/>
                        </a:defRPr>
                      </a:lvl6pPr>
                      <a:lvl7pPr marL="3563396" algn="l" defTabSz="1187798" rtl="0" eaLnBrk="1" latinLnBrk="0" hangingPunct="1">
                        <a:defRPr sz="2338" kern="1200">
                          <a:solidFill>
                            <a:schemeClr val="dk1"/>
                          </a:solidFill>
                          <a:latin typeface="Arial" panose="020F0502020204030204"/>
                        </a:defRPr>
                      </a:lvl7pPr>
                      <a:lvl8pPr marL="4157297" algn="l" defTabSz="1187798" rtl="0" eaLnBrk="1" latinLnBrk="0" hangingPunct="1">
                        <a:defRPr sz="2338" kern="1200">
                          <a:solidFill>
                            <a:schemeClr val="dk1"/>
                          </a:solidFill>
                          <a:latin typeface="Arial" panose="020F0502020204030204"/>
                        </a:defRPr>
                      </a:lvl8pPr>
                      <a:lvl9pPr marL="4751195" algn="l" defTabSz="1187798" rtl="0" eaLnBrk="1" latinLnBrk="0" hangingPunct="1">
                        <a:defRPr sz="2338" kern="1200">
                          <a:solidFill>
                            <a:schemeClr val="dk1"/>
                          </a:solidFill>
                          <a:latin typeface="Arial" panose="020F0502020204030204"/>
                        </a:defRPr>
                      </a:lvl9pPr>
                    </a:lstStyle>
                    <a:p>
                      <a:pPr marL="0" indent="0" fontAlgn="ctr">
                        <a:buFont typeface="Arial" pitchFamily="34" charset="0"/>
                        <a:buNone/>
                      </a:pPr>
                      <a:r>
                        <a:rPr lang="en-US" sz="1200" dirty="0" smtClean="0">
                          <a:latin typeface="Huawei Sans" panose="020C0503030203020204" pitchFamily="34" charset="0"/>
                        </a:rPr>
                        <a:t>Core service zone</a:t>
                      </a:r>
                      <a:endParaRPr lang="en-US" altLang="zh-CN" sz="1200" dirty="0">
                        <a:latin typeface="Huawei Sans" panose="020C0503030203020204" pitchFamily="34" charset="0"/>
                        <a:ea typeface="+mn-ea"/>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40732">
                <a:tc vMerge="1">
                  <a:txBody>
                    <a:bodyPr/>
                    <a:lstStyle/>
                    <a:p>
                      <a:pPr algn="ctr"/>
                      <a:endParaRPr lang="zh-CN" altLang="en-US" sz="1200" dirty="0">
                        <a:latin typeface="Arial"/>
                        <a:ea typeface="+mn-ea"/>
                        <a:cs typeface="Times New Roman" panose="02020603050405020304" pitchFamily="18"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lvl1pPr marL="0" algn="l" defTabSz="1187798" rtl="0" eaLnBrk="1" latinLnBrk="0" hangingPunct="1">
                        <a:defRPr sz="2338" kern="1200">
                          <a:solidFill>
                            <a:schemeClr val="dk1"/>
                          </a:solidFill>
                          <a:latin typeface="Arial" panose="020F0502020204030204"/>
                        </a:defRPr>
                      </a:lvl1pPr>
                      <a:lvl2pPr marL="593900" algn="l" defTabSz="1187798" rtl="0" eaLnBrk="1" latinLnBrk="0" hangingPunct="1">
                        <a:defRPr sz="2338" kern="1200">
                          <a:solidFill>
                            <a:schemeClr val="dk1"/>
                          </a:solidFill>
                          <a:latin typeface="Arial" panose="020F0502020204030204"/>
                        </a:defRPr>
                      </a:lvl2pPr>
                      <a:lvl3pPr marL="1187798" algn="l" defTabSz="1187798" rtl="0" eaLnBrk="1" latinLnBrk="0" hangingPunct="1">
                        <a:defRPr sz="2338" kern="1200">
                          <a:solidFill>
                            <a:schemeClr val="dk1"/>
                          </a:solidFill>
                          <a:latin typeface="Arial" panose="020F0502020204030204"/>
                        </a:defRPr>
                      </a:lvl3pPr>
                      <a:lvl4pPr marL="1781699" algn="l" defTabSz="1187798" rtl="0" eaLnBrk="1" latinLnBrk="0" hangingPunct="1">
                        <a:defRPr sz="2338" kern="1200">
                          <a:solidFill>
                            <a:schemeClr val="dk1"/>
                          </a:solidFill>
                          <a:latin typeface="Arial" panose="020F0502020204030204"/>
                        </a:defRPr>
                      </a:lvl4pPr>
                      <a:lvl5pPr marL="2375598" algn="l" defTabSz="1187798" rtl="0" eaLnBrk="1" latinLnBrk="0" hangingPunct="1">
                        <a:defRPr sz="2338" kern="1200">
                          <a:solidFill>
                            <a:schemeClr val="dk1"/>
                          </a:solidFill>
                          <a:latin typeface="Arial" panose="020F0502020204030204"/>
                        </a:defRPr>
                      </a:lvl5pPr>
                      <a:lvl6pPr marL="2969497" algn="l" defTabSz="1187798" rtl="0" eaLnBrk="1" latinLnBrk="0" hangingPunct="1">
                        <a:defRPr sz="2338" kern="1200">
                          <a:solidFill>
                            <a:schemeClr val="dk1"/>
                          </a:solidFill>
                          <a:latin typeface="Arial" panose="020F0502020204030204"/>
                        </a:defRPr>
                      </a:lvl6pPr>
                      <a:lvl7pPr marL="3563396" algn="l" defTabSz="1187798" rtl="0" eaLnBrk="1" latinLnBrk="0" hangingPunct="1">
                        <a:defRPr sz="2338" kern="1200">
                          <a:solidFill>
                            <a:schemeClr val="dk1"/>
                          </a:solidFill>
                          <a:latin typeface="Arial" panose="020F0502020204030204"/>
                        </a:defRPr>
                      </a:lvl7pPr>
                      <a:lvl8pPr marL="4157297" algn="l" defTabSz="1187798" rtl="0" eaLnBrk="1" latinLnBrk="0" hangingPunct="1">
                        <a:defRPr sz="2338" kern="1200">
                          <a:solidFill>
                            <a:schemeClr val="dk1"/>
                          </a:solidFill>
                          <a:latin typeface="Arial" panose="020F0502020204030204"/>
                        </a:defRPr>
                      </a:lvl8pPr>
                      <a:lvl9pPr marL="4751195" algn="l" defTabSz="1187798" rtl="0" eaLnBrk="1" latinLnBrk="0" hangingPunct="1">
                        <a:defRPr sz="2338" kern="1200">
                          <a:solidFill>
                            <a:schemeClr val="dk1"/>
                          </a:solidFill>
                          <a:latin typeface="Arial" panose="020F0502020204030204"/>
                        </a:defRPr>
                      </a:lvl9pPr>
                    </a:lstStyle>
                    <a:p>
                      <a:pPr algn="ctr" fontAlgn="ctr"/>
                      <a:r>
                        <a:rPr lang="en-US" sz="1200" dirty="0" smtClean="0">
                          <a:latin typeface="Huawei Sans" panose="020C0503030203020204" pitchFamily="34" charset="0"/>
                        </a:rPr>
                        <a:t>...</a:t>
                      </a:r>
                      <a:endParaRPr lang="en-US" altLang="zh-CN" sz="1200" dirty="0">
                        <a:latin typeface="Huawei Sans" panose="020C0503030203020204" pitchFamily="34" charset="0"/>
                        <a:ea typeface="+mn-ea"/>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lvl1pPr marL="0" algn="l" defTabSz="1187798" rtl="0" eaLnBrk="1" latinLnBrk="0" hangingPunct="1">
                        <a:defRPr sz="2338" kern="1200">
                          <a:solidFill>
                            <a:schemeClr val="dk1"/>
                          </a:solidFill>
                          <a:latin typeface="Arial" panose="020F0502020204030204"/>
                        </a:defRPr>
                      </a:lvl1pPr>
                      <a:lvl2pPr marL="593900" algn="l" defTabSz="1187798" rtl="0" eaLnBrk="1" latinLnBrk="0" hangingPunct="1">
                        <a:defRPr sz="2338" kern="1200">
                          <a:solidFill>
                            <a:schemeClr val="dk1"/>
                          </a:solidFill>
                          <a:latin typeface="Arial" panose="020F0502020204030204"/>
                        </a:defRPr>
                      </a:lvl2pPr>
                      <a:lvl3pPr marL="1187798" algn="l" defTabSz="1187798" rtl="0" eaLnBrk="1" latinLnBrk="0" hangingPunct="1">
                        <a:defRPr sz="2338" kern="1200">
                          <a:solidFill>
                            <a:schemeClr val="dk1"/>
                          </a:solidFill>
                          <a:latin typeface="Arial" panose="020F0502020204030204"/>
                        </a:defRPr>
                      </a:lvl3pPr>
                      <a:lvl4pPr marL="1781699" algn="l" defTabSz="1187798" rtl="0" eaLnBrk="1" latinLnBrk="0" hangingPunct="1">
                        <a:defRPr sz="2338" kern="1200">
                          <a:solidFill>
                            <a:schemeClr val="dk1"/>
                          </a:solidFill>
                          <a:latin typeface="Arial" panose="020F0502020204030204"/>
                        </a:defRPr>
                      </a:lvl4pPr>
                      <a:lvl5pPr marL="2375598" algn="l" defTabSz="1187798" rtl="0" eaLnBrk="1" latinLnBrk="0" hangingPunct="1">
                        <a:defRPr sz="2338" kern="1200">
                          <a:solidFill>
                            <a:schemeClr val="dk1"/>
                          </a:solidFill>
                          <a:latin typeface="Arial" panose="020F0502020204030204"/>
                        </a:defRPr>
                      </a:lvl5pPr>
                      <a:lvl6pPr marL="2969497" algn="l" defTabSz="1187798" rtl="0" eaLnBrk="1" latinLnBrk="0" hangingPunct="1">
                        <a:defRPr sz="2338" kern="1200">
                          <a:solidFill>
                            <a:schemeClr val="dk1"/>
                          </a:solidFill>
                          <a:latin typeface="Arial" panose="020F0502020204030204"/>
                        </a:defRPr>
                      </a:lvl6pPr>
                      <a:lvl7pPr marL="3563396" algn="l" defTabSz="1187798" rtl="0" eaLnBrk="1" latinLnBrk="0" hangingPunct="1">
                        <a:defRPr sz="2338" kern="1200">
                          <a:solidFill>
                            <a:schemeClr val="dk1"/>
                          </a:solidFill>
                          <a:latin typeface="Arial" panose="020F0502020204030204"/>
                        </a:defRPr>
                      </a:lvl7pPr>
                      <a:lvl8pPr marL="4157297" algn="l" defTabSz="1187798" rtl="0" eaLnBrk="1" latinLnBrk="0" hangingPunct="1">
                        <a:defRPr sz="2338" kern="1200">
                          <a:solidFill>
                            <a:schemeClr val="dk1"/>
                          </a:solidFill>
                          <a:latin typeface="Arial" panose="020F0502020204030204"/>
                        </a:defRPr>
                      </a:lvl8pPr>
                      <a:lvl9pPr marL="4751195" algn="l" defTabSz="1187798" rtl="0" eaLnBrk="1" latinLnBrk="0" hangingPunct="1">
                        <a:defRPr sz="2338" kern="1200">
                          <a:solidFill>
                            <a:schemeClr val="dk1"/>
                          </a:solidFill>
                          <a:latin typeface="Arial" panose="020F0502020204030204"/>
                        </a:defRPr>
                      </a:lvl9pPr>
                    </a:lstStyle>
                    <a:p>
                      <a:pPr marL="0" indent="0" fontAlgn="ctr">
                        <a:buFont typeface="Arial" pitchFamily="34" charset="0"/>
                        <a:buNone/>
                      </a:pPr>
                      <a:r>
                        <a:rPr lang="en-US" sz="1200" dirty="0" smtClean="0">
                          <a:latin typeface="Huawei Sans" panose="020C0503030203020204" pitchFamily="34" charset="0"/>
                        </a:rPr>
                        <a:t>...</a:t>
                      </a:r>
                      <a:endParaRPr lang="en-US" altLang="zh-CN" sz="1200" dirty="0">
                        <a:latin typeface="Huawei Sans" panose="020C0503030203020204" pitchFamily="34" charset="0"/>
                        <a:ea typeface="+mn-ea"/>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sp>
        <p:nvSpPr>
          <p:cNvPr id="32" name="圆角矩形 75"/>
          <p:cNvSpPr/>
          <p:nvPr/>
        </p:nvSpPr>
        <p:spPr bwMode="gray">
          <a:xfrm>
            <a:off x="9137739" y="3699964"/>
            <a:ext cx="2570251" cy="1404301"/>
          </a:xfrm>
          <a:prstGeom prst="roundRect">
            <a:avLst>
              <a:gd name="adj" fmla="val 2049"/>
            </a:avLst>
          </a:prstGeom>
          <a:noFill/>
          <a:ln w="9525" cap="flat" cmpd="sng" algn="ctr">
            <a:solidFill>
              <a:sysClr val="window" lastClr="FFFFFF">
                <a:lumMod val="75000"/>
              </a:sysClr>
            </a:solidFill>
            <a:prstDash val="solid"/>
            <a:miter lim="800000"/>
          </a:ln>
          <a:effectLst/>
        </p:spPr>
        <p:txBody>
          <a:bodyPr wrap="square" lIns="72000" tIns="72000" rIns="72000" bIns="72000" rtlCol="0" anchor="t" anchorCtr="0"/>
          <a:lstStyle/>
          <a:p>
            <a:pPr marL="171450" lvl="0" indent="-171450" defTabSz="914400" fontAlgn="ctr">
              <a:buFont typeface="Arial" panose="020B0604020202020204" pitchFamily="34" charset="0"/>
              <a:buChar char="•"/>
              <a:defRPr/>
            </a:pPr>
            <a:r>
              <a:rPr lang="en-US" sz="1400" dirty="0" smtClean="0">
                <a:solidFill>
                  <a:srgbClr val="000000"/>
                </a:solidFill>
                <a:latin typeface="Huawei Sans" panose="020C0503030203020204" pitchFamily="34" charset="0"/>
              </a:rPr>
              <a:t>HQ - production - production service zone:</a:t>
            </a:r>
            <a:endParaRPr lang="en-US" altLang="zh-CN" sz="1400" kern="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p>
            <a:pPr lvl="0" defTabSz="914400" fontAlgn="ctr">
              <a:defRPr/>
            </a:pPr>
            <a:r>
              <a:rPr lang="en-US" sz="1400" dirty="0" smtClean="0">
                <a:solidFill>
                  <a:srgbClr val="000000"/>
                </a:solidFill>
                <a:latin typeface="Huawei Sans" panose="020C0503030203020204" pitchFamily="34" charset="0"/>
              </a:rPr>
              <a:t>    XXXX:XXXX:0000:4000::/64</a:t>
            </a:r>
          </a:p>
          <a:p>
            <a:pPr marL="171450" lvl="0" indent="-171450" defTabSz="914400" fontAlgn="ctr">
              <a:buFont typeface="Arial" panose="020B0604020202020204" pitchFamily="34" charset="0"/>
              <a:buChar char="•"/>
              <a:defRPr/>
            </a:pPr>
            <a:r>
              <a:rPr lang="en-US" sz="1400" dirty="0" smtClean="0">
                <a:solidFill>
                  <a:srgbClr val="000000"/>
                </a:solidFill>
                <a:latin typeface="Huawei Sans" panose="020C0503030203020204" pitchFamily="34" charset="0"/>
              </a:rPr>
              <a:t>HQ - production - core service zone:</a:t>
            </a:r>
            <a:endParaRPr lang="en-US" altLang="zh-CN" sz="1400" kern="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p>
            <a:pPr lvl="0" defTabSz="914400" fontAlgn="ctr">
              <a:defRPr/>
            </a:pPr>
            <a:r>
              <a:rPr lang="en-US" sz="1400" dirty="0" smtClean="0">
                <a:solidFill>
                  <a:srgbClr val="000000"/>
                </a:solidFill>
                <a:latin typeface="Huawei Sans" panose="020C0503030203020204" pitchFamily="34" charset="0"/>
              </a:rPr>
              <a:t>    XXXX:XXXX:0000:6000::/64</a:t>
            </a:r>
            <a:endParaRPr lang="en-US" sz="1400" dirty="0">
              <a:solidFill>
                <a:srgbClr val="000000"/>
              </a:solidFill>
              <a:latin typeface="Huawei Sans" panose="020C0503030203020204" pitchFamily="34" charset="0"/>
            </a:endParaRPr>
          </a:p>
        </p:txBody>
      </p:sp>
    </p:spTree>
    <p:extLst>
      <p:ext uri="{BB962C8B-B14F-4D97-AF65-F5344CB8AC3E}">
        <p14:creationId xmlns:p14="http://schemas.microsoft.com/office/powerpoint/2010/main" val="271262442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p:txBody>
          <a:bodyPr/>
          <a:lstStyle/>
          <a:p>
            <a:r>
              <a:rPr lang="en-US" altLang="zh-CN" dirty="0" smtClean="0">
                <a:solidFill>
                  <a:schemeClr val="bg1">
                    <a:lumMod val="50000"/>
                  </a:schemeClr>
                </a:solidFill>
              </a:rPr>
              <a:t>IPv6 Basics</a:t>
            </a:r>
          </a:p>
          <a:p>
            <a:r>
              <a:rPr lang="en-US" altLang="zh-CN" b="1" dirty="0" smtClean="0"/>
              <a:t>IPv6 Transition Technologies</a:t>
            </a:r>
            <a:endParaRPr lang="en-US" altLang="zh-CN" b="1" dirty="0"/>
          </a:p>
        </p:txBody>
      </p:sp>
    </p:spTree>
    <p:extLst>
      <p:ext uri="{BB962C8B-B14F-4D97-AF65-F5344CB8AC3E}">
        <p14:creationId xmlns:p14="http://schemas.microsoft.com/office/powerpoint/2010/main" val="52309665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Introduction to IPv6 Transition Technologies</a:t>
            </a:r>
            <a:endParaRPr lang="en-US" altLang="zh-CN" dirty="0"/>
          </a:p>
        </p:txBody>
      </p:sp>
      <p:sp>
        <p:nvSpPr>
          <p:cNvPr id="3" name="文本占位符 2"/>
          <p:cNvSpPr>
            <a:spLocks noGrp="1"/>
          </p:cNvSpPr>
          <p:nvPr>
            <p:ph type="body" sz="quarter" idx="10"/>
          </p:nvPr>
        </p:nvSpPr>
        <p:spPr bwMode="gray">
          <a:xfrm>
            <a:off x="455612" y="949404"/>
            <a:ext cx="11293476" cy="814757"/>
          </a:xfrm>
        </p:spPr>
        <p:txBody>
          <a:bodyPr/>
          <a:lstStyle/>
          <a:p>
            <a:pPr algn="l">
              <a:lnSpc>
                <a:spcPct val="120000"/>
              </a:lnSpc>
            </a:pPr>
            <a:r>
              <a:rPr lang="en-US" sz="1400" dirty="0" smtClean="0"/>
              <a:t>Currently, different regions in the world have different requirements for IPv6 deployment, and IPv4 networks are still the mainstream. Therefore, IPv6 and IPv4 will coexist in a certain period of time. The dual-stack, tunneling, and translation technologies can be used to implement interworking between IPv4 and IPv6 services.</a:t>
            </a:r>
            <a:endParaRPr lang="en-US" altLang="zh-CN" sz="1400" dirty="0" smtClean="0"/>
          </a:p>
        </p:txBody>
      </p:sp>
      <p:sp>
        <p:nvSpPr>
          <p:cNvPr id="4" name="圆角矩形 3"/>
          <p:cNvSpPr/>
          <p:nvPr/>
        </p:nvSpPr>
        <p:spPr bwMode="gray">
          <a:xfrm>
            <a:off x="458575" y="1781376"/>
            <a:ext cx="3661141" cy="288537"/>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smtClean="0">
                <a:solidFill>
                  <a:srgbClr val="30B5C5"/>
                </a:solidFill>
                <a:latin typeface="Huawei Sans" panose="020C0503030203020204" pitchFamily="34" charset="0"/>
              </a:rPr>
              <a:t>IPv4/IPv6 dual stack</a:t>
            </a:r>
            <a:endParaRPr lang="en-US" sz="1400" dirty="0">
              <a:solidFill>
                <a:srgbClr val="30B5C5"/>
              </a:solidFill>
              <a:latin typeface="Huawei Sans" panose="020C0503030203020204" pitchFamily="34" charset="0"/>
              <a:ea typeface="方正兰亭黑简体" panose="02000000000000000000" pitchFamily="2" charset="-122"/>
            </a:endParaRPr>
          </a:p>
        </p:txBody>
      </p:sp>
      <p:sp>
        <p:nvSpPr>
          <p:cNvPr id="5" name="圆角矩形 4"/>
          <p:cNvSpPr/>
          <p:nvPr/>
        </p:nvSpPr>
        <p:spPr bwMode="gray">
          <a:xfrm>
            <a:off x="4265430" y="1781376"/>
            <a:ext cx="3661141" cy="288537"/>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smtClean="0">
                <a:solidFill>
                  <a:srgbClr val="30B5C5"/>
                </a:solidFill>
                <a:latin typeface="Huawei Sans" panose="020C0503030203020204" pitchFamily="34" charset="0"/>
              </a:rPr>
              <a:t>Tunneling technologies</a:t>
            </a:r>
            <a:endParaRPr lang="en-US" sz="1400" dirty="0">
              <a:solidFill>
                <a:srgbClr val="30B5C5"/>
              </a:solidFill>
              <a:latin typeface="Huawei Sans" panose="020C0503030203020204" pitchFamily="34" charset="0"/>
              <a:ea typeface="方正兰亭黑简体" panose="02000000000000000000" pitchFamily="2" charset="-122"/>
            </a:endParaRPr>
          </a:p>
        </p:txBody>
      </p:sp>
      <p:sp>
        <p:nvSpPr>
          <p:cNvPr id="6" name="圆角矩形 5"/>
          <p:cNvSpPr/>
          <p:nvPr/>
        </p:nvSpPr>
        <p:spPr bwMode="gray">
          <a:xfrm>
            <a:off x="8072284" y="1781376"/>
            <a:ext cx="3661141" cy="288537"/>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smtClean="0">
                <a:solidFill>
                  <a:srgbClr val="30B5C5"/>
                </a:solidFill>
                <a:latin typeface="Huawei Sans" panose="020C0503030203020204" pitchFamily="34" charset="0"/>
              </a:rPr>
              <a:t>Translation technologies</a:t>
            </a:r>
            <a:endParaRPr lang="en-US" sz="1400" dirty="0">
              <a:solidFill>
                <a:srgbClr val="30B5C5"/>
              </a:solidFill>
              <a:latin typeface="Huawei Sans" panose="020C0503030203020204" pitchFamily="34" charset="0"/>
              <a:ea typeface="方正兰亭黑简体" panose="02000000000000000000" pitchFamily="2" charset="-122"/>
            </a:endParaRPr>
          </a:p>
        </p:txBody>
      </p:sp>
      <p:sp>
        <p:nvSpPr>
          <p:cNvPr id="7" name="文本框 6"/>
          <p:cNvSpPr txBox="1"/>
          <p:nvPr/>
        </p:nvSpPr>
        <p:spPr bwMode="gray">
          <a:xfrm>
            <a:off x="480578" y="2087128"/>
            <a:ext cx="3639137" cy="1384995"/>
          </a:xfrm>
          <a:prstGeom prst="rect">
            <a:avLst/>
          </a:prstGeom>
          <a:noFill/>
        </p:spPr>
        <p:txBody>
          <a:bodyPr wrap="square" rtlCol="0">
            <a:spAutoFit/>
          </a:bodyPr>
          <a:lstStyle/>
          <a:p>
            <a:pPr marL="171450" indent="-171450" fontAlgn="ctr">
              <a:buFont typeface="Arial" panose="020B0604020202020204" pitchFamily="34" charset="0"/>
              <a:buChar char="•"/>
            </a:pPr>
            <a:r>
              <a:rPr lang="en-US" sz="1200" dirty="0" smtClean="0">
                <a:latin typeface="Huawei Sans" panose="020C0503030203020204" pitchFamily="34" charset="0"/>
              </a:rPr>
              <a:t>Devices support IPv4/IPv6. IPv4 and IPv6 are independently deployed and coexist for a period of time. This technology has little impact on existing IPv4 services.</a:t>
            </a:r>
          </a:p>
          <a:p>
            <a:pPr marL="171450" indent="-171450" fontAlgn="ctr">
              <a:buFont typeface="Arial" panose="020B0604020202020204" pitchFamily="34" charset="0"/>
              <a:buChar char="•"/>
            </a:pPr>
            <a:r>
              <a:rPr lang="en-US" sz="1200" dirty="0" smtClean="0">
                <a:latin typeface="Huawei Sans" panose="020C0503030203020204" pitchFamily="34" charset="0"/>
              </a:rPr>
              <a:t>The evolution solution is simple and easy to understand. The workload of network planning and design is relatively low.</a:t>
            </a:r>
            <a:endParaRPr lang="en-US" altLang="zh-CN" sz="1200" dirty="0">
              <a:latin typeface="Huawei Sans" panose="020C0503030203020204" pitchFamily="34" charset="0"/>
            </a:endParaRPr>
          </a:p>
        </p:txBody>
      </p:sp>
      <p:sp>
        <p:nvSpPr>
          <p:cNvPr id="8" name="文本框 7"/>
          <p:cNvSpPr txBox="1"/>
          <p:nvPr/>
        </p:nvSpPr>
        <p:spPr bwMode="gray">
          <a:xfrm>
            <a:off x="4220853" y="2087128"/>
            <a:ext cx="3808722" cy="3416320"/>
          </a:xfrm>
          <a:prstGeom prst="rect">
            <a:avLst/>
          </a:prstGeom>
          <a:noFill/>
        </p:spPr>
        <p:txBody>
          <a:bodyPr wrap="square" rtlCol="0">
            <a:spAutoFit/>
          </a:bodyPr>
          <a:lstStyle/>
          <a:p>
            <a:pPr marL="171450" indent="-171450" fontAlgn="ctr">
              <a:buFont typeface="Arial" panose="020B0604020202020204" pitchFamily="34" charset="0"/>
              <a:buChar char="•"/>
            </a:pPr>
            <a:r>
              <a:rPr lang="en-US" sz="1200" dirty="0" smtClean="0">
                <a:latin typeface="Huawei Sans" panose="020C0503030203020204" pitchFamily="34" charset="0"/>
              </a:rPr>
              <a:t>IPv6 over IPv4 tunneling:</a:t>
            </a:r>
            <a:endParaRPr lang="en-US" altLang="zh-CN" sz="1200" dirty="0" smtClean="0">
              <a:latin typeface="Huawei Sans" panose="020C0503030203020204" pitchFamily="34" charset="0"/>
            </a:endParaRPr>
          </a:p>
          <a:p>
            <a:pPr marL="360000" indent="-180000" defTabSz="914400" fontAlgn="ctr">
              <a:buFont typeface="Huawei Sans" panose="020C0503030203020204" pitchFamily="34" charset="0"/>
              <a:buChar char="▫"/>
              <a:defRPr/>
            </a:pPr>
            <a:r>
              <a:rPr lang="en-US" sz="1200" dirty="0" smtClean="0">
                <a:solidFill>
                  <a:srgbClr val="000000"/>
                </a:solidFill>
                <a:latin typeface="Huawei Sans" panose="020C0503030203020204" pitchFamily="34" charset="0"/>
              </a:rPr>
              <a:t>IPv6 packets are encapsulated with IPv4 headers and are transmitted over IPv4 tunnels. This technology connects isolated IPv6 networks through an IPv4 network.</a:t>
            </a:r>
            <a:endParaRPr lang="en-US" altLang="zh-CN" sz="1200" kern="0" dirty="0" smtClean="0">
              <a:solidFill>
                <a:srgbClr val="000000"/>
              </a:solidFill>
              <a:latin typeface="Huawei Sans" panose="020C0503030203020204" pitchFamily="34" charset="0"/>
              <a:ea typeface="方正兰亭黑简体" panose="02000000000000000000" pitchFamily="2" charset="-122"/>
            </a:endParaRPr>
          </a:p>
          <a:p>
            <a:pPr marL="360000" indent="-180000" defTabSz="914400" fontAlgn="ctr">
              <a:buFont typeface="Huawei Sans" panose="020C0503030203020204" pitchFamily="34" charset="0"/>
              <a:buChar char="▫"/>
              <a:defRPr/>
            </a:pPr>
            <a:r>
              <a:rPr lang="en-US" sz="1200" dirty="0" smtClean="0">
                <a:solidFill>
                  <a:srgbClr val="000000"/>
                </a:solidFill>
                <a:latin typeface="Huawei Sans" panose="020C0503030203020204" pitchFamily="34" charset="0"/>
              </a:rPr>
              <a:t>Including manual tunnels, automatic tunnels, 6PE, and 6VPE.</a:t>
            </a:r>
            <a:endParaRPr lang="en-US" altLang="zh-CN" sz="1200" kern="0" dirty="0" smtClean="0">
              <a:solidFill>
                <a:srgbClr val="000000"/>
              </a:solidFill>
              <a:latin typeface="Huawei Sans" panose="020C0503030203020204" pitchFamily="34" charset="0"/>
              <a:ea typeface="方正兰亭黑简体" panose="02000000000000000000" pitchFamily="2" charset="-122"/>
            </a:endParaRPr>
          </a:p>
          <a:p>
            <a:pPr marL="171450" indent="-171450" fontAlgn="ctr">
              <a:buFont typeface="Arial" panose="020B0604020202020204" pitchFamily="34" charset="0"/>
              <a:buChar char="•"/>
            </a:pPr>
            <a:endParaRPr lang="en-US" altLang="zh-CN" sz="1200" dirty="0" smtClean="0">
              <a:latin typeface="Huawei Sans" panose="020C0503030203020204" pitchFamily="34" charset="0"/>
            </a:endParaRPr>
          </a:p>
          <a:p>
            <a:pPr marL="171450" indent="-171450" fontAlgn="ctr">
              <a:buFont typeface="Arial" panose="020B0604020202020204" pitchFamily="34" charset="0"/>
              <a:buChar char="•"/>
            </a:pPr>
            <a:endParaRPr lang="en-US" altLang="zh-CN" sz="1200" dirty="0" smtClean="0">
              <a:latin typeface="Huawei Sans" panose="020C0503030203020204" pitchFamily="34" charset="0"/>
            </a:endParaRPr>
          </a:p>
          <a:p>
            <a:pPr marL="171450" indent="-171450" fontAlgn="ctr">
              <a:buFont typeface="Arial" panose="020B0604020202020204" pitchFamily="34" charset="0"/>
              <a:buChar char="•"/>
            </a:pPr>
            <a:endParaRPr lang="en-US" altLang="zh-CN" sz="1200" dirty="0" smtClean="0">
              <a:latin typeface="Huawei Sans" panose="020C0503030203020204" pitchFamily="34" charset="0"/>
            </a:endParaRPr>
          </a:p>
          <a:p>
            <a:pPr marL="171450" indent="-171450" fontAlgn="ctr">
              <a:buFont typeface="Arial" panose="020B0604020202020204" pitchFamily="34" charset="0"/>
              <a:buChar char="•"/>
            </a:pPr>
            <a:endParaRPr lang="en-US" altLang="zh-CN" sz="1200" dirty="0" smtClean="0">
              <a:latin typeface="Huawei Sans" panose="020C0503030203020204" pitchFamily="34" charset="0"/>
            </a:endParaRPr>
          </a:p>
          <a:p>
            <a:pPr marL="171450" indent="-171450" fontAlgn="ctr">
              <a:buFont typeface="Arial" panose="020B0604020202020204" pitchFamily="34" charset="0"/>
              <a:buChar char="•"/>
            </a:pPr>
            <a:r>
              <a:rPr lang="en-US" sz="1200" dirty="0" smtClean="0">
                <a:latin typeface="Huawei Sans" panose="020C0503030203020204" pitchFamily="34" charset="0"/>
              </a:rPr>
              <a:t>IPv4 over IPv6 tunneling:</a:t>
            </a:r>
            <a:endParaRPr lang="en-US" altLang="zh-CN" sz="1200" dirty="0" smtClean="0">
              <a:latin typeface="Huawei Sans" panose="020C0503030203020204" pitchFamily="34" charset="0"/>
            </a:endParaRPr>
          </a:p>
          <a:p>
            <a:pPr marL="360000" indent="-180000" defTabSz="914400" fontAlgn="ctr">
              <a:buFont typeface="Huawei Sans" panose="020C0503030203020204" pitchFamily="34" charset="0"/>
              <a:buChar char="▫"/>
              <a:defRPr/>
            </a:pPr>
            <a:r>
              <a:rPr lang="en-US" sz="1200" dirty="0" smtClean="0">
                <a:solidFill>
                  <a:srgbClr val="000000"/>
                </a:solidFill>
                <a:latin typeface="Huawei Sans" panose="020C0503030203020204" pitchFamily="34" charset="0"/>
              </a:rPr>
              <a:t>IPv4 packets are encapsulated with IPv6 headers and are transmitted over IPv6 tunnels. This technology connects isolated IPv4 networks through an IPv6 network.</a:t>
            </a:r>
            <a:endParaRPr lang="en-US" altLang="zh-CN" sz="1200" kern="0" dirty="0" smtClean="0">
              <a:solidFill>
                <a:srgbClr val="000000"/>
              </a:solidFill>
              <a:latin typeface="Huawei Sans" panose="020C0503030203020204" pitchFamily="34" charset="0"/>
              <a:ea typeface="方正兰亭黑简体" panose="02000000000000000000" pitchFamily="2" charset="-122"/>
            </a:endParaRPr>
          </a:p>
          <a:p>
            <a:pPr marL="360000" indent="-180000" defTabSz="914400" fontAlgn="ctr">
              <a:buFont typeface="Huawei Sans" panose="020C0503030203020204" pitchFamily="34" charset="0"/>
              <a:buChar char="▫"/>
              <a:defRPr/>
            </a:pPr>
            <a:r>
              <a:rPr lang="en-US" sz="1200" dirty="0" smtClean="0">
                <a:solidFill>
                  <a:srgbClr val="000000"/>
                </a:solidFill>
                <a:latin typeface="Huawei Sans" panose="020C0503030203020204" pitchFamily="34" charset="0"/>
              </a:rPr>
              <a:t>Including manual tunnels, IPv6 VXLAN tunnels, and SRv6 tunnels.</a:t>
            </a:r>
            <a:endParaRPr lang="en-US" altLang="zh-CN" sz="1200" kern="0" dirty="0">
              <a:solidFill>
                <a:srgbClr val="000000"/>
              </a:solidFill>
              <a:latin typeface="Huawei Sans" panose="020C0503030203020204" pitchFamily="34" charset="0"/>
              <a:ea typeface="方正兰亭黑简体" panose="02000000000000000000" pitchFamily="2" charset="-122"/>
            </a:endParaRPr>
          </a:p>
        </p:txBody>
      </p:sp>
      <p:sp>
        <p:nvSpPr>
          <p:cNvPr id="9" name="文本框 8"/>
          <p:cNvSpPr txBox="1"/>
          <p:nvPr/>
        </p:nvSpPr>
        <p:spPr bwMode="gray">
          <a:xfrm>
            <a:off x="8072284" y="2087128"/>
            <a:ext cx="3719666" cy="1754326"/>
          </a:xfrm>
          <a:prstGeom prst="rect">
            <a:avLst/>
          </a:prstGeom>
          <a:noFill/>
        </p:spPr>
        <p:txBody>
          <a:bodyPr wrap="square" rtlCol="0">
            <a:spAutoFit/>
          </a:bodyPr>
          <a:lstStyle/>
          <a:p>
            <a:pPr marL="171450" indent="-171450" fontAlgn="ctr">
              <a:buFont typeface="Arial" panose="020B0604020202020204" pitchFamily="34" charset="0"/>
              <a:buChar char="•"/>
            </a:pPr>
            <a:r>
              <a:rPr lang="en-US" sz="1200" dirty="0" smtClean="0">
                <a:latin typeface="Huawei Sans" panose="020C0503030203020204" pitchFamily="34" charset="0"/>
              </a:rPr>
              <a:t>IPv4 traffic is translated into IPv6 traffic (mainly IP header modification), or IPv6 traffic is translated into IPv4 traffic. This technology implements communication between native IPv4 and IPv6 networks.</a:t>
            </a:r>
            <a:endParaRPr lang="en-US" altLang="zh-CN" sz="1200" dirty="0" smtClean="0">
              <a:latin typeface="Huawei Sans" panose="020C0503030203020204" pitchFamily="34" charset="0"/>
            </a:endParaRPr>
          </a:p>
          <a:p>
            <a:pPr marL="171450" indent="-171450" fontAlgn="ctr">
              <a:buFont typeface="Arial" panose="020B0604020202020204" pitchFamily="34" charset="0"/>
              <a:buChar char="•"/>
            </a:pPr>
            <a:r>
              <a:rPr lang="en-US" sz="1200" dirty="0" smtClean="0">
                <a:latin typeface="Huawei Sans" panose="020C0503030203020204" pitchFamily="34" charset="0"/>
              </a:rPr>
              <a:t>A network address translation (NAT) or domain name system (DNS) device must be deployed on a network.</a:t>
            </a:r>
            <a:endParaRPr lang="en-US" altLang="zh-CN" sz="1200" dirty="0" smtClean="0">
              <a:latin typeface="Huawei Sans" panose="020C0503030203020204" pitchFamily="34" charset="0"/>
            </a:endParaRPr>
          </a:p>
          <a:p>
            <a:pPr marL="171450" indent="-171450" fontAlgn="ctr">
              <a:buFont typeface="Arial" panose="020B0604020202020204" pitchFamily="34" charset="0"/>
              <a:buChar char="•"/>
            </a:pPr>
            <a:r>
              <a:rPr lang="en-US" sz="1200" dirty="0" smtClean="0">
                <a:latin typeface="Huawei Sans" panose="020C0503030203020204" pitchFamily="34" charset="0"/>
              </a:rPr>
              <a:t>Translation technologies include NAT64 and IVI.</a:t>
            </a:r>
            <a:endParaRPr lang="en-US" altLang="zh-CN" sz="1200" dirty="0">
              <a:latin typeface="Huawei Sans" panose="020C0503030203020204" pitchFamily="34" charset="0"/>
            </a:endParaRPr>
          </a:p>
        </p:txBody>
      </p:sp>
      <p:grpSp>
        <p:nvGrpSpPr>
          <p:cNvPr id="32" name="组合 31"/>
          <p:cNvGrpSpPr/>
          <p:nvPr/>
        </p:nvGrpSpPr>
        <p:grpSpPr bwMode="gray">
          <a:xfrm>
            <a:off x="483473" y="3527915"/>
            <a:ext cx="3530459" cy="1649666"/>
            <a:chOff x="285958" y="3431121"/>
            <a:chExt cx="3902554" cy="1823534"/>
          </a:xfrm>
        </p:grpSpPr>
        <p:grpSp>
          <p:nvGrpSpPr>
            <p:cNvPr id="13" name="Group 50"/>
            <p:cNvGrpSpPr/>
            <p:nvPr/>
          </p:nvGrpSpPr>
          <p:grpSpPr bwMode="gray">
            <a:xfrm rot="5400000">
              <a:off x="2764332" y="4024693"/>
              <a:ext cx="869173" cy="711627"/>
              <a:chOff x="-1233037" y="914446"/>
              <a:chExt cx="1573823" cy="778776"/>
            </a:xfrm>
          </p:grpSpPr>
          <p:cxnSp>
            <p:nvCxnSpPr>
              <p:cNvPr id="14" name="Straight Connector 52"/>
              <p:cNvCxnSpPr/>
              <p:nvPr/>
            </p:nvCxnSpPr>
            <p:spPr bwMode="gray">
              <a:xfrm flipH="1" flipV="1">
                <a:off x="-1233037" y="914446"/>
                <a:ext cx="786912" cy="7787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66"/>
              <p:cNvCxnSpPr/>
              <p:nvPr/>
            </p:nvCxnSpPr>
            <p:spPr bwMode="gray">
              <a:xfrm flipV="1">
                <a:off x="-446125" y="914446"/>
                <a:ext cx="786911" cy="778776"/>
              </a:xfrm>
              <a:prstGeom prst="line">
                <a:avLst/>
              </a:prstGeom>
              <a:ln w="1270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sp>
          <p:nvSpPr>
            <p:cNvPr id="16" name="Freeform 159"/>
            <p:cNvSpPr/>
            <p:nvPr/>
          </p:nvSpPr>
          <p:spPr bwMode="gray">
            <a:xfrm flipH="1">
              <a:off x="3436874" y="3634711"/>
              <a:ext cx="751638" cy="3929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sym typeface="Huawei Sans" panose="020C0503030203020204" pitchFamily="34" charset="0"/>
              </a:endParaRPr>
            </a:p>
          </p:txBody>
        </p:sp>
        <p:cxnSp>
          <p:nvCxnSpPr>
            <p:cNvPr id="17" name="直接连接符 16"/>
            <p:cNvCxnSpPr>
              <a:stCxn id="41" idx="3"/>
              <a:endCxn id="36" idx="1"/>
            </p:cNvCxnSpPr>
            <p:nvPr/>
          </p:nvCxnSpPr>
          <p:spPr bwMode="gray">
            <a:xfrm>
              <a:off x="1943397" y="4374301"/>
              <a:ext cx="37443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8" name="Group 50"/>
            <p:cNvGrpSpPr/>
            <p:nvPr/>
          </p:nvGrpSpPr>
          <p:grpSpPr bwMode="gray">
            <a:xfrm rot="16200000">
              <a:off x="1001310" y="4024693"/>
              <a:ext cx="869173" cy="711627"/>
              <a:chOff x="-1233037" y="914446"/>
              <a:chExt cx="1573823" cy="778776"/>
            </a:xfrm>
          </p:grpSpPr>
          <p:cxnSp>
            <p:nvCxnSpPr>
              <p:cNvPr id="19" name="Straight Connector 52"/>
              <p:cNvCxnSpPr/>
              <p:nvPr/>
            </p:nvCxnSpPr>
            <p:spPr bwMode="gray">
              <a:xfrm flipH="1" flipV="1">
                <a:off x="-1233037" y="914446"/>
                <a:ext cx="786912" cy="7787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66"/>
              <p:cNvCxnSpPr/>
              <p:nvPr/>
            </p:nvCxnSpPr>
            <p:spPr bwMode="gray">
              <a:xfrm flipV="1">
                <a:off x="-446125" y="914446"/>
                <a:ext cx="786911" cy="778776"/>
              </a:xfrm>
              <a:prstGeom prst="line">
                <a:avLst/>
              </a:prstGeom>
              <a:ln w="1270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sp>
          <p:nvSpPr>
            <p:cNvPr id="21" name="文本框 20"/>
            <p:cNvSpPr txBox="1"/>
            <p:nvPr/>
          </p:nvSpPr>
          <p:spPr bwMode="gray">
            <a:xfrm>
              <a:off x="337496" y="3431121"/>
              <a:ext cx="943034" cy="306192"/>
            </a:xfrm>
            <a:prstGeom prst="rect">
              <a:avLst/>
            </a:prstGeom>
            <a:noFill/>
          </p:spPr>
          <p:txBody>
            <a:bodyPr wrap="none" rtlCol="0">
              <a:spAutoFit/>
            </a:bodyPr>
            <a:lstStyle/>
            <a:p>
              <a:pPr fontAlgn="ctr"/>
              <a:r>
                <a:rPr lang="en-US" sz="1200" dirty="0" smtClean="0">
                  <a:latin typeface="Huawei Sans" panose="020C0503030203020204" pitchFamily="34" charset="0"/>
                </a:rPr>
                <a:t>IPv6 host</a:t>
              </a:r>
              <a:endParaRPr lang="en-US" sz="1200" dirty="0">
                <a:latin typeface="Huawei Sans" panose="020C0503030203020204" pitchFamily="34" charset="0"/>
              </a:endParaRPr>
            </a:p>
          </p:txBody>
        </p:sp>
        <p:sp>
          <p:nvSpPr>
            <p:cNvPr id="22" name="文本框 21"/>
            <p:cNvSpPr txBox="1"/>
            <p:nvPr/>
          </p:nvSpPr>
          <p:spPr bwMode="gray">
            <a:xfrm>
              <a:off x="285958" y="4948463"/>
              <a:ext cx="943034" cy="306192"/>
            </a:xfrm>
            <a:prstGeom prst="rect">
              <a:avLst/>
            </a:prstGeom>
            <a:noFill/>
          </p:spPr>
          <p:txBody>
            <a:bodyPr wrap="none" rtlCol="0">
              <a:spAutoFit/>
            </a:bodyPr>
            <a:lstStyle/>
            <a:p>
              <a:pPr fontAlgn="ctr"/>
              <a:r>
                <a:rPr lang="en-US" sz="1200" dirty="0" smtClean="0">
                  <a:latin typeface="Huawei Sans" panose="020C0503030203020204" pitchFamily="34" charset="0"/>
                </a:rPr>
                <a:t>IPv4 host</a:t>
              </a:r>
              <a:endParaRPr lang="en-US" sz="1200" dirty="0">
                <a:latin typeface="Huawei Sans" panose="020C0503030203020204" pitchFamily="34" charset="0"/>
              </a:endParaRPr>
            </a:p>
          </p:txBody>
        </p:sp>
        <p:sp>
          <p:nvSpPr>
            <p:cNvPr id="23" name="文本框 22"/>
            <p:cNvSpPr txBox="1"/>
            <p:nvPr/>
          </p:nvSpPr>
          <p:spPr bwMode="gray">
            <a:xfrm>
              <a:off x="3548495" y="3730964"/>
              <a:ext cx="528397" cy="306194"/>
            </a:xfrm>
            <a:prstGeom prst="rect">
              <a:avLst/>
            </a:prstGeom>
            <a:noFill/>
          </p:spPr>
          <p:txBody>
            <a:bodyPr wrap="none" rtlCol="0">
              <a:spAutoFit/>
            </a:bodyPr>
            <a:lstStyle/>
            <a:p>
              <a:pPr algn="ctr" fontAlgn="ctr"/>
              <a:r>
                <a:rPr lang="en-US" sz="1200" dirty="0" smtClean="0">
                  <a:latin typeface="Huawei Sans" panose="020C0503030203020204" pitchFamily="34" charset="0"/>
                </a:rPr>
                <a:t>IPv6</a:t>
              </a:r>
              <a:endParaRPr lang="en-US" sz="1200" dirty="0">
                <a:latin typeface="Huawei Sans" panose="020C0503030203020204" pitchFamily="34" charset="0"/>
              </a:endParaRPr>
            </a:p>
          </p:txBody>
        </p:sp>
        <p:sp>
          <p:nvSpPr>
            <p:cNvPr id="24" name="文本框 23"/>
            <p:cNvSpPr txBox="1"/>
            <p:nvPr/>
          </p:nvSpPr>
          <p:spPr bwMode="gray">
            <a:xfrm>
              <a:off x="1087224" y="3585878"/>
              <a:ext cx="1397472" cy="510323"/>
            </a:xfrm>
            <a:prstGeom prst="rect">
              <a:avLst/>
            </a:prstGeom>
            <a:noFill/>
          </p:spPr>
          <p:txBody>
            <a:bodyPr wrap="square" rtlCol="0">
              <a:spAutoFit/>
            </a:bodyPr>
            <a:lstStyle/>
            <a:p>
              <a:pPr algn="ctr" fontAlgn="ctr"/>
              <a:r>
                <a:rPr lang="en-US" sz="1200" b="1" dirty="0" smtClean="0">
                  <a:latin typeface="Huawei Sans" panose="020C0503030203020204" pitchFamily="34" charset="0"/>
                </a:rPr>
                <a:t>Dual-stack device</a:t>
              </a:r>
              <a:endParaRPr lang="en-US" sz="1200" b="1" dirty="0">
                <a:latin typeface="Huawei Sans" panose="020C0503030203020204" pitchFamily="34" charset="0"/>
                <a:cs typeface="Arial" panose="020B0604020202020204" pitchFamily="34" charset="0"/>
              </a:endParaRPr>
            </a:p>
          </p:txBody>
        </p:sp>
        <p:cxnSp>
          <p:nvCxnSpPr>
            <p:cNvPr id="25" name="直接连接符 24"/>
            <p:cNvCxnSpPr/>
            <p:nvPr/>
          </p:nvCxnSpPr>
          <p:spPr bwMode="gray">
            <a:xfrm flipH="1" flipV="1">
              <a:off x="1166412" y="3890050"/>
              <a:ext cx="416864" cy="250345"/>
            </a:xfrm>
            <a:prstGeom prst="line">
              <a:avLst/>
            </a:prstGeom>
            <a:ln w="19050">
              <a:solidFill>
                <a:srgbClr val="30B5C5"/>
              </a:solidFill>
              <a:headEnd type="triangle"/>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bwMode="gray">
            <a:xfrm flipH="1">
              <a:off x="1834601" y="4298566"/>
              <a:ext cx="693146" cy="0"/>
            </a:xfrm>
            <a:prstGeom prst="line">
              <a:avLst/>
            </a:prstGeom>
            <a:ln w="19050">
              <a:solidFill>
                <a:srgbClr val="30B5C5"/>
              </a:solidFill>
              <a:headEnd type="triangle"/>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bwMode="gray">
            <a:xfrm flipH="1">
              <a:off x="2954284" y="3951272"/>
              <a:ext cx="420736" cy="262655"/>
            </a:xfrm>
            <a:prstGeom prst="line">
              <a:avLst/>
            </a:prstGeom>
            <a:ln w="19050">
              <a:solidFill>
                <a:srgbClr val="30B5C5"/>
              </a:solidFill>
              <a:headEnd type="triangle"/>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bwMode="gray">
            <a:xfrm flipH="1">
              <a:off x="1174026" y="4609667"/>
              <a:ext cx="389780" cy="240979"/>
            </a:xfrm>
            <a:prstGeom prst="line">
              <a:avLst/>
            </a:prstGeom>
            <a:ln w="19050">
              <a:solidFill>
                <a:srgbClr val="62B230"/>
              </a:solidFill>
              <a:prstDash val="dash"/>
              <a:headEnd type="triangle"/>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bwMode="gray">
            <a:xfrm flipH="1">
              <a:off x="1834601" y="4465291"/>
              <a:ext cx="692236" cy="0"/>
            </a:xfrm>
            <a:prstGeom prst="line">
              <a:avLst/>
            </a:prstGeom>
            <a:ln w="19050">
              <a:solidFill>
                <a:srgbClr val="62B230"/>
              </a:solidFill>
              <a:prstDash val="dash"/>
              <a:headEnd type="triangle"/>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bwMode="gray">
            <a:xfrm flipH="1" flipV="1">
              <a:off x="2956777" y="4539544"/>
              <a:ext cx="440436" cy="284329"/>
            </a:xfrm>
            <a:prstGeom prst="line">
              <a:avLst/>
            </a:prstGeom>
            <a:ln w="19050">
              <a:solidFill>
                <a:srgbClr val="62B230"/>
              </a:solidFill>
              <a:prstDash val="dash"/>
              <a:headEnd type="triangle"/>
            </a:ln>
          </p:spPr>
          <p:style>
            <a:lnRef idx="1">
              <a:schemeClr val="accent1"/>
            </a:lnRef>
            <a:fillRef idx="0">
              <a:schemeClr val="accent1"/>
            </a:fillRef>
            <a:effectRef idx="0">
              <a:schemeClr val="accent1"/>
            </a:effectRef>
            <a:fontRef idx="minor">
              <a:schemeClr val="tx1"/>
            </a:fontRef>
          </p:style>
        </p:cxnSp>
        <p:sp>
          <p:nvSpPr>
            <p:cNvPr id="35" name="文本框 34"/>
            <p:cNvSpPr txBox="1"/>
            <p:nvPr/>
          </p:nvSpPr>
          <p:spPr bwMode="gray">
            <a:xfrm>
              <a:off x="2096869" y="3591787"/>
              <a:ext cx="1397472" cy="510323"/>
            </a:xfrm>
            <a:prstGeom prst="rect">
              <a:avLst/>
            </a:prstGeom>
            <a:noFill/>
          </p:spPr>
          <p:txBody>
            <a:bodyPr wrap="square" rtlCol="0">
              <a:spAutoFit/>
            </a:bodyPr>
            <a:lstStyle/>
            <a:p>
              <a:pPr algn="ctr" fontAlgn="ctr"/>
              <a:r>
                <a:rPr lang="en-US" sz="1200" b="1" dirty="0" smtClean="0">
                  <a:latin typeface="Huawei Sans" panose="020C0503030203020204" pitchFamily="34" charset="0"/>
                </a:rPr>
                <a:t>Dual-stack device</a:t>
              </a:r>
              <a:endParaRPr lang="en-US" sz="1200" b="1" dirty="0">
                <a:latin typeface="Huawei Sans" panose="020C0503030203020204" pitchFamily="34" charset="0"/>
                <a:cs typeface="Arial" panose="020B0604020202020204" pitchFamily="34" charset="0"/>
              </a:endParaRPr>
            </a:p>
          </p:txBody>
        </p:sp>
        <p:pic>
          <p:nvPicPr>
            <p:cNvPr id="36" name="图片 3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317829" y="4152901"/>
              <a:ext cx="540000" cy="442800"/>
            </a:xfrm>
            <a:prstGeom prst="rect">
              <a:avLst/>
            </a:prstGeom>
          </p:spPr>
        </p:pic>
        <p:pic>
          <p:nvPicPr>
            <p:cNvPr id="37" name="图片 36" descr="PC.png"/>
            <p:cNvPicPr>
              <a:picLocks noChangeAspect="1"/>
            </p:cNvPicPr>
            <p:nvPr/>
          </p:nvPicPr>
          <p:blipFill>
            <a:blip r:embed="rId4" cstate="print"/>
            <a:stretch>
              <a:fillRect/>
            </a:stretch>
          </p:blipFill>
          <p:spPr bwMode="gray">
            <a:xfrm>
              <a:off x="557820" y="4555566"/>
              <a:ext cx="539063" cy="414000"/>
            </a:xfrm>
            <a:prstGeom prst="rect">
              <a:avLst/>
            </a:prstGeom>
          </p:spPr>
        </p:pic>
        <p:pic>
          <p:nvPicPr>
            <p:cNvPr id="38" name="图片 37" descr="PC.png"/>
            <p:cNvPicPr>
              <a:picLocks noChangeAspect="1"/>
            </p:cNvPicPr>
            <p:nvPr/>
          </p:nvPicPr>
          <p:blipFill>
            <a:blip r:embed="rId4" cstate="print"/>
            <a:stretch>
              <a:fillRect/>
            </a:stretch>
          </p:blipFill>
          <p:spPr bwMode="gray">
            <a:xfrm>
              <a:off x="557820" y="3708250"/>
              <a:ext cx="539063" cy="414000"/>
            </a:xfrm>
            <a:prstGeom prst="rect">
              <a:avLst/>
            </a:prstGeom>
          </p:spPr>
        </p:pic>
        <p:sp>
          <p:nvSpPr>
            <p:cNvPr id="39" name="Freeform 159"/>
            <p:cNvSpPr/>
            <p:nvPr/>
          </p:nvSpPr>
          <p:spPr bwMode="gray">
            <a:xfrm flipH="1">
              <a:off x="3436874" y="4525451"/>
              <a:ext cx="751638" cy="3929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sym typeface="Huawei Sans" panose="020C0503030203020204" pitchFamily="34" charset="0"/>
              </a:endParaRPr>
            </a:p>
          </p:txBody>
        </p:sp>
        <p:sp>
          <p:nvSpPr>
            <p:cNvPr id="40" name="文本框 39"/>
            <p:cNvSpPr txBox="1"/>
            <p:nvPr/>
          </p:nvSpPr>
          <p:spPr bwMode="gray">
            <a:xfrm>
              <a:off x="3548495" y="4621704"/>
              <a:ext cx="528397" cy="306194"/>
            </a:xfrm>
            <a:prstGeom prst="rect">
              <a:avLst/>
            </a:prstGeom>
            <a:noFill/>
          </p:spPr>
          <p:txBody>
            <a:bodyPr wrap="none" rtlCol="0">
              <a:spAutoFit/>
            </a:bodyPr>
            <a:lstStyle/>
            <a:p>
              <a:pPr algn="ctr" fontAlgn="ctr"/>
              <a:r>
                <a:rPr lang="en-US" sz="1200" dirty="0" smtClean="0">
                  <a:latin typeface="Huawei Sans" panose="020C0503030203020204" pitchFamily="34" charset="0"/>
                </a:rPr>
                <a:t>IPv4</a:t>
              </a:r>
              <a:endParaRPr lang="en-US" sz="1200" dirty="0">
                <a:latin typeface="Huawei Sans" panose="020C0503030203020204" pitchFamily="34" charset="0"/>
              </a:endParaRPr>
            </a:p>
          </p:txBody>
        </p:sp>
        <p:pic>
          <p:nvPicPr>
            <p:cNvPr id="41" name="图片 40"/>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403397" y="4152901"/>
              <a:ext cx="540000" cy="442800"/>
            </a:xfrm>
            <a:prstGeom prst="rect">
              <a:avLst/>
            </a:prstGeom>
          </p:spPr>
        </p:pic>
      </p:grpSp>
      <p:grpSp>
        <p:nvGrpSpPr>
          <p:cNvPr id="31" name="组合 30"/>
          <p:cNvGrpSpPr/>
          <p:nvPr/>
        </p:nvGrpSpPr>
        <p:grpSpPr bwMode="gray">
          <a:xfrm>
            <a:off x="4563158" y="3377887"/>
            <a:ext cx="2984390" cy="721740"/>
            <a:chOff x="4283070" y="5031827"/>
            <a:chExt cx="3702316" cy="895361"/>
          </a:xfrm>
        </p:grpSpPr>
        <p:sp>
          <p:nvSpPr>
            <p:cNvPr id="10" name="Freeform 159"/>
            <p:cNvSpPr/>
            <p:nvPr/>
          </p:nvSpPr>
          <p:spPr bwMode="gray">
            <a:xfrm flipH="1">
              <a:off x="7233748" y="5373468"/>
              <a:ext cx="751638" cy="3929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sym typeface="Huawei Sans" panose="020C0503030203020204" pitchFamily="34" charset="0"/>
              </a:endParaRPr>
            </a:p>
          </p:txBody>
        </p:sp>
        <p:sp>
          <p:nvSpPr>
            <p:cNvPr id="11" name="Freeform 159"/>
            <p:cNvSpPr/>
            <p:nvPr/>
          </p:nvSpPr>
          <p:spPr bwMode="gray">
            <a:xfrm flipH="1">
              <a:off x="5383635" y="5139639"/>
              <a:ext cx="1440523" cy="7567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sym typeface="Huawei Sans" panose="020C0503030203020204" pitchFamily="34" charset="0"/>
              </a:endParaRPr>
            </a:p>
          </p:txBody>
        </p:sp>
        <p:cxnSp>
          <p:nvCxnSpPr>
            <p:cNvPr id="12" name="直接连接符 11"/>
            <p:cNvCxnSpPr>
              <a:stCxn id="44" idx="3"/>
              <a:endCxn id="47" idx="1"/>
            </p:cNvCxnSpPr>
            <p:nvPr/>
          </p:nvCxnSpPr>
          <p:spPr bwMode="gray">
            <a:xfrm>
              <a:off x="5459445" y="5590796"/>
              <a:ext cx="1304592" cy="0"/>
            </a:xfrm>
            <a:prstGeom prst="line">
              <a:avLst/>
            </a:prstGeom>
            <a:ln w="57150">
              <a:solidFill>
                <a:srgbClr val="C7000B"/>
              </a:solidFill>
            </a:ln>
          </p:spPr>
          <p:style>
            <a:lnRef idx="1">
              <a:schemeClr val="accent1"/>
            </a:lnRef>
            <a:fillRef idx="0">
              <a:schemeClr val="accent1"/>
            </a:fillRef>
            <a:effectRef idx="0">
              <a:schemeClr val="accent1"/>
            </a:effectRef>
            <a:fontRef idx="minor">
              <a:schemeClr val="tx1"/>
            </a:fontRef>
          </p:style>
        </p:cxnSp>
        <p:sp>
          <p:nvSpPr>
            <p:cNvPr id="42" name="Freeform 159"/>
            <p:cNvSpPr/>
            <p:nvPr/>
          </p:nvSpPr>
          <p:spPr bwMode="gray">
            <a:xfrm flipH="1">
              <a:off x="4283070" y="5373468"/>
              <a:ext cx="751638" cy="3929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sym typeface="Huawei Sans" panose="020C0503030203020204" pitchFamily="34" charset="0"/>
              </a:endParaRPr>
            </a:p>
          </p:txBody>
        </p:sp>
        <p:sp>
          <p:nvSpPr>
            <p:cNvPr id="43" name="文本框 42"/>
            <p:cNvSpPr txBox="1"/>
            <p:nvPr/>
          </p:nvSpPr>
          <p:spPr bwMode="gray">
            <a:xfrm>
              <a:off x="4362385" y="5469720"/>
              <a:ext cx="593008" cy="343633"/>
            </a:xfrm>
            <a:prstGeom prst="rect">
              <a:avLst/>
            </a:prstGeom>
            <a:noFill/>
          </p:spPr>
          <p:txBody>
            <a:bodyPr wrap="none" rtlCol="0">
              <a:spAutoFit/>
            </a:bodyPr>
            <a:lstStyle/>
            <a:p>
              <a:pPr algn="ctr" fontAlgn="ctr"/>
              <a:r>
                <a:rPr lang="en-US" sz="1200" dirty="0" smtClean="0">
                  <a:latin typeface="Huawei Sans" panose="020C0503030203020204" pitchFamily="34" charset="0"/>
                </a:rPr>
                <a:t>IPv6</a:t>
              </a:r>
              <a:endParaRPr lang="en-US" sz="1200" dirty="0">
                <a:latin typeface="Huawei Sans" panose="020C0503030203020204" pitchFamily="34" charset="0"/>
              </a:endParaRPr>
            </a:p>
          </p:txBody>
        </p:sp>
        <p:pic>
          <p:nvPicPr>
            <p:cNvPr id="44" name="图片 4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919446" y="5369396"/>
              <a:ext cx="540000" cy="442800"/>
            </a:xfrm>
            <a:prstGeom prst="rect">
              <a:avLst/>
            </a:prstGeom>
          </p:spPr>
        </p:pic>
        <p:sp>
          <p:nvSpPr>
            <p:cNvPr id="45" name="文本框 44"/>
            <p:cNvSpPr txBox="1"/>
            <p:nvPr/>
          </p:nvSpPr>
          <p:spPr bwMode="gray">
            <a:xfrm>
              <a:off x="7369568" y="5474607"/>
              <a:ext cx="593008" cy="343633"/>
            </a:xfrm>
            <a:prstGeom prst="rect">
              <a:avLst/>
            </a:prstGeom>
            <a:noFill/>
          </p:spPr>
          <p:txBody>
            <a:bodyPr wrap="none" rtlCol="0">
              <a:spAutoFit/>
            </a:bodyPr>
            <a:lstStyle/>
            <a:p>
              <a:pPr algn="ctr" fontAlgn="ctr"/>
              <a:r>
                <a:rPr lang="en-US" sz="1200" dirty="0" smtClean="0">
                  <a:latin typeface="Huawei Sans" panose="020C0503030203020204" pitchFamily="34" charset="0"/>
                </a:rPr>
                <a:t>IPv6</a:t>
              </a:r>
              <a:endParaRPr lang="en-US" sz="1200" dirty="0">
                <a:latin typeface="Huawei Sans" panose="020C0503030203020204" pitchFamily="34" charset="0"/>
              </a:endParaRPr>
            </a:p>
          </p:txBody>
        </p:sp>
        <p:cxnSp>
          <p:nvCxnSpPr>
            <p:cNvPr id="46" name="直接连接符 45"/>
            <p:cNvCxnSpPr/>
            <p:nvPr/>
          </p:nvCxnSpPr>
          <p:spPr bwMode="gray">
            <a:xfrm flipH="1" flipV="1">
              <a:off x="4426045" y="5308478"/>
              <a:ext cx="493401" cy="0"/>
            </a:xfrm>
            <a:prstGeom prst="line">
              <a:avLst/>
            </a:prstGeom>
            <a:ln w="19050">
              <a:solidFill>
                <a:srgbClr val="30B5C5"/>
              </a:solidFill>
              <a:headEnd type="triangle"/>
            </a:ln>
          </p:spPr>
          <p:style>
            <a:lnRef idx="1">
              <a:schemeClr val="accent1"/>
            </a:lnRef>
            <a:fillRef idx="0">
              <a:schemeClr val="accent1"/>
            </a:fillRef>
            <a:effectRef idx="0">
              <a:schemeClr val="accent1"/>
            </a:effectRef>
            <a:fontRef idx="minor">
              <a:schemeClr val="tx1"/>
            </a:fontRef>
          </p:style>
        </p:cxnSp>
        <p:pic>
          <p:nvPicPr>
            <p:cNvPr id="47" name="图片 4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764038" y="5369396"/>
              <a:ext cx="540000" cy="442800"/>
            </a:xfrm>
            <a:prstGeom prst="rect">
              <a:avLst/>
            </a:prstGeom>
          </p:spPr>
        </p:pic>
        <p:sp>
          <p:nvSpPr>
            <p:cNvPr id="48" name="文本框 47"/>
            <p:cNvSpPr txBox="1"/>
            <p:nvPr/>
          </p:nvSpPr>
          <p:spPr bwMode="gray">
            <a:xfrm>
              <a:off x="5785443" y="5252839"/>
              <a:ext cx="593008" cy="343633"/>
            </a:xfrm>
            <a:prstGeom prst="rect">
              <a:avLst/>
            </a:prstGeom>
            <a:noFill/>
          </p:spPr>
          <p:txBody>
            <a:bodyPr wrap="none" rtlCol="0">
              <a:spAutoFit/>
            </a:bodyPr>
            <a:lstStyle/>
            <a:p>
              <a:pPr algn="ctr" fontAlgn="ctr"/>
              <a:r>
                <a:rPr lang="en-US" sz="1200" dirty="0" smtClean="0">
                  <a:latin typeface="Huawei Sans" panose="020C0503030203020204" pitchFamily="34" charset="0"/>
                </a:rPr>
                <a:t>IPv4</a:t>
              </a:r>
              <a:endParaRPr lang="en-US" sz="1200" dirty="0">
                <a:latin typeface="Huawei Sans" panose="020C0503030203020204" pitchFamily="34" charset="0"/>
              </a:endParaRPr>
            </a:p>
          </p:txBody>
        </p:sp>
        <p:sp>
          <p:nvSpPr>
            <p:cNvPr id="49" name="文本框 48"/>
            <p:cNvSpPr txBox="1"/>
            <p:nvPr/>
          </p:nvSpPr>
          <p:spPr bwMode="gray">
            <a:xfrm>
              <a:off x="5707547" y="5583555"/>
              <a:ext cx="823687" cy="343633"/>
            </a:xfrm>
            <a:prstGeom prst="rect">
              <a:avLst/>
            </a:prstGeom>
            <a:noFill/>
          </p:spPr>
          <p:txBody>
            <a:bodyPr wrap="none" rtlCol="0">
              <a:spAutoFit/>
            </a:bodyPr>
            <a:lstStyle/>
            <a:p>
              <a:pPr algn="ctr" fontAlgn="ctr"/>
              <a:r>
                <a:rPr lang="en-US" sz="1200" dirty="0" smtClean="0">
                  <a:solidFill>
                    <a:srgbClr val="C7000B"/>
                  </a:solidFill>
                  <a:latin typeface="Huawei Sans" panose="020C0503030203020204" pitchFamily="34" charset="0"/>
                </a:rPr>
                <a:t>Tunnel</a:t>
              </a:r>
              <a:endParaRPr lang="en-US" sz="1200" dirty="0">
                <a:solidFill>
                  <a:srgbClr val="C7000B"/>
                </a:solidFill>
                <a:latin typeface="Huawei Sans" panose="020C0503030203020204" pitchFamily="34" charset="0"/>
                <a:cs typeface="Arial" panose="020B0604020202020204" pitchFamily="34" charset="0"/>
              </a:endParaRPr>
            </a:p>
          </p:txBody>
        </p:sp>
        <p:cxnSp>
          <p:nvCxnSpPr>
            <p:cNvPr id="50" name="直接连接符 49"/>
            <p:cNvCxnSpPr/>
            <p:nvPr/>
          </p:nvCxnSpPr>
          <p:spPr bwMode="gray">
            <a:xfrm flipH="1" flipV="1">
              <a:off x="7304038" y="5308478"/>
              <a:ext cx="493401" cy="0"/>
            </a:xfrm>
            <a:prstGeom prst="line">
              <a:avLst/>
            </a:prstGeom>
            <a:ln w="19050">
              <a:solidFill>
                <a:srgbClr val="30B5C5"/>
              </a:solidFill>
              <a:headEnd type="triangle"/>
            </a:ln>
          </p:spPr>
          <p:style>
            <a:lnRef idx="1">
              <a:schemeClr val="accent1"/>
            </a:lnRef>
            <a:fillRef idx="0">
              <a:schemeClr val="accent1"/>
            </a:fillRef>
            <a:effectRef idx="0">
              <a:schemeClr val="accent1"/>
            </a:effectRef>
            <a:fontRef idx="minor">
              <a:schemeClr val="tx1"/>
            </a:fontRef>
          </p:style>
        </p:cxnSp>
        <p:sp>
          <p:nvSpPr>
            <p:cNvPr id="51" name="任意多边形 50"/>
            <p:cNvSpPr/>
            <p:nvPr/>
          </p:nvSpPr>
          <p:spPr bwMode="gray">
            <a:xfrm>
              <a:off x="5237485" y="5031827"/>
              <a:ext cx="1634837" cy="303689"/>
            </a:xfrm>
            <a:custGeom>
              <a:avLst/>
              <a:gdLst>
                <a:gd name="connsiteX0" fmla="*/ 0 w 1634836"/>
                <a:gd name="connsiteY0" fmla="*/ 346453 h 374162"/>
                <a:gd name="connsiteX1" fmla="*/ 858982 w 1634836"/>
                <a:gd name="connsiteY1" fmla="*/ 89 h 374162"/>
                <a:gd name="connsiteX2" fmla="*/ 1634836 w 1634836"/>
                <a:gd name="connsiteY2" fmla="*/ 374162 h 374162"/>
              </a:gdLst>
              <a:ahLst/>
              <a:cxnLst>
                <a:cxn ang="0">
                  <a:pos x="connsiteX0" y="connsiteY0"/>
                </a:cxn>
                <a:cxn ang="0">
                  <a:pos x="connsiteX1" y="connsiteY1"/>
                </a:cxn>
                <a:cxn ang="0">
                  <a:pos x="connsiteX2" y="connsiteY2"/>
                </a:cxn>
              </a:cxnLst>
              <a:rect l="l" t="t" r="r" b="b"/>
              <a:pathLst>
                <a:path w="1634836" h="374162">
                  <a:moveTo>
                    <a:pt x="0" y="346453"/>
                  </a:moveTo>
                  <a:cubicBezTo>
                    <a:pt x="293254" y="170962"/>
                    <a:pt x="586509" y="-4529"/>
                    <a:pt x="858982" y="89"/>
                  </a:cubicBezTo>
                  <a:cubicBezTo>
                    <a:pt x="1131455" y="4707"/>
                    <a:pt x="1383145" y="189434"/>
                    <a:pt x="1634836" y="374162"/>
                  </a:cubicBezTo>
                </a:path>
              </a:pathLst>
            </a:custGeom>
            <a:ln w="19050">
              <a:solidFill>
                <a:srgbClr val="62B230"/>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200" dirty="0">
                <a:latin typeface="Huawei Sans" panose="020C0503030203020204" pitchFamily="34" charset="0"/>
              </a:endParaRPr>
            </a:p>
          </p:txBody>
        </p:sp>
      </p:grpSp>
      <p:grpSp>
        <p:nvGrpSpPr>
          <p:cNvPr id="33" name="组合 32"/>
          <p:cNvGrpSpPr/>
          <p:nvPr/>
        </p:nvGrpSpPr>
        <p:grpSpPr bwMode="gray">
          <a:xfrm>
            <a:off x="8237388" y="3857984"/>
            <a:ext cx="3278460" cy="1307634"/>
            <a:chOff x="8136825" y="4778868"/>
            <a:chExt cx="3577621" cy="1426956"/>
          </a:xfrm>
        </p:grpSpPr>
        <p:sp>
          <p:nvSpPr>
            <p:cNvPr id="52" name="Freeform 159"/>
            <p:cNvSpPr/>
            <p:nvPr/>
          </p:nvSpPr>
          <p:spPr bwMode="gray">
            <a:xfrm flipH="1">
              <a:off x="10962808" y="5470005"/>
              <a:ext cx="751638" cy="3929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sym typeface="Huawei Sans" panose="020C0503030203020204" pitchFamily="34" charset="0"/>
              </a:endParaRPr>
            </a:p>
          </p:txBody>
        </p:sp>
        <p:sp>
          <p:nvSpPr>
            <p:cNvPr id="53" name="Freeform 159"/>
            <p:cNvSpPr/>
            <p:nvPr/>
          </p:nvSpPr>
          <p:spPr bwMode="gray">
            <a:xfrm flipH="1">
              <a:off x="8136825" y="5470005"/>
              <a:ext cx="751638" cy="3929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sym typeface="Huawei Sans" panose="020C0503030203020204" pitchFamily="34" charset="0"/>
              </a:endParaRPr>
            </a:p>
          </p:txBody>
        </p:sp>
        <p:sp>
          <p:nvSpPr>
            <p:cNvPr id="54" name="文本框 53"/>
            <p:cNvSpPr txBox="1"/>
            <p:nvPr/>
          </p:nvSpPr>
          <p:spPr bwMode="gray">
            <a:xfrm>
              <a:off x="8251825" y="5566258"/>
              <a:ext cx="521635" cy="302275"/>
            </a:xfrm>
            <a:prstGeom prst="rect">
              <a:avLst/>
            </a:prstGeom>
            <a:noFill/>
          </p:spPr>
          <p:txBody>
            <a:bodyPr wrap="none" rtlCol="0">
              <a:spAutoFit/>
            </a:bodyPr>
            <a:lstStyle/>
            <a:p>
              <a:pPr algn="ctr" fontAlgn="ctr"/>
              <a:r>
                <a:rPr lang="en-US" sz="1200" dirty="0" smtClean="0">
                  <a:latin typeface="Huawei Sans" panose="020C0503030203020204" pitchFamily="34" charset="0"/>
                </a:rPr>
                <a:t>IPv6</a:t>
              </a:r>
              <a:endParaRPr lang="en-US" sz="1200" dirty="0">
                <a:latin typeface="Huawei Sans" panose="020C0503030203020204" pitchFamily="34" charset="0"/>
              </a:endParaRPr>
            </a:p>
          </p:txBody>
        </p:sp>
        <p:sp>
          <p:nvSpPr>
            <p:cNvPr id="55" name="文本框 54"/>
            <p:cNvSpPr txBox="1"/>
            <p:nvPr/>
          </p:nvSpPr>
          <p:spPr bwMode="gray">
            <a:xfrm>
              <a:off x="11120459" y="5571144"/>
              <a:ext cx="521635" cy="302275"/>
            </a:xfrm>
            <a:prstGeom prst="rect">
              <a:avLst/>
            </a:prstGeom>
            <a:noFill/>
          </p:spPr>
          <p:txBody>
            <a:bodyPr wrap="none" rtlCol="0">
              <a:spAutoFit/>
            </a:bodyPr>
            <a:lstStyle/>
            <a:p>
              <a:pPr algn="ctr" fontAlgn="ctr"/>
              <a:r>
                <a:rPr lang="en-US" sz="1200" dirty="0" smtClean="0">
                  <a:latin typeface="Huawei Sans" panose="020C0503030203020204" pitchFamily="34" charset="0"/>
                </a:rPr>
                <a:t>IPv4</a:t>
              </a:r>
              <a:endParaRPr lang="en-US" sz="1200" dirty="0">
                <a:latin typeface="Huawei Sans" panose="020C0503030203020204" pitchFamily="34" charset="0"/>
              </a:endParaRPr>
            </a:p>
          </p:txBody>
        </p:sp>
        <p:pic>
          <p:nvPicPr>
            <p:cNvPr id="56" name="图片 5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9629882" y="5447258"/>
              <a:ext cx="540000" cy="442174"/>
            </a:xfrm>
            <a:prstGeom prst="rect">
              <a:avLst/>
            </a:prstGeom>
          </p:spPr>
        </p:pic>
        <p:cxnSp>
          <p:nvCxnSpPr>
            <p:cNvPr id="57" name="直接连接符 56"/>
            <p:cNvCxnSpPr/>
            <p:nvPr/>
          </p:nvCxnSpPr>
          <p:spPr bwMode="gray">
            <a:xfrm flipH="1">
              <a:off x="8905881" y="5705405"/>
              <a:ext cx="696179" cy="0"/>
            </a:xfrm>
            <a:prstGeom prst="line">
              <a:avLst/>
            </a:prstGeom>
            <a:ln w="19050">
              <a:solidFill>
                <a:srgbClr val="30B5C5"/>
              </a:solidFill>
              <a:headEnd type="triangle"/>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bwMode="gray">
            <a:xfrm flipH="1">
              <a:off x="10197592" y="5705405"/>
              <a:ext cx="696179" cy="0"/>
            </a:xfrm>
            <a:prstGeom prst="line">
              <a:avLst/>
            </a:prstGeom>
            <a:ln w="19050">
              <a:solidFill>
                <a:srgbClr val="62B230"/>
              </a:solidFill>
              <a:prstDash val="dash"/>
              <a:headEnd type="triangle"/>
            </a:ln>
          </p:spPr>
          <p:style>
            <a:lnRef idx="1">
              <a:schemeClr val="accent1"/>
            </a:lnRef>
            <a:fillRef idx="0">
              <a:schemeClr val="accent1"/>
            </a:fillRef>
            <a:effectRef idx="0">
              <a:schemeClr val="accent1"/>
            </a:effectRef>
            <a:fontRef idx="minor">
              <a:schemeClr val="tx1"/>
            </a:fontRef>
          </p:style>
        </p:cxnSp>
        <p:sp>
          <p:nvSpPr>
            <p:cNvPr id="59" name="文本框 58"/>
            <p:cNvSpPr txBox="1"/>
            <p:nvPr/>
          </p:nvSpPr>
          <p:spPr bwMode="gray">
            <a:xfrm>
              <a:off x="9054335" y="5903549"/>
              <a:ext cx="1686654" cy="302275"/>
            </a:xfrm>
            <a:prstGeom prst="rect">
              <a:avLst/>
            </a:prstGeom>
            <a:noFill/>
          </p:spPr>
          <p:txBody>
            <a:bodyPr wrap="none" rtlCol="0">
              <a:spAutoFit/>
            </a:bodyPr>
            <a:lstStyle/>
            <a:p>
              <a:pPr algn="ctr" fontAlgn="ctr"/>
              <a:r>
                <a:rPr lang="en-US" sz="1200" dirty="0" smtClean="0">
                  <a:latin typeface="Huawei Sans" panose="020C0503030203020204" pitchFamily="34" charset="0"/>
                </a:rPr>
                <a:t>NAT64/IVI gateway</a:t>
              </a:r>
              <a:endParaRPr lang="en-US" sz="1200" dirty="0">
                <a:latin typeface="Huawei Sans" panose="020C0503030203020204" pitchFamily="34" charset="0"/>
                <a:cs typeface="Arial" panose="020B0604020202020204" pitchFamily="34" charset="0"/>
              </a:endParaRPr>
            </a:p>
          </p:txBody>
        </p:sp>
        <p:pic>
          <p:nvPicPr>
            <p:cNvPr id="60" name="图片 59"/>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9899882" y="4778868"/>
              <a:ext cx="540000" cy="442800"/>
            </a:xfrm>
            <a:prstGeom prst="rect">
              <a:avLst/>
            </a:prstGeom>
          </p:spPr>
        </p:pic>
        <p:sp>
          <p:nvSpPr>
            <p:cNvPr id="61" name="文本框 60"/>
            <p:cNvSpPr txBox="1"/>
            <p:nvPr/>
          </p:nvSpPr>
          <p:spPr bwMode="gray">
            <a:xfrm>
              <a:off x="10434099" y="4841294"/>
              <a:ext cx="540877" cy="302275"/>
            </a:xfrm>
            <a:prstGeom prst="rect">
              <a:avLst/>
            </a:prstGeom>
            <a:noFill/>
          </p:spPr>
          <p:txBody>
            <a:bodyPr wrap="none" rtlCol="0">
              <a:spAutoFit/>
            </a:bodyPr>
            <a:lstStyle/>
            <a:p>
              <a:pPr algn="ctr" fontAlgn="ctr"/>
              <a:r>
                <a:rPr lang="en-US" sz="1200" dirty="0" smtClean="0">
                  <a:latin typeface="Huawei Sans" panose="020C0503030203020204" pitchFamily="34" charset="0"/>
                </a:rPr>
                <a:t>DNS</a:t>
              </a:r>
              <a:endParaRPr lang="en-US" sz="1200" dirty="0">
                <a:latin typeface="Huawei Sans" panose="020C0503030203020204" pitchFamily="34" charset="0"/>
                <a:cs typeface="Arial" panose="020B0604020202020204" pitchFamily="34" charset="0"/>
              </a:endParaRPr>
            </a:p>
          </p:txBody>
        </p:sp>
      </p:grpSp>
      <p:cxnSp>
        <p:nvCxnSpPr>
          <p:cNvPr id="62" name="直接连接符 61"/>
          <p:cNvCxnSpPr/>
          <p:nvPr/>
        </p:nvCxnSpPr>
        <p:spPr bwMode="gray">
          <a:xfrm flipH="1">
            <a:off x="785885" y="5787995"/>
            <a:ext cx="315967" cy="0"/>
          </a:xfrm>
          <a:prstGeom prst="line">
            <a:avLst/>
          </a:prstGeom>
          <a:ln w="19050">
            <a:solidFill>
              <a:srgbClr val="30B5C5"/>
            </a:solidFill>
            <a:headEnd type="triangle"/>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bwMode="gray">
          <a:xfrm flipH="1">
            <a:off x="767541" y="5972341"/>
            <a:ext cx="315967" cy="0"/>
          </a:xfrm>
          <a:prstGeom prst="line">
            <a:avLst/>
          </a:prstGeom>
          <a:ln w="19050">
            <a:solidFill>
              <a:srgbClr val="62B230"/>
            </a:solidFill>
            <a:prstDash val="dash"/>
            <a:headEnd type="triangle"/>
          </a:ln>
        </p:spPr>
        <p:style>
          <a:lnRef idx="1">
            <a:schemeClr val="accent1"/>
          </a:lnRef>
          <a:fillRef idx="0">
            <a:schemeClr val="accent1"/>
          </a:fillRef>
          <a:effectRef idx="0">
            <a:schemeClr val="accent1"/>
          </a:effectRef>
          <a:fontRef idx="minor">
            <a:schemeClr val="tx1"/>
          </a:fontRef>
        </p:style>
      </p:cxnSp>
      <p:sp>
        <p:nvSpPr>
          <p:cNvPr id="64" name="文本框 63"/>
          <p:cNvSpPr txBox="1"/>
          <p:nvPr/>
        </p:nvSpPr>
        <p:spPr bwMode="gray">
          <a:xfrm>
            <a:off x="1016106" y="5649496"/>
            <a:ext cx="864340" cy="276999"/>
          </a:xfrm>
          <a:prstGeom prst="rect">
            <a:avLst/>
          </a:prstGeom>
          <a:noFill/>
        </p:spPr>
        <p:txBody>
          <a:bodyPr wrap="none" rtlCol="0">
            <a:spAutoFit/>
          </a:bodyPr>
          <a:lstStyle/>
          <a:p>
            <a:pPr algn="ctr" fontAlgn="ctr"/>
            <a:r>
              <a:rPr lang="en-US" sz="1200" dirty="0" smtClean="0">
                <a:solidFill>
                  <a:srgbClr val="30B5C5"/>
                </a:solidFill>
                <a:latin typeface="Huawei Sans" panose="020C0503030203020204" pitchFamily="34" charset="0"/>
              </a:rPr>
              <a:t>IPv6 data</a:t>
            </a:r>
            <a:endParaRPr lang="en-US" sz="1200" dirty="0">
              <a:solidFill>
                <a:srgbClr val="30B5C5"/>
              </a:solidFill>
              <a:latin typeface="Huawei Sans" panose="020C0503030203020204" pitchFamily="34" charset="0"/>
              <a:cs typeface="Arial" panose="020B0604020202020204" pitchFamily="34" charset="0"/>
            </a:endParaRPr>
          </a:p>
        </p:txBody>
      </p:sp>
      <p:sp>
        <p:nvSpPr>
          <p:cNvPr id="65" name="文本框 64"/>
          <p:cNvSpPr txBox="1"/>
          <p:nvPr/>
        </p:nvSpPr>
        <p:spPr bwMode="gray">
          <a:xfrm>
            <a:off x="1020118" y="5833842"/>
            <a:ext cx="864340" cy="276999"/>
          </a:xfrm>
          <a:prstGeom prst="rect">
            <a:avLst/>
          </a:prstGeom>
          <a:noFill/>
        </p:spPr>
        <p:txBody>
          <a:bodyPr wrap="none" rtlCol="0">
            <a:spAutoFit/>
          </a:bodyPr>
          <a:lstStyle/>
          <a:p>
            <a:pPr algn="ctr" fontAlgn="ctr"/>
            <a:r>
              <a:rPr lang="en-US" sz="1200" dirty="0" smtClean="0">
                <a:solidFill>
                  <a:srgbClr val="62B230"/>
                </a:solidFill>
                <a:latin typeface="Huawei Sans" panose="020C0503030203020204" pitchFamily="34" charset="0"/>
              </a:rPr>
              <a:t>IPv4 data</a:t>
            </a:r>
            <a:endParaRPr lang="en-US" sz="1200" dirty="0">
              <a:solidFill>
                <a:srgbClr val="62B230"/>
              </a:solidFill>
              <a:latin typeface="Huawei Sans" panose="020C0503030203020204" pitchFamily="34" charset="0"/>
              <a:cs typeface="Arial" panose="020B0604020202020204" pitchFamily="34" charset="0"/>
            </a:endParaRPr>
          </a:p>
        </p:txBody>
      </p:sp>
      <p:sp>
        <p:nvSpPr>
          <p:cNvPr id="73" name="五边形 72"/>
          <p:cNvSpPr/>
          <p:nvPr/>
        </p:nvSpPr>
        <p:spPr bwMode="gray">
          <a:xfrm>
            <a:off x="5855005" y="104076"/>
            <a:ext cx="881075"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rgbClr val="FFFFFF"/>
                </a:solidFill>
                <a:latin typeface="Huawei Sans" panose="020C0503030203020204" pitchFamily="34" charset="0"/>
              </a:rPr>
              <a:t>Overview</a:t>
            </a:r>
            <a:endParaRPr lang="en-US" sz="1200" b="1" dirty="0">
              <a:solidFill>
                <a:srgbClr val="FFFFFF"/>
              </a:solidFill>
              <a:latin typeface="Huawei Sans" panose="020C0503030203020204" pitchFamily="34" charset="0"/>
            </a:endParaRPr>
          </a:p>
        </p:txBody>
      </p:sp>
      <p:sp>
        <p:nvSpPr>
          <p:cNvPr id="74" name="燕尾形 73"/>
          <p:cNvSpPr/>
          <p:nvPr/>
        </p:nvSpPr>
        <p:spPr bwMode="gray">
          <a:xfrm>
            <a:off x="6647300" y="104076"/>
            <a:ext cx="1294562"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IPv6 over IPv4</a:t>
            </a:r>
            <a:endParaRPr lang="en-US" sz="1200" dirty="0">
              <a:latin typeface="Huawei Sans" panose="020C0503030203020204" pitchFamily="34" charset="0"/>
            </a:endParaRPr>
          </a:p>
        </p:txBody>
      </p:sp>
      <p:sp>
        <p:nvSpPr>
          <p:cNvPr id="75" name="燕尾形 74"/>
          <p:cNvSpPr/>
          <p:nvPr/>
        </p:nvSpPr>
        <p:spPr bwMode="gray">
          <a:xfrm>
            <a:off x="7853082" y="104076"/>
            <a:ext cx="72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6PE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燕尾形 75"/>
          <p:cNvSpPr/>
          <p:nvPr/>
        </p:nvSpPr>
        <p:spPr bwMode="gray">
          <a:xfrm>
            <a:off x="8484302" y="104076"/>
            <a:ext cx="72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6VPE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燕尾形 76"/>
          <p:cNvSpPr/>
          <p:nvPr/>
        </p:nvSpPr>
        <p:spPr bwMode="gray">
          <a:xfrm>
            <a:off x="10344605" y="104076"/>
            <a:ext cx="77225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NAT64</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燕尾形 77"/>
          <p:cNvSpPr/>
          <p:nvPr/>
        </p:nvSpPr>
        <p:spPr bwMode="gray">
          <a:xfrm>
            <a:off x="9115522" y="104076"/>
            <a:ext cx="1317863"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IPv4 over IPv6</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燕尾形 78"/>
          <p:cNvSpPr/>
          <p:nvPr/>
        </p:nvSpPr>
        <p:spPr bwMode="gray">
          <a:xfrm>
            <a:off x="11028075" y="104076"/>
            <a:ext cx="72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IVI</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80" name="组合 79"/>
          <p:cNvGrpSpPr/>
          <p:nvPr/>
        </p:nvGrpSpPr>
        <p:grpSpPr bwMode="gray">
          <a:xfrm>
            <a:off x="4563158" y="5465379"/>
            <a:ext cx="2984390" cy="722051"/>
            <a:chOff x="4283070" y="5031441"/>
            <a:chExt cx="3702316" cy="895748"/>
          </a:xfrm>
        </p:grpSpPr>
        <p:sp>
          <p:nvSpPr>
            <p:cNvPr id="81" name="Freeform 159"/>
            <p:cNvSpPr/>
            <p:nvPr/>
          </p:nvSpPr>
          <p:spPr bwMode="gray">
            <a:xfrm flipH="1">
              <a:off x="7233748" y="5373468"/>
              <a:ext cx="751638" cy="3929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sym typeface="Huawei Sans" panose="020C0503030203020204" pitchFamily="34" charset="0"/>
              </a:endParaRPr>
            </a:p>
          </p:txBody>
        </p:sp>
        <p:sp>
          <p:nvSpPr>
            <p:cNvPr id="82" name="Freeform 159"/>
            <p:cNvSpPr/>
            <p:nvPr/>
          </p:nvSpPr>
          <p:spPr bwMode="gray">
            <a:xfrm flipH="1">
              <a:off x="5383635" y="5139639"/>
              <a:ext cx="1440523" cy="7567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sym typeface="Huawei Sans" panose="020C0503030203020204" pitchFamily="34" charset="0"/>
              </a:endParaRPr>
            </a:p>
          </p:txBody>
        </p:sp>
        <p:cxnSp>
          <p:nvCxnSpPr>
            <p:cNvPr id="83" name="直接连接符 82"/>
            <p:cNvCxnSpPr>
              <a:stCxn id="86" idx="3"/>
              <a:endCxn id="89" idx="1"/>
            </p:cNvCxnSpPr>
            <p:nvPr/>
          </p:nvCxnSpPr>
          <p:spPr bwMode="gray">
            <a:xfrm>
              <a:off x="5459445" y="5590796"/>
              <a:ext cx="1304592" cy="0"/>
            </a:xfrm>
            <a:prstGeom prst="line">
              <a:avLst/>
            </a:prstGeom>
            <a:ln w="57150">
              <a:solidFill>
                <a:srgbClr val="C7000B"/>
              </a:solidFill>
            </a:ln>
          </p:spPr>
          <p:style>
            <a:lnRef idx="1">
              <a:schemeClr val="accent1"/>
            </a:lnRef>
            <a:fillRef idx="0">
              <a:schemeClr val="accent1"/>
            </a:fillRef>
            <a:effectRef idx="0">
              <a:schemeClr val="accent1"/>
            </a:effectRef>
            <a:fontRef idx="minor">
              <a:schemeClr val="tx1"/>
            </a:fontRef>
          </p:style>
        </p:cxnSp>
        <p:sp>
          <p:nvSpPr>
            <p:cNvPr id="84" name="Freeform 159"/>
            <p:cNvSpPr/>
            <p:nvPr/>
          </p:nvSpPr>
          <p:spPr bwMode="gray">
            <a:xfrm flipH="1">
              <a:off x="4283070" y="5373468"/>
              <a:ext cx="751638" cy="3929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sym typeface="Huawei Sans" panose="020C0503030203020204" pitchFamily="34" charset="0"/>
              </a:endParaRPr>
            </a:p>
          </p:txBody>
        </p:sp>
        <p:sp>
          <p:nvSpPr>
            <p:cNvPr id="85" name="文本框 84"/>
            <p:cNvSpPr txBox="1"/>
            <p:nvPr/>
          </p:nvSpPr>
          <p:spPr bwMode="gray">
            <a:xfrm>
              <a:off x="4362385" y="5469721"/>
              <a:ext cx="593008" cy="343634"/>
            </a:xfrm>
            <a:prstGeom prst="rect">
              <a:avLst/>
            </a:prstGeom>
            <a:noFill/>
          </p:spPr>
          <p:txBody>
            <a:bodyPr wrap="none" rtlCol="0">
              <a:spAutoFit/>
            </a:bodyPr>
            <a:lstStyle/>
            <a:p>
              <a:pPr algn="ctr" fontAlgn="ctr"/>
              <a:r>
                <a:rPr lang="en-US" sz="1200" dirty="0" smtClean="0">
                  <a:latin typeface="Huawei Sans" panose="020C0503030203020204" pitchFamily="34" charset="0"/>
                </a:rPr>
                <a:t>IPv4</a:t>
              </a:r>
              <a:endParaRPr lang="en-US" sz="1200" dirty="0">
                <a:latin typeface="Huawei Sans" panose="020C0503030203020204" pitchFamily="34" charset="0"/>
                <a:cs typeface="Arial" panose="020B0604020202020204" pitchFamily="34" charset="0"/>
              </a:endParaRPr>
            </a:p>
          </p:txBody>
        </p:sp>
        <p:pic>
          <p:nvPicPr>
            <p:cNvPr id="86" name="图片 8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919446" y="5369396"/>
              <a:ext cx="540000" cy="442800"/>
            </a:xfrm>
            <a:prstGeom prst="rect">
              <a:avLst/>
            </a:prstGeom>
          </p:spPr>
        </p:pic>
        <p:sp>
          <p:nvSpPr>
            <p:cNvPr id="87" name="文本框 86"/>
            <p:cNvSpPr txBox="1"/>
            <p:nvPr/>
          </p:nvSpPr>
          <p:spPr bwMode="gray">
            <a:xfrm>
              <a:off x="7369568" y="5474608"/>
              <a:ext cx="593008" cy="343634"/>
            </a:xfrm>
            <a:prstGeom prst="rect">
              <a:avLst/>
            </a:prstGeom>
            <a:noFill/>
          </p:spPr>
          <p:txBody>
            <a:bodyPr wrap="none" rtlCol="0">
              <a:spAutoFit/>
            </a:bodyPr>
            <a:lstStyle/>
            <a:p>
              <a:pPr algn="ctr" fontAlgn="ctr"/>
              <a:r>
                <a:rPr lang="en-US" sz="1200" dirty="0" smtClean="0">
                  <a:latin typeface="Huawei Sans" panose="020C0503030203020204" pitchFamily="34" charset="0"/>
                </a:rPr>
                <a:t>IPv4</a:t>
              </a:r>
              <a:endParaRPr lang="en-US" sz="1200" dirty="0">
                <a:latin typeface="Huawei Sans" panose="020C0503030203020204" pitchFamily="34" charset="0"/>
                <a:cs typeface="Arial" panose="020B0604020202020204" pitchFamily="34" charset="0"/>
              </a:endParaRPr>
            </a:p>
          </p:txBody>
        </p:sp>
        <p:cxnSp>
          <p:nvCxnSpPr>
            <p:cNvPr id="88" name="直接连接符 87"/>
            <p:cNvCxnSpPr/>
            <p:nvPr/>
          </p:nvCxnSpPr>
          <p:spPr bwMode="gray">
            <a:xfrm flipH="1" flipV="1">
              <a:off x="4426045" y="5308478"/>
              <a:ext cx="493401" cy="0"/>
            </a:xfrm>
            <a:prstGeom prst="line">
              <a:avLst/>
            </a:prstGeom>
            <a:ln w="19050">
              <a:solidFill>
                <a:srgbClr val="62B230"/>
              </a:solidFill>
              <a:prstDash val="dash"/>
              <a:headEnd type="triangle"/>
            </a:ln>
          </p:spPr>
          <p:style>
            <a:lnRef idx="1">
              <a:schemeClr val="accent1"/>
            </a:lnRef>
            <a:fillRef idx="0">
              <a:schemeClr val="accent1"/>
            </a:fillRef>
            <a:effectRef idx="0">
              <a:schemeClr val="accent1"/>
            </a:effectRef>
            <a:fontRef idx="minor">
              <a:schemeClr val="tx1"/>
            </a:fontRef>
          </p:style>
        </p:cxnSp>
        <p:pic>
          <p:nvPicPr>
            <p:cNvPr id="89" name="图片 8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764038" y="5369396"/>
              <a:ext cx="540000" cy="442800"/>
            </a:xfrm>
            <a:prstGeom prst="rect">
              <a:avLst/>
            </a:prstGeom>
          </p:spPr>
        </p:pic>
        <p:sp>
          <p:nvSpPr>
            <p:cNvPr id="90" name="文本框 89"/>
            <p:cNvSpPr txBox="1"/>
            <p:nvPr/>
          </p:nvSpPr>
          <p:spPr bwMode="gray">
            <a:xfrm>
              <a:off x="5785443" y="5252839"/>
              <a:ext cx="593008" cy="343634"/>
            </a:xfrm>
            <a:prstGeom prst="rect">
              <a:avLst/>
            </a:prstGeom>
            <a:noFill/>
          </p:spPr>
          <p:txBody>
            <a:bodyPr wrap="none" rtlCol="0">
              <a:spAutoFit/>
            </a:bodyPr>
            <a:lstStyle/>
            <a:p>
              <a:pPr algn="ctr" fontAlgn="ctr"/>
              <a:r>
                <a:rPr lang="en-US" sz="1200" dirty="0" smtClean="0">
                  <a:latin typeface="Huawei Sans" panose="020C0503030203020204" pitchFamily="34" charset="0"/>
                </a:rPr>
                <a:t>IPv6</a:t>
              </a:r>
              <a:endParaRPr lang="en-US" sz="1200" dirty="0">
                <a:latin typeface="Huawei Sans" panose="020C0503030203020204" pitchFamily="34" charset="0"/>
                <a:cs typeface="Arial" panose="020B0604020202020204" pitchFamily="34" charset="0"/>
              </a:endParaRPr>
            </a:p>
          </p:txBody>
        </p:sp>
        <p:sp>
          <p:nvSpPr>
            <p:cNvPr id="91" name="文本框 90"/>
            <p:cNvSpPr txBox="1"/>
            <p:nvPr/>
          </p:nvSpPr>
          <p:spPr bwMode="gray">
            <a:xfrm>
              <a:off x="5707547" y="5583555"/>
              <a:ext cx="823687" cy="343634"/>
            </a:xfrm>
            <a:prstGeom prst="rect">
              <a:avLst/>
            </a:prstGeom>
            <a:noFill/>
          </p:spPr>
          <p:txBody>
            <a:bodyPr wrap="none" rtlCol="0">
              <a:spAutoFit/>
            </a:bodyPr>
            <a:lstStyle/>
            <a:p>
              <a:pPr algn="ctr" fontAlgn="ctr"/>
              <a:r>
                <a:rPr lang="en-US" sz="1200" dirty="0" smtClean="0">
                  <a:solidFill>
                    <a:srgbClr val="C7000B"/>
                  </a:solidFill>
                  <a:latin typeface="Huawei Sans" panose="020C0503030203020204" pitchFamily="34" charset="0"/>
                </a:rPr>
                <a:t>Tunnel</a:t>
              </a:r>
              <a:endParaRPr lang="en-US" sz="1200" dirty="0">
                <a:solidFill>
                  <a:srgbClr val="C7000B"/>
                </a:solidFill>
                <a:latin typeface="Huawei Sans" panose="020C0503030203020204" pitchFamily="34" charset="0"/>
                <a:cs typeface="Arial" panose="020B0604020202020204" pitchFamily="34" charset="0"/>
              </a:endParaRPr>
            </a:p>
          </p:txBody>
        </p:sp>
        <p:cxnSp>
          <p:nvCxnSpPr>
            <p:cNvPr id="92" name="直接连接符 91"/>
            <p:cNvCxnSpPr/>
            <p:nvPr/>
          </p:nvCxnSpPr>
          <p:spPr bwMode="gray">
            <a:xfrm flipH="1" flipV="1">
              <a:off x="7304038" y="5308478"/>
              <a:ext cx="493401" cy="0"/>
            </a:xfrm>
            <a:prstGeom prst="line">
              <a:avLst/>
            </a:prstGeom>
            <a:ln w="19050">
              <a:solidFill>
                <a:srgbClr val="62B230"/>
              </a:solidFill>
              <a:prstDash val="dash"/>
              <a:headEnd type="triangle"/>
            </a:ln>
          </p:spPr>
          <p:style>
            <a:lnRef idx="1">
              <a:schemeClr val="accent1"/>
            </a:lnRef>
            <a:fillRef idx="0">
              <a:schemeClr val="accent1"/>
            </a:fillRef>
            <a:effectRef idx="0">
              <a:schemeClr val="accent1"/>
            </a:effectRef>
            <a:fontRef idx="minor">
              <a:schemeClr val="tx1"/>
            </a:fontRef>
          </p:style>
        </p:cxnSp>
        <p:sp>
          <p:nvSpPr>
            <p:cNvPr id="93" name="任意多边形 92"/>
            <p:cNvSpPr/>
            <p:nvPr/>
          </p:nvSpPr>
          <p:spPr bwMode="gray">
            <a:xfrm>
              <a:off x="5237485" y="5031441"/>
              <a:ext cx="1634837" cy="304378"/>
            </a:xfrm>
            <a:custGeom>
              <a:avLst/>
              <a:gdLst>
                <a:gd name="connsiteX0" fmla="*/ 0 w 1634836"/>
                <a:gd name="connsiteY0" fmla="*/ 346453 h 374162"/>
                <a:gd name="connsiteX1" fmla="*/ 858982 w 1634836"/>
                <a:gd name="connsiteY1" fmla="*/ 89 h 374162"/>
                <a:gd name="connsiteX2" fmla="*/ 1634836 w 1634836"/>
                <a:gd name="connsiteY2" fmla="*/ 374162 h 374162"/>
              </a:gdLst>
              <a:ahLst/>
              <a:cxnLst>
                <a:cxn ang="0">
                  <a:pos x="connsiteX0" y="connsiteY0"/>
                </a:cxn>
                <a:cxn ang="0">
                  <a:pos x="connsiteX1" y="connsiteY1"/>
                </a:cxn>
                <a:cxn ang="0">
                  <a:pos x="connsiteX2" y="connsiteY2"/>
                </a:cxn>
              </a:cxnLst>
              <a:rect l="l" t="t" r="r" b="b"/>
              <a:pathLst>
                <a:path w="1634836" h="374162">
                  <a:moveTo>
                    <a:pt x="0" y="346453"/>
                  </a:moveTo>
                  <a:cubicBezTo>
                    <a:pt x="293254" y="170962"/>
                    <a:pt x="586509" y="-4529"/>
                    <a:pt x="858982" y="89"/>
                  </a:cubicBezTo>
                  <a:cubicBezTo>
                    <a:pt x="1131455" y="4707"/>
                    <a:pt x="1383145" y="189434"/>
                    <a:pt x="1634836" y="374162"/>
                  </a:cubicBezTo>
                </a:path>
              </a:pathLst>
            </a:custGeom>
            <a:ln w="19050">
              <a:solidFill>
                <a:srgbClr val="30B5C5"/>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200" dirty="0">
                <a:latin typeface="Huawei Sans" panose="020C0503030203020204" pitchFamily="34" charset="0"/>
              </a:endParaRPr>
            </a:p>
          </p:txBody>
        </p:sp>
      </p:grpSp>
    </p:spTree>
    <p:extLst>
      <p:ext uri="{BB962C8B-B14F-4D97-AF65-F5344CB8AC3E}">
        <p14:creationId xmlns:p14="http://schemas.microsoft.com/office/powerpoint/2010/main" val="159530316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Freeform 159"/>
          <p:cNvSpPr/>
          <p:nvPr/>
        </p:nvSpPr>
        <p:spPr bwMode="gray">
          <a:xfrm flipH="1">
            <a:off x="1361062" y="2777258"/>
            <a:ext cx="937298" cy="48995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sym typeface="Huawei Sans" panose="020C0503030203020204" pitchFamily="34" charset="0"/>
            </a:endParaRPr>
          </a:p>
        </p:txBody>
      </p:sp>
      <p:sp>
        <p:nvSpPr>
          <p:cNvPr id="22" name="文本框 21"/>
          <p:cNvSpPr txBox="1"/>
          <p:nvPr/>
        </p:nvSpPr>
        <p:spPr bwMode="gray">
          <a:xfrm>
            <a:off x="1565143" y="2918257"/>
            <a:ext cx="478015"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IPv6</a:t>
            </a:r>
            <a:endParaRPr lang="en-US" sz="1200" dirty="0">
              <a:latin typeface="Huawei Sans" panose="020C0503030203020204" pitchFamily="34" charset="0"/>
            </a:endParaRPr>
          </a:p>
        </p:txBody>
      </p:sp>
      <p:sp>
        <p:nvSpPr>
          <p:cNvPr id="2" name="标题 1"/>
          <p:cNvSpPr>
            <a:spLocks noGrp="1"/>
          </p:cNvSpPr>
          <p:nvPr>
            <p:ph type="title"/>
          </p:nvPr>
        </p:nvSpPr>
        <p:spPr bwMode="gray"/>
        <p:txBody>
          <a:bodyPr/>
          <a:lstStyle/>
          <a:p>
            <a:r>
              <a:rPr lang="en-US" smtClean="0"/>
              <a:t>Tunneling Technology: IPv6 over IPv4</a:t>
            </a:r>
            <a:endParaRPr lang="en-US" altLang="zh-CN" dirty="0"/>
          </a:p>
        </p:txBody>
      </p:sp>
      <p:sp>
        <p:nvSpPr>
          <p:cNvPr id="3" name="文本占位符 2"/>
          <p:cNvSpPr>
            <a:spLocks noGrp="1"/>
          </p:cNvSpPr>
          <p:nvPr>
            <p:ph type="body" sz="quarter" idx="10"/>
          </p:nvPr>
        </p:nvSpPr>
        <p:spPr bwMode="gray">
          <a:xfrm>
            <a:off x="455612" y="1052514"/>
            <a:ext cx="11293476" cy="870886"/>
          </a:xfrm>
        </p:spPr>
        <p:txBody>
          <a:bodyPr/>
          <a:lstStyle/>
          <a:p>
            <a:r>
              <a:rPr lang="en-US" sz="1600" smtClean="0"/>
              <a:t>IPv6 over IPv4 tunneling enables interconnection between isolated IPv6 networks over an IPv4 network.</a:t>
            </a:r>
            <a:endParaRPr lang="en-US" altLang="zh-CN" sz="1600" smtClean="0"/>
          </a:p>
          <a:p>
            <a:r>
              <a:rPr lang="en-US" sz="1600" smtClean="0"/>
              <a:t>Fundamentals of IPv6 over IPv4 tunneling:</a:t>
            </a:r>
            <a:endParaRPr lang="en-US" altLang="zh-CN" sz="1600" dirty="0"/>
          </a:p>
        </p:txBody>
      </p:sp>
      <p:sp>
        <p:nvSpPr>
          <p:cNvPr id="4" name="Freeform 159"/>
          <p:cNvSpPr/>
          <p:nvPr/>
        </p:nvSpPr>
        <p:spPr bwMode="gray">
          <a:xfrm flipH="1">
            <a:off x="5086364" y="2777258"/>
            <a:ext cx="937298" cy="48995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sym typeface="Huawei Sans" panose="020C0503030203020204" pitchFamily="34" charset="0"/>
            </a:endParaRPr>
          </a:p>
        </p:txBody>
      </p:sp>
      <p:sp>
        <p:nvSpPr>
          <p:cNvPr id="5" name="Freeform 159"/>
          <p:cNvSpPr/>
          <p:nvPr/>
        </p:nvSpPr>
        <p:spPr bwMode="gray">
          <a:xfrm flipH="1">
            <a:off x="2625579" y="2281774"/>
            <a:ext cx="2158522" cy="119990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sym typeface="Huawei Sans" panose="020C0503030203020204" pitchFamily="34" charset="0"/>
            </a:endParaRPr>
          </a:p>
        </p:txBody>
      </p:sp>
      <p:pic>
        <p:nvPicPr>
          <p:cNvPr id="9" name="图片 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161392" y="2840687"/>
            <a:ext cx="540000" cy="442800"/>
          </a:xfrm>
          <a:prstGeom prst="rect">
            <a:avLst/>
          </a:prstGeom>
        </p:spPr>
      </p:pic>
      <p:sp>
        <p:nvSpPr>
          <p:cNvPr id="10" name="文本框 9"/>
          <p:cNvSpPr txBox="1"/>
          <p:nvPr/>
        </p:nvSpPr>
        <p:spPr bwMode="gray">
          <a:xfrm>
            <a:off x="5290445" y="2918257"/>
            <a:ext cx="478015"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IPv6</a:t>
            </a:r>
            <a:endParaRPr lang="en-US" sz="1200" dirty="0">
              <a:latin typeface="Huawei Sans" panose="020C0503030203020204" pitchFamily="34" charset="0"/>
            </a:endParaRPr>
          </a:p>
        </p:txBody>
      </p:sp>
      <p:cxnSp>
        <p:nvCxnSpPr>
          <p:cNvPr id="11" name="直接连接符 10"/>
          <p:cNvCxnSpPr/>
          <p:nvPr/>
        </p:nvCxnSpPr>
        <p:spPr bwMode="gray">
          <a:xfrm>
            <a:off x="3721770" y="3286460"/>
            <a:ext cx="0" cy="972000"/>
          </a:xfrm>
          <a:prstGeom prst="line">
            <a:avLst/>
          </a:prstGeom>
          <a:ln w="19050">
            <a:solidFill>
              <a:srgbClr val="56C4D2"/>
            </a:solidFill>
            <a:headEnd type="triangle"/>
          </a:ln>
        </p:spPr>
        <p:style>
          <a:lnRef idx="1">
            <a:schemeClr val="accent1"/>
          </a:lnRef>
          <a:fillRef idx="0">
            <a:schemeClr val="accent1"/>
          </a:fillRef>
          <a:effectRef idx="0">
            <a:schemeClr val="accent1"/>
          </a:effectRef>
          <a:fontRef idx="minor">
            <a:schemeClr val="tx1"/>
          </a:fontRef>
        </p:style>
      </p:cxnSp>
      <p:pic>
        <p:nvPicPr>
          <p:cNvPr id="12" name="图片 1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652980" y="2840687"/>
            <a:ext cx="540000" cy="442800"/>
          </a:xfrm>
          <a:prstGeom prst="rect">
            <a:avLst/>
          </a:prstGeom>
        </p:spPr>
      </p:pic>
      <p:sp>
        <p:nvSpPr>
          <p:cNvPr id="13" name="文本框 12"/>
          <p:cNvSpPr txBox="1"/>
          <p:nvPr/>
        </p:nvSpPr>
        <p:spPr bwMode="gray">
          <a:xfrm>
            <a:off x="3440985" y="2518175"/>
            <a:ext cx="527709" cy="307777"/>
          </a:xfrm>
          <a:prstGeom prst="rect">
            <a:avLst/>
          </a:prstGeom>
          <a:noFill/>
        </p:spPr>
        <p:txBody>
          <a:bodyPr wrap="none" rtlCol="0">
            <a:spAutoFit/>
          </a:bodyPr>
          <a:lstStyle/>
          <a:p>
            <a:pPr algn="ctr" fontAlgn="ctr"/>
            <a:r>
              <a:rPr lang="en-US" sz="1400" dirty="0" smtClean="0">
                <a:latin typeface="Huawei Sans" panose="020C0503030203020204" pitchFamily="34" charset="0"/>
              </a:rPr>
              <a:t>IPv4</a:t>
            </a:r>
            <a:endParaRPr lang="en-US" sz="1400" dirty="0">
              <a:latin typeface="Huawei Sans" panose="020C0503030203020204" pitchFamily="34" charset="0"/>
            </a:endParaRPr>
          </a:p>
        </p:txBody>
      </p:sp>
      <p:sp>
        <p:nvSpPr>
          <p:cNvPr id="18" name="Can 9"/>
          <p:cNvSpPr/>
          <p:nvPr/>
        </p:nvSpPr>
        <p:spPr bwMode="gray">
          <a:xfrm rot="5400000">
            <a:off x="3560823" y="2093070"/>
            <a:ext cx="253196" cy="1896281"/>
          </a:xfrm>
          <a:prstGeom prst="can">
            <a:avLst>
              <a:gd name="adj" fmla="val 40000"/>
            </a:avLst>
          </a:prstGeom>
          <a:solidFill>
            <a:srgbClr val="F2FBFC"/>
          </a:soli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文本框 13"/>
          <p:cNvSpPr txBox="1"/>
          <p:nvPr/>
        </p:nvSpPr>
        <p:spPr bwMode="auto">
          <a:xfrm>
            <a:off x="2739281" y="2906551"/>
            <a:ext cx="1807513" cy="276999"/>
          </a:xfrm>
          <a:prstGeom prst="rect">
            <a:avLst/>
          </a:prstGeom>
          <a:noFill/>
        </p:spPr>
        <p:txBody>
          <a:bodyPr wrap="square" rtlCol="0">
            <a:spAutoFit/>
          </a:bodyPr>
          <a:lstStyle/>
          <a:p>
            <a:pPr algn="ctr" fontAlgn="ctr"/>
            <a:r>
              <a:rPr lang="en-US" sz="1200" b="1" dirty="0" smtClean="0">
                <a:solidFill>
                  <a:srgbClr val="56C4D2"/>
                </a:solidFill>
                <a:latin typeface="Huawei Sans" panose="020C0503030203020204" pitchFamily="34" charset="0"/>
              </a:rPr>
              <a:t>IPv6 over IPv4 tunnel</a:t>
            </a:r>
            <a:endParaRPr lang="en-US" sz="1200" b="1" dirty="0">
              <a:solidFill>
                <a:srgbClr val="56C4D2"/>
              </a:solidFill>
              <a:latin typeface="Huawei Sans" panose="020C0503030203020204" pitchFamily="34" charset="0"/>
              <a:cs typeface="Arial" panose="020B0604020202020204" pitchFamily="34" charset="0"/>
            </a:endParaRPr>
          </a:p>
        </p:txBody>
      </p:sp>
      <p:pic>
        <p:nvPicPr>
          <p:cNvPr id="19" name="图片 18" descr="PC.png"/>
          <p:cNvPicPr>
            <a:picLocks noChangeAspect="1"/>
          </p:cNvPicPr>
          <p:nvPr/>
        </p:nvPicPr>
        <p:blipFill>
          <a:blip r:embed="rId4" cstate="print"/>
          <a:stretch>
            <a:fillRect/>
          </a:stretch>
        </p:blipFill>
        <p:spPr bwMode="gray">
          <a:xfrm>
            <a:off x="5856181" y="2851132"/>
            <a:ext cx="445577" cy="342203"/>
          </a:xfrm>
          <a:prstGeom prst="rect">
            <a:avLst/>
          </a:prstGeom>
        </p:spPr>
      </p:pic>
      <p:sp>
        <p:nvSpPr>
          <p:cNvPr id="20" name="文本框 19"/>
          <p:cNvSpPr txBox="1"/>
          <p:nvPr/>
        </p:nvSpPr>
        <p:spPr bwMode="gray">
          <a:xfrm>
            <a:off x="5640444" y="2576459"/>
            <a:ext cx="853118"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IPv6 host</a:t>
            </a:r>
            <a:endParaRPr lang="en-US" sz="1200" dirty="0">
              <a:latin typeface="Huawei Sans" panose="020C0503030203020204" pitchFamily="34" charset="0"/>
              <a:cs typeface="Arial" panose="020B0604020202020204" pitchFamily="34" charset="0"/>
            </a:endParaRPr>
          </a:p>
        </p:txBody>
      </p:sp>
      <p:pic>
        <p:nvPicPr>
          <p:cNvPr id="23" name="图片 22" descr="PC.png"/>
          <p:cNvPicPr>
            <a:picLocks noChangeAspect="1"/>
          </p:cNvPicPr>
          <p:nvPr/>
        </p:nvPicPr>
        <p:blipFill>
          <a:blip r:embed="rId4" cstate="print"/>
          <a:stretch>
            <a:fillRect/>
          </a:stretch>
        </p:blipFill>
        <p:spPr bwMode="gray">
          <a:xfrm>
            <a:off x="1060595" y="2851132"/>
            <a:ext cx="445577" cy="342203"/>
          </a:xfrm>
          <a:prstGeom prst="rect">
            <a:avLst/>
          </a:prstGeom>
        </p:spPr>
      </p:pic>
      <p:sp>
        <p:nvSpPr>
          <p:cNvPr id="24" name="文本框 23"/>
          <p:cNvSpPr txBox="1"/>
          <p:nvPr/>
        </p:nvSpPr>
        <p:spPr bwMode="gray">
          <a:xfrm>
            <a:off x="844858" y="2576459"/>
            <a:ext cx="853118"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IPv6 host</a:t>
            </a:r>
            <a:endParaRPr lang="en-US" sz="1200" dirty="0">
              <a:latin typeface="Huawei Sans" panose="020C0503030203020204" pitchFamily="34" charset="0"/>
              <a:cs typeface="Arial" panose="020B0604020202020204" pitchFamily="34" charset="0"/>
            </a:endParaRPr>
          </a:p>
        </p:txBody>
      </p:sp>
      <p:sp>
        <p:nvSpPr>
          <p:cNvPr id="27" name="矩形 26"/>
          <p:cNvSpPr/>
          <p:nvPr/>
        </p:nvSpPr>
        <p:spPr bwMode="gray">
          <a:xfrm>
            <a:off x="4655818" y="3698675"/>
            <a:ext cx="1043519" cy="231899"/>
          </a:xfrm>
          <a:prstGeom prst="rect">
            <a:avLst/>
          </a:prstGeom>
          <a:solidFill>
            <a:schemeClr val="bg1"/>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IPv6 Header</a:t>
            </a:r>
            <a:endParaRPr lang="en-US" altLang="zh-CN" sz="1200" dirty="0">
              <a:solidFill>
                <a:schemeClr val="tx1"/>
              </a:solidFill>
              <a:latin typeface="Huawei Sans" panose="020C0503030203020204" pitchFamily="34" charset="0"/>
            </a:endParaRPr>
          </a:p>
        </p:txBody>
      </p:sp>
      <p:sp>
        <p:nvSpPr>
          <p:cNvPr id="28" name="矩形 27"/>
          <p:cNvSpPr/>
          <p:nvPr/>
        </p:nvSpPr>
        <p:spPr bwMode="gray">
          <a:xfrm>
            <a:off x="5691637" y="3698675"/>
            <a:ext cx="1043519" cy="231899"/>
          </a:xfrm>
          <a:prstGeom prst="rect">
            <a:avLst/>
          </a:prstGeom>
          <a:solidFill>
            <a:schemeClr val="bg1"/>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IPv6 Data</a:t>
            </a:r>
            <a:endParaRPr lang="en-US" altLang="zh-CN" sz="1200" dirty="0">
              <a:solidFill>
                <a:schemeClr val="tx1"/>
              </a:solidFill>
              <a:latin typeface="Huawei Sans" panose="020C0503030203020204" pitchFamily="34" charset="0"/>
            </a:endParaRPr>
          </a:p>
        </p:txBody>
      </p:sp>
      <p:sp>
        <p:nvSpPr>
          <p:cNvPr id="31" name="矩形 30"/>
          <p:cNvSpPr/>
          <p:nvPr/>
        </p:nvSpPr>
        <p:spPr bwMode="gray">
          <a:xfrm>
            <a:off x="2543166" y="4239888"/>
            <a:ext cx="1044000" cy="231899"/>
          </a:xfrm>
          <a:prstGeom prst="rect">
            <a:avLst/>
          </a:prstGeom>
          <a:solidFill>
            <a:srgbClr val="EAF8FA"/>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IPv4 Header</a:t>
            </a:r>
            <a:endParaRPr lang="en-US" altLang="zh-CN" sz="1200" dirty="0">
              <a:solidFill>
                <a:schemeClr val="tx1"/>
              </a:solidFill>
              <a:latin typeface="Huawei Sans" panose="020C0503030203020204" pitchFamily="34" charset="0"/>
            </a:endParaRPr>
          </a:p>
        </p:txBody>
      </p:sp>
      <p:sp>
        <p:nvSpPr>
          <p:cNvPr id="34" name="圆角矩形 75"/>
          <p:cNvSpPr/>
          <p:nvPr/>
        </p:nvSpPr>
        <p:spPr bwMode="gray">
          <a:xfrm>
            <a:off x="7181896" y="2026310"/>
            <a:ext cx="4489533" cy="3380056"/>
          </a:xfrm>
          <a:prstGeom prst="roundRect">
            <a:avLst>
              <a:gd name="adj" fmla="val 2049"/>
            </a:avLst>
          </a:prstGeom>
          <a:noFill/>
          <a:ln w="9525" cap="flat" cmpd="sng" algn="ctr">
            <a:noFill/>
            <a:prstDash val="solid"/>
            <a:miter lim="800000"/>
          </a:ln>
          <a:effectLst/>
        </p:spPr>
        <p:txBody>
          <a:bodyPr wrap="square" lIns="72000" tIns="72000" rIns="72000" bIns="72000" rtlCol="0" anchor="t" anchorCtr="0"/>
          <a:lstStyle/>
          <a:p>
            <a:pPr marL="342900" lvl="0" indent="-342900" defTabSz="914400" fontAlgn="ctr">
              <a:buFont typeface="+mj-lt"/>
              <a:buAutoNum type="arabicPeriod"/>
              <a:defRPr/>
            </a:pPr>
            <a:r>
              <a:rPr lang="en-US" sz="1400" dirty="0" smtClean="0">
                <a:solidFill>
                  <a:srgbClr val="000000"/>
                </a:solidFill>
                <a:latin typeface="Huawei Sans" panose="020C0503030203020204" pitchFamily="34" charset="0"/>
              </a:rPr>
              <a:t>IPv4/IPv6 dual stack is enabled on border devices (R1 and R2), and an IPv6 over IPv4 tunnel is configured.</a:t>
            </a:r>
          </a:p>
          <a:p>
            <a:pPr marL="342900" lvl="0" indent="-342900" defTabSz="914400" fontAlgn="ctr">
              <a:buFont typeface="+mj-lt"/>
              <a:buAutoNum type="arabicPeriod"/>
              <a:defRPr/>
            </a:pPr>
            <a:r>
              <a:rPr lang="en-US" sz="1400" dirty="0" smtClean="0">
                <a:solidFill>
                  <a:srgbClr val="000000"/>
                </a:solidFill>
                <a:latin typeface="Huawei Sans" panose="020C0503030203020204" pitchFamily="34" charset="0"/>
              </a:rPr>
              <a:t>When receiving an IPv6 packet from the connected IPv6 network, R1 encapsulates it into an IPv4 packet by attaching an IPv4 header to the IPv6 packet. This is done only if the IPv6 packet is not destined for R1 and has a tunnel interface as the next hop.</a:t>
            </a:r>
          </a:p>
          <a:p>
            <a:pPr marL="342900" lvl="0" indent="-342900" defTabSz="914400" fontAlgn="ctr">
              <a:buFont typeface="+mj-lt"/>
              <a:buAutoNum type="arabicPeriod"/>
              <a:defRPr/>
            </a:pPr>
            <a:r>
              <a:rPr lang="en-US" sz="1400" dirty="0" smtClean="0">
                <a:solidFill>
                  <a:srgbClr val="000000"/>
                </a:solidFill>
                <a:latin typeface="Huawei Sans" panose="020C0503030203020204" pitchFamily="34" charset="0"/>
              </a:rPr>
              <a:t>R1 transmits the resulting IPv4 packet to R2 over the IPv4 network.</a:t>
            </a:r>
            <a:endParaRPr lang="en-US" altLang="zh-CN" sz="1400" kern="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p>
            <a:pPr marL="342900" lvl="0" indent="-342900" defTabSz="914400" fontAlgn="ctr">
              <a:buFont typeface="+mj-lt"/>
              <a:buAutoNum type="arabicPeriod"/>
              <a:defRPr/>
            </a:pPr>
            <a:r>
              <a:rPr lang="en-US" sz="1400" dirty="0" smtClean="0">
                <a:solidFill>
                  <a:srgbClr val="000000"/>
                </a:solidFill>
                <a:latin typeface="Huawei Sans" panose="020C0503030203020204" pitchFamily="34" charset="0"/>
              </a:rPr>
              <a:t>R2 </a:t>
            </a:r>
            <a:r>
              <a:rPr lang="en-US" sz="1400" dirty="0" err="1" smtClean="0">
                <a:solidFill>
                  <a:srgbClr val="000000"/>
                </a:solidFill>
                <a:latin typeface="Huawei Sans" panose="020C0503030203020204" pitchFamily="34" charset="0"/>
              </a:rPr>
              <a:t>decapsulates</a:t>
            </a:r>
            <a:r>
              <a:rPr lang="en-US" sz="1400" dirty="0" smtClean="0">
                <a:solidFill>
                  <a:srgbClr val="000000"/>
                </a:solidFill>
                <a:latin typeface="Huawei Sans" panose="020C0503030203020204" pitchFamily="34" charset="0"/>
              </a:rPr>
              <a:t> the IPv4 packet by removing the IPv4 header, and sends the resulting IPv6 packet to the destination IPv6 network.</a:t>
            </a:r>
            <a:endParaRPr lang="en-US" altLang="zh-CN" sz="1400"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矩形 36"/>
          <p:cNvSpPr/>
          <p:nvPr/>
        </p:nvSpPr>
        <p:spPr bwMode="gray">
          <a:xfrm>
            <a:off x="3582616" y="4239888"/>
            <a:ext cx="1043519" cy="231899"/>
          </a:xfrm>
          <a:prstGeom prst="rect">
            <a:avLst/>
          </a:prstGeom>
          <a:solidFill>
            <a:schemeClr val="bg1"/>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IPv6 Header</a:t>
            </a:r>
            <a:endParaRPr lang="en-US" altLang="zh-CN" sz="1200" dirty="0">
              <a:solidFill>
                <a:schemeClr val="tx1"/>
              </a:solidFill>
              <a:latin typeface="Huawei Sans" panose="020C0503030203020204" pitchFamily="34" charset="0"/>
            </a:endParaRPr>
          </a:p>
        </p:txBody>
      </p:sp>
      <p:sp>
        <p:nvSpPr>
          <p:cNvPr id="38" name="矩形 37"/>
          <p:cNvSpPr/>
          <p:nvPr/>
        </p:nvSpPr>
        <p:spPr bwMode="gray">
          <a:xfrm>
            <a:off x="4627862" y="4239888"/>
            <a:ext cx="1043519" cy="231899"/>
          </a:xfrm>
          <a:prstGeom prst="rect">
            <a:avLst/>
          </a:prstGeom>
          <a:solidFill>
            <a:schemeClr val="bg1"/>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IPv6 Data</a:t>
            </a:r>
            <a:endParaRPr lang="en-US" altLang="zh-CN" sz="1200" dirty="0">
              <a:solidFill>
                <a:schemeClr val="tx1"/>
              </a:solidFill>
              <a:latin typeface="Huawei Sans" panose="020C0503030203020204" pitchFamily="34" charset="0"/>
            </a:endParaRPr>
          </a:p>
        </p:txBody>
      </p:sp>
      <p:sp>
        <p:nvSpPr>
          <p:cNvPr id="39" name="文本框 38"/>
          <p:cNvSpPr txBox="1"/>
          <p:nvPr/>
        </p:nvSpPr>
        <p:spPr bwMode="gray">
          <a:xfrm>
            <a:off x="1898713" y="3261494"/>
            <a:ext cx="1050430" cy="461665"/>
          </a:xfrm>
          <a:prstGeom prst="rect">
            <a:avLst/>
          </a:prstGeom>
          <a:noFill/>
        </p:spPr>
        <p:txBody>
          <a:bodyPr wrap="square" rtlCol="0">
            <a:spAutoFit/>
          </a:bodyPr>
          <a:lstStyle/>
          <a:p>
            <a:pPr algn="ctr" fontAlgn="ctr"/>
            <a:r>
              <a:rPr lang="en-US" sz="1200" dirty="0" smtClean="0">
                <a:latin typeface="Huawei Sans" panose="020C0503030203020204" pitchFamily="34" charset="0"/>
              </a:rPr>
              <a:t>R1 </a:t>
            </a:r>
          </a:p>
          <a:p>
            <a:pPr algn="ctr" fontAlgn="ctr"/>
            <a:r>
              <a:rPr lang="en-US" sz="1200" dirty="0" smtClean="0">
                <a:latin typeface="Huawei Sans" panose="020C0503030203020204" pitchFamily="34" charset="0"/>
              </a:rPr>
              <a:t>(dual-stack)</a:t>
            </a:r>
            <a:endParaRPr lang="en-US" sz="1200" dirty="0">
              <a:latin typeface="Huawei Sans" panose="020C0503030203020204" pitchFamily="34" charset="0"/>
              <a:cs typeface="Arial" panose="020B0604020202020204" pitchFamily="34" charset="0"/>
            </a:endParaRPr>
          </a:p>
        </p:txBody>
      </p:sp>
      <p:sp>
        <p:nvSpPr>
          <p:cNvPr id="29" name="文本占位符 2"/>
          <p:cNvSpPr txBox="1">
            <a:spLocks/>
          </p:cNvSpPr>
          <p:nvPr/>
        </p:nvSpPr>
        <p:spPr bwMode="gray">
          <a:xfrm>
            <a:off x="455612" y="5174074"/>
            <a:ext cx="11293476" cy="1014961"/>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base"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Arial"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base"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Arial" panose="020C0503030203020204" pitchFamily="34" charset="0"/>
                <a:ea typeface="方正兰亭黑简体" panose="02000000000000000000" pitchFamily="2" charset="-122"/>
                <a:cs typeface="+mn-cs"/>
              </a:defRPr>
            </a:lvl2pPr>
            <a:lvl3pPr marL="1003998" indent="-201519" algn="l" defTabSz="914034" rtl="0" eaLnBrk="1" fontAlgn="base"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Arial" panose="020C0503030203020204" pitchFamily="34" charset="0"/>
                <a:ea typeface="方正兰亭黑简体" panose="02000000000000000000" pitchFamily="2" charset="-122"/>
                <a:cs typeface="+mn-cs"/>
              </a:defRPr>
            </a:lvl3pPr>
            <a:lvl4pPr marL="1399840" indent="-197921" algn="l" defTabSz="914034" rtl="0" eaLnBrk="1" fontAlgn="base" latinLnBrk="0" hangingPunct="1">
              <a:lnSpc>
                <a:spcPct val="140000"/>
              </a:lnSpc>
              <a:spcBef>
                <a:spcPts val="576"/>
              </a:spcBef>
              <a:buFont typeface="Huawei Sans" panose="020C0503030203020204" pitchFamily="34" charset="0"/>
              <a:buChar char="−"/>
              <a:defRPr sz="1599" kern="1200" baseline="0">
                <a:solidFill>
                  <a:schemeClr val="tx1"/>
                </a:solidFill>
                <a:latin typeface="Arial" panose="020C0503030203020204" pitchFamily="34" charset="0"/>
                <a:ea typeface="方正兰亭黑简体" panose="02000000000000000000" pitchFamily="2" charset="-122"/>
                <a:cs typeface="+mn-cs"/>
              </a:defRPr>
            </a:lvl4pPr>
            <a:lvl5pPr marL="1802879" indent="-201519" algn="l" defTabSz="914034" rtl="0" eaLnBrk="1" fontAlgn="base" latinLnBrk="0" hangingPunct="1">
              <a:lnSpc>
                <a:spcPct val="140000"/>
              </a:lnSpc>
              <a:spcBef>
                <a:spcPts val="576"/>
              </a:spcBef>
              <a:buFont typeface="Huawei Sans" panose="020C0503030203020204" pitchFamily="34" charset="0"/>
              <a:buChar char="~"/>
              <a:defRPr sz="1399" kern="1200" baseline="0">
                <a:solidFill>
                  <a:schemeClr val="tx1"/>
                </a:solidFill>
                <a:latin typeface="Arial"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fontAlgn="ctr">
              <a:lnSpc>
                <a:spcPct val="100000"/>
              </a:lnSpc>
            </a:pPr>
            <a:r>
              <a:rPr lang="en-US" sz="1600" dirty="0" smtClean="0">
                <a:latin typeface="Huawei Sans" panose="020C0503030203020204" pitchFamily="34" charset="0"/>
              </a:rPr>
              <a:t>Classification of IPv6 over IPv4 tunnels:</a:t>
            </a:r>
            <a:endParaRPr lang="en-US" altLang="zh-CN" sz="1600" dirty="0" smtClean="0">
              <a:latin typeface="Huawei Sans" panose="020C0503030203020204" pitchFamily="34" charset="0"/>
            </a:endParaRPr>
          </a:p>
          <a:p>
            <a:pPr marL="542925" lvl="1" indent="-247650" fontAlgn="ctr">
              <a:lnSpc>
                <a:spcPct val="100000"/>
              </a:lnSpc>
            </a:pPr>
            <a:r>
              <a:rPr lang="en-US" sz="1400" dirty="0" smtClean="0">
                <a:latin typeface="Huawei Sans" panose="020C0503030203020204" pitchFamily="34" charset="0"/>
              </a:rPr>
              <a:t>For an IPv6 over IPv4 tunnel, the source IPv4 address must be manually specified, and the destination IPv4 address can be manually or automatically determined. From this perspective, IPv6 over IPv4 tunnels are classified into </a:t>
            </a:r>
            <a:r>
              <a:rPr lang="en-US" sz="1400" u="sng" dirty="0" smtClean="0">
                <a:latin typeface="Huawei Sans" panose="020C0503030203020204" pitchFamily="34" charset="0"/>
              </a:rPr>
              <a:t>manual tunnels</a:t>
            </a:r>
            <a:r>
              <a:rPr lang="en-US" sz="1400" dirty="0" smtClean="0">
                <a:latin typeface="Huawei Sans" panose="020C0503030203020204" pitchFamily="34" charset="0"/>
              </a:rPr>
              <a:t> and </a:t>
            </a:r>
            <a:r>
              <a:rPr lang="en-US" sz="1400" u="sng" dirty="0" smtClean="0">
                <a:latin typeface="Huawei Sans" panose="020C0503030203020204" pitchFamily="34" charset="0"/>
              </a:rPr>
              <a:t>automatic tunnels</a:t>
            </a:r>
            <a:r>
              <a:rPr lang="en-US" sz="1400" dirty="0" smtClean="0">
                <a:latin typeface="Huawei Sans" panose="020C0503030203020204" pitchFamily="34" charset="0"/>
              </a:rPr>
              <a:t>.</a:t>
            </a:r>
            <a:endParaRPr lang="en-US" altLang="zh-CN" sz="1400" dirty="0" smtClean="0">
              <a:latin typeface="Huawei Sans" panose="020C0503030203020204" pitchFamily="34" charset="0"/>
            </a:endParaRPr>
          </a:p>
        </p:txBody>
      </p:sp>
      <p:sp>
        <p:nvSpPr>
          <p:cNvPr id="58" name="矩形 57"/>
          <p:cNvSpPr/>
          <p:nvPr/>
        </p:nvSpPr>
        <p:spPr bwMode="gray">
          <a:xfrm>
            <a:off x="536814" y="3698675"/>
            <a:ext cx="1043519" cy="231899"/>
          </a:xfrm>
          <a:prstGeom prst="rect">
            <a:avLst/>
          </a:prstGeom>
          <a:solidFill>
            <a:schemeClr val="bg1"/>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IPv6 Header</a:t>
            </a:r>
            <a:endParaRPr lang="en-US" altLang="zh-CN" sz="1200" dirty="0">
              <a:solidFill>
                <a:schemeClr val="tx1"/>
              </a:solidFill>
              <a:latin typeface="Huawei Sans" panose="020C0503030203020204" pitchFamily="34" charset="0"/>
            </a:endParaRPr>
          </a:p>
        </p:txBody>
      </p:sp>
      <p:sp>
        <p:nvSpPr>
          <p:cNvPr id="59" name="矩形 58"/>
          <p:cNvSpPr/>
          <p:nvPr/>
        </p:nvSpPr>
        <p:spPr bwMode="gray">
          <a:xfrm>
            <a:off x="1572633" y="3698675"/>
            <a:ext cx="1043519" cy="231899"/>
          </a:xfrm>
          <a:prstGeom prst="rect">
            <a:avLst/>
          </a:prstGeom>
          <a:solidFill>
            <a:schemeClr val="bg1"/>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IPv6 Data</a:t>
            </a:r>
            <a:endParaRPr lang="en-US" altLang="zh-CN" sz="1200" dirty="0">
              <a:solidFill>
                <a:schemeClr val="tx1"/>
              </a:solidFill>
              <a:latin typeface="Huawei Sans" panose="020C0503030203020204" pitchFamily="34" charset="0"/>
            </a:endParaRPr>
          </a:p>
        </p:txBody>
      </p:sp>
      <p:sp>
        <p:nvSpPr>
          <p:cNvPr id="41" name="文本框 40"/>
          <p:cNvSpPr txBox="1"/>
          <p:nvPr/>
        </p:nvSpPr>
        <p:spPr bwMode="gray">
          <a:xfrm>
            <a:off x="2466502" y="4505828"/>
            <a:ext cx="4073551" cy="461665"/>
          </a:xfrm>
          <a:prstGeom prst="rect">
            <a:avLst/>
          </a:prstGeom>
          <a:noFill/>
        </p:spPr>
        <p:txBody>
          <a:bodyPr wrap="none" rtlCol="0">
            <a:spAutoFit/>
          </a:bodyPr>
          <a:lstStyle/>
          <a:p>
            <a:pPr fontAlgn="ctr"/>
            <a:r>
              <a:rPr lang="en-US" sz="1200" dirty="0" smtClean="0">
                <a:latin typeface="Huawei Sans" panose="020C0503030203020204" pitchFamily="34" charset="0"/>
              </a:rPr>
              <a:t>Source IPv4: source IPv4 address of the tunnel</a:t>
            </a:r>
            <a:endParaRPr lang="en-US" altLang="zh-CN" sz="1200" dirty="0" smtClean="0">
              <a:latin typeface="Huawei Sans" panose="020C0503030203020204" pitchFamily="34" charset="0"/>
              <a:cs typeface="Arial" panose="020B0604020202020204" pitchFamily="34" charset="0"/>
            </a:endParaRPr>
          </a:p>
          <a:p>
            <a:pPr fontAlgn="ctr"/>
            <a:r>
              <a:rPr lang="en-US" sz="1200" dirty="0" smtClean="0">
                <a:latin typeface="Huawei Sans" panose="020C0503030203020204" pitchFamily="34" charset="0"/>
              </a:rPr>
              <a:t>Destination IPv4: destination IPv4 address of the tunnel</a:t>
            </a:r>
            <a:endParaRPr lang="en-US" sz="1200" dirty="0">
              <a:latin typeface="Huawei Sans" panose="020C0503030203020204" pitchFamily="34" charset="0"/>
              <a:cs typeface="Arial" panose="020B0604020202020204" pitchFamily="34" charset="0"/>
            </a:endParaRPr>
          </a:p>
        </p:txBody>
      </p:sp>
      <p:sp>
        <p:nvSpPr>
          <p:cNvPr id="43" name="文本框 42"/>
          <p:cNvSpPr txBox="1"/>
          <p:nvPr/>
        </p:nvSpPr>
        <p:spPr bwMode="gray">
          <a:xfrm>
            <a:off x="1624233" y="2135914"/>
            <a:ext cx="1593034" cy="646331"/>
          </a:xfrm>
          <a:prstGeom prst="rect">
            <a:avLst/>
          </a:prstGeom>
          <a:noFill/>
        </p:spPr>
        <p:txBody>
          <a:bodyPr wrap="square" rtlCol="0">
            <a:spAutoFit/>
          </a:bodyPr>
          <a:lstStyle/>
          <a:p>
            <a:pPr algn="ctr" fontAlgn="ctr"/>
            <a:r>
              <a:rPr lang="en-US" sz="1200" dirty="0" smtClean="0">
                <a:latin typeface="Huawei Sans" panose="020C0503030203020204" pitchFamily="34" charset="0"/>
              </a:rPr>
              <a:t>Source IPv4 address of the tunnel</a:t>
            </a:r>
            <a:endParaRPr lang="en-US" altLang="zh-CN" sz="1200" dirty="0" smtClean="0">
              <a:latin typeface="Huawei Sans" panose="020C0503030203020204" pitchFamily="34" charset="0"/>
              <a:cs typeface="Arial" panose="020B0604020202020204" pitchFamily="34" charset="0"/>
            </a:endParaRPr>
          </a:p>
          <a:p>
            <a:pPr algn="ctr" fontAlgn="ctr"/>
            <a:r>
              <a:rPr lang="en-US" sz="1200" dirty="0" smtClean="0">
                <a:latin typeface="Huawei Sans" panose="020C0503030203020204" pitchFamily="34" charset="0"/>
              </a:rPr>
              <a:t>Loopback 0</a:t>
            </a:r>
            <a:endParaRPr lang="en-US" sz="1200" dirty="0">
              <a:latin typeface="Huawei Sans" panose="020C0503030203020204" pitchFamily="34" charset="0"/>
              <a:cs typeface="Arial" panose="020B0604020202020204" pitchFamily="34" charset="0"/>
            </a:endParaRPr>
          </a:p>
        </p:txBody>
      </p:sp>
      <p:sp>
        <p:nvSpPr>
          <p:cNvPr id="46" name="文本框 45"/>
          <p:cNvSpPr txBox="1"/>
          <p:nvPr/>
        </p:nvSpPr>
        <p:spPr bwMode="gray">
          <a:xfrm>
            <a:off x="504291" y="3942988"/>
            <a:ext cx="2197101" cy="461665"/>
          </a:xfrm>
          <a:prstGeom prst="rect">
            <a:avLst/>
          </a:prstGeom>
          <a:noFill/>
        </p:spPr>
        <p:txBody>
          <a:bodyPr wrap="square" rtlCol="0">
            <a:spAutoFit/>
          </a:bodyPr>
          <a:lstStyle/>
          <a:p>
            <a:pPr fontAlgn="ctr"/>
            <a:r>
              <a:rPr lang="en-US" sz="1200" dirty="0" smtClean="0">
                <a:latin typeface="Huawei Sans" panose="020C0503030203020204" pitchFamily="34" charset="0"/>
              </a:rPr>
              <a:t>Next hop: IPv6 address of the peer interface Tunnel 1</a:t>
            </a:r>
            <a:endParaRPr lang="en-US" sz="1200" dirty="0">
              <a:latin typeface="Huawei Sans" panose="020C0503030203020204" pitchFamily="34" charset="0"/>
              <a:cs typeface="Arial" panose="020B0604020202020204" pitchFamily="34" charset="0"/>
            </a:endParaRPr>
          </a:p>
        </p:txBody>
      </p:sp>
      <p:sp>
        <p:nvSpPr>
          <p:cNvPr id="49" name="文本框 48"/>
          <p:cNvSpPr txBox="1"/>
          <p:nvPr/>
        </p:nvSpPr>
        <p:spPr bwMode="gray">
          <a:xfrm>
            <a:off x="2624905" y="3167809"/>
            <a:ext cx="798616"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Tunnel 1</a:t>
            </a:r>
            <a:endParaRPr lang="en-US" sz="1200" dirty="0">
              <a:latin typeface="Huawei Sans" panose="020C0503030203020204" pitchFamily="34" charset="0"/>
              <a:cs typeface="Arial" panose="020B0604020202020204" pitchFamily="34" charset="0"/>
            </a:endParaRPr>
          </a:p>
        </p:txBody>
      </p:sp>
      <p:sp>
        <p:nvSpPr>
          <p:cNvPr id="50" name="文本框 49"/>
          <p:cNvSpPr txBox="1"/>
          <p:nvPr/>
        </p:nvSpPr>
        <p:spPr bwMode="gray">
          <a:xfrm>
            <a:off x="3902362" y="3167809"/>
            <a:ext cx="798617"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Tunnel 1</a:t>
            </a:r>
            <a:endParaRPr lang="en-US" sz="1200" dirty="0">
              <a:latin typeface="Huawei Sans" panose="020C0503030203020204" pitchFamily="34" charset="0"/>
              <a:cs typeface="Arial" panose="020B0604020202020204" pitchFamily="34" charset="0"/>
            </a:endParaRPr>
          </a:p>
        </p:txBody>
      </p:sp>
      <p:cxnSp>
        <p:nvCxnSpPr>
          <p:cNvPr id="7" name="直接连接符 6"/>
          <p:cNvCxnSpPr/>
          <p:nvPr/>
        </p:nvCxnSpPr>
        <p:spPr bwMode="gray">
          <a:xfrm flipV="1">
            <a:off x="2437742" y="2768447"/>
            <a:ext cx="0" cy="720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bwMode="gray">
          <a:xfrm flipH="1">
            <a:off x="2338349" y="2768447"/>
            <a:ext cx="17338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64" name="文本框 63"/>
          <p:cNvSpPr txBox="1"/>
          <p:nvPr/>
        </p:nvSpPr>
        <p:spPr bwMode="gray">
          <a:xfrm>
            <a:off x="4301670" y="2135914"/>
            <a:ext cx="1752090" cy="646331"/>
          </a:xfrm>
          <a:prstGeom prst="rect">
            <a:avLst/>
          </a:prstGeom>
          <a:noFill/>
        </p:spPr>
        <p:txBody>
          <a:bodyPr wrap="square" rtlCol="0">
            <a:spAutoFit/>
          </a:bodyPr>
          <a:lstStyle/>
          <a:p>
            <a:pPr algn="ctr" fontAlgn="ctr"/>
            <a:r>
              <a:rPr lang="en-US" sz="1200" dirty="0" smtClean="0">
                <a:latin typeface="Huawei Sans" panose="020C0503030203020204" pitchFamily="34" charset="0"/>
              </a:rPr>
              <a:t>Destination IPv4 address of the tunnel</a:t>
            </a:r>
            <a:endParaRPr lang="en-US" altLang="zh-CN" sz="1200" dirty="0" smtClean="0">
              <a:latin typeface="Huawei Sans" panose="020C0503030203020204" pitchFamily="34" charset="0"/>
              <a:cs typeface="Arial" panose="020B0604020202020204" pitchFamily="34" charset="0"/>
            </a:endParaRPr>
          </a:p>
          <a:p>
            <a:pPr algn="ctr" fontAlgn="ctr"/>
            <a:r>
              <a:rPr lang="en-US" sz="1200" dirty="0" smtClean="0">
                <a:latin typeface="Huawei Sans" panose="020C0503030203020204" pitchFamily="34" charset="0"/>
              </a:rPr>
              <a:t>Loopback 0</a:t>
            </a:r>
            <a:endParaRPr lang="en-US" sz="1200" dirty="0">
              <a:latin typeface="Huawei Sans" panose="020C0503030203020204" pitchFamily="34" charset="0"/>
              <a:cs typeface="Arial" panose="020B0604020202020204" pitchFamily="34" charset="0"/>
            </a:endParaRPr>
          </a:p>
        </p:txBody>
      </p:sp>
      <p:cxnSp>
        <p:nvCxnSpPr>
          <p:cNvPr id="65" name="直接连接符 64"/>
          <p:cNvCxnSpPr/>
          <p:nvPr/>
        </p:nvCxnSpPr>
        <p:spPr bwMode="gray">
          <a:xfrm flipV="1">
            <a:off x="4920383" y="2768447"/>
            <a:ext cx="0" cy="720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bwMode="gray">
          <a:xfrm flipH="1">
            <a:off x="4820990" y="2768447"/>
            <a:ext cx="17338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67" name="文本框 66"/>
          <p:cNvSpPr txBox="1"/>
          <p:nvPr/>
        </p:nvSpPr>
        <p:spPr bwMode="gray">
          <a:xfrm>
            <a:off x="4417283" y="3261494"/>
            <a:ext cx="1096553" cy="461665"/>
          </a:xfrm>
          <a:prstGeom prst="rect">
            <a:avLst/>
          </a:prstGeom>
          <a:noFill/>
        </p:spPr>
        <p:txBody>
          <a:bodyPr wrap="square" rtlCol="0">
            <a:spAutoFit/>
          </a:bodyPr>
          <a:lstStyle/>
          <a:p>
            <a:pPr algn="ctr" fontAlgn="ctr"/>
            <a:r>
              <a:rPr lang="en-US" sz="1200" dirty="0" smtClean="0">
                <a:latin typeface="Huawei Sans" panose="020C0503030203020204" pitchFamily="34" charset="0"/>
              </a:rPr>
              <a:t>R2 </a:t>
            </a:r>
          </a:p>
          <a:p>
            <a:pPr algn="ctr" fontAlgn="ctr"/>
            <a:r>
              <a:rPr lang="en-US" sz="1200" dirty="0" smtClean="0">
                <a:latin typeface="Huawei Sans" panose="020C0503030203020204" pitchFamily="34" charset="0"/>
              </a:rPr>
              <a:t>(dual-stack)</a:t>
            </a:r>
            <a:endParaRPr lang="en-US" sz="1200" dirty="0">
              <a:latin typeface="Huawei Sans" panose="020C0503030203020204" pitchFamily="34" charset="0"/>
              <a:cs typeface="Arial" panose="020B0604020202020204" pitchFamily="34" charset="0"/>
            </a:endParaRPr>
          </a:p>
        </p:txBody>
      </p:sp>
      <p:sp>
        <p:nvSpPr>
          <p:cNvPr id="60" name="五边形 59"/>
          <p:cNvSpPr/>
          <p:nvPr/>
        </p:nvSpPr>
        <p:spPr bwMode="gray">
          <a:xfrm>
            <a:off x="5855005" y="104076"/>
            <a:ext cx="881075" cy="21312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Overview</a:t>
            </a:r>
            <a:endParaRPr lang="en-US" sz="1200" dirty="0">
              <a:latin typeface="Huawei Sans" panose="020C0503030203020204" pitchFamily="34" charset="0"/>
            </a:endParaRPr>
          </a:p>
        </p:txBody>
      </p:sp>
      <p:sp>
        <p:nvSpPr>
          <p:cNvPr id="62" name="燕尾形 61"/>
          <p:cNvSpPr/>
          <p:nvPr/>
        </p:nvSpPr>
        <p:spPr bwMode="gray">
          <a:xfrm>
            <a:off x="6647300" y="104076"/>
            <a:ext cx="1294562"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chemeClr val="bg1"/>
                </a:solidFill>
                <a:latin typeface="Huawei Sans" panose="020C0503030203020204" pitchFamily="34" charset="0"/>
              </a:rPr>
              <a:t>IPv6 over IPv4</a:t>
            </a:r>
            <a:endParaRPr lang="en-US" sz="1200" b="1" dirty="0">
              <a:solidFill>
                <a:schemeClr val="bg1"/>
              </a:solidFill>
              <a:latin typeface="Huawei Sans" panose="020C0503030203020204" pitchFamily="34" charset="0"/>
            </a:endParaRPr>
          </a:p>
        </p:txBody>
      </p:sp>
      <p:sp>
        <p:nvSpPr>
          <p:cNvPr id="63" name="燕尾形 62"/>
          <p:cNvSpPr/>
          <p:nvPr/>
        </p:nvSpPr>
        <p:spPr bwMode="gray">
          <a:xfrm>
            <a:off x="7853082" y="104076"/>
            <a:ext cx="72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6PE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燕尾形 67"/>
          <p:cNvSpPr/>
          <p:nvPr/>
        </p:nvSpPr>
        <p:spPr bwMode="gray">
          <a:xfrm>
            <a:off x="8484302" y="104076"/>
            <a:ext cx="72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6VPE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燕尾形 68"/>
          <p:cNvSpPr/>
          <p:nvPr/>
        </p:nvSpPr>
        <p:spPr bwMode="gray">
          <a:xfrm>
            <a:off x="10344605" y="104076"/>
            <a:ext cx="77225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NAT64</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燕尾形 69"/>
          <p:cNvSpPr/>
          <p:nvPr/>
        </p:nvSpPr>
        <p:spPr bwMode="gray">
          <a:xfrm>
            <a:off x="9115522" y="104076"/>
            <a:ext cx="1317863"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IPv4 over IPv6</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燕尾形 70"/>
          <p:cNvSpPr/>
          <p:nvPr/>
        </p:nvSpPr>
        <p:spPr bwMode="gray">
          <a:xfrm>
            <a:off x="11028075" y="104076"/>
            <a:ext cx="72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IVI</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63468567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Manual Tunnel</a:t>
            </a:r>
            <a:endParaRPr lang="en-US" altLang="zh-CN" dirty="0"/>
          </a:p>
        </p:txBody>
      </p:sp>
      <p:sp>
        <p:nvSpPr>
          <p:cNvPr id="3" name="文本占位符 2"/>
          <p:cNvSpPr>
            <a:spLocks noGrp="1"/>
          </p:cNvSpPr>
          <p:nvPr>
            <p:ph type="body" sz="quarter" idx="10"/>
          </p:nvPr>
        </p:nvSpPr>
        <p:spPr bwMode="gray">
          <a:xfrm>
            <a:off x="455612" y="1052514"/>
            <a:ext cx="11293476" cy="783891"/>
          </a:xfrm>
        </p:spPr>
        <p:txBody>
          <a:bodyPr/>
          <a:lstStyle/>
          <a:p>
            <a:r>
              <a:rPr lang="en-US" sz="1600" smtClean="0"/>
              <a:t>For a manual tunnel, the destination IPv4 address must be manually specified, as border devices cannot automatically obtain this address.</a:t>
            </a:r>
            <a:endParaRPr lang="en-US" sz="1600" dirty="0"/>
          </a:p>
        </p:txBody>
      </p:sp>
      <p:sp>
        <p:nvSpPr>
          <p:cNvPr id="4" name="圆角矩形 75"/>
          <p:cNvSpPr/>
          <p:nvPr/>
        </p:nvSpPr>
        <p:spPr bwMode="gray">
          <a:xfrm>
            <a:off x="846081" y="1836405"/>
            <a:ext cx="5181601"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Manual IPv6 over IPv4 tunnel</a:t>
            </a:r>
            <a:endParaRPr lang="en-US" altLang="zh-CN" sz="16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圆角矩形 75"/>
          <p:cNvSpPr/>
          <p:nvPr/>
        </p:nvSpPr>
        <p:spPr bwMode="gray">
          <a:xfrm>
            <a:off x="846081" y="2282698"/>
            <a:ext cx="5181601" cy="3771548"/>
          </a:xfrm>
          <a:prstGeom prst="roundRect">
            <a:avLst>
              <a:gd name="adj" fmla="val 2049"/>
            </a:avLst>
          </a:prstGeom>
          <a:noFill/>
          <a:ln w="9525" cap="flat" cmpd="sng" algn="ctr">
            <a:solidFill>
              <a:sysClr val="window" lastClr="FFFFFF">
                <a:lumMod val="75000"/>
              </a:sysClr>
            </a:solidFill>
            <a:prstDash val="solid"/>
            <a:miter lim="800000"/>
          </a:ln>
          <a:effectLst/>
        </p:spPr>
        <p:txBody>
          <a:bodyPr wrap="square" lIns="72000" tIns="72000" rIns="72000" bIns="72000" rtlCol="0" anchor="t" anchorCtr="0"/>
          <a:lstStyle/>
          <a:p>
            <a:pPr marL="171450" indent="-171450" defTabSz="914400" fontAlgn="ctr">
              <a:buFont typeface="Arial" panose="020B0604020202020204" pitchFamily="34" charset="0"/>
              <a:buChar char="•"/>
              <a:defRPr/>
            </a:pPr>
            <a:r>
              <a:rPr lang="en-US" altLang="zh-CN" sz="1400" dirty="0">
                <a:solidFill>
                  <a:srgbClr val="000000"/>
                </a:solidFill>
                <a:latin typeface="Huawei Sans" panose="020C0503030203020204" pitchFamily="34" charset="0"/>
              </a:rPr>
              <a:t>A manual tunnel provides a point-to-point connection, and its source and destination addresses need to be manually </a:t>
            </a:r>
            <a:r>
              <a:rPr lang="en-US" altLang="zh-CN" sz="1400" dirty="0" smtClean="0">
                <a:solidFill>
                  <a:srgbClr val="000000"/>
                </a:solidFill>
                <a:latin typeface="Huawei Sans" panose="020C0503030203020204" pitchFamily="34" charset="0"/>
              </a:rPr>
              <a:t>specified.</a:t>
            </a:r>
            <a:r>
              <a:rPr lang="en-US" altLang="zh-CN" sz="1400" kern="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smtClean="0">
                <a:solidFill>
                  <a:srgbClr val="000000"/>
                </a:solidFill>
                <a:latin typeface="Huawei Sans" panose="020C0503030203020204" pitchFamily="34" charset="0"/>
              </a:rPr>
              <a:t>In a manual tunnel, an IPv6 packet is encapsulated into an IPv4 packet, with itself as the payload of the IPv4 packet.</a:t>
            </a:r>
            <a:endParaRPr lang="en-US" altLang="zh-CN" sz="1400" kern="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p>
            <a:pPr marL="171450" lvl="0" indent="-171450" defTabSz="914400" fontAlgn="ctr">
              <a:buFont typeface="Arial" panose="020B0604020202020204" pitchFamily="34" charset="0"/>
              <a:buChar char="•"/>
              <a:defRPr/>
            </a:pPr>
            <a:endParaRPr lang="en-US" altLang="zh-CN" sz="1400" kern="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p>
            <a:pPr marL="171450" lvl="0" indent="-171450" defTabSz="914400" fontAlgn="ctr">
              <a:buFont typeface="Arial" panose="020B0604020202020204" pitchFamily="34" charset="0"/>
              <a:buChar char="•"/>
              <a:defRPr/>
            </a:pPr>
            <a:endParaRPr lang="en-US" altLang="zh-CN" sz="1400"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p>
            <a:pPr marL="171450" lvl="0" indent="-171450" defTabSz="914400" fontAlgn="ctr">
              <a:buFont typeface="Arial" panose="020B0604020202020204" pitchFamily="34" charset="0"/>
              <a:buChar char="•"/>
              <a:defRPr/>
            </a:pPr>
            <a:endParaRPr lang="en-US" altLang="zh-CN" sz="1400" kern="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p>
            <a:pPr marL="171450" lvl="0" indent="-171450" defTabSz="914400" fontAlgn="ctr">
              <a:buFont typeface="Arial" panose="020B0604020202020204" pitchFamily="34" charset="0"/>
              <a:buChar char="•"/>
              <a:defRPr/>
            </a:pPr>
            <a:endParaRPr lang="en-US" altLang="zh-CN" sz="1400"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p>
            <a:pPr marL="171450" lvl="0" indent="-171450" defTabSz="914400" fontAlgn="ctr">
              <a:buFont typeface="Arial" panose="020B0604020202020204" pitchFamily="34" charset="0"/>
              <a:buChar char="•"/>
              <a:defRPr/>
            </a:pPr>
            <a:endParaRPr lang="en-US" altLang="zh-CN" sz="1400" kern="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p>
            <a:pPr marL="171450" lvl="0" indent="-171450" defTabSz="914400" fontAlgn="ctr">
              <a:buFont typeface="Arial" panose="020B0604020202020204" pitchFamily="34" charset="0"/>
              <a:buChar char="•"/>
              <a:defRPr/>
            </a:pPr>
            <a:endParaRPr lang="en-US" altLang="zh-CN" sz="1400" kern="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p>
            <a:pPr marL="171450" lvl="0" indent="-171450" defTabSz="914400" fontAlgn="ctr">
              <a:buFont typeface="Arial" panose="020B0604020202020204" pitchFamily="34" charset="0"/>
              <a:buChar char="•"/>
              <a:defRPr/>
            </a:pPr>
            <a:endParaRPr lang="en-US" altLang="zh-CN" sz="1400" kern="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p>
            <a:pPr marL="171450" lvl="0" indent="-171450" defTabSz="914400" fontAlgn="ctr">
              <a:buFont typeface="Arial" panose="020B0604020202020204" pitchFamily="34" charset="0"/>
              <a:buChar char="•"/>
              <a:defRPr/>
            </a:pPr>
            <a:endParaRPr lang="en-US" sz="1400" dirty="0" smtClean="0">
              <a:solidFill>
                <a:srgbClr val="000000"/>
              </a:solidFill>
              <a:latin typeface="Huawei Sans" panose="020C0503030203020204" pitchFamily="34" charset="0"/>
            </a:endParaRPr>
          </a:p>
          <a:p>
            <a:pPr marL="171450" lvl="0" indent="-171450" defTabSz="914400" fontAlgn="ctr">
              <a:buFont typeface="Arial" panose="020B0604020202020204" pitchFamily="34" charset="0"/>
              <a:buChar char="•"/>
              <a:defRPr/>
            </a:pPr>
            <a:r>
              <a:rPr lang="en-US" sz="1400" dirty="0" smtClean="0">
                <a:solidFill>
                  <a:srgbClr val="000000"/>
                </a:solidFill>
                <a:latin typeface="Huawei Sans" panose="020C0503030203020204" pitchFamily="34" charset="0"/>
              </a:rPr>
              <a:t>A manual tunnel is created between two border routers to connect IPv6 networks that are isolated by IPv4 networks, or created between a border router and a host to enable the host to access an IPv6 network.</a:t>
            </a:r>
            <a:endParaRPr lang="en-US" altLang="zh-CN" sz="1400"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圆角矩形 75"/>
          <p:cNvSpPr/>
          <p:nvPr/>
        </p:nvSpPr>
        <p:spPr bwMode="gray">
          <a:xfrm>
            <a:off x="6132457" y="1836405"/>
            <a:ext cx="5181601"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IPv6 over IPv4 GRE tunnel</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圆角矩形 75"/>
          <p:cNvSpPr/>
          <p:nvPr/>
        </p:nvSpPr>
        <p:spPr bwMode="gray">
          <a:xfrm>
            <a:off x="6132457" y="2282698"/>
            <a:ext cx="5181601" cy="3771548"/>
          </a:xfrm>
          <a:prstGeom prst="roundRect">
            <a:avLst>
              <a:gd name="adj" fmla="val 2049"/>
            </a:avLst>
          </a:prstGeom>
          <a:noFill/>
          <a:ln w="9525" cap="flat" cmpd="sng" algn="ctr">
            <a:solidFill>
              <a:sysClr val="window" lastClr="FFFFFF">
                <a:lumMod val="75000"/>
              </a:sysClr>
            </a:solidFill>
            <a:prstDash val="solid"/>
            <a:miter lim="800000"/>
          </a:ln>
          <a:effectLst/>
        </p:spPr>
        <p:txBody>
          <a:bodyPr wrap="square" lIns="72000" tIns="72000" rIns="72000" bIns="72000" rtlCol="0" anchor="t" anchorCtr="0"/>
          <a:lstStyle/>
          <a:p>
            <a:pPr marL="171450" lvl="0" indent="-171450" defTabSz="914400" fontAlgn="ctr">
              <a:buFont typeface="Arial" panose="020B0604020202020204" pitchFamily="34" charset="0"/>
              <a:buChar char="•"/>
              <a:defRPr/>
            </a:pPr>
            <a:r>
              <a:rPr lang="en-US" sz="1400" dirty="0" smtClean="0">
                <a:solidFill>
                  <a:srgbClr val="000000"/>
                </a:solidFill>
                <a:latin typeface="Huawei Sans" panose="020C0503030203020204" pitchFamily="34" charset="0"/>
              </a:rPr>
              <a:t>An IPv6 over IPv4 GRE tunnel uses the standard GRE tunneling technology to provide a point-to-point connection. Addresses need to be specified for both ends of the tunnel.</a:t>
            </a:r>
            <a:endParaRPr lang="en-US" altLang="zh-CN" sz="1400" kern="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p>
            <a:pPr marL="171450" lvl="0" indent="-171450" defTabSz="914400" fontAlgn="ctr">
              <a:buFont typeface="Arial" panose="020B0604020202020204" pitchFamily="34" charset="0"/>
              <a:buChar char="•"/>
              <a:defRPr/>
            </a:pPr>
            <a:endParaRPr lang="en-US" altLang="zh-CN" sz="1400" kern="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p>
            <a:pPr marL="171450" lvl="0" indent="-171450" defTabSz="914400" fontAlgn="ctr">
              <a:buFont typeface="Arial" panose="020B0604020202020204" pitchFamily="34" charset="0"/>
              <a:buChar char="•"/>
              <a:defRPr/>
            </a:pPr>
            <a:endParaRPr lang="en-US" altLang="zh-CN" sz="1400" kern="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p>
            <a:pPr marL="171450" lvl="0" indent="-171450" defTabSz="914400" fontAlgn="ctr">
              <a:buFont typeface="Arial" panose="020B0604020202020204" pitchFamily="34" charset="0"/>
              <a:buChar char="•"/>
              <a:defRPr/>
            </a:pPr>
            <a:endParaRPr lang="en-US" altLang="zh-CN" sz="1400" kern="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p>
            <a:pPr marL="171450" lvl="0" indent="-171450" defTabSz="914400" fontAlgn="ctr">
              <a:buFont typeface="Arial" panose="020B0604020202020204" pitchFamily="34" charset="0"/>
              <a:buChar char="•"/>
              <a:defRPr/>
            </a:pPr>
            <a:endParaRPr lang="en-US" altLang="zh-CN" sz="1400" kern="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p>
            <a:pPr marL="171450" lvl="0" indent="-171450" defTabSz="914400" fontAlgn="ctr">
              <a:buFont typeface="Arial" panose="020B0604020202020204" pitchFamily="34" charset="0"/>
              <a:buChar char="•"/>
              <a:defRPr/>
            </a:pPr>
            <a:endParaRPr lang="en-US" altLang="zh-CN" sz="1400" kern="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p>
            <a:pPr marL="171450" lvl="0" indent="-171450" defTabSz="914400" fontAlgn="ctr">
              <a:buFont typeface="Arial" panose="020B0604020202020204" pitchFamily="34" charset="0"/>
              <a:buChar char="•"/>
              <a:defRPr/>
            </a:pPr>
            <a:endParaRPr lang="en-US" altLang="zh-CN" sz="1400" kern="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p>
            <a:pPr marL="171450" lvl="0" indent="-171450" defTabSz="914400" fontAlgn="ctr">
              <a:buFont typeface="Arial" panose="020B0604020202020204" pitchFamily="34" charset="0"/>
              <a:buChar char="•"/>
              <a:defRPr/>
            </a:pPr>
            <a:endParaRPr lang="en-US" altLang="zh-CN" sz="1400" kern="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Freeform 159"/>
          <p:cNvSpPr/>
          <p:nvPr/>
        </p:nvSpPr>
        <p:spPr bwMode="gray">
          <a:xfrm flipH="1">
            <a:off x="2322668" y="3523627"/>
            <a:ext cx="1882446" cy="96408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sym typeface="Huawei Sans" panose="020C0503030203020204" pitchFamily="34" charset="0"/>
            </a:endParaRPr>
          </a:p>
        </p:txBody>
      </p:sp>
      <p:sp>
        <p:nvSpPr>
          <p:cNvPr id="11" name="Freeform 159"/>
          <p:cNvSpPr/>
          <p:nvPr/>
        </p:nvSpPr>
        <p:spPr bwMode="gray">
          <a:xfrm flipH="1">
            <a:off x="1223950" y="3832077"/>
            <a:ext cx="816726" cy="47003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sym typeface="Huawei Sans" panose="020C0503030203020204" pitchFamily="34" charset="0"/>
            </a:endParaRPr>
          </a:p>
        </p:txBody>
      </p:sp>
      <p:sp>
        <p:nvSpPr>
          <p:cNvPr id="12" name="文本框 11"/>
          <p:cNvSpPr txBox="1"/>
          <p:nvPr/>
        </p:nvSpPr>
        <p:spPr bwMode="gray">
          <a:xfrm>
            <a:off x="1393305" y="3974213"/>
            <a:ext cx="478015"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IPv6</a:t>
            </a:r>
            <a:endParaRPr lang="en-US" sz="1200" dirty="0">
              <a:latin typeface="Huawei Sans" panose="020C0503030203020204" pitchFamily="34" charset="0"/>
            </a:endParaRPr>
          </a:p>
        </p:txBody>
      </p:sp>
      <p:pic>
        <p:nvPicPr>
          <p:cNvPr id="13" name="图片 1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929342" y="3947047"/>
            <a:ext cx="447899" cy="367277"/>
          </a:xfrm>
          <a:prstGeom prst="rect">
            <a:avLst/>
          </a:prstGeom>
        </p:spPr>
      </p:pic>
      <p:sp>
        <p:nvSpPr>
          <p:cNvPr id="17" name="文本框 16"/>
          <p:cNvSpPr txBox="1"/>
          <p:nvPr/>
        </p:nvSpPr>
        <p:spPr bwMode="gray">
          <a:xfrm>
            <a:off x="3016851" y="3721761"/>
            <a:ext cx="478015"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IPv4</a:t>
            </a:r>
            <a:endParaRPr lang="en-US" sz="1200" dirty="0">
              <a:latin typeface="Huawei Sans" panose="020C0503030203020204" pitchFamily="34" charset="0"/>
            </a:endParaRPr>
          </a:p>
        </p:txBody>
      </p:sp>
      <p:sp>
        <p:nvSpPr>
          <p:cNvPr id="21" name="文本框 20"/>
          <p:cNvSpPr txBox="1"/>
          <p:nvPr/>
        </p:nvSpPr>
        <p:spPr bwMode="gray">
          <a:xfrm>
            <a:off x="1417812" y="4343071"/>
            <a:ext cx="1135247" cy="461665"/>
          </a:xfrm>
          <a:prstGeom prst="rect">
            <a:avLst/>
          </a:prstGeom>
          <a:noFill/>
        </p:spPr>
        <p:txBody>
          <a:bodyPr wrap="none" rtlCol="0">
            <a:spAutoFit/>
          </a:bodyPr>
          <a:lstStyle/>
          <a:p>
            <a:pPr algn="ctr" fontAlgn="ctr"/>
            <a:r>
              <a:rPr lang="en-US" sz="1200" dirty="0" smtClean="0">
                <a:latin typeface="Huawei Sans" panose="020C0503030203020204" pitchFamily="34" charset="0"/>
              </a:rPr>
              <a:t>Border device</a:t>
            </a:r>
            <a:endParaRPr lang="en-US" altLang="zh-CN" sz="1200" dirty="0" smtClean="0">
              <a:latin typeface="Huawei Sans" panose="020C0503030203020204" pitchFamily="34" charset="0"/>
              <a:cs typeface="Arial" panose="020B0604020202020204" pitchFamily="34" charset="0"/>
            </a:endParaRPr>
          </a:p>
          <a:p>
            <a:pPr algn="ctr" fontAlgn="ctr"/>
            <a:r>
              <a:rPr lang="en-US" sz="1200" dirty="0" smtClean="0">
                <a:latin typeface="Huawei Sans" panose="020C0503030203020204" pitchFamily="34" charset="0"/>
              </a:rPr>
              <a:t>(dual-stack)</a:t>
            </a:r>
            <a:endParaRPr lang="en-US" sz="1200" dirty="0">
              <a:latin typeface="Huawei Sans" panose="020C0503030203020204" pitchFamily="34" charset="0"/>
              <a:cs typeface="Arial" panose="020B0604020202020204" pitchFamily="34" charset="0"/>
            </a:endParaRPr>
          </a:p>
        </p:txBody>
      </p:sp>
      <p:sp>
        <p:nvSpPr>
          <p:cNvPr id="22" name="文本框 21"/>
          <p:cNvSpPr txBox="1"/>
          <p:nvPr/>
        </p:nvSpPr>
        <p:spPr bwMode="gray">
          <a:xfrm>
            <a:off x="4027140" y="4343071"/>
            <a:ext cx="1135247" cy="461665"/>
          </a:xfrm>
          <a:prstGeom prst="rect">
            <a:avLst/>
          </a:prstGeom>
          <a:noFill/>
        </p:spPr>
        <p:txBody>
          <a:bodyPr wrap="none" rtlCol="0">
            <a:spAutoFit/>
          </a:bodyPr>
          <a:lstStyle/>
          <a:p>
            <a:pPr algn="ctr" fontAlgn="ctr"/>
            <a:r>
              <a:rPr lang="en-US" sz="1200" dirty="0" smtClean="0">
                <a:latin typeface="Huawei Sans" panose="020C0503030203020204" pitchFamily="34" charset="0"/>
              </a:rPr>
              <a:t>Border device</a:t>
            </a:r>
            <a:endParaRPr lang="en-US" altLang="zh-CN" sz="1200" dirty="0" smtClean="0">
              <a:latin typeface="Huawei Sans" panose="020C0503030203020204" pitchFamily="34" charset="0"/>
              <a:cs typeface="Arial" panose="020B0604020202020204" pitchFamily="34" charset="0"/>
            </a:endParaRPr>
          </a:p>
          <a:p>
            <a:pPr algn="ctr" fontAlgn="ctr"/>
            <a:r>
              <a:rPr lang="en-US" altLang="zh-CN" sz="1200" dirty="0">
                <a:latin typeface="Huawei Sans" panose="020C0503030203020204" pitchFamily="34" charset="0"/>
              </a:rPr>
              <a:t>(dual-stack)</a:t>
            </a:r>
            <a:endParaRPr lang="en-US" altLang="zh-CN" sz="1200" dirty="0">
              <a:latin typeface="Huawei Sans" panose="020C0503030203020204" pitchFamily="34" charset="0"/>
              <a:cs typeface="Arial" panose="020B0604020202020204" pitchFamily="34" charset="0"/>
            </a:endParaRPr>
          </a:p>
        </p:txBody>
      </p:sp>
      <p:sp>
        <p:nvSpPr>
          <p:cNvPr id="25" name="Can 9"/>
          <p:cNvSpPr/>
          <p:nvPr/>
        </p:nvSpPr>
        <p:spPr bwMode="gray">
          <a:xfrm rot="5400000">
            <a:off x="3157476" y="3268325"/>
            <a:ext cx="253196" cy="1735751"/>
          </a:xfrm>
          <a:prstGeom prst="can">
            <a:avLst>
              <a:gd name="adj" fmla="val 40000"/>
            </a:avLst>
          </a:prstGeom>
          <a:solidFill>
            <a:srgbClr val="F2FBFC"/>
          </a:soli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文本框 17"/>
          <p:cNvSpPr txBox="1"/>
          <p:nvPr/>
        </p:nvSpPr>
        <p:spPr bwMode="gray">
          <a:xfrm>
            <a:off x="2401994" y="3996642"/>
            <a:ext cx="1729961"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IPv6 over IPv4 tunnel</a:t>
            </a:r>
            <a:endParaRPr lang="en-US" sz="1200" dirty="0">
              <a:latin typeface="Huawei Sans" panose="020C0503030203020204" pitchFamily="34" charset="0"/>
              <a:cs typeface="Arial" panose="020B0604020202020204" pitchFamily="34" charset="0"/>
            </a:endParaRPr>
          </a:p>
        </p:txBody>
      </p:sp>
      <p:sp>
        <p:nvSpPr>
          <p:cNvPr id="26" name="Freeform 159"/>
          <p:cNvSpPr/>
          <p:nvPr/>
        </p:nvSpPr>
        <p:spPr bwMode="gray">
          <a:xfrm flipH="1">
            <a:off x="4448517" y="3832077"/>
            <a:ext cx="816726" cy="47003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sym typeface="Huawei Sans" panose="020C0503030203020204" pitchFamily="34" charset="0"/>
            </a:endParaRPr>
          </a:p>
        </p:txBody>
      </p:sp>
      <p:sp>
        <p:nvSpPr>
          <p:cNvPr id="27" name="文本框 26"/>
          <p:cNvSpPr txBox="1"/>
          <p:nvPr/>
        </p:nvSpPr>
        <p:spPr bwMode="gray">
          <a:xfrm>
            <a:off x="4617872" y="3974213"/>
            <a:ext cx="478015"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IPv6</a:t>
            </a:r>
            <a:endParaRPr lang="en-US" sz="1200" dirty="0">
              <a:latin typeface="Huawei Sans" panose="020C0503030203020204" pitchFamily="34" charset="0"/>
            </a:endParaRPr>
          </a:p>
        </p:txBody>
      </p:sp>
      <p:pic>
        <p:nvPicPr>
          <p:cNvPr id="28" name="图片 2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166154" y="3947047"/>
            <a:ext cx="447899" cy="367277"/>
          </a:xfrm>
          <a:prstGeom prst="rect">
            <a:avLst/>
          </a:prstGeom>
        </p:spPr>
      </p:pic>
      <p:cxnSp>
        <p:nvCxnSpPr>
          <p:cNvPr id="29" name="直接连接符 28"/>
          <p:cNvCxnSpPr/>
          <p:nvPr/>
        </p:nvCxnSpPr>
        <p:spPr bwMode="gray">
          <a:xfrm>
            <a:off x="3294620" y="4302114"/>
            <a:ext cx="0" cy="524091"/>
          </a:xfrm>
          <a:prstGeom prst="line">
            <a:avLst/>
          </a:prstGeom>
          <a:ln w="19050">
            <a:solidFill>
              <a:srgbClr val="56C4D2"/>
            </a:solidFill>
            <a:headEnd type="triangle"/>
          </a:ln>
        </p:spPr>
        <p:style>
          <a:lnRef idx="1">
            <a:schemeClr val="accent1"/>
          </a:lnRef>
          <a:fillRef idx="0">
            <a:schemeClr val="accent1"/>
          </a:fillRef>
          <a:effectRef idx="0">
            <a:schemeClr val="accent1"/>
          </a:effectRef>
          <a:fontRef idx="minor">
            <a:schemeClr val="tx1"/>
          </a:fontRef>
        </p:style>
      </p:cxnSp>
      <p:sp>
        <p:nvSpPr>
          <p:cNvPr id="30" name="矩形 29"/>
          <p:cNvSpPr/>
          <p:nvPr/>
        </p:nvSpPr>
        <p:spPr bwMode="gray">
          <a:xfrm>
            <a:off x="1725533" y="4826205"/>
            <a:ext cx="1044000" cy="231899"/>
          </a:xfrm>
          <a:prstGeom prst="rect">
            <a:avLst/>
          </a:prstGeom>
          <a:solidFill>
            <a:srgbClr val="EAF8FA"/>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IPv4 Header</a:t>
            </a:r>
            <a:endParaRPr lang="en-US" altLang="zh-CN" sz="1200" dirty="0">
              <a:solidFill>
                <a:schemeClr val="tx1"/>
              </a:solidFill>
              <a:latin typeface="Huawei Sans" panose="020C0503030203020204" pitchFamily="34" charset="0"/>
            </a:endParaRPr>
          </a:p>
        </p:txBody>
      </p:sp>
      <p:sp>
        <p:nvSpPr>
          <p:cNvPr id="31" name="矩形 30"/>
          <p:cNvSpPr/>
          <p:nvPr/>
        </p:nvSpPr>
        <p:spPr bwMode="gray">
          <a:xfrm>
            <a:off x="2765701" y="4826205"/>
            <a:ext cx="1043519" cy="231899"/>
          </a:xfrm>
          <a:prstGeom prst="rect">
            <a:avLst/>
          </a:prstGeom>
          <a:solidFill>
            <a:schemeClr val="bg1"/>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IPv6 Header</a:t>
            </a:r>
            <a:endParaRPr lang="en-US" altLang="zh-CN" sz="1200" dirty="0">
              <a:solidFill>
                <a:schemeClr val="tx1"/>
              </a:solidFill>
              <a:latin typeface="Huawei Sans" panose="020C0503030203020204" pitchFamily="34" charset="0"/>
            </a:endParaRPr>
          </a:p>
        </p:txBody>
      </p:sp>
      <p:sp>
        <p:nvSpPr>
          <p:cNvPr id="32" name="矩形 31"/>
          <p:cNvSpPr/>
          <p:nvPr/>
        </p:nvSpPr>
        <p:spPr bwMode="gray">
          <a:xfrm>
            <a:off x="3810947" y="4826205"/>
            <a:ext cx="1043519" cy="231899"/>
          </a:xfrm>
          <a:prstGeom prst="rect">
            <a:avLst/>
          </a:prstGeom>
          <a:solidFill>
            <a:schemeClr val="bg1"/>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IPv6 Data</a:t>
            </a:r>
            <a:endParaRPr lang="en-US" altLang="zh-CN" sz="1200" dirty="0">
              <a:solidFill>
                <a:schemeClr val="tx1"/>
              </a:solidFill>
              <a:latin typeface="Huawei Sans" panose="020C0503030203020204" pitchFamily="34" charset="0"/>
            </a:endParaRPr>
          </a:p>
        </p:txBody>
      </p:sp>
      <p:sp>
        <p:nvSpPr>
          <p:cNvPr id="34" name="Freeform 159"/>
          <p:cNvSpPr/>
          <p:nvPr/>
        </p:nvSpPr>
        <p:spPr bwMode="gray">
          <a:xfrm flipH="1">
            <a:off x="7752371" y="3378487"/>
            <a:ext cx="1882446" cy="96408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sym typeface="Huawei Sans" panose="020C0503030203020204" pitchFamily="34" charset="0"/>
            </a:endParaRPr>
          </a:p>
        </p:txBody>
      </p:sp>
      <p:sp>
        <p:nvSpPr>
          <p:cNvPr id="35" name="Freeform 159"/>
          <p:cNvSpPr/>
          <p:nvPr/>
        </p:nvSpPr>
        <p:spPr bwMode="gray">
          <a:xfrm flipH="1">
            <a:off x="6653653" y="3686937"/>
            <a:ext cx="816726" cy="47003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sym typeface="Huawei Sans" panose="020C0503030203020204" pitchFamily="34" charset="0"/>
            </a:endParaRPr>
          </a:p>
        </p:txBody>
      </p:sp>
      <p:sp>
        <p:nvSpPr>
          <p:cNvPr id="36" name="文本框 35"/>
          <p:cNvSpPr txBox="1"/>
          <p:nvPr/>
        </p:nvSpPr>
        <p:spPr bwMode="gray">
          <a:xfrm>
            <a:off x="6823008" y="3829073"/>
            <a:ext cx="478015"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IPv6</a:t>
            </a:r>
            <a:endParaRPr lang="en-US" sz="1200" dirty="0">
              <a:latin typeface="Huawei Sans" panose="020C0503030203020204" pitchFamily="34" charset="0"/>
            </a:endParaRPr>
          </a:p>
        </p:txBody>
      </p:sp>
      <p:pic>
        <p:nvPicPr>
          <p:cNvPr id="37" name="图片 3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359045" y="3801907"/>
            <a:ext cx="447899" cy="367277"/>
          </a:xfrm>
          <a:prstGeom prst="rect">
            <a:avLst/>
          </a:prstGeom>
        </p:spPr>
      </p:pic>
      <p:sp>
        <p:nvSpPr>
          <p:cNvPr id="38" name="文本框 37"/>
          <p:cNvSpPr txBox="1"/>
          <p:nvPr/>
        </p:nvSpPr>
        <p:spPr bwMode="gray">
          <a:xfrm>
            <a:off x="8446554" y="3576621"/>
            <a:ext cx="478015"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IPv4</a:t>
            </a:r>
            <a:endParaRPr lang="en-US" sz="1200" dirty="0">
              <a:latin typeface="Huawei Sans" panose="020C0503030203020204" pitchFamily="34" charset="0"/>
            </a:endParaRPr>
          </a:p>
        </p:txBody>
      </p:sp>
      <p:sp>
        <p:nvSpPr>
          <p:cNvPr id="39" name="文本框 38"/>
          <p:cNvSpPr txBox="1"/>
          <p:nvPr/>
        </p:nvSpPr>
        <p:spPr bwMode="gray">
          <a:xfrm>
            <a:off x="6825506" y="4197931"/>
            <a:ext cx="1135247" cy="461665"/>
          </a:xfrm>
          <a:prstGeom prst="rect">
            <a:avLst/>
          </a:prstGeom>
          <a:noFill/>
        </p:spPr>
        <p:txBody>
          <a:bodyPr wrap="none" rtlCol="0">
            <a:spAutoFit/>
          </a:bodyPr>
          <a:lstStyle/>
          <a:p>
            <a:pPr algn="ctr" fontAlgn="ctr"/>
            <a:r>
              <a:rPr lang="en-US" sz="1200" dirty="0" smtClean="0">
                <a:latin typeface="Huawei Sans" panose="020C0503030203020204" pitchFamily="34" charset="0"/>
              </a:rPr>
              <a:t>Border device</a:t>
            </a:r>
            <a:endParaRPr lang="en-US" altLang="zh-CN" sz="1200" dirty="0" smtClean="0">
              <a:latin typeface="Huawei Sans" panose="020C0503030203020204" pitchFamily="34" charset="0"/>
              <a:cs typeface="Arial" panose="020B0604020202020204" pitchFamily="34" charset="0"/>
            </a:endParaRPr>
          </a:p>
          <a:p>
            <a:pPr algn="ctr" fontAlgn="ctr"/>
            <a:r>
              <a:rPr lang="en-US" altLang="zh-CN" sz="1200" dirty="0">
                <a:latin typeface="Huawei Sans" panose="020C0503030203020204" pitchFamily="34" charset="0"/>
              </a:rPr>
              <a:t>(dual-stack)</a:t>
            </a:r>
            <a:endParaRPr lang="en-US" altLang="zh-CN" sz="1200" dirty="0">
              <a:latin typeface="Huawei Sans" panose="020C0503030203020204" pitchFamily="34" charset="0"/>
              <a:cs typeface="Arial" panose="020B0604020202020204" pitchFamily="34" charset="0"/>
            </a:endParaRPr>
          </a:p>
        </p:txBody>
      </p:sp>
      <p:sp>
        <p:nvSpPr>
          <p:cNvPr id="40" name="文本框 39"/>
          <p:cNvSpPr txBox="1"/>
          <p:nvPr/>
        </p:nvSpPr>
        <p:spPr bwMode="gray">
          <a:xfrm>
            <a:off x="9437793" y="4197931"/>
            <a:ext cx="1135247" cy="461665"/>
          </a:xfrm>
          <a:prstGeom prst="rect">
            <a:avLst/>
          </a:prstGeom>
          <a:noFill/>
        </p:spPr>
        <p:txBody>
          <a:bodyPr wrap="none" rtlCol="0">
            <a:spAutoFit/>
          </a:bodyPr>
          <a:lstStyle/>
          <a:p>
            <a:pPr algn="ctr" fontAlgn="ctr"/>
            <a:r>
              <a:rPr lang="en-US" sz="1200" dirty="0" smtClean="0">
                <a:latin typeface="Huawei Sans" panose="020C0503030203020204" pitchFamily="34" charset="0"/>
              </a:rPr>
              <a:t>Border device</a:t>
            </a:r>
            <a:endParaRPr lang="en-US" altLang="zh-CN" sz="1200" dirty="0" smtClean="0">
              <a:latin typeface="Huawei Sans" panose="020C0503030203020204" pitchFamily="34" charset="0"/>
              <a:cs typeface="Arial" panose="020B0604020202020204" pitchFamily="34" charset="0"/>
            </a:endParaRPr>
          </a:p>
          <a:p>
            <a:pPr algn="ctr" fontAlgn="ctr"/>
            <a:r>
              <a:rPr lang="en-US" altLang="zh-CN" sz="1200" dirty="0">
                <a:latin typeface="Huawei Sans" panose="020C0503030203020204" pitchFamily="34" charset="0"/>
              </a:rPr>
              <a:t>(dual-stack)</a:t>
            </a:r>
            <a:endParaRPr lang="en-US" altLang="zh-CN" sz="1200" dirty="0">
              <a:latin typeface="Huawei Sans" panose="020C0503030203020204" pitchFamily="34" charset="0"/>
              <a:cs typeface="Arial" panose="020B0604020202020204" pitchFamily="34" charset="0"/>
            </a:endParaRPr>
          </a:p>
        </p:txBody>
      </p:sp>
      <p:sp>
        <p:nvSpPr>
          <p:cNvPr id="41" name="Can 9"/>
          <p:cNvSpPr/>
          <p:nvPr/>
        </p:nvSpPr>
        <p:spPr bwMode="gray">
          <a:xfrm rot="5400000">
            <a:off x="8587179" y="3123185"/>
            <a:ext cx="253196" cy="1735751"/>
          </a:xfrm>
          <a:prstGeom prst="can">
            <a:avLst>
              <a:gd name="adj" fmla="val 40000"/>
            </a:avLst>
          </a:prstGeom>
          <a:solidFill>
            <a:srgbClr val="F2FBFC"/>
          </a:soli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文本框 41"/>
          <p:cNvSpPr txBox="1"/>
          <p:nvPr/>
        </p:nvSpPr>
        <p:spPr bwMode="gray">
          <a:xfrm>
            <a:off x="8196380" y="3851502"/>
            <a:ext cx="1000595"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GRE tunnel</a:t>
            </a:r>
            <a:endParaRPr lang="en-US" sz="1200" dirty="0">
              <a:latin typeface="Huawei Sans" panose="020C0503030203020204" pitchFamily="34" charset="0"/>
              <a:cs typeface="Arial" panose="020B0604020202020204" pitchFamily="34" charset="0"/>
            </a:endParaRPr>
          </a:p>
        </p:txBody>
      </p:sp>
      <p:sp>
        <p:nvSpPr>
          <p:cNvPr id="43" name="Freeform 159"/>
          <p:cNvSpPr/>
          <p:nvPr/>
        </p:nvSpPr>
        <p:spPr bwMode="gray">
          <a:xfrm flipH="1">
            <a:off x="9878220" y="3686937"/>
            <a:ext cx="816726" cy="47003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sym typeface="Huawei Sans" panose="020C0503030203020204" pitchFamily="34" charset="0"/>
            </a:endParaRPr>
          </a:p>
        </p:txBody>
      </p:sp>
      <p:sp>
        <p:nvSpPr>
          <p:cNvPr id="44" name="文本框 43"/>
          <p:cNvSpPr txBox="1"/>
          <p:nvPr/>
        </p:nvSpPr>
        <p:spPr bwMode="gray">
          <a:xfrm>
            <a:off x="10047575" y="3829073"/>
            <a:ext cx="478015"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IPv6</a:t>
            </a:r>
            <a:endParaRPr lang="en-US" sz="1200" dirty="0">
              <a:latin typeface="Huawei Sans" panose="020C0503030203020204" pitchFamily="34" charset="0"/>
            </a:endParaRPr>
          </a:p>
        </p:txBody>
      </p:sp>
      <p:pic>
        <p:nvPicPr>
          <p:cNvPr id="45" name="图片 4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595857" y="3801907"/>
            <a:ext cx="447899" cy="367277"/>
          </a:xfrm>
          <a:prstGeom prst="rect">
            <a:avLst/>
          </a:prstGeom>
        </p:spPr>
      </p:pic>
      <p:cxnSp>
        <p:nvCxnSpPr>
          <p:cNvPr id="46" name="直接连接符 45"/>
          <p:cNvCxnSpPr/>
          <p:nvPr/>
        </p:nvCxnSpPr>
        <p:spPr bwMode="gray">
          <a:xfrm>
            <a:off x="8724323" y="4156974"/>
            <a:ext cx="0" cy="524091"/>
          </a:xfrm>
          <a:prstGeom prst="line">
            <a:avLst/>
          </a:prstGeom>
          <a:ln w="19050">
            <a:solidFill>
              <a:srgbClr val="56C4D2"/>
            </a:solidFill>
            <a:headEnd type="triangle"/>
          </a:ln>
        </p:spPr>
        <p:style>
          <a:lnRef idx="1">
            <a:schemeClr val="accent1"/>
          </a:lnRef>
          <a:fillRef idx="0">
            <a:schemeClr val="accent1"/>
          </a:fillRef>
          <a:effectRef idx="0">
            <a:schemeClr val="accent1"/>
          </a:effectRef>
          <a:fontRef idx="minor">
            <a:schemeClr val="tx1"/>
          </a:fontRef>
        </p:style>
      </p:cxnSp>
      <p:sp>
        <p:nvSpPr>
          <p:cNvPr id="47" name="矩形 46"/>
          <p:cNvSpPr/>
          <p:nvPr/>
        </p:nvSpPr>
        <p:spPr bwMode="gray">
          <a:xfrm>
            <a:off x="6635078" y="4681065"/>
            <a:ext cx="1044000" cy="231899"/>
          </a:xfrm>
          <a:prstGeom prst="rect">
            <a:avLst/>
          </a:prstGeom>
          <a:solidFill>
            <a:srgbClr val="EAF8FA"/>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IPv4 Header</a:t>
            </a:r>
            <a:endParaRPr lang="en-US" altLang="zh-CN" sz="1200" dirty="0">
              <a:solidFill>
                <a:schemeClr val="tx1"/>
              </a:solidFill>
              <a:latin typeface="Huawei Sans" panose="020C0503030203020204" pitchFamily="34" charset="0"/>
            </a:endParaRPr>
          </a:p>
        </p:txBody>
      </p:sp>
      <p:sp>
        <p:nvSpPr>
          <p:cNvPr id="48" name="矩形 47"/>
          <p:cNvSpPr/>
          <p:nvPr/>
        </p:nvSpPr>
        <p:spPr bwMode="gray">
          <a:xfrm>
            <a:off x="8726113" y="4681065"/>
            <a:ext cx="1043519" cy="231899"/>
          </a:xfrm>
          <a:prstGeom prst="rect">
            <a:avLst/>
          </a:prstGeom>
          <a:solidFill>
            <a:schemeClr val="bg1"/>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IPv6 Header</a:t>
            </a:r>
            <a:endParaRPr lang="en-US" altLang="zh-CN" sz="1200" dirty="0">
              <a:solidFill>
                <a:schemeClr val="tx1"/>
              </a:solidFill>
              <a:latin typeface="Huawei Sans" panose="020C0503030203020204" pitchFamily="34" charset="0"/>
            </a:endParaRPr>
          </a:p>
        </p:txBody>
      </p:sp>
      <p:sp>
        <p:nvSpPr>
          <p:cNvPr id="49" name="矩形 48"/>
          <p:cNvSpPr/>
          <p:nvPr/>
        </p:nvSpPr>
        <p:spPr bwMode="gray">
          <a:xfrm>
            <a:off x="9771359" y="4681065"/>
            <a:ext cx="1043519" cy="231899"/>
          </a:xfrm>
          <a:prstGeom prst="rect">
            <a:avLst/>
          </a:prstGeom>
          <a:solidFill>
            <a:schemeClr val="bg1"/>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IPv6 Data</a:t>
            </a:r>
            <a:endParaRPr lang="en-US" altLang="zh-CN" sz="1200" dirty="0">
              <a:solidFill>
                <a:schemeClr val="tx1"/>
              </a:solidFill>
              <a:latin typeface="Huawei Sans" panose="020C0503030203020204" pitchFamily="34" charset="0"/>
            </a:endParaRPr>
          </a:p>
        </p:txBody>
      </p:sp>
      <p:sp>
        <p:nvSpPr>
          <p:cNvPr id="50" name="矩形 49"/>
          <p:cNvSpPr/>
          <p:nvPr/>
        </p:nvSpPr>
        <p:spPr bwMode="gray">
          <a:xfrm>
            <a:off x="7673404" y="4681065"/>
            <a:ext cx="1044000" cy="231899"/>
          </a:xfrm>
          <a:prstGeom prst="rect">
            <a:avLst/>
          </a:prstGeom>
          <a:solidFill>
            <a:srgbClr val="FDEFE7"/>
          </a:solidFill>
          <a:ln>
            <a:solidFill>
              <a:srgbClr val="F6B78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GRE Header</a:t>
            </a:r>
            <a:endParaRPr lang="en-US" altLang="zh-CN" sz="1200" dirty="0">
              <a:solidFill>
                <a:schemeClr val="tx1"/>
              </a:solidFill>
              <a:latin typeface="Huawei Sans" panose="020C0503030203020204" pitchFamily="34" charset="0"/>
            </a:endParaRPr>
          </a:p>
        </p:txBody>
      </p:sp>
      <p:sp>
        <p:nvSpPr>
          <p:cNvPr id="51" name="五边形 50"/>
          <p:cNvSpPr/>
          <p:nvPr/>
        </p:nvSpPr>
        <p:spPr bwMode="gray">
          <a:xfrm>
            <a:off x="5855005" y="104076"/>
            <a:ext cx="881075" cy="21312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Overview</a:t>
            </a:r>
            <a:endParaRPr lang="en-US" sz="1200" dirty="0">
              <a:latin typeface="Huawei Sans" panose="020C0503030203020204" pitchFamily="34" charset="0"/>
            </a:endParaRPr>
          </a:p>
        </p:txBody>
      </p:sp>
      <p:sp>
        <p:nvSpPr>
          <p:cNvPr id="52" name="燕尾形 51"/>
          <p:cNvSpPr/>
          <p:nvPr/>
        </p:nvSpPr>
        <p:spPr bwMode="gray">
          <a:xfrm>
            <a:off x="6647300" y="104076"/>
            <a:ext cx="1294562"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chemeClr val="bg1"/>
                </a:solidFill>
                <a:latin typeface="Huawei Sans" panose="020C0503030203020204" pitchFamily="34" charset="0"/>
              </a:rPr>
              <a:t>IPv6 over IPv4</a:t>
            </a:r>
            <a:endParaRPr lang="en-US" sz="1200" b="1" dirty="0">
              <a:solidFill>
                <a:schemeClr val="bg1"/>
              </a:solidFill>
              <a:latin typeface="Huawei Sans" panose="020C0503030203020204" pitchFamily="34" charset="0"/>
            </a:endParaRPr>
          </a:p>
        </p:txBody>
      </p:sp>
      <p:sp>
        <p:nvSpPr>
          <p:cNvPr id="53" name="燕尾形 52"/>
          <p:cNvSpPr/>
          <p:nvPr/>
        </p:nvSpPr>
        <p:spPr bwMode="gray">
          <a:xfrm>
            <a:off x="7853082" y="104076"/>
            <a:ext cx="72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6PE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燕尾形 53"/>
          <p:cNvSpPr/>
          <p:nvPr/>
        </p:nvSpPr>
        <p:spPr bwMode="gray">
          <a:xfrm>
            <a:off x="8484302" y="104076"/>
            <a:ext cx="72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6VPE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燕尾形 54"/>
          <p:cNvSpPr/>
          <p:nvPr/>
        </p:nvSpPr>
        <p:spPr bwMode="gray">
          <a:xfrm>
            <a:off x="10344605" y="104076"/>
            <a:ext cx="77225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NAT64</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燕尾形 55"/>
          <p:cNvSpPr/>
          <p:nvPr/>
        </p:nvSpPr>
        <p:spPr bwMode="gray">
          <a:xfrm>
            <a:off x="9115522" y="104076"/>
            <a:ext cx="1317863"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IPv4 over IPv6</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燕尾形 56"/>
          <p:cNvSpPr/>
          <p:nvPr/>
        </p:nvSpPr>
        <p:spPr bwMode="gray">
          <a:xfrm>
            <a:off x="11028075" y="104076"/>
            <a:ext cx="72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IVI</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11043863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p:txBody>
          <a:bodyPr/>
          <a:lstStyle/>
          <a:p>
            <a:r>
              <a:rPr lang="en-US" altLang="zh-CN" smtClean="0"/>
              <a:t>IPv6 Transition Technologies</a:t>
            </a:r>
            <a:endParaRPr lang="zh-CN" altLang="en-US" dirty="0"/>
          </a:p>
        </p:txBody>
      </p:sp>
    </p:spTree>
    <p:extLst>
      <p:ext uri="{BB962C8B-B14F-4D97-AF65-F5344CB8AC3E}">
        <p14:creationId xmlns:p14="http://schemas.microsoft.com/office/powerpoint/2010/main" val="240655095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61" name="直接连接符 260"/>
          <p:cNvCxnSpPr>
            <a:stCxn id="251" idx="1"/>
            <a:endCxn id="260" idx="3"/>
          </p:cNvCxnSpPr>
          <p:nvPr/>
        </p:nvCxnSpPr>
        <p:spPr bwMode="gray">
          <a:xfrm flipH="1">
            <a:off x="8522642" y="5505979"/>
            <a:ext cx="2743749"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79" name="Freeform 159"/>
          <p:cNvSpPr/>
          <p:nvPr/>
        </p:nvSpPr>
        <p:spPr bwMode="gray">
          <a:xfrm flipH="1">
            <a:off x="1405949" y="4760917"/>
            <a:ext cx="1787645" cy="7692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sym typeface="Huawei Sans" panose="020C0503030203020204" pitchFamily="34" charset="0"/>
            </a:endParaRPr>
          </a:p>
        </p:txBody>
      </p:sp>
      <p:sp>
        <p:nvSpPr>
          <p:cNvPr id="2" name="标题 1"/>
          <p:cNvSpPr>
            <a:spLocks noGrp="1"/>
          </p:cNvSpPr>
          <p:nvPr>
            <p:ph type="title"/>
          </p:nvPr>
        </p:nvSpPr>
        <p:spPr bwMode="gray"/>
        <p:txBody>
          <a:bodyPr/>
          <a:lstStyle/>
          <a:p>
            <a:r>
              <a:rPr lang="en-US" smtClean="0"/>
              <a:t>Automatic Tunnel</a:t>
            </a:r>
            <a:endParaRPr lang="en-US" altLang="zh-CN" dirty="0"/>
          </a:p>
        </p:txBody>
      </p:sp>
      <p:sp>
        <p:nvSpPr>
          <p:cNvPr id="3" name="文本占位符 2"/>
          <p:cNvSpPr>
            <a:spLocks noGrp="1"/>
          </p:cNvSpPr>
          <p:nvPr>
            <p:ph type="body" sz="quarter" idx="10"/>
          </p:nvPr>
        </p:nvSpPr>
        <p:spPr bwMode="gray">
          <a:xfrm>
            <a:off x="455612" y="1052514"/>
            <a:ext cx="11293476" cy="1246890"/>
          </a:xfrm>
        </p:spPr>
        <p:txBody>
          <a:bodyPr/>
          <a:lstStyle/>
          <a:p>
            <a:r>
              <a:rPr lang="en-US" sz="1400" smtClean="0"/>
              <a:t>For an automatic tunnel, you only need to configure the source IPv4 address of the tunnel, and the destination IPv4 address of the tunnel is automatically generated by the device. To automatically generate a destination IPv4 address, a tunnel interface on the device uses a special IPv6 address that contains an IPv4 address. The device obtains an IPv4 address from the destination IPv6 address of an IPv6 packet, and uses this IPv4 address as the destination address of the tunnel.</a:t>
            </a:r>
            <a:endParaRPr lang="en-US" altLang="zh-CN" sz="1400" dirty="0"/>
          </a:p>
        </p:txBody>
      </p:sp>
      <p:sp>
        <p:nvSpPr>
          <p:cNvPr id="57" name="圆角矩形 75"/>
          <p:cNvSpPr/>
          <p:nvPr/>
        </p:nvSpPr>
        <p:spPr bwMode="gray">
          <a:xfrm>
            <a:off x="455613" y="2280876"/>
            <a:ext cx="3678491" cy="317678"/>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smtClean="0">
                <a:solidFill>
                  <a:srgbClr val="30B5C5"/>
                </a:solidFill>
                <a:latin typeface="Huawei Sans" panose="020C0503030203020204" pitchFamily="34" charset="0"/>
              </a:rPr>
              <a:t>Automatic IPv4-compatible IPv6 tunnel</a:t>
            </a:r>
            <a:endParaRPr lang="en-US" sz="1400" dirty="0">
              <a:solidFill>
                <a:srgbClr val="30B5C5"/>
              </a:solidFill>
              <a:latin typeface="Huawei Sans" panose="020C0503030203020204" pitchFamily="34" charset="0"/>
            </a:endParaRPr>
          </a:p>
        </p:txBody>
      </p:sp>
      <p:sp>
        <p:nvSpPr>
          <p:cNvPr id="58" name="圆角矩形 75"/>
          <p:cNvSpPr/>
          <p:nvPr/>
        </p:nvSpPr>
        <p:spPr bwMode="gray">
          <a:xfrm>
            <a:off x="455613" y="2656566"/>
            <a:ext cx="3678491" cy="3544209"/>
          </a:xfrm>
          <a:prstGeom prst="roundRect">
            <a:avLst>
              <a:gd name="adj" fmla="val 2049"/>
            </a:avLst>
          </a:prstGeom>
          <a:noFill/>
          <a:ln w="9525" cap="flat" cmpd="sng" algn="ctr">
            <a:solidFill>
              <a:sysClr val="window" lastClr="FFFFFF">
                <a:lumMod val="75000"/>
              </a:sysClr>
            </a:solidFill>
            <a:prstDash val="solid"/>
            <a:miter lim="800000"/>
          </a:ln>
          <a:effectLst/>
        </p:spPr>
        <p:txBody>
          <a:bodyPr wrap="square" lIns="72000" tIns="0" rIns="72000" bIns="72000" rtlCol="0" anchor="t" anchorCtr="0"/>
          <a:lstStyle/>
          <a:p>
            <a:pPr marL="171450" lvl="0" indent="-171450" defTabSz="914400" fontAlgn="ctr">
              <a:buFont typeface="Arial" panose="020B0604020202020204" pitchFamily="34" charset="0"/>
              <a:buChar char="•"/>
              <a:defRPr/>
            </a:pPr>
            <a:r>
              <a:rPr lang="en-US" sz="1200" dirty="0" smtClean="0">
                <a:solidFill>
                  <a:srgbClr val="000000"/>
                </a:solidFill>
                <a:latin typeface="Huawei Sans" panose="020C0503030203020204" pitchFamily="34" charset="0"/>
              </a:rPr>
              <a:t>The destination address (special IPv6 address used by the automatic tunnel) of an IPv6 packet is an IPv4-compatible IPv6 address. The first 96 bits of the address are all 0s, and the last 32 bits are an IPv4 address.</a:t>
            </a:r>
            <a:endParaRPr lang="en-US" sz="1200" dirty="0">
              <a:solidFill>
                <a:srgbClr val="000000"/>
              </a:solidFill>
              <a:latin typeface="Huawei Sans" panose="020C0503030203020204" pitchFamily="34" charset="0"/>
            </a:endParaRPr>
          </a:p>
        </p:txBody>
      </p:sp>
      <p:sp>
        <p:nvSpPr>
          <p:cNvPr id="59" name="圆角矩形 75"/>
          <p:cNvSpPr/>
          <p:nvPr/>
        </p:nvSpPr>
        <p:spPr bwMode="gray">
          <a:xfrm>
            <a:off x="4263105" y="2280876"/>
            <a:ext cx="3678491" cy="317678"/>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smtClean="0">
                <a:solidFill>
                  <a:srgbClr val="30B5C5"/>
                </a:solidFill>
                <a:latin typeface="Huawei Sans" panose="020C0503030203020204" pitchFamily="34" charset="0"/>
              </a:rPr>
              <a:t>6to4 tunnel</a:t>
            </a:r>
            <a:endParaRPr lang="en-US" altLang="zh-CN" sz="14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圆角矩形 75"/>
          <p:cNvSpPr/>
          <p:nvPr/>
        </p:nvSpPr>
        <p:spPr bwMode="gray">
          <a:xfrm>
            <a:off x="4263105" y="2656566"/>
            <a:ext cx="3678491" cy="3544209"/>
          </a:xfrm>
          <a:prstGeom prst="roundRect">
            <a:avLst>
              <a:gd name="adj" fmla="val 2049"/>
            </a:avLst>
          </a:prstGeom>
          <a:noFill/>
          <a:ln w="9525" cap="flat" cmpd="sng" algn="ctr">
            <a:solidFill>
              <a:sysClr val="window" lastClr="FFFFFF">
                <a:lumMod val="75000"/>
              </a:sysClr>
            </a:solidFill>
            <a:prstDash val="solid"/>
            <a:miter lim="800000"/>
          </a:ln>
          <a:effectLst/>
        </p:spPr>
        <p:txBody>
          <a:bodyPr wrap="square" lIns="72000" tIns="0" rIns="72000" bIns="72000" rtlCol="0" anchor="t" anchorCtr="0"/>
          <a:lstStyle/>
          <a:p>
            <a:pPr marL="171450" lvl="0" indent="-171450" defTabSz="914400" fontAlgn="ctr">
              <a:buFont typeface="Arial" panose="020B0604020202020204" pitchFamily="34" charset="0"/>
              <a:buChar char="•"/>
              <a:defRPr/>
            </a:pPr>
            <a:r>
              <a:rPr lang="en-US" sz="1200" dirty="0" smtClean="0">
                <a:solidFill>
                  <a:srgbClr val="000000"/>
                </a:solidFill>
                <a:latin typeface="Huawei Sans" panose="020C0503030203020204" pitchFamily="34" charset="0"/>
              </a:rPr>
              <a:t>A 6to4 tunnel uses special IPv6 addresses that contain IPv4 addresses as the network prefix.</a:t>
            </a:r>
            <a:endParaRPr lang="en-US" altLang="zh-CN" sz="1200" kern="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p>
            <a:pPr marL="171450" lvl="0" indent="-171450" defTabSz="914400" fontAlgn="ctr">
              <a:buFont typeface="Arial" panose="020B0604020202020204" pitchFamily="34" charset="0"/>
              <a:buChar char="•"/>
              <a:defRPr/>
            </a:pPr>
            <a:r>
              <a:rPr lang="en-US" sz="1200" dirty="0" smtClean="0">
                <a:solidFill>
                  <a:srgbClr val="000000"/>
                </a:solidFill>
                <a:latin typeface="Huawei Sans" panose="020C0503030203020204" pitchFamily="34" charset="0"/>
              </a:rPr>
              <a:t>6to4 address format:</a:t>
            </a:r>
            <a:endParaRPr lang="en-US" altLang="zh-CN" sz="1200"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圆角矩形 75"/>
          <p:cNvSpPr/>
          <p:nvPr/>
        </p:nvSpPr>
        <p:spPr bwMode="gray">
          <a:xfrm>
            <a:off x="8070597" y="2280876"/>
            <a:ext cx="3678491" cy="317678"/>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smtClean="0">
                <a:solidFill>
                  <a:srgbClr val="30B5C5"/>
                </a:solidFill>
                <a:latin typeface="Huawei Sans" panose="020C0503030203020204" pitchFamily="34" charset="0"/>
              </a:rPr>
              <a:t>ISATAP tunnel</a:t>
            </a:r>
            <a:endParaRPr lang="en-US" altLang="zh-CN" sz="14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圆角矩形 75"/>
          <p:cNvSpPr/>
          <p:nvPr/>
        </p:nvSpPr>
        <p:spPr bwMode="gray">
          <a:xfrm>
            <a:off x="8070597" y="2656566"/>
            <a:ext cx="3678491" cy="3544209"/>
          </a:xfrm>
          <a:prstGeom prst="roundRect">
            <a:avLst>
              <a:gd name="adj" fmla="val 2049"/>
            </a:avLst>
          </a:prstGeom>
          <a:noFill/>
          <a:ln w="9525" cap="flat" cmpd="sng" algn="ctr">
            <a:solidFill>
              <a:sysClr val="window" lastClr="FFFFFF">
                <a:lumMod val="75000"/>
              </a:sysClr>
            </a:solidFill>
            <a:prstDash val="solid"/>
            <a:miter lim="800000"/>
          </a:ln>
          <a:effectLst/>
        </p:spPr>
        <p:txBody>
          <a:bodyPr wrap="square" lIns="72000" tIns="0" rIns="72000" bIns="72000" rtlCol="0" anchor="t" anchorCtr="0"/>
          <a:lstStyle/>
          <a:p>
            <a:pPr marL="171450" lvl="0" indent="-171450" defTabSz="914400" fontAlgn="ctr">
              <a:buFont typeface="Arial" panose="020B0604020202020204" pitchFamily="34" charset="0"/>
              <a:buChar char="•"/>
              <a:defRPr/>
            </a:pPr>
            <a:r>
              <a:rPr lang="en-US" sz="1200" dirty="0" smtClean="0">
                <a:solidFill>
                  <a:srgbClr val="000000"/>
                </a:solidFill>
                <a:latin typeface="Huawei Sans" panose="020C0503030203020204" pitchFamily="34" charset="0"/>
              </a:rPr>
              <a:t>An Intra-Site Automatic Tunnel Addressing Protocol (ISATAP) tunnel uses special IPv6 addresses that contain IPv4 addresses as the interface ID.</a:t>
            </a:r>
            <a:endParaRPr lang="en-US" altLang="zh-CN" sz="1200" kern="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p>
            <a:pPr marL="171450" lvl="0" indent="-171450" defTabSz="914400" fontAlgn="ctr">
              <a:buFont typeface="Arial" panose="020B0604020202020204" pitchFamily="34" charset="0"/>
              <a:buChar char="•"/>
              <a:defRPr/>
            </a:pPr>
            <a:r>
              <a:rPr lang="en-US" sz="1200" dirty="0" smtClean="0">
                <a:solidFill>
                  <a:srgbClr val="000000"/>
                </a:solidFill>
                <a:latin typeface="Huawei Sans" panose="020C0503030203020204" pitchFamily="34" charset="0"/>
              </a:rPr>
              <a:t>ISATAP interface ID format:</a:t>
            </a:r>
            <a:endParaRPr lang="en-US" altLang="zh-CN" sz="1200"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Freeform 159"/>
          <p:cNvSpPr/>
          <p:nvPr/>
        </p:nvSpPr>
        <p:spPr bwMode="gray">
          <a:xfrm flipH="1">
            <a:off x="3248906" y="5162971"/>
            <a:ext cx="561329" cy="35562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sym typeface="Huawei Sans" panose="020C0503030203020204" pitchFamily="34" charset="0"/>
            </a:endParaRPr>
          </a:p>
        </p:txBody>
      </p:sp>
      <p:sp>
        <p:nvSpPr>
          <p:cNvPr id="90" name="文本框 89"/>
          <p:cNvSpPr txBox="1"/>
          <p:nvPr/>
        </p:nvSpPr>
        <p:spPr bwMode="gray">
          <a:xfrm>
            <a:off x="3277276" y="5253202"/>
            <a:ext cx="511754" cy="276999"/>
          </a:xfrm>
          <a:prstGeom prst="rect">
            <a:avLst/>
          </a:prstGeom>
          <a:noFill/>
        </p:spPr>
        <p:txBody>
          <a:bodyPr wrap="square" rtlCol="0">
            <a:spAutoFit/>
          </a:bodyPr>
          <a:lstStyle/>
          <a:p>
            <a:pPr algn="ctr" fontAlgn="ctr"/>
            <a:r>
              <a:rPr lang="en-US" sz="1200" dirty="0" smtClean="0">
                <a:latin typeface="Huawei Sans" panose="020C0503030203020204" pitchFamily="34" charset="0"/>
              </a:rPr>
              <a:t>IPv6</a:t>
            </a:r>
            <a:endParaRPr lang="en-US" sz="1200" dirty="0">
              <a:latin typeface="Huawei Sans" panose="020C0503030203020204" pitchFamily="34" charset="0"/>
            </a:endParaRPr>
          </a:p>
        </p:txBody>
      </p:sp>
      <p:sp>
        <p:nvSpPr>
          <p:cNvPr id="64" name="Freeform 159"/>
          <p:cNvSpPr/>
          <p:nvPr/>
        </p:nvSpPr>
        <p:spPr bwMode="gray">
          <a:xfrm flipH="1">
            <a:off x="777121" y="5162971"/>
            <a:ext cx="561329" cy="35562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sym typeface="Huawei Sans" panose="020C0503030203020204" pitchFamily="34" charset="0"/>
            </a:endParaRPr>
          </a:p>
        </p:txBody>
      </p:sp>
      <p:sp>
        <p:nvSpPr>
          <p:cNvPr id="65" name="文本框 64"/>
          <p:cNvSpPr txBox="1"/>
          <p:nvPr/>
        </p:nvSpPr>
        <p:spPr bwMode="gray">
          <a:xfrm>
            <a:off x="805491" y="5253202"/>
            <a:ext cx="511754" cy="276999"/>
          </a:xfrm>
          <a:prstGeom prst="rect">
            <a:avLst/>
          </a:prstGeom>
          <a:noFill/>
        </p:spPr>
        <p:txBody>
          <a:bodyPr wrap="square" rtlCol="0">
            <a:spAutoFit/>
          </a:bodyPr>
          <a:lstStyle/>
          <a:p>
            <a:pPr algn="ctr" fontAlgn="ctr"/>
            <a:r>
              <a:rPr lang="en-US" sz="1200" dirty="0" smtClean="0">
                <a:latin typeface="Huawei Sans" panose="020C0503030203020204" pitchFamily="34" charset="0"/>
              </a:rPr>
              <a:t>IPv6</a:t>
            </a:r>
            <a:endParaRPr lang="en-US" sz="1200" dirty="0">
              <a:latin typeface="Huawei Sans" panose="020C0503030203020204" pitchFamily="34" charset="0"/>
            </a:endParaRPr>
          </a:p>
        </p:txBody>
      </p:sp>
      <p:pic>
        <p:nvPicPr>
          <p:cNvPr id="68" name="图片 6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254282" y="5208804"/>
            <a:ext cx="391948" cy="321397"/>
          </a:xfrm>
          <a:prstGeom prst="rect">
            <a:avLst/>
          </a:prstGeom>
        </p:spPr>
      </p:pic>
      <p:sp>
        <p:nvSpPr>
          <p:cNvPr id="72" name="Can 9"/>
          <p:cNvSpPr/>
          <p:nvPr/>
        </p:nvSpPr>
        <p:spPr bwMode="gray">
          <a:xfrm rot="5400000">
            <a:off x="2226575" y="4715292"/>
            <a:ext cx="170239" cy="1296000"/>
          </a:xfrm>
          <a:prstGeom prst="can">
            <a:avLst>
              <a:gd name="adj" fmla="val 40000"/>
            </a:avLst>
          </a:prstGeom>
          <a:solidFill>
            <a:srgbClr val="F2FBFC"/>
          </a:soli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文本框 72"/>
          <p:cNvSpPr txBox="1"/>
          <p:nvPr/>
        </p:nvSpPr>
        <p:spPr bwMode="auto">
          <a:xfrm>
            <a:off x="1587135" y="5489352"/>
            <a:ext cx="1424630" cy="461665"/>
          </a:xfrm>
          <a:prstGeom prst="rect">
            <a:avLst/>
          </a:prstGeom>
          <a:noFill/>
        </p:spPr>
        <p:txBody>
          <a:bodyPr wrap="square" rtlCol="0">
            <a:spAutoFit/>
          </a:bodyPr>
          <a:lstStyle/>
          <a:p>
            <a:pPr algn="ctr" fontAlgn="ctr"/>
            <a:r>
              <a:rPr lang="en-US" sz="1200" dirty="0" smtClean="0">
                <a:solidFill>
                  <a:srgbClr val="56C4D2"/>
                </a:solidFill>
                <a:latin typeface="Huawei Sans" panose="020C0503030203020204" pitchFamily="34" charset="0"/>
              </a:rPr>
              <a:t>IPv4-compatible IPv6 tunnel</a:t>
            </a:r>
            <a:endParaRPr lang="en-US" sz="1200" dirty="0">
              <a:solidFill>
                <a:srgbClr val="56C4D2"/>
              </a:solidFill>
              <a:latin typeface="Huawei Sans" panose="020C0503030203020204" pitchFamily="34" charset="0"/>
              <a:cs typeface="Arial" panose="020B0604020202020204" pitchFamily="34" charset="0"/>
            </a:endParaRPr>
          </a:p>
        </p:txBody>
      </p:sp>
      <p:pic>
        <p:nvPicPr>
          <p:cNvPr id="76" name="图片 75" descr="PC.png"/>
          <p:cNvPicPr>
            <a:picLocks noChangeAspect="1"/>
          </p:cNvPicPr>
          <p:nvPr/>
        </p:nvPicPr>
        <p:blipFill>
          <a:blip r:embed="rId4" cstate="print"/>
          <a:stretch>
            <a:fillRect/>
          </a:stretch>
        </p:blipFill>
        <p:spPr bwMode="gray">
          <a:xfrm>
            <a:off x="542567" y="5236844"/>
            <a:ext cx="323413" cy="248381"/>
          </a:xfrm>
          <a:prstGeom prst="rect">
            <a:avLst/>
          </a:prstGeom>
        </p:spPr>
      </p:pic>
      <p:sp>
        <p:nvSpPr>
          <p:cNvPr id="78" name="文本框 77"/>
          <p:cNvSpPr txBox="1"/>
          <p:nvPr/>
        </p:nvSpPr>
        <p:spPr bwMode="gray">
          <a:xfrm>
            <a:off x="1262887" y="5475542"/>
            <a:ext cx="369677" cy="276999"/>
          </a:xfrm>
          <a:prstGeom prst="rect">
            <a:avLst/>
          </a:prstGeom>
          <a:noFill/>
        </p:spPr>
        <p:txBody>
          <a:bodyPr wrap="square" rtlCol="0">
            <a:spAutoFit/>
          </a:bodyPr>
          <a:lstStyle/>
          <a:p>
            <a:pPr algn="ctr" fontAlgn="ctr"/>
            <a:r>
              <a:rPr lang="en-US" sz="1200" dirty="0" smtClean="0">
                <a:latin typeface="Huawei Sans" panose="020C0503030203020204" pitchFamily="34" charset="0"/>
              </a:rPr>
              <a:t>R1</a:t>
            </a:r>
            <a:endParaRPr lang="en-US" sz="1200" dirty="0">
              <a:latin typeface="Huawei Sans" panose="020C0503030203020204" pitchFamily="34" charset="0"/>
              <a:cs typeface="Arial" panose="020B0604020202020204" pitchFamily="34" charset="0"/>
            </a:endParaRPr>
          </a:p>
        </p:txBody>
      </p:sp>
      <p:sp>
        <p:nvSpPr>
          <p:cNvPr id="82" name="文本框 81"/>
          <p:cNvSpPr txBox="1"/>
          <p:nvPr/>
        </p:nvSpPr>
        <p:spPr bwMode="gray">
          <a:xfrm>
            <a:off x="651706" y="5632690"/>
            <a:ext cx="1085458" cy="461665"/>
          </a:xfrm>
          <a:prstGeom prst="rect">
            <a:avLst/>
          </a:prstGeom>
          <a:noFill/>
        </p:spPr>
        <p:txBody>
          <a:bodyPr wrap="square" rtlCol="0">
            <a:spAutoFit/>
          </a:bodyPr>
          <a:lstStyle/>
          <a:p>
            <a:pPr algn="r" fontAlgn="ctr"/>
            <a:r>
              <a:rPr lang="en-US" sz="1200" dirty="0" smtClean="0">
                <a:solidFill>
                  <a:srgbClr val="C7000B"/>
                </a:solidFill>
                <a:latin typeface="Huawei Sans" panose="020C0503030203020204" pitchFamily="34" charset="0"/>
              </a:rPr>
              <a:t>Tunnel 1</a:t>
            </a:r>
          </a:p>
          <a:p>
            <a:pPr algn="r" fontAlgn="ctr"/>
            <a:r>
              <a:rPr lang="en-US" sz="1200" dirty="0" smtClean="0">
                <a:solidFill>
                  <a:srgbClr val="C7000B"/>
                </a:solidFill>
                <a:latin typeface="Huawei Sans" panose="020C0503030203020204" pitchFamily="34" charset="0"/>
              </a:rPr>
              <a:t>::A01:101/96</a:t>
            </a:r>
            <a:endParaRPr lang="en-US" sz="1200" dirty="0">
              <a:solidFill>
                <a:srgbClr val="C7000B"/>
              </a:solidFill>
              <a:latin typeface="Huawei Sans" panose="020C0503030203020204" pitchFamily="34" charset="0"/>
              <a:cs typeface="Arial" panose="020B0604020202020204" pitchFamily="34" charset="0"/>
            </a:endParaRPr>
          </a:p>
        </p:txBody>
      </p:sp>
      <p:sp>
        <p:nvSpPr>
          <p:cNvPr id="83" name="文本框 82"/>
          <p:cNvSpPr txBox="1"/>
          <p:nvPr/>
        </p:nvSpPr>
        <p:spPr bwMode="gray">
          <a:xfrm>
            <a:off x="2891794" y="5635611"/>
            <a:ext cx="1055400" cy="461665"/>
          </a:xfrm>
          <a:prstGeom prst="rect">
            <a:avLst/>
          </a:prstGeom>
          <a:noFill/>
        </p:spPr>
        <p:txBody>
          <a:bodyPr wrap="square" rtlCol="0">
            <a:spAutoFit/>
          </a:bodyPr>
          <a:lstStyle/>
          <a:p>
            <a:pPr fontAlgn="ctr"/>
            <a:r>
              <a:rPr lang="en-US" sz="1200" dirty="0" smtClean="0">
                <a:solidFill>
                  <a:srgbClr val="C7000B"/>
                </a:solidFill>
                <a:latin typeface="Huawei Sans" panose="020C0503030203020204" pitchFamily="34" charset="0"/>
              </a:rPr>
              <a:t>Tunnel 1</a:t>
            </a:r>
          </a:p>
          <a:p>
            <a:pPr fontAlgn="ctr"/>
            <a:r>
              <a:rPr lang="en-US" sz="1200" dirty="0" smtClean="0">
                <a:solidFill>
                  <a:srgbClr val="C7000B"/>
                </a:solidFill>
                <a:latin typeface="Huawei Sans" panose="020C0503030203020204" pitchFamily="34" charset="0"/>
              </a:rPr>
              <a:t>::A01:102/96</a:t>
            </a:r>
            <a:endParaRPr lang="en-US" sz="1200" dirty="0">
              <a:solidFill>
                <a:srgbClr val="C7000B"/>
              </a:solidFill>
              <a:latin typeface="Huawei Sans" panose="020C0503030203020204" pitchFamily="34" charset="0"/>
              <a:cs typeface="Arial" panose="020B0604020202020204" pitchFamily="34" charset="0"/>
            </a:endParaRPr>
          </a:p>
        </p:txBody>
      </p:sp>
      <p:pic>
        <p:nvPicPr>
          <p:cNvPr id="91" name="图片 90"/>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978549" y="5208804"/>
            <a:ext cx="391948" cy="321397"/>
          </a:xfrm>
          <a:prstGeom prst="rect">
            <a:avLst/>
          </a:prstGeom>
        </p:spPr>
      </p:pic>
      <p:pic>
        <p:nvPicPr>
          <p:cNvPr id="92" name="图片 91" descr="PC.png"/>
          <p:cNvPicPr>
            <a:picLocks noChangeAspect="1"/>
          </p:cNvPicPr>
          <p:nvPr/>
        </p:nvPicPr>
        <p:blipFill>
          <a:blip r:embed="rId4" cstate="print"/>
          <a:stretch>
            <a:fillRect/>
          </a:stretch>
        </p:blipFill>
        <p:spPr bwMode="gray">
          <a:xfrm>
            <a:off x="3747782" y="5236844"/>
            <a:ext cx="323413" cy="248381"/>
          </a:xfrm>
          <a:prstGeom prst="rect">
            <a:avLst/>
          </a:prstGeom>
        </p:spPr>
      </p:pic>
      <p:sp>
        <p:nvSpPr>
          <p:cNvPr id="94" name="文本框 93"/>
          <p:cNvSpPr txBox="1"/>
          <p:nvPr/>
        </p:nvSpPr>
        <p:spPr bwMode="gray">
          <a:xfrm>
            <a:off x="2987946" y="5475542"/>
            <a:ext cx="369677" cy="276999"/>
          </a:xfrm>
          <a:prstGeom prst="rect">
            <a:avLst/>
          </a:prstGeom>
          <a:noFill/>
        </p:spPr>
        <p:txBody>
          <a:bodyPr wrap="square" rtlCol="0">
            <a:spAutoFit/>
          </a:bodyPr>
          <a:lstStyle/>
          <a:p>
            <a:pPr algn="ctr" fontAlgn="ctr"/>
            <a:r>
              <a:rPr lang="en-US" sz="1200" dirty="0" smtClean="0">
                <a:latin typeface="Huawei Sans" panose="020C0503030203020204" pitchFamily="34" charset="0"/>
              </a:rPr>
              <a:t>R2</a:t>
            </a:r>
            <a:endParaRPr lang="en-US" sz="1200" dirty="0">
              <a:latin typeface="Huawei Sans" panose="020C0503030203020204" pitchFamily="34" charset="0"/>
              <a:cs typeface="Arial" panose="020B0604020202020204" pitchFamily="34" charset="0"/>
            </a:endParaRPr>
          </a:p>
        </p:txBody>
      </p:sp>
      <p:grpSp>
        <p:nvGrpSpPr>
          <p:cNvPr id="10" name="组合 9"/>
          <p:cNvGrpSpPr/>
          <p:nvPr/>
        </p:nvGrpSpPr>
        <p:grpSpPr bwMode="gray">
          <a:xfrm>
            <a:off x="445014" y="3758864"/>
            <a:ext cx="3657978" cy="899569"/>
            <a:chOff x="445014" y="5453489"/>
            <a:chExt cx="3657978" cy="899569"/>
          </a:xfrm>
        </p:grpSpPr>
        <p:sp>
          <p:nvSpPr>
            <p:cNvPr id="95" name="矩形 94"/>
            <p:cNvSpPr/>
            <p:nvPr/>
          </p:nvSpPr>
          <p:spPr bwMode="gray">
            <a:xfrm>
              <a:off x="963099" y="5453489"/>
              <a:ext cx="1044000" cy="231899"/>
            </a:xfrm>
            <a:prstGeom prst="rect">
              <a:avLst/>
            </a:prstGeom>
            <a:solidFill>
              <a:srgbClr val="EAF8FA"/>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IPv4 Header</a:t>
              </a:r>
              <a:endParaRPr lang="en-US" altLang="zh-CN" sz="1200" dirty="0">
                <a:solidFill>
                  <a:schemeClr val="tx1"/>
                </a:solidFill>
                <a:latin typeface="Huawei Sans" panose="020C0503030203020204" pitchFamily="34" charset="0"/>
              </a:endParaRPr>
            </a:p>
          </p:txBody>
        </p:sp>
        <p:sp>
          <p:nvSpPr>
            <p:cNvPr id="96" name="矩形 95"/>
            <p:cNvSpPr/>
            <p:nvPr/>
          </p:nvSpPr>
          <p:spPr bwMode="gray">
            <a:xfrm>
              <a:off x="2003267" y="5453489"/>
              <a:ext cx="1043519" cy="231899"/>
            </a:xfrm>
            <a:prstGeom prst="rect">
              <a:avLst/>
            </a:prstGeom>
            <a:solidFill>
              <a:schemeClr val="bg1"/>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IPv6 Header</a:t>
              </a:r>
              <a:endParaRPr lang="en-US" altLang="zh-CN" sz="1200" dirty="0">
                <a:solidFill>
                  <a:schemeClr val="tx1"/>
                </a:solidFill>
                <a:latin typeface="Huawei Sans" panose="020C0503030203020204" pitchFamily="34" charset="0"/>
              </a:endParaRPr>
            </a:p>
          </p:txBody>
        </p:sp>
        <p:sp>
          <p:nvSpPr>
            <p:cNvPr id="97" name="矩形 96"/>
            <p:cNvSpPr/>
            <p:nvPr/>
          </p:nvSpPr>
          <p:spPr bwMode="gray">
            <a:xfrm>
              <a:off x="3048513" y="5453489"/>
              <a:ext cx="1043519" cy="231899"/>
            </a:xfrm>
            <a:prstGeom prst="rect">
              <a:avLst/>
            </a:prstGeom>
            <a:solidFill>
              <a:schemeClr val="bg1"/>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IPv6 Data</a:t>
              </a:r>
              <a:endParaRPr lang="en-US" altLang="zh-CN" sz="1200" dirty="0">
                <a:solidFill>
                  <a:schemeClr val="tx1"/>
                </a:solidFill>
                <a:latin typeface="Huawei Sans" panose="020C0503030203020204" pitchFamily="34" charset="0"/>
              </a:endParaRPr>
            </a:p>
          </p:txBody>
        </p:sp>
        <p:sp>
          <p:nvSpPr>
            <p:cNvPr id="98" name="文本框 97"/>
            <p:cNvSpPr txBox="1"/>
            <p:nvPr/>
          </p:nvSpPr>
          <p:spPr bwMode="gray">
            <a:xfrm>
              <a:off x="445014" y="5706727"/>
              <a:ext cx="1636093" cy="646331"/>
            </a:xfrm>
            <a:prstGeom prst="rect">
              <a:avLst/>
            </a:prstGeom>
            <a:noFill/>
          </p:spPr>
          <p:txBody>
            <a:bodyPr wrap="square" rtlCol="0">
              <a:spAutoFit/>
            </a:bodyPr>
            <a:lstStyle/>
            <a:p>
              <a:pPr fontAlgn="ctr"/>
              <a:r>
                <a:rPr lang="en-US" sz="1200" dirty="0" smtClean="0">
                  <a:latin typeface="Huawei Sans" panose="020C0503030203020204" pitchFamily="34" charset="0"/>
                </a:rPr>
                <a:t>Source IPv4: 10.1.1.1</a:t>
              </a:r>
            </a:p>
            <a:p>
              <a:pPr fontAlgn="ctr"/>
              <a:r>
                <a:rPr lang="en-US" sz="1200" dirty="0" smtClean="0">
                  <a:latin typeface="Huawei Sans" panose="020C0503030203020204" pitchFamily="34" charset="0"/>
                </a:rPr>
                <a:t>Destination IPv4: 10.1.1.2</a:t>
              </a:r>
              <a:endParaRPr lang="en-US" sz="1200" dirty="0">
                <a:latin typeface="Huawei Sans" panose="020C0503030203020204" pitchFamily="34" charset="0"/>
                <a:cs typeface="Arial" panose="020B0604020202020204" pitchFamily="34" charset="0"/>
              </a:endParaRPr>
            </a:p>
          </p:txBody>
        </p:sp>
        <p:sp>
          <p:nvSpPr>
            <p:cNvPr id="99" name="文本框 98"/>
            <p:cNvSpPr txBox="1"/>
            <p:nvPr/>
          </p:nvSpPr>
          <p:spPr bwMode="gray">
            <a:xfrm>
              <a:off x="1961633" y="5719427"/>
              <a:ext cx="2141359" cy="461665"/>
            </a:xfrm>
            <a:prstGeom prst="rect">
              <a:avLst/>
            </a:prstGeom>
            <a:noFill/>
          </p:spPr>
          <p:txBody>
            <a:bodyPr wrap="square" rtlCol="0">
              <a:spAutoFit/>
            </a:bodyPr>
            <a:lstStyle/>
            <a:p>
              <a:pPr fontAlgn="ctr"/>
              <a:r>
                <a:rPr lang="en-US" sz="1200" dirty="0" smtClean="0">
                  <a:latin typeface="Huawei Sans" panose="020C0503030203020204" pitchFamily="34" charset="0"/>
                </a:rPr>
                <a:t>Source IPv6: ::A01:101</a:t>
              </a:r>
            </a:p>
            <a:p>
              <a:pPr fontAlgn="ctr"/>
              <a:r>
                <a:rPr lang="en-US" sz="1200" dirty="0" smtClean="0">
                  <a:latin typeface="Huawei Sans" panose="020C0503030203020204" pitchFamily="34" charset="0"/>
                </a:rPr>
                <a:t>Destination IPv6: ::A01:102</a:t>
              </a:r>
              <a:endParaRPr lang="en-US" sz="1200" dirty="0">
                <a:latin typeface="Huawei Sans" panose="020C0503030203020204" pitchFamily="34" charset="0"/>
                <a:cs typeface="Arial" panose="020B0604020202020204" pitchFamily="34" charset="0"/>
              </a:endParaRPr>
            </a:p>
          </p:txBody>
        </p:sp>
      </p:grpSp>
      <p:grpSp>
        <p:nvGrpSpPr>
          <p:cNvPr id="100" name="组合 99"/>
          <p:cNvGrpSpPr/>
          <p:nvPr/>
        </p:nvGrpSpPr>
        <p:grpSpPr bwMode="gray">
          <a:xfrm>
            <a:off x="4356932" y="3524352"/>
            <a:ext cx="3467315" cy="916361"/>
            <a:chOff x="5164292" y="2898139"/>
            <a:chExt cx="4894078" cy="619252"/>
          </a:xfrm>
        </p:grpSpPr>
        <p:sp>
          <p:nvSpPr>
            <p:cNvPr id="101" name="矩形 100"/>
            <p:cNvSpPr/>
            <p:nvPr/>
          </p:nvSpPr>
          <p:spPr bwMode="gray">
            <a:xfrm>
              <a:off x="5742771" y="2898139"/>
              <a:ext cx="720000" cy="231899"/>
            </a:xfrm>
            <a:prstGeom prst="rect">
              <a:avLst/>
            </a:pr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200" dirty="0" smtClean="0">
                  <a:solidFill>
                    <a:schemeClr val="tx1"/>
                  </a:solidFill>
                  <a:latin typeface="Huawei Sans" panose="020C0503030203020204" pitchFamily="34" charset="0"/>
                </a:rPr>
                <a:t>TLA</a:t>
              </a:r>
              <a:endParaRPr lang="en-US" altLang="zh-CN" sz="1200" dirty="0">
                <a:solidFill>
                  <a:schemeClr val="tx1"/>
                </a:solidFill>
                <a:latin typeface="Huawei Sans" panose="020C0503030203020204" pitchFamily="34" charset="0"/>
              </a:endParaRPr>
            </a:p>
          </p:txBody>
        </p:sp>
        <p:sp>
          <p:nvSpPr>
            <p:cNvPr id="102" name="矩形 101"/>
            <p:cNvSpPr/>
            <p:nvPr/>
          </p:nvSpPr>
          <p:spPr bwMode="gray">
            <a:xfrm>
              <a:off x="6462771" y="2898139"/>
              <a:ext cx="1240326" cy="231899"/>
            </a:xfrm>
            <a:prstGeom prst="rect">
              <a:avLst/>
            </a:prstGeom>
            <a:solidFill>
              <a:srgbClr val="EAF8FA"/>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200" dirty="0" smtClean="0">
                  <a:solidFill>
                    <a:schemeClr val="tx1"/>
                  </a:solidFill>
                  <a:latin typeface="Huawei Sans" panose="020C0503030203020204" pitchFamily="34" charset="0"/>
                </a:rPr>
                <a:t>IPv4 Address</a:t>
              </a:r>
              <a:endParaRPr lang="en-US" altLang="zh-CN" sz="1200" dirty="0">
                <a:solidFill>
                  <a:schemeClr val="tx1"/>
                </a:solidFill>
                <a:latin typeface="Huawei Sans" panose="020C0503030203020204" pitchFamily="34" charset="0"/>
              </a:endParaRPr>
            </a:p>
          </p:txBody>
        </p:sp>
        <p:sp>
          <p:nvSpPr>
            <p:cNvPr id="103" name="右大括号 102"/>
            <p:cNvSpPr/>
            <p:nvPr/>
          </p:nvSpPr>
          <p:spPr bwMode="gray">
            <a:xfrm rot="5400000">
              <a:off x="6034839" y="2888900"/>
              <a:ext cx="135862" cy="720001"/>
            </a:xfrm>
            <a:prstGeom prst="rightBrac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ndParaRPr>
            </a:p>
          </p:txBody>
        </p:sp>
        <p:sp>
          <p:nvSpPr>
            <p:cNvPr id="104" name="右大括号 103"/>
            <p:cNvSpPr/>
            <p:nvPr/>
          </p:nvSpPr>
          <p:spPr bwMode="gray">
            <a:xfrm rot="5400000">
              <a:off x="7015004" y="2628739"/>
              <a:ext cx="135861" cy="1240325"/>
            </a:xfrm>
            <a:prstGeom prst="rightBrace">
              <a:avLst/>
            </a:prstGeom>
            <a:ln>
              <a:solidFill>
                <a:srgbClr val="94DAE2"/>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ndParaRPr>
            </a:p>
          </p:txBody>
        </p:sp>
        <p:sp>
          <p:nvSpPr>
            <p:cNvPr id="105" name="文本框 104"/>
            <p:cNvSpPr txBox="1"/>
            <p:nvPr/>
          </p:nvSpPr>
          <p:spPr bwMode="gray">
            <a:xfrm>
              <a:off x="5164292" y="3330201"/>
              <a:ext cx="801421" cy="187189"/>
            </a:xfrm>
            <a:prstGeom prst="rect">
              <a:avLst/>
            </a:prstGeom>
            <a:noFill/>
          </p:spPr>
          <p:txBody>
            <a:bodyPr wrap="none" rtlCol="0">
              <a:spAutoFit/>
            </a:bodyPr>
            <a:lstStyle/>
            <a:p>
              <a:pPr algn="ctr" fontAlgn="ctr"/>
              <a:r>
                <a:rPr lang="en-US" sz="1200" dirty="0" smtClean="0">
                  <a:latin typeface="Huawei Sans" panose="020C0503030203020204" pitchFamily="34" charset="0"/>
                </a:rPr>
                <a:t>3 bits</a:t>
              </a:r>
              <a:endParaRPr lang="en-US" sz="1200" dirty="0">
                <a:latin typeface="Huawei Sans" panose="020C0503030203020204" pitchFamily="34" charset="0"/>
                <a:cs typeface="Arial" panose="020B0604020202020204" pitchFamily="34" charset="0"/>
              </a:endParaRPr>
            </a:p>
          </p:txBody>
        </p:sp>
        <p:sp>
          <p:nvSpPr>
            <p:cNvPr id="106" name="文本框 105"/>
            <p:cNvSpPr txBox="1"/>
            <p:nvPr/>
          </p:nvSpPr>
          <p:spPr bwMode="gray">
            <a:xfrm>
              <a:off x="6621134" y="3330201"/>
              <a:ext cx="923602" cy="187189"/>
            </a:xfrm>
            <a:prstGeom prst="rect">
              <a:avLst/>
            </a:prstGeom>
            <a:noFill/>
          </p:spPr>
          <p:txBody>
            <a:bodyPr wrap="none" rtlCol="0">
              <a:spAutoFit/>
            </a:bodyPr>
            <a:lstStyle/>
            <a:p>
              <a:pPr algn="ctr" fontAlgn="ctr"/>
              <a:r>
                <a:rPr lang="en-US" sz="1200" dirty="0" smtClean="0">
                  <a:latin typeface="Huawei Sans" panose="020C0503030203020204" pitchFamily="34" charset="0"/>
                </a:rPr>
                <a:t>32 bits</a:t>
              </a:r>
              <a:endParaRPr lang="en-US" sz="1200" dirty="0">
                <a:latin typeface="Huawei Sans" panose="020C0503030203020204" pitchFamily="34" charset="0"/>
                <a:cs typeface="Arial" panose="020B0604020202020204" pitchFamily="34" charset="0"/>
              </a:endParaRPr>
            </a:p>
          </p:txBody>
        </p:sp>
        <p:sp>
          <p:nvSpPr>
            <p:cNvPr id="107" name="矩形 106"/>
            <p:cNvSpPr/>
            <p:nvPr/>
          </p:nvSpPr>
          <p:spPr bwMode="gray">
            <a:xfrm>
              <a:off x="5382771" y="2898139"/>
              <a:ext cx="360000" cy="231899"/>
            </a:xfrm>
            <a:prstGeom prst="rect">
              <a:avLst/>
            </a:pr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200" dirty="0" smtClean="0">
                  <a:solidFill>
                    <a:schemeClr val="tx1"/>
                  </a:solidFill>
                  <a:latin typeface="Huawei Sans" panose="020C0503030203020204" pitchFamily="34" charset="0"/>
                </a:rPr>
                <a:t>FP</a:t>
              </a:r>
              <a:endParaRPr lang="en-US" altLang="zh-CN" sz="1200" dirty="0">
                <a:solidFill>
                  <a:schemeClr val="tx1"/>
                </a:solidFill>
                <a:latin typeface="Huawei Sans" panose="020C0503030203020204" pitchFamily="34" charset="0"/>
              </a:endParaRPr>
            </a:p>
          </p:txBody>
        </p:sp>
        <p:sp>
          <p:nvSpPr>
            <p:cNvPr id="108" name="矩形 107"/>
            <p:cNvSpPr/>
            <p:nvPr/>
          </p:nvSpPr>
          <p:spPr bwMode="gray">
            <a:xfrm>
              <a:off x="7703097" y="2898139"/>
              <a:ext cx="864000" cy="231899"/>
            </a:xfrm>
            <a:prstGeom prst="rect">
              <a:avLst/>
            </a:pr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200" dirty="0" smtClean="0">
                  <a:solidFill>
                    <a:schemeClr val="tx1"/>
                  </a:solidFill>
                  <a:latin typeface="Huawei Sans" panose="020C0503030203020204" pitchFamily="34" charset="0"/>
                </a:rPr>
                <a:t>SLA ID</a:t>
              </a:r>
              <a:endParaRPr lang="en-US" altLang="zh-CN" sz="1200" dirty="0">
                <a:solidFill>
                  <a:schemeClr val="tx1"/>
                </a:solidFill>
                <a:latin typeface="Huawei Sans" panose="020C0503030203020204" pitchFamily="34" charset="0"/>
              </a:endParaRPr>
            </a:p>
          </p:txBody>
        </p:sp>
        <p:sp>
          <p:nvSpPr>
            <p:cNvPr id="109" name="矩形 108"/>
            <p:cNvSpPr/>
            <p:nvPr/>
          </p:nvSpPr>
          <p:spPr bwMode="gray">
            <a:xfrm>
              <a:off x="8567098" y="2898139"/>
              <a:ext cx="1491272" cy="231899"/>
            </a:xfrm>
            <a:prstGeom prst="rect">
              <a:avLst/>
            </a:prstGeom>
            <a:solidFill>
              <a:srgbClr val="EAF8FA"/>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200" dirty="0" smtClean="0">
                  <a:solidFill>
                    <a:schemeClr val="tx1"/>
                  </a:solidFill>
                  <a:latin typeface="Huawei Sans" panose="020C0503030203020204" pitchFamily="34" charset="0"/>
                </a:rPr>
                <a:t>Interface ID</a:t>
              </a:r>
              <a:endParaRPr lang="en-US" altLang="zh-CN" sz="1200" dirty="0">
                <a:solidFill>
                  <a:schemeClr val="tx1"/>
                </a:solidFill>
                <a:latin typeface="Huawei Sans" panose="020C0503030203020204" pitchFamily="34" charset="0"/>
              </a:endParaRPr>
            </a:p>
          </p:txBody>
        </p:sp>
        <p:sp>
          <p:nvSpPr>
            <p:cNvPr id="110" name="右大括号 109"/>
            <p:cNvSpPr/>
            <p:nvPr/>
          </p:nvSpPr>
          <p:spPr bwMode="gray">
            <a:xfrm rot="5400000">
              <a:off x="9244616" y="2503454"/>
              <a:ext cx="136236" cy="1491272"/>
            </a:xfrm>
            <a:prstGeom prst="rightBrace">
              <a:avLst/>
            </a:prstGeom>
            <a:ln>
              <a:solidFill>
                <a:srgbClr val="94DAE2"/>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ndParaRPr>
            </a:p>
          </p:txBody>
        </p:sp>
        <p:sp>
          <p:nvSpPr>
            <p:cNvPr id="111" name="文本框 110"/>
            <p:cNvSpPr txBox="1"/>
            <p:nvPr/>
          </p:nvSpPr>
          <p:spPr bwMode="gray">
            <a:xfrm>
              <a:off x="8847177" y="3330202"/>
              <a:ext cx="923602" cy="187189"/>
            </a:xfrm>
            <a:prstGeom prst="rect">
              <a:avLst/>
            </a:prstGeom>
            <a:noFill/>
          </p:spPr>
          <p:txBody>
            <a:bodyPr wrap="none" rtlCol="0">
              <a:spAutoFit/>
            </a:bodyPr>
            <a:lstStyle/>
            <a:p>
              <a:pPr algn="ctr" fontAlgn="ctr"/>
              <a:r>
                <a:rPr lang="en-US" sz="1200" dirty="0" smtClean="0">
                  <a:latin typeface="Huawei Sans" panose="020C0503030203020204" pitchFamily="34" charset="0"/>
                </a:rPr>
                <a:t>64 bits</a:t>
              </a:r>
              <a:endParaRPr lang="en-US" sz="1200" dirty="0">
                <a:latin typeface="Huawei Sans" panose="020C0503030203020204" pitchFamily="34" charset="0"/>
                <a:cs typeface="Arial" panose="020B0604020202020204" pitchFamily="34" charset="0"/>
              </a:endParaRPr>
            </a:p>
          </p:txBody>
        </p:sp>
        <p:sp>
          <p:nvSpPr>
            <p:cNvPr id="112" name="右大括号 111"/>
            <p:cNvSpPr/>
            <p:nvPr/>
          </p:nvSpPr>
          <p:spPr bwMode="gray">
            <a:xfrm rot="5400000">
              <a:off x="5494839" y="3068902"/>
              <a:ext cx="135862" cy="359997"/>
            </a:xfrm>
            <a:prstGeom prst="rightBrac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ndParaRPr>
            </a:p>
          </p:txBody>
        </p:sp>
        <p:sp>
          <p:nvSpPr>
            <p:cNvPr id="113" name="右大括号 112"/>
            <p:cNvSpPr/>
            <p:nvPr/>
          </p:nvSpPr>
          <p:spPr bwMode="gray">
            <a:xfrm rot="5400000">
              <a:off x="8067164" y="2816899"/>
              <a:ext cx="135861" cy="863999"/>
            </a:xfrm>
            <a:prstGeom prst="rightBrac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ndParaRPr>
            </a:p>
          </p:txBody>
        </p:sp>
        <p:sp>
          <p:nvSpPr>
            <p:cNvPr id="114" name="文本框 113"/>
            <p:cNvSpPr txBox="1"/>
            <p:nvPr/>
          </p:nvSpPr>
          <p:spPr bwMode="gray">
            <a:xfrm>
              <a:off x="5770762" y="3330201"/>
              <a:ext cx="923602" cy="187188"/>
            </a:xfrm>
            <a:prstGeom prst="rect">
              <a:avLst/>
            </a:prstGeom>
            <a:noFill/>
          </p:spPr>
          <p:txBody>
            <a:bodyPr wrap="none" rtlCol="0">
              <a:spAutoFit/>
            </a:bodyPr>
            <a:lstStyle/>
            <a:p>
              <a:pPr algn="ctr" fontAlgn="ctr"/>
              <a:r>
                <a:rPr lang="en-US" sz="1200" dirty="0" smtClean="0">
                  <a:latin typeface="Huawei Sans" panose="020C0503030203020204" pitchFamily="34" charset="0"/>
                </a:rPr>
                <a:t>13 bits</a:t>
              </a:r>
              <a:endParaRPr lang="en-US" sz="1200" dirty="0">
                <a:latin typeface="Huawei Sans" panose="020C0503030203020204" pitchFamily="34" charset="0"/>
                <a:cs typeface="Arial" panose="020B0604020202020204" pitchFamily="34" charset="0"/>
              </a:endParaRPr>
            </a:p>
          </p:txBody>
        </p:sp>
        <p:sp>
          <p:nvSpPr>
            <p:cNvPr id="115" name="文本框 114"/>
            <p:cNvSpPr txBox="1"/>
            <p:nvPr/>
          </p:nvSpPr>
          <p:spPr bwMode="gray">
            <a:xfrm>
              <a:off x="7673295" y="3330201"/>
              <a:ext cx="923602" cy="187188"/>
            </a:xfrm>
            <a:prstGeom prst="rect">
              <a:avLst/>
            </a:prstGeom>
            <a:noFill/>
          </p:spPr>
          <p:txBody>
            <a:bodyPr wrap="none" rtlCol="0">
              <a:spAutoFit/>
            </a:bodyPr>
            <a:lstStyle/>
            <a:p>
              <a:pPr algn="ctr" fontAlgn="ctr"/>
              <a:r>
                <a:rPr lang="en-US" sz="1200" dirty="0" smtClean="0">
                  <a:latin typeface="Huawei Sans" panose="020C0503030203020204" pitchFamily="34" charset="0"/>
                </a:rPr>
                <a:t>16 bits</a:t>
              </a:r>
              <a:endParaRPr lang="en-US" sz="1200" dirty="0">
                <a:latin typeface="Huawei Sans" panose="020C0503030203020204" pitchFamily="34" charset="0"/>
                <a:cs typeface="Arial" panose="020B0604020202020204" pitchFamily="34" charset="0"/>
              </a:endParaRPr>
            </a:p>
          </p:txBody>
        </p:sp>
      </p:grpSp>
      <p:sp>
        <p:nvSpPr>
          <p:cNvPr id="156" name="Freeform 159"/>
          <p:cNvSpPr/>
          <p:nvPr/>
        </p:nvSpPr>
        <p:spPr bwMode="gray">
          <a:xfrm flipH="1">
            <a:off x="7074884" y="5188371"/>
            <a:ext cx="561329" cy="35562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sym typeface="Huawei Sans" panose="020C0503030203020204" pitchFamily="34" charset="0"/>
            </a:endParaRPr>
          </a:p>
        </p:txBody>
      </p:sp>
      <p:sp>
        <p:nvSpPr>
          <p:cNvPr id="157" name="文本框 156"/>
          <p:cNvSpPr txBox="1"/>
          <p:nvPr/>
        </p:nvSpPr>
        <p:spPr bwMode="gray">
          <a:xfrm>
            <a:off x="7103254" y="5278602"/>
            <a:ext cx="511754" cy="276999"/>
          </a:xfrm>
          <a:prstGeom prst="rect">
            <a:avLst/>
          </a:prstGeom>
          <a:noFill/>
        </p:spPr>
        <p:txBody>
          <a:bodyPr wrap="square" rtlCol="0">
            <a:spAutoFit/>
          </a:bodyPr>
          <a:lstStyle/>
          <a:p>
            <a:pPr algn="ctr" fontAlgn="ctr"/>
            <a:r>
              <a:rPr lang="en-US" sz="1200" dirty="0" smtClean="0">
                <a:latin typeface="Huawei Sans" panose="020C0503030203020204" pitchFamily="34" charset="0"/>
              </a:rPr>
              <a:t>6to4</a:t>
            </a:r>
            <a:endParaRPr lang="en-US" sz="1200" dirty="0">
              <a:latin typeface="Huawei Sans" panose="020C0503030203020204" pitchFamily="34" charset="0"/>
            </a:endParaRPr>
          </a:p>
        </p:txBody>
      </p:sp>
      <p:sp>
        <p:nvSpPr>
          <p:cNvPr id="158" name="Freeform 159"/>
          <p:cNvSpPr/>
          <p:nvPr/>
        </p:nvSpPr>
        <p:spPr bwMode="gray">
          <a:xfrm flipH="1">
            <a:off x="4603099" y="5188371"/>
            <a:ext cx="561329" cy="35562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sym typeface="Huawei Sans" panose="020C0503030203020204" pitchFamily="34" charset="0"/>
            </a:endParaRPr>
          </a:p>
        </p:txBody>
      </p:sp>
      <p:sp>
        <p:nvSpPr>
          <p:cNvPr id="159" name="文本框 158"/>
          <p:cNvSpPr txBox="1"/>
          <p:nvPr/>
        </p:nvSpPr>
        <p:spPr bwMode="gray">
          <a:xfrm>
            <a:off x="4631469" y="5278602"/>
            <a:ext cx="511754" cy="276999"/>
          </a:xfrm>
          <a:prstGeom prst="rect">
            <a:avLst/>
          </a:prstGeom>
          <a:noFill/>
        </p:spPr>
        <p:txBody>
          <a:bodyPr wrap="square" rtlCol="0">
            <a:spAutoFit/>
          </a:bodyPr>
          <a:lstStyle/>
          <a:p>
            <a:pPr algn="ctr" fontAlgn="ctr"/>
            <a:r>
              <a:rPr lang="en-US" sz="1200" dirty="0" smtClean="0">
                <a:latin typeface="Huawei Sans" panose="020C0503030203020204" pitchFamily="34" charset="0"/>
              </a:rPr>
              <a:t>6to4</a:t>
            </a:r>
            <a:endParaRPr lang="en-US" sz="1200" dirty="0">
              <a:latin typeface="Huawei Sans" panose="020C0503030203020204" pitchFamily="34" charset="0"/>
              <a:cs typeface="Arial" panose="020B0604020202020204" pitchFamily="34" charset="0"/>
            </a:endParaRPr>
          </a:p>
        </p:txBody>
      </p:sp>
      <p:sp>
        <p:nvSpPr>
          <p:cNvPr id="160" name="Freeform 159"/>
          <p:cNvSpPr/>
          <p:nvPr/>
        </p:nvSpPr>
        <p:spPr bwMode="gray">
          <a:xfrm flipH="1">
            <a:off x="5233948" y="4786317"/>
            <a:ext cx="1787645" cy="7692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sym typeface="Huawei Sans" panose="020C0503030203020204" pitchFamily="34" charset="0"/>
            </a:endParaRPr>
          </a:p>
        </p:txBody>
      </p:sp>
      <p:pic>
        <p:nvPicPr>
          <p:cNvPr id="161" name="图片 160"/>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080260" y="5234204"/>
            <a:ext cx="391948" cy="321397"/>
          </a:xfrm>
          <a:prstGeom prst="rect">
            <a:avLst/>
          </a:prstGeom>
        </p:spPr>
      </p:pic>
      <p:sp>
        <p:nvSpPr>
          <p:cNvPr id="162" name="文本框 161"/>
          <p:cNvSpPr txBox="1"/>
          <p:nvPr/>
        </p:nvSpPr>
        <p:spPr bwMode="gray">
          <a:xfrm>
            <a:off x="5852142" y="4935647"/>
            <a:ext cx="476717" cy="276999"/>
          </a:xfrm>
          <a:prstGeom prst="rect">
            <a:avLst/>
          </a:prstGeom>
          <a:noFill/>
        </p:spPr>
        <p:txBody>
          <a:bodyPr wrap="square" rtlCol="0">
            <a:spAutoFit/>
          </a:bodyPr>
          <a:lstStyle/>
          <a:p>
            <a:pPr algn="ctr" fontAlgn="ctr"/>
            <a:r>
              <a:rPr lang="en-US" sz="1200" dirty="0" smtClean="0">
                <a:latin typeface="Huawei Sans" panose="020C0503030203020204" pitchFamily="34" charset="0"/>
              </a:rPr>
              <a:t>IPv4</a:t>
            </a:r>
            <a:endParaRPr lang="en-US" sz="1200" dirty="0">
              <a:latin typeface="Huawei Sans" panose="020C0503030203020204" pitchFamily="34" charset="0"/>
            </a:endParaRPr>
          </a:p>
        </p:txBody>
      </p:sp>
      <p:sp>
        <p:nvSpPr>
          <p:cNvPr id="163" name="Can 9"/>
          <p:cNvSpPr/>
          <p:nvPr/>
        </p:nvSpPr>
        <p:spPr bwMode="gray">
          <a:xfrm rot="5400000">
            <a:off x="6052553" y="4740692"/>
            <a:ext cx="170239" cy="1296000"/>
          </a:xfrm>
          <a:prstGeom prst="can">
            <a:avLst>
              <a:gd name="adj" fmla="val 40000"/>
            </a:avLst>
          </a:prstGeom>
          <a:solidFill>
            <a:srgbClr val="F2FBFC"/>
          </a:soli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4" name="文本框 163"/>
          <p:cNvSpPr txBox="1"/>
          <p:nvPr/>
        </p:nvSpPr>
        <p:spPr bwMode="auto">
          <a:xfrm>
            <a:off x="5590105" y="5252719"/>
            <a:ext cx="1099296" cy="276999"/>
          </a:xfrm>
          <a:prstGeom prst="rect">
            <a:avLst/>
          </a:prstGeom>
          <a:noFill/>
        </p:spPr>
        <p:txBody>
          <a:bodyPr wrap="square" rtlCol="0">
            <a:spAutoFit/>
          </a:bodyPr>
          <a:lstStyle/>
          <a:p>
            <a:pPr algn="ctr" fontAlgn="ctr"/>
            <a:r>
              <a:rPr lang="en-US" sz="1200" dirty="0" smtClean="0">
                <a:solidFill>
                  <a:srgbClr val="56C4D2"/>
                </a:solidFill>
                <a:latin typeface="Huawei Sans" panose="020C0503030203020204" pitchFamily="34" charset="0"/>
              </a:rPr>
              <a:t>6to4 tunnel</a:t>
            </a:r>
            <a:endParaRPr lang="en-US" sz="1200" dirty="0">
              <a:solidFill>
                <a:srgbClr val="56C4D2"/>
              </a:solidFill>
              <a:latin typeface="Huawei Sans" panose="020C0503030203020204" pitchFamily="34" charset="0"/>
              <a:cs typeface="Arial" panose="020B0604020202020204" pitchFamily="34" charset="0"/>
            </a:endParaRPr>
          </a:p>
        </p:txBody>
      </p:sp>
      <p:pic>
        <p:nvPicPr>
          <p:cNvPr id="165" name="图片 164" descr="PC.png"/>
          <p:cNvPicPr>
            <a:picLocks noChangeAspect="1"/>
          </p:cNvPicPr>
          <p:nvPr/>
        </p:nvPicPr>
        <p:blipFill>
          <a:blip r:embed="rId4" cstate="print"/>
          <a:stretch>
            <a:fillRect/>
          </a:stretch>
        </p:blipFill>
        <p:spPr bwMode="gray">
          <a:xfrm>
            <a:off x="4368545" y="5262244"/>
            <a:ext cx="323413" cy="248381"/>
          </a:xfrm>
          <a:prstGeom prst="rect">
            <a:avLst/>
          </a:prstGeom>
        </p:spPr>
      </p:pic>
      <p:sp>
        <p:nvSpPr>
          <p:cNvPr id="167" name="文本框 166"/>
          <p:cNvSpPr txBox="1"/>
          <p:nvPr/>
        </p:nvSpPr>
        <p:spPr bwMode="gray">
          <a:xfrm>
            <a:off x="4758489" y="5519796"/>
            <a:ext cx="1035233" cy="276999"/>
          </a:xfrm>
          <a:prstGeom prst="rect">
            <a:avLst/>
          </a:prstGeom>
          <a:noFill/>
        </p:spPr>
        <p:txBody>
          <a:bodyPr wrap="square" rtlCol="0">
            <a:spAutoFit/>
          </a:bodyPr>
          <a:lstStyle/>
          <a:p>
            <a:pPr algn="ctr" fontAlgn="ctr"/>
            <a:r>
              <a:rPr lang="en-US" sz="1200" dirty="0" smtClean="0">
                <a:latin typeface="Huawei Sans" panose="020C0503030203020204" pitchFamily="34" charset="0"/>
              </a:rPr>
              <a:t>6to4 router</a:t>
            </a:r>
            <a:endParaRPr lang="en-US" sz="1200" dirty="0">
              <a:latin typeface="Huawei Sans" panose="020C0503030203020204" pitchFamily="34" charset="0"/>
            </a:endParaRPr>
          </a:p>
        </p:txBody>
      </p:sp>
      <p:sp>
        <p:nvSpPr>
          <p:cNvPr id="168" name="文本框 167"/>
          <p:cNvSpPr txBox="1"/>
          <p:nvPr/>
        </p:nvSpPr>
        <p:spPr bwMode="gray">
          <a:xfrm>
            <a:off x="4621984" y="4696201"/>
            <a:ext cx="1002763" cy="276999"/>
          </a:xfrm>
          <a:prstGeom prst="rect">
            <a:avLst/>
          </a:prstGeom>
          <a:noFill/>
        </p:spPr>
        <p:txBody>
          <a:bodyPr wrap="square" rtlCol="0">
            <a:spAutoFit/>
          </a:bodyPr>
          <a:lstStyle/>
          <a:p>
            <a:pPr algn="ctr" fontAlgn="ctr"/>
            <a:r>
              <a:rPr lang="en-US" sz="1200" dirty="0" smtClean="0">
                <a:solidFill>
                  <a:srgbClr val="C7000B"/>
                </a:solidFill>
                <a:latin typeface="Huawei Sans" panose="020C0503030203020204" pitchFamily="34" charset="0"/>
              </a:rPr>
              <a:t>10.1.1.1/24</a:t>
            </a:r>
            <a:endParaRPr lang="en-US" sz="1200" dirty="0">
              <a:solidFill>
                <a:srgbClr val="C7000B"/>
              </a:solidFill>
              <a:latin typeface="Huawei Sans" panose="020C0503030203020204" pitchFamily="34" charset="0"/>
              <a:cs typeface="Arial" panose="020B0604020202020204" pitchFamily="34" charset="0"/>
            </a:endParaRPr>
          </a:p>
        </p:txBody>
      </p:sp>
      <p:sp>
        <p:nvSpPr>
          <p:cNvPr id="169" name="文本框 168"/>
          <p:cNvSpPr txBox="1"/>
          <p:nvPr/>
        </p:nvSpPr>
        <p:spPr bwMode="gray">
          <a:xfrm>
            <a:off x="6585780" y="4694843"/>
            <a:ext cx="1004388" cy="276999"/>
          </a:xfrm>
          <a:prstGeom prst="rect">
            <a:avLst/>
          </a:prstGeom>
          <a:noFill/>
        </p:spPr>
        <p:txBody>
          <a:bodyPr wrap="square" rtlCol="0">
            <a:spAutoFit/>
          </a:bodyPr>
          <a:lstStyle/>
          <a:p>
            <a:pPr algn="ctr" fontAlgn="ctr"/>
            <a:r>
              <a:rPr lang="en-US" sz="1200" dirty="0" smtClean="0">
                <a:solidFill>
                  <a:srgbClr val="C7000B"/>
                </a:solidFill>
                <a:latin typeface="Huawei Sans" panose="020C0503030203020204" pitchFamily="34" charset="0"/>
              </a:rPr>
              <a:t>10.1.1.2/24</a:t>
            </a:r>
            <a:endParaRPr lang="en-US" sz="1200" dirty="0">
              <a:solidFill>
                <a:srgbClr val="C7000B"/>
              </a:solidFill>
              <a:latin typeface="Huawei Sans" panose="020C0503030203020204" pitchFamily="34" charset="0"/>
              <a:cs typeface="Arial" panose="020B0604020202020204" pitchFamily="34" charset="0"/>
            </a:endParaRPr>
          </a:p>
        </p:txBody>
      </p:sp>
      <p:sp>
        <p:nvSpPr>
          <p:cNvPr id="170" name="文本框 169"/>
          <p:cNvSpPr txBox="1"/>
          <p:nvPr/>
        </p:nvSpPr>
        <p:spPr bwMode="gray">
          <a:xfrm>
            <a:off x="4183842" y="5723133"/>
            <a:ext cx="1609879" cy="461665"/>
          </a:xfrm>
          <a:prstGeom prst="rect">
            <a:avLst/>
          </a:prstGeom>
          <a:noFill/>
        </p:spPr>
        <p:txBody>
          <a:bodyPr wrap="square" rtlCol="0">
            <a:spAutoFit/>
          </a:bodyPr>
          <a:lstStyle/>
          <a:p>
            <a:pPr algn="r" fontAlgn="ctr"/>
            <a:r>
              <a:rPr lang="en-US" sz="1200" dirty="0" smtClean="0">
                <a:latin typeface="Huawei Sans" panose="020C0503030203020204" pitchFamily="34" charset="0"/>
              </a:rPr>
              <a:t>Tunnel 1</a:t>
            </a:r>
          </a:p>
          <a:p>
            <a:pPr algn="r" fontAlgn="ctr"/>
            <a:r>
              <a:rPr lang="en-US" sz="1200" dirty="0" smtClean="0">
                <a:latin typeface="Huawei Sans" panose="020C0503030203020204" pitchFamily="34" charset="0"/>
              </a:rPr>
              <a:t>2002:</a:t>
            </a:r>
            <a:r>
              <a:rPr lang="en-US" sz="1200" dirty="0" smtClean="0">
                <a:solidFill>
                  <a:srgbClr val="C7000B"/>
                </a:solidFill>
                <a:latin typeface="Huawei Sans" panose="020C0503030203020204" pitchFamily="34" charset="0"/>
              </a:rPr>
              <a:t>A01:101</a:t>
            </a:r>
            <a:r>
              <a:rPr lang="en-US" sz="1200" dirty="0" smtClean="0">
                <a:latin typeface="Huawei Sans" panose="020C0503030203020204" pitchFamily="34" charset="0"/>
              </a:rPr>
              <a:t>::1/48</a:t>
            </a:r>
            <a:endParaRPr lang="en-US" altLang="zh-CN" sz="1200" dirty="0">
              <a:latin typeface="Huawei Sans" panose="020C0503030203020204" pitchFamily="34" charset="0"/>
              <a:cs typeface="Arial" panose="020B0604020202020204" pitchFamily="34" charset="0"/>
            </a:endParaRPr>
          </a:p>
        </p:txBody>
      </p:sp>
      <p:sp>
        <p:nvSpPr>
          <p:cNvPr id="171" name="文本框 170"/>
          <p:cNvSpPr txBox="1"/>
          <p:nvPr/>
        </p:nvSpPr>
        <p:spPr bwMode="gray">
          <a:xfrm>
            <a:off x="6437548" y="5717573"/>
            <a:ext cx="1556003" cy="461665"/>
          </a:xfrm>
          <a:prstGeom prst="rect">
            <a:avLst/>
          </a:prstGeom>
          <a:noFill/>
        </p:spPr>
        <p:txBody>
          <a:bodyPr wrap="square" rtlCol="0">
            <a:spAutoFit/>
          </a:bodyPr>
          <a:lstStyle/>
          <a:p>
            <a:pPr fontAlgn="ctr"/>
            <a:r>
              <a:rPr lang="en-US" sz="1200" dirty="0" smtClean="0">
                <a:latin typeface="Huawei Sans" panose="020C0503030203020204" pitchFamily="34" charset="0"/>
              </a:rPr>
              <a:t>Tunnel 1</a:t>
            </a:r>
          </a:p>
          <a:p>
            <a:pPr fontAlgn="ctr"/>
            <a:r>
              <a:rPr lang="en-US" sz="1200" dirty="0" smtClean="0">
                <a:latin typeface="Huawei Sans" panose="020C0503030203020204" pitchFamily="34" charset="0"/>
              </a:rPr>
              <a:t>2002:</a:t>
            </a:r>
            <a:r>
              <a:rPr lang="en-US" sz="1200" dirty="0" smtClean="0">
                <a:solidFill>
                  <a:srgbClr val="C7000B"/>
                </a:solidFill>
                <a:latin typeface="Huawei Sans" panose="020C0503030203020204" pitchFamily="34" charset="0"/>
              </a:rPr>
              <a:t>A01:102</a:t>
            </a:r>
            <a:r>
              <a:rPr lang="en-US" sz="1200" dirty="0" smtClean="0">
                <a:latin typeface="Huawei Sans" panose="020C0503030203020204" pitchFamily="34" charset="0"/>
              </a:rPr>
              <a:t>::1/48</a:t>
            </a:r>
            <a:endParaRPr lang="en-US" altLang="zh-CN" sz="1200" dirty="0">
              <a:latin typeface="Huawei Sans" panose="020C0503030203020204" pitchFamily="34" charset="0"/>
              <a:cs typeface="Arial" panose="020B0604020202020204" pitchFamily="34" charset="0"/>
            </a:endParaRPr>
          </a:p>
        </p:txBody>
      </p:sp>
      <p:pic>
        <p:nvPicPr>
          <p:cNvPr id="172" name="图片 17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804527" y="5234204"/>
            <a:ext cx="391948" cy="321397"/>
          </a:xfrm>
          <a:prstGeom prst="rect">
            <a:avLst/>
          </a:prstGeom>
        </p:spPr>
      </p:pic>
      <p:pic>
        <p:nvPicPr>
          <p:cNvPr id="173" name="图片 172" descr="PC.png"/>
          <p:cNvPicPr>
            <a:picLocks noChangeAspect="1"/>
          </p:cNvPicPr>
          <p:nvPr/>
        </p:nvPicPr>
        <p:blipFill>
          <a:blip r:embed="rId4" cstate="print"/>
          <a:stretch>
            <a:fillRect/>
          </a:stretch>
        </p:blipFill>
        <p:spPr bwMode="gray">
          <a:xfrm>
            <a:off x="7573760" y="5262244"/>
            <a:ext cx="323413" cy="248381"/>
          </a:xfrm>
          <a:prstGeom prst="rect">
            <a:avLst/>
          </a:prstGeom>
        </p:spPr>
      </p:pic>
      <p:sp>
        <p:nvSpPr>
          <p:cNvPr id="176" name="文本框 175"/>
          <p:cNvSpPr txBox="1"/>
          <p:nvPr/>
        </p:nvSpPr>
        <p:spPr bwMode="gray">
          <a:xfrm>
            <a:off x="6486450" y="5519796"/>
            <a:ext cx="1035233" cy="276999"/>
          </a:xfrm>
          <a:prstGeom prst="rect">
            <a:avLst/>
          </a:prstGeom>
          <a:noFill/>
        </p:spPr>
        <p:txBody>
          <a:bodyPr wrap="square" rtlCol="0">
            <a:spAutoFit/>
          </a:bodyPr>
          <a:lstStyle/>
          <a:p>
            <a:pPr algn="ctr" fontAlgn="ctr"/>
            <a:r>
              <a:rPr lang="en-US" sz="1200" dirty="0" smtClean="0">
                <a:latin typeface="Huawei Sans" panose="020C0503030203020204" pitchFamily="34" charset="0"/>
              </a:rPr>
              <a:t>6to4 router</a:t>
            </a:r>
            <a:endParaRPr lang="en-US" sz="1200" dirty="0">
              <a:latin typeface="Huawei Sans" panose="020C0503030203020204" pitchFamily="34" charset="0"/>
            </a:endParaRPr>
          </a:p>
        </p:txBody>
      </p:sp>
      <p:cxnSp>
        <p:nvCxnSpPr>
          <p:cNvPr id="177" name="直接连接符 176"/>
          <p:cNvCxnSpPr/>
          <p:nvPr/>
        </p:nvCxnSpPr>
        <p:spPr bwMode="gray">
          <a:xfrm>
            <a:off x="5439075" y="4938678"/>
            <a:ext cx="0" cy="323566"/>
          </a:xfrm>
          <a:prstGeom prst="line">
            <a:avLst/>
          </a:prstGeom>
          <a:ln w="19050">
            <a:solidFill>
              <a:srgbClr val="56C4D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78" name="直接连接符 177"/>
          <p:cNvCxnSpPr/>
          <p:nvPr/>
        </p:nvCxnSpPr>
        <p:spPr bwMode="gray">
          <a:xfrm>
            <a:off x="6831350" y="4938678"/>
            <a:ext cx="0" cy="323566"/>
          </a:xfrm>
          <a:prstGeom prst="line">
            <a:avLst/>
          </a:prstGeom>
          <a:ln w="19050">
            <a:solidFill>
              <a:srgbClr val="56C4D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80" name="文本框 179"/>
          <p:cNvSpPr txBox="1"/>
          <p:nvPr/>
        </p:nvSpPr>
        <p:spPr bwMode="gray">
          <a:xfrm>
            <a:off x="2056282" y="4910247"/>
            <a:ext cx="476717" cy="276999"/>
          </a:xfrm>
          <a:prstGeom prst="rect">
            <a:avLst/>
          </a:prstGeom>
          <a:noFill/>
        </p:spPr>
        <p:txBody>
          <a:bodyPr wrap="square" rtlCol="0">
            <a:spAutoFit/>
          </a:bodyPr>
          <a:lstStyle/>
          <a:p>
            <a:pPr algn="ctr" fontAlgn="ctr"/>
            <a:r>
              <a:rPr lang="en-US" sz="1200" dirty="0" smtClean="0">
                <a:latin typeface="Huawei Sans" panose="020C0503030203020204" pitchFamily="34" charset="0"/>
              </a:rPr>
              <a:t>IPv4</a:t>
            </a:r>
            <a:endParaRPr lang="en-US" sz="1200" dirty="0">
              <a:latin typeface="Huawei Sans" panose="020C0503030203020204" pitchFamily="34" charset="0"/>
            </a:endParaRPr>
          </a:p>
        </p:txBody>
      </p:sp>
      <p:sp>
        <p:nvSpPr>
          <p:cNvPr id="181" name="文本框 180"/>
          <p:cNvSpPr txBox="1"/>
          <p:nvPr/>
        </p:nvSpPr>
        <p:spPr bwMode="gray">
          <a:xfrm>
            <a:off x="814238" y="4670801"/>
            <a:ext cx="1002763" cy="276999"/>
          </a:xfrm>
          <a:prstGeom prst="rect">
            <a:avLst/>
          </a:prstGeom>
          <a:noFill/>
        </p:spPr>
        <p:txBody>
          <a:bodyPr wrap="square" rtlCol="0">
            <a:spAutoFit/>
          </a:bodyPr>
          <a:lstStyle/>
          <a:p>
            <a:pPr algn="ctr" fontAlgn="ctr"/>
            <a:r>
              <a:rPr lang="en-US" sz="1200" dirty="0" smtClean="0">
                <a:solidFill>
                  <a:srgbClr val="C7000B"/>
                </a:solidFill>
                <a:latin typeface="Huawei Sans" panose="020C0503030203020204" pitchFamily="34" charset="0"/>
              </a:rPr>
              <a:t>10.1.1.1/24</a:t>
            </a:r>
            <a:endParaRPr lang="en-US" sz="1200" dirty="0">
              <a:solidFill>
                <a:srgbClr val="C7000B"/>
              </a:solidFill>
              <a:latin typeface="Huawei Sans" panose="020C0503030203020204" pitchFamily="34" charset="0"/>
              <a:cs typeface="Arial" panose="020B0604020202020204" pitchFamily="34" charset="0"/>
            </a:endParaRPr>
          </a:p>
        </p:txBody>
      </p:sp>
      <p:sp>
        <p:nvSpPr>
          <p:cNvPr id="182" name="文本框 181"/>
          <p:cNvSpPr txBox="1"/>
          <p:nvPr/>
        </p:nvSpPr>
        <p:spPr bwMode="gray">
          <a:xfrm>
            <a:off x="2757375" y="4669443"/>
            <a:ext cx="1004388" cy="276999"/>
          </a:xfrm>
          <a:prstGeom prst="rect">
            <a:avLst/>
          </a:prstGeom>
          <a:noFill/>
        </p:spPr>
        <p:txBody>
          <a:bodyPr wrap="square" rtlCol="0">
            <a:spAutoFit/>
          </a:bodyPr>
          <a:lstStyle/>
          <a:p>
            <a:pPr algn="ctr" fontAlgn="ctr"/>
            <a:r>
              <a:rPr lang="en-US" sz="1200" dirty="0" smtClean="0">
                <a:solidFill>
                  <a:srgbClr val="C7000B"/>
                </a:solidFill>
                <a:latin typeface="Huawei Sans" panose="020C0503030203020204" pitchFamily="34" charset="0"/>
              </a:rPr>
              <a:t>10.1.1.2/24</a:t>
            </a:r>
            <a:endParaRPr lang="en-US" sz="1200" dirty="0">
              <a:solidFill>
                <a:srgbClr val="C7000B"/>
              </a:solidFill>
              <a:latin typeface="Huawei Sans" panose="020C0503030203020204" pitchFamily="34" charset="0"/>
              <a:cs typeface="Arial" panose="020B0604020202020204" pitchFamily="34" charset="0"/>
            </a:endParaRPr>
          </a:p>
        </p:txBody>
      </p:sp>
      <p:cxnSp>
        <p:nvCxnSpPr>
          <p:cNvPr id="183" name="直接连接符 182"/>
          <p:cNvCxnSpPr/>
          <p:nvPr/>
        </p:nvCxnSpPr>
        <p:spPr bwMode="gray">
          <a:xfrm>
            <a:off x="1631329" y="4913278"/>
            <a:ext cx="0" cy="323566"/>
          </a:xfrm>
          <a:prstGeom prst="line">
            <a:avLst/>
          </a:prstGeom>
          <a:ln w="19050">
            <a:solidFill>
              <a:srgbClr val="56C4D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84" name="直接连接符 183"/>
          <p:cNvCxnSpPr/>
          <p:nvPr/>
        </p:nvCxnSpPr>
        <p:spPr bwMode="gray">
          <a:xfrm>
            <a:off x="3002136" y="4913278"/>
            <a:ext cx="0" cy="323566"/>
          </a:xfrm>
          <a:prstGeom prst="line">
            <a:avLst/>
          </a:prstGeom>
          <a:ln w="19050">
            <a:solidFill>
              <a:srgbClr val="56C4D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185" name="组合 184"/>
          <p:cNvGrpSpPr/>
          <p:nvPr/>
        </p:nvGrpSpPr>
        <p:grpSpPr bwMode="gray">
          <a:xfrm>
            <a:off x="8108101" y="3608833"/>
            <a:ext cx="3596432" cy="902008"/>
            <a:chOff x="4979149" y="2914240"/>
            <a:chExt cx="3944997" cy="602670"/>
          </a:xfrm>
        </p:grpSpPr>
        <p:sp>
          <p:nvSpPr>
            <p:cNvPr id="186" name="矩形 185"/>
            <p:cNvSpPr/>
            <p:nvPr/>
          </p:nvSpPr>
          <p:spPr bwMode="gray">
            <a:xfrm>
              <a:off x="8219150" y="2914240"/>
              <a:ext cx="704996" cy="231899"/>
            </a:xfrm>
            <a:prstGeom prst="rect">
              <a:avLst/>
            </a:prstGeom>
            <a:solidFill>
              <a:srgbClr val="EAF8FA"/>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200" dirty="0" smtClean="0">
                  <a:solidFill>
                    <a:schemeClr val="tx1"/>
                  </a:solidFill>
                  <a:latin typeface="Huawei Sans" panose="020C0503030203020204" pitchFamily="34" charset="0"/>
                </a:rPr>
                <a:t>IPv4 Address</a:t>
              </a:r>
              <a:endParaRPr lang="en-US" altLang="zh-CN" sz="1200" dirty="0">
                <a:solidFill>
                  <a:schemeClr val="tx1"/>
                </a:solidFill>
                <a:latin typeface="Huawei Sans" panose="020C0503030203020204" pitchFamily="34" charset="0"/>
              </a:endParaRPr>
            </a:p>
          </p:txBody>
        </p:sp>
        <p:sp>
          <p:nvSpPr>
            <p:cNvPr id="187" name="右大括号 186"/>
            <p:cNvSpPr/>
            <p:nvPr/>
          </p:nvSpPr>
          <p:spPr bwMode="gray">
            <a:xfrm rot="5400000">
              <a:off x="7344867" y="2451352"/>
              <a:ext cx="118113" cy="1609549"/>
            </a:xfrm>
            <a:prstGeom prst="rightBrac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ndParaRPr>
            </a:p>
          </p:txBody>
        </p:sp>
        <p:sp>
          <p:nvSpPr>
            <p:cNvPr id="188" name="右大括号 187"/>
            <p:cNvSpPr/>
            <p:nvPr/>
          </p:nvSpPr>
          <p:spPr bwMode="gray">
            <a:xfrm rot="5400000">
              <a:off x="8512590" y="2903632"/>
              <a:ext cx="118112" cy="704996"/>
            </a:xfrm>
            <a:prstGeom prst="rightBrace">
              <a:avLst/>
            </a:prstGeom>
            <a:ln>
              <a:solidFill>
                <a:srgbClr val="94DAE2"/>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ndParaRPr>
            </a:p>
          </p:txBody>
        </p:sp>
        <p:sp>
          <p:nvSpPr>
            <p:cNvPr id="189" name="文本框 188"/>
            <p:cNvSpPr txBox="1"/>
            <p:nvPr/>
          </p:nvSpPr>
          <p:spPr bwMode="gray">
            <a:xfrm>
              <a:off x="8248809" y="3331835"/>
              <a:ext cx="645673" cy="185075"/>
            </a:xfrm>
            <a:prstGeom prst="rect">
              <a:avLst/>
            </a:prstGeom>
            <a:noFill/>
          </p:spPr>
          <p:txBody>
            <a:bodyPr wrap="none" rtlCol="0">
              <a:noAutofit/>
            </a:bodyPr>
            <a:lstStyle>
              <a:defPPr>
                <a:defRPr lang="en-US"/>
              </a:defPPr>
              <a:lvl1pPr algn="ctr">
                <a:defRPr sz="1200">
                  <a:cs typeface="Arial" panose="020B0604020202020204" pitchFamily="34" charset="0"/>
                </a:defRPr>
              </a:lvl1pPr>
            </a:lstStyle>
            <a:p>
              <a:pPr fontAlgn="ctr"/>
              <a:r>
                <a:rPr lang="en-US" dirty="0" smtClean="0">
                  <a:latin typeface="Huawei Sans" panose="020C0503030203020204" pitchFamily="34" charset="0"/>
                </a:rPr>
                <a:t>32 bits</a:t>
              </a:r>
              <a:endParaRPr lang="en-US" dirty="0">
                <a:latin typeface="Huawei Sans" panose="020C0503030203020204" pitchFamily="34" charset="0"/>
              </a:endParaRPr>
            </a:p>
          </p:txBody>
        </p:sp>
        <p:sp>
          <p:nvSpPr>
            <p:cNvPr id="190" name="矩形 189"/>
            <p:cNvSpPr/>
            <p:nvPr/>
          </p:nvSpPr>
          <p:spPr bwMode="gray">
            <a:xfrm>
              <a:off x="4979149" y="2914240"/>
              <a:ext cx="1620000" cy="231899"/>
            </a:xfrm>
            <a:prstGeom prst="rect">
              <a:avLst/>
            </a:pr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200" dirty="0" smtClean="0">
                  <a:solidFill>
                    <a:schemeClr val="tx1"/>
                  </a:solidFill>
                  <a:latin typeface="Huawei Sans" panose="020C0503030203020204" pitchFamily="34" charset="0"/>
                </a:rPr>
                <a:t>000000ug00000000</a:t>
              </a:r>
              <a:endParaRPr lang="en-US" altLang="zh-CN" sz="1200" dirty="0">
                <a:solidFill>
                  <a:schemeClr val="tx1"/>
                </a:solidFill>
                <a:latin typeface="Huawei Sans" panose="020C0503030203020204" pitchFamily="34" charset="0"/>
              </a:endParaRPr>
            </a:p>
          </p:txBody>
        </p:sp>
        <p:sp>
          <p:nvSpPr>
            <p:cNvPr id="191" name="矩形 190"/>
            <p:cNvSpPr/>
            <p:nvPr/>
          </p:nvSpPr>
          <p:spPr bwMode="gray">
            <a:xfrm>
              <a:off x="6599149" y="2914240"/>
              <a:ext cx="1620000" cy="231899"/>
            </a:xfrm>
            <a:prstGeom prst="rect">
              <a:avLst/>
            </a:pr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200" dirty="0" smtClean="0">
                  <a:solidFill>
                    <a:schemeClr val="tx1"/>
                  </a:solidFill>
                  <a:latin typeface="Huawei Sans" panose="020C0503030203020204" pitchFamily="34" charset="0"/>
                </a:rPr>
                <a:t>0101111011111110</a:t>
              </a:r>
              <a:endParaRPr lang="en-US" altLang="zh-CN" sz="1200" dirty="0">
                <a:solidFill>
                  <a:schemeClr val="tx1"/>
                </a:solidFill>
                <a:latin typeface="Huawei Sans" panose="020C0503030203020204" pitchFamily="34" charset="0"/>
              </a:endParaRPr>
            </a:p>
          </p:txBody>
        </p:sp>
        <p:sp>
          <p:nvSpPr>
            <p:cNvPr id="192" name="右大括号 191"/>
            <p:cNvSpPr/>
            <p:nvPr/>
          </p:nvSpPr>
          <p:spPr bwMode="gray">
            <a:xfrm rot="5400000">
              <a:off x="5735317" y="2451352"/>
              <a:ext cx="118113" cy="1609549"/>
            </a:xfrm>
            <a:prstGeom prst="rightBrac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ndParaRPr>
            </a:p>
          </p:txBody>
        </p:sp>
        <p:sp>
          <p:nvSpPr>
            <p:cNvPr id="193" name="文本框 192"/>
            <p:cNvSpPr txBox="1"/>
            <p:nvPr/>
          </p:nvSpPr>
          <p:spPr bwMode="gray">
            <a:xfrm>
              <a:off x="7089723" y="3331835"/>
              <a:ext cx="645673" cy="185075"/>
            </a:xfrm>
            <a:prstGeom prst="rect">
              <a:avLst/>
            </a:prstGeom>
            <a:noFill/>
          </p:spPr>
          <p:txBody>
            <a:bodyPr wrap="none" rtlCol="0">
              <a:noAutofit/>
            </a:bodyPr>
            <a:lstStyle>
              <a:defPPr>
                <a:defRPr lang="en-US"/>
              </a:defPPr>
              <a:lvl1pPr algn="ctr">
                <a:defRPr sz="1200">
                  <a:cs typeface="Arial" panose="020B0604020202020204" pitchFamily="34" charset="0"/>
                </a:defRPr>
              </a:lvl1pPr>
            </a:lstStyle>
            <a:p>
              <a:pPr fontAlgn="ctr"/>
              <a:r>
                <a:rPr lang="en-US" dirty="0" smtClean="0">
                  <a:latin typeface="Huawei Sans" panose="020C0503030203020204" pitchFamily="34" charset="0"/>
                </a:rPr>
                <a:t>16 bits</a:t>
              </a:r>
              <a:endParaRPr lang="en-US" dirty="0">
                <a:latin typeface="Huawei Sans" panose="020C0503030203020204" pitchFamily="34" charset="0"/>
              </a:endParaRPr>
            </a:p>
          </p:txBody>
        </p:sp>
        <p:sp>
          <p:nvSpPr>
            <p:cNvPr id="194" name="文本框 193"/>
            <p:cNvSpPr txBox="1"/>
            <p:nvPr/>
          </p:nvSpPr>
          <p:spPr bwMode="gray">
            <a:xfrm>
              <a:off x="5491428" y="3331836"/>
              <a:ext cx="588624" cy="165106"/>
            </a:xfrm>
            <a:prstGeom prst="rect">
              <a:avLst/>
            </a:prstGeom>
            <a:noFill/>
          </p:spPr>
          <p:txBody>
            <a:bodyPr wrap="none" rtlCol="0">
              <a:noAutofit/>
            </a:bodyPr>
            <a:lstStyle/>
            <a:p>
              <a:pPr algn="ctr" fontAlgn="ctr"/>
              <a:r>
                <a:rPr lang="en-US" sz="1200" dirty="0" smtClean="0">
                  <a:latin typeface="Huawei Sans" panose="020C0503030203020204" pitchFamily="34" charset="0"/>
                </a:rPr>
                <a:t>16 bits</a:t>
              </a:r>
              <a:endParaRPr lang="en-US" sz="1200" dirty="0">
                <a:latin typeface="Huawei Sans" panose="020C0503030203020204" pitchFamily="34" charset="0"/>
                <a:cs typeface="Arial" panose="020B0604020202020204" pitchFamily="34" charset="0"/>
              </a:endParaRPr>
            </a:p>
          </p:txBody>
        </p:sp>
      </p:grpSp>
      <p:sp>
        <p:nvSpPr>
          <p:cNvPr id="237" name="Freeform 159"/>
          <p:cNvSpPr/>
          <p:nvPr/>
        </p:nvSpPr>
        <p:spPr bwMode="gray">
          <a:xfrm flipH="1">
            <a:off x="8617827" y="5294689"/>
            <a:ext cx="561329" cy="35562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sym typeface="Huawei Sans" panose="020C0503030203020204" pitchFamily="34" charset="0"/>
            </a:endParaRPr>
          </a:p>
        </p:txBody>
      </p:sp>
      <p:sp>
        <p:nvSpPr>
          <p:cNvPr id="238" name="文本框 237"/>
          <p:cNvSpPr txBox="1"/>
          <p:nvPr/>
        </p:nvSpPr>
        <p:spPr bwMode="gray">
          <a:xfrm>
            <a:off x="8646197" y="5384920"/>
            <a:ext cx="511754" cy="276999"/>
          </a:xfrm>
          <a:prstGeom prst="rect">
            <a:avLst/>
          </a:prstGeom>
          <a:noFill/>
        </p:spPr>
        <p:txBody>
          <a:bodyPr wrap="square" rtlCol="0">
            <a:spAutoFit/>
          </a:bodyPr>
          <a:lstStyle/>
          <a:p>
            <a:pPr algn="ctr" fontAlgn="ctr"/>
            <a:r>
              <a:rPr lang="en-US" sz="1200" dirty="0" smtClean="0">
                <a:latin typeface="Huawei Sans" panose="020C0503030203020204" pitchFamily="34" charset="0"/>
              </a:rPr>
              <a:t>IPv6</a:t>
            </a:r>
            <a:endParaRPr lang="en-US" sz="1200" dirty="0">
              <a:latin typeface="Huawei Sans" panose="020C0503030203020204" pitchFamily="34" charset="0"/>
              <a:cs typeface="Arial" panose="020B0604020202020204" pitchFamily="34" charset="0"/>
            </a:endParaRPr>
          </a:p>
        </p:txBody>
      </p:sp>
      <p:sp>
        <p:nvSpPr>
          <p:cNvPr id="239" name="Freeform 159"/>
          <p:cNvSpPr/>
          <p:nvPr/>
        </p:nvSpPr>
        <p:spPr bwMode="gray">
          <a:xfrm flipH="1">
            <a:off x="9595671" y="5041965"/>
            <a:ext cx="1502673" cy="61995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sym typeface="Huawei Sans" panose="020C0503030203020204" pitchFamily="34" charset="0"/>
            </a:endParaRPr>
          </a:p>
        </p:txBody>
      </p:sp>
      <p:pic>
        <p:nvPicPr>
          <p:cNvPr id="240" name="图片 239"/>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268706" y="5340522"/>
            <a:ext cx="391948" cy="321397"/>
          </a:xfrm>
          <a:prstGeom prst="rect">
            <a:avLst/>
          </a:prstGeom>
        </p:spPr>
      </p:pic>
      <p:sp>
        <p:nvSpPr>
          <p:cNvPr id="241" name="文本框 240"/>
          <p:cNvSpPr txBox="1"/>
          <p:nvPr/>
        </p:nvSpPr>
        <p:spPr bwMode="gray">
          <a:xfrm>
            <a:off x="10048956" y="5099950"/>
            <a:ext cx="476717" cy="276999"/>
          </a:xfrm>
          <a:prstGeom prst="rect">
            <a:avLst/>
          </a:prstGeom>
          <a:noFill/>
        </p:spPr>
        <p:txBody>
          <a:bodyPr wrap="square" rtlCol="0">
            <a:spAutoFit/>
          </a:bodyPr>
          <a:lstStyle/>
          <a:p>
            <a:pPr algn="ctr" fontAlgn="ctr"/>
            <a:r>
              <a:rPr lang="en-US" sz="1200" dirty="0" smtClean="0">
                <a:latin typeface="Huawei Sans" panose="020C0503030203020204" pitchFamily="34" charset="0"/>
              </a:rPr>
              <a:t>IPv4</a:t>
            </a:r>
            <a:endParaRPr lang="en-US" sz="1200" dirty="0">
              <a:latin typeface="Huawei Sans" panose="020C0503030203020204" pitchFamily="34" charset="0"/>
            </a:endParaRPr>
          </a:p>
        </p:txBody>
      </p:sp>
      <p:sp>
        <p:nvSpPr>
          <p:cNvPr id="242" name="Can 9"/>
          <p:cNvSpPr/>
          <p:nvPr/>
        </p:nvSpPr>
        <p:spPr bwMode="gray">
          <a:xfrm rot="5400000">
            <a:off x="10361524" y="4755360"/>
            <a:ext cx="169200" cy="1478262"/>
          </a:xfrm>
          <a:prstGeom prst="can">
            <a:avLst>
              <a:gd name="adj" fmla="val 40000"/>
            </a:avLst>
          </a:prstGeom>
          <a:solidFill>
            <a:srgbClr val="F2FBFC"/>
          </a:soli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3" name="文本框 242"/>
          <p:cNvSpPr txBox="1"/>
          <p:nvPr/>
        </p:nvSpPr>
        <p:spPr bwMode="auto">
          <a:xfrm>
            <a:off x="9770023" y="5358139"/>
            <a:ext cx="1285447" cy="276999"/>
          </a:xfrm>
          <a:prstGeom prst="rect">
            <a:avLst/>
          </a:prstGeom>
          <a:noFill/>
        </p:spPr>
        <p:txBody>
          <a:bodyPr wrap="square" rtlCol="0">
            <a:spAutoFit/>
          </a:bodyPr>
          <a:lstStyle/>
          <a:p>
            <a:pPr algn="ctr" fontAlgn="ctr"/>
            <a:r>
              <a:rPr lang="en-US" sz="1200" dirty="0" smtClean="0">
                <a:solidFill>
                  <a:srgbClr val="56C4D2"/>
                </a:solidFill>
                <a:latin typeface="Huawei Sans" panose="020C0503030203020204" pitchFamily="34" charset="0"/>
              </a:rPr>
              <a:t>ISATAP tunnel</a:t>
            </a:r>
            <a:endParaRPr lang="en-US" sz="1200" dirty="0">
              <a:solidFill>
                <a:srgbClr val="56C4D2"/>
              </a:solidFill>
              <a:latin typeface="Huawei Sans" panose="020C0503030203020204" pitchFamily="34" charset="0"/>
              <a:cs typeface="Arial" panose="020B0604020202020204" pitchFamily="34" charset="0"/>
            </a:endParaRPr>
          </a:p>
        </p:txBody>
      </p:sp>
      <p:sp>
        <p:nvSpPr>
          <p:cNvPr id="245" name="文本框 244"/>
          <p:cNvSpPr txBox="1"/>
          <p:nvPr/>
        </p:nvSpPr>
        <p:spPr bwMode="gray">
          <a:xfrm>
            <a:off x="8996569" y="5626114"/>
            <a:ext cx="1322716" cy="276999"/>
          </a:xfrm>
          <a:prstGeom prst="rect">
            <a:avLst/>
          </a:prstGeom>
          <a:noFill/>
        </p:spPr>
        <p:txBody>
          <a:bodyPr wrap="square" rtlCol="0">
            <a:spAutoFit/>
          </a:bodyPr>
          <a:lstStyle/>
          <a:p>
            <a:pPr algn="ctr" fontAlgn="ctr"/>
            <a:r>
              <a:rPr lang="en-US" sz="1200" dirty="0" smtClean="0">
                <a:latin typeface="Huawei Sans" panose="020C0503030203020204" pitchFamily="34" charset="0"/>
              </a:rPr>
              <a:t>ISATAP router</a:t>
            </a:r>
            <a:endParaRPr lang="en-US" sz="1200" dirty="0">
              <a:latin typeface="Huawei Sans" panose="020C0503030203020204" pitchFamily="34" charset="0"/>
            </a:endParaRPr>
          </a:p>
        </p:txBody>
      </p:sp>
      <p:pic>
        <p:nvPicPr>
          <p:cNvPr id="251" name="图片 250" descr="PC.png"/>
          <p:cNvPicPr>
            <a:picLocks noChangeAspect="1"/>
          </p:cNvPicPr>
          <p:nvPr/>
        </p:nvPicPr>
        <p:blipFill>
          <a:blip r:embed="rId4" cstate="print"/>
          <a:stretch>
            <a:fillRect/>
          </a:stretch>
        </p:blipFill>
        <p:spPr bwMode="gray">
          <a:xfrm>
            <a:off x="11266391" y="5340438"/>
            <a:ext cx="431097" cy="331082"/>
          </a:xfrm>
          <a:prstGeom prst="rect">
            <a:avLst/>
          </a:prstGeom>
        </p:spPr>
      </p:pic>
      <p:cxnSp>
        <p:nvCxnSpPr>
          <p:cNvPr id="253" name="直接连接符 252"/>
          <p:cNvCxnSpPr/>
          <p:nvPr/>
        </p:nvCxnSpPr>
        <p:spPr bwMode="gray">
          <a:xfrm>
            <a:off x="9677761" y="5150875"/>
            <a:ext cx="0" cy="180000"/>
          </a:xfrm>
          <a:prstGeom prst="line">
            <a:avLst/>
          </a:prstGeom>
          <a:ln w="19050">
            <a:solidFill>
              <a:srgbClr val="56C4D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55" name="直接连接符 254"/>
          <p:cNvCxnSpPr/>
          <p:nvPr/>
        </p:nvCxnSpPr>
        <p:spPr bwMode="gray">
          <a:xfrm flipV="1">
            <a:off x="9617473" y="5838201"/>
            <a:ext cx="0" cy="180000"/>
          </a:xfrm>
          <a:prstGeom prst="line">
            <a:avLst/>
          </a:prstGeom>
          <a:ln w="19050">
            <a:solidFill>
              <a:srgbClr val="56C4D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56" name="文本框 255"/>
          <p:cNvSpPr txBox="1"/>
          <p:nvPr/>
        </p:nvSpPr>
        <p:spPr bwMode="gray">
          <a:xfrm>
            <a:off x="8938111" y="5947171"/>
            <a:ext cx="1563248"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GE0/0/1:10.1.1.1/24</a:t>
            </a:r>
            <a:endParaRPr lang="en-US" sz="1200" dirty="0">
              <a:latin typeface="Huawei Sans" panose="020C0503030203020204" pitchFamily="34" charset="0"/>
              <a:cs typeface="Arial" panose="020B0604020202020204" pitchFamily="34" charset="0"/>
            </a:endParaRPr>
          </a:p>
        </p:txBody>
      </p:sp>
      <p:sp>
        <p:nvSpPr>
          <p:cNvPr id="257" name="文本框 256"/>
          <p:cNvSpPr txBox="1"/>
          <p:nvPr/>
        </p:nvSpPr>
        <p:spPr bwMode="gray">
          <a:xfrm>
            <a:off x="8684305" y="4422453"/>
            <a:ext cx="1879041" cy="646331"/>
          </a:xfrm>
          <a:prstGeom prst="rect">
            <a:avLst/>
          </a:prstGeom>
          <a:noFill/>
        </p:spPr>
        <p:txBody>
          <a:bodyPr wrap="none" rtlCol="0">
            <a:spAutoFit/>
          </a:bodyPr>
          <a:lstStyle/>
          <a:p>
            <a:pPr fontAlgn="ctr"/>
            <a:r>
              <a:rPr lang="en-US" sz="1200" dirty="0" smtClean="0">
                <a:latin typeface="Huawei Sans" panose="020C0503030203020204" pitchFamily="34" charset="0"/>
              </a:rPr>
              <a:t>Tunnel 1</a:t>
            </a:r>
          </a:p>
          <a:p>
            <a:pPr fontAlgn="ctr"/>
            <a:r>
              <a:rPr lang="en-US" sz="1200" dirty="0" smtClean="0">
                <a:latin typeface="Huawei Sans" panose="020C0503030203020204" pitchFamily="34" charset="0"/>
              </a:rPr>
              <a:t>LLA: FE80::5EFE:</a:t>
            </a:r>
            <a:r>
              <a:rPr lang="en-US" sz="1200" dirty="0" smtClean="0">
                <a:solidFill>
                  <a:srgbClr val="C7000B"/>
                </a:solidFill>
                <a:latin typeface="Huawei Sans" panose="020C0503030203020204" pitchFamily="34" charset="0"/>
              </a:rPr>
              <a:t>A01:101</a:t>
            </a:r>
          </a:p>
          <a:p>
            <a:pPr fontAlgn="ctr"/>
            <a:r>
              <a:rPr lang="en-US" sz="1200" dirty="0" smtClean="0">
                <a:latin typeface="Huawei Sans" panose="020C0503030203020204" pitchFamily="34" charset="0"/>
              </a:rPr>
              <a:t>GUA: 1::5EFE:A01:101</a:t>
            </a:r>
            <a:endParaRPr lang="en-US" altLang="zh-CN" sz="1200" dirty="0">
              <a:latin typeface="Huawei Sans" panose="020C0503030203020204" pitchFamily="34" charset="0"/>
              <a:cs typeface="Arial" panose="020B0604020202020204" pitchFamily="34" charset="0"/>
            </a:endParaRPr>
          </a:p>
        </p:txBody>
      </p:sp>
      <p:sp>
        <p:nvSpPr>
          <p:cNvPr id="258" name="文本框 257"/>
          <p:cNvSpPr txBox="1"/>
          <p:nvPr/>
        </p:nvSpPr>
        <p:spPr bwMode="gray">
          <a:xfrm>
            <a:off x="8009989" y="5644708"/>
            <a:ext cx="646331" cy="461665"/>
          </a:xfrm>
          <a:prstGeom prst="rect">
            <a:avLst/>
          </a:prstGeom>
          <a:noFill/>
        </p:spPr>
        <p:txBody>
          <a:bodyPr wrap="none" rtlCol="0">
            <a:spAutoFit/>
          </a:bodyPr>
          <a:lstStyle/>
          <a:p>
            <a:pPr algn="ctr" fontAlgn="ctr"/>
            <a:r>
              <a:rPr lang="en-US" sz="1200" dirty="0" smtClean="0">
                <a:latin typeface="Huawei Sans" panose="020C0503030203020204" pitchFamily="34" charset="0"/>
              </a:rPr>
              <a:t>Host 1</a:t>
            </a:r>
          </a:p>
          <a:p>
            <a:pPr algn="ctr" fontAlgn="ctr"/>
            <a:r>
              <a:rPr lang="en-US" sz="1200" dirty="0" smtClean="0">
                <a:latin typeface="Huawei Sans" panose="020C0503030203020204" pitchFamily="34" charset="0"/>
              </a:rPr>
              <a:t>3::8</a:t>
            </a:r>
            <a:endParaRPr lang="en-US" sz="1200" dirty="0">
              <a:latin typeface="Huawei Sans" panose="020C0503030203020204" pitchFamily="34" charset="0"/>
              <a:cs typeface="Arial" panose="020B0604020202020204" pitchFamily="34" charset="0"/>
            </a:endParaRPr>
          </a:p>
        </p:txBody>
      </p:sp>
      <p:sp>
        <p:nvSpPr>
          <p:cNvPr id="259" name="文本框 258"/>
          <p:cNvSpPr txBox="1"/>
          <p:nvPr/>
        </p:nvSpPr>
        <p:spPr bwMode="gray">
          <a:xfrm>
            <a:off x="11156381" y="5640847"/>
            <a:ext cx="646331"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Host 2</a:t>
            </a:r>
            <a:endParaRPr lang="en-US" sz="1200" dirty="0">
              <a:latin typeface="Huawei Sans" panose="020C0503030203020204" pitchFamily="34" charset="0"/>
              <a:cs typeface="Arial" panose="020B0604020202020204" pitchFamily="34" charset="0"/>
            </a:endParaRPr>
          </a:p>
        </p:txBody>
      </p:sp>
      <p:pic>
        <p:nvPicPr>
          <p:cNvPr id="260" name="图片 259" descr="PC.png"/>
          <p:cNvPicPr>
            <a:picLocks noChangeAspect="1"/>
          </p:cNvPicPr>
          <p:nvPr/>
        </p:nvPicPr>
        <p:blipFill>
          <a:blip r:embed="rId4" cstate="print"/>
          <a:stretch>
            <a:fillRect/>
          </a:stretch>
        </p:blipFill>
        <p:spPr bwMode="gray">
          <a:xfrm>
            <a:off x="8091545" y="5340438"/>
            <a:ext cx="431097" cy="331082"/>
          </a:xfrm>
          <a:prstGeom prst="rect">
            <a:avLst/>
          </a:prstGeom>
        </p:spPr>
      </p:pic>
      <p:sp>
        <p:nvSpPr>
          <p:cNvPr id="116" name="五边形 115"/>
          <p:cNvSpPr/>
          <p:nvPr/>
        </p:nvSpPr>
        <p:spPr bwMode="gray">
          <a:xfrm>
            <a:off x="5855005" y="104076"/>
            <a:ext cx="881075" cy="21312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Overview</a:t>
            </a:r>
            <a:endParaRPr lang="en-US" sz="1200" dirty="0">
              <a:latin typeface="Huawei Sans" panose="020C0503030203020204" pitchFamily="34" charset="0"/>
            </a:endParaRPr>
          </a:p>
        </p:txBody>
      </p:sp>
      <p:sp>
        <p:nvSpPr>
          <p:cNvPr id="117" name="燕尾形 116"/>
          <p:cNvSpPr/>
          <p:nvPr/>
        </p:nvSpPr>
        <p:spPr bwMode="gray">
          <a:xfrm>
            <a:off x="6647300" y="104076"/>
            <a:ext cx="1294562"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chemeClr val="bg1"/>
                </a:solidFill>
                <a:latin typeface="Huawei Sans" panose="020C0503030203020204" pitchFamily="34" charset="0"/>
              </a:rPr>
              <a:t>IPv6 over IPv4</a:t>
            </a:r>
            <a:endParaRPr lang="en-US" sz="1200" b="1" dirty="0">
              <a:solidFill>
                <a:schemeClr val="bg1"/>
              </a:solidFill>
              <a:latin typeface="Huawei Sans" panose="020C0503030203020204" pitchFamily="34" charset="0"/>
            </a:endParaRPr>
          </a:p>
        </p:txBody>
      </p:sp>
      <p:sp>
        <p:nvSpPr>
          <p:cNvPr id="118" name="燕尾形 117"/>
          <p:cNvSpPr/>
          <p:nvPr/>
        </p:nvSpPr>
        <p:spPr bwMode="gray">
          <a:xfrm>
            <a:off x="7853082" y="104076"/>
            <a:ext cx="72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6PE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9" name="燕尾形 118"/>
          <p:cNvSpPr/>
          <p:nvPr/>
        </p:nvSpPr>
        <p:spPr bwMode="gray">
          <a:xfrm>
            <a:off x="8484302" y="104076"/>
            <a:ext cx="72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6VPE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0" name="燕尾形 119"/>
          <p:cNvSpPr/>
          <p:nvPr/>
        </p:nvSpPr>
        <p:spPr bwMode="gray">
          <a:xfrm>
            <a:off x="10344605" y="104076"/>
            <a:ext cx="77225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NAT64</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1" name="燕尾形 120"/>
          <p:cNvSpPr/>
          <p:nvPr/>
        </p:nvSpPr>
        <p:spPr bwMode="gray">
          <a:xfrm>
            <a:off x="9115522" y="104076"/>
            <a:ext cx="1317863"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IPv4 over IPv6</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2" name="燕尾形 121"/>
          <p:cNvSpPr/>
          <p:nvPr/>
        </p:nvSpPr>
        <p:spPr bwMode="gray">
          <a:xfrm>
            <a:off x="11028075" y="104076"/>
            <a:ext cx="72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IVI</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94009385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0067123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Tunneling Technology: 6PE</a:t>
            </a:r>
            <a:endParaRPr lang="en-US" altLang="zh-CN" dirty="0"/>
          </a:p>
        </p:txBody>
      </p:sp>
      <p:sp>
        <p:nvSpPr>
          <p:cNvPr id="3" name="文本占位符 2"/>
          <p:cNvSpPr>
            <a:spLocks noGrp="1"/>
          </p:cNvSpPr>
          <p:nvPr>
            <p:ph type="body" sz="quarter" idx="10"/>
          </p:nvPr>
        </p:nvSpPr>
        <p:spPr bwMode="gray">
          <a:xfrm>
            <a:off x="455612" y="1052514"/>
            <a:ext cx="11293476" cy="2214430"/>
          </a:xfrm>
        </p:spPr>
        <p:txBody>
          <a:bodyPr/>
          <a:lstStyle/>
          <a:p>
            <a:r>
              <a:rPr lang="en-US" altLang="zh-CN" sz="1600" smtClean="0"/>
              <a:t>To provide IPv6 services for users, carriers do not need to build new IPv6 backbone networks; instead, they can use existing IPv4 networks to connect isolated IPv6 sites. IPv6 Provider Edge (6PE) is designed based on this concept.</a:t>
            </a:r>
          </a:p>
          <a:p>
            <a:r>
              <a:rPr lang="en-US" sz="1600" smtClean="0"/>
              <a:t>The 6PE solution connects isolated IPv6 networks using multiprotocol label switching (MPLS) tunnels over IPv4 networks. 6PE implements IPv4/IPv6 dual stack on provider edges (PEs) of Internet service providers (ISPs), and uses the Multiprotocol Extensions for Border Gateway Protocol (MP-BGP) to assign labels to IPv6 routes. In this way, isolated IPv6 networks are connected through IPv4 tunnels between PEs.</a:t>
            </a:r>
            <a:endParaRPr lang="en-US" sz="1600" dirty="0"/>
          </a:p>
        </p:txBody>
      </p:sp>
      <p:sp>
        <p:nvSpPr>
          <p:cNvPr id="7" name="Freeform 159"/>
          <p:cNvSpPr/>
          <p:nvPr/>
        </p:nvSpPr>
        <p:spPr bwMode="gray">
          <a:xfrm flipH="1">
            <a:off x="5056083" y="3374895"/>
            <a:ext cx="2158522" cy="119990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sym typeface="Huawei Sans" panose="020C0503030203020204" pitchFamily="34" charset="0"/>
            </a:endParaRPr>
          </a:p>
        </p:txBody>
      </p:sp>
      <p:pic>
        <p:nvPicPr>
          <p:cNvPr id="8" name="图片 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591896" y="3933808"/>
            <a:ext cx="540000" cy="442800"/>
          </a:xfrm>
          <a:prstGeom prst="rect">
            <a:avLst/>
          </a:prstGeom>
        </p:spPr>
      </p:pic>
      <p:pic>
        <p:nvPicPr>
          <p:cNvPr id="10" name="图片 9"/>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083484" y="3933808"/>
            <a:ext cx="540000" cy="442800"/>
          </a:xfrm>
          <a:prstGeom prst="rect">
            <a:avLst/>
          </a:prstGeom>
        </p:spPr>
      </p:pic>
      <p:sp>
        <p:nvSpPr>
          <p:cNvPr id="11" name="文本框 10"/>
          <p:cNvSpPr txBox="1"/>
          <p:nvPr/>
        </p:nvSpPr>
        <p:spPr bwMode="gray">
          <a:xfrm>
            <a:off x="5871489" y="3611296"/>
            <a:ext cx="527709" cy="307777"/>
          </a:xfrm>
          <a:prstGeom prst="rect">
            <a:avLst/>
          </a:prstGeom>
          <a:noFill/>
        </p:spPr>
        <p:txBody>
          <a:bodyPr wrap="none" rtlCol="0">
            <a:spAutoFit/>
          </a:bodyPr>
          <a:lstStyle/>
          <a:p>
            <a:pPr algn="ctr" fontAlgn="ctr"/>
            <a:r>
              <a:rPr lang="en-US" sz="1400" dirty="0" smtClean="0">
                <a:latin typeface="Huawei Sans" panose="020C0503030203020204" pitchFamily="34" charset="0"/>
              </a:rPr>
              <a:t>IPv4</a:t>
            </a:r>
            <a:endParaRPr lang="en-US" sz="1400" dirty="0">
              <a:latin typeface="Huawei Sans" panose="020C0503030203020204" pitchFamily="34" charset="0"/>
            </a:endParaRPr>
          </a:p>
        </p:txBody>
      </p:sp>
      <p:sp>
        <p:nvSpPr>
          <p:cNvPr id="12" name="Can 9"/>
          <p:cNvSpPr/>
          <p:nvPr/>
        </p:nvSpPr>
        <p:spPr bwMode="gray">
          <a:xfrm rot="5400000">
            <a:off x="5991327" y="3186191"/>
            <a:ext cx="253196" cy="1896281"/>
          </a:xfrm>
          <a:prstGeom prst="can">
            <a:avLst>
              <a:gd name="adj" fmla="val 40000"/>
            </a:avLst>
          </a:prstGeom>
          <a:solidFill>
            <a:srgbClr val="F2FBFC"/>
          </a:soli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文本框 12"/>
          <p:cNvSpPr txBox="1"/>
          <p:nvPr/>
        </p:nvSpPr>
        <p:spPr bwMode="auto">
          <a:xfrm>
            <a:off x="5220807" y="3995831"/>
            <a:ext cx="1807513" cy="276999"/>
          </a:xfrm>
          <a:prstGeom prst="rect">
            <a:avLst/>
          </a:prstGeom>
          <a:noFill/>
        </p:spPr>
        <p:txBody>
          <a:bodyPr wrap="square" rtlCol="0">
            <a:spAutoFit/>
          </a:bodyPr>
          <a:lstStyle/>
          <a:p>
            <a:pPr algn="ctr" fontAlgn="ctr"/>
            <a:r>
              <a:rPr lang="en-US" sz="1200" b="1" dirty="0" smtClean="0">
                <a:solidFill>
                  <a:srgbClr val="56C4D2"/>
                </a:solidFill>
                <a:latin typeface="Huawei Sans" panose="020C0503030203020204" pitchFamily="34" charset="0"/>
              </a:rPr>
              <a:t>IPv4 tunnel (MPLS)</a:t>
            </a:r>
            <a:endParaRPr lang="en-US" sz="1200" b="1" dirty="0">
              <a:solidFill>
                <a:srgbClr val="56C4D2"/>
              </a:solidFill>
              <a:latin typeface="Huawei Sans" panose="020C0503030203020204" pitchFamily="34" charset="0"/>
              <a:cs typeface="Arial" panose="020B0604020202020204" pitchFamily="34" charset="0"/>
            </a:endParaRPr>
          </a:p>
        </p:txBody>
      </p:sp>
      <p:sp>
        <p:nvSpPr>
          <p:cNvPr id="18" name="文本框 17"/>
          <p:cNvSpPr txBox="1"/>
          <p:nvPr/>
        </p:nvSpPr>
        <p:spPr bwMode="gray">
          <a:xfrm>
            <a:off x="4296819" y="3431235"/>
            <a:ext cx="1112805" cy="523220"/>
          </a:xfrm>
          <a:prstGeom prst="rect">
            <a:avLst/>
          </a:prstGeom>
          <a:noFill/>
        </p:spPr>
        <p:txBody>
          <a:bodyPr wrap="none" rtlCol="0">
            <a:spAutoFit/>
          </a:bodyPr>
          <a:lstStyle/>
          <a:p>
            <a:pPr algn="ctr" fontAlgn="ctr"/>
            <a:r>
              <a:rPr lang="en-US" sz="1400" b="1" dirty="0" smtClean="0">
                <a:latin typeface="Huawei Sans" panose="020C0503030203020204" pitchFamily="34" charset="0"/>
              </a:rPr>
              <a:t>Dual-stack</a:t>
            </a:r>
            <a:endParaRPr lang="en-US" altLang="zh-CN" sz="1400" b="1" dirty="0" smtClean="0">
              <a:latin typeface="Huawei Sans" panose="020C0503030203020204" pitchFamily="34" charset="0"/>
              <a:cs typeface="Arial" panose="020B0604020202020204" pitchFamily="34" charset="0"/>
            </a:endParaRPr>
          </a:p>
          <a:p>
            <a:pPr algn="ctr" fontAlgn="ctr"/>
            <a:r>
              <a:rPr lang="en-US" sz="1400" b="1" dirty="0" smtClean="0">
                <a:latin typeface="Huawei Sans" panose="020C0503030203020204" pitchFamily="34" charset="0"/>
              </a:rPr>
              <a:t>6PE1</a:t>
            </a:r>
            <a:endParaRPr lang="en-US" sz="1400" b="1" dirty="0">
              <a:latin typeface="Huawei Sans" panose="020C0503030203020204" pitchFamily="34" charset="0"/>
            </a:endParaRPr>
          </a:p>
        </p:txBody>
      </p:sp>
      <p:pic>
        <p:nvPicPr>
          <p:cNvPr id="20" name="图片 19"/>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541774" y="3933808"/>
            <a:ext cx="540000" cy="442800"/>
          </a:xfrm>
          <a:prstGeom prst="rect">
            <a:avLst/>
          </a:prstGeom>
        </p:spPr>
      </p:pic>
      <p:sp>
        <p:nvSpPr>
          <p:cNvPr id="21" name="文本框 20"/>
          <p:cNvSpPr txBox="1"/>
          <p:nvPr/>
        </p:nvSpPr>
        <p:spPr bwMode="gray">
          <a:xfrm>
            <a:off x="8565552" y="3644180"/>
            <a:ext cx="492444" cy="307777"/>
          </a:xfrm>
          <a:prstGeom prst="rect">
            <a:avLst/>
          </a:prstGeom>
          <a:noFill/>
        </p:spPr>
        <p:txBody>
          <a:bodyPr wrap="none" rtlCol="0">
            <a:spAutoFit/>
          </a:bodyPr>
          <a:lstStyle/>
          <a:p>
            <a:pPr algn="ctr" fontAlgn="ctr"/>
            <a:r>
              <a:rPr lang="en-US" sz="1400" dirty="0" smtClean="0">
                <a:latin typeface="Huawei Sans" panose="020C0503030203020204" pitchFamily="34" charset="0"/>
              </a:rPr>
              <a:t>CE2</a:t>
            </a:r>
            <a:endParaRPr lang="en-US" sz="1400" dirty="0">
              <a:latin typeface="Huawei Sans" panose="020C0503030203020204" pitchFamily="34" charset="0"/>
              <a:cs typeface="Arial" panose="020B0604020202020204" pitchFamily="34" charset="0"/>
            </a:endParaRPr>
          </a:p>
        </p:txBody>
      </p:sp>
      <p:pic>
        <p:nvPicPr>
          <p:cNvPr id="22" name="图片 2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133606" y="3933808"/>
            <a:ext cx="540000" cy="442800"/>
          </a:xfrm>
          <a:prstGeom prst="rect">
            <a:avLst/>
          </a:prstGeom>
        </p:spPr>
      </p:pic>
      <p:sp>
        <p:nvSpPr>
          <p:cNvPr id="23" name="文本框 22"/>
          <p:cNvSpPr txBox="1"/>
          <p:nvPr/>
        </p:nvSpPr>
        <p:spPr bwMode="gray">
          <a:xfrm>
            <a:off x="3154764" y="3644180"/>
            <a:ext cx="492444" cy="307777"/>
          </a:xfrm>
          <a:prstGeom prst="rect">
            <a:avLst/>
          </a:prstGeom>
          <a:noFill/>
        </p:spPr>
        <p:txBody>
          <a:bodyPr wrap="none" rtlCol="0">
            <a:spAutoFit/>
          </a:bodyPr>
          <a:lstStyle/>
          <a:p>
            <a:pPr algn="ctr" fontAlgn="ctr"/>
            <a:r>
              <a:rPr lang="en-US" sz="1400" dirty="0" smtClean="0">
                <a:latin typeface="Huawei Sans" panose="020C0503030203020204" pitchFamily="34" charset="0"/>
              </a:rPr>
              <a:t>CE1</a:t>
            </a:r>
            <a:endParaRPr lang="en-US" sz="1400" dirty="0">
              <a:latin typeface="Huawei Sans" panose="020C0503030203020204" pitchFamily="34" charset="0"/>
              <a:cs typeface="Arial" panose="020B0604020202020204" pitchFamily="34" charset="0"/>
            </a:endParaRPr>
          </a:p>
        </p:txBody>
      </p:sp>
      <p:cxnSp>
        <p:nvCxnSpPr>
          <p:cNvPr id="24" name="直接连接符 23"/>
          <p:cNvCxnSpPr>
            <a:stCxn id="22" idx="3"/>
            <a:endCxn id="8" idx="1"/>
          </p:cNvCxnSpPr>
          <p:nvPr/>
        </p:nvCxnSpPr>
        <p:spPr bwMode="gray">
          <a:xfrm>
            <a:off x="3673606" y="4155208"/>
            <a:ext cx="91829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a:stCxn id="10" idx="3"/>
            <a:endCxn id="20" idx="1"/>
          </p:cNvCxnSpPr>
          <p:nvPr/>
        </p:nvCxnSpPr>
        <p:spPr bwMode="gray">
          <a:xfrm>
            <a:off x="7623484" y="4155208"/>
            <a:ext cx="91829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文本框 29"/>
          <p:cNvSpPr txBox="1"/>
          <p:nvPr/>
        </p:nvSpPr>
        <p:spPr bwMode="gray">
          <a:xfrm>
            <a:off x="3693367" y="3850945"/>
            <a:ext cx="878766" cy="307777"/>
          </a:xfrm>
          <a:prstGeom prst="rect">
            <a:avLst/>
          </a:prstGeom>
          <a:noFill/>
        </p:spPr>
        <p:txBody>
          <a:bodyPr wrap="none" rtlCol="0">
            <a:spAutoFit/>
          </a:bodyPr>
          <a:lstStyle/>
          <a:p>
            <a:pPr algn="ctr" fontAlgn="ctr"/>
            <a:r>
              <a:rPr lang="en-US" sz="1400" dirty="0" smtClean="0">
                <a:latin typeface="Huawei Sans" panose="020C0503030203020204" pitchFamily="34" charset="0"/>
              </a:rPr>
              <a:t>IPv6 link</a:t>
            </a:r>
            <a:endParaRPr lang="en-US" sz="1400" dirty="0">
              <a:latin typeface="Huawei Sans" panose="020C0503030203020204" pitchFamily="34" charset="0"/>
              <a:cs typeface="Arial" panose="020B0604020202020204" pitchFamily="34" charset="0"/>
            </a:endParaRPr>
          </a:p>
        </p:txBody>
      </p:sp>
      <p:sp>
        <p:nvSpPr>
          <p:cNvPr id="31" name="文本框 30"/>
          <p:cNvSpPr txBox="1"/>
          <p:nvPr/>
        </p:nvSpPr>
        <p:spPr bwMode="gray">
          <a:xfrm>
            <a:off x="7643245" y="3850945"/>
            <a:ext cx="878766" cy="307777"/>
          </a:xfrm>
          <a:prstGeom prst="rect">
            <a:avLst/>
          </a:prstGeom>
          <a:noFill/>
        </p:spPr>
        <p:txBody>
          <a:bodyPr wrap="none" rtlCol="0">
            <a:spAutoFit/>
          </a:bodyPr>
          <a:lstStyle/>
          <a:p>
            <a:pPr algn="ctr" fontAlgn="ctr"/>
            <a:r>
              <a:rPr lang="en-US" sz="1400" dirty="0" smtClean="0">
                <a:latin typeface="Huawei Sans" panose="020C0503030203020204" pitchFamily="34" charset="0"/>
              </a:rPr>
              <a:t>IPv6 link</a:t>
            </a:r>
            <a:endParaRPr lang="en-US" sz="1400" dirty="0">
              <a:latin typeface="Huawei Sans" panose="020C0503030203020204" pitchFamily="34" charset="0"/>
              <a:cs typeface="Arial" panose="020B0604020202020204" pitchFamily="34" charset="0"/>
            </a:endParaRPr>
          </a:p>
        </p:txBody>
      </p:sp>
      <p:sp>
        <p:nvSpPr>
          <p:cNvPr id="32" name="文本框 31"/>
          <p:cNvSpPr txBox="1"/>
          <p:nvPr/>
        </p:nvSpPr>
        <p:spPr bwMode="gray">
          <a:xfrm>
            <a:off x="6796810" y="3431235"/>
            <a:ext cx="1112805" cy="523220"/>
          </a:xfrm>
          <a:prstGeom prst="rect">
            <a:avLst/>
          </a:prstGeom>
          <a:noFill/>
        </p:spPr>
        <p:txBody>
          <a:bodyPr wrap="none" rtlCol="0">
            <a:spAutoFit/>
          </a:bodyPr>
          <a:lstStyle/>
          <a:p>
            <a:pPr algn="ctr" fontAlgn="ctr"/>
            <a:r>
              <a:rPr lang="en-US" sz="1400" b="1" dirty="0" smtClean="0">
                <a:latin typeface="Huawei Sans" panose="020C0503030203020204" pitchFamily="34" charset="0"/>
              </a:rPr>
              <a:t>Dual-stack</a:t>
            </a:r>
            <a:endParaRPr lang="en-US" altLang="zh-CN" sz="1400" b="1" dirty="0" smtClean="0">
              <a:latin typeface="Huawei Sans" panose="020C0503030203020204" pitchFamily="34" charset="0"/>
              <a:cs typeface="Arial" panose="020B0604020202020204" pitchFamily="34" charset="0"/>
            </a:endParaRPr>
          </a:p>
          <a:p>
            <a:pPr algn="ctr" fontAlgn="ctr"/>
            <a:r>
              <a:rPr lang="en-US" sz="1400" b="1" dirty="0" smtClean="0">
                <a:latin typeface="Huawei Sans" panose="020C0503030203020204" pitchFamily="34" charset="0"/>
              </a:rPr>
              <a:t>6PE2</a:t>
            </a:r>
            <a:endParaRPr lang="en-US" sz="1400" b="1" dirty="0">
              <a:latin typeface="Huawei Sans" panose="020C0503030203020204" pitchFamily="34" charset="0"/>
            </a:endParaRPr>
          </a:p>
        </p:txBody>
      </p:sp>
      <p:sp>
        <p:nvSpPr>
          <p:cNvPr id="33" name="右大括号 32"/>
          <p:cNvSpPr/>
          <p:nvPr/>
        </p:nvSpPr>
        <p:spPr bwMode="gray">
          <a:xfrm rot="5400000">
            <a:off x="3922428" y="4016637"/>
            <a:ext cx="262552" cy="1305484"/>
          </a:xfrm>
          <a:prstGeom prst="rightBrac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ndParaRPr>
          </a:p>
        </p:txBody>
      </p:sp>
      <p:sp>
        <p:nvSpPr>
          <p:cNvPr id="34" name="文本框 33"/>
          <p:cNvSpPr txBox="1"/>
          <p:nvPr/>
        </p:nvSpPr>
        <p:spPr bwMode="gray">
          <a:xfrm>
            <a:off x="2884043" y="4910287"/>
            <a:ext cx="1857439" cy="1072436"/>
          </a:xfrm>
          <a:prstGeom prst="roundRect">
            <a:avLst/>
          </a:prstGeom>
          <a:solidFill>
            <a:schemeClr val="bg1">
              <a:lumMod val="95000"/>
            </a:schemeClr>
          </a:solidFill>
          <a:ln>
            <a:solidFill>
              <a:schemeClr val="bg1">
                <a:lumMod val="75000"/>
              </a:schemeClr>
            </a:solidFill>
          </a:ln>
        </p:spPr>
        <p:txBody>
          <a:bodyPr wrap="square" rtlCol="0">
            <a:noAutofit/>
          </a:bodyPr>
          <a:lstStyle/>
          <a:p>
            <a:pPr fontAlgn="ctr"/>
            <a:r>
              <a:rPr lang="en-US" sz="1200" dirty="0" smtClean="0">
                <a:latin typeface="Huawei Sans" panose="020C0503030203020204" pitchFamily="34" charset="0"/>
              </a:rPr>
              <a:t>CEs and PEs use IPv6 routing protocols such as IGP, EBGP, and static routing to exchange IPv6 routes.</a:t>
            </a:r>
            <a:endParaRPr lang="en-US" sz="1200" dirty="0">
              <a:latin typeface="Huawei Sans" panose="020C0503030203020204" pitchFamily="34" charset="0"/>
              <a:cs typeface="Arial" panose="020B0604020202020204" pitchFamily="34" charset="0"/>
            </a:endParaRPr>
          </a:p>
        </p:txBody>
      </p:sp>
      <p:sp>
        <p:nvSpPr>
          <p:cNvPr id="35" name="右大括号 34"/>
          <p:cNvSpPr/>
          <p:nvPr/>
        </p:nvSpPr>
        <p:spPr bwMode="gray">
          <a:xfrm rot="5400000">
            <a:off x="6004068" y="3590117"/>
            <a:ext cx="262552" cy="2158523"/>
          </a:xfrm>
          <a:prstGeom prst="rightBrace">
            <a:avLst/>
          </a:prstGeom>
          <a:ln>
            <a:solidFill>
              <a:srgbClr val="56C4D2"/>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ndParaRPr>
          </a:p>
        </p:txBody>
      </p:sp>
      <p:sp>
        <p:nvSpPr>
          <p:cNvPr id="36" name="文本框 35"/>
          <p:cNvSpPr txBox="1"/>
          <p:nvPr/>
        </p:nvSpPr>
        <p:spPr bwMode="gray">
          <a:xfrm>
            <a:off x="5056083" y="4910287"/>
            <a:ext cx="3042888" cy="1072436"/>
          </a:xfrm>
          <a:prstGeom prst="roundRect">
            <a:avLst/>
          </a:prstGeom>
          <a:solidFill>
            <a:srgbClr val="F2FBFC"/>
          </a:solidFill>
          <a:ln>
            <a:solidFill>
              <a:srgbClr val="94DAE2"/>
            </a:solidFill>
          </a:ln>
        </p:spPr>
        <p:txBody>
          <a:bodyPr wrap="square" rtlCol="0">
            <a:noAutofit/>
          </a:bodyPr>
          <a:lstStyle/>
          <a:p>
            <a:pPr fontAlgn="ctr"/>
            <a:r>
              <a:rPr lang="en-US" sz="1200" dirty="0" smtClean="0">
                <a:latin typeface="Huawei Sans" panose="020C0503030203020204" pitchFamily="34" charset="0"/>
              </a:rPr>
              <a:t>PEs use IPv4 routing protocols to exchange IPv4 routes with P devices and other PEs.</a:t>
            </a:r>
            <a:endParaRPr lang="en-US" altLang="zh-CN" sz="1200" dirty="0" smtClean="0">
              <a:latin typeface="Huawei Sans" panose="020C0503030203020204" pitchFamily="34" charset="0"/>
              <a:cs typeface="Arial" panose="020B0604020202020204" pitchFamily="34" charset="0"/>
            </a:endParaRPr>
          </a:p>
          <a:p>
            <a:pPr fontAlgn="ctr"/>
            <a:r>
              <a:rPr lang="en-US" sz="1200" dirty="0" smtClean="0">
                <a:latin typeface="Huawei Sans" panose="020C0503030203020204" pitchFamily="34" charset="0"/>
              </a:rPr>
              <a:t>Tunnels are established between PEs to transparently transmit IPv6 packets.</a:t>
            </a:r>
            <a:endParaRPr lang="en-US" sz="1200" dirty="0">
              <a:latin typeface="Huawei Sans" panose="020C0503030203020204" pitchFamily="34" charset="0"/>
              <a:cs typeface="Arial" panose="020B0604020202020204" pitchFamily="34" charset="0"/>
            </a:endParaRPr>
          </a:p>
        </p:txBody>
      </p:sp>
      <p:sp>
        <p:nvSpPr>
          <p:cNvPr id="37" name="五边形 36"/>
          <p:cNvSpPr/>
          <p:nvPr/>
        </p:nvSpPr>
        <p:spPr bwMode="gray">
          <a:xfrm>
            <a:off x="5855005" y="104076"/>
            <a:ext cx="881075" cy="21312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Overview</a:t>
            </a:r>
            <a:endParaRPr lang="en-US" sz="1200" dirty="0">
              <a:latin typeface="Huawei Sans" panose="020C0503030203020204" pitchFamily="34" charset="0"/>
            </a:endParaRPr>
          </a:p>
        </p:txBody>
      </p:sp>
      <p:sp>
        <p:nvSpPr>
          <p:cNvPr id="38" name="燕尾形 37"/>
          <p:cNvSpPr/>
          <p:nvPr/>
        </p:nvSpPr>
        <p:spPr bwMode="gray">
          <a:xfrm>
            <a:off x="6647300" y="104076"/>
            <a:ext cx="1294562"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IPv6 over IPv4</a:t>
            </a:r>
            <a:endParaRPr lang="en-US" sz="1200" dirty="0">
              <a:latin typeface="Huawei Sans" panose="020C0503030203020204" pitchFamily="34" charset="0"/>
            </a:endParaRPr>
          </a:p>
        </p:txBody>
      </p:sp>
      <p:sp>
        <p:nvSpPr>
          <p:cNvPr id="39" name="燕尾形 38"/>
          <p:cNvSpPr/>
          <p:nvPr/>
        </p:nvSpPr>
        <p:spPr bwMode="gray">
          <a:xfrm>
            <a:off x="7853082" y="104076"/>
            <a:ext cx="720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chemeClr val="bg1"/>
                </a:solidFill>
                <a:latin typeface="Huawei Sans" panose="020C0503030203020204" pitchFamily="34" charset="0"/>
              </a:rPr>
              <a:t>6PE</a:t>
            </a:r>
            <a:endParaRPr lang="en-US" altLang="zh-CN"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燕尾形 39"/>
          <p:cNvSpPr/>
          <p:nvPr/>
        </p:nvSpPr>
        <p:spPr bwMode="gray">
          <a:xfrm>
            <a:off x="8484302" y="104076"/>
            <a:ext cx="72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6VPE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燕尾形 47"/>
          <p:cNvSpPr/>
          <p:nvPr/>
        </p:nvSpPr>
        <p:spPr bwMode="gray">
          <a:xfrm>
            <a:off x="10344605" y="104076"/>
            <a:ext cx="77225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NAT64</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燕尾形 48"/>
          <p:cNvSpPr/>
          <p:nvPr/>
        </p:nvSpPr>
        <p:spPr bwMode="gray">
          <a:xfrm>
            <a:off x="9115522" y="104076"/>
            <a:ext cx="1317863"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IPv4 over IPv6</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燕尾形 49"/>
          <p:cNvSpPr/>
          <p:nvPr/>
        </p:nvSpPr>
        <p:spPr bwMode="gray">
          <a:xfrm>
            <a:off x="11028075" y="104076"/>
            <a:ext cx="72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IVI</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403517949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Intra-AS 6PE</a:t>
            </a:r>
            <a:endParaRPr lang="en-US" altLang="zh-CN" dirty="0"/>
          </a:p>
        </p:txBody>
      </p:sp>
      <p:sp>
        <p:nvSpPr>
          <p:cNvPr id="3" name="文本占位符 2"/>
          <p:cNvSpPr>
            <a:spLocks noGrp="1"/>
          </p:cNvSpPr>
          <p:nvPr>
            <p:ph type="body" sz="quarter" idx="10"/>
          </p:nvPr>
        </p:nvSpPr>
        <p:spPr bwMode="gray">
          <a:xfrm>
            <a:off x="455612" y="1052514"/>
            <a:ext cx="11293476" cy="2588578"/>
          </a:xfrm>
        </p:spPr>
        <p:txBody>
          <a:bodyPr/>
          <a:lstStyle/>
          <a:p>
            <a:r>
              <a:rPr lang="en-US" sz="1600" smtClean="0"/>
              <a:t>Isolated IPv6 networks can connect to the same autonomous system (AS). PEs in the AS exchange IPv6 routes by establishing MP-IBGP peer relationships.</a:t>
            </a:r>
            <a:endParaRPr lang="en-US" altLang="zh-CN" sz="1600" smtClean="0"/>
          </a:p>
          <a:p>
            <a:r>
              <a:rPr lang="en-US" sz="1600" smtClean="0"/>
              <a:t>The following figure shows how CE2 sends a route to CE1 and how CE1 sends a packet to CE2 in an intra-AS 6PE scenario.</a:t>
            </a:r>
            <a:endParaRPr lang="en-US" altLang="zh-CN" sz="1600" smtClean="0"/>
          </a:p>
          <a:p>
            <a:pPr lvl="1"/>
            <a:r>
              <a:rPr lang="en-US" sz="1400" smtClean="0"/>
              <a:t>I-L is the inner label (MP-IBGP label), which is assigned by MP-BGP. It indicates the outbound interface or CE to which the packet should be forwarded.</a:t>
            </a:r>
            <a:endParaRPr lang="en-US" altLang="zh-CN" sz="1400" smtClean="0"/>
          </a:p>
          <a:p>
            <a:pPr lvl="1"/>
            <a:r>
              <a:rPr lang="en-US" sz="1400" smtClean="0"/>
              <a:t>O-L is the outer tunnel label (MPLS Label), which is assigned by MPLS. It directs the packet to the BGP next hop.</a:t>
            </a:r>
            <a:endParaRPr lang="en-US" sz="1400" dirty="0"/>
          </a:p>
        </p:txBody>
      </p:sp>
      <p:sp>
        <p:nvSpPr>
          <p:cNvPr id="4" name="Freeform 159"/>
          <p:cNvSpPr/>
          <p:nvPr/>
        </p:nvSpPr>
        <p:spPr bwMode="gray">
          <a:xfrm flipH="1">
            <a:off x="2001261" y="3629775"/>
            <a:ext cx="2042235" cy="113525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sym typeface="Huawei Sans" panose="020C0503030203020204" pitchFamily="34" charset="0"/>
            </a:endParaRPr>
          </a:p>
        </p:txBody>
      </p:sp>
      <p:pic>
        <p:nvPicPr>
          <p:cNvPr id="5" name="图片 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526712" y="4124046"/>
            <a:ext cx="540000" cy="442800"/>
          </a:xfrm>
          <a:prstGeom prst="rect">
            <a:avLst/>
          </a:prstGeom>
        </p:spPr>
      </p:pic>
      <p:pic>
        <p:nvPicPr>
          <p:cNvPr id="6" name="图片 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018300" y="4124046"/>
            <a:ext cx="540000" cy="442800"/>
          </a:xfrm>
          <a:prstGeom prst="rect">
            <a:avLst/>
          </a:prstGeom>
        </p:spPr>
      </p:pic>
      <p:sp>
        <p:nvSpPr>
          <p:cNvPr id="10" name="文本框 9"/>
          <p:cNvSpPr txBox="1"/>
          <p:nvPr/>
        </p:nvSpPr>
        <p:spPr bwMode="gray">
          <a:xfrm>
            <a:off x="1494526" y="3840016"/>
            <a:ext cx="587020" cy="307777"/>
          </a:xfrm>
          <a:prstGeom prst="rect">
            <a:avLst/>
          </a:prstGeom>
          <a:noFill/>
        </p:spPr>
        <p:txBody>
          <a:bodyPr wrap="none" rtlCol="0">
            <a:spAutoFit/>
          </a:bodyPr>
          <a:lstStyle/>
          <a:p>
            <a:pPr algn="ctr" fontAlgn="ctr"/>
            <a:r>
              <a:rPr lang="en-US" sz="1400" dirty="0" smtClean="0">
                <a:latin typeface="Huawei Sans" panose="020C0503030203020204" pitchFamily="34" charset="0"/>
              </a:rPr>
              <a:t>6PE1</a:t>
            </a:r>
            <a:endParaRPr lang="en-US" sz="1400" dirty="0">
              <a:latin typeface="Huawei Sans" panose="020C0503030203020204" pitchFamily="34" charset="0"/>
            </a:endParaRPr>
          </a:p>
        </p:txBody>
      </p:sp>
      <p:sp>
        <p:nvSpPr>
          <p:cNvPr id="14" name="文本框 13"/>
          <p:cNvSpPr txBox="1"/>
          <p:nvPr/>
        </p:nvSpPr>
        <p:spPr bwMode="gray">
          <a:xfrm>
            <a:off x="988628" y="5924898"/>
            <a:ext cx="492444" cy="307777"/>
          </a:xfrm>
          <a:prstGeom prst="rect">
            <a:avLst/>
          </a:prstGeom>
          <a:noFill/>
        </p:spPr>
        <p:txBody>
          <a:bodyPr wrap="none" rtlCol="0">
            <a:spAutoFit/>
          </a:bodyPr>
          <a:lstStyle/>
          <a:p>
            <a:pPr algn="ctr" fontAlgn="ctr"/>
            <a:r>
              <a:rPr lang="en-US" sz="1400" dirty="0" smtClean="0">
                <a:latin typeface="Huawei Sans" panose="020C0503030203020204" pitchFamily="34" charset="0"/>
              </a:rPr>
              <a:t>CE1</a:t>
            </a:r>
            <a:endParaRPr lang="en-US" sz="1400" dirty="0">
              <a:latin typeface="Huawei Sans" panose="020C0503030203020204" pitchFamily="34" charset="0"/>
              <a:cs typeface="Arial" panose="020B0604020202020204" pitchFamily="34" charset="0"/>
            </a:endParaRPr>
          </a:p>
        </p:txBody>
      </p:sp>
      <p:cxnSp>
        <p:nvCxnSpPr>
          <p:cNvPr id="15" name="直接连接符 14"/>
          <p:cNvCxnSpPr>
            <a:stCxn id="25" idx="0"/>
            <a:endCxn id="5" idx="2"/>
          </p:cNvCxnSpPr>
          <p:nvPr/>
        </p:nvCxnSpPr>
        <p:spPr bwMode="gray">
          <a:xfrm flipV="1">
            <a:off x="1243525" y="4566846"/>
            <a:ext cx="553187" cy="97073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a:stCxn id="6" idx="2"/>
            <a:endCxn id="28" idx="0"/>
          </p:cNvCxnSpPr>
          <p:nvPr/>
        </p:nvCxnSpPr>
        <p:spPr bwMode="gray">
          <a:xfrm>
            <a:off x="4288300" y="4566846"/>
            <a:ext cx="562116" cy="97073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bwMode="gray">
          <a:xfrm rot="17965038">
            <a:off x="946536" y="4891345"/>
            <a:ext cx="901209"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IPv6 EBGP</a:t>
            </a:r>
            <a:endParaRPr lang="en-US" sz="1200" dirty="0">
              <a:latin typeface="Huawei Sans" panose="020C0503030203020204" pitchFamily="34" charset="0"/>
              <a:cs typeface="Arial" panose="020B0604020202020204" pitchFamily="34" charset="0"/>
            </a:endParaRPr>
          </a:p>
        </p:txBody>
      </p:sp>
      <p:sp>
        <p:nvSpPr>
          <p:cNvPr id="19" name="文本框 18"/>
          <p:cNvSpPr txBox="1"/>
          <p:nvPr/>
        </p:nvSpPr>
        <p:spPr bwMode="gray">
          <a:xfrm>
            <a:off x="3994517" y="3840016"/>
            <a:ext cx="587020" cy="307777"/>
          </a:xfrm>
          <a:prstGeom prst="rect">
            <a:avLst/>
          </a:prstGeom>
          <a:noFill/>
        </p:spPr>
        <p:txBody>
          <a:bodyPr wrap="none" rtlCol="0">
            <a:spAutoFit/>
          </a:bodyPr>
          <a:lstStyle/>
          <a:p>
            <a:pPr algn="ctr" fontAlgn="ctr"/>
            <a:r>
              <a:rPr lang="en-US" sz="1400" dirty="0" smtClean="0">
                <a:latin typeface="Huawei Sans" panose="020C0503030203020204" pitchFamily="34" charset="0"/>
              </a:rPr>
              <a:t>6PE2</a:t>
            </a:r>
            <a:endParaRPr lang="en-US" sz="1400" dirty="0">
              <a:latin typeface="Huawei Sans" panose="020C0503030203020204" pitchFamily="34" charset="0"/>
            </a:endParaRPr>
          </a:p>
        </p:txBody>
      </p:sp>
      <p:pic>
        <p:nvPicPr>
          <p:cNvPr id="25" name="图片 2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73525" y="5537581"/>
            <a:ext cx="540000" cy="442800"/>
          </a:xfrm>
          <a:prstGeom prst="rect">
            <a:avLst/>
          </a:prstGeom>
        </p:spPr>
      </p:pic>
      <p:pic>
        <p:nvPicPr>
          <p:cNvPr id="28" name="图片 2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580416" y="5537581"/>
            <a:ext cx="540000" cy="442800"/>
          </a:xfrm>
          <a:prstGeom prst="rect">
            <a:avLst/>
          </a:prstGeom>
        </p:spPr>
      </p:pic>
      <p:sp>
        <p:nvSpPr>
          <p:cNvPr id="31" name="文本框 30"/>
          <p:cNvSpPr txBox="1"/>
          <p:nvPr/>
        </p:nvSpPr>
        <p:spPr bwMode="gray">
          <a:xfrm>
            <a:off x="4604194" y="5924898"/>
            <a:ext cx="492443" cy="307777"/>
          </a:xfrm>
          <a:prstGeom prst="rect">
            <a:avLst/>
          </a:prstGeom>
          <a:noFill/>
        </p:spPr>
        <p:txBody>
          <a:bodyPr wrap="none" rtlCol="0">
            <a:spAutoFit/>
          </a:bodyPr>
          <a:lstStyle/>
          <a:p>
            <a:pPr algn="ctr" fontAlgn="ctr"/>
            <a:r>
              <a:rPr lang="en-US" sz="1400" dirty="0" smtClean="0">
                <a:latin typeface="Huawei Sans" panose="020C0503030203020204" pitchFamily="34" charset="0"/>
              </a:rPr>
              <a:t>CE2</a:t>
            </a:r>
            <a:endParaRPr lang="en-US" sz="1400" dirty="0">
              <a:latin typeface="Huawei Sans" panose="020C0503030203020204" pitchFamily="34" charset="0"/>
              <a:cs typeface="Arial" panose="020B0604020202020204" pitchFamily="34" charset="0"/>
            </a:endParaRPr>
          </a:p>
        </p:txBody>
      </p:sp>
      <p:sp>
        <p:nvSpPr>
          <p:cNvPr id="32" name="文本框 31"/>
          <p:cNvSpPr txBox="1"/>
          <p:nvPr/>
        </p:nvSpPr>
        <p:spPr bwMode="gray">
          <a:xfrm rot="3625063">
            <a:off x="4235901" y="4850499"/>
            <a:ext cx="901209"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IPv6 EBGP</a:t>
            </a:r>
            <a:endParaRPr lang="en-US" sz="1200" dirty="0">
              <a:latin typeface="Huawei Sans" panose="020C0503030203020204" pitchFamily="34" charset="0"/>
              <a:cs typeface="Arial" panose="020B0604020202020204" pitchFamily="34" charset="0"/>
            </a:endParaRPr>
          </a:p>
        </p:txBody>
      </p:sp>
      <p:cxnSp>
        <p:nvCxnSpPr>
          <p:cNvPr id="33" name="直接连接符 32"/>
          <p:cNvCxnSpPr>
            <a:stCxn id="5" idx="3"/>
            <a:endCxn id="6" idx="1"/>
          </p:cNvCxnSpPr>
          <p:nvPr/>
        </p:nvCxnSpPr>
        <p:spPr bwMode="gray">
          <a:xfrm>
            <a:off x="2066712" y="4345446"/>
            <a:ext cx="195158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6" name="文本框 35"/>
          <p:cNvSpPr txBox="1"/>
          <p:nvPr/>
        </p:nvSpPr>
        <p:spPr bwMode="gray">
          <a:xfrm>
            <a:off x="2642124" y="3968070"/>
            <a:ext cx="859531"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IPv4 IBGP</a:t>
            </a:r>
            <a:endParaRPr lang="en-US" sz="1200" dirty="0">
              <a:latin typeface="Huawei Sans" panose="020C0503030203020204" pitchFamily="34" charset="0"/>
              <a:cs typeface="Arial" panose="020B0604020202020204" pitchFamily="34" charset="0"/>
            </a:endParaRPr>
          </a:p>
        </p:txBody>
      </p:sp>
      <p:sp>
        <p:nvSpPr>
          <p:cNvPr id="37" name="Can 9"/>
          <p:cNvSpPr/>
          <p:nvPr/>
        </p:nvSpPr>
        <p:spPr bwMode="gray">
          <a:xfrm rot="5400000">
            <a:off x="2918081" y="3397306"/>
            <a:ext cx="253196" cy="1896281"/>
          </a:xfrm>
          <a:prstGeom prst="can">
            <a:avLst>
              <a:gd name="adj" fmla="val 40000"/>
            </a:avLst>
          </a:prstGeom>
          <a:solidFill>
            <a:srgbClr val="F2FBFC"/>
          </a:soli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文本框 6"/>
          <p:cNvSpPr txBox="1"/>
          <p:nvPr/>
        </p:nvSpPr>
        <p:spPr bwMode="auto">
          <a:xfrm>
            <a:off x="2620075" y="4218848"/>
            <a:ext cx="899605" cy="276999"/>
          </a:xfrm>
          <a:prstGeom prst="rect">
            <a:avLst/>
          </a:prstGeom>
          <a:noFill/>
        </p:spPr>
        <p:txBody>
          <a:bodyPr wrap="square" rtlCol="0">
            <a:spAutoFit/>
          </a:bodyPr>
          <a:lstStyle>
            <a:defPPr>
              <a:defRPr lang="en-US"/>
            </a:defPPr>
            <a:lvl1pPr algn="ctr">
              <a:defRPr sz="1200" b="1">
                <a:solidFill>
                  <a:srgbClr val="56C4D2"/>
                </a:solidFill>
                <a:cs typeface="Arial" panose="020B0604020202020204" pitchFamily="34" charset="0"/>
              </a:defRPr>
            </a:lvl1pPr>
          </a:lstStyle>
          <a:p>
            <a:pPr fontAlgn="ctr"/>
            <a:r>
              <a:rPr lang="en-US" dirty="0" smtClean="0">
                <a:latin typeface="Huawei Sans" panose="020C0503030203020204" pitchFamily="34" charset="0"/>
              </a:rPr>
              <a:t>MPLS LSP</a:t>
            </a:r>
            <a:endParaRPr lang="en-US" dirty="0">
              <a:latin typeface="Huawei Sans" panose="020C0503030203020204" pitchFamily="34" charset="0"/>
            </a:endParaRPr>
          </a:p>
        </p:txBody>
      </p:sp>
      <p:pic>
        <p:nvPicPr>
          <p:cNvPr id="41" name="图片 40"/>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040046" y="4285454"/>
            <a:ext cx="540000" cy="442800"/>
          </a:xfrm>
          <a:prstGeom prst="rect">
            <a:avLst/>
          </a:prstGeom>
        </p:spPr>
      </p:pic>
      <p:pic>
        <p:nvPicPr>
          <p:cNvPr id="42" name="图片 4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511794" y="4285454"/>
            <a:ext cx="540000" cy="442800"/>
          </a:xfrm>
          <a:prstGeom prst="rect">
            <a:avLst/>
          </a:prstGeom>
        </p:spPr>
      </p:pic>
      <p:pic>
        <p:nvPicPr>
          <p:cNvPr id="43" name="图片 4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980098" y="4285454"/>
            <a:ext cx="540000" cy="442800"/>
          </a:xfrm>
          <a:prstGeom prst="rect">
            <a:avLst/>
          </a:prstGeom>
        </p:spPr>
      </p:pic>
      <p:pic>
        <p:nvPicPr>
          <p:cNvPr id="44" name="图片 4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0448402" y="4285454"/>
            <a:ext cx="540000" cy="442800"/>
          </a:xfrm>
          <a:prstGeom prst="rect">
            <a:avLst/>
          </a:prstGeom>
        </p:spPr>
      </p:pic>
      <p:cxnSp>
        <p:nvCxnSpPr>
          <p:cNvPr id="45" name="直接连接符 44"/>
          <p:cNvCxnSpPr>
            <a:stCxn id="41" idx="3"/>
            <a:endCxn id="42" idx="1"/>
          </p:cNvCxnSpPr>
          <p:nvPr/>
        </p:nvCxnSpPr>
        <p:spPr bwMode="gray">
          <a:xfrm>
            <a:off x="6580046" y="4506854"/>
            <a:ext cx="93174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a:stCxn id="42" idx="3"/>
            <a:endCxn id="43" idx="1"/>
          </p:cNvCxnSpPr>
          <p:nvPr/>
        </p:nvCxnSpPr>
        <p:spPr bwMode="gray">
          <a:xfrm>
            <a:off x="8051794" y="4506854"/>
            <a:ext cx="92830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a:stCxn id="43" idx="3"/>
            <a:endCxn id="44" idx="1"/>
          </p:cNvCxnSpPr>
          <p:nvPr/>
        </p:nvCxnSpPr>
        <p:spPr bwMode="gray">
          <a:xfrm>
            <a:off x="9520098" y="4506854"/>
            <a:ext cx="92830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4" name="文本框 53"/>
          <p:cNvSpPr txBox="1"/>
          <p:nvPr/>
        </p:nvSpPr>
        <p:spPr bwMode="gray">
          <a:xfrm>
            <a:off x="10491215" y="4038417"/>
            <a:ext cx="450764"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CE2</a:t>
            </a:r>
            <a:endParaRPr lang="en-US" sz="1200" dirty="0">
              <a:latin typeface="Huawei Sans" panose="020C0503030203020204" pitchFamily="34" charset="0"/>
              <a:cs typeface="Arial" panose="020B0604020202020204" pitchFamily="34" charset="0"/>
            </a:endParaRPr>
          </a:p>
        </p:txBody>
      </p:sp>
      <p:sp>
        <p:nvSpPr>
          <p:cNvPr id="55" name="文本框 54"/>
          <p:cNvSpPr txBox="1"/>
          <p:nvPr/>
        </p:nvSpPr>
        <p:spPr bwMode="gray">
          <a:xfrm>
            <a:off x="8989870" y="4038417"/>
            <a:ext cx="530915"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6PE2</a:t>
            </a:r>
            <a:endParaRPr lang="en-US" sz="1200" dirty="0">
              <a:latin typeface="Huawei Sans" panose="020C0503030203020204" pitchFamily="34" charset="0"/>
              <a:cs typeface="Arial" panose="020B0604020202020204" pitchFamily="34" charset="0"/>
            </a:endParaRPr>
          </a:p>
        </p:txBody>
      </p:sp>
      <p:sp>
        <p:nvSpPr>
          <p:cNvPr id="56" name="文本框 55"/>
          <p:cNvSpPr txBox="1"/>
          <p:nvPr/>
        </p:nvSpPr>
        <p:spPr bwMode="gray">
          <a:xfrm>
            <a:off x="7518122" y="4038417"/>
            <a:ext cx="530915"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6PE1</a:t>
            </a:r>
            <a:endParaRPr lang="en-US" sz="1200" dirty="0">
              <a:latin typeface="Huawei Sans" panose="020C0503030203020204" pitchFamily="34" charset="0"/>
              <a:cs typeface="Arial" panose="020B0604020202020204" pitchFamily="34" charset="0"/>
            </a:endParaRPr>
          </a:p>
        </p:txBody>
      </p:sp>
      <p:sp>
        <p:nvSpPr>
          <p:cNvPr id="57" name="文本框 56"/>
          <p:cNvSpPr txBox="1"/>
          <p:nvPr/>
        </p:nvSpPr>
        <p:spPr bwMode="gray">
          <a:xfrm>
            <a:off x="6086449" y="4038417"/>
            <a:ext cx="450764"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CE1</a:t>
            </a:r>
            <a:endParaRPr lang="en-US" sz="1200" dirty="0">
              <a:latin typeface="Huawei Sans" panose="020C0503030203020204" pitchFamily="34" charset="0"/>
              <a:cs typeface="Arial" panose="020B0604020202020204" pitchFamily="34" charset="0"/>
            </a:endParaRPr>
          </a:p>
        </p:txBody>
      </p:sp>
      <p:sp>
        <p:nvSpPr>
          <p:cNvPr id="58" name="矩形 57"/>
          <p:cNvSpPr/>
          <p:nvPr/>
        </p:nvSpPr>
        <p:spPr bwMode="gray">
          <a:xfrm>
            <a:off x="6065610" y="4888935"/>
            <a:ext cx="540000" cy="231899"/>
          </a:xfrm>
          <a:prstGeom prst="rect">
            <a:avLst/>
          </a:prstGeom>
          <a:solidFill>
            <a:srgbClr val="EAF8FA"/>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Data</a:t>
            </a:r>
            <a:endParaRPr lang="en-US" altLang="zh-CN" sz="1200" dirty="0">
              <a:solidFill>
                <a:schemeClr val="tx1"/>
              </a:solidFill>
              <a:latin typeface="Huawei Sans" panose="020C0503030203020204" pitchFamily="34" charset="0"/>
            </a:endParaRPr>
          </a:p>
        </p:txBody>
      </p:sp>
      <p:sp>
        <p:nvSpPr>
          <p:cNvPr id="60" name="矩形 59"/>
          <p:cNvSpPr/>
          <p:nvPr/>
        </p:nvSpPr>
        <p:spPr bwMode="gray">
          <a:xfrm>
            <a:off x="7511794" y="4888935"/>
            <a:ext cx="540000" cy="231899"/>
          </a:xfrm>
          <a:prstGeom prst="rect">
            <a:avLst/>
          </a:prstGeom>
          <a:solidFill>
            <a:srgbClr val="EAF8FA"/>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Data</a:t>
            </a:r>
            <a:endParaRPr lang="en-US" altLang="zh-CN" sz="1200" dirty="0">
              <a:solidFill>
                <a:schemeClr val="tx1"/>
              </a:solidFill>
              <a:latin typeface="Huawei Sans" panose="020C0503030203020204" pitchFamily="34" charset="0"/>
            </a:endParaRPr>
          </a:p>
        </p:txBody>
      </p:sp>
      <p:sp>
        <p:nvSpPr>
          <p:cNvPr id="61" name="矩形 60"/>
          <p:cNvSpPr/>
          <p:nvPr/>
        </p:nvSpPr>
        <p:spPr bwMode="gray">
          <a:xfrm>
            <a:off x="7511794" y="5120834"/>
            <a:ext cx="540000" cy="231899"/>
          </a:xfrm>
          <a:prstGeom prst="rect">
            <a:avLst/>
          </a:prstGeom>
          <a:solidFill>
            <a:srgbClr val="FDEFE7"/>
          </a:solidFill>
          <a:ln>
            <a:solidFill>
              <a:srgbClr val="F6B78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I-L1</a:t>
            </a:r>
            <a:endParaRPr lang="en-US" altLang="zh-CN" sz="1200" dirty="0">
              <a:solidFill>
                <a:schemeClr val="tx1"/>
              </a:solidFill>
              <a:latin typeface="Huawei Sans" panose="020C0503030203020204" pitchFamily="34" charset="0"/>
            </a:endParaRPr>
          </a:p>
        </p:txBody>
      </p:sp>
      <p:sp>
        <p:nvSpPr>
          <p:cNvPr id="62" name="矩形 61"/>
          <p:cNvSpPr/>
          <p:nvPr/>
        </p:nvSpPr>
        <p:spPr bwMode="gray">
          <a:xfrm>
            <a:off x="7511794" y="5338862"/>
            <a:ext cx="540000" cy="231899"/>
          </a:xfrm>
          <a:prstGeom prst="rect">
            <a:avLst/>
          </a:prstGeom>
          <a:solidFill>
            <a:srgbClr val="FDEFE7"/>
          </a:solidFill>
          <a:ln>
            <a:solidFill>
              <a:srgbClr val="F6B78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O-L1</a:t>
            </a:r>
            <a:endParaRPr lang="en-US" altLang="zh-CN" sz="1200" dirty="0">
              <a:solidFill>
                <a:schemeClr val="tx1"/>
              </a:solidFill>
              <a:latin typeface="Huawei Sans" panose="020C0503030203020204" pitchFamily="34" charset="0"/>
            </a:endParaRPr>
          </a:p>
        </p:txBody>
      </p:sp>
      <p:sp>
        <p:nvSpPr>
          <p:cNvPr id="63" name="矩形 62"/>
          <p:cNvSpPr/>
          <p:nvPr/>
        </p:nvSpPr>
        <p:spPr bwMode="gray">
          <a:xfrm>
            <a:off x="8980098" y="4888935"/>
            <a:ext cx="540000" cy="231899"/>
          </a:xfrm>
          <a:prstGeom prst="rect">
            <a:avLst/>
          </a:prstGeom>
          <a:solidFill>
            <a:srgbClr val="EAF8FA"/>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Data</a:t>
            </a:r>
            <a:endParaRPr lang="en-US" altLang="zh-CN" sz="1200" dirty="0">
              <a:solidFill>
                <a:schemeClr val="tx1"/>
              </a:solidFill>
              <a:latin typeface="Huawei Sans" panose="020C0503030203020204" pitchFamily="34" charset="0"/>
            </a:endParaRPr>
          </a:p>
        </p:txBody>
      </p:sp>
      <p:sp>
        <p:nvSpPr>
          <p:cNvPr id="64" name="矩形 63"/>
          <p:cNvSpPr/>
          <p:nvPr/>
        </p:nvSpPr>
        <p:spPr bwMode="gray">
          <a:xfrm>
            <a:off x="10448402" y="4888935"/>
            <a:ext cx="540000" cy="231899"/>
          </a:xfrm>
          <a:prstGeom prst="rect">
            <a:avLst/>
          </a:prstGeom>
          <a:solidFill>
            <a:srgbClr val="EAF8FA"/>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Data</a:t>
            </a:r>
            <a:endParaRPr lang="en-US" altLang="zh-CN" sz="1200" dirty="0">
              <a:solidFill>
                <a:schemeClr val="tx1"/>
              </a:solidFill>
              <a:latin typeface="Huawei Sans" panose="020C0503030203020204" pitchFamily="34" charset="0"/>
            </a:endParaRPr>
          </a:p>
        </p:txBody>
      </p:sp>
      <p:cxnSp>
        <p:nvCxnSpPr>
          <p:cNvPr id="65" name="直接箭头连接符 64"/>
          <p:cNvCxnSpPr/>
          <p:nvPr/>
        </p:nvCxnSpPr>
        <p:spPr bwMode="gray">
          <a:xfrm>
            <a:off x="9520785" y="4074875"/>
            <a:ext cx="932556" cy="0"/>
          </a:xfrm>
          <a:prstGeom prst="straightConnector1">
            <a:avLst/>
          </a:prstGeom>
          <a:ln w="19050">
            <a:solidFill>
              <a:srgbClr val="ED6D00"/>
            </a:solidFill>
            <a:prstDash val="dashDot"/>
            <a:headEnd type="triangle"/>
          </a:ln>
        </p:spPr>
        <p:style>
          <a:lnRef idx="1">
            <a:schemeClr val="accent1"/>
          </a:lnRef>
          <a:fillRef idx="0">
            <a:schemeClr val="accent1"/>
          </a:fillRef>
          <a:effectRef idx="0">
            <a:schemeClr val="accent1"/>
          </a:effectRef>
          <a:fontRef idx="minor">
            <a:schemeClr val="tx1"/>
          </a:fontRef>
        </p:style>
      </p:cxnSp>
      <p:cxnSp>
        <p:nvCxnSpPr>
          <p:cNvPr id="67" name="直接连接符 66"/>
          <p:cNvCxnSpPr>
            <a:stCxn id="44" idx="3"/>
          </p:cNvCxnSpPr>
          <p:nvPr/>
        </p:nvCxnSpPr>
        <p:spPr bwMode="gray">
          <a:xfrm>
            <a:off x="10988402" y="4506854"/>
            <a:ext cx="108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bwMode="gray">
          <a:xfrm rot="5400000">
            <a:off x="10994799" y="4506854"/>
            <a:ext cx="216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2" name="文本框 71"/>
          <p:cNvSpPr txBox="1"/>
          <p:nvPr/>
        </p:nvSpPr>
        <p:spPr bwMode="gray">
          <a:xfrm>
            <a:off x="11042402" y="4369376"/>
            <a:ext cx="747320"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1::1/128</a:t>
            </a:r>
            <a:endParaRPr lang="en-US" sz="1200" dirty="0">
              <a:latin typeface="Huawei Sans" panose="020C0503030203020204" pitchFamily="34" charset="0"/>
              <a:cs typeface="Arial" panose="020B0604020202020204" pitchFamily="34" charset="0"/>
            </a:endParaRPr>
          </a:p>
        </p:txBody>
      </p:sp>
      <p:sp>
        <p:nvSpPr>
          <p:cNvPr id="74" name="文本框 73"/>
          <p:cNvSpPr txBox="1"/>
          <p:nvPr/>
        </p:nvSpPr>
        <p:spPr bwMode="gray">
          <a:xfrm>
            <a:off x="9610590" y="3800737"/>
            <a:ext cx="747320"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1::1/128</a:t>
            </a:r>
            <a:endParaRPr lang="en-US" sz="1200" dirty="0">
              <a:latin typeface="Huawei Sans" panose="020C0503030203020204" pitchFamily="34" charset="0"/>
              <a:cs typeface="Arial" panose="020B0604020202020204" pitchFamily="34" charset="0"/>
            </a:endParaRPr>
          </a:p>
        </p:txBody>
      </p:sp>
      <p:cxnSp>
        <p:nvCxnSpPr>
          <p:cNvPr id="75" name="直接箭头连接符 74"/>
          <p:cNvCxnSpPr/>
          <p:nvPr/>
        </p:nvCxnSpPr>
        <p:spPr bwMode="gray">
          <a:xfrm>
            <a:off x="8019440" y="4074875"/>
            <a:ext cx="932556" cy="0"/>
          </a:xfrm>
          <a:prstGeom prst="straightConnector1">
            <a:avLst/>
          </a:prstGeom>
          <a:ln w="19050">
            <a:solidFill>
              <a:srgbClr val="ED6D00"/>
            </a:solidFill>
            <a:prstDash val="dashDot"/>
            <a:headEnd type="triangle"/>
          </a:ln>
        </p:spPr>
        <p:style>
          <a:lnRef idx="1">
            <a:schemeClr val="accent1"/>
          </a:lnRef>
          <a:fillRef idx="0">
            <a:schemeClr val="accent1"/>
          </a:fillRef>
          <a:effectRef idx="0">
            <a:schemeClr val="accent1"/>
          </a:effectRef>
          <a:fontRef idx="minor">
            <a:schemeClr val="tx1"/>
          </a:fontRef>
        </p:style>
      </p:cxnSp>
      <p:sp>
        <p:nvSpPr>
          <p:cNvPr id="76" name="文本框 75"/>
          <p:cNvSpPr txBox="1"/>
          <p:nvPr/>
        </p:nvSpPr>
        <p:spPr bwMode="gray">
          <a:xfrm>
            <a:off x="7951631" y="3616071"/>
            <a:ext cx="1258678" cy="461665"/>
          </a:xfrm>
          <a:prstGeom prst="rect">
            <a:avLst/>
          </a:prstGeom>
          <a:noFill/>
        </p:spPr>
        <p:txBody>
          <a:bodyPr wrap="none" rtlCol="0">
            <a:spAutoFit/>
          </a:bodyPr>
          <a:lstStyle/>
          <a:p>
            <a:pPr fontAlgn="ctr"/>
            <a:r>
              <a:rPr lang="en-US" sz="1200" dirty="0" smtClean="0">
                <a:latin typeface="Huawei Sans" panose="020C0503030203020204" pitchFamily="34" charset="0"/>
              </a:rPr>
              <a:t>1::1/128 I-L1</a:t>
            </a:r>
          </a:p>
          <a:p>
            <a:pPr fontAlgn="ctr"/>
            <a:r>
              <a:rPr lang="en-US" sz="1200" dirty="0" smtClean="0">
                <a:latin typeface="Huawei Sans" panose="020C0503030203020204" pitchFamily="34" charset="0"/>
              </a:rPr>
              <a:t>Next hop: 6PE2</a:t>
            </a:r>
            <a:endParaRPr lang="en-US" sz="1200" dirty="0">
              <a:latin typeface="Huawei Sans" panose="020C0503030203020204" pitchFamily="34" charset="0"/>
              <a:cs typeface="Arial" panose="020B0604020202020204" pitchFamily="34" charset="0"/>
            </a:endParaRPr>
          </a:p>
        </p:txBody>
      </p:sp>
      <p:cxnSp>
        <p:nvCxnSpPr>
          <p:cNvPr id="77" name="直接箭头连接符 76"/>
          <p:cNvCxnSpPr/>
          <p:nvPr/>
        </p:nvCxnSpPr>
        <p:spPr bwMode="gray">
          <a:xfrm>
            <a:off x="6568979" y="4074875"/>
            <a:ext cx="932556" cy="0"/>
          </a:xfrm>
          <a:prstGeom prst="straightConnector1">
            <a:avLst/>
          </a:prstGeom>
          <a:ln w="19050">
            <a:solidFill>
              <a:srgbClr val="ED6D00"/>
            </a:solidFill>
            <a:prstDash val="dashDot"/>
            <a:headEnd type="triangle"/>
          </a:ln>
        </p:spPr>
        <p:style>
          <a:lnRef idx="1">
            <a:schemeClr val="accent1"/>
          </a:lnRef>
          <a:fillRef idx="0">
            <a:schemeClr val="accent1"/>
          </a:fillRef>
          <a:effectRef idx="0">
            <a:schemeClr val="accent1"/>
          </a:effectRef>
          <a:fontRef idx="minor">
            <a:schemeClr val="tx1"/>
          </a:fontRef>
        </p:style>
      </p:cxnSp>
      <p:sp>
        <p:nvSpPr>
          <p:cNvPr id="78" name="文本框 77"/>
          <p:cNvSpPr txBox="1"/>
          <p:nvPr/>
        </p:nvSpPr>
        <p:spPr bwMode="gray">
          <a:xfrm>
            <a:off x="6658784" y="3800737"/>
            <a:ext cx="747320"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1::1/128</a:t>
            </a:r>
            <a:endParaRPr lang="en-US" sz="1200" dirty="0">
              <a:latin typeface="Huawei Sans" panose="020C0503030203020204" pitchFamily="34" charset="0"/>
              <a:cs typeface="Arial" panose="020B0604020202020204" pitchFamily="34" charset="0"/>
            </a:endParaRPr>
          </a:p>
        </p:txBody>
      </p:sp>
      <p:cxnSp>
        <p:nvCxnSpPr>
          <p:cNvPr id="79" name="直接箭头连接符 78"/>
          <p:cNvCxnSpPr/>
          <p:nvPr/>
        </p:nvCxnSpPr>
        <p:spPr bwMode="gray">
          <a:xfrm flipH="1">
            <a:off x="6658784" y="5013883"/>
            <a:ext cx="736847" cy="0"/>
          </a:xfrm>
          <a:prstGeom prst="straightConnector1">
            <a:avLst/>
          </a:prstGeom>
          <a:ln w="19050">
            <a:solidFill>
              <a:srgbClr val="56C4D2"/>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82" name="文本框 81"/>
          <p:cNvSpPr txBox="1"/>
          <p:nvPr/>
        </p:nvSpPr>
        <p:spPr bwMode="gray">
          <a:xfrm>
            <a:off x="7011342" y="5061863"/>
            <a:ext cx="518091"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Push</a:t>
            </a:r>
            <a:endParaRPr lang="en-US" sz="1200" dirty="0">
              <a:latin typeface="Huawei Sans" panose="020C0503030203020204" pitchFamily="34" charset="0"/>
              <a:cs typeface="Arial" panose="020B0604020202020204" pitchFamily="34" charset="0"/>
            </a:endParaRPr>
          </a:p>
        </p:txBody>
      </p:sp>
      <p:cxnSp>
        <p:nvCxnSpPr>
          <p:cNvPr id="83" name="直接箭头连接符 82"/>
          <p:cNvCxnSpPr/>
          <p:nvPr/>
        </p:nvCxnSpPr>
        <p:spPr bwMode="gray">
          <a:xfrm flipH="1">
            <a:off x="8163387" y="5013883"/>
            <a:ext cx="736847" cy="0"/>
          </a:xfrm>
          <a:prstGeom prst="straightConnector1">
            <a:avLst/>
          </a:prstGeom>
          <a:ln w="19050">
            <a:solidFill>
              <a:srgbClr val="62B230"/>
            </a:solidFill>
            <a:prstDash val="dash"/>
            <a:headEnd type="triangle"/>
          </a:ln>
        </p:spPr>
        <p:style>
          <a:lnRef idx="1">
            <a:schemeClr val="accent1"/>
          </a:lnRef>
          <a:fillRef idx="0">
            <a:schemeClr val="accent1"/>
          </a:fillRef>
          <a:effectRef idx="0">
            <a:schemeClr val="accent1"/>
          </a:effectRef>
          <a:fontRef idx="minor">
            <a:schemeClr val="tx1"/>
          </a:fontRef>
        </p:style>
      </p:cxnSp>
      <p:sp>
        <p:nvSpPr>
          <p:cNvPr id="84" name="文本框 83"/>
          <p:cNvSpPr txBox="1"/>
          <p:nvPr/>
        </p:nvSpPr>
        <p:spPr bwMode="gray">
          <a:xfrm>
            <a:off x="8562536" y="5018221"/>
            <a:ext cx="449161"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Pop</a:t>
            </a:r>
            <a:endParaRPr lang="en-US" sz="1200" dirty="0">
              <a:latin typeface="Huawei Sans" panose="020C0503030203020204" pitchFamily="34" charset="0"/>
              <a:cs typeface="Arial" panose="020B0604020202020204" pitchFamily="34" charset="0"/>
            </a:endParaRPr>
          </a:p>
        </p:txBody>
      </p:sp>
      <p:cxnSp>
        <p:nvCxnSpPr>
          <p:cNvPr id="85" name="直接连接符 84"/>
          <p:cNvCxnSpPr/>
          <p:nvPr/>
        </p:nvCxnSpPr>
        <p:spPr bwMode="gray">
          <a:xfrm flipH="1">
            <a:off x="9989993" y="5587334"/>
            <a:ext cx="315967" cy="0"/>
          </a:xfrm>
          <a:prstGeom prst="line">
            <a:avLst/>
          </a:prstGeom>
          <a:ln w="19050">
            <a:solidFill>
              <a:srgbClr val="56C4D2"/>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bwMode="gray">
          <a:xfrm flipH="1">
            <a:off x="9989993" y="5837722"/>
            <a:ext cx="315967" cy="0"/>
          </a:xfrm>
          <a:prstGeom prst="line">
            <a:avLst/>
          </a:prstGeom>
          <a:ln w="19050">
            <a:solidFill>
              <a:srgbClr val="62B230"/>
            </a:solidFill>
            <a:prstDash val="dash"/>
            <a:headEnd type="triangle"/>
          </a:ln>
        </p:spPr>
        <p:style>
          <a:lnRef idx="1">
            <a:schemeClr val="accent1"/>
          </a:lnRef>
          <a:fillRef idx="0">
            <a:schemeClr val="accent1"/>
          </a:fillRef>
          <a:effectRef idx="0">
            <a:schemeClr val="accent1"/>
          </a:effectRef>
          <a:fontRef idx="minor">
            <a:schemeClr val="tx1"/>
          </a:fontRef>
        </p:style>
      </p:cxnSp>
      <p:sp>
        <p:nvSpPr>
          <p:cNvPr id="87" name="文本框 86"/>
          <p:cNvSpPr txBox="1"/>
          <p:nvPr/>
        </p:nvSpPr>
        <p:spPr bwMode="gray">
          <a:xfrm>
            <a:off x="10323623" y="5448835"/>
            <a:ext cx="864340" cy="276999"/>
          </a:xfrm>
          <a:prstGeom prst="rect">
            <a:avLst/>
          </a:prstGeom>
          <a:noFill/>
        </p:spPr>
        <p:txBody>
          <a:bodyPr wrap="none" rtlCol="0">
            <a:spAutoFit/>
          </a:bodyPr>
          <a:lstStyle/>
          <a:p>
            <a:pPr fontAlgn="ctr"/>
            <a:r>
              <a:rPr lang="en-US" sz="1200" dirty="0" smtClean="0">
                <a:solidFill>
                  <a:srgbClr val="30B5C5"/>
                </a:solidFill>
                <a:latin typeface="Huawei Sans" panose="020C0503030203020204" pitchFamily="34" charset="0"/>
              </a:rPr>
              <a:t>IPv6 data</a:t>
            </a:r>
            <a:endParaRPr lang="en-US" sz="1200" dirty="0">
              <a:solidFill>
                <a:srgbClr val="30B5C5"/>
              </a:solidFill>
              <a:latin typeface="Huawei Sans" panose="020C0503030203020204" pitchFamily="34" charset="0"/>
              <a:cs typeface="Arial" panose="020B0604020202020204" pitchFamily="34" charset="0"/>
            </a:endParaRPr>
          </a:p>
        </p:txBody>
      </p:sp>
      <p:sp>
        <p:nvSpPr>
          <p:cNvPr id="88" name="文本框 87"/>
          <p:cNvSpPr txBox="1"/>
          <p:nvPr/>
        </p:nvSpPr>
        <p:spPr bwMode="gray">
          <a:xfrm>
            <a:off x="10323623" y="5699223"/>
            <a:ext cx="864340" cy="276999"/>
          </a:xfrm>
          <a:prstGeom prst="rect">
            <a:avLst/>
          </a:prstGeom>
          <a:noFill/>
        </p:spPr>
        <p:txBody>
          <a:bodyPr wrap="none" rtlCol="0">
            <a:spAutoFit/>
          </a:bodyPr>
          <a:lstStyle/>
          <a:p>
            <a:pPr fontAlgn="ctr"/>
            <a:r>
              <a:rPr lang="en-US" sz="1200" dirty="0" smtClean="0">
                <a:solidFill>
                  <a:srgbClr val="62B230"/>
                </a:solidFill>
                <a:latin typeface="Huawei Sans" panose="020C0503030203020204" pitchFamily="34" charset="0"/>
              </a:rPr>
              <a:t>IPv4 data</a:t>
            </a:r>
            <a:endParaRPr lang="en-US" sz="1200" dirty="0">
              <a:solidFill>
                <a:srgbClr val="62B230"/>
              </a:solidFill>
              <a:latin typeface="Huawei Sans" panose="020C0503030203020204" pitchFamily="34" charset="0"/>
              <a:cs typeface="Arial" panose="020B0604020202020204" pitchFamily="34" charset="0"/>
            </a:endParaRPr>
          </a:p>
        </p:txBody>
      </p:sp>
      <p:cxnSp>
        <p:nvCxnSpPr>
          <p:cNvPr id="89" name="直接箭头连接符 88"/>
          <p:cNvCxnSpPr/>
          <p:nvPr/>
        </p:nvCxnSpPr>
        <p:spPr bwMode="gray">
          <a:xfrm flipH="1">
            <a:off x="9621063" y="5013883"/>
            <a:ext cx="736847" cy="0"/>
          </a:xfrm>
          <a:prstGeom prst="straightConnector1">
            <a:avLst/>
          </a:prstGeom>
          <a:ln w="19050">
            <a:solidFill>
              <a:srgbClr val="56C4D2"/>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bwMode="gray">
          <a:xfrm flipH="1">
            <a:off x="9989993" y="6088109"/>
            <a:ext cx="315967" cy="0"/>
          </a:xfrm>
          <a:prstGeom prst="line">
            <a:avLst/>
          </a:prstGeom>
          <a:ln w="19050">
            <a:solidFill>
              <a:srgbClr val="ED6D00"/>
            </a:solidFill>
            <a:prstDash val="dashDot"/>
            <a:headEnd type="triangle"/>
          </a:ln>
        </p:spPr>
        <p:style>
          <a:lnRef idx="1">
            <a:schemeClr val="accent1"/>
          </a:lnRef>
          <a:fillRef idx="0">
            <a:schemeClr val="accent1"/>
          </a:fillRef>
          <a:effectRef idx="0">
            <a:schemeClr val="accent1"/>
          </a:effectRef>
          <a:fontRef idx="minor">
            <a:schemeClr val="tx1"/>
          </a:fontRef>
        </p:style>
      </p:cxnSp>
      <p:sp>
        <p:nvSpPr>
          <p:cNvPr id="91" name="文本框 90"/>
          <p:cNvSpPr txBox="1"/>
          <p:nvPr/>
        </p:nvSpPr>
        <p:spPr bwMode="gray">
          <a:xfrm>
            <a:off x="10323623" y="5949610"/>
            <a:ext cx="595035" cy="276999"/>
          </a:xfrm>
          <a:prstGeom prst="rect">
            <a:avLst/>
          </a:prstGeom>
          <a:noFill/>
        </p:spPr>
        <p:txBody>
          <a:bodyPr wrap="none" rtlCol="0">
            <a:spAutoFit/>
          </a:bodyPr>
          <a:lstStyle/>
          <a:p>
            <a:pPr fontAlgn="ctr"/>
            <a:r>
              <a:rPr lang="en-US" sz="1200" dirty="0" smtClean="0">
                <a:solidFill>
                  <a:srgbClr val="ED6D00"/>
                </a:solidFill>
                <a:latin typeface="Huawei Sans" panose="020C0503030203020204" pitchFamily="34" charset="0"/>
              </a:rPr>
              <a:t>Route</a:t>
            </a:r>
            <a:endParaRPr lang="en-US" sz="1200" dirty="0">
              <a:solidFill>
                <a:srgbClr val="ED6D00"/>
              </a:solidFill>
              <a:latin typeface="Huawei Sans" panose="020C0503030203020204" pitchFamily="34" charset="0"/>
              <a:cs typeface="Arial" panose="020B0604020202020204" pitchFamily="34" charset="0"/>
            </a:endParaRPr>
          </a:p>
        </p:txBody>
      </p:sp>
      <p:sp>
        <p:nvSpPr>
          <p:cNvPr id="92" name="下箭头 63"/>
          <p:cNvSpPr/>
          <p:nvPr/>
        </p:nvSpPr>
        <p:spPr bwMode="gray">
          <a:xfrm rot="5400000" flipV="1">
            <a:off x="5184862" y="4303831"/>
            <a:ext cx="542859" cy="506105"/>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1023348 w 1032509"/>
              <a:gd name="connsiteY2" fmla="*/ 506595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832214"/>
              <a:gd name="connsiteX1" fmla="*/ 607301 w 1032509"/>
              <a:gd name="connsiteY1" fmla="*/ 506595 h 832214"/>
              <a:gd name="connsiteX2" fmla="*/ 804276 w 1032509"/>
              <a:gd name="connsiteY2" fmla="*/ 513741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722679"/>
              <a:gd name="connsiteX1" fmla="*/ 607301 w 1032509"/>
              <a:gd name="connsiteY1" fmla="*/ 506595 h 722679"/>
              <a:gd name="connsiteX2" fmla="*/ 804276 w 1032509"/>
              <a:gd name="connsiteY2" fmla="*/ 513741 h 722679"/>
              <a:gd name="connsiteX3" fmla="*/ 507965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804276 w 1032509"/>
              <a:gd name="connsiteY2" fmla="*/ 513741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792369 w 1032509"/>
              <a:gd name="connsiteY2" fmla="*/ 515732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0688"/>
              <a:gd name="connsiteX1" fmla="*/ 607301 w 1032509"/>
              <a:gd name="connsiteY1" fmla="*/ 506595 h 720688"/>
              <a:gd name="connsiteX2" fmla="*/ 792369 w 1032509"/>
              <a:gd name="connsiteY2" fmla="*/ 515732 h 720688"/>
              <a:gd name="connsiteX3" fmla="*/ 503202 w 1032509"/>
              <a:gd name="connsiteY3" fmla="*/ 720688 h 720688"/>
              <a:gd name="connsiteX4" fmla="*/ 237844 w 1032509"/>
              <a:gd name="connsiteY4" fmla="*/ 508976 h 720688"/>
              <a:gd name="connsiteX5" fmla="*/ 380047 w 1032509"/>
              <a:gd name="connsiteY5" fmla="*/ 511357 h 720688"/>
              <a:gd name="connsiteX6" fmla="*/ 0 w 1032509"/>
              <a:gd name="connsiteY6" fmla="*/ 24765 h 720688"/>
              <a:gd name="connsiteX0" fmla="*/ 1044414 w 1044414"/>
              <a:gd name="connsiteY0" fmla="*/ 0 h 720688"/>
              <a:gd name="connsiteX1" fmla="*/ 619206 w 1044414"/>
              <a:gd name="connsiteY1" fmla="*/ 506595 h 720688"/>
              <a:gd name="connsiteX2" fmla="*/ 804274 w 1044414"/>
              <a:gd name="connsiteY2" fmla="*/ 515732 h 720688"/>
              <a:gd name="connsiteX3" fmla="*/ 515107 w 1044414"/>
              <a:gd name="connsiteY3" fmla="*/ 720688 h 720688"/>
              <a:gd name="connsiteX4" fmla="*/ 249749 w 1044414"/>
              <a:gd name="connsiteY4" fmla="*/ 508976 h 720688"/>
              <a:gd name="connsiteX5" fmla="*/ 391952 w 1044414"/>
              <a:gd name="connsiteY5" fmla="*/ 511357 h 720688"/>
              <a:gd name="connsiteX6" fmla="*/ 0 w 1044414"/>
              <a:gd name="connsiteY6" fmla="*/ 4852 h 720688"/>
              <a:gd name="connsiteX0" fmla="*/ 1082514 w 1082514"/>
              <a:gd name="connsiteY0" fmla="*/ 0 h 722679"/>
              <a:gd name="connsiteX1" fmla="*/ 619206 w 1082514"/>
              <a:gd name="connsiteY1" fmla="*/ 508586 h 722679"/>
              <a:gd name="connsiteX2" fmla="*/ 804274 w 1082514"/>
              <a:gd name="connsiteY2" fmla="*/ 517723 h 722679"/>
              <a:gd name="connsiteX3" fmla="*/ 515107 w 1082514"/>
              <a:gd name="connsiteY3" fmla="*/ 722679 h 722679"/>
              <a:gd name="connsiteX4" fmla="*/ 249749 w 1082514"/>
              <a:gd name="connsiteY4" fmla="*/ 510967 h 722679"/>
              <a:gd name="connsiteX5" fmla="*/ 391952 w 1082514"/>
              <a:gd name="connsiteY5" fmla="*/ 513348 h 722679"/>
              <a:gd name="connsiteX6" fmla="*/ 0 w 1082514"/>
              <a:gd name="connsiteY6" fmla="*/ 6843 h 722679"/>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91952 w 1082514"/>
              <a:gd name="connsiteY5" fmla="*/ 513348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3080 w 1082514"/>
              <a:gd name="connsiteY4" fmla="*/ 526899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38256 w 1082514"/>
              <a:gd name="connsiteY1" fmla="*/ 534476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514" h="724672">
                <a:moveTo>
                  <a:pt x="1082514" y="0"/>
                </a:moveTo>
                <a:cubicBezTo>
                  <a:pt x="788378" y="227602"/>
                  <a:pt x="727605" y="349736"/>
                  <a:pt x="638256" y="534476"/>
                </a:cubicBezTo>
                <a:lnTo>
                  <a:pt x="768555" y="531664"/>
                </a:lnTo>
                <a:lnTo>
                  <a:pt x="534160" y="724672"/>
                </a:lnTo>
                <a:lnTo>
                  <a:pt x="297373" y="532873"/>
                </a:lnTo>
                <a:lnTo>
                  <a:pt x="434815" y="533263"/>
                </a:lnTo>
                <a:cubicBezTo>
                  <a:pt x="434815" y="377098"/>
                  <a:pt x="0" y="6843"/>
                  <a:pt x="0" y="6843"/>
                </a:cubicBezTo>
              </a:path>
            </a:pathLst>
          </a:custGeom>
          <a:gradFill flip="none" rotWithShape="1">
            <a:gsLst>
              <a:gs pos="15000">
                <a:srgbClr val="BEE9EE"/>
              </a:gs>
              <a:gs pos="100000">
                <a:schemeClr val="bg1">
                  <a:alpha val="0"/>
                </a:schemeClr>
              </a:gs>
            </a:gsLst>
            <a:lin ang="16200000" scaled="1"/>
            <a:tileRect/>
          </a:gradFill>
          <a:ln w="19050">
            <a:gradFill flip="none" rotWithShape="1">
              <a:gsLst>
                <a:gs pos="100000">
                  <a:schemeClr val="bg1">
                    <a:lumMod val="100000"/>
                    <a:alpha val="0"/>
                  </a:schemeClr>
                </a:gs>
                <a:gs pos="31000">
                  <a:srgbClr val="94DAE2"/>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endParaRPr lang="en-US" altLang="zh-CN" sz="18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3" name="文本框 92"/>
          <p:cNvSpPr txBox="1"/>
          <p:nvPr/>
        </p:nvSpPr>
        <p:spPr bwMode="gray">
          <a:xfrm>
            <a:off x="9500770" y="4219923"/>
            <a:ext cx="901209"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IPv6 EBGP</a:t>
            </a:r>
            <a:endParaRPr lang="en-US" sz="1200" dirty="0">
              <a:latin typeface="Huawei Sans" panose="020C0503030203020204" pitchFamily="34" charset="0"/>
              <a:cs typeface="Arial" panose="020B0604020202020204" pitchFamily="34" charset="0"/>
            </a:endParaRPr>
          </a:p>
        </p:txBody>
      </p:sp>
      <p:sp>
        <p:nvSpPr>
          <p:cNvPr id="94" name="文本框 93"/>
          <p:cNvSpPr txBox="1"/>
          <p:nvPr/>
        </p:nvSpPr>
        <p:spPr bwMode="gray">
          <a:xfrm>
            <a:off x="6591648" y="4219923"/>
            <a:ext cx="901209"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IPv6 EBGP</a:t>
            </a:r>
            <a:endParaRPr lang="en-US" sz="1200" dirty="0">
              <a:latin typeface="Huawei Sans" panose="020C0503030203020204" pitchFamily="34" charset="0"/>
              <a:cs typeface="Arial" panose="020B0604020202020204" pitchFamily="34" charset="0"/>
            </a:endParaRPr>
          </a:p>
        </p:txBody>
      </p:sp>
      <p:sp>
        <p:nvSpPr>
          <p:cNvPr id="95" name="文本框 94"/>
          <p:cNvSpPr txBox="1"/>
          <p:nvPr/>
        </p:nvSpPr>
        <p:spPr bwMode="gray">
          <a:xfrm>
            <a:off x="8092237" y="4219923"/>
            <a:ext cx="859531"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IPv4 IBGP</a:t>
            </a:r>
            <a:endParaRPr lang="en-US" sz="1200" dirty="0">
              <a:latin typeface="Huawei Sans" panose="020C0503030203020204" pitchFamily="34" charset="0"/>
              <a:cs typeface="Arial" panose="020B0604020202020204" pitchFamily="34" charset="0"/>
            </a:endParaRPr>
          </a:p>
        </p:txBody>
      </p:sp>
      <p:sp>
        <p:nvSpPr>
          <p:cNvPr id="71" name="五边形 70"/>
          <p:cNvSpPr/>
          <p:nvPr/>
        </p:nvSpPr>
        <p:spPr bwMode="gray">
          <a:xfrm>
            <a:off x="5855005" y="104076"/>
            <a:ext cx="881075" cy="21312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Overview</a:t>
            </a:r>
            <a:endParaRPr lang="en-US" sz="1200" dirty="0">
              <a:latin typeface="Huawei Sans" panose="020C0503030203020204" pitchFamily="34" charset="0"/>
            </a:endParaRPr>
          </a:p>
        </p:txBody>
      </p:sp>
      <p:sp>
        <p:nvSpPr>
          <p:cNvPr id="73" name="燕尾形 72"/>
          <p:cNvSpPr/>
          <p:nvPr/>
        </p:nvSpPr>
        <p:spPr bwMode="gray">
          <a:xfrm>
            <a:off x="6647300" y="104076"/>
            <a:ext cx="1294562"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IPv6 over IPv4</a:t>
            </a:r>
            <a:endParaRPr lang="en-US" sz="1200" dirty="0">
              <a:latin typeface="Huawei Sans" panose="020C0503030203020204" pitchFamily="34" charset="0"/>
            </a:endParaRPr>
          </a:p>
        </p:txBody>
      </p:sp>
      <p:sp>
        <p:nvSpPr>
          <p:cNvPr id="80" name="燕尾形 79"/>
          <p:cNvSpPr/>
          <p:nvPr/>
        </p:nvSpPr>
        <p:spPr bwMode="gray">
          <a:xfrm>
            <a:off x="7853082" y="104076"/>
            <a:ext cx="720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chemeClr val="bg1"/>
                </a:solidFill>
                <a:latin typeface="Huawei Sans" panose="020C0503030203020204" pitchFamily="34" charset="0"/>
              </a:rPr>
              <a:t>6PE</a:t>
            </a:r>
            <a:endParaRPr lang="en-US" altLang="zh-CN"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2" name="燕尾形 101"/>
          <p:cNvSpPr/>
          <p:nvPr/>
        </p:nvSpPr>
        <p:spPr bwMode="gray">
          <a:xfrm>
            <a:off x="8484302" y="104076"/>
            <a:ext cx="72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6VPE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3" name="燕尾形 102"/>
          <p:cNvSpPr/>
          <p:nvPr/>
        </p:nvSpPr>
        <p:spPr bwMode="gray">
          <a:xfrm>
            <a:off x="10344605" y="104076"/>
            <a:ext cx="77225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NAT64</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4" name="燕尾形 103"/>
          <p:cNvSpPr/>
          <p:nvPr/>
        </p:nvSpPr>
        <p:spPr bwMode="gray">
          <a:xfrm>
            <a:off x="9115522" y="104076"/>
            <a:ext cx="1317863"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IPv4 over IPv6</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5" name="燕尾形 104"/>
          <p:cNvSpPr/>
          <p:nvPr/>
        </p:nvSpPr>
        <p:spPr bwMode="gray">
          <a:xfrm>
            <a:off x="11028075" y="104076"/>
            <a:ext cx="72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IVI</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2826118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Explicit Null Label Shared by 6PE Routes</a:t>
            </a:r>
            <a:endParaRPr lang="en-US" altLang="zh-CN" dirty="0"/>
          </a:p>
        </p:txBody>
      </p:sp>
      <p:sp>
        <p:nvSpPr>
          <p:cNvPr id="3" name="文本占位符 2"/>
          <p:cNvSpPr>
            <a:spLocks noGrp="1"/>
          </p:cNvSpPr>
          <p:nvPr>
            <p:ph type="body" sz="quarter" idx="10"/>
          </p:nvPr>
        </p:nvSpPr>
        <p:spPr bwMode="gray">
          <a:xfrm>
            <a:off x="455612" y="1052514"/>
            <a:ext cx="11293476" cy="2663824"/>
          </a:xfrm>
        </p:spPr>
        <p:txBody>
          <a:bodyPr/>
          <a:lstStyle/>
          <a:p>
            <a:r>
              <a:rPr lang="en-US" sz="1600" smtClean="0"/>
              <a:t>In a 6PE networking, by default, each 6PE route to be sent to 6PE peers is assigned a label. </a:t>
            </a:r>
            <a:r>
              <a:rPr lang="en-US" altLang="zh-CN" sz="1600" smtClean="0"/>
              <a:t>This will cause </a:t>
            </a:r>
            <a:r>
              <a:rPr lang="en-US" sz="1600" smtClean="0"/>
              <a:t>a large number of label resources to be consumed if many 6PE routes need to be sent.</a:t>
            </a:r>
          </a:p>
          <a:p>
            <a:r>
              <a:rPr lang="en-US" sz="1600" smtClean="0"/>
              <a:t>After 6PE routes are configured to share the same explicit null label, all 6PE routes to be sent to 6PE peers share the explicit null label 2. The number of required labels is irrelevant to the number of 6PE routes to be sent. This greatly saves label resources on 6PE devices.</a:t>
            </a:r>
          </a:p>
          <a:p>
            <a:r>
              <a:rPr lang="en-US" sz="1600" smtClean="0"/>
              <a:t>Explicit null label 2 is a special label that must be popped out on the egress PE, and packets must be forwarded based on IPv6.</a:t>
            </a:r>
          </a:p>
          <a:p>
            <a:endParaRPr lang="en-US" altLang="zh-CN" sz="1600" dirty="0"/>
          </a:p>
        </p:txBody>
      </p:sp>
      <p:pic>
        <p:nvPicPr>
          <p:cNvPr id="7" name="图片 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402667" y="4499246"/>
            <a:ext cx="540000" cy="442800"/>
          </a:xfrm>
          <a:prstGeom prst="rect">
            <a:avLst/>
          </a:prstGeom>
        </p:spPr>
      </p:pic>
      <p:pic>
        <p:nvPicPr>
          <p:cNvPr id="8" name="图片 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874415" y="4499246"/>
            <a:ext cx="540000" cy="442800"/>
          </a:xfrm>
          <a:prstGeom prst="rect">
            <a:avLst/>
          </a:prstGeom>
        </p:spPr>
      </p:pic>
      <p:pic>
        <p:nvPicPr>
          <p:cNvPr id="9" name="图片 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342719" y="4499246"/>
            <a:ext cx="540000" cy="442800"/>
          </a:xfrm>
          <a:prstGeom prst="rect">
            <a:avLst/>
          </a:prstGeom>
        </p:spPr>
      </p:pic>
      <p:pic>
        <p:nvPicPr>
          <p:cNvPr id="10" name="图片 9"/>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811023" y="4499246"/>
            <a:ext cx="540000" cy="442800"/>
          </a:xfrm>
          <a:prstGeom prst="rect">
            <a:avLst/>
          </a:prstGeom>
        </p:spPr>
      </p:pic>
      <p:cxnSp>
        <p:nvCxnSpPr>
          <p:cNvPr id="11" name="直接连接符 10"/>
          <p:cNvCxnSpPr>
            <a:stCxn id="7" idx="3"/>
            <a:endCxn id="8" idx="1"/>
          </p:cNvCxnSpPr>
          <p:nvPr/>
        </p:nvCxnSpPr>
        <p:spPr bwMode="gray">
          <a:xfrm>
            <a:off x="3942667" y="4720646"/>
            <a:ext cx="93174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a:stCxn id="8" idx="3"/>
            <a:endCxn id="9" idx="1"/>
          </p:cNvCxnSpPr>
          <p:nvPr/>
        </p:nvCxnSpPr>
        <p:spPr bwMode="gray">
          <a:xfrm>
            <a:off x="5414415" y="4720646"/>
            <a:ext cx="92830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a:stCxn id="9" idx="3"/>
            <a:endCxn id="10" idx="1"/>
          </p:cNvCxnSpPr>
          <p:nvPr/>
        </p:nvCxnSpPr>
        <p:spPr bwMode="gray">
          <a:xfrm>
            <a:off x="6882719" y="4720646"/>
            <a:ext cx="92830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bwMode="gray">
          <a:xfrm>
            <a:off x="7853836" y="4252209"/>
            <a:ext cx="450764"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CE2</a:t>
            </a:r>
            <a:endParaRPr lang="en-US" sz="1200" dirty="0">
              <a:latin typeface="Huawei Sans" panose="020C0503030203020204" pitchFamily="34" charset="0"/>
              <a:cs typeface="Arial" panose="020B0604020202020204" pitchFamily="34" charset="0"/>
            </a:endParaRPr>
          </a:p>
        </p:txBody>
      </p:sp>
      <p:sp>
        <p:nvSpPr>
          <p:cNvPr id="15" name="文本框 14"/>
          <p:cNvSpPr txBox="1"/>
          <p:nvPr/>
        </p:nvSpPr>
        <p:spPr bwMode="gray">
          <a:xfrm>
            <a:off x="6352491" y="4252209"/>
            <a:ext cx="530915"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6PE2</a:t>
            </a:r>
            <a:endParaRPr lang="en-US" sz="1200" dirty="0">
              <a:latin typeface="Huawei Sans" panose="020C0503030203020204" pitchFamily="34" charset="0"/>
              <a:cs typeface="Arial" panose="020B0604020202020204" pitchFamily="34" charset="0"/>
            </a:endParaRPr>
          </a:p>
        </p:txBody>
      </p:sp>
      <p:sp>
        <p:nvSpPr>
          <p:cNvPr id="16" name="文本框 15"/>
          <p:cNvSpPr txBox="1"/>
          <p:nvPr/>
        </p:nvSpPr>
        <p:spPr bwMode="gray">
          <a:xfrm>
            <a:off x="4880743" y="4252209"/>
            <a:ext cx="530915"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6PE1</a:t>
            </a:r>
            <a:endParaRPr lang="en-US" sz="1200" dirty="0">
              <a:latin typeface="Huawei Sans" panose="020C0503030203020204" pitchFamily="34" charset="0"/>
              <a:cs typeface="Arial" panose="020B0604020202020204" pitchFamily="34" charset="0"/>
            </a:endParaRPr>
          </a:p>
        </p:txBody>
      </p:sp>
      <p:sp>
        <p:nvSpPr>
          <p:cNvPr id="17" name="文本框 16"/>
          <p:cNvSpPr txBox="1"/>
          <p:nvPr/>
        </p:nvSpPr>
        <p:spPr bwMode="gray">
          <a:xfrm>
            <a:off x="3449070" y="4252209"/>
            <a:ext cx="450764"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CE1</a:t>
            </a:r>
            <a:endParaRPr lang="en-US" sz="1200" dirty="0">
              <a:latin typeface="Huawei Sans" panose="020C0503030203020204" pitchFamily="34" charset="0"/>
              <a:cs typeface="Arial" panose="020B0604020202020204" pitchFamily="34" charset="0"/>
            </a:endParaRPr>
          </a:p>
        </p:txBody>
      </p:sp>
      <p:sp>
        <p:nvSpPr>
          <p:cNvPr id="18" name="矩形 17"/>
          <p:cNvSpPr/>
          <p:nvPr/>
        </p:nvSpPr>
        <p:spPr bwMode="gray">
          <a:xfrm>
            <a:off x="3428231" y="5102727"/>
            <a:ext cx="540000" cy="231899"/>
          </a:xfrm>
          <a:prstGeom prst="rect">
            <a:avLst/>
          </a:prstGeom>
          <a:solidFill>
            <a:srgbClr val="EAF8FA"/>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Data</a:t>
            </a:r>
            <a:endParaRPr lang="en-US" altLang="zh-CN" sz="1200" dirty="0">
              <a:solidFill>
                <a:schemeClr val="tx1"/>
              </a:solidFill>
              <a:latin typeface="Huawei Sans" panose="020C0503030203020204" pitchFamily="34" charset="0"/>
            </a:endParaRPr>
          </a:p>
        </p:txBody>
      </p:sp>
      <p:sp>
        <p:nvSpPr>
          <p:cNvPr id="19" name="矩形 18"/>
          <p:cNvSpPr/>
          <p:nvPr/>
        </p:nvSpPr>
        <p:spPr bwMode="gray">
          <a:xfrm>
            <a:off x="4874415" y="5102727"/>
            <a:ext cx="540000" cy="231899"/>
          </a:xfrm>
          <a:prstGeom prst="rect">
            <a:avLst/>
          </a:prstGeom>
          <a:solidFill>
            <a:srgbClr val="EAF8FA"/>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Data</a:t>
            </a:r>
            <a:endParaRPr lang="en-US" altLang="zh-CN" sz="1200" dirty="0">
              <a:solidFill>
                <a:schemeClr val="tx1"/>
              </a:solidFill>
              <a:latin typeface="Huawei Sans" panose="020C0503030203020204" pitchFamily="34" charset="0"/>
            </a:endParaRPr>
          </a:p>
        </p:txBody>
      </p:sp>
      <p:sp>
        <p:nvSpPr>
          <p:cNvPr id="20" name="矩形 19"/>
          <p:cNvSpPr/>
          <p:nvPr/>
        </p:nvSpPr>
        <p:spPr bwMode="gray">
          <a:xfrm>
            <a:off x="4874415" y="5334626"/>
            <a:ext cx="540000" cy="231899"/>
          </a:xfrm>
          <a:prstGeom prst="rect">
            <a:avLst/>
          </a:prstGeom>
          <a:solidFill>
            <a:srgbClr val="FDEFE7"/>
          </a:solidFill>
          <a:ln>
            <a:solidFill>
              <a:srgbClr val="F6B78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rgbClr val="ED6D00"/>
                </a:solidFill>
                <a:latin typeface="Huawei Sans" panose="020C0503030203020204" pitchFamily="34" charset="0"/>
              </a:rPr>
              <a:t>2</a:t>
            </a:r>
            <a:endParaRPr lang="en-US" altLang="zh-CN" sz="1200" dirty="0">
              <a:solidFill>
                <a:srgbClr val="ED6D00"/>
              </a:solidFill>
              <a:latin typeface="Huawei Sans" panose="020C0503030203020204" pitchFamily="34" charset="0"/>
            </a:endParaRPr>
          </a:p>
        </p:txBody>
      </p:sp>
      <p:sp>
        <p:nvSpPr>
          <p:cNvPr id="21" name="矩形 20"/>
          <p:cNvSpPr/>
          <p:nvPr/>
        </p:nvSpPr>
        <p:spPr bwMode="gray">
          <a:xfrm>
            <a:off x="4874415" y="5552654"/>
            <a:ext cx="540000" cy="231899"/>
          </a:xfrm>
          <a:prstGeom prst="rect">
            <a:avLst/>
          </a:prstGeom>
          <a:solidFill>
            <a:srgbClr val="FDEFE7"/>
          </a:solidFill>
          <a:ln>
            <a:solidFill>
              <a:srgbClr val="F6B78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O-L1</a:t>
            </a:r>
            <a:endParaRPr lang="en-US" altLang="zh-CN" sz="1200" dirty="0">
              <a:solidFill>
                <a:schemeClr val="tx1"/>
              </a:solidFill>
              <a:latin typeface="Huawei Sans" panose="020C0503030203020204" pitchFamily="34" charset="0"/>
            </a:endParaRPr>
          </a:p>
        </p:txBody>
      </p:sp>
      <p:sp>
        <p:nvSpPr>
          <p:cNvPr id="22" name="矩形 21"/>
          <p:cNvSpPr/>
          <p:nvPr/>
        </p:nvSpPr>
        <p:spPr bwMode="gray">
          <a:xfrm>
            <a:off x="6342719" y="5102727"/>
            <a:ext cx="540000" cy="231899"/>
          </a:xfrm>
          <a:prstGeom prst="rect">
            <a:avLst/>
          </a:prstGeom>
          <a:solidFill>
            <a:srgbClr val="EAF8FA"/>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Data</a:t>
            </a:r>
            <a:endParaRPr lang="en-US" altLang="zh-CN" sz="1200" dirty="0">
              <a:solidFill>
                <a:schemeClr val="tx1"/>
              </a:solidFill>
              <a:latin typeface="Huawei Sans" panose="020C0503030203020204" pitchFamily="34" charset="0"/>
            </a:endParaRPr>
          </a:p>
        </p:txBody>
      </p:sp>
      <p:sp>
        <p:nvSpPr>
          <p:cNvPr id="23" name="矩形 22"/>
          <p:cNvSpPr/>
          <p:nvPr/>
        </p:nvSpPr>
        <p:spPr bwMode="gray">
          <a:xfrm>
            <a:off x="7811023" y="5102727"/>
            <a:ext cx="540000" cy="231899"/>
          </a:xfrm>
          <a:prstGeom prst="rect">
            <a:avLst/>
          </a:prstGeom>
          <a:solidFill>
            <a:srgbClr val="EAF8FA"/>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Data</a:t>
            </a:r>
            <a:endParaRPr lang="en-US" altLang="zh-CN" sz="1200" dirty="0">
              <a:solidFill>
                <a:schemeClr val="tx1"/>
              </a:solidFill>
              <a:latin typeface="Huawei Sans" panose="020C0503030203020204" pitchFamily="34" charset="0"/>
            </a:endParaRPr>
          </a:p>
        </p:txBody>
      </p:sp>
      <p:cxnSp>
        <p:nvCxnSpPr>
          <p:cNvPr id="24" name="直接箭头连接符 23"/>
          <p:cNvCxnSpPr/>
          <p:nvPr/>
        </p:nvCxnSpPr>
        <p:spPr bwMode="gray">
          <a:xfrm>
            <a:off x="6883406" y="4288667"/>
            <a:ext cx="932556" cy="0"/>
          </a:xfrm>
          <a:prstGeom prst="straightConnector1">
            <a:avLst/>
          </a:prstGeom>
          <a:ln w="19050">
            <a:solidFill>
              <a:srgbClr val="ED6D00"/>
            </a:solidFill>
            <a:prstDash val="dashDot"/>
            <a:headEnd type="triangle"/>
          </a:ln>
        </p:spPr>
        <p:style>
          <a:lnRef idx="1">
            <a:schemeClr val="accent1"/>
          </a:lnRef>
          <a:fillRef idx="0">
            <a:schemeClr val="accent1"/>
          </a:fillRef>
          <a:effectRef idx="0">
            <a:schemeClr val="accent1"/>
          </a:effectRef>
          <a:fontRef idx="minor">
            <a:schemeClr val="tx1"/>
          </a:fontRef>
        </p:style>
      </p:cxnSp>
      <p:cxnSp>
        <p:nvCxnSpPr>
          <p:cNvPr id="25" name="直接连接符 24"/>
          <p:cNvCxnSpPr>
            <a:stCxn id="10" idx="3"/>
          </p:cNvCxnSpPr>
          <p:nvPr/>
        </p:nvCxnSpPr>
        <p:spPr bwMode="gray">
          <a:xfrm>
            <a:off x="8351023" y="4720646"/>
            <a:ext cx="108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bwMode="gray">
          <a:xfrm rot="5400000">
            <a:off x="8357420" y="4720646"/>
            <a:ext cx="216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7" name="文本框 26"/>
          <p:cNvSpPr txBox="1"/>
          <p:nvPr/>
        </p:nvSpPr>
        <p:spPr bwMode="gray">
          <a:xfrm>
            <a:off x="8405023" y="4583168"/>
            <a:ext cx="747320"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1::1/128</a:t>
            </a:r>
            <a:endParaRPr lang="en-US" sz="1200" dirty="0">
              <a:latin typeface="Huawei Sans" panose="020C0503030203020204" pitchFamily="34" charset="0"/>
              <a:cs typeface="Arial" panose="020B0604020202020204" pitchFamily="34" charset="0"/>
            </a:endParaRPr>
          </a:p>
        </p:txBody>
      </p:sp>
      <p:sp>
        <p:nvSpPr>
          <p:cNvPr id="28" name="文本框 27"/>
          <p:cNvSpPr txBox="1"/>
          <p:nvPr/>
        </p:nvSpPr>
        <p:spPr bwMode="gray">
          <a:xfrm>
            <a:off x="6973211" y="4014529"/>
            <a:ext cx="747320"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1::1/128</a:t>
            </a:r>
            <a:endParaRPr lang="en-US" sz="1200" dirty="0">
              <a:latin typeface="Huawei Sans" panose="020C0503030203020204" pitchFamily="34" charset="0"/>
              <a:cs typeface="Arial" panose="020B0604020202020204" pitchFamily="34" charset="0"/>
            </a:endParaRPr>
          </a:p>
        </p:txBody>
      </p:sp>
      <p:cxnSp>
        <p:nvCxnSpPr>
          <p:cNvPr id="29" name="直接箭头连接符 28"/>
          <p:cNvCxnSpPr/>
          <p:nvPr/>
        </p:nvCxnSpPr>
        <p:spPr bwMode="gray">
          <a:xfrm>
            <a:off x="5382061" y="4288667"/>
            <a:ext cx="932556" cy="0"/>
          </a:xfrm>
          <a:prstGeom prst="straightConnector1">
            <a:avLst/>
          </a:prstGeom>
          <a:ln w="19050">
            <a:solidFill>
              <a:srgbClr val="ED6D00"/>
            </a:solidFill>
            <a:prstDash val="dashDot"/>
            <a:headEnd type="triangle"/>
          </a:ln>
        </p:spPr>
        <p:style>
          <a:lnRef idx="1">
            <a:schemeClr val="accent1"/>
          </a:lnRef>
          <a:fillRef idx="0">
            <a:schemeClr val="accent1"/>
          </a:fillRef>
          <a:effectRef idx="0">
            <a:schemeClr val="accent1"/>
          </a:effectRef>
          <a:fontRef idx="minor">
            <a:schemeClr val="tx1"/>
          </a:fontRef>
        </p:style>
      </p:cxnSp>
      <p:sp>
        <p:nvSpPr>
          <p:cNvPr id="30" name="文本框 29"/>
          <p:cNvSpPr txBox="1"/>
          <p:nvPr/>
        </p:nvSpPr>
        <p:spPr bwMode="gray">
          <a:xfrm>
            <a:off x="5314252" y="3829863"/>
            <a:ext cx="1172116" cy="461665"/>
          </a:xfrm>
          <a:prstGeom prst="rect">
            <a:avLst/>
          </a:prstGeom>
          <a:noFill/>
        </p:spPr>
        <p:txBody>
          <a:bodyPr wrap="none" rtlCol="0">
            <a:spAutoFit/>
          </a:bodyPr>
          <a:lstStyle/>
          <a:p>
            <a:pPr fontAlgn="ctr"/>
            <a:r>
              <a:rPr lang="en-US" sz="1200" dirty="0" smtClean="0">
                <a:latin typeface="Huawei Sans" panose="020C0503030203020204" pitchFamily="34" charset="0"/>
              </a:rPr>
              <a:t>1::1/128 I-L1</a:t>
            </a:r>
          </a:p>
          <a:p>
            <a:pPr fontAlgn="ctr"/>
            <a:r>
              <a:rPr lang="en-US" sz="1200" dirty="0" smtClean="0">
                <a:latin typeface="Huawei Sans" panose="020C0503030203020204" pitchFamily="34" charset="0"/>
              </a:rPr>
              <a:t>Next hop: PE2</a:t>
            </a:r>
            <a:endParaRPr lang="en-US" sz="1200" dirty="0">
              <a:latin typeface="Huawei Sans" panose="020C0503030203020204" pitchFamily="34" charset="0"/>
              <a:cs typeface="Arial" panose="020B0604020202020204" pitchFamily="34" charset="0"/>
            </a:endParaRPr>
          </a:p>
        </p:txBody>
      </p:sp>
      <p:cxnSp>
        <p:nvCxnSpPr>
          <p:cNvPr id="31" name="直接箭头连接符 30"/>
          <p:cNvCxnSpPr/>
          <p:nvPr/>
        </p:nvCxnSpPr>
        <p:spPr bwMode="gray">
          <a:xfrm>
            <a:off x="3931600" y="4288667"/>
            <a:ext cx="932556" cy="0"/>
          </a:xfrm>
          <a:prstGeom prst="straightConnector1">
            <a:avLst/>
          </a:prstGeom>
          <a:ln w="19050">
            <a:solidFill>
              <a:srgbClr val="ED6D00"/>
            </a:solidFill>
            <a:prstDash val="dashDot"/>
            <a:headEnd type="triangle"/>
          </a:ln>
        </p:spPr>
        <p:style>
          <a:lnRef idx="1">
            <a:schemeClr val="accent1"/>
          </a:lnRef>
          <a:fillRef idx="0">
            <a:schemeClr val="accent1"/>
          </a:fillRef>
          <a:effectRef idx="0">
            <a:schemeClr val="accent1"/>
          </a:effectRef>
          <a:fontRef idx="minor">
            <a:schemeClr val="tx1"/>
          </a:fontRef>
        </p:style>
      </p:cxnSp>
      <p:sp>
        <p:nvSpPr>
          <p:cNvPr id="32" name="文本框 31"/>
          <p:cNvSpPr txBox="1"/>
          <p:nvPr/>
        </p:nvSpPr>
        <p:spPr bwMode="gray">
          <a:xfrm>
            <a:off x="4021405" y="4014529"/>
            <a:ext cx="747320"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1::1/128</a:t>
            </a:r>
            <a:endParaRPr lang="en-US" sz="1200" dirty="0">
              <a:latin typeface="Huawei Sans" panose="020C0503030203020204" pitchFamily="34" charset="0"/>
              <a:cs typeface="Arial" panose="020B0604020202020204" pitchFamily="34" charset="0"/>
            </a:endParaRPr>
          </a:p>
        </p:txBody>
      </p:sp>
      <p:cxnSp>
        <p:nvCxnSpPr>
          <p:cNvPr id="33" name="直接箭头连接符 32"/>
          <p:cNvCxnSpPr/>
          <p:nvPr/>
        </p:nvCxnSpPr>
        <p:spPr bwMode="gray">
          <a:xfrm flipH="1">
            <a:off x="4021405" y="5227675"/>
            <a:ext cx="736847" cy="0"/>
          </a:xfrm>
          <a:prstGeom prst="straightConnector1">
            <a:avLst/>
          </a:prstGeom>
          <a:ln w="19050">
            <a:solidFill>
              <a:srgbClr val="56C4D2"/>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34" name="文本框 33"/>
          <p:cNvSpPr txBox="1"/>
          <p:nvPr/>
        </p:nvSpPr>
        <p:spPr bwMode="gray">
          <a:xfrm>
            <a:off x="4373963" y="5275655"/>
            <a:ext cx="518091"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Push</a:t>
            </a:r>
            <a:endParaRPr lang="en-US" sz="1200" dirty="0">
              <a:latin typeface="Huawei Sans" panose="020C0503030203020204" pitchFamily="34" charset="0"/>
              <a:cs typeface="Arial" panose="020B0604020202020204" pitchFamily="34" charset="0"/>
            </a:endParaRPr>
          </a:p>
        </p:txBody>
      </p:sp>
      <p:cxnSp>
        <p:nvCxnSpPr>
          <p:cNvPr id="35" name="直接箭头连接符 34"/>
          <p:cNvCxnSpPr/>
          <p:nvPr/>
        </p:nvCxnSpPr>
        <p:spPr bwMode="gray">
          <a:xfrm flipH="1">
            <a:off x="5526008" y="5227675"/>
            <a:ext cx="736847" cy="0"/>
          </a:xfrm>
          <a:prstGeom prst="straightConnector1">
            <a:avLst/>
          </a:prstGeom>
          <a:ln w="19050">
            <a:solidFill>
              <a:srgbClr val="62B230"/>
            </a:solidFill>
            <a:prstDash val="dash"/>
            <a:headEnd type="triangle"/>
          </a:ln>
        </p:spPr>
        <p:style>
          <a:lnRef idx="1">
            <a:schemeClr val="accent1"/>
          </a:lnRef>
          <a:fillRef idx="0">
            <a:schemeClr val="accent1"/>
          </a:fillRef>
          <a:effectRef idx="0">
            <a:schemeClr val="accent1"/>
          </a:effectRef>
          <a:fontRef idx="minor">
            <a:schemeClr val="tx1"/>
          </a:fontRef>
        </p:style>
      </p:cxnSp>
      <p:sp>
        <p:nvSpPr>
          <p:cNvPr id="36" name="文本框 35"/>
          <p:cNvSpPr txBox="1"/>
          <p:nvPr/>
        </p:nvSpPr>
        <p:spPr bwMode="gray">
          <a:xfrm>
            <a:off x="5925157" y="5232013"/>
            <a:ext cx="449161"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Pop</a:t>
            </a:r>
            <a:endParaRPr lang="en-US" sz="1200" dirty="0">
              <a:latin typeface="Huawei Sans" panose="020C0503030203020204" pitchFamily="34" charset="0"/>
              <a:cs typeface="Arial" panose="020B0604020202020204" pitchFamily="34" charset="0"/>
            </a:endParaRPr>
          </a:p>
        </p:txBody>
      </p:sp>
      <p:cxnSp>
        <p:nvCxnSpPr>
          <p:cNvPr id="37" name="直接箭头连接符 36"/>
          <p:cNvCxnSpPr/>
          <p:nvPr/>
        </p:nvCxnSpPr>
        <p:spPr bwMode="gray">
          <a:xfrm flipH="1">
            <a:off x="6983684" y="5227675"/>
            <a:ext cx="736847" cy="0"/>
          </a:xfrm>
          <a:prstGeom prst="straightConnector1">
            <a:avLst/>
          </a:prstGeom>
          <a:ln w="19050">
            <a:solidFill>
              <a:srgbClr val="56C4D2"/>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38" name="文本框 37"/>
          <p:cNvSpPr txBox="1"/>
          <p:nvPr/>
        </p:nvSpPr>
        <p:spPr bwMode="gray">
          <a:xfrm>
            <a:off x="6863391" y="4433715"/>
            <a:ext cx="901209"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IPv6 EBGP</a:t>
            </a:r>
            <a:endParaRPr lang="en-US" sz="1200" dirty="0">
              <a:latin typeface="Huawei Sans" panose="020C0503030203020204" pitchFamily="34" charset="0"/>
              <a:cs typeface="Arial" panose="020B0604020202020204" pitchFamily="34" charset="0"/>
            </a:endParaRPr>
          </a:p>
        </p:txBody>
      </p:sp>
      <p:sp>
        <p:nvSpPr>
          <p:cNvPr id="39" name="文本框 38"/>
          <p:cNvSpPr txBox="1"/>
          <p:nvPr/>
        </p:nvSpPr>
        <p:spPr bwMode="gray">
          <a:xfrm>
            <a:off x="3954269" y="4433715"/>
            <a:ext cx="901209"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IPv6 EBGP</a:t>
            </a:r>
            <a:endParaRPr lang="en-US" sz="1200" dirty="0">
              <a:latin typeface="Huawei Sans" panose="020C0503030203020204" pitchFamily="34" charset="0"/>
              <a:cs typeface="Arial" panose="020B0604020202020204" pitchFamily="34" charset="0"/>
            </a:endParaRPr>
          </a:p>
        </p:txBody>
      </p:sp>
      <p:sp>
        <p:nvSpPr>
          <p:cNvPr id="40" name="文本框 39"/>
          <p:cNvSpPr txBox="1"/>
          <p:nvPr/>
        </p:nvSpPr>
        <p:spPr bwMode="gray">
          <a:xfrm>
            <a:off x="5454858" y="4433715"/>
            <a:ext cx="859531"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IPv4 IBGP</a:t>
            </a:r>
            <a:endParaRPr lang="en-US" sz="1200" dirty="0">
              <a:latin typeface="Huawei Sans" panose="020C0503030203020204" pitchFamily="34" charset="0"/>
              <a:cs typeface="Arial" panose="020B0604020202020204" pitchFamily="34" charset="0"/>
            </a:endParaRPr>
          </a:p>
        </p:txBody>
      </p:sp>
      <p:sp>
        <p:nvSpPr>
          <p:cNvPr id="54" name="五边形 53"/>
          <p:cNvSpPr/>
          <p:nvPr/>
        </p:nvSpPr>
        <p:spPr bwMode="gray">
          <a:xfrm>
            <a:off x="5855005" y="104076"/>
            <a:ext cx="881075" cy="21312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Overview</a:t>
            </a:r>
            <a:endParaRPr lang="en-US" sz="1200" dirty="0">
              <a:latin typeface="Huawei Sans" panose="020C0503030203020204" pitchFamily="34" charset="0"/>
            </a:endParaRPr>
          </a:p>
        </p:txBody>
      </p:sp>
      <p:sp>
        <p:nvSpPr>
          <p:cNvPr id="55" name="燕尾形 54"/>
          <p:cNvSpPr/>
          <p:nvPr/>
        </p:nvSpPr>
        <p:spPr bwMode="gray">
          <a:xfrm>
            <a:off x="6647300" y="104076"/>
            <a:ext cx="1294562"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IPv6 over IPv4</a:t>
            </a:r>
            <a:endParaRPr lang="en-US" sz="1200" dirty="0">
              <a:latin typeface="Huawei Sans" panose="020C0503030203020204" pitchFamily="34" charset="0"/>
            </a:endParaRPr>
          </a:p>
        </p:txBody>
      </p:sp>
      <p:sp>
        <p:nvSpPr>
          <p:cNvPr id="56" name="燕尾形 55"/>
          <p:cNvSpPr/>
          <p:nvPr/>
        </p:nvSpPr>
        <p:spPr bwMode="gray">
          <a:xfrm>
            <a:off x="7853082" y="104076"/>
            <a:ext cx="720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chemeClr val="bg1"/>
                </a:solidFill>
                <a:latin typeface="Huawei Sans" panose="020C0503030203020204" pitchFamily="34" charset="0"/>
              </a:rPr>
              <a:t>6PE</a:t>
            </a:r>
            <a:endParaRPr lang="en-US" altLang="zh-CN"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燕尾形 56"/>
          <p:cNvSpPr/>
          <p:nvPr/>
        </p:nvSpPr>
        <p:spPr bwMode="gray">
          <a:xfrm>
            <a:off x="8484302" y="104076"/>
            <a:ext cx="72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6VPE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燕尾形 57"/>
          <p:cNvSpPr/>
          <p:nvPr/>
        </p:nvSpPr>
        <p:spPr bwMode="gray">
          <a:xfrm>
            <a:off x="10344605" y="104076"/>
            <a:ext cx="77225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NAT64</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燕尾形 58"/>
          <p:cNvSpPr/>
          <p:nvPr/>
        </p:nvSpPr>
        <p:spPr bwMode="gray">
          <a:xfrm>
            <a:off x="9115522" y="104076"/>
            <a:ext cx="1317863"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IPv4 over IPv6</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燕尾形 59"/>
          <p:cNvSpPr/>
          <p:nvPr/>
        </p:nvSpPr>
        <p:spPr bwMode="gray">
          <a:xfrm>
            <a:off x="11028075" y="104076"/>
            <a:ext cx="72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IVI</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424832033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Freeform 159"/>
          <p:cNvSpPr/>
          <p:nvPr/>
        </p:nvSpPr>
        <p:spPr bwMode="gray">
          <a:xfrm flipH="1">
            <a:off x="5407397" y="4545781"/>
            <a:ext cx="1117012" cy="62093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sym typeface="Huawei Sans" panose="020C0503030203020204" pitchFamily="34" charset="0"/>
            </a:endParaRPr>
          </a:p>
        </p:txBody>
      </p:sp>
      <p:sp>
        <p:nvSpPr>
          <p:cNvPr id="73" name="Freeform 159"/>
          <p:cNvSpPr/>
          <p:nvPr/>
        </p:nvSpPr>
        <p:spPr bwMode="gray">
          <a:xfrm flipH="1">
            <a:off x="5407397" y="2683379"/>
            <a:ext cx="1117012" cy="62093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sym typeface="Huawei Sans" panose="020C0503030203020204" pitchFamily="34" charset="0"/>
            </a:endParaRPr>
          </a:p>
        </p:txBody>
      </p:sp>
      <p:sp>
        <p:nvSpPr>
          <p:cNvPr id="2" name="标题 1"/>
          <p:cNvSpPr>
            <a:spLocks noGrp="1"/>
          </p:cNvSpPr>
          <p:nvPr>
            <p:ph type="title"/>
          </p:nvPr>
        </p:nvSpPr>
        <p:spPr bwMode="gray"/>
        <p:txBody>
          <a:bodyPr/>
          <a:lstStyle/>
          <a:p>
            <a:r>
              <a:rPr lang="en-US" smtClean="0"/>
              <a:t>Tunneling Technology: 6VPE</a:t>
            </a:r>
            <a:endParaRPr lang="en-US" altLang="zh-CN" dirty="0"/>
          </a:p>
        </p:txBody>
      </p:sp>
      <p:sp>
        <p:nvSpPr>
          <p:cNvPr id="3" name="文本占位符 2"/>
          <p:cNvSpPr>
            <a:spLocks noGrp="1"/>
          </p:cNvSpPr>
          <p:nvPr>
            <p:ph type="body" sz="quarter" idx="10"/>
          </p:nvPr>
        </p:nvSpPr>
        <p:spPr bwMode="gray">
          <a:xfrm>
            <a:off x="455612" y="1052514"/>
            <a:ext cx="11293476" cy="1573569"/>
          </a:xfrm>
        </p:spPr>
        <p:txBody>
          <a:bodyPr/>
          <a:lstStyle/>
          <a:p>
            <a:r>
              <a:rPr lang="en-US" sz="1600" smtClean="0"/>
              <a:t>All IPv6 services connected through 6PE run in the same VPN and cannot be logically isolated. Therefore, 6PE can be used only for open and unprotected IPv6 network interconnection. To isolate the connected IPv6 services logically, that is, to implement IPv6 VPNs, use the IPv6 VPN Provider Edge (6VPE) technology.</a:t>
            </a:r>
            <a:endParaRPr lang="en-US" altLang="zh-CN" sz="1600" smtClean="0"/>
          </a:p>
          <a:p>
            <a:r>
              <a:rPr lang="en-US" sz="1600" smtClean="0"/>
              <a:t>6VPE is an extension of BGP/MPLS IPv6 VPN. It transmits IPv6 VPN services over an IPv4 MPLS backbone network.</a:t>
            </a:r>
            <a:endParaRPr lang="en-US" altLang="zh-CN" sz="1600" dirty="0"/>
          </a:p>
        </p:txBody>
      </p:sp>
      <p:sp>
        <p:nvSpPr>
          <p:cNvPr id="28" name="Freeform 159"/>
          <p:cNvSpPr/>
          <p:nvPr/>
        </p:nvSpPr>
        <p:spPr bwMode="gray">
          <a:xfrm flipH="1">
            <a:off x="2784832" y="3144608"/>
            <a:ext cx="2158522" cy="119990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sym typeface="Huawei Sans" panose="020C0503030203020204" pitchFamily="34" charset="0"/>
            </a:endParaRPr>
          </a:p>
        </p:txBody>
      </p:sp>
      <p:sp>
        <p:nvSpPr>
          <p:cNvPr id="38" name="文本框 37"/>
          <p:cNvSpPr txBox="1"/>
          <p:nvPr/>
        </p:nvSpPr>
        <p:spPr bwMode="gray">
          <a:xfrm>
            <a:off x="3343758" y="3381009"/>
            <a:ext cx="1040671" cy="307777"/>
          </a:xfrm>
          <a:prstGeom prst="rect">
            <a:avLst/>
          </a:prstGeom>
          <a:noFill/>
        </p:spPr>
        <p:txBody>
          <a:bodyPr wrap="none" rtlCol="0">
            <a:spAutoFit/>
          </a:bodyPr>
          <a:lstStyle/>
          <a:p>
            <a:pPr algn="ctr" fontAlgn="ctr"/>
            <a:r>
              <a:rPr lang="en-US" sz="1400" dirty="0" smtClean="0">
                <a:latin typeface="Huawei Sans" panose="020C0503030203020204" pitchFamily="34" charset="0"/>
              </a:rPr>
              <a:t>IPv4 MPLS</a:t>
            </a:r>
            <a:endParaRPr lang="en-US" sz="1400" dirty="0">
              <a:latin typeface="Huawei Sans" panose="020C0503030203020204" pitchFamily="34" charset="0"/>
              <a:cs typeface="Arial" panose="020B0604020202020204" pitchFamily="34" charset="0"/>
            </a:endParaRPr>
          </a:p>
        </p:txBody>
      </p:sp>
      <p:sp>
        <p:nvSpPr>
          <p:cNvPr id="39" name="Can 9"/>
          <p:cNvSpPr/>
          <p:nvPr/>
        </p:nvSpPr>
        <p:spPr bwMode="gray">
          <a:xfrm rot="5400000">
            <a:off x="3720076" y="2955904"/>
            <a:ext cx="253196" cy="1896281"/>
          </a:xfrm>
          <a:prstGeom prst="can">
            <a:avLst>
              <a:gd name="adj" fmla="val 40000"/>
            </a:avLst>
          </a:prstGeom>
          <a:solidFill>
            <a:srgbClr val="F2FBFC"/>
          </a:soli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文本框 39"/>
          <p:cNvSpPr txBox="1"/>
          <p:nvPr/>
        </p:nvSpPr>
        <p:spPr bwMode="auto">
          <a:xfrm>
            <a:off x="2949556" y="3765544"/>
            <a:ext cx="1807513" cy="276999"/>
          </a:xfrm>
          <a:prstGeom prst="rect">
            <a:avLst/>
          </a:prstGeom>
          <a:noFill/>
        </p:spPr>
        <p:txBody>
          <a:bodyPr wrap="square" rtlCol="0">
            <a:spAutoFit/>
          </a:bodyPr>
          <a:lstStyle/>
          <a:p>
            <a:pPr algn="ctr" fontAlgn="ctr"/>
            <a:r>
              <a:rPr lang="en-US" sz="1200" b="1" dirty="0" smtClean="0">
                <a:solidFill>
                  <a:srgbClr val="56C4D2"/>
                </a:solidFill>
                <a:latin typeface="Huawei Sans" panose="020C0503030203020204" pitchFamily="34" charset="0"/>
              </a:rPr>
              <a:t>BGP/MPLS IPv6 VPN</a:t>
            </a:r>
            <a:endParaRPr lang="en-US" sz="1200" b="1" dirty="0">
              <a:solidFill>
                <a:srgbClr val="56C4D2"/>
              </a:solidFill>
              <a:latin typeface="Huawei Sans" panose="020C0503030203020204" pitchFamily="34" charset="0"/>
              <a:cs typeface="Arial" panose="020B0604020202020204" pitchFamily="34" charset="0"/>
            </a:endParaRPr>
          </a:p>
        </p:txBody>
      </p:sp>
      <p:sp>
        <p:nvSpPr>
          <p:cNvPr id="41" name="文本框 40"/>
          <p:cNvSpPr txBox="1"/>
          <p:nvPr/>
        </p:nvSpPr>
        <p:spPr bwMode="gray">
          <a:xfrm>
            <a:off x="2089823" y="3219998"/>
            <a:ext cx="1112805" cy="523220"/>
          </a:xfrm>
          <a:prstGeom prst="rect">
            <a:avLst/>
          </a:prstGeom>
          <a:noFill/>
        </p:spPr>
        <p:txBody>
          <a:bodyPr wrap="none" rtlCol="0">
            <a:spAutoFit/>
          </a:bodyPr>
          <a:lstStyle/>
          <a:p>
            <a:pPr algn="ctr" fontAlgn="ctr"/>
            <a:r>
              <a:rPr lang="en-US" sz="1400" b="1" dirty="0" smtClean="0">
                <a:latin typeface="Huawei Sans" panose="020C0503030203020204" pitchFamily="34" charset="0"/>
              </a:rPr>
              <a:t>Dual-stack</a:t>
            </a:r>
            <a:endParaRPr lang="en-US" altLang="zh-CN" sz="1400" b="1" dirty="0" smtClean="0">
              <a:latin typeface="Huawei Sans" panose="020C0503030203020204" pitchFamily="34" charset="0"/>
              <a:cs typeface="Arial" panose="020B0604020202020204" pitchFamily="34" charset="0"/>
            </a:endParaRPr>
          </a:p>
          <a:p>
            <a:pPr algn="ctr" fontAlgn="ctr"/>
            <a:r>
              <a:rPr lang="en-US" sz="1400" b="1" dirty="0" smtClean="0">
                <a:latin typeface="Huawei Sans" panose="020C0503030203020204" pitchFamily="34" charset="0"/>
              </a:rPr>
              <a:t>6VPE1</a:t>
            </a:r>
            <a:endParaRPr lang="en-US" sz="1400" b="1" dirty="0">
              <a:latin typeface="Huawei Sans" panose="020C0503030203020204" pitchFamily="34" charset="0"/>
            </a:endParaRPr>
          </a:p>
        </p:txBody>
      </p:sp>
      <p:sp>
        <p:nvSpPr>
          <p:cNvPr id="50" name="文本框 49"/>
          <p:cNvSpPr txBox="1"/>
          <p:nvPr/>
        </p:nvSpPr>
        <p:spPr bwMode="gray">
          <a:xfrm>
            <a:off x="4525559" y="3219998"/>
            <a:ext cx="1112805" cy="523220"/>
          </a:xfrm>
          <a:prstGeom prst="rect">
            <a:avLst/>
          </a:prstGeom>
          <a:noFill/>
        </p:spPr>
        <p:txBody>
          <a:bodyPr wrap="none" rtlCol="0">
            <a:spAutoFit/>
          </a:bodyPr>
          <a:lstStyle/>
          <a:p>
            <a:pPr algn="ctr" fontAlgn="ctr"/>
            <a:r>
              <a:rPr lang="en-US" sz="1400" b="1" dirty="0" smtClean="0">
                <a:latin typeface="Huawei Sans" panose="020C0503030203020204" pitchFamily="34" charset="0"/>
              </a:rPr>
              <a:t>Dual-stack</a:t>
            </a:r>
            <a:endParaRPr lang="en-US" altLang="zh-CN" sz="1400" b="1" dirty="0" smtClean="0">
              <a:latin typeface="Huawei Sans" panose="020C0503030203020204" pitchFamily="34" charset="0"/>
              <a:cs typeface="Arial" panose="020B0604020202020204" pitchFamily="34" charset="0"/>
            </a:endParaRPr>
          </a:p>
          <a:p>
            <a:pPr algn="ctr" fontAlgn="ctr"/>
            <a:r>
              <a:rPr lang="en-US" sz="1400" b="1" dirty="0" smtClean="0">
                <a:latin typeface="Huawei Sans" panose="020C0503030203020204" pitchFamily="34" charset="0"/>
              </a:rPr>
              <a:t>6VPE2</a:t>
            </a:r>
            <a:endParaRPr lang="en-US" sz="1400" b="1" dirty="0">
              <a:latin typeface="Huawei Sans" panose="020C0503030203020204" pitchFamily="34" charset="0"/>
            </a:endParaRPr>
          </a:p>
        </p:txBody>
      </p:sp>
      <p:sp>
        <p:nvSpPr>
          <p:cNvPr id="53" name="右大括号 52"/>
          <p:cNvSpPr/>
          <p:nvPr/>
        </p:nvSpPr>
        <p:spPr bwMode="gray">
          <a:xfrm rot="5400000">
            <a:off x="3732817" y="3359830"/>
            <a:ext cx="262552" cy="2158523"/>
          </a:xfrm>
          <a:prstGeom prst="rightBrace">
            <a:avLst/>
          </a:prstGeom>
          <a:ln>
            <a:solidFill>
              <a:srgbClr val="56C4D2"/>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ndParaRPr>
          </a:p>
        </p:txBody>
      </p:sp>
      <p:sp>
        <p:nvSpPr>
          <p:cNvPr id="54" name="文本框 53"/>
          <p:cNvSpPr txBox="1"/>
          <p:nvPr/>
        </p:nvSpPr>
        <p:spPr bwMode="gray">
          <a:xfrm>
            <a:off x="2875622" y="4618250"/>
            <a:ext cx="2001178" cy="772900"/>
          </a:xfrm>
          <a:prstGeom prst="roundRect">
            <a:avLst/>
          </a:prstGeom>
          <a:solidFill>
            <a:srgbClr val="F2FBFC"/>
          </a:solidFill>
          <a:ln>
            <a:solidFill>
              <a:srgbClr val="94DAE2"/>
            </a:solidFill>
          </a:ln>
        </p:spPr>
        <p:txBody>
          <a:bodyPr wrap="square" rtlCol="0" anchor="ctr" anchorCtr="0">
            <a:noAutofit/>
          </a:bodyPr>
          <a:lstStyle/>
          <a:p>
            <a:pPr fontAlgn="ctr"/>
            <a:r>
              <a:rPr lang="en-US" sz="1200" dirty="0" smtClean="0">
                <a:latin typeface="Huawei Sans" panose="020C0503030203020204" pitchFamily="34" charset="0"/>
              </a:rPr>
              <a:t>A BGP/MPLS IPv6 VPN tunnel is established between PEs to transmit IPv6 VPN routes.</a:t>
            </a:r>
            <a:endParaRPr lang="en-US" sz="1200" dirty="0">
              <a:latin typeface="Huawei Sans" panose="020C0503030203020204" pitchFamily="34" charset="0"/>
              <a:cs typeface="Arial" panose="020B0604020202020204" pitchFamily="34" charset="0"/>
            </a:endParaRPr>
          </a:p>
        </p:txBody>
      </p:sp>
      <p:sp>
        <p:nvSpPr>
          <p:cNvPr id="30" name="Freeform 159"/>
          <p:cNvSpPr/>
          <p:nvPr/>
        </p:nvSpPr>
        <p:spPr bwMode="gray">
          <a:xfrm flipH="1">
            <a:off x="1156428" y="4545781"/>
            <a:ext cx="1117012" cy="62093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sym typeface="Huawei Sans" panose="020C0503030203020204" pitchFamily="34" charset="0"/>
            </a:endParaRPr>
          </a:p>
        </p:txBody>
      </p:sp>
      <p:sp>
        <p:nvSpPr>
          <p:cNvPr id="31" name="文本框 30"/>
          <p:cNvSpPr txBox="1"/>
          <p:nvPr/>
        </p:nvSpPr>
        <p:spPr bwMode="gray">
          <a:xfrm>
            <a:off x="1424603" y="4696009"/>
            <a:ext cx="593432" cy="461665"/>
          </a:xfrm>
          <a:prstGeom prst="rect">
            <a:avLst/>
          </a:prstGeom>
          <a:noFill/>
        </p:spPr>
        <p:txBody>
          <a:bodyPr wrap="none" rtlCol="0">
            <a:spAutoFit/>
          </a:bodyPr>
          <a:lstStyle/>
          <a:p>
            <a:pPr algn="ctr" fontAlgn="ctr"/>
            <a:r>
              <a:rPr lang="en-US" sz="1200" b="1" dirty="0" smtClean="0">
                <a:latin typeface="Huawei Sans" panose="020C0503030203020204" pitchFamily="34" charset="0"/>
              </a:rPr>
              <a:t>VPN2</a:t>
            </a:r>
          </a:p>
          <a:p>
            <a:pPr algn="ctr" fontAlgn="ctr"/>
            <a:r>
              <a:rPr lang="en-US" sz="1200" dirty="0" smtClean="0">
                <a:latin typeface="Huawei Sans" panose="020C0503030203020204" pitchFamily="34" charset="0"/>
              </a:rPr>
              <a:t>Site</a:t>
            </a:r>
            <a:endParaRPr lang="en-US" sz="1200" dirty="0">
              <a:latin typeface="Huawei Sans" panose="020C0503030203020204" pitchFamily="34" charset="0"/>
              <a:cs typeface="Arial" panose="020B0604020202020204" pitchFamily="34" charset="0"/>
            </a:endParaRPr>
          </a:p>
        </p:txBody>
      </p:sp>
      <p:sp>
        <p:nvSpPr>
          <p:cNvPr id="32" name="Freeform 159"/>
          <p:cNvSpPr/>
          <p:nvPr/>
        </p:nvSpPr>
        <p:spPr bwMode="gray">
          <a:xfrm flipH="1">
            <a:off x="1156428" y="2683379"/>
            <a:ext cx="1117012" cy="62093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sym typeface="Huawei Sans" panose="020C0503030203020204" pitchFamily="34" charset="0"/>
            </a:endParaRPr>
          </a:p>
        </p:txBody>
      </p:sp>
      <p:sp>
        <p:nvSpPr>
          <p:cNvPr id="33" name="文本框 32"/>
          <p:cNvSpPr txBox="1"/>
          <p:nvPr/>
        </p:nvSpPr>
        <p:spPr bwMode="gray">
          <a:xfrm>
            <a:off x="1424603" y="2738678"/>
            <a:ext cx="593432" cy="461665"/>
          </a:xfrm>
          <a:prstGeom prst="rect">
            <a:avLst/>
          </a:prstGeom>
          <a:noFill/>
        </p:spPr>
        <p:txBody>
          <a:bodyPr wrap="none" rtlCol="0">
            <a:spAutoFit/>
          </a:bodyPr>
          <a:lstStyle/>
          <a:p>
            <a:pPr algn="ctr" fontAlgn="ctr"/>
            <a:r>
              <a:rPr lang="en-US" sz="1200" b="1" dirty="0" smtClean="0">
                <a:latin typeface="Huawei Sans" panose="020C0503030203020204" pitchFamily="34" charset="0"/>
              </a:rPr>
              <a:t>VPN1</a:t>
            </a:r>
          </a:p>
          <a:p>
            <a:pPr algn="ctr" fontAlgn="ctr"/>
            <a:r>
              <a:rPr lang="en-US" sz="1200" dirty="0" smtClean="0">
                <a:latin typeface="Huawei Sans" panose="020C0503030203020204" pitchFamily="34" charset="0"/>
              </a:rPr>
              <a:t>Site</a:t>
            </a:r>
            <a:endParaRPr lang="en-US" sz="1200" dirty="0">
              <a:latin typeface="Huawei Sans" panose="020C0503030203020204" pitchFamily="34" charset="0"/>
              <a:cs typeface="Arial" panose="020B0604020202020204" pitchFamily="34" charset="0"/>
            </a:endParaRPr>
          </a:p>
        </p:txBody>
      </p:sp>
      <p:sp>
        <p:nvSpPr>
          <p:cNvPr id="34" name="文本框 33"/>
          <p:cNvSpPr txBox="1"/>
          <p:nvPr/>
        </p:nvSpPr>
        <p:spPr bwMode="gray">
          <a:xfrm>
            <a:off x="1279331" y="3519936"/>
            <a:ext cx="833882"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CE (IPv6)</a:t>
            </a:r>
            <a:endParaRPr lang="en-US" sz="1200" dirty="0">
              <a:latin typeface="Huawei Sans" panose="020C0503030203020204" pitchFamily="34" charset="0"/>
              <a:cs typeface="Arial" panose="020B0604020202020204" pitchFamily="34" charset="0"/>
            </a:endParaRPr>
          </a:p>
        </p:txBody>
      </p:sp>
      <p:cxnSp>
        <p:nvCxnSpPr>
          <p:cNvPr id="35" name="直接连接符 34"/>
          <p:cNvCxnSpPr/>
          <p:nvPr/>
        </p:nvCxnSpPr>
        <p:spPr bwMode="gray">
          <a:xfrm>
            <a:off x="1708378" y="3340564"/>
            <a:ext cx="894695" cy="61130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bwMode="gray">
          <a:xfrm flipV="1">
            <a:off x="1704610" y="3938290"/>
            <a:ext cx="861533" cy="63856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60" name="图片 59"/>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496842" y="3155081"/>
            <a:ext cx="444945" cy="364855"/>
          </a:xfrm>
          <a:prstGeom prst="rect">
            <a:avLst/>
          </a:prstGeom>
        </p:spPr>
      </p:pic>
      <p:pic>
        <p:nvPicPr>
          <p:cNvPr id="61" name="图片 60"/>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496842" y="4370220"/>
            <a:ext cx="444945" cy="364855"/>
          </a:xfrm>
          <a:prstGeom prst="rect">
            <a:avLst/>
          </a:prstGeom>
        </p:spPr>
      </p:pic>
      <p:sp>
        <p:nvSpPr>
          <p:cNvPr id="62" name="文本框 61"/>
          <p:cNvSpPr txBox="1"/>
          <p:nvPr/>
        </p:nvSpPr>
        <p:spPr bwMode="gray">
          <a:xfrm>
            <a:off x="1279331" y="4084178"/>
            <a:ext cx="833882"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CE (IPv6)</a:t>
            </a:r>
            <a:endParaRPr lang="en-US" sz="1200" dirty="0">
              <a:latin typeface="Huawei Sans" panose="020C0503030203020204" pitchFamily="34" charset="0"/>
              <a:cs typeface="Arial" panose="020B0604020202020204" pitchFamily="34" charset="0"/>
            </a:endParaRPr>
          </a:p>
        </p:txBody>
      </p:sp>
      <p:pic>
        <p:nvPicPr>
          <p:cNvPr id="29" name="图片 2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320645" y="3703521"/>
            <a:ext cx="540000" cy="442800"/>
          </a:xfrm>
          <a:prstGeom prst="rect">
            <a:avLst/>
          </a:prstGeom>
        </p:spPr>
      </p:pic>
      <p:cxnSp>
        <p:nvCxnSpPr>
          <p:cNvPr id="64" name="直接连接符 63"/>
          <p:cNvCxnSpPr/>
          <p:nvPr/>
        </p:nvCxnSpPr>
        <p:spPr bwMode="gray">
          <a:xfrm flipV="1">
            <a:off x="5070046" y="3340564"/>
            <a:ext cx="875614" cy="57833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bwMode="gray">
          <a:xfrm>
            <a:off x="5064210" y="3903484"/>
            <a:ext cx="885822" cy="62085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66" name="文本框 65"/>
          <p:cNvSpPr txBox="1"/>
          <p:nvPr/>
        </p:nvSpPr>
        <p:spPr bwMode="gray">
          <a:xfrm>
            <a:off x="5673870" y="4696009"/>
            <a:ext cx="593432" cy="461665"/>
          </a:xfrm>
          <a:prstGeom prst="rect">
            <a:avLst/>
          </a:prstGeom>
          <a:noFill/>
        </p:spPr>
        <p:txBody>
          <a:bodyPr wrap="none" rtlCol="0">
            <a:spAutoFit/>
          </a:bodyPr>
          <a:lstStyle/>
          <a:p>
            <a:pPr algn="ctr" fontAlgn="ctr"/>
            <a:r>
              <a:rPr lang="en-US" sz="1200" b="1" dirty="0" smtClean="0">
                <a:latin typeface="Huawei Sans" panose="020C0503030203020204" pitchFamily="34" charset="0"/>
              </a:rPr>
              <a:t>VPN2</a:t>
            </a:r>
          </a:p>
          <a:p>
            <a:pPr algn="ctr" fontAlgn="ctr"/>
            <a:r>
              <a:rPr lang="en-US" sz="1200" dirty="0" smtClean="0">
                <a:latin typeface="Huawei Sans" panose="020C0503030203020204" pitchFamily="34" charset="0"/>
              </a:rPr>
              <a:t>Site</a:t>
            </a:r>
            <a:endParaRPr lang="en-US" sz="1200" dirty="0">
              <a:latin typeface="Huawei Sans" panose="020C0503030203020204" pitchFamily="34" charset="0"/>
              <a:cs typeface="Arial" panose="020B0604020202020204" pitchFamily="34" charset="0"/>
            </a:endParaRPr>
          </a:p>
        </p:txBody>
      </p:sp>
      <p:sp>
        <p:nvSpPr>
          <p:cNvPr id="67" name="文本框 66"/>
          <p:cNvSpPr txBox="1"/>
          <p:nvPr/>
        </p:nvSpPr>
        <p:spPr bwMode="gray">
          <a:xfrm>
            <a:off x="5673870" y="2738678"/>
            <a:ext cx="593432" cy="461665"/>
          </a:xfrm>
          <a:prstGeom prst="rect">
            <a:avLst/>
          </a:prstGeom>
          <a:noFill/>
        </p:spPr>
        <p:txBody>
          <a:bodyPr wrap="none" rtlCol="0">
            <a:spAutoFit/>
          </a:bodyPr>
          <a:lstStyle/>
          <a:p>
            <a:pPr algn="ctr" fontAlgn="ctr"/>
            <a:r>
              <a:rPr lang="en-US" sz="1200" b="1" dirty="0" smtClean="0">
                <a:latin typeface="Huawei Sans" panose="020C0503030203020204" pitchFamily="34" charset="0"/>
              </a:rPr>
              <a:t>VPN1</a:t>
            </a:r>
          </a:p>
          <a:p>
            <a:pPr algn="ctr" fontAlgn="ctr"/>
            <a:r>
              <a:rPr lang="en-US" sz="1200" dirty="0" smtClean="0">
                <a:latin typeface="Huawei Sans" panose="020C0503030203020204" pitchFamily="34" charset="0"/>
              </a:rPr>
              <a:t>Site</a:t>
            </a:r>
            <a:endParaRPr lang="en-US" sz="1200" dirty="0">
              <a:latin typeface="Huawei Sans" panose="020C0503030203020204" pitchFamily="34" charset="0"/>
              <a:cs typeface="Arial" panose="020B0604020202020204" pitchFamily="34" charset="0"/>
            </a:endParaRPr>
          </a:p>
        </p:txBody>
      </p:sp>
      <p:sp>
        <p:nvSpPr>
          <p:cNvPr id="68" name="文本框 67"/>
          <p:cNvSpPr txBox="1"/>
          <p:nvPr/>
        </p:nvSpPr>
        <p:spPr bwMode="gray">
          <a:xfrm>
            <a:off x="5641643" y="3519936"/>
            <a:ext cx="833882"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CE (IPv6)</a:t>
            </a:r>
            <a:endParaRPr lang="en-US" sz="1200" dirty="0">
              <a:latin typeface="Huawei Sans" panose="020C0503030203020204" pitchFamily="34" charset="0"/>
              <a:cs typeface="Arial" panose="020B0604020202020204" pitchFamily="34" charset="0"/>
            </a:endParaRPr>
          </a:p>
        </p:txBody>
      </p:sp>
      <p:pic>
        <p:nvPicPr>
          <p:cNvPr id="69" name="图片 6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746109" y="3155081"/>
            <a:ext cx="444945" cy="364855"/>
          </a:xfrm>
          <a:prstGeom prst="rect">
            <a:avLst/>
          </a:prstGeom>
        </p:spPr>
      </p:pic>
      <p:pic>
        <p:nvPicPr>
          <p:cNvPr id="70" name="图片 69"/>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746109" y="4370220"/>
            <a:ext cx="444945" cy="364855"/>
          </a:xfrm>
          <a:prstGeom prst="rect">
            <a:avLst/>
          </a:prstGeom>
        </p:spPr>
      </p:pic>
      <p:sp>
        <p:nvSpPr>
          <p:cNvPr id="71" name="文本框 70"/>
          <p:cNvSpPr txBox="1"/>
          <p:nvPr/>
        </p:nvSpPr>
        <p:spPr bwMode="gray">
          <a:xfrm>
            <a:off x="5641643" y="4084178"/>
            <a:ext cx="833882"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CE (IPv6)</a:t>
            </a:r>
            <a:endParaRPr lang="en-US" sz="1200" dirty="0">
              <a:latin typeface="Huawei Sans" panose="020C0503030203020204" pitchFamily="34" charset="0"/>
              <a:cs typeface="Arial" panose="020B0604020202020204" pitchFamily="34" charset="0"/>
            </a:endParaRPr>
          </a:p>
        </p:txBody>
      </p:sp>
      <p:pic>
        <p:nvPicPr>
          <p:cNvPr id="37" name="图片 3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812233" y="3703521"/>
            <a:ext cx="540000" cy="442800"/>
          </a:xfrm>
          <a:prstGeom prst="rect">
            <a:avLst/>
          </a:prstGeom>
        </p:spPr>
      </p:pic>
      <p:sp>
        <p:nvSpPr>
          <p:cNvPr id="74" name="右大括号 73"/>
          <p:cNvSpPr/>
          <p:nvPr/>
        </p:nvSpPr>
        <p:spPr bwMode="gray">
          <a:xfrm rot="5400000">
            <a:off x="2113444" y="4847676"/>
            <a:ext cx="262552" cy="1080222"/>
          </a:xfrm>
          <a:prstGeom prst="rightBrac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ndParaRPr>
          </a:p>
        </p:txBody>
      </p:sp>
      <p:sp>
        <p:nvSpPr>
          <p:cNvPr id="75" name="文本框 74"/>
          <p:cNvSpPr txBox="1"/>
          <p:nvPr/>
        </p:nvSpPr>
        <p:spPr bwMode="gray">
          <a:xfrm>
            <a:off x="688965" y="5586572"/>
            <a:ext cx="3111510" cy="612000"/>
          </a:xfrm>
          <a:prstGeom prst="roundRect">
            <a:avLst/>
          </a:prstGeom>
          <a:solidFill>
            <a:schemeClr val="bg1">
              <a:lumMod val="95000"/>
            </a:schemeClr>
          </a:solidFill>
          <a:ln>
            <a:solidFill>
              <a:schemeClr val="bg1">
                <a:lumMod val="75000"/>
              </a:schemeClr>
            </a:solidFill>
          </a:ln>
        </p:spPr>
        <p:txBody>
          <a:bodyPr wrap="square" rtlCol="0" anchor="ctr" anchorCtr="0">
            <a:noAutofit/>
          </a:bodyPr>
          <a:lstStyle/>
          <a:p>
            <a:pPr fontAlgn="ctr"/>
            <a:r>
              <a:rPr lang="en-US" sz="1200" dirty="0" smtClean="0">
                <a:latin typeface="Huawei Sans" panose="020C0503030203020204" pitchFamily="34" charset="0"/>
              </a:rPr>
              <a:t>CEs and PEs use IPv6 routing protocols such as IGP, EBGP, and static routing to exchange IPv6 routes.</a:t>
            </a:r>
            <a:endParaRPr lang="en-US" sz="1200" dirty="0">
              <a:latin typeface="Huawei Sans" panose="020C0503030203020204" pitchFamily="34" charset="0"/>
            </a:endParaRPr>
          </a:p>
        </p:txBody>
      </p:sp>
      <p:sp>
        <p:nvSpPr>
          <p:cNvPr id="76" name="圆角矩形 75"/>
          <p:cNvSpPr/>
          <p:nvPr/>
        </p:nvSpPr>
        <p:spPr bwMode="gray">
          <a:xfrm>
            <a:off x="6799591" y="2864870"/>
            <a:ext cx="4927361" cy="3057948"/>
          </a:xfrm>
          <a:prstGeom prst="roundRect">
            <a:avLst>
              <a:gd name="adj" fmla="val 2049"/>
            </a:avLst>
          </a:prstGeom>
          <a:noFill/>
          <a:ln w="9525" cap="flat" cmpd="sng" algn="ctr">
            <a:noFill/>
            <a:prstDash val="solid"/>
            <a:miter lim="800000"/>
          </a:ln>
          <a:effectLst/>
        </p:spPr>
        <p:txBody>
          <a:bodyPr wrap="square" lIns="72000" tIns="72000" rIns="72000" bIns="72000" rtlCol="0" anchor="t" anchorCtr="0"/>
          <a:lstStyle/>
          <a:p>
            <a:pPr marL="171450" indent="-171450" defTabSz="914400" fontAlgn="ctr">
              <a:lnSpc>
                <a:spcPct val="150000"/>
              </a:lnSpc>
              <a:buFont typeface="Arial" panose="020B0604020202020204" pitchFamily="34" charset="0"/>
              <a:buChar char="•"/>
              <a:defRPr/>
            </a:pPr>
            <a:r>
              <a:rPr lang="en-US" sz="1200" dirty="0" smtClean="0">
                <a:solidFill>
                  <a:srgbClr val="000000"/>
                </a:solidFill>
                <a:latin typeface="Huawei Sans" panose="020C0503030203020204" pitchFamily="34" charset="0"/>
              </a:rPr>
              <a:t>6VPE uses MP-BGP to advertise VPNv6 routes on an IPv4 MPLS backbone network, uses MPLS to assign labels to identify IPv6 packets, and uses tunneling mechanisms such as LSP and MPLS TE to transmit private network data on the backbone network.</a:t>
            </a:r>
            <a:endParaRPr lang="en-US" altLang="zh-CN" sz="1200" kern="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p>
            <a:pPr marL="171450" lvl="0" indent="-171450" defTabSz="914400" fontAlgn="ctr">
              <a:lnSpc>
                <a:spcPct val="150000"/>
              </a:lnSpc>
              <a:buFont typeface="Arial" panose="020B0604020202020204" pitchFamily="34" charset="0"/>
              <a:buChar char="•"/>
              <a:defRPr/>
            </a:pPr>
            <a:r>
              <a:rPr lang="en-US" sz="1200" dirty="0" smtClean="0">
                <a:solidFill>
                  <a:srgbClr val="000000"/>
                </a:solidFill>
                <a:latin typeface="Huawei Sans" panose="020C0503030203020204" pitchFamily="34" charset="0"/>
              </a:rPr>
              <a:t>If the backbone network is an IPv4 network, IPv4 addresses are used to establish VPNv6 peer relationships between PEs to transmit IPv6 VPN routes. For these routes, IPv4 tunnels on the backbone network can be selected to transmit IPv6 VPN services.</a:t>
            </a:r>
          </a:p>
          <a:p>
            <a:pPr marL="171450" lvl="0" indent="-171450" defTabSz="914400" fontAlgn="ctr">
              <a:lnSpc>
                <a:spcPct val="150000"/>
              </a:lnSpc>
              <a:buFont typeface="Arial" panose="020B0604020202020204" pitchFamily="34" charset="0"/>
              <a:buChar char="•"/>
              <a:defRPr/>
            </a:pPr>
            <a:r>
              <a:rPr lang="en-US" sz="1200" dirty="0" smtClean="0">
                <a:solidFill>
                  <a:srgbClr val="000000"/>
                </a:solidFill>
                <a:latin typeface="Huawei Sans" panose="020C0503030203020204" pitchFamily="34" charset="0"/>
              </a:rPr>
              <a:t>Except the routing protocols running between PEs and CEs, implementation of 6VPE is the same as that of IPv4 VPN.</a:t>
            </a:r>
            <a:endParaRPr lang="en-US" altLang="zh-CN" sz="1200" kern="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p>
            <a:pPr marL="171450" lvl="0" indent="-171450" defTabSz="914400" fontAlgn="ctr">
              <a:lnSpc>
                <a:spcPct val="150000"/>
              </a:lnSpc>
              <a:buFont typeface="Arial" panose="020B0604020202020204" pitchFamily="34" charset="0"/>
              <a:buChar char="•"/>
              <a:defRPr/>
            </a:pPr>
            <a:endParaRPr lang="en-US" altLang="zh-CN" sz="1200"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五边形 45"/>
          <p:cNvSpPr/>
          <p:nvPr/>
        </p:nvSpPr>
        <p:spPr bwMode="gray">
          <a:xfrm>
            <a:off x="5855005" y="104076"/>
            <a:ext cx="881075" cy="21312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Overview</a:t>
            </a:r>
            <a:endParaRPr lang="en-US" sz="1200" dirty="0">
              <a:latin typeface="Huawei Sans" panose="020C0503030203020204" pitchFamily="34" charset="0"/>
            </a:endParaRPr>
          </a:p>
        </p:txBody>
      </p:sp>
      <p:sp>
        <p:nvSpPr>
          <p:cNvPr id="47" name="燕尾形 46"/>
          <p:cNvSpPr/>
          <p:nvPr/>
        </p:nvSpPr>
        <p:spPr bwMode="gray">
          <a:xfrm>
            <a:off x="6647300" y="104076"/>
            <a:ext cx="1294562"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IPv6 over IPv4</a:t>
            </a:r>
            <a:endParaRPr lang="en-US" sz="1200" dirty="0">
              <a:latin typeface="Huawei Sans" panose="020C0503030203020204" pitchFamily="34" charset="0"/>
            </a:endParaRPr>
          </a:p>
        </p:txBody>
      </p:sp>
      <p:sp>
        <p:nvSpPr>
          <p:cNvPr id="48" name="燕尾形 47"/>
          <p:cNvSpPr/>
          <p:nvPr/>
        </p:nvSpPr>
        <p:spPr bwMode="gray">
          <a:xfrm>
            <a:off x="7853082" y="104076"/>
            <a:ext cx="720000"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6PE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燕尾形 48"/>
          <p:cNvSpPr/>
          <p:nvPr/>
        </p:nvSpPr>
        <p:spPr bwMode="gray">
          <a:xfrm>
            <a:off x="8484302" y="104076"/>
            <a:ext cx="720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chemeClr val="bg1"/>
                </a:solidFill>
                <a:latin typeface="Huawei Sans" panose="020C0503030203020204" pitchFamily="34" charset="0"/>
              </a:rPr>
              <a:t>6VPE</a:t>
            </a:r>
            <a:endParaRPr lang="en-US" altLang="zh-CN"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燕尾形 50"/>
          <p:cNvSpPr/>
          <p:nvPr/>
        </p:nvSpPr>
        <p:spPr bwMode="gray">
          <a:xfrm>
            <a:off x="10344605" y="104076"/>
            <a:ext cx="77225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NAT64</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燕尾形 51"/>
          <p:cNvSpPr/>
          <p:nvPr/>
        </p:nvSpPr>
        <p:spPr bwMode="gray">
          <a:xfrm>
            <a:off x="9115522" y="104076"/>
            <a:ext cx="1317863"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IPv4 over IPv6</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燕尾形 54"/>
          <p:cNvSpPr/>
          <p:nvPr/>
        </p:nvSpPr>
        <p:spPr bwMode="gray">
          <a:xfrm>
            <a:off x="11028075" y="104076"/>
            <a:ext cx="72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IVI</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60000253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bwMode="gray"/>
        <p:txBody>
          <a:bodyPr/>
          <a:lstStyle/>
          <a:p>
            <a:r>
              <a:rPr lang="en-US" smtClean="0"/>
              <a:t>Configuring 6VPE (1)</a:t>
            </a:r>
            <a:endParaRPr lang="en-US" altLang="zh-CN" dirty="0"/>
          </a:p>
        </p:txBody>
      </p:sp>
      <p:sp>
        <p:nvSpPr>
          <p:cNvPr id="5" name="矩形 4"/>
          <p:cNvSpPr/>
          <p:nvPr/>
        </p:nvSpPr>
        <p:spPr bwMode="gray">
          <a:xfrm>
            <a:off x="904875" y="1393767"/>
            <a:ext cx="10608699" cy="338554"/>
          </a:xfrm>
          <a:prstGeom prst="rect">
            <a:avLst/>
          </a:prstGeom>
          <a:solidFill>
            <a:schemeClr val="bg1">
              <a:lumMod val="85000"/>
            </a:schemeClr>
          </a:solidFill>
          <a:ln>
            <a:noFill/>
          </a:ln>
        </p:spPr>
        <p:txBody>
          <a:bodyPr wrap="square">
            <a:spAutoFit/>
          </a:bodyPr>
          <a:lstStyle/>
          <a:p>
            <a:pPr fontAlgn="ctr"/>
            <a:r>
              <a:rPr lang="en-US" sz="1600" dirty="0" smtClean="0">
                <a:latin typeface="Huawei Sans" panose="020C0503030203020204" pitchFamily="34" charset="0"/>
              </a:rPr>
              <a:t>[HUAWEI] </a:t>
            </a:r>
            <a:r>
              <a:rPr lang="en-US" sz="1600" b="1" dirty="0" err="1" smtClean="0">
                <a:latin typeface="Huawei Sans" panose="020C0503030203020204" pitchFamily="34" charset="0"/>
              </a:rPr>
              <a:t>ip</a:t>
            </a:r>
            <a:r>
              <a:rPr lang="en-US" sz="1600" b="1" dirty="0" smtClean="0">
                <a:latin typeface="Huawei Sans" panose="020C0503030203020204" pitchFamily="34" charset="0"/>
              </a:rPr>
              <a:t> </a:t>
            </a:r>
            <a:r>
              <a:rPr lang="en-US" sz="1600" b="1" dirty="0" err="1" smtClean="0">
                <a:latin typeface="Huawei Sans" panose="020C0503030203020204" pitchFamily="34" charset="0"/>
              </a:rPr>
              <a:t>vpn</a:t>
            </a:r>
            <a:r>
              <a:rPr lang="en-US" sz="1600" b="1" dirty="0" smtClean="0">
                <a:latin typeface="Huawei Sans" panose="020C0503030203020204" pitchFamily="34" charset="0"/>
              </a:rPr>
              <a:t>-instance</a:t>
            </a:r>
            <a:r>
              <a:rPr lang="en-US" sz="1600" dirty="0" smtClean="0">
                <a:latin typeface="Huawei Sans" panose="020C0503030203020204" pitchFamily="34" charset="0"/>
              </a:rPr>
              <a:t> </a:t>
            </a:r>
            <a:r>
              <a:rPr lang="en-US" sz="1600" i="1" dirty="0" err="1" smtClean="0">
                <a:latin typeface="Huawei Sans" panose="020C0503030203020204" pitchFamily="34" charset="0"/>
              </a:rPr>
              <a:t>vpn</a:t>
            </a:r>
            <a:r>
              <a:rPr lang="en-US" sz="1600" i="1" dirty="0" smtClean="0">
                <a:latin typeface="Huawei Sans" panose="020C0503030203020204" pitchFamily="34" charset="0"/>
              </a:rPr>
              <a:t>-instance-name</a:t>
            </a:r>
            <a:endParaRPr lang="en-US" altLang="zh-CN" sz="1600" i="1" dirty="0">
              <a:latin typeface="Huawei Sans" panose="020C0503030203020204" pitchFamily="34" charset="0"/>
              <a:cs typeface="Courier New" panose="02070309020205020404" pitchFamily="49" charset="0"/>
            </a:endParaRPr>
          </a:p>
        </p:txBody>
      </p:sp>
      <p:sp>
        <p:nvSpPr>
          <p:cNvPr id="6" name="矩形 5"/>
          <p:cNvSpPr/>
          <p:nvPr/>
        </p:nvSpPr>
        <p:spPr bwMode="gray">
          <a:xfrm>
            <a:off x="455613" y="952084"/>
            <a:ext cx="11089232" cy="437043"/>
          </a:xfrm>
          <a:prstGeom prst="rect">
            <a:avLst/>
          </a:prstGeom>
        </p:spPr>
        <p:txBody>
          <a:bodyPr wrap="square">
            <a:spAutoFit/>
          </a:bodyPr>
          <a:lstStyle/>
          <a:p>
            <a:pPr marL="342900" indent="-342900" fontAlgn="ctr">
              <a:lnSpc>
                <a:spcPct val="140000"/>
              </a:lnSpc>
              <a:buFont typeface="+mj-lt"/>
              <a:buAutoNum type="arabicPeriod"/>
            </a:pPr>
            <a:r>
              <a:rPr lang="en-US" sz="1600" dirty="0" smtClean="0">
                <a:latin typeface="Huawei Sans" panose="020C0503030203020204" pitchFamily="34" charset="0"/>
              </a:rPr>
              <a:t>Configure a VPN instance.</a:t>
            </a:r>
            <a:endParaRPr lang="en-US" altLang="zh-CN" sz="1600" dirty="0" smtClean="0">
              <a:latin typeface="Huawei Sans" panose="020C0503030203020204" pitchFamily="34" charset="0"/>
              <a:cs typeface="Courier New" panose="02070309020205020404" pitchFamily="49" charset="0"/>
            </a:endParaRPr>
          </a:p>
        </p:txBody>
      </p:sp>
      <p:sp>
        <p:nvSpPr>
          <p:cNvPr id="14" name="矩形 13"/>
          <p:cNvSpPr/>
          <p:nvPr/>
        </p:nvSpPr>
        <p:spPr bwMode="gray">
          <a:xfrm>
            <a:off x="798000" y="2925674"/>
            <a:ext cx="11089200" cy="707886"/>
          </a:xfrm>
          <a:prstGeom prst="rect">
            <a:avLst/>
          </a:prstGeom>
        </p:spPr>
        <p:txBody>
          <a:bodyPr wrap="square">
            <a:spAutoFit/>
          </a:bodyPr>
          <a:lstStyle/>
          <a:p>
            <a:pPr fontAlgn="ctr">
              <a:lnSpc>
                <a:spcPts val="2400"/>
              </a:lnSpc>
            </a:pPr>
            <a:r>
              <a:rPr lang="en-US" sz="1600" dirty="0" smtClean="0">
                <a:latin typeface="Huawei Sans" panose="020C0503030203020204" pitchFamily="34" charset="0"/>
              </a:rPr>
              <a:t>A route distinguisher (RD) and VPN target extended community are configured for the VPN instance IPv6 address family.</a:t>
            </a:r>
            <a:endParaRPr lang="en-US" altLang="zh-CN" sz="16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8" name="矩形 17"/>
          <p:cNvSpPr/>
          <p:nvPr/>
        </p:nvSpPr>
        <p:spPr bwMode="gray">
          <a:xfrm>
            <a:off x="904875" y="1827878"/>
            <a:ext cx="10608699" cy="1077218"/>
          </a:xfrm>
          <a:prstGeom prst="rect">
            <a:avLst/>
          </a:prstGeom>
          <a:solidFill>
            <a:schemeClr val="bg1">
              <a:lumMod val="85000"/>
            </a:schemeClr>
          </a:solidFill>
          <a:ln>
            <a:noFill/>
          </a:ln>
        </p:spPr>
        <p:txBody>
          <a:bodyPr wrap="square">
            <a:spAutoFit/>
          </a:bodyPr>
          <a:lstStyle/>
          <a:p>
            <a:pPr fontAlgn="ctr"/>
            <a:r>
              <a:rPr lang="en-US" sz="1600" dirty="0" smtClean="0">
                <a:latin typeface="Huawei Sans" panose="020C0503030203020204" pitchFamily="34" charset="0"/>
              </a:rPr>
              <a:t>[HUAWEI-</a:t>
            </a:r>
            <a:r>
              <a:rPr lang="en-US" sz="1600" dirty="0" err="1" smtClean="0">
                <a:latin typeface="Huawei Sans" panose="020C0503030203020204" pitchFamily="34" charset="0"/>
              </a:rPr>
              <a:t>vpn</a:t>
            </a:r>
            <a:r>
              <a:rPr lang="en-US" sz="1600" dirty="0" smtClean="0">
                <a:latin typeface="Huawei Sans" panose="020C0503030203020204" pitchFamily="34" charset="0"/>
              </a:rPr>
              <a:t>-instance-</a:t>
            </a:r>
            <a:r>
              <a:rPr lang="en-US" sz="1600" dirty="0" err="1" smtClean="0">
                <a:latin typeface="Huawei Sans" panose="020C0503030203020204" pitchFamily="34" charset="0"/>
              </a:rPr>
              <a:t>vpna</a:t>
            </a:r>
            <a:r>
              <a:rPr lang="en-US" sz="1600" dirty="0" smtClean="0">
                <a:latin typeface="Huawei Sans" panose="020C0503030203020204" pitchFamily="34" charset="0"/>
              </a:rPr>
              <a:t>] </a:t>
            </a:r>
            <a:r>
              <a:rPr lang="en-US" sz="1600" b="1" dirty="0" smtClean="0">
                <a:latin typeface="Huawei Sans" panose="020C0503030203020204" pitchFamily="34" charset="0"/>
              </a:rPr>
              <a:t>ipv6-family</a:t>
            </a:r>
          </a:p>
          <a:p>
            <a:pPr fontAlgn="ctr"/>
            <a:r>
              <a:rPr lang="en-US" sz="1600" dirty="0" smtClean="0">
                <a:latin typeface="Huawei Sans" panose="020C0503030203020204" pitchFamily="34" charset="0"/>
              </a:rPr>
              <a:t>[HUAWEI-vpn-instance-vpna-af-ipv6] </a:t>
            </a:r>
            <a:r>
              <a:rPr lang="en-US" sz="1600" b="1" dirty="0" smtClean="0">
                <a:latin typeface="Huawei Sans" panose="020C0503030203020204" pitchFamily="34" charset="0"/>
              </a:rPr>
              <a:t>route-distinguisher</a:t>
            </a:r>
            <a:r>
              <a:rPr lang="en-US" sz="1600" dirty="0" smtClean="0">
                <a:latin typeface="Huawei Sans" panose="020C0503030203020204" pitchFamily="34" charset="0"/>
              </a:rPr>
              <a:t> </a:t>
            </a:r>
            <a:r>
              <a:rPr lang="en-US" sz="1600" i="1" dirty="0" err="1" smtClean="0">
                <a:latin typeface="Huawei Sans" panose="020C0503030203020204" pitchFamily="34" charset="0"/>
              </a:rPr>
              <a:t>route-distinguisher</a:t>
            </a:r>
            <a:r>
              <a:rPr lang="en-US" sz="1600" i="1" dirty="0" smtClean="0">
                <a:latin typeface="Huawei Sans" panose="020C0503030203020204" pitchFamily="34" charset="0"/>
              </a:rPr>
              <a:t> </a:t>
            </a:r>
            <a:endParaRPr lang="en-US" altLang="zh-CN" sz="1600" dirty="0" smtClean="0">
              <a:latin typeface="Huawei Sans" panose="020C0503030203020204" pitchFamily="34" charset="0"/>
              <a:cs typeface="Courier New" panose="02070309020205020404" pitchFamily="49" charset="0"/>
            </a:endParaRPr>
          </a:p>
          <a:p>
            <a:pPr fontAlgn="ctr"/>
            <a:r>
              <a:rPr lang="en-US" sz="1600" dirty="0" smtClean="0">
                <a:latin typeface="Huawei Sans" panose="020C0503030203020204" pitchFamily="34" charset="0"/>
              </a:rPr>
              <a:t>[HUAWEI-vpn-instance-vpna-af-ipv6] </a:t>
            </a:r>
            <a:r>
              <a:rPr lang="en-US" sz="1600" b="1" dirty="0" err="1" smtClean="0">
                <a:latin typeface="Huawei Sans" panose="020C0503030203020204" pitchFamily="34" charset="0"/>
              </a:rPr>
              <a:t>vpn</a:t>
            </a:r>
            <a:r>
              <a:rPr lang="en-US" sz="1600" b="1" dirty="0" smtClean="0">
                <a:latin typeface="Huawei Sans" panose="020C0503030203020204" pitchFamily="34" charset="0"/>
              </a:rPr>
              <a:t>-target</a:t>
            </a:r>
            <a:r>
              <a:rPr lang="en-US" sz="1600" dirty="0" smtClean="0">
                <a:latin typeface="Huawei Sans" panose="020C0503030203020204" pitchFamily="34" charset="0"/>
              </a:rPr>
              <a:t> </a:t>
            </a:r>
            <a:r>
              <a:rPr lang="en-US" sz="1600" i="1" dirty="0" err="1" smtClean="0">
                <a:latin typeface="Huawei Sans" panose="020C0503030203020204" pitchFamily="34" charset="0"/>
              </a:rPr>
              <a:t>vpn</a:t>
            </a:r>
            <a:r>
              <a:rPr lang="en-US" sz="1600" i="1" smtClean="0">
                <a:latin typeface="Huawei Sans" panose="020C0503030203020204" pitchFamily="34" charset="0"/>
              </a:rPr>
              <a:t>-target</a:t>
            </a:r>
            <a:r>
              <a:rPr lang="en-US" sz="1600" smtClean="0">
                <a:latin typeface="Huawei Sans" panose="020C0503030203020204" pitchFamily="34" charset="0"/>
              </a:rPr>
              <a:t> </a:t>
            </a:r>
            <a:r>
              <a:rPr lang="en-US" sz="1600" dirty="0" smtClean="0">
                <a:latin typeface="Huawei Sans" panose="020C0503030203020204" pitchFamily="34" charset="0"/>
              </a:rPr>
              <a:t>[ </a:t>
            </a:r>
            <a:r>
              <a:rPr lang="en-US" sz="1600" b="1" dirty="0" smtClean="0">
                <a:latin typeface="Huawei Sans" panose="020C0503030203020204" pitchFamily="34" charset="0"/>
              </a:rPr>
              <a:t>both</a:t>
            </a:r>
            <a:r>
              <a:rPr lang="en-US" sz="1600" dirty="0" smtClean="0">
                <a:latin typeface="Huawei Sans" panose="020C0503030203020204" pitchFamily="34" charset="0"/>
              </a:rPr>
              <a:t> | </a:t>
            </a:r>
            <a:r>
              <a:rPr lang="en-US" sz="1600" b="1" dirty="0" smtClean="0">
                <a:latin typeface="Huawei Sans" panose="020C0503030203020204" pitchFamily="34" charset="0"/>
              </a:rPr>
              <a:t>export-</a:t>
            </a:r>
            <a:r>
              <a:rPr lang="en-US" sz="1600" b="1" dirty="0" err="1" smtClean="0">
                <a:latin typeface="Huawei Sans" panose="020C0503030203020204" pitchFamily="34" charset="0"/>
              </a:rPr>
              <a:t>extcommunity</a:t>
            </a:r>
            <a:r>
              <a:rPr lang="en-US" sz="1600" dirty="0" smtClean="0">
                <a:latin typeface="Huawei Sans" panose="020C0503030203020204" pitchFamily="34" charset="0"/>
              </a:rPr>
              <a:t> | </a:t>
            </a:r>
            <a:r>
              <a:rPr lang="en-US" sz="1600" b="1" dirty="0" smtClean="0">
                <a:latin typeface="Huawei Sans" panose="020C0503030203020204" pitchFamily="34" charset="0"/>
              </a:rPr>
              <a:t>import-</a:t>
            </a:r>
            <a:r>
              <a:rPr lang="en-US" sz="1600" b="1" dirty="0" err="1" smtClean="0">
                <a:latin typeface="Huawei Sans" panose="020C0503030203020204" pitchFamily="34" charset="0"/>
              </a:rPr>
              <a:t>extcommunity</a:t>
            </a:r>
            <a:r>
              <a:rPr lang="en-US" sz="1600" dirty="0" smtClean="0">
                <a:latin typeface="Huawei Sans" panose="020C0503030203020204" pitchFamily="34" charset="0"/>
              </a:rPr>
              <a:t> ]</a:t>
            </a:r>
            <a:endParaRPr lang="en-US" altLang="zh-CN" sz="1600" dirty="0">
              <a:latin typeface="Huawei Sans" panose="020C0503030203020204" pitchFamily="34" charset="0"/>
              <a:cs typeface="Courier New" panose="02070309020205020404" pitchFamily="49" charset="0"/>
            </a:endParaRPr>
          </a:p>
        </p:txBody>
      </p:sp>
      <p:sp>
        <p:nvSpPr>
          <p:cNvPr id="21" name="矩形 20"/>
          <p:cNvSpPr/>
          <p:nvPr/>
        </p:nvSpPr>
        <p:spPr bwMode="gray">
          <a:xfrm>
            <a:off x="455613" y="3767303"/>
            <a:ext cx="11089232" cy="437043"/>
          </a:xfrm>
          <a:prstGeom prst="rect">
            <a:avLst/>
          </a:prstGeom>
        </p:spPr>
        <p:txBody>
          <a:bodyPr wrap="square">
            <a:spAutoFit/>
          </a:bodyPr>
          <a:lstStyle/>
          <a:p>
            <a:pPr marL="342900" indent="-342900" fontAlgn="ctr">
              <a:lnSpc>
                <a:spcPct val="140000"/>
              </a:lnSpc>
              <a:buFont typeface="+mj-lt"/>
              <a:buAutoNum type="arabicPeriod" startAt="2"/>
            </a:pPr>
            <a:r>
              <a:rPr lang="en-US" sz="1600" dirty="0" smtClean="0">
                <a:latin typeface="Huawei Sans" panose="020C0503030203020204" pitchFamily="34" charset="0"/>
              </a:rPr>
              <a:t>Bind the VPN instance to an interface.</a:t>
            </a:r>
            <a:endParaRPr lang="en-US" altLang="zh-CN" sz="1600" dirty="0" smtClean="0">
              <a:latin typeface="Huawei Sans" panose="020C0503030203020204" pitchFamily="34" charset="0"/>
              <a:cs typeface="Courier New" panose="02070309020205020404" pitchFamily="49" charset="0"/>
            </a:endParaRPr>
          </a:p>
        </p:txBody>
      </p:sp>
      <p:sp>
        <p:nvSpPr>
          <p:cNvPr id="26" name="矩形 25"/>
          <p:cNvSpPr/>
          <p:nvPr/>
        </p:nvSpPr>
        <p:spPr bwMode="gray">
          <a:xfrm>
            <a:off x="904875" y="4207939"/>
            <a:ext cx="10608699" cy="861774"/>
          </a:xfrm>
          <a:prstGeom prst="rect">
            <a:avLst/>
          </a:prstGeom>
          <a:solidFill>
            <a:schemeClr val="bg1">
              <a:lumMod val="85000"/>
            </a:schemeClr>
          </a:solidFill>
          <a:ln>
            <a:noFill/>
          </a:ln>
        </p:spPr>
        <p:txBody>
          <a:bodyPr wrap="square">
            <a:spAutoFit/>
          </a:bodyPr>
          <a:lstStyle/>
          <a:p>
            <a:pPr fontAlgn="ctr"/>
            <a:r>
              <a:rPr lang="en-US" sz="1600" dirty="0" smtClean="0">
                <a:latin typeface="Huawei Sans" panose="020C0503030203020204" pitchFamily="34" charset="0"/>
              </a:rPr>
              <a:t>[HUAWEI-GigabitEthernet0/0/1] </a:t>
            </a:r>
            <a:r>
              <a:rPr lang="en-US" sz="1600" b="1" dirty="0" err="1" smtClean="0">
                <a:latin typeface="Huawei Sans" panose="020C0503030203020204" pitchFamily="34" charset="0"/>
              </a:rPr>
              <a:t>ip</a:t>
            </a:r>
            <a:r>
              <a:rPr lang="en-US" sz="1600" b="1" dirty="0" smtClean="0">
                <a:latin typeface="Huawei Sans" panose="020C0503030203020204" pitchFamily="34" charset="0"/>
              </a:rPr>
              <a:t> binding </a:t>
            </a:r>
            <a:r>
              <a:rPr lang="en-US" sz="1600" b="1" dirty="0" err="1" smtClean="0">
                <a:latin typeface="Huawei Sans" panose="020C0503030203020204" pitchFamily="34" charset="0"/>
              </a:rPr>
              <a:t>vpn</a:t>
            </a:r>
            <a:r>
              <a:rPr lang="en-US" sz="1600" b="1" dirty="0" smtClean="0">
                <a:latin typeface="Huawei Sans" panose="020C0503030203020204" pitchFamily="34" charset="0"/>
              </a:rPr>
              <a:t>-instance </a:t>
            </a:r>
            <a:r>
              <a:rPr lang="en-US" sz="1600" i="1" dirty="0" err="1" smtClean="0">
                <a:latin typeface="Huawei Sans" panose="020C0503030203020204" pitchFamily="34" charset="0"/>
              </a:rPr>
              <a:t>vpn</a:t>
            </a:r>
            <a:r>
              <a:rPr lang="en-US" sz="1600" i="1" dirty="0" smtClean="0">
                <a:latin typeface="Huawei Sans" panose="020C0503030203020204" pitchFamily="34" charset="0"/>
              </a:rPr>
              <a:t>-instance-name</a:t>
            </a:r>
          </a:p>
          <a:p>
            <a:pPr fontAlgn="ctr"/>
            <a:r>
              <a:rPr lang="en-US" sz="1600" dirty="0" smtClean="0">
                <a:latin typeface="Huawei Sans" panose="020C0503030203020204" pitchFamily="34" charset="0"/>
              </a:rPr>
              <a:t>[HUAWEI-GigabitEthernet0/0/1] </a:t>
            </a:r>
            <a:r>
              <a:rPr lang="en-US" sz="1600" b="1" dirty="0" smtClean="0">
                <a:latin typeface="Huawei Sans" panose="020C0503030203020204" pitchFamily="34" charset="0"/>
              </a:rPr>
              <a:t>ipv6 enable</a:t>
            </a:r>
          </a:p>
          <a:p>
            <a:pPr fontAlgn="ctr"/>
            <a:r>
              <a:rPr lang="en-US" sz="1600" dirty="0" smtClean="0">
                <a:latin typeface="Huawei Sans" panose="020C0503030203020204" pitchFamily="34" charset="0"/>
              </a:rPr>
              <a:t>[HUAWEI-GigabitEthernet0/0/1] </a:t>
            </a:r>
            <a:r>
              <a:rPr lang="en-US" sz="1600" b="1" dirty="0" smtClean="0">
                <a:latin typeface="Huawei Sans" panose="020C0503030203020204" pitchFamily="34" charset="0"/>
              </a:rPr>
              <a:t>ipv6 address </a:t>
            </a:r>
            <a:r>
              <a:rPr lang="en-US" sz="1600" dirty="0" smtClean="0">
                <a:latin typeface="Huawei Sans" panose="020C0503030203020204" pitchFamily="34" charset="0"/>
              </a:rPr>
              <a:t>{ </a:t>
            </a:r>
            <a:r>
              <a:rPr lang="en-US" sz="1600" i="1" dirty="0" smtClean="0">
                <a:latin typeface="Huawei Sans" panose="020C0503030203020204" pitchFamily="34" charset="0"/>
              </a:rPr>
              <a:t>ipv6-address</a:t>
            </a:r>
            <a:r>
              <a:rPr lang="en-US" sz="1600" dirty="0" smtClean="0">
                <a:latin typeface="Huawei Sans" panose="020C0503030203020204" pitchFamily="34" charset="0"/>
              </a:rPr>
              <a:t> </a:t>
            </a:r>
            <a:r>
              <a:rPr lang="en-US" sz="1600" i="1" dirty="0" smtClean="0">
                <a:latin typeface="Huawei Sans" panose="020C0503030203020204" pitchFamily="34" charset="0"/>
              </a:rPr>
              <a:t>prefix-length</a:t>
            </a:r>
            <a:r>
              <a:rPr lang="en-US" sz="1600" dirty="0" smtClean="0">
                <a:latin typeface="Huawei Sans" panose="020C0503030203020204" pitchFamily="34" charset="0"/>
              </a:rPr>
              <a:t> | </a:t>
            </a:r>
            <a:r>
              <a:rPr lang="en-US" sz="1600" i="1" dirty="0" smtClean="0">
                <a:latin typeface="Huawei Sans" panose="020C0503030203020204" pitchFamily="34" charset="0"/>
              </a:rPr>
              <a:t>ipv6-address</a:t>
            </a:r>
            <a:r>
              <a:rPr lang="en-US" sz="1600" dirty="0" smtClean="0">
                <a:latin typeface="Huawei Sans" panose="020C0503030203020204" pitchFamily="34" charset="0"/>
              </a:rPr>
              <a:t>/</a:t>
            </a:r>
            <a:r>
              <a:rPr lang="en-US" sz="1600" i="1" dirty="0" smtClean="0">
                <a:latin typeface="Huawei Sans" panose="020C0503030203020204" pitchFamily="34" charset="0"/>
              </a:rPr>
              <a:t>prefix-length</a:t>
            </a:r>
            <a:r>
              <a:rPr lang="en-US" sz="1600" dirty="0" smtClean="0">
                <a:latin typeface="Huawei Sans" panose="020C0503030203020204" pitchFamily="34" charset="0"/>
              </a:rPr>
              <a:t> }</a:t>
            </a:r>
            <a:endParaRPr lang="en-US" altLang="zh-CN" sz="1600" i="1" dirty="0" smtClean="0">
              <a:latin typeface="Huawei Sans" panose="020C0503030203020204" pitchFamily="34" charset="0"/>
              <a:cs typeface="Courier New" panose="02070309020205020404" pitchFamily="49" charset="0"/>
            </a:endParaRPr>
          </a:p>
        </p:txBody>
      </p:sp>
      <p:sp>
        <p:nvSpPr>
          <p:cNvPr id="17" name="五边形 16"/>
          <p:cNvSpPr/>
          <p:nvPr/>
        </p:nvSpPr>
        <p:spPr bwMode="gray">
          <a:xfrm>
            <a:off x="5855005" y="104076"/>
            <a:ext cx="881075" cy="21312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Overview</a:t>
            </a:r>
            <a:endParaRPr lang="en-US" sz="1200" dirty="0">
              <a:latin typeface="Huawei Sans" panose="020C0503030203020204" pitchFamily="34" charset="0"/>
            </a:endParaRPr>
          </a:p>
        </p:txBody>
      </p:sp>
      <p:sp>
        <p:nvSpPr>
          <p:cNvPr id="27" name="燕尾形 26"/>
          <p:cNvSpPr/>
          <p:nvPr/>
        </p:nvSpPr>
        <p:spPr bwMode="gray">
          <a:xfrm>
            <a:off x="6647300" y="104076"/>
            <a:ext cx="1294562"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IPv6 over IPv4</a:t>
            </a:r>
            <a:endParaRPr lang="en-US" sz="1200" dirty="0">
              <a:latin typeface="Huawei Sans" panose="020C0503030203020204" pitchFamily="34" charset="0"/>
            </a:endParaRPr>
          </a:p>
        </p:txBody>
      </p:sp>
      <p:sp>
        <p:nvSpPr>
          <p:cNvPr id="28" name="燕尾形 27"/>
          <p:cNvSpPr/>
          <p:nvPr/>
        </p:nvSpPr>
        <p:spPr bwMode="gray">
          <a:xfrm>
            <a:off x="7853082" y="104076"/>
            <a:ext cx="720000"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6PE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燕尾形 28"/>
          <p:cNvSpPr/>
          <p:nvPr/>
        </p:nvSpPr>
        <p:spPr bwMode="gray">
          <a:xfrm>
            <a:off x="8484302" y="104076"/>
            <a:ext cx="720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chemeClr val="bg1"/>
                </a:solidFill>
                <a:latin typeface="Huawei Sans" panose="020C0503030203020204" pitchFamily="34" charset="0"/>
              </a:rPr>
              <a:t>6VPE</a:t>
            </a:r>
            <a:endParaRPr lang="en-US" altLang="zh-CN"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燕尾形 29"/>
          <p:cNvSpPr/>
          <p:nvPr/>
        </p:nvSpPr>
        <p:spPr bwMode="gray">
          <a:xfrm>
            <a:off x="10344605" y="104076"/>
            <a:ext cx="77225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NAT64</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燕尾形 30"/>
          <p:cNvSpPr/>
          <p:nvPr/>
        </p:nvSpPr>
        <p:spPr bwMode="gray">
          <a:xfrm>
            <a:off x="9115522" y="104076"/>
            <a:ext cx="1317863"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IPv4 over IPv6</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燕尾形 31"/>
          <p:cNvSpPr/>
          <p:nvPr/>
        </p:nvSpPr>
        <p:spPr bwMode="gray">
          <a:xfrm>
            <a:off x="11028075" y="104076"/>
            <a:ext cx="72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IVI</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8689318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bwMode="gray"/>
        <p:txBody>
          <a:bodyPr/>
          <a:lstStyle/>
          <a:p>
            <a:r>
              <a:rPr lang="en-US" smtClean="0"/>
              <a:t>Configuring 6VPE (2)</a:t>
            </a:r>
            <a:endParaRPr lang="en-US" altLang="zh-CN" dirty="0"/>
          </a:p>
        </p:txBody>
      </p:sp>
      <p:sp>
        <p:nvSpPr>
          <p:cNvPr id="6" name="矩形 5"/>
          <p:cNvSpPr/>
          <p:nvPr/>
        </p:nvSpPr>
        <p:spPr bwMode="gray">
          <a:xfrm>
            <a:off x="452438" y="948864"/>
            <a:ext cx="11089232" cy="437043"/>
          </a:xfrm>
          <a:prstGeom prst="rect">
            <a:avLst/>
          </a:prstGeom>
        </p:spPr>
        <p:txBody>
          <a:bodyPr wrap="square">
            <a:spAutoFit/>
          </a:bodyPr>
          <a:lstStyle/>
          <a:p>
            <a:pPr marL="342900" indent="-342900" fontAlgn="ctr">
              <a:lnSpc>
                <a:spcPct val="140000"/>
              </a:lnSpc>
              <a:buFont typeface="+mj-lt"/>
              <a:buAutoNum type="arabicPeriod" startAt="3"/>
            </a:pPr>
            <a:r>
              <a:rPr lang="en-US" sz="1600" dirty="0" smtClean="0">
                <a:latin typeface="Huawei Sans" panose="020C0503030203020204" pitchFamily="34" charset="0"/>
              </a:rPr>
              <a:t>Configure MP-IBGP between PEs to transmit VPNv6 routes.</a:t>
            </a:r>
            <a:endParaRPr lang="en-US" altLang="zh-CN" sz="1600" dirty="0" smtClean="0">
              <a:latin typeface="Huawei Sans" panose="020C0503030203020204" pitchFamily="34" charset="0"/>
              <a:cs typeface="Courier New" panose="02070309020205020404" pitchFamily="49" charset="0"/>
            </a:endParaRPr>
          </a:p>
        </p:txBody>
      </p:sp>
      <p:sp>
        <p:nvSpPr>
          <p:cNvPr id="8" name="矩形 7"/>
          <p:cNvSpPr/>
          <p:nvPr/>
        </p:nvSpPr>
        <p:spPr bwMode="gray">
          <a:xfrm>
            <a:off x="904875" y="1404957"/>
            <a:ext cx="10608699" cy="830997"/>
          </a:xfrm>
          <a:prstGeom prst="rect">
            <a:avLst/>
          </a:prstGeom>
          <a:solidFill>
            <a:schemeClr val="bg1">
              <a:lumMod val="85000"/>
            </a:schemeClr>
          </a:solidFill>
          <a:ln>
            <a:noFill/>
          </a:ln>
        </p:spPr>
        <p:txBody>
          <a:bodyPr wrap="square">
            <a:spAutoFit/>
          </a:bodyPr>
          <a:lstStyle/>
          <a:p>
            <a:pPr fontAlgn="ctr"/>
            <a:r>
              <a:rPr lang="en-US" sz="1600" dirty="0" smtClean="0">
                <a:latin typeface="Huawei Sans" panose="020C0503030203020204" pitchFamily="34" charset="0"/>
              </a:rPr>
              <a:t>[HUAWEI] </a:t>
            </a:r>
            <a:r>
              <a:rPr lang="en-US" sz="1600" b="1" dirty="0" err="1" smtClean="0">
                <a:latin typeface="Huawei Sans" panose="020C0503030203020204" pitchFamily="34" charset="0"/>
              </a:rPr>
              <a:t>bgp</a:t>
            </a:r>
            <a:r>
              <a:rPr lang="en-US" sz="1600" b="1" dirty="0" smtClean="0">
                <a:latin typeface="Huawei Sans" panose="020C0503030203020204" pitchFamily="34" charset="0"/>
              </a:rPr>
              <a:t> </a:t>
            </a:r>
            <a:r>
              <a:rPr lang="en-US" sz="1600" i="1" dirty="0" smtClean="0">
                <a:latin typeface="Huawei Sans" panose="020C0503030203020204" pitchFamily="34" charset="0"/>
              </a:rPr>
              <a:t>as-number</a:t>
            </a:r>
          </a:p>
          <a:p>
            <a:pPr fontAlgn="ctr"/>
            <a:r>
              <a:rPr lang="en-US" sz="1600" dirty="0" smtClean="0">
                <a:latin typeface="Huawei Sans" panose="020C0503030203020204" pitchFamily="34" charset="0"/>
              </a:rPr>
              <a:t>[HUAWEI-</a:t>
            </a:r>
            <a:r>
              <a:rPr lang="en-US" sz="1600" dirty="0" err="1" smtClean="0">
                <a:latin typeface="Huawei Sans" panose="020C0503030203020204" pitchFamily="34" charset="0"/>
              </a:rPr>
              <a:t>bgp</a:t>
            </a:r>
            <a:r>
              <a:rPr lang="en-US" sz="1600" dirty="0" smtClean="0">
                <a:latin typeface="Huawei Sans" panose="020C0503030203020204" pitchFamily="34" charset="0"/>
              </a:rPr>
              <a:t>] </a:t>
            </a:r>
            <a:r>
              <a:rPr lang="en-US" sz="1600" b="1" dirty="0" smtClean="0">
                <a:latin typeface="Huawei Sans" panose="020C0503030203020204" pitchFamily="34" charset="0"/>
              </a:rPr>
              <a:t>peer </a:t>
            </a:r>
            <a:r>
              <a:rPr lang="en-US" sz="1600" i="1" dirty="0" smtClean="0">
                <a:latin typeface="Huawei Sans" panose="020C0503030203020204" pitchFamily="34" charset="0"/>
              </a:rPr>
              <a:t>ipv4-address </a:t>
            </a:r>
            <a:r>
              <a:rPr lang="en-US" sz="1600" b="1" dirty="0" smtClean="0">
                <a:latin typeface="Huawei Sans" panose="020C0503030203020204" pitchFamily="34" charset="0"/>
              </a:rPr>
              <a:t>as-number </a:t>
            </a:r>
            <a:r>
              <a:rPr lang="en-US" sz="1600" i="1" dirty="0" err="1" smtClean="0">
                <a:latin typeface="Huawei Sans" panose="020C0503030203020204" pitchFamily="34" charset="0"/>
              </a:rPr>
              <a:t>as-number</a:t>
            </a:r>
            <a:endParaRPr lang="en-US" altLang="zh-CN" sz="1600" i="1" dirty="0" smtClean="0">
              <a:latin typeface="Huawei Sans" panose="020C0503030203020204" pitchFamily="34" charset="0"/>
              <a:cs typeface="Courier New" panose="02070309020205020404" pitchFamily="49" charset="0"/>
            </a:endParaRPr>
          </a:p>
          <a:p>
            <a:pPr fontAlgn="ctr"/>
            <a:r>
              <a:rPr lang="en-US" sz="1600" dirty="0" smtClean="0">
                <a:latin typeface="Huawei Sans" panose="020C0503030203020204" pitchFamily="34" charset="0"/>
              </a:rPr>
              <a:t>[HUAWEI-</a:t>
            </a:r>
            <a:r>
              <a:rPr lang="en-US" sz="1600" dirty="0" err="1" smtClean="0">
                <a:latin typeface="Huawei Sans" panose="020C0503030203020204" pitchFamily="34" charset="0"/>
              </a:rPr>
              <a:t>bgp</a:t>
            </a:r>
            <a:r>
              <a:rPr lang="en-US" sz="1600" dirty="0" smtClean="0">
                <a:latin typeface="Huawei Sans" panose="020C0503030203020204" pitchFamily="34" charset="0"/>
              </a:rPr>
              <a:t>] </a:t>
            </a:r>
            <a:r>
              <a:rPr lang="en-US" sz="1600" b="1" dirty="0" smtClean="0">
                <a:latin typeface="Huawei Sans" panose="020C0503030203020204" pitchFamily="34" charset="0"/>
              </a:rPr>
              <a:t>peer </a:t>
            </a:r>
            <a:r>
              <a:rPr lang="en-US" sz="1600" i="1" dirty="0" smtClean="0">
                <a:latin typeface="Huawei Sans" panose="020C0503030203020204" pitchFamily="34" charset="0"/>
              </a:rPr>
              <a:t>ipv4-address </a:t>
            </a:r>
            <a:r>
              <a:rPr lang="en-US" sz="1600" b="1" dirty="0" smtClean="0">
                <a:latin typeface="Huawei Sans" panose="020C0503030203020204" pitchFamily="34" charset="0"/>
              </a:rPr>
              <a:t>connect-interface</a:t>
            </a:r>
            <a:r>
              <a:rPr lang="en-US" sz="1600" i="1" dirty="0" smtClean="0">
                <a:latin typeface="Huawei Sans" panose="020C0503030203020204" pitchFamily="34" charset="0"/>
              </a:rPr>
              <a:t> interface-number</a:t>
            </a:r>
            <a:endParaRPr lang="en-US" altLang="zh-CN" sz="1600" i="1" dirty="0">
              <a:latin typeface="Huawei Sans" panose="020C0503030203020204" pitchFamily="34" charset="0"/>
              <a:cs typeface="Courier New" panose="02070309020205020404" pitchFamily="49" charset="0"/>
            </a:endParaRPr>
          </a:p>
        </p:txBody>
      </p:sp>
      <p:sp>
        <p:nvSpPr>
          <p:cNvPr id="9" name="矩形 8"/>
          <p:cNvSpPr/>
          <p:nvPr/>
        </p:nvSpPr>
        <p:spPr bwMode="gray">
          <a:xfrm>
            <a:off x="790575" y="3439045"/>
            <a:ext cx="10608699" cy="707886"/>
          </a:xfrm>
          <a:prstGeom prst="rect">
            <a:avLst/>
          </a:prstGeom>
        </p:spPr>
        <p:txBody>
          <a:bodyPr wrap="square">
            <a:spAutoFit/>
          </a:bodyPr>
          <a:lstStyle/>
          <a:p>
            <a:pPr fontAlgn="ctr">
              <a:lnSpc>
                <a:spcPts val="2400"/>
              </a:lnSpc>
            </a:pPr>
            <a:r>
              <a:rPr lang="en-US" sz="1600" dirty="0" smtClean="0">
                <a:latin typeface="Huawei Sans" panose="020C0503030203020204" pitchFamily="34" charset="0"/>
              </a:rPr>
              <a:t>The BGP VPNv6 address family view is enabled and displayed, and the ability to exchange VPNv6 routes with peers is enabled in this view.</a:t>
            </a:r>
            <a:endParaRPr lang="en-US" altLang="zh-CN" sz="16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0" name="矩形 9"/>
          <p:cNvSpPr/>
          <p:nvPr/>
        </p:nvSpPr>
        <p:spPr bwMode="gray">
          <a:xfrm>
            <a:off x="904875" y="2910636"/>
            <a:ext cx="10608699" cy="584775"/>
          </a:xfrm>
          <a:prstGeom prst="rect">
            <a:avLst/>
          </a:prstGeom>
          <a:solidFill>
            <a:schemeClr val="bg1">
              <a:lumMod val="85000"/>
            </a:schemeClr>
          </a:solidFill>
          <a:ln>
            <a:noFill/>
          </a:ln>
        </p:spPr>
        <p:txBody>
          <a:bodyPr wrap="square">
            <a:spAutoFit/>
          </a:bodyPr>
          <a:lstStyle/>
          <a:p>
            <a:pPr fontAlgn="ctr"/>
            <a:r>
              <a:rPr lang="en-US" sz="1600" dirty="0" smtClean="0">
                <a:latin typeface="Huawei Sans" panose="020C0503030203020204" pitchFamily="34" charset="0"/>
              </a:rPr>
              <a:t>[HUAWEI-</a:t>
            </a:r>
            <a:r>
              <a:rPr lang="en-US" sz="1600" dirty="0" err="1" smtClean="0">
                <a:latin typeface="Huawei Sans" panose="020C0503030203020204" pitchFamily="34" charset="0"/>
              </a:rPr>
              <a:t>bgp</a:t>
            </a:r>
            <a:r>
              <a:rPr lang="en-US" sz="1600" dirty="0" smtClean="0">
                <a:latin typeface="Huawei Sans" panose="020C0503030203020204" pitchFamily="34" charset="0"/>
              </a:rPr>
              <a:t>] </a:t>
            </a:r>
            <a:r>
              <a:rPr lang="en-US" sz="1600" b="1" dirty="0" smtClean="0">
                <a:latin typeface="Huawei Sans" panose="020C0503030203020204" pitchFamily="34" charset="0"/>
              </a:rPr>
              <a:t>ipv6-family vpnv6</a:t>
            </a:r>
            <a:endParaRPr lang="en-US" altLang="zh-CN" sz="1600" dirty="0" smtClean="0">
              <a:latin typeface="Huawei Sans" panose="020C0503030203020204" pitchFamily="34" charset="0"/>
              <a:cs typeface="Courier New" panose="02070309020205020404" pitchFamily="49" charset="0"/>
            </a:endParaRPr>
          </a:p>
          <a:p>
            <a:pPr fontAlgn="ctr"/>
            <a:r>
              <a:rPr lang="en-US" sz="1600" dirty="0" smtClean="0">
                <a:latin typeface="Huawei Sans" panose="020C0503030203020204" pitchFamily="34" charset="0"/>
              </a:rPr>
              <a:t>[HUAWEI-bgp-af-ipv6] </a:t>
            </a:r>
            <a:r>
              <a:rPr lang="en-US" sz="1600" b="1" dirty="0" smtClean="0">
                <a:latin typeface="Huawei Sans" panose="020C0503030203020204" pitchFamily="34" charset="0"/>
              </a:rPr>
              <a:t>peer </a:t>
            </a:r>
            <a:r>
              <a:rPr lang="en-US" sz="1600" i="1" dirty="0" smtClean="0">
                <a:latin typeface="Huawei Sans" panose="020C0503030203020204" pitchFamily="34" charset="0"/>
              </a:rPr>
              <a:t>ipv4-address </a:t>
            </a:r>
            <a:r>
              <a:rPr lang="en-US" sz="1600" b="1" dirty="0" smtClean="0">
                <a:latin typeface="Huawei Sans" panose="020C0503030203020204" pitchFamily="34" charset="0"/>
              </a:rPr>
              <a:t>enable</a:t>
            </a:r>
            <a:endParaRPr lang="en-US" altLang="zh-CN" sz="1600" dirty="0">
              <a:latin typeface="Huawei Sans" panose="020C0503030203020204" pitchFamily="34" charset="0"/>
              <a:cs typeface="Courier New" panose="02070309020205020404" pitchFamily="49" charset="0"/>
            </a:endParaRPr>
          </a:p>
        </p:txBody>
      </p:sp>
      <p:sp>
        <p:nvSpPr>
          <p:cNvPr id="11" name="矩形 10"/>
          <p:cNvSpPr/>
          <p:nvPr/>
        </p:nvSpPr>
        <p:spPr bwMode="gray">
          <a:xfrm>
            <a:off x="790575" y="2160430"/>
            <a:ext cx="10608699" cy="400110"/>
          </a:xfrm>
          <a:prstGeom prst="rect">
            <a:avLst/>
          </a:prstGeom>
        </p:spPr>
        <p:txBody>
          <a:bodyPr wrap="square">
            <a:spAutoFit/>
          </a:bodyPr>
          <a:lstStyle/>
          <a:p>
            <a:pPr fontAlgn="ctr">
              <a:lnSpc>
                <a:spcPts val="2400"/>
              </a:lnSpc>
            </a:pPr>
            <a:r>
              <a:rPr lang="en-US" sz="1600" dirty="0" smtClean="0">
                <a:latin typeface="Huawei Sans" panose="020C0503030203020204" pitchFamily="34" charset="0"/>
              </a:rPr>
              <a:t>The remote PE is configured as an IBGP peer in the BGP view.</a:t>
            </a:r>
            <a:endParaRPr lang="en-US" altLang="zh-CN" sz="16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6" name="五边形 15"/>
          <p:cNvSpPr/>
          <p:nvPr/>
        </p:nvSpPr>
        <p:spPr bwMode="gray">
          <a:xfrm>
            <a:off x="5855005" y="104076"/>
            <a:ext cx="881075" cy="21312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Overview</a:t>
            </a:r>
            <a:endParaRPr lang="en-US" sz="1200" dirty="0">
              <a:latin typeface="Huawei Sans" panose="020C0503030203020204" pitchFamily="34" charset="0"/>
            </a:endParaRPr>
          </a:p>
        </p:txBody>
      </p:sp>
      <p:sp>
        <p:nvSpPr>
          <p:cNvPr id="17" name="燕尾形 16"/>
          <p:cNvSpPr/>
          <p:nvPr/>
        </p:nvSpPr>
        <p:spPr bwMode="gray">
          <a:xfrm>
            <a:off x="6647300" y="104076"/>
            <a:ext cx="1294562"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IPv6 over IPv4</a:t>
            </a:r>
            <a:endParaRPr lang="en-US" sz="1200" dirty="0">
              <a:latin typeface="Huawei Sans" panose="020C0503030203020204" pitchFamily="34" charset="0"/>
            </a:endParaRPr>
          </a:p>
        </p:txBody>
      </p:sp>
      <p:sp>
        <p:nvSpPr>
          <p:cNvPr id="20" name="燕尾形 19"/>
          <p:cNvSpPr/>
          <p:nvPr/>
        </p:nvSpPr>
        <p:spPr bwMode="gray">
          <a:xfrm>
            <a:off x="7853082" y="104076"/>
            <a:ext cx="720000"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6PE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燕尾形 20"/>
          <p:cNvSpPr/>
          <p:nvPr/>
        </p:nvSpPr>
        <p:spPr bwMode="gray">
          <a:xfrm>
            <a:off x="8484302" y="104076"/>
            <a:ext cx="720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chemeClr val="bg1"/>
                </a:solidFill>
                <a:latin typeface="Huawei Sans" panose="020C0503030203020204" pitchFamily="34" charset="0"/>
              </a:rPr>
              <a:t>6VPE</a:t>
            </a:r>
            <a:endParaRPr lang="en-US" altLang="zh-CN"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燕尾形 24"/>
          <p:cNvSpPr/>
          <p:nvPr/>
        </p:nvSpPr>
        <p:spPr bwMode="gray">
          <a:xfrm>
            <a:off x="10344605" y="104076"/>
            <a:ext cx="77225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NAT64</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燕尾形 27"/>
          <p:cNvSpPr/>
          <p:nvPr/>
        </p:nvSpPr>
        <p:spPr bwMode="gray">
          <a:xfrm>
            <a:off x="9115522" y="104076"/>
            <a:ext cx="1317863"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IPv4 over IPv6</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燕尾形 28"/>
          <p:cNvSpPr/>
          <p:nvPr/>
        </p:nvSpPr>
        <p:spPr bwMode="gray">
          <a:xfrm>
            <a:off x="11028075" y="104076"/>
            <a:ext cx="72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IVI</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95910221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bwMode="gray"/>
        <p:txBody>
          <a:bodyPr/>
          <a:lstStyle/>
          <a:p>
            <a:r>
              <a:rPr lang="en-US" smtClean="0"/>
              <a:t>Configuring 6VPE (3)</a:t>
            </a:r>
            <a:endParaRPr lang="en-US" altLang="zh-CN" dirty="0"/>
          </a:p>
        </p:txBody>
      </p:sp>
      <p:sp>
        <p:nvSpPr>
          <p:cNvPr id="30" name="矩形 29"/>
          <p:cNvSpPr/>
          <p:nvPr/>
        </p:nvSpPr>
        <p:spPr bwMode="gray">
          <a:xfrm>
            <a:off x="455613" y="955674"/>
            <a:ext cx="11089232" cy="781752"/>
          </a:xfrm>
          <a:prstGeom prst="rect">
            <a:avLst/>
          </a:prstGeom>
        </p:spPr>
        <p:txBody>
          <a:bodyPr wrap="square">
            <a:spAutoFit/>
          </a:bodyPr>
          <a:lstStyle/>
          <a:p>
            <a:pPr marL="342900" indent="-342900" fontAlgn="ctr">
              <a:lnSpc>
                <a:spcPct val="140000"/>
              </a:lnSpc>
              <a:buFont typeface="+mj-lt"/>
              <a:buAutoNum type="arabicPeriod" startAt="4"/>
            </a:pPr>
            <a:r>
              <a:rPr lang="en-US" sz="1600" dirty="0" smtClean="0">
                <a:latin typeface="Huawei Sans" panose="020C0503030203020204" pitchFamily="34" charset="0"/>
              </a:rPr>
              <a:t>Configure route exchange between PEs and CEs. (A static route is used as an example. The configuration on CEs is the same as that of an ordinary IPv6 static route, and is not mentioned here.)</a:t>
            </a:r>
            <a:endParaRPr lang="en-US" sz="1600" dirty="0">
              <a:latin typeface="Huawei Sans" panose="020C0503030203020204" pitchFamily="34" charset="0"/>
            </a:endParaRPr>
          </a:p>
        </p:txBody>
      </p:sp>
      <p:sp>
        <p:nvSpPr>
          <p:cNvPr id="31" name="矩形 30"/>
          <p:cNvSpPr/>
          <p:nvPr/>
        </p:nvSpPr>
        <p:spPr bwMode="gray">
          <a:xfrm>
            <a:off x="907571" y="1768922"/>
            <a:ext cx="10608699" cy="830997"/>
          </a:xfrm>
          <a:prstGeom prst="rect">
            <a:avLst/>
          </a:prstGeom>
          <a:solidFill>
            <a:schemeClr val="bg1">
              <a:lumMod val="85000"/>
            </a:schemeClr>
          </a:solidFill>
          <a:ln>
            <a:noFill/>
          </a:ln>
        </p:spPr>
        <p:txBody>
          <a:bodyPr wrap="square">
            <a:spAutoFit/>
          </a:bodyPr>
          <a:lstStyle/>
          <a:p>
            <a:pPr fontAlgn="ctr"/>
            <a:r>
              <a:rPr lang="en-US" sz="1600" dirty="0" smtClean="0">
                <a:latin typeface="Huawei Sans" panose="020C0503030203020204" pitchFamily="34" charset="0"/>
              </a:rPr>
              <a:t>[PE] </a:t>
            </a:r>
            <a:r>
              <a:rPr lang="en-US" sz="1600" b="1" dirty="0" smtClean="0">
                <a:latin typeface="Huawei Sans" panose="020C0503030203020204" pitchFamily="34" charset="0"/>
              </a:rPr>
              <a:t>ipv6 route-static </a:t>
            </a:r>
            <a:r>
              <a:rPr lang="en-US" sz="1600" b="1" dirty="0" err="1" smtClean="0">
                <a:latin typeface="Huawei Sans" panose="020C0503030203020204" pitchFamily="34" charset="0"/>
              </a:rPr>
              <a:t>vpn</a:t>
            </a:r>
            <a:r>
              <a:rPr lang="en-US" sz="1600" b="1" dirty="0" smtClean="0">
                <a:latin typeface="Huawei Sans" panose="020C0503030203020204" pitchFamily="34" charset="0"/>
              </a:rPr>
              <a:t>-instance</a:t>
            </a:r>
            <a:r>
              <a:rPr lang="en-US" sz="1600" dirty="0" smtClean="0">
                <a:latin typeface="Huawei Sans" panose="020C0503030203020204" pitchFamily="34" charset="0"/>
              </a:rPr>
              <a:t> </a:t>
            </a:r>
            <a:r>
              <a:rPr lang="en-US" sz="1600" i="1" dirty="0" err="1" smtClean="0">
                <a:latin typeface="Huawei Sans" panose="020C0503030203020204" pitchFamily="34" charset="0"/>
              </a:rPr>
              <a:t>vpn</a:t>
            </a:r>
            <a:r>
              <a:rPr lang="en-US" sz="1600" i="1" dirty="0" smtClean="0">
                <a:latin typeface="Huawei Sans" panose="020C0503030203020204" pitchFamily="34" charset="0"/>
              </a:rPr>
              <a:t>-instance-name</a:t>
            </a:r>
            <a:r>
              <a:rPr lang="en-US" sz="1600" dirty="0" smtClean="0">
                <a:latin typeface="Huawei Sans" panose="020C0503030203020204" pitchFamily="34" charset="0"/>
              </a:rPr>
              <a:t> </a:t>
            </a:r>
            <a:r>
              <a:rPr lang="en-US" sz="1600" i="1" dirty="0" smtClean="0">
                <a:latin typeface="Huawei Sans" panose="020C0503030203020204" pitchFamily="34" charset="0"/>
              </a:rPr>
              <a:t>dest-ipv6-address</a:t>
            </a:r>
            <a:r>
              <a:rPr lang="en-US" sz="1600" dirty="0" smtClean="0">
                <a:latin typeface="Huawei Sans" panose="020C0503030203020204" pitchFamily="34" charset="0"/>
              </a:rPr>
              <a:t> </a:t>
            </a:r>
            <a:r>
              <a:rPr lang="en-US" sz="1600" i="1" dirty="0" smtClean="0">
                <a:latin typeface="Huawei Sans" panose="020C0503030203020204" pitchFamily="34" charset="0"/>
              </a:rPr>
              <a:t>prefix-length</a:t>
            </a:r>
            <a:r>
              <a:rPr lang="en-US" sz="1600" dirty="0" smtClean="0">
                <a:latin typeface="Huawei Sans" panose="020C0503030203020204" pitchFamily="34" charset="0"/>
              </a:rPr>
              <a:t> { </a:t>
            </a:r>
            <a:r>
              <a:rPr lang="en-US" sz="1600" i="1" dirty="0" smtClean="0">
                <a:latin typeface="Huawei Sans" panose="020C0503030203020204" pitchFamily="34" charset="0"/>
              </a:rPr>
              <a:t>interface-type</a:t>
            </a:r>
            <a:r>
              <a:rPr lang="en-US" sz="1600" dirty="0" smtClean="0">
                <a:latin typeface="Huawei Sans" panose="020C0503030203020204" pitchFamily="34" charset="0"/>
              </a:rPr>
              <a:t> </a:t>
            </a:r>
            <a:r>
              <a:rPr lang="en-US" sz="1600" i="1" dirty="0" smtClean="0">
                <a:latin typeface="Huawei Sans" panose="020C0503030203020204" pitchFamily="34" charset="0"/>
              </a:rPr>
              <a:t>interface-number</a:t>
            </a:r>
            <a:r>
              <a:rPr lang="en-US" sz="1600" dirty="0" smtClean="0">
                <a:latin typeface="Huawei Sans" panose="020C0503030203020204" pitchFamily="34" charset="0"/>
              </a:rPr>
              <a:t> [ </a:t>
            </a:r>
            <a:r>
              <a:rPr lang="en-US" sz="1600" i="1" dirty="0" smtClean="0">
                <a:latin typeface="Huawei Sans" panose="020C0503030203020204" pitchFamily="34" charset="0"/>
              </a:rPr>
              <a:t>nexthop-ipv6-address</a:t>
            </a:r>
            <a:r>
              <a:rPr lang="en-US" sz="1600" dirty="0" smtClean="0">
                <a:latin typeface="Huawei Sans" panose="020C0503030203020204" pitchFamily="34" charset="0"/>
              </a:rPr>
              <a:t> ] | </a:t>
            </a:r>
            <a:r>
              <a:rPr lang="en-US" sz="1600" b="1" dirty="0" err="1" smtClean="0">
                <a:latin typeface="Huawei Sans" panose="020C0503030203020204" pitchFamily="34" charset="0"/>
              </a:rPr>
              <a:t>vpn</a:t>
            </a:r>
            <a:r>
              <a:rPr lang="en-US" sz="1600" b="1" dirty="0" smtClean="0">
                <a:latin typeface="Huawei Sans" panose="020C0503030203020204" pitchFamily="34" charset="0"/>
              </a:rPr>
              <a:t>-instance</a:t>
            </a:r>
            <a:r>
              <a:rPr lang="en-US" sz="1600" dirty="0" smtClean="0">
                <a:latin typeface="Huawei Sans" panose="020C0503030203020204" pitchFamily="34" charset="0"/>
              </a:rPr>
              <a:t> </a:t>
            </a:r>
            <a:r>
              <a:rPr lang="en-US" sz="1600" i="1" dirty="0" err="1" smtClean="0">
                <a:latin typeface="Huawei Sans" panose="020C0503030203020204" pitchFamily="34" charset="0"/>
              </a:rPr>
              <a:t>vpn</a:t>
            </a:r>
            <a:r>
              <a:rPr lang="en-US" sz="1600" i="1" dirty="0" smtClean="0">
                <a:latin typeface="Huawei Sans" panose="020C0503030203020204" pitchFamily="34" charset="0"/>
              </a:rPr>
              <a:t>-destination-name</a:t>
            </a:r>
            <a:r>
              <a:rPr lang="en-US" sz="1600" dirty="0" smtClean="0">
                <a:latin typeface="Huawei Sans" panose="020C0503030203020204" pitchFamily="34" charset="0"/>
              </a:rPr>
              <a:t> </a:t>
            </a:r>
            <a:r>
              <a:rPr lang="en-US" sz="1600" i="1" dirty="0" smtClean="0">
                <a:latin typeface="Huawei Sans" panose="020C0503030203020204" pitchFamily="34" charset="0"/>
              </a:rPr>
              <a:t>nexthop-ipv6-address</a:t>
            </a:r>
            <a:r>
              <a:rPr lang="en-US" sz="1600" dirty="0" smtClean="0">
                <a:latin typeface="Huawei Sans" panose="020C0503030203020204" pitchFamily="34" charset="0"/>
              </a:rPr>
              <a:t> | </a:t>
            </a:r>
            <a:r>
              <a:rPr lang="en-US" sz="1600" i="1" dirty="0" smtClean="0">
                <a:latin typeface="Huawei Sans" panose="020C0503030203020204" pitchFamily="34" charset="0"/>
              </a:rPr>
              <a:t>nexthop-ipv6-address</a:t>
            </a:r>
            <a:r>
              <a:rPr lang="en-US" sz="1600" dirty="0" smtClean="0">
                <a:latin typeface="Huawei Sans" panose="020C0503030203020204" pitchFamily="34" charset="0"/>
              </a:rPr>
              <a:t> } [ </a:t>
            </a:r>
            <a:r>
              <a:rPr lang="en-US" sz="1600" b="1" dirty="0" smtClean="0">
                <a:latin typeface="Huawei Sans" panose="020C0503030203020204" pitchFamily="34" charset="0"/>
              </a:rPr>
              <a:t>preference</a:t>
            </a:r>
            <a:r>
              <a:rPr lang="en-US" sz="1600" dirty="0" smtClean="0">
                <a:latin typeface="Huawei Sans" panose="020C0503030203020204" pitchFamily="34" charset="0"/>
              </a:rPr>
              <a:t> </a:t>
            </a:r>
            <a:r>
              <a:rPr lang="en-US" sz="1600" i="1" dirty="0" err="1" smtClean="0">
                <a:latin typeface="Huawei Sans" panose="020C0503030203020204" pitchFamily="34" charset="0"/>
              </a:rPr>
              <a:t>preference</a:t>
            </a:r>
            <a:r>
              <a:rPr lang="en-US" sz="1600" dirty="0" smtClean="0">
                <a:latin typeface="Huawei Sans" panose="020C0503030203020204" pitchFamily="34" charset="0"/>
              </a:rPr>
              <a:t> ]</a:t>
            </a:r>
            <a:endParaRPr lang="en-US" altLang="zh-CN" sz="1600" dirty="0">
              <a:latin typeface="Huawei Sans" panose="020C0503030203020204" pitchFamily="34" charset="0"/>
              <a:cs typeface="Courier New" panose="02070309020205020404" pitchFamily="49" charset="0"/>
            </a:endParaRPr>
          </a:p>
        </p:txBody>
      </p:sp>
      <p:sp>
        <p:nvSpPr>
          <p:cNvPr id="32" name="矩形 31"/>
          <p:cNvSpPr/>
          <p:nvPr/>
        </p:nvSpPr>
        <p:spPr bwMode="gray">
          <a:xfrm>
            <a:off x="802796" y="2543357"/>
            <a:ext cx="10608699" cy="400110"/>
          </a:xfrm>
          <a:prstGeom prst="rect">
            <a:avLst/>
          </a:prstGeom>
        </p:spPr>
        <p:txBody>
          <a:bodyPr wrap="square">
            <a:spAutoFit/>
          </a:bodyPr>
          <a:lstStyle/>
          <a:p>
            <a:pPr fontAlgn="ctr">
              <a:lnSpc>
                <a:spcPts val="2400"/>
              </a:lnSpc>
            </a:pPr>
            <a:r>
              <a:rPr lang="en-US" sz="1600" dirty="0" smtClean="0">
                <a:latin typeface="Huawei Sans" panose="020C0503030203020204" pitchFamily="34" charset="0"/>
              </a:rPr>
              <a:t>An IPv6 static route is configured for the VPN instance enabled with the IPv6 address family.</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33" name="矩形 32"/>
          <p:cNvSpPr/>
          <p:nvPr/>
        </p:nvSpPr>
        <p:spPr bwMode="gray">
          <a:xfrm>
            <a:off x="907571" y="3313149"/>
            <a:ext cx="10608699" cy="584775"/>
          </a:xfrm>
          <a:prstGeom prst="rect">
            <a:avLst/>
          </a:prstGeom>
          <a:solidFill>
            <a:schemeClr val="bg1">
              <a:lumMod val="85000"/>
            </a:schemeClr>
          </a:solidFill>
          <a:ln>
            <a:noFill/>
          </a:ln>
        </p:spPr>
        <p:txBody>
          <a:bodyPr wrap="square">
            <a:spAutoFit/>
          </a:bodyPr>
          <a:lstStyle/>
          <a:p>
            <a:pPr fontAlgn="ctr"/>
            <a:r>
              <a:rPr lang="en-US" sz="1600" dirty="0" smtClean="0">
                <a:latin typeface="Huawei Sans" panose="020C0503030203020204" pitchFamily="34" charset="0"/>
              </a:rPr>
              <a:t>[PE-</a:t>
            </a:r>
            <a:r>
              <a:rPr lang="en-US" sz="1600" dirty="0" err="1" smtClean="0">
                <a:latin typeface="Huawei Sans" panose="020C0503030203020204" pitchFamily="34" charset="0"/>
              </a:rPr>
              <a:t>bgp</a:t>
            </a:r>
            <a:r>
              <a:rPr lang="en-US" sz="1600" dirty="0" smtClean="0">
                <a:latin typeface="Huawei Sans" panose="020C0503030203020204" pitchFamily="34" charset="0"/>
              </a:rPr>
              <a:t>] </a:t>
            </a:r>
            <a:r>
              <a:rPr lang="en-US" sz="1600" b="1" dirty="0" smtClean="0">
                <a:latin typeface="Huawei Sans" panose="020C0503030203020204" pitchFamily="34" charset="0"/>
              </a:rPr>
              <a:t>ipv6-family</a:t>
            </a:r>
            <a:r>
              <a:rPr lang="en-US" sz="1600" dirty="0" smtClean="0">
                <a:latin typeface="Huawei Sans" panose="020C0503030203020204" pitchFamily="34" charset="0"/>
              </a:rPr>
              <a:t> </a:t>
            </a:r>
            <a:r>
              <a:rPr lang="en-US" sz="1600" b="1" dirty="0" err="1" smtClean="0">
                <a:latin typeface="Huawei Sans" panose="020C0503030203020204" pitchFamily="34" charset="0"/>
              </a:rPr>
              <a:t>vpn</a:t>
            </a:r>
            <a:r>
              <a:rPr lang="en-US" sz="1600" b="1" dirty="0" smtClean="0">
                <a:latin typeface="Huawei Sans" panose="020C0503030203020204" pitchFamily="34" charset="0"/>
              </a:rPr>
              <a:t>-instance</a:t>
            </a:r>
            <a:r>
              <a:rPr lang="en-US" sz="1600" dirty="0" smtClean="0">
                <a:latin typeface="Huawei Sans" panose="020C0503030203020204" pitchFamily="34" charset="0"/>
              </a:rPr>
              <a:t> </a:t>
            </a:r>
            <a:r>
              <a:rPr lang="en-US" sz="1600" i="1" dirty="0" err="1" smtClean="0">
                <a:latin typeface="Huawei Sans" panose="020C0503030203020204" pitchFamily="34" charset="0"/>
              </a:rPr>
              <a:t>vpn</a:t>
            </a:r>
            <a:r>
              <a:rPr lang="en-US" sz="1600" i="1" dirty="0" smtClean="0">
                <a:latin typeface="Huawei Sans" panose="020C0503030203020204" pitchFamily="34" charset="0"/>
              </a:rPr>
              <a:t>-instance-name</a:t>
            </a:r>
          </a:p>
          <a:p>
            <a:pPr fontAlgn="ctr"/>
            <a:r>
              <a:rPr lang="en-US" sz="1600" dirty="0" smtClean="0">
                <a:latin typeface="Huawei Sans" panose="020C0503030203020204" pitchFamily="34" charset="0"/>
              </a:rPr>
              <a:t>[PE-bgp-bgp6-vpnb] </a:t>
            </a:r>
            <a:r>
              <a:rPr lang="en-US" sz="1600" b="1" dirty="0" smtClean="0">
                <a:latin typeface="Huawei Sans" panose="020C0503030203020204" pitchFamily="34" charset="0"/>
              </a:rPr>
              <a:t>import-route static </a:t>
            </a:r>
            <a:r>
              <a:rPr lang="en-US" sz="1600" dirty="0" smtClean="0">
                <a:latin typeface="Huawei Sans" panose="020C0503030203020204" pitchFamily="34" charset="0"/>
              </a:rPr>
              <a:t>[ </a:t>
            </a:r>
            <a:r>
              <a:rPr lang="en-US" sz="1600" b="1" dirty="0" smtClean="0">
                <a:latin typeface="Huawei Sans" panose="020C0503030203020204" pitchFamily="34" charset="0"/>
              </a:rPr>
              <a:t>med</a:t>
            </a:r>
            <a:r>
              <a:rPr lang="en-US" sz="1600" dirty="0" smtClean="0">
                <a:latin typeface="Huawei Sans" panose="020C0503030203020204" pitchFamily="34" charset="0"/>
              </a:rPr>
              <a:t> </a:t>
            </a:r>
            <a:r>
              <a:rPr lang="en-US" sz="1600" i="1" dirty="0" err="1" smtClean="0">
                <a:latin typeface="Huawei Sans" panose="020C0503030203020204" pitchFamily="34" charset="0"/>
              </a:rPr>
              <a:t>med</a:t>
            </a:r>
            <a:r>
              <a:rPr lang="en-US" sz="1600" dirty="0" smtClean="0">
                <a:latin typeface="Huawei Sans" panose="020C0503030203020204" pitchFamily="34" charset="0"/>
              </a:rPr>
              <a:t> | </a:t>
            </a:r>
            <a:r>
              <a:rPr lang="en-US" sz="1600" b="1" dirty="0" smtClean="0">
                <a:latin typeface="Huawei Sans" panose="020C0503030203020204" pitchFamily="34" charset="0"/>
              </a:rPr>
              <a:t>route-policy</a:t>
            </a:r>
            <a:r>
              <a:rPr lang="en-US" sz="1600" dirty="0" smtClean="0">
                <a:latin typeface="Huawei Sans" panose="020C0503030203020204" pitchFamily="34" charset="0"/>
              </a:rPr>
              <a:t> </a:t>
            </a:r>
            <a:r>
              <a:rPr lang="en-US" sz="1600" i="1" dirty="0" smtClean="0">
                <a:latin typeface="Huawei Sans" panose="020C0503030203020204" pitchFamily="34" charset="0"/>
              </a:rPr>
              <a:t>route-policy-name</a:t>
            </a:r>
            <a:r>
              <a:rPr lang="en-US" sz="1600" dirty="0" smtClean="0">
                <a:latin typeface="Huawei Sans" panose="020C0503030203020204" pitchFamily="34" charset="0"/>
              </a:rPr>
              <a:t> ] </a:t>
            </a:r>
            <a:endParaRPr lang="en-US" altLang="zh-CN" sz="1600" dirty="0">
              <a:latin typeface="Huawei Sans" panose="020C0503030203020204" pitchFamily="34" charset="0"/>
              <a:cs typeface="Courier New" panose="02070309020205020404" pitchFamily="49" charset="0"/>
            </a:endParaRPr>
          </a:p>
        </p:txBody>
      </p:sp>
      <p:sp>
        <p:nvSpPr>
          <p:cNvPr id="34" name="矩形 33"/>
          <p:cNvSpPr/>
          <p:nvPr/>
        </p:nvSpPr>
        <p:spPr bwMode="gray">
          <a:xfrm>
            <a:off x="802796" y="3855747"/>
            <a:ext cx="10608699" cy="1938992"/>
          </a:xfrm>
          <a:prstGeom prst="rect">
            <a:avLst/>
          </a:prstGeom>
        </p:spPr>
        <p:txBody>
          <a:bodyPr wrap="square">
            <a:spAutoFit/>
          </a:bodyPr>
          <a:lstStyle/>
          <a:p>
            <a:pPr fontAlgn="ctr">
              <a:lnSpc>
                <a:spcPts val="2400"/>
              </a:lnSpc>
            </a:pPr>
            <a:r>
              <a:rPr lang="en-US" altLang="zh-CN" sz="1600" dirty="0" smtClean="0">
                <a:latin typeface="Huawei Sans" panose="020C0503030203020204" pitchFamily="34" charset="0"/>
              </a:rPr>
              <a:t>The BGP-VPN </a:t>
            </a:r>
            <a:r>
              <a:rPr lang="en-US" altLang="zh-CN" sz="1600" dirty="0">
                <a:latin typeface="Huawei Sans" panose="020C0503030203020204" pitchFamily="34" charset="0"/>
              </a:rPr>
              <a:t>instance IPv6 address family </a:t>
            </a:r>
            <a:r>
              <a:rPr lang="en-US" altLang="zh-CN" sz="1600" dirty="0" smtClean="0">
                <a:latin typeface="Huawei Sans" panose="020C0503030203020204" pitchFamily="34" charset="0"/>
              </a:rPr>
              <a:t>view is displayed, and the </a:t>
            </a:r>
            <a:r>
              <a:rPr lang="en-US" altLang="zh-CN" sz="1600" dirty="0">
                <a:latin typeface="Huawei Sans" panose="020C0503030203020204" pitchFamily="34" charset="0"/>
              </a:rPr>
              <a:t>configured static route </a:t>
            </a:r>
            <a:r>
              <a:rPr lang="en-US" altLang="zh-CN" sz="1600" dirty="0" smtClean="0">
                <a:latin typeface="Huawei Sans" panose="020C0503030203020204" pitchFamily="34" charset="0"/>
              </a:rPr>
              <a:t>is imported to </a:t>
            </a:r>
            <a:r>
              <a:rPr lang="en-US" altLang="zh-CN" sz="1600" dirty="0">
                <a:latin typeface="Huawei Sans" panose="020C0503030203020204" pitchFamily="34" charset="0"/>
              </a:rPr>
              <a:t>the routing table of the BGP-VPN instance IPv6 address family.</a:t>
            </a:r>
          </a:p>
          <a:p>
            <a:pPr marL="285750" indent="-285750" fontAlgn="ctr">
              <a:lnSpc>
                <a:spcPts val="2400"/>
              </a:lnSpc>
              <a:buFont typeface="Arial" panose="020B0604020202020204" pitchFamily="34" charset="0"/>
              <a:buChar char="•"/>
            </a:pPr>
            <a:r>
              <a:rPr lang="en-US" sz="1600" b="1" dirty="0" smtClean="0">
                <a:latin typeface="Huawei Sans" panose="020C0503030203020204" pitchFamily="34" charset="0"/>
              </a:rPr>
              <a:t>med</a:t>
            </a:r>
            <a:r>
              <a:rPr lang="en-US" sz="1600" dirty="0" smtClean="0">
                <a:latin typeface="Huawei Sans" panose="020C0503030203020204" pitchFamily="34" charset="0"/>
              </a:rPr>
              <a:t> </a:t>
            </a:r>
            <a:r>
              <a:rPr lang="en-US" sz="1600" i="1" dirty="0" err="1" smtClean="0">
                <a:latin typeface="Huawei Sans" panose="020C0503030203020204" pitchFamily="34" charset="0"/>
              </a:rPr>
              <a:t>med</a:t>
            </a:r>
            <a:r>
              <a:rPr lang="en-US" sz="1600" dirty="0" smtClean="0">
                <a:latin typeface="Huawei Sans" panose="020C0503030203020204" pitchFamily="34" charset="0"/>
              </a:rPr>
              <a:t>: specifies the MED of the imported route. The value is an integer in the range from 0 to 4294967295.</a:t>
            </a:r>
            <a:endParaRPr lang="en-US" altLang="zh-CN" sz="16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marL="285750" indent="-285750" fontAlgn="ctr">
              <a:lnSpc>
                <a:spcPts val="2400"/>
              </a:lnSpc>
              <a:buFont typeface="Arial" panose="020B0604020202020204" pitchFamily="34" charset="0"/>
              <a:buChar char="•"/>
            </a:pPr>
            <a:r>
              <a:rPr lang="en-US" sz="1600" b="1" dirty="0" smtClean="0">
                <a:latin typeface="Huawei Sans" panose="020C0503030203020204" pitchFamily="34" charset="0"/>
              </a:rPr>
              <a:t>route-policy</a:t>
            </a:r>
            <a:r>
              <a:rPr lang="en-US" sz="1600" dirty="0" smtClean="0">
                <a:latin typeface="Huawei Sans" panose="020C0503030203020204" pitchFamily="34" charset="0"/>
              </a:rPr>
              <a:t> </a:t>
            </a:r>
            <a:r>
              <a:rPr lang="en-US" sz="1600" i="1" dirty="0" smtClean="0">
                <a:latin typeface="Huawei Sans" panose="020C0503030203020204" pitchFamily="34" charset="0"/>
              </a:rPr>
              <a:t>route-policy-name</a:t>
            </a:r>
            <a:r>
              <a:rPr lang="en-US" sz="1600" dirty="0" smtClean="0">
                <a:latin typeface="Huawei Sans" panose="020C0503030203020204" pitchFamily="34" charset="0"/>
              </a:rPr>
              <a:t>: specifies a route-policy for filtering routes and modifying route attributes when routes of other routing protocols are imported.</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6" name="五边形 15"/>
          <p:cNvSpPr/>
          <p:nvPr/>
        </p:nvSpPr>
        <p:spPr bwMode="gray">
          <a:xfrm>
            <a:off x="5855005" y="104076"/>
            <a:ext cx="881075" cy="21312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Overview</a:t>
            </a:r>
            <a:endParaRPr lang="en-US" sz="1200" dirty="0">
              <a:latin typeface="Huawei Sans" panose="020C0503030203020204" pitchFamily="34" charset="0"/>
            </a:endParaRPr>
          </a:p>
        </p:txBody>
      </p:sp>
      <p:sp>
        <p:nvSpPr>
          <p:cNvPr id="17" name="燕尾形 16"/>
          <p:cNvSpPr/>
          <p:nvPr/>
        </p:nvSpPr>
        <p:spPr bwMode="gray">
          <a:xfrm>
            <a:off x="6647300" y="104076"/>
            <a:ext cx="1294562"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IPv6 over IPv4</a:t>
            </a:r>
            <a:endParaRPr lang="en-US" sz="1200" dirty="0">
              <a:latin typeface="Huawei Sans" panose="020C0503030203020204" pitchFamily="34" charset="0"/>
            </a:endParaRPr>
          </a:p>
        </p:txBody>
      </p:sp>
      <p:sp>
        <p:nvSpPr>
          <p:cNvPr id="18" name="燕尾形 17"/>
          <p:cNvSpPr/>
          <p:nvPr/>
        </p:nvSpPr>
        <p:spPr bwMode="gray">
          <a:xfrm>
            <a:off x="7853082" y="104076"/>
            <a:ext cx="720000"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6PE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燕尾形 18"/>
          <p:cNvSpPr/>
          <p:nvPr/>
        </p:nvSpPr>
        <p:spPr bwMode="gray">
          <a:xfrm>
            <a:off x="8484302" y="104076"/>
            <a:ext cx="720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chemeClr val="bg1"/>
                </a:solidFill>
                <a:latin typeface="Huawei Sans" panose="020C0503030203020204" pitchFamily="34" charset="0"/>
              </a:rPr>
              <a:t>6VPE</a:t>
            </a:r>
            <a:endParaRPr lang="en-US" altLang="zh-CN"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燕尾形 19"/>
          <p:cNvSpPr/>
          <p:nvPr/>
        </p:nvSpPr>
        <p:spPr bwMode="gray">
          <a:xfrm>
            <a:off x="10344605" y="104076"/>
            <a:ext cx="77225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NAT64</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燕尾形 20"/>
          <p:cNvSpPr/>
          <p:nvPr/>
        </p:nvSpPr>
        <p:spPr bwMode="gray">
          <a:xfrm>
            <a:off x="9115522" y="104076"/>
            <a:ext cx="1317863"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IPv4 over IPv6</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燕尾形 23"/>
          <p:cNvSpPr/>
          <p:nvPr/>
        </p:nvSpPr>
        <p:spPr bwMode="gray">
          <a:xfrm>
            <a:off x="11028075" y="104076"/>
            <a:ext cx="72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IVI</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8100015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文本框 87"/>
          <p:cNvSpPr txBox="1"/>
          <p:nvPr/>
        </p:nvSpPr>
        <p:spPr bwMode="gray">
          <a:xfrm>
            <a:off x="3859822" y="2463742"/>
            <a:ext cx="2241972" cy="1672012"/>
          </a:xfrm>
          <a:prstGeom prst="rect">
            <a:avLst/>
          </a:prstGeom>
          <a:solidFill>
            <a:schemeClr val="bg1">
              <a:lumMod val="95000"/>
            </a:schemeClr>
          </a:solidFill>
          <a:ln>
            <a:solidFill>
              <a:schemeClr val="bg1">
                <a:lumMod val="75000"/>
              </a:schemeClr>
            </a:solidFill>
            <a:prstDash val="dash"/>
          </a:ln>
        </p:spPr>
        <p:txBody>
          <a:bodyPr wrap="square" rtlCol="0">
            <a:noAutofit/>
          </a:bodyPr>
          <a:lstStyle/>
          <a:p>
            <a:pPr fontAlgn="ctr"/>
            <a:endParaRPr lang="en-US" altLang="zh-CN" sz="1200" dirty="0">
              <a:latin typeface="Huawei Sans" panose="020C0503030203020204" pitchFamily="34" charset="0"/>
              <a:cs typeface="Arial" panose="020B0604020202020204" pitchFamily="34" charset="0"/>
            </a:endParaRPr>
          </a:p>
        </p:txBody>
      </p:sp>
      <p:sp>
        <p:nvSpPr>
          <p:cNvPr id="87" name="文本框 86"/>
          <p:cNvSpPr txBox="1"/>
          <p:nvPr/>
        </p:nvSpPr>
        <p:spPr bwMode="gray">
          <a:xfrm>
            <a:off x="455614" y="2463742"/>
            <a:ext cx="2270170" cy="1672012"/>
          </a:xfrm>
          <a:prstGeom prst="rect">
            <a:avLst/>
          </a:prstGeom>
          <a:solidFill>
            <a:schemeClr val="bg1">
              <a:lumMod val="95000"/>
            </a:schemeClr>
          </a:solidFill>
          <a:ln>
            <a:solidFill>
              <a:schemeClr val="bg1">
                <a:lumMod val="75000"/>
              </a:schemeClr>
            </a:solidFill>
            <a:prstDash val="dash"/>
          </a:ln>
        </p:spPr>
        <p:txBody>
          <a:bodyPr wrap="square" rtlCol="0">
            <a:noAutofit/>
          </a:bodyPr>
          <a:lstStyle/>
          <a:p>
            <a:pPr fontAlgn="ctr"/>
            <a:endParaRPr lang="en-US" altLang="zh-CN" sz="1200" dirty="0">
              <a:latin typeface="Huawei Sans" panose="020C0503030203020204" pitchFamily="34" charset="0"/>
              <a:cs typeface="Arial" panose="020B0604020202020204" pitchFamily="34" charset="0"/>
            </a:endParaRPr>
          </a:p>
        </p:txBody>
      </p:sp>
      <p:sp>
        <p:nvSpPr>
          <p:cNvPr id="60" name="文本框 59"/>
          <p:cNvSpPr txBox="1"/>
          <p:nvPr/>
        </p:nvSpPr>
        <p:spPr bwMode="gray">
          <a:xfrm>
            <a:off x="455614" y="1067356"/>
            <a:ext cx="5631486" cy="1247691"/>
          </a:xfrm>
          <a:prstGeom prst="rect">
            <a:avLst/>
          </a:prstGeom>
          <a:solidFill>
            <a:srgbClr val="F2FBFC"/>
          </a:solidFill>
          <a:ln>
            <a:solidFill>
              <a:srgbClr val="94DAE2"/>
            </a:solidFill>
            <a:prstDash val="dash"/>
          </a:ln>
        </p:spPr>
        <p:txBody>
          <a:bodyPr wrap="square" rtlCol="0">
            <a:noAutofit/>
          </a:bodyPr>
          <a:lstStyle/>
          <a:p>
            <a:pPr fontAlgn="ctr"/>
            <a:endParaRPr lang="en-US" altLang="zh-CN" sz="1200" dirty="0">
              <a:latin typeface="Huawei Sans" panose="020C0503030203020204" pitchFamily="34" charset="0"/>
              <a:cs typeface="Arial" panose="020B0604020202020204" pitchFamily="34" charset="0"/>
            </a:endParaRPr>
          </a:p>
        </p:txBody>
      </p:sp>
      <p:sp>
        <p:nvSpPr>
          <p:cNvPr id="2" name="标题 1"/>
          <p:cNvSpPr>
            <a:spLocks noGrp="1"/>
          </p:cNvSpPr>
          <p:nvPr>
            <p:ph type="title"/>
          </p:nvPr>
        </p:nvSpPr>
        <p:spPr bwMode="gray"/>
        <p:txBody>
          <a:bodyPr/>
          <a:lstStyle/>
          <a:p>
            <a:r>
              <a:rPr lang="en-US" smtClean="0"/>
              <a:t>Example of Configuring 6VPE (1)</a:t>
            </a:r>
            <a:endParaRPr lang="en-US" altLang="zh-CN" dirty="0"/>
          </a:p>
        </p:txBody>
      </p:sp>
      <p:sp>
        <p:nvSpPr>
          <p:cNvPr id="44" name="文本占位符 43"/>
          <p:cNvSpPr>
            <a:spLocks noGrp="1"/>
          </p:cNvSpPr>
          <p:nvPr>
            <p:ph type="body" sz="quarter" idx="10"/>
          </p:nvPr>
        </p:nvSpPr>
        <p:spPr bwMode="gray">
          <a:xfrm>
            <a:off x="455612" y="4254674"/>
            <a:ext cx="5307013" cy="1946101"/>
          </a:xfrm>
        </p:spPr>
        <p:txBody>
          <a:bodyPr/>
          <a:lstStyle/>
          <a:p>
            <a:pPr algn="l">
              <a:lnSpc>
                <a:spcPct val="100000"/>
              </a:lnSpc>
            </a:pPr>
            <a:r>
              <a:rPr lang="en-US" sz="1400" dirty="0" smtClean="0"/>
              <a:t>Configuration requirements:</a:t>
            </a:r>
            <a:endParaRPr lang="en-US" altLang="zh-CN" sz="1400" dirty="0" smtClean="0"/>
          </a:p>
          <a:p>
            <a:pPr marL="542925" lvl="1" indent="-247650">
              <a:lnSpc>
                <a:spcPct val="100000"/>
              </a:lnSpc>
            </a:pPr>
            <a:r>
              <a:rPr lang="en-US" sz="1200" dirty="0" smtClean="0"/>
              <a:t>Users at different sites desire IPv6 data communication between each other across a public network without having the internal route information known to the public network, and also implement service isolation.</a:t>
            </a:r>
            <a:endParaRPr lang="en-US" altLang="zh-CN" sz="1200" dirty="0" smtClean="0"/>
          </a:p>
          <a:p>
            <a:pPr marL="542925" lvl="1" indent="-247650">
              <a:lnSpc>
                <a:spcPct val="100000"/>
              </a:lnSpc>
            </a:pPr>
            <a:r>
              <a:rPr lang="en-US" sz="1200" dirty="0" smtClean="0"/>
              <a:t>As shown in the figure, CE1 and CE2 belong to </a:t>
            </a:r>
            <a:r>
              <a:rPr lang="en-US" sz="1200" b="1" dirty="0" err="1" smtClean="0"/>
              <a:t>vpna</a:t>
            </a:r>
            <a:r>
              <a:rPr lang="en-US" sz="1200" dirty="0" smtClean="0"/>
              <a:t>. It is required that 6VPE be configured to allow sites in </a:t>
            </a:r>
            <a:r>
              <a:rPr lang="en-US" sz="1200" b="1" dirty="0" err="1" smtClean="0"/>
              <a:t>vpna</a:t>
            </a:r>
            <a:r>
              <a:rPr lang="en-US" sz="1200" dirty="0" smtClean="0"/>
              <a:t> to communicate with each other through an MPLS backbone network, and PEs and CEs exchange static routes.</a:t>
            </a:r>
            <a:endParaRPr lang="en-US" altLang="zh-CN" sz="1200" dirty="0"/>
          </a:p>
        </p:txBody>
      </p:sp>
      <p:cxnSp>
        <p:nvCxnSpPr>
          <p:cNvPr id="39" name="直接连接符 38"/>
          <p:cNvCxnSpPr>
            <a:stCxn id="41" idx="2"/>
            <a:endCxn id="70" idx="0"/>
          </p:cNvCxnSpPr>
          <p:nvPr/>
        </p:nvCxnSpPr>
        <p:spPr bwMode="gray">
          <a:xfrm>
            <a:off x="2308652" y="1832808"/>
            <a:ext cx="0" cy="131577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41" name="图片 40"/>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038652" y="1390008"/>
            <a:ext cx="540000" cy="442800"/>
          </a:xfrm>
          <a:prstGeom prst="rect">
            <a:avLst/>
          </a:prstGeom>
        </p:spPr>
      </p:pic>
      <p:pic>
        <p:nvPicPr>
          <p:cNvPr id="43" name="图片 4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019748" y="1390008"/>
            <a:ext cx="540000" cy="442800"/>
          </a:xfrm>
          <a:prstGeom prst="rect">
            <a:avLst/>
          </a:prstGeom>
        </p:spPr>
      </p:pic>
      <p:cxnSp>
        <p:nvCxnSpPr>
          <p:cNvPr id="45" name="直接连接符 44"/>
          <p:cNvCxnSpPr>
            <a:stCxn id="41" idx="3"/>
            <a:endCxn id="43" idx="1"/>
          </p:cNvCxnSpPr>
          <p:nvPr/>
        </p:nvCxnSpPr>
        <p:spPr bwMode="gray">
          <a:xfrm>
            <a:off x="2578652" y="1611408"/>
            <a:ext cx="144109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6" name="文本框 45"/>
          <p:cNvSpPr txBox="1"/>
          <p:nvPr/>
        </p:nvSpPr>
        <p:spPr bwMode="gray">
          <a:xfrm>
            <a:off x="2513764" y="1162301"/>
            <a:ext cx="955711" cy="461665"/>
          </a:xfrm>
          <a:prstGeom prst="rect">
            <a:avLst/>
          </a:prstGeom>
          <a:noFill/>
        </p:spPr>
        <p:txBody>
          <a:bodyPr wrap="none" rtlCol="0">
            <a:spAutoFit/>
          </a:bodyPr>
          <a:lstStyle/>
          <a:p>
            <a:pPr fontAlgn="ctr"/>
            <a:r>
              <a:rPr lang="en-US" sz="1200" dirty="0" smtClean="0">
                <a:latin typeface="Huawei Sans" panose="020C0503030203020204" pitchFamily="34" charset="0"/>
              </a:rPr>
              <a:t>GE0/0/2</a:t>
            </a:r>
          </a:p>
          <a:p>
            <a:pPr fontAlgn="ctr"/>
            <a:r>
              <a:rPr lang="en-US" sz="1200" dirty="0" smtClean="0">
                <a:latin typeface="Huawei Sans" panose="020C0503030203020204" pitchFamily="34" charset="0"/>
              </a:rPr>
              <a:t>10.0.0.1/30</a:t>
            </a:r>
            <a:endParaRPr lang="en-US" sz="1200" dirty="0">
              <a:latin typeface="Huawei Sans" panose="020C0503030203020204" pitchFamily="34" charset="0"/>
              <a:cs typeface="Arial" panose="020B0604020202020204" pitchFamily="34" charset="0"/>
            </a:endParaRPr>
          </a:p>
        </p:txBody>
      </p:sp>
      <p:sp>
        <p:nvSpPr>
          <p:cNvPr id="48" name="文本框 47"/>
          <p:cNvSpPr txBox="1"/>
          <p:nvPr/>
        </p:nvSpPr>
        <p:spPr bwMode="gray">
          <a:xfrm>
            <a:off x="3109171" y="1578942"/>
            <a:ext cx="955711" cy="461665"/>
          </a:xfrm>
          <a:prstGeom prst="rect">
            <a:avLst/>
          </a:prstGeom>
          <a:noFill/>
        </p:spPr>
        <p:txBody>
          <a:bodyPr wrap="none" rtlCol="0">
            <a:spAutoFit/>
          </a:bodyPr>
          <a:lstStyle/>
          <a:p>
            <a:pPr algn="r" fontAlgn="ctr"/>
            <a:r>
              <a:rPr lang="en-US" sz="1200" dirty="0" smtClean="0">
                <a:latin typeface="Huawei Sans" panose="020C0503030203020204" pitchFamily="34" charset="0"/>
              </a:rPr>
              <a:t>GE0/0/2</a:t>
            </a:r>
          </a:p>
          <a:p>
            <a:pPr algn="r" fontAlgn="ctr"/>
            <a:r>
              <a:rPr lang="en-US" sz="1200" dirty="0" smtClean="0">
                <a:latin typeface="Huawei Sans" panose="020C0503030203020204" pitchFamily="34" charset="0"/>
              </a:rPr>
              <a:t>10.0.0.2/30</a:t>
            </a:r>
            <a:endParaRPr lang="en-US" sz="1200" dirty="0">
              <a:latin typeface="Huawei Sans" panose="020C0503030203020204" pitchFamily="34" charset="0"/>
              <a:cs typeface="Arial" panose="020B0604020202020204" pitchFamily="34" charset="0"/>
            </a:endParaRPr>
          </a:p>
        </p:txBody>
      </p:sp>
      <p:grpSp>
        <p:nvGrpSpPr>
          <p:cNvPr id="4" name="组合 3"/>
          <p:cNvGrpSpPr/>
          <p:nvPr/>
        </p:nvGrpSpPr>
        <p:grpSpPr bwMode="gray">
          <a:xfrm>
            <a:off x="4559748" y="1509556"/>
            <a:ext cx="114397" cy="216000"/>
            <a:chOff x="8351023" y="4222121"/>
            <a:chExt cx="114397" cy="216000"/>
          </a:xfrm>
        </p:grpSpPr>
        <p:cxnSp>
          <p:nvCxnSpPr>
            <p:cNvPr id="50" name="直接连接符 49"/>
            <p:cNvCxnSpPr/>
            <p:nvPr/>
          </p:nvCxnSpPr>
          <p:spPr bwMode="gray">
            <a:xfrm>
              <a:off x="8351023" y="4330121"/>
              <a:ext cx="108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bwMode="gray">
            <a:xfrm rot="5400000">
              <a:off x="8357420" y="4330121"/>
              <a:ext cx="216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54" name="组合 53"/>
          <p:cNvGrpSpPr/>
          <p:nvPr/>
        </p:nvGrpSpPr>
        <p:grpSpPr bwMode="gray">
          <a:xfrm flipH="1">
            <a:off x="1917858" y="1509556"/>
            <a:ext cx="114397" cy="216000"/>
            <a:chOff x="8351023" y="4222121"/>
            <a:chExt cx="114397" cy="216000"/>
          </a:xfrm>
        </p:grpSpPr>
        <p:cxnSp>
          <p:nvCxnSpPr>
            <p:cNvPr id="57" name="直接连接符 56"/>
            <p:cNvCxnSpPr/>
            <p:nvPr/>
          </p:nvCxnSpPr>
          <p:spPr bwMode="gray">
            <a:xfrm>
              <a:off x="8351023" y="4330121"/>
              <a:ext cx="108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bwMode="gray">
            <a:xfrm rot="5400000">
              <a:off x="8357420" y="4330121"/>
              <a:ext cx="216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9" name="文本框 58"/>
          <p:cNvSpPr txBox="1"/>
          <p:nvPr/>
        </p:nvSpPr>
        <p:spPr bwMode="gray">
          <a:xfrm>
            <a:off x="4674145" y="1393133"/>
            <a:ext cx="987771" cy="461665"/>
          </a:xfrm>
          <a:prstGeom prst="rect">
            <a:avLst/>
          </a:prstGeom>
          <a:noFill/>
        </p:spPr>
        <p:txBody>
          <a:bodyPr wrap="none" rtlCol="0">
            <a:spAutoFit/>
          </a:bodyPr>
          <a:lstStyle/>
          <a:p>
            <a:pPr fontAlgn="ctr"/>
            <a:r>
              <a:rPr lang="en-US" sz="1200" dirty="0" smtClean="0">
                <a:latin typeface="Huawei Sans" panose="020C0503030203020204" pitchFamily="34" charset="0"/>
              </a:rPr>
              <a:t>Loopback 0</a:t>
            </a:r>
            <a:endParaRPr lang="en-US" altLang="zh-CN" sz="1200" dirty="0" smtClean="0">
              <a:latin typeface="Huawei Sans" panose="020C0503030203020204" pitchFamily="34" charset="0"/>
              <a:cs typeface="Arial" panose="020B0604020202020204" pitchFamily="34" charset="0"/>
            </a:endParaRPr>
          </a:p>
          <a:p>
            <a:pPr fontAlgn="ctr"/>
            <a:r>
              <a:rPr lang="en-US" sz="1200" dirty="0" smtClean="0">
                <a:latin typeface="Huawei Sans" panose="020C0503030203020204" pitchFamily="34" charset="0"/>
              </a:rPr>
              <a:t>3.3.3.3/32</a:t>
            </a:r>
            <a:endParaRPr lang="en-US" sz="1200" dirty="0">
              <a:latin typeface="Huawei Sans" panose="020C0503030203020204" pitchFamily="34" charset="0"/>
              <a:cs typeface="Arial" panose="020B0604020202020204" pitchFamily="34" charset="0"/>
            </a:endParaRPr>
          </a:p>
        </p:txBody>
      </p:sp>
      <p:sp>
        <p:nvSpPr>
          <p:cNvPr id="69" name="文本框 68"/>
          <p:cNvSpPr txBox="1"/>
          <p:nvPr/>
        </p:nvSpPr>
        <p:spPr bwMode="gray">
          <a:xfrm>
            <a:off x="923690" y="1393133"/>
            <a:ext cx="987771" cy="461665"/>
          </a:xfrm>
          <a:prstGeom prst="rect">
            <a:avLst/>
          </a:prstGeom>
          <a:noFill/>
        </p:spPr>
        <p:txBody>
          <a:bodyPr wrap="none" rtlCol="0">
            <a:spAutoFit/>
          </a:bodyPr>
          <a:lstStyle/>
          <a:p>
            <a:pPr algn="r" fontAlgn="ctr"/>
            <a:r>
              <a:rPr lang="en-US" sz="1200" dirty="0" smtClean="0">
                <a:latin typeface="Huawei Sans" panose="020C0503030203020204" pitchFamily="34" charset="0"/>
              </a:rPr>
              <a:t>Loopback 0</a:t>
            </a:r>
            <a:endParaRPr lang="en-US" altLang="zh-CN" sz="1200" dirty="0" smtClean="0">
              <a:latin typeface="Huawei Sans" panose="020C0503030203020204" pitchFamily="34" charset="0"/>
              <a:cs typeface="Arial" panose="020B0604020202020204" pitchFamily="34" charset="0"/>
            </a:endParaRPr>
          </a:p>
          <a:p>
            <a:pPr algn="r" fontAlgn="ctr"/>
            <a:r>
              <a:rPr lang="en-US" sz="1200" dirty="0" smtClean="0">
                <a:latin typeface="Huawei Sans" panose="020C0503030203020204" pitchFamily="34" charset="0"/>
              </a:rPr>
              <a:t>2.2.2.2/32</a:t>
            </a:r>
            <a:endParaRPr lang="en-US" sz="1200" dirty="0">
              <a:latin typeface="Huawei Sans" panose="020C0503030203020204" pitchFamily="34" charset="0"/>
              <a:cs typeface="Arial" panose="020B0604020202020204" pitchFamily="34" charset="0"/>
            </a:endParaRPr>
          </a:p>
        </p:txBody>
      </p:sp>
      <p:pic>
        <p:nvPicPr>
          <p:cNvPr id="70" name="图片 69"/>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038652" y="3148586"/>
            <a:ext cx="540000" cy="442800"/>
          </a:xfrm>
          <a:prstGeom prst="rect">
            <a:avLst/>
          </a:prstGeom>
        </p:spPr>
      </p:pic>
      <p:sp>
        <p:nvSpPr>
          <p:cNvPr id="73" name="文本框 72"/>
          <p:cNvSpPr txBox="1"/>
          <p:nvPr/>
        </p:nvSpPr>
        <p:spPr bwMode="gray">
          <a:xfrm>
            <a:off x="936905" y="1837948"/>
            <a:ext cx="1369286" cy="461665"/>
          </a:xfrm>
          <a:prstGeom prst="rect">
            <a:avLst/>
          </a:prstGeom>
          <a:noFill/>
        </p:spPr>
        <p:txBody>
          <a:bodyPr wrap="none" rtlCol="0">
            <a:spAutoFit/>
          </a:bodyPr>
          <a:lstStyle/>
          <a:p>
            <a:pPr algn="r" fontAlgn="ctr"/>
            <a:r>
              <a:rPr lang="en-US" sz="1200" dirty="0" smtClean="0">
                <a:latin typeface="Huawei Sans" panose="020C0503030203020204" pitchFamily="34" charset="0"/>
              </a:rPr>
              <a:t>GE0/0/1</a:t>
            </a:r>
          </a:p>
          <a:p>
            <a:pPr algn="r" fontAlgn="ctr"/>
            <a:r>
              <a:rPr lang="en-US" sz="1200" dirty="0" smtClean="0">
                <a:latin typeface="Huawei Sans" panose="020C0503030203020204" pitchFamily="34" charset="0"/>
              </a:rPr>
              <a:t>2001:DB8:1::2/64</a:t>
            </a:r>
            <a:endParaRPr lang="en-US" sz="1200" dirty="0">
              <a:latin typeface="Huawei Sans" panose="020C0503030203020204" pitchFamily="34" charset="0"/>
              <a:cs typeface="Arial" panose="020B0604020202020204" pitchFamily="34" charset="0"/>
            </a:endParaRPr>
          </a:p>
        </p:txBody>
      </p:sp>
      <p:cxnSp>
        <p:nvCxnSpPr>
          <p:cNvPr id="74" name="直接连接符 73"/>
          <p:cNvCxnSpPr>
            <a:stCxn id="43" idx="2"/>
            <a:endCxn id="75" idx="0"/>
          </p:cNvCxnSpPr>
          <p:nvPr/>
        </p:nvCxnSpPr>
        <p:spPr bwMode="gray">
          <a:xfrm>
            <a:off x="4289748" y="1832808"/>
            <a:ext cx="0" cy="131577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75" name="图片 7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019748" y="3148586"/>
            <a:ext cx="540000" cy="442800"/>
          </a:xfrm>
          <a:prstGeom prst="rect">
            <a:avLst/>
          </a:prstGeom>
        </p:spPr>
      </p:pic>
      <p:sp>
        <p:nvSpPr>
          <p:cNvPr id="76" name="文本框 75"/>
          <p:cNvSpPr txBox="1"/>
          <p:nvPr/>
        </p:nvSpPr>
        <p:spPr bwMode="gray">
          <a:xfrm>
            <a:off x="4290816" y="1837948"/>
            <a:ext cx="1369286" cy="461665"/>
          </a:xfrm>
          <a:prstGeom prst="rect">
            <a:avLst/>
          </a:prstGeom>
          <a:noFill/>
        </p:spPr>
        <p:txBody>
          <a:bodyPr wrap="none" rtlCol="0">
            <a:spAutoFit/>
          </a:bodyPr>
          <a:lstStyle/>
          <a:p>
            <a:pPr fontAlgn="ctr"/>
            <a:r>
              <a:rPr lang="en-US" sz="1200" dirty="0" smtClean="0">
                <a:latin typeface="Huawei Sans" panose="020C0503030203020204" pitchFamily="34" charset="0"/>
              </a:rPr>
              <a:t>GE0/0/1</a:t>
            </a:r>
          </a:p>
          <a:p>
            <a:pPr fontAlgn="ctr"/>
            <a:r>
              <a:rPr lang="en-US" sz="1200" dirty="0" smtClean="0">
                <a:latin typeface="Huawei Sans" panose="020C0503030203020204" pitchFamily="34" charset="0"/>
              </a:rPr>
              <a:t>2001:DB8:2::2/64</a:t>
            </a:r>
            <a:endParaRPr lang="en-US" sz="1200" dirty="0">
              <a:latin typeface="Huawei Sans" panose="020C0503030203020204" pitchFamily="34" charset="0"/>
              <a:cs typeface="Arial" panose="020B0604020202020204" pitchFamily="34" charset="0"/>
            </a:endParaRPr>
          </a:p>
        </p:txBody>
      </p:sp>
      <p:sp>
        <p:nvSpPr>
          <p:cNvPr id="77" name="文本框 76"/>
          <p:cNvSpPr txBox="1"/>
          <p:nvPr/>
        </p:nvSpPr>
        <p:spPr bwMode="gray">
          <a:xfrm>
            <a:off x="936905" y="2690133"/>
            <a:ext cx="1369286" cy="461665"/>
          </a:xfrm>
          <a:prstGeom prst="rect">
            <a:avLst/>
          </a:prstGeom>
          <a:noFill/>
        </p:spPr>
        <p:txBody>
          <a:bodyPr wrap="none" rtlCol="0">
            <a:spAutoFit/>
          </a:bodyPr>
          <a:lstStyle/>
          <a:p>
            <a:pPr algn="r" fontAlgn="ctr"/>
            <a:r>
              <a:rPr lang="en-US" sz="1200" dirty="0" smtClean="0">
                <a:latin typeface="Huawei Sans" panose="020C0503030203020204" pitchFamily="34" charset="0"/>
              </a:rPr>
              <a:t>GE0/0/1</a:t>
            </a:r>
          </a:p>
          <a:p>
            <a:pPr algn="r" fontAlgn="ctr"/>
            <a:r>
              <a:rPr lang="en-US" sz="1200" dirty="0" smtClean="0">
                <a:latin typeface="Huawei Sans" panose="020C0503030203020204" pitchFamily="34" charset="0"/>
              </a:rPr>
              <a:t>2001:DB8:1::1/64</a:t>
            </a:r>
            <a:endParaRPr lang="en-US" sz="1200" dirty="0">
              <a:latin typeface="Huawei Sans" panose="020C0503030203020204" pitchFamily="34" charset="0"/>
              <a:cs typeface="Arial" panose="020B0604020202020204" pitchFamily="34" charset="0"/>
            </a:endParaRPr>
          </a:p>
        </p:txBody>
      </p:sp>
      <p:sp>
        <p:nvSpPr>
          <p:cNvPr id="78" name="文本框 77"/>
          <p:cNvSpPr txBox="1"/>
          <p:nvPr/>
        </p:nvSpPr>
        <p:spPr bwMode="gray">
          <a:xfrm>
            <a:off x="4290816" y="2690133"/>
            <a:ext cx="1369286" cy="461665"/>
          </a:xfrm>
          <a:prstGeom prst="rect">
            <a:avLst/>
          </a:prstGeom>
          <a:noFill/>
        </p:spPr>
        <p:txBody>
          <a:bodyPr wrap="none" rtlCol="0">
            <a:spAutoFit/>
          </a:bodyPr>
          <a:lstStyle/>
          <a:p>
            <a:pPr fontAlgn="ctr"/>
            <a:r>
              <a:rPr lang="en-US" sz="1200" dirty="0" smtClean="0">
                <a:latin typeface="Huawei Sans" panose="020C0503030203020204" pitchFamily="34" charset="0"/>
              </a:rPr>
              <a:t>GE0/0/1</a:t>
            </a:r>
          </a:p>
          <a:p>
            <a:pPr fontAlgn="ctr"/>
            <a:r>
              <a:rPr lang="en-US" sz="1200" dirty="0" smtClean="0">
                <a:latin typeface="Huawei Sans" panose="020C0503030203020204" pitchFamily="34" charset="0"/>
              </a:rPr>
              <a:t>2001:DB8:2::1/64</a:t>
            </a:r>
            <a:endParaRPr lang="en-US" sz="1200" dirty="0">
              <a:latin typeface="Huawei Sans" panose="020C0503030203020204" pitchFamily="34" charset="0"/>
              <a:cs typeface="Arial" panose="020B0604020202020204" pitchFamily="34" charset="0"/>
            </a:endParaRPr>
          </a:p>
        </p:txBody>
      </p:sp>
      <p:grpSp>
        <p:nvGrpSpPr>
          <p:cNvPr id="79" name="组合 78"/>
          <p:cNvGrpSpPr/>
          <p:nvPr/>
        </p:nvGrpSpPr>
        <p:grpSpPr bwMode="gray">
          <a:xfrm flipH="1">
            <a:off x="1917858" y="3270921"/>
            <a:ext cx="114397" cy="216000"/>
            <a:chOff x="8351023" y="4222121"/>
            <a:chExt cx="114397" cy="216000"/>
          </a:xfrm>
        </p:grpSpPr>
        <p:cxnSp>
          <p:nvCxnSpPr>
            <p:cNvPr id="80" name="直接连接符 79"/>
            <p:cNvCxnSpPr/>
            <p:nvPr/>
          </p:nvCxnSpPr>
          <p:spPr bwMode="gray">
            <a:xfrm>
              <a:off x="8351023" y="4330121"/>
              <a:ext cx="108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bwMode="gray">
            <a:xfrm rot="5400000">
              <a:off x="8357420" y="4330121"/>
              <a:ext cx="216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82" name="文本框 81"/>
          <p:cNvSpPr txBox="1"/>
          <p:nvPr/>
        </p:nvSpPr>
        <p:spPr bwMode="gray">
          <a:xfrm>
            <a:off x="455613" y="3154498"/>
            <a:ext cx="1455848" cy="461665"/>
          </a:xfrm>
          <a:prstGeom prst="rect">
            <a:avLst/>
          </a:prstGeom>
          <a:noFill/>
        </p:spPr>
        <p:txBody>
          <a:bodyPr wrap="none" rtlCol="0">
            <a:spAutoFit/>
          </a:bodyPr>
          <a:lstStyle/>
          <a:p>
            <a:pPr algn="r" fontAlgn="ctr"/>
            <a:r>
              <a:rPr lang="en-US" sz="1200" dirty="0" smtClean="0">
                <a:latin typeface="Huawei Sans" panose="020C0503030203020204" pitchFamily="34" charset="0"/>
              </a:rPr>
              <a:t>Loopback 1</a:t>
            </a:r>
            <a:endParaRPr lang="en-US" altLang="zh-CN" sz="1200" dirty="0" smtClean="0">
              <a:latin typeface="Huawei Sans" panose="020C0503030203020204" pitchFamily="34" charset="0"/>
              <a:cs typeface="Arial" panose="020B0604020202020204" pitchFamily="34" charset="0"/>
            </a:endParaRPr>
          </a:p>
          <a:p>
            <a:pPr algn="r" fontAlgn="ctr"/>
            <a:r>
              <a:rPr lang="en-US" sz="1200" dirty="0" smtClean="0">
                <a:latin typeface="Huawei Sans" panose="020C0503030203020204" pitchFamily="34" charset="0"/>
              </a:rPr>
              <a:t>2001:DB8:5::5/128</a:t>
            </a:r>
            <a:endParaRPr lang="en-US" altLang="zh-CN" sz="1200" dirty="0">
              <a:latin typeface="Huawei Sans" panose="020C0503030203020204" pitchFamily="34" charset="0"/>
              <a:cs typeface="Arial" panose="020B0604020202020204" pitchFamily="34" charset="0"/>
            </a:endParaRPr>
          </a:p>
        </p:txBody>
      </p:sp>
      <p:grpSp>
        <p:nvGrpSpPr>
          <p:cNvPr id="83" name="组合 82"/>
          <p:cNvGrpSpPr/>
          <p:nvPr/>
        </p:nvGrpSpPr>
        <p:grpSpPr bwMode="gray">
          <a:xfrm>
            <a:off x="4559748" y="3270921"/>
            <a:ext cx="114397" cy="216000"/>
            <a:chOff x="8351023" y="4222121"/>
            <a:chExt cx="114397" cy="216000"/>
          </a:xfrm>
        </p:grpSpPr>
        <p:cxnSp>
          <p:nvCxnSpPr>
            <p:cNvPr id="84" name="直接连接符 83"/>
            <p:cNvCxnSpPr/>
            <p:nvPr/>
          </p:nvCxnSpPr>
          <p:spPr bwMode="gray">
            <a:xfrm>
              <a:off x="8351023" y="4330121"/>
              <a:ext cx="108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bwMode="gray">
            <a:xfrm rot="5400000">
              <a:off x="8357420" y="4330121"/>
              <a:ext cx="216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86" name="文本框 85"/>
          <p:cNvSpPr txBox="1"/>
          <p:nvPr/>
        </p:nvSpPr>
        <p:spPr bwMode="gray">
          <a:xfrm>
            <a:off x="4674145" y="3154498"/>
            <a:ext cx="1455848" cy="461665"/>
          </a:xfrm>
          <a:prstGeom prst="rect">
            <a:avLst/>
          </a:prstGeom>
          <a:noFill/>
        </p:spPr>
        <p:txBody>
          <a:bodyPr wrap="none" rtlCol="0">
            <a:spAutoFit/>
          </a:bodyPr>
          <a:lstStyle/>
          <a:p>
            <a:pPr fontAlgn="ctr"/>
            <a:r>
              <a:rPr lang="en-US" sz="1200" dirty="0" smtClean="0">
                <a:latin typeface="Huawei Sans" panose="020C0503030203020204" pitchFamily="34" charset="0"/>
              </a:rPr>
              <a:t>Loopback 1</a:t>
            </a:r>
            <a:endParaRPr lang="en-US" altLang="zh-CN" sz="1200" dirty="0" smtClean="0">
              <a:latin typeface="Huawei Sans" panose="020C0503030203020204" pitchFamily="34" charset="0"/>
              <a:cs typeface="Arial" panose="020B0604020202020204" pitchFamily="34" charset="0"/>
            </a:endParaRPr>
          </a:p>
          <a:p>
            <a:pPr fontAlgn="ctr"/>
            <a:r>
              <a:rPr lang="en-US" sz="1200" dirty="0" smtClean="0">
                <a:latin typeface="Huawei Sans" panose="020C0503030203020204" pitchFamily="34" charset="0"/>
              </a:rPr>
              <a:t>2001:DB8:6::6/128</a:t>
            </a:r>
            <a:endParaRPr lang="en-US" altLang="zh-CN" sz="1200" dirty="0">
              <a:latin typeface="Huawei Sans" panose="020C0503030203020204" pitchFamily="34" charset="0"/>
              <a:cs typeface="Arial" panose="020B0604020202020204" pitchFamily="34" charset="0"/>
            </a:endParaRPr>
          </a:p>
        </p:txBody>
      </p:sp>
      <p:sp>
        <p:nvSpPr>
          <p:cNvPr id="89" name="文本框 88"/>
          <p:cNvSpPr txBox="1"/>
          <p:nvPr/>
        </p:nvSpPr>
        <p:spPr bwMode="gray">
          <a:xfrm>
            <a:off x="493628" y="1086536"/>
            <a:ext cx="688009" cy="276999"/>
          </a:xfrm>
          <a:prstGeom prst="rect">
            <a:avLst/>
          </a:prstGeom>
          <a:noFill/>
        </p:spPr>
        <p:txBody>
          <a:bodyPr wrap="none" rtlCol="0">
            <a:spAutoFit/>
          </a:bodyPr>
          <a:lstStyle/>
          <a:p>
            <a:pPr algn="ctr" fontAlgn="ctr"/>
            <a:r>
              <a:rPr lang="en-US" sz="1200" b="1" dirty="0" smtClean="0">
                <a:latin typeface="Huawei Sans" panose="020C0503030203020204" pitchFamily="34" charset="0"/>
              </a:rPr>
              <a:t>AS 200</a:t>
            </a:r>
            <a:endParaRPr lang="en-US" sz="1200" b="1" dirty="0">
              <a:latin typeface="Huawei Sans" panose="020C0503030203020204" pitchFamily="34" charset="0"/>
              <a:cs typeface="Arial" panose="020B0604020202020204" pitchFamily="34" charset="0"/>
            </a:endParaRPr>
          </a:p>
        </p:txBody>
      </p:sp>
      <p:sp>
        <p:nvSpPr>
          <p:cNvPr id="90" name="文本框 89"/>
          <p:cNvSpPr txBox="1"/>
          <p:nvPr/>
        </p:nvSpPr>
        <p:spPr bwMode="gray">
          <a:xfrm>
            <a:off x="493628" y="2478704"/>
            <a:ext cx="688009" cy="276999"/>
          </a:xfrm>
          <a:prstGeom prst="rect">
            <a:avLst/>
          </a:prstGeom>
          <a:noFill/>
        </p:spPr>
        <p:txBody>
          <a:bodyPr wrap="none" rtlCol="0">
            <a:spAutoFit/>
          </a:bodyPr>
          <a:lstStyle/>
          <a:p>
            <a:pPr algn="ctr" fontAlgn="ctr"/>
            <a:r>
              <a:rPr lang="en-US" sz="1200" b="1" dirty="0" smtClean="0">
                <a:latin typeface="Huawei Sans" panose="020C0503030203020204" pitchFamily="34" charset="0"/>
              </a:rPr>
              <a:t>AS 100</a:t>
            </a:r>
            <a:endParaRPr lang="en-US" sz="1200" b="1" dirty="0">
              <a:latin typeface="Huawei Sans" panose="020C0503030203020204" pitchFamily="34" charset="0"/>
              <a:cs typeface="Arial" panose="020B0604020202020204" pitchFamily="34" charset="0"/>
            </a:endParaRPr>
          </a:p>
        </p:txBody>
      </p:sp>
      <p:sp>
        <p:nvSpPr>
          <p:cNvPr id="91" name="文本框 90"/>
          <p:cNvSpPr txBox="1"/>
          <p:nvPr/>
        </p:nvSpPr>
        <p:spPr bwMode="gray">
          <a:xfrm>
            <a:off x="5372963" y="2478704"/>
            <a:ext cx="688009" cy="276999"/>
          </a:xfrm>
          <a:prstGeom prst="rect">
            <a:avLst/>
          </a:prstGeom>
          <a:noFill/>
        </p:spPr>
        <p:txBody>
          <a:bodyPr wrap="none" rtlCol="0">
            <a:spAutoFit/>
          </a:bodyPr>
          <a:lstStyle/>
          <a:p>
            <a:pPr algn="ctr" fontAlgn="ctr"/>
            <a:r>
              <a:rPr lang="en-US" sz="1200" b="1" dirty="0" smtClean="0">
                <a:latin typeface="Huawei Sans" panose="020C0503030203020204" pitchFamily="34" charset="0"/>
              </a:rPr>
              <a:t>AS 300</a:t>
            </a:r>
            <a:endParaRPr lang="en-US" sz="1200" b="1" dirty="0">
              <a:latin typeface="Huawei Sans" panose="020C0503030203020204" pitchFamily="34" charset="0"/>
              <a:cs typeface="Arial" panose="020B0604020202020204" pitchFamily="34" charset="0"/>
            </a:endParaRPr>
          </a:p>
        </p:txBody>
      </p:sp>
      <p:sp>
        <p:nvSpPr>
          <p:cNvPr id="92" name="文本框 91"/>
          <p:cNvSpPr txBox="1"/>
          <p:nvPr/>
        </p:nvSpPr>
        <p:spPr bwMode="gray">
          <a:xfrm>
            <a:off x="2045951" y="3577838"/>
            <a:ext cx="545342" cy="461665"/>
          </a:xfrm>
          <a:prstGeom prst="rect">
            <a:avLst/>
          </a:prstGeom>
          <a:noFill/>
        </p:spPr>
        <p:txBody>
          <a:bodyPr wrap="none" rtlCol="0">
            <a:spAutoFit/>
          </a:bodyPr>
          <a:lstStyle/>
          <a:p>
            <a:pPr algn="ctr" fontAlgn="ctr"/>
            <a:r>
              <a:rPr lang="en-US" sz="1200" b="1" dirty="0" smtClean="0">
                <a:latin typeface="Huawei Sans" panose="020C0503030203020204" pitchFamily="34" charset="0"/>
              </a:rPr>
              <a:t>CE1</a:t>
            </a:r>
          </a:p>
          <a:p>
            <a:pPr algn="ctr" fontAlgn="ctr"/>
            <a:r>
              <a:rPr lang="en-US" sz="1200" b="1" dirty="0" err="1" smtClean="0">
                <a:latin typeface="Huawei Sans" panose="020C0503030203020204" pitchFamily="34" charset="0"/>
              </a:rPr>
              <a:t>vpna</a:t>
            </a:r>
            <a:endParaRPr lang="en-US" sz="1200" b="1" dirty="0">
              <a:latin typeface="Huawei Sans" panose="020C0503030203020204" pitchFamily="34" charset="0"/>
              <a:cs typeface="Arial" panose="020B0604020202020204" pitchFamily="34" charset="0"/>
            </a:endParaRPr>
          </a:p>
        </p:txBody>
      </p:sp>
      <p:sp>
        <p:nvSpPr>
          <p:cNvPr id="94" name="文本框 93"/>
          <p:cNvSpPr txBox="1"/>
          <p:nvPr/>
        </p:nvSpPr>
        <p:spPr bwMode="gray">
          <a:xfrm>
            <a:off x="2082468" y="1128506"/>
            <a:ext cx="452368" cy="276999"/>
          </a:xfrm>
          <a:prstGeom prst="rect">
            <a:avLst/>
          </a:prstGeom>
          <a:noFill/>
        </p:spPr>
        <p:txBody>
          <a:bodyPr wrap="none" rtlCol="0">
            <a:spAutoFit/>
          </a:bodyPr>
          <a:lstStyle/>
          <a:p>
            <a:pPr algn="ctr" fontAlgn="ctr"/>
            <a:r>
              <a:rPr lang="en-US" sz="1200" b="1" dirty="0" smtClean="0">
                <a:latin typeface="Huawei Sans" panose="020C0503030203020204" pitchFamily="34" charset="0"/>
              </a:rPr>
              <a:t>PE1</a:t>
            </a:r>
            <a:endParaRPr lang="en-US" sz="1200" b="1" dirty="0">
              <a:latin typeface="Huawei Sans" panose="020C0503030203020204" pitchFamily="34" charset="0"/>
              <a:cs typeface="Arial" panose="020B0604020202020204" pitchFamily="34" charset="0"/>
            </a:endParaRPr>
          </a:p>
        </p:txBody>
      </p:sp>
      <p:sp>
        <p:nvSpPr>
          <p:cNvPr id="95" name="文本框 94"/>
          <p:cNvSpPr txBox="1"/>
          <p:nvPr/>
        </p:nvSpPr>
        <p:spPr bwMode="gray">
          <a:xfrm>
            <a:off x="4064882" y="1128506"/>
            <a:ext cx="455574" cy="276999"/>
          </a:xfrm>
          <a:prstGeom prst="rect">
            <a:avLst/>
          </a:prstGeom>
          <a:noFill/>
        </p:spPr>
        <p:txBody>
          <a:bodyPr wrap="none" rtlCol="0">
            <a:spAutoFit/>
          </a:bodyPr>
          <a:lstStyle/>
          <a:p>
            <a:pPr algn="ctr" fontAlgn="ctr"/>
            <a:r>
              <a:rPr lang="en-US" sz="1200" b="1" dirty="0" smtClean="0">
                <a:latin typeface="Huawei Sans" panose="020C0503030203020204" pitchFamily="34" charset="0"/>
              </a:rPr>
              <a:t>PE2</a:t>
            </a:r>
            <a:endParaRPr lang="en-US" sz="1200" b="1" dirty="0">
              <a:latin typeface="Huawei Sans" panose="020C0503030203020204" pitchFamily="34" charset="0"/>
              <a:cs typeface="Arial" panose="020B0604020202020204" pitchFamily="34" charset="0"/>
            </a:endParaRPr>
          </a:p>
        </p:txBody>
      </p:sp>
      <p:sp>
        <p:nvSpPr>
          <p:cNvPr id="102" name="文本框 31"/>
          <p:cNvSpPr txBox="1"/>
          <p:nvPr/>
        </p:nvSpPr>
        <p:spPr bwMode="gray">
          <a:xfrm>
            <a:off x="6215740" y="1066755"/>
            <a:ext cx="5227643" cy="523220"/>
          </a:xfrm>
          <a:prstGeom prst="rect">
            <a:avLst/>
          </a:prstGeom>
          <a:noFill/>
        </p:spPr>
        <p:txBody>
          <a:bodyPr wrap="squar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marL="266700" indent="-266700" fontAlgn="ctr">
              <a:spcBef>
                <a:spcPts val="0"/>
              </a:spcBef>
              <a:spcAft>
                <a:spcPts val="0"/>
              </a:spcAft>
              <a:buFont typeface="+mj-lt"/>
              <a:buAutoNum type="arabicPeriod"/>
            </a:pPr>
            <a:r>
              <a:rPr lang="en-US" sz="1400" dirty="0" smtClean="0">
                <a:solidFill>
                  <a:prstClr val="black"/>
                </a:solidFill>
                <a:latin typeface="Huawei Sans" panose="020C0503030203020204" pitchFamily="34" charset="0"/>
              </a:rPr>
              <a:t>Configure IPv4 and IPv6 addresses for interfaces. (The configuration details are not provided here.)</a:t>
            </a:r>
            <a:endParaRPr lang="en-US" altLang="zh-CN" sz="1400" dirty="0">
              <a:solidFill>
                <a:prstClr val="black"/>
              </a:solidFill>
              <a:latin typeface="Huawei Sans" panose="020C0503030203020204" pitchFamily="34" charset="0"/>
            </a:endParaRPr>
          </a:p>
        </p:txBody>
      </p:sp>
      <p:sp>
        <p:nvSpPr>
          <p:cNvPr id="103" name="文本框 32"/>
          <p:cNvSpPr txBox="1"/>
          <p:nvPr/>
        </p:nvSpPr>
        <p:spPr bwMode="gray">
          <a:xfrm>
            <a:off x="6594463" y="3189588"/>
            <a:ext cx="5125037" cy="1815882"/>
          </a:xfrm>
          <a:prstGeom prst="rect">
            <a:avLst/>
          </a:prstGeom>
          <a:solidFill>
            <a:schemeClr val="bg1">
              <a:lumMod val="85000"/>
            </a:schemeClr>
          </a:solidFill>
          <a:ln>
            <a:noFill/>
          </a:ln>
        </p:spPr>
        <p:txBody>
          <a:bodyPr wrap="squar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fontAlgn="ctr"/>
            <a:r>
              <a:rPr lang="en-US" sz="1400" dirty="0" smtClean="0">
                <a:solidFill>
                  <a:prstClr val="black"/>
                </a:solidFill>
                <a:latin typeface="Huawei Sans" panose="020C0503030203020204" pitchFamily="34" charset="0"/>
              </a:rPr>
              <a:t>[PE1] </a:t>
            </a:r>
            <a:r>
              <a:rPr lang="en-US" sz="1400" dirty="0" err="1" smtClean="0">
                <a:solidFill>
                  <a:prstClr val="black"/>
                </a:solidFill>
                <a:latin typeface="Huawei Sans" panose="020C0503030203020204" pitchFamily="34" charset="0"/>
              </a:rPr>
              <a:t>mpls</a:t>
            </a:r>
            <a:r>
              <a:rPr lang="en-US" sz="1400" dirty="0" smtClean="0">
                <a:solidFill>
                  <a:prstClr val="black"/>
                </a:solidFill>
                <a:latin typeface="Huawei Sans" panose="020C0503030203020204" pitchFamily="34" charset="0"/>
              </a:rPr>
              <a:t> </a:t>
            </a:r>
            <a:r>
              <a:rPr lang="en-US" sz="1400" dirty="0" err="1" smtClean="0">
                <a:solidFill>
                  <a:prstClr val="black"/>
                </a:solidFill>
                <a:latin typeface="Huawei Sans" panose="020C0503030203020204" pitchFamily="34" charset="0"/>
              </a:rPr>
              <a:t>lsr</a:t>
            </a:r>
            <a:r>
              <a:rPr lang="en-US" sz="1400" dirty="0" smtClean="0">
                <a:solidFill>
                  <a:prstClr val="black"/>
                </a:solidFill>
                <a:latin typeface="Huawei Sans" panose="020C0503030203020204" pitchFamily="34" charset="0"/>
              </a:rPr>
              <a:t>-id 2.2.2.2</a:t>
            </a:r>
          </a:p>
          <a:p>
            <a:pPr fontAlgn="ctr"/>
            <a:r>
              <a:rPr lang="en-US" sz="1400" dirty="0" smtClean="0">
                <a:solidFill>
                  <a:prstClr val="black"/>
                </a:solidFill>
                <a:latin typeface="Huawei Sans" panose="020C0503030203020204" pitchFamily="34" charset="0"/>
              </a:rPr>
              <a:t>[PE1] </a:t>
            </a:r>
            <a:r>
              <a:rPr lang="en-US" sz="1400" dirty="0" err="1" smtClean="0">
                <a:solidFill>
                  <a:prstClr val="black"/>
                </a:solidFill>
                <a:latin typeface="Huawei Sans" panose="020C0503030203020204" pitchFamily="34" charset="0"/>
              </a:rPr>
              <a:t>mpls</a:t>
            </a:r>
            <a:endParaRPr lang="en-US" altLang="zh-CN" sz="1400" dirty="0" smtClean="0">
              <a:solidFill>
                <a:prstClr val="black"/>
              </a:solidFill>
              <a:latin typeface="Huawei Sans" panose="020C0503030203020204" pitchFamily="34" charset="0"/>
              <a:cs typeface="Courier New" panose="02070309020205020404" pitchFamily="49" charset="0"/>
            </a:endParaRPr>
          </a:p>
          <a:p>
            <a:pPr fontAlgn="ctr"/>
            <a:r>
              <a:rPr lang="en-US" sz="1400" dirty="0" smtClean="0">
                <a:solidFill>
                  <a:prstClr val="black"/>
                </a:solidFill>
                <a:latin typeface="Huawei Sans" panose="020C0503030203020204" pitchFamily="34" charset="0"/>
              </a:rPr>
              <a:t>[PE1-mpls] quit</a:t>
            </a:r>
          </a:p>
          <a:p>
            <a:pPr fontAlgn="ctr"/>
            <a:r>
              <a:rPr lang="en-US" sz="1400" dirty="0" smtClean="0">
                <a:solidFill>
                  <a:prstClr val="black"/>
                </a:solidFill>
                <a:latin typeface="Huawei Sans" panose="020C0503030203020204" pitchFamily="34" charset="0"/>
              </a:rPr>
              <a:t>[PE1] </a:t>
            </a:r>
            <a:r>
              <a:rPr lang="en-US" sz="1400" dirty="0" err="1" smtClean="0">
                <a:solidFill>
                  <a:prstClr val="black"/>
                </a:solidFill>
                <a:latin typeface="Huawei Sans" panose="020C0503030203020204" pitchFamily="34" charset="0"/>
              </a:rPr>
              <a:t>mpls</a:t>
            </a:r>
            <a:r>
              <a:rPr lang="en-US" sz="1400" dirty="0" smtClean="0">
                <a:solidFill>
                  <a:prstClr val="black"/>
                </a:solidFill>
                <a:latin typeface="Huawei Sans" panose="020C0503030203020204" pitchFamily="34" charset="0"/>
              </a:rPr>
              <a:t> </a:t>
            </a:r>
            <a:r>
              <a:rPr lang="en-US" sz="1400" dirty="0" err="1" smtClean="0">
                <a:solidFill>
                  <a:prstClr val="black"/>
                </a:solidFill>
                <a:latin typeface="Huawei Sans" panose="020C0503030203020204" pitchFamily="34" charset="0"/>
              </a:rPr>
              <a:t>ldp</a:t>
            </a:r>
            <a:endParaRPr lang="en-US" altLang="zh-CN" sz="1400" dirty="0" smtClean="0">
              <a:solidFill>
                <a:prstClr val="black"/>
              </a:solidFill>
              <a:latin typeface="Huawei Sans" panose="020C0503030203020204" pitchFamily="34" charset="0"/>
              <a:cs typeface="Courier New" panose="02070309020205020404" pitchFamily="49" charset="0"/>
            </a:endParaRPr>
          </a:p>
          <a:p>
            <a:pPr fontAlgn="ctr"/>
            <a:r>
              <a:rPr lang="en-US" sz="1400" dirty="0" smtClean="0">
                <a:solidFill>
                  <a:prstClr val="black"/>
                </a:solidFill>
                <a:latin typeface="Huawei Sans" panose="020C0503030203020204" pitchFamily="34" charset="0"/>
              </a:rPr>
              <a:t>[PE1-mpls-ldp] quit</a:t>
            </a:r>
          </a:p>
          <a:p>
            <a:pPr fontAlgn="ctr"/>
            <a:r>
              <a:rPr lang="en-US" sz="1400" dirty="0" smtClean="0">
                <a:solidFill>
                  <a:prstClr val="black"/>
                </a:solidFill>
                <a:latin typeface="Huawei Sans" panose="020C0503030203020204" pitchFamily="34" charset="0"/>
              </a:rPr>
              <a:t>[PE1] interface GigabitEthernet0/0/2</a:t>
            </a:r>
            <a:endParaRPr lang="en-US" altLang="zh-CN" sz="1400" dirty="0" smtClean="0">
              <a:solidFill>
                <a:prstClr val="black"/>
              </a:solidFill>
              <a:latin typeface="Huawei Sans" panose="020C0503030203020204" pitchFamily="34" charset="0"/>
              <a:cs typeface="Courier New" panose="02070309020205020404" pitchFamily="49" charset="0"/>
            </a:endParaRPr>
          </a:p>
          <a:p>
            <a:pPr fontAlgn="ctr"/>
            <a:r>
              <a:rPr lang="en-US" sz="1400" dirty="0" smtClean="0">
                <a:solidFill>
                  <a:prstClr val="black"/>
                </a:solidFill>
                <a:latin typeface="Huawei Sans" panose="020C0503030203020204" pitchFamily="34" charset="0"/>
              </a:rPr>
              <a:t>[PE1-GigabitEthernet2/0/0] </a:t>
            </a:r>
            <a:r>
              <a:rPr lang="en-US" sz="1400" dirty="0" err="1" smtClean="0">
                <a:solidFill>
                  <a:prstClr val="black"/>
                </a:solidFill>
                <a:latin typeface="Huawei Sans" panose="020C0503030203020204" pitchFamily="34" charset="0"/>
              </a:rPr>
              <a:t>mpls</a:t>
            </a:r>
            <a:endParaRPr lang="en-US" altLang="zh-CN" sz="1400" dirty="0" smtClean="0">
              <a:solidFill>
                <a:prstClr val="black"/>
              </a:solidFill>
              <a:latin typeface="Huawei Sans" panose="020C0503030203020204" pitchFamily="34" charset="0"/>
              <a:cs typeface="Courier New" panose="02070309020205020404" pitchFamily="49" charset="0"/>
            </a:endParaRPr>
          </a:p>
          <a:p>
            <a:pPr fontAlgn="ctr"/>
            <a:r>
              <a:rPr lang="en-US" sz="1400" dirty="0" smtClean="0">
                <a:solidFill>
                  <a:prstClr val="black"/>
                </a:solidFill>
                <a:latin typeface="Huawei Sans" panose="020C0503030203020204" pitchFamily="34" charset="0"/>
              </a:rPr>
              <a:t>[PE1-GigabitEthernet2/0/0] </a:t>
            </a:r>
            <a:r>
              <a:rPr lang="en-US" sz="1400" dirty="0" err="1" smtClean="0">
                <a:solidFill>
                  <a:prstClr val="black"/>
                </a:solidFill>
                <a:latin typeface="Huawei Sans" panose="020C0503030203020204" pitchFamily="34" charset="0"/>
              </a:rPr>
              <a:t>mpls</a:t>
            </a:r>
            <a:r>
              <a:rPr lang="en-US" sz="1400" dirty="0" smtClean="0">
                <a:solidFill>
                  <a:prstClr val="black"/>
                </a:solidFill>
                <a:latin typeface="Huawei Sans" panose="020C0503030203020204" pitchFamily="34" charset="0"/>
              </a:rPr>
              <a:t> </a:t>
            </a:r>
            <a:r>
              <a:rPr lang="en-US" sz="1400" dirty="0" err="1" smtClean="0">
                <a:solidFill>
                  <a:prstClr val="black"/>
                </a:solidFill>
                <a:latin typeface="Huawei Sans" panose="020C0503030203020204" pitchFamily="34" charset="0"/>
              </a:rPr>
              <a:t>ldp</a:t>
            </a:r>
            <a:endParaRPr lang="en-US" altLang="zh-CN" sz="1400" dirty="0">
              <a:solidFill>
                <a:prstClr val="black"/>
              </a:solidFill>
              <a:latin typeface="Huawei Sans" panose="020C0503030203020204" pitchFamily="34" charset="0"/>
              <a:cs typeface="Courier New" panose="02070309020205020404" pitchFamily="49" charset="0"/>
            </a:endParaRPr>
          </a:p>
        </p:txBody>
      </p:sp>
      <p:sp>
        <p:nvSpPr>
          <p:cNvPr id="104" name="文本框 33"/>
          <p:cNvSpPr txBox="1"/>
          <p:nvPr/>
        </p:nvSpPr>
        <p:spPr bwMode="gray">
          <a:xfrm>
            <a:off x="6215740" y="2621074"/>
            <a:ext cx="5533347" cy="523220"/>
          </a:xfrm>
          <a:prstGeom prst="rect">
            <a:avLst/>
          </a:prstGeom>
          <a:noFill/>
        </p:spPr>
        <p:txBody>
          <a:bodyPr wrap="squar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marL="266700" indent="-266700" fontAlgn="ctr">
              <a:spcBef>
                <a:spcPts val="0"/>
              </a:spcBef>
              <a:spcAft>
                <a:spcPts val="0"/>
              </a:spcAft>
              <a:buFont typeface="+mj-lt"/>
              <a:buAutoNum type="arabicPeriod" startAt="3"/>
            </a:pPr>
            <a:r>
              <a:rPr lang="en-US" sz="1400" dirty="0" smtClean="0">
                <a:solidFill>
                  <a:prstClr val="black"/>
                </a:solidFill>
                <a:latin typeface="Huawei Sans" panose="020C0503030203020204" pitchFamily="34" charset="0"/>
              </a:rPr>
              <a:t>Enable MPLS and MPLS LDP on the backbone network, and enable PEs to establish an LDP LSP.</a:t>
            </a:r>
            <a:endParaRPr lang="en-US" altLang="zh-CN" sz="1400" dirty="0">
              <a:solidFill>
                <a:prstClr val="black"/>
              </a:solidFill>
              <a:latin typeface="Huawei Sans" panose="020C0503030203020204" pitchFamily="34" charset="0"/>
            </a:endParaRPr>
          </a:p>
        </p:txBody>
      </p:sp>
      <p:sp>
        <p:nvSpPr>
          <p:cNvPr id="105" name="文本框 33"/>
          <p:cNvSpPr txBox="1"/>
          <p:nvPr/>
        </p:nvSpPr>
        <p:spPr bwMode="gray">
          <a:xfrm>
            <a:off x="6215740" y="1736192"/>
            <a:ext cx="5533347" cy="738664"/>
          </a:xfrm>
          <a:prstGeom prst="rect">
            <a:avLst/>
          </a:prstGeom>
          <a:noFill/>
        </p:spPr>
        <p:txBody>
          <a:bodyPr wrap="squar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marL="266700" indent="-266700" fontAlgn="ctr">
              <a:spcBef>
                <a:spcPts val="0"/>
              </a:spcBef>
              <a:spcAft>
                <a:spcPts val="0"/>
              </a:spcAft>
              <a:buFont typeface="+mj-lt"/>
              <a:buAutoNum type="arabicPeriod" startAt="2"/>
            </a:pPr>
            <a:r>
              <a:rPr lang="en-US" sz="1400" dirty="0" smtClean="0">
                <a:solidFill>
                  <a:prstClr val="black"/>
                </a:solidFill>
                <a:latin typeface="Huawei Sans" panose="020C0503030203020204" pitchFamily="34" charset="0"/>
              </a:rPr>
              <a:t>Configure IS-IS on PE1 and PE2 so that they can learn routes to each other's interface (loopback 0). (The configuration details are not provided here.)</a:t>
            </a:r>
            <a:endParaRPr lang="en-US" altLang="zh-CN" sz="1400" dirty="0">
              <a:solidFill>
                <a:prstClr val="black"/>
              </a:solidFill>
              <a:latin typeface="Huawei Sans" panose="020C0503030203020204" pitchFamily="34" charset="0"/>
            </a:endParaRPr>
          </a:p>
        </p:txBody>
      </p:sp>
      <p:sp>
        <p:nvSpPr>
          <p:cNvPr id="106" name="文本框 105"/>
          <p:cNvSpPr txBox="1"/>
          <p:nvPr/>
        </p:nvSpPr>
        <p:spPr bwMode="gray">
          <a:xfrm>
            <a:off x="8844302" y="5739110"/>
            <a:ext cx="3005138" cy="461665"/>
          </a:xfrm>
          <a:prstGeom prst="rect">
            <a:avLst/>
          </a:prstGeom>
          <a:noFill/>
        </p:spPr>
        <p:txBody>
          <a:bodyPr wrap="square" rtlCol="0">
            <a:spAutoFit/>
          </a:bodyPr>
          <a:lstStyle/>
          <a:p>
            <a:pPr fontAlgn="ctr"/>
            <a:r>
              <a:rPr lang="en-US" sz="1200" dirty="0" smtClean="0">
                <a:latin typeface="Huawei Sans" panose="020C0503030203020204" pitchFamily="34" charset="0"/>
              </a:rPr>
              <a:t>The configuration on PE2 is similar to that on PE1, and is not provided here.</a:t>
            </a:r>
            <a:endParaRPr lang="en-US" altLang="zh-CN" sz="1200" dirty="0">
              <a:latin typeface="Huawei Sans" panose="020C0503030203020204" pitchFamily="34" charset="0"/>
            </a:endParaRPr>
          </a:p>
        </p:txBody>
      </p:sp>
      <p:sp>
        <p:nvSpPr>
          <p:cNvPr id="107" name="文本框 106"/>
          <p:cNvSpPr txBox="1"/>
          <p:nvPr/>
        </p:nvSpPr>
        <p:spPr bwMode="gray">
          <a:xfrm>
            <a:off x="4017299" y="3577838"/>
            <a:ext cx="545342" cy="461665"/>
          </a:xfrm>
          <a:prstGeom prst="rect">
            <a:avLst/>
          </a:prstGeom>
          <a:noFill/>
        </p:spPr>
        <p:txBody>
          <a:bodyPr wrap="none" rtlCol="0">
            <a:spAutoFit/>
          </a:bodyPr>
          <a:lstStyle/>
          <a:p>
            <a:pPr algn="ctr" fontAlgn="ctr"/>
            <a:r>
              <a:rPr lang="en-US" sz="1200" b="1" dirty="0" smtClean="0">
                <a:latin typeface="Huawei Sans" panose="020C0503030203020204" pitchFamily="34" charset="0"/>
              </a:rPr>
              <a:t>CE2</a:t>
            </a:r>
          </a:p>
          <a:p>
            <a:pPr algn="ctr" fontAlgn="ctr"/>
            <a:r>
              <a:rPr lang="en-US" sz="1200" b="1" dirty="0" err="1" smtClean="0">
                <a:latin typeface="Huawei Sans" panose="020C0503030203020204" pitchFamily="34" charset="0"/>
              </a:rPr>
              <a:t>vpna</a:t>
            </a:r>
            <a:endParaRPr lang="en-US" sz="1200" b="1" dirty="0">
              <a:latin typeface="Huawei Sans" panose="020C0503030203020204" pitchFamily="34" charset="0"/>
              <a:cs typeface="Arial" panose="020B0604020202020204" pitchFamily="34" charset="0"/>
            </a:endParaRPr>
          </a:p>
        </p:txBody>
      </p:sp>
      <p:sp>
        <p:nvSpPr>
          <p:cNvPr id="61" name="五边形 60"/>
          <p:cNvSpPr/>
          <p:nvPr/>
        </p:nvSpPr>
        <p:spPr bwMode="gray">
          <a:xfrm>
            <a:off x="5855005" y="104076"/>
            <a:ext cx="881075" cy="21312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Overview</a:t>
            </a:r>
            <a:endParaRPr lang="en-US" sz="1200" dirty="0">
              <a:latin typeface="Huawei Sans" panose="020C0503030203020204" pitchFamily="34" charset="0"/>
            </a:endParaRPr>
          </a:p>
        </p:txBody>
      </p:sp>
      <p:sp>
        <p:nvSpPr>
          <p:cNvPr id="62" name="燕尾形 61"/>
          <p:cNvSpPr/>
          <p:nvPr/>
        </p:nvSpPr>
        <p:spPr bwMode="gray">
          <a:xfrm>
            <a:off x="6647300" y="104076"/>
            <a:ext cx="1294562"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IPv6 over IPv4</a:t>
            </a:r>
            <a:endParaRPr lang="en-US" sz="1200" dirty="0">
              <a:latin typeface="Huawei Sans" panose="020C0503030203020204" pitchFamily="34" charset="0"/>
            </a:endParaRPr>
          </a:p>
        </p:txBody>
      </p:sp>
      <p:sp>
        <p:nvSpPr>
          <p:cNvPr id="63" name="燕尾形 62"/>
          <p:cNvSpPr/>
          <p:nvPr/>
        </p:nvSpPr>
        <p:spPr bwMode="gray">
          <a:xfrm>
            <a:off x="7853082" y="104076"/>
            <a:ext cx="720000"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6PE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燕尾形 63"/>
          <p:cNvSpPr/>
          <p:nvPr/>
        </p:nvSpPr>
        <p:spPr bwMode="gray">
          <a:xfrm>
            <a:off x="8484302" y="104076"/>
            <a:ext cx="720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chemeClr val="bg1"/>
                </a:solidFill>
                <a:latin typeface="Huawei Sans" panose="020C0503030203020204" pitchFamily="34" charset="0"/>
              </a:rPr>
              <a:t>6VPE</a:t>
            </a:r>
            <a:endParaRPr lang="en-US" altLang="zh-CN"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燕尾形 64"/>
          <p:cNvSpPr/>
          <p:nvPr/>
        </p:nvSpPr>
        <p:spPr bwMode="gray">
          <a:xfrm>
            <a:off x="10344605" y="104076"/>
            <a:ext cx="77225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NAT64</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燕尾形 65"/>
          <p:cNvSpPr/>
          <p:nvPr/>
        </p:nvSpPr>
        <p:spPr bwMode="gray">
          <a:xfrm>
            <a:off x="9115522" y="104076"/>
            <a:ext cx="1317863"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IPv4 over IPv6</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燕尾形 66"/>
          <p:cNvSpPr/>
          <p:nvPr/>
        </p:nvSpPr>
        <p:spPr bwMode="gray">
          <a:xfrm>
            <a:off x="11028075" y="104076"/>
            <a:ext cx="72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IVI</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1813205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altLang="zh-CN" sz="2000" smtClean="0"/>
              <a:t>As shortage of IPv4 addresses becomes severer, IPv4-to-IPv6 transition has become the focus of network development. Although IPv6 is the ultimate solution to this problem, IPv4 networks will be retained for a long period of time to meet service continuity requirements. During the IPv4-to-IPv6 transition, it is inevitable that IPv4 and IPv6 addresses coexist on networks.</a:t>
            </a:r>
          </a:p>
          <a:p>
            <a:r>
              <a:rPr lang="en-US" altLang="zh-CN" sz="2000" smtClean="0"/>
              <a:t>This course describes the transition technologies used when IPv4 and IPv6 coexist, including IPv6 over IPv4 tunneling, IPv6 Provider Edge (6PE), IPv6 VPN Provider Edge (6VPE), IPv4 over IPv6 tunneling, Network Address Translation IPv6-to-IPv4 (NAT64), and IVI.</a:t>
            </a:r>
            <a:endParaRPr lang="en-US" altLang="zh-CN" sz="2000" dirty="0"/>
          </a:p>
        </p:txBody>
      </p:sp>
    </p:spTree>
    <p:extLst>
      <p:ext uri="{BB962C8B-B14F-4D97-AF65-F5344CB8AC3E}">
        <p14:creationId xmlns:p14="http://schemas.microsoft.com/office/powerpoint/2010/main" val="78189686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文本框 87"/>
          <p:cNvSpPr txBox="1"/>
          <p:nvPr/>
        </p:nvSpPr>
        <p:spPr bwMode="gray">
          <a:xfrm>
            <a:off x="3859822" y="2463742"/>
            <a:ext cx="2241972" cy="1672012"/>
          </a:xfrm>
          <a:prstGeom prst="rect">
            <a:avLst/>
          </a:prstGeom>
          <a:solidFill>
            <a:schemeClr val="bg1">
              <a:lumMod val="95000"/>
            </a:schemeClr>
          </a:solidFill>
          <a:ln>
            <a:solidFill>
              <a:schemeClr val="bg1">
                <a:lumMod val="75000"/>
              </a:schemeClr>
            </a:solidFill>
            <a:prstDash val="dash"/>
          </a:ln>
        </p:spPr>
        <p:txBody>
          <a:bodyPr wrap="square" rtlCol="0">
            <a:noAutofit/>
          </a:bodyPr>
          <a:lstStyle/>
          <a:p>
            <a:pPr fontAlgn="ctr"/>
            <a:endParaRPr lang="en-US" altLang="zh-CN" sz="1200" dirty="0">
              <a:latin typeface="Huawei Sans" panose="020C0503030203020204" pitchFamily="34" charset="0"/>
              <a:cs typeface="Arial" panose="020B0604020202020204" pitchFamily="34" charset="0"/>
            </a:endParaRPr>
          </a:p>
        </p:txBody>
      </p:sp>
      <p:sp>
        <p:nvSpPr>
          <p:cNvPr id="87" name="文本框 86"/>
          <p:cNvSpPr txBox="1"/>
          <p:nvPr/>
        </p:nvSpPr>
        <p:spPr bwMode="gray">
          <a:xfrm>
            <a:off x="455614" y="2463742"/>
            <a:ext cx="2270170" cy="1672012"/>
          </a:xfrm>
          <a:prstGeom prst="rect">
            <a:avLst/>
          </a:prstGeom>
          <a:solidFill>
            <a:schemeClr val="bg1">
              <a:lumMod val="95000"/>
            </a:schemeClr>
          </a:solidFill>
          <a:ln>
            <a:solidFill>
              <a:schemeClr val="bg1">
                <a:lumMod val="75000"/>
              </a:schemeClr>
            </a:solidFill>
            <a:prstDash val="dash"/>
          </a:ln>
        </p:spPr>
        <p:txBody>
          <a:bodyPr wrap="square" rtlCol="0">
            <a:noAutofit/>
          </a:bodyPr>
          <a:lstStyle/>
          <a:p>
            <a:pPr fontAlgn="ctr"/>
            <a:endParaRPr lang="en-US" altLang="zh-CN" sz="1200" dirty="0">
              <a:latin typeface="Huawei Sans" panose="020C0503030203020204" pitchFamily="34" charset="0"/>
              <a:cs typeface="Arial" panose="020B0604020202020204" pitchFamily="34" charset="0"/>
            </a:endParaRPr>
          </a:p>
        </p:txBody>
      </p:sp>
      <p:sp>
        <p:nvSpPr>
          <p:cNvPr id="60" name="文本框 59"/>
          <p:cNvSpPr txBox="1"/>
          <p:nvPr/>
        </p:nvSpPr>
        <p:spPr bwMode="gray">
          <a:xfrm>
            <a:off x="455614" y="1067356"/>
            <a:ext cx="5631486" cy="1247691"/>
          </a:xfrm>
          <a:prstGeom prst="rect">
            <a:avLst/>
          </a:prstGeom>
          <a:solidFill>
            <a:srgbClr val="F2FBFC"/>
          </a:solidFill>
          <a:ln>
            <a:solidFill>
              <a:srgbClr val="94DAE2"/>
            </a:solidFill>
            <a:prstDash val="dash"/>
          </a:ln>
        </p:spPr>
        <p:txBody>
          <a:bodyPr wrap="square" rtlCol="0">
            <a:noAutofit/>
          </a:bodyPr>
          <a:lstStyle/>
          <a:p>
            <a:pPr fontAlgn="ctr"/>
            <a:endParaRPr lang="en-US" altLang="zh-CN" sz="1200" dirty="0">
              <a:latin typeface="Huawei Sans" panose="020C0503030203020204" pitchFamily="34" charset="0"/>
              <a:cs typeface="Arial" panose="020B0604020202020204" pitchFamily="34" charset="0"/>
            </a:endParaRPr>
          </a:p>
        </p:txBody>
      </p:sp>
      <p:sp>
        <p:nvSpPr>
          <p:cNvPr id="2" name="标题 1"/>
          <p:cNvSpPr>
            <a:spLocks noGrp="1"/>
          </p:cNvSpPr>
          <p:nvPr>
            <p:ph type="title"/>
          </p:nvPr>
        </p:nvSpPr>
        <p:spPr bwMode="gray"/>
        <p:txBody>
          <a:bodyPr/>
          <a:lstStyle/>
          <a:p>
            <a:r>
              <a:rPr lang="en-US" smtClean="0"/>
              <a:t>Example of Configuring 6VPE (2)</a:t>
            </a:r>
            <a:endParaRPr lang="en-US" altLang="zh-CN" dirty="0"/>
          </a:p>
        </p:txBody>
      </p:sp>
      <p:sp>
        <p:nvSpPr>
          <p:cNvPr id="44" name="文本占位符 43"/>
          <p:cNvSpPr>
            <a:spLocks noGrp="1"/>
          </p:cNvSpPr>
          <p:nvPr>
            <p:ph type="body" sz="quarter" idx="10"/>
          </p:nvPr>
        </p:nvSpPr>
        <p:spPr bwMode="gray">
          <a:xfrm>
            <a:off x="455611" y="4250542"/>
            <a:ext cx="5307013" cy="1950233"/>
          </a:xfrm>
        </p:spPr>
        <p:txBody>
          <a:bodyPr/>
          <a:lstStyle/>
          <a:p>
            <a:pPr>
              <a:lnSpc>
                <a:spcPct val="100000"/>
              </a:lnSpc>
            </a:pPr>
            <a:r>
              <a:rPr lang="en-US" sz="1400" dirty="0" smtClean="0"/>
              <a:t>Configuration requirements:</a:t>
            </a:r>
            <a:endParaRPr lang="en-US" altLang="zh-CN" sz="1400" dirty="0" smtClean="0"/>
          </a:p>
          <a:p>
            <a:pPr marL="542925" lvl="1" indent="-247650">
              <a:lnSpc>
                <a:spcPct val="100000"/>
              </a:lnSpc>
            </a:pPr>
            <a:r>
              <a:rPr lang="en-US" sz="1200" dirty="0" smtClean="0"/>
              <a:t>Users at different sites desire IPv6 data communication between each other across a public network without having the internal route information known to the public network, and also implement service isolation.</a:t>
            </a:r>
            <a:endParaRPr lang="en-US" altLang="zh-CN" sz="1200" dirty="0" smtClean="0"/>
          </a:p>
          <a:p>
            <a:pPr marL="542925" lvl="1" indent="-247650">
              <a:lnSpc>
                <a:spcPct val="100000"/>
              </a:lnSpc>
            </a:pPr>
            <a:r>
              <a:rPr lang="en-US" sz="1200" dirty="0" smtClean="0"/>
              <a:t>As shown in the figure, CE1 and CE2 belong to </a:t>
            </a:r>
            <a:r>
              <a:rPr lang="en-US" sz="1200" b="1" dirty="0" err="1" smtClean="0"/>
              <a:t>vpna</a:t>
            </a:r>
            <a:r>
              <a:rPr lang="en-US" sz="1200" dirty="0" smtClean="0"/>
              <a:t>. It is required that 6VPE be configured to allow sites in </a:t>
            </a:r>
            <a:r>
              <a:rPr lang="en-US" sz="1200" b="1" dirty="0" err="1" smtClean="0"/>
              <a:t>vpna</a:t>
            </a:r>
            <a:r>
              <a:rPr lang="en-US" sz="1200" dirty="0" smtClean="0"/>
              <a:t> to communicate with each other through an MPLS backbone network, and PEs and CEs exchange static routes.</a:t>
            </a:r>
            <a:endParaRPr lang="en-US" altLang="zh-CN" sz="1200" dirty="0"/>
          </a:p>
        </p:txBody>
      </p:sp>
      <p:cxnSp>
        <p:nvCxnSpPr>
          <p:cNvPr id="39" name="直接连接符 38"/>
          <p:cNvCxnSpPr>
            <a:stCxn id="41" idx="2"/>
            <a:endCxn id="70" idx="0"/>
          </p:cNvCxnSpPr>
          <p:nvPr/>
        </p:nvCxnSpPr>
        <p:spPr bwMode="gray">
          <a:xfrm>
            <a:off x="2308652" y="1832808"/>
            <a:ext cx="0" cy="131577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41" name="图片 40"/>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038652" y="1390008"/>
            <a:ext cx="540000" cy="442800"/>
          </a:xfrm>
          <a:prstGeom prst="rect">
            <a:avLst/>
          </a:prstGeom>
        </p:spPr>
      </p:pic>
      <p:pic>
        <p:nvPicPr>
          <p:cNvPr id="43" name="图片 4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019748" y="1390008"/>
            <a:ext cx="540000" cy="442800"/>
          </a:xfrm>
          <a:prstGeom prst="rect">
            <a:avLst/>
          </a:prstGeom>
        </p:spPr>
      </p:pic>
      <p:cxnSp>
        <p:nvCxnSpPr>
          <p:cNvPr id="45" name="直接连接符 44"/>
          <p:cNvCxnSpPr>
            <a:stCxn id="41" idx="3"/>
            <a:endCxn id="43" idx="1"/>
          </p:cNvCxnSpPr>
          <p:nvPr/>
        </p:nvCxnSpPr>
        <p:spPr bwMode="gray">
          <a:xfrm>
            <a:off x="2578652" y="1611408"/>
            <a:ext cx="144109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6" name="文本框 45"/>
          <p:cNvSpPr txBox="1"/>
          <p:nvPr/>
        </p:nvSpPr>
        <p:spPr bwMode="gray">
          <a:xfrm>
            <a:off x="2513764" y="1162301"/>
            <a:ext cx="955711" cy="461665"/>
          </a:xfrm>
          <a:prstGeom prst="rect">
            <a:avLst/>
          </a:prstGeom>
          <a:noFill/>
        </p:spPr>
        <p:txBody>
          <a:bodyPr wrap="none" rtlCol="0">
            <a:spAutoFit/>
          </a:bodyPr>
          <a:lstStyle/>
          <a:p>
            <a:pPr fontAlgn="ctr"/>
            <a:r>
              <a:rPr lang="en-US" sz="1200" dirty="0" smtClean="0">
                <a:latin typeface="Huawei Sans" panose="020C0503030203020204" pitchFamily="34" charset="0"/>
              </a:rPr>
              <a:t>GE0/0/2</a:t>
            </a:r>
          </a:p>
          <a:p>
            <a:pPr fontAlgn="ctr"/>
            <a:r>
              <a:rPr lang="en-US" sz="1200" dirty="0" smtClean="0">
                <a:latin typeface="Huawei Sans" panose="020C0503030203020204" pitchFamily="34" charset="0"/>
              </a:rPr>
              <a:t>10.0.0.1/30</a:t>
            </a:r>
            <a:endParaRPr lang="en-US" sz="1200" dirty="0">
              <a:latin typeface="Huawei Sans" panose="020C0503030203020204" pitchFamily="34" charset="0"/>
              <a:cs typeface="Arial" panose="020B0604020202020204" pitchFamily="34" charset="0"/>
            </a:endParaRPr>
          </a:p>
        </p:txBody>
      </p:sp>
      <p:sp>
        <p:nvSpPr>
          <p:cNvPr id="48" name="文本框 47"/>
          <p:cNvSpPr txBox="1"/>
          <p:nvPr/>
        </p:nvSpPr>
        <p:spPr bwMode="gray">
          <a:xfrm>
            <a:off x="3109171" y="1578942"/>
            <a:ext cx="955711" cy="461665"/>
          </a:xfrm>
          <a:prstGeom prst="rect">
            <a:avLst/>
          </a:prstGeom>
          <a:noFill/>
        </p:spPr>
        <p:txBody>
          <a:bodyPr wrap="none" rtlCol="0">
            <a:spAutoFit/>
          </a:bodyPr>
          <a:lstStyle/>
          <a:p>
            <a:pPr algn="r" fontAlgn="ctr"/>
            <a:r>
              <a:rPr lang="en-US" sz="1200" dirty="0" smtClean="0">
                <a:latin typeface="Huawei Sans" panose="020C0503030203020204" pitchFamily="34" charset="0"/>
              </a:rPr>
              <a:t>GE0/0/2</a:t>
            </a:r>
          </a:p>
          <a:p>
            <a:pPr algn="r" fontAlgn="ctr"/>
            <a:r>
              <a:rPr lang="en-US" sz="1200" dirty="0" smtClean="0">
                <a:latin typeface="Huawei Sans" panose="020C0503030203020204" pitchFamily="34" charset="0"/>
              </a:rPr>
              <a:t>10.0.0.2/30</a:t>
            </a:r>
            <a:endParaRPr lang="en-US" sz="1200" dirty="0">
              <a:latin typeface="Huawei Sans" panose="020C0503030203020204" pitchFamily="34" charset="0"/>
              <a:cs typeface="Arial" panose="020B0604020202020204" pitchFamily="34" charset="0"/>
            </a:endParaRPr>
          </a:p>
        </p:txBody>
      </p:sp>
      <p:grpSp>
        <p:nvGrpSpPr>
          <p:cNvPr id="4" name="组合 3"/>
          <p:cNvGrpSpPr/>
          <p:nvPr/>
        </p:nvGrpSpPr>
        <p:grpSpPr bwMode="gray">
          <a:xfrm>
            <a:off x="4559748" y="1509556"/>
            <a:ext cx="114397" cy="216000"/>
            <a:chOff x="8351023" y="4222121"/>
            <a:chExt cx="114397" cy="216000"/>
          </a:xfrm>
        </p:grpSpPr>
        <p:cxnSp>
          <p:nvCxnSpPr>
            <p:cNvPr id="50" name="直接连接符 49"/>
            <p:cNvCxnSpPr/>
            <p:nvPr/>
          </p:nvCxnSpPr>
          <p:spPr bwMode="gray">
            <a:xfrm>
              <a:off x="8351023" y="4330121"/>
              <a:ext cx="108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bwMode="gray">
            <a:xfrm rot="5400000">
              <a:off x="8357420" y="4330121"/>
              <a:ext cx="216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54" name="组合 53"/>
          <p:cNvGrpSpPr/>
          <p:nvPr/>
        </p:nvGrpSpPr>
        <p:grpSpPr bwMode="gray">
          <a:xfrm flipH="1">
            <a:off x="1917858" y="1509556"/>
            <a:ext cx="114397" cy="216000"/>
            <a:chOff x="8351023" y="4222121"/>
            <a:chExt cx="114397" cy="216000"/>
          </a:xfrm>
        </p:grpSpPr>
        <p:cxnSp>
          <p:nvCxnSpPr>
            <p:cNvPr id="57" name="直接连接符 56"/>
            <p:cNvCxnSpPr/>
            <p:nvPr/>
          </p:nvCxnSpPr>
          <p:spPr bwMode="gray">
            <a:xfrm>
              <a:off x="8351023" y="4330121"/>
              <a:ext cx="108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bwMode="gray">
            <a:xfrm rot="5400000">
              <a:off x="8357420" y="4330121"/>
              <a:ext cx="216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9" name="文本框 58"/>
          <p:cNvSpPr txBox="1"/>
          <p:nvPr/>
        </p:nvSpPr>
        <p:spPr bwMode="gray">
          <a:xfrm>
            <a:off x="4674145" y="1393133"/>
            <a:ext cx="987771" cy="461665"/>
          </a:xfrm>
          <a:prstGeom prst="rect">
            <a:avLst/>
          </a:prstGeom>
          <a:noFill/>
        </p:spPr>
        <p:txBody>
          <a:bodyPr wrap="none" rtlCol="0">
            <a:spAutoFit/>
          </a:bodyPr>
          <a:lstStyle/>
          <a:p>
            <a:pPr fontAlgn="ctr"/>
            <a:r>
              <a:rPr lang="en-US" sz="1200" dirty="0" smtClean="0">
                <a:latin typeface="Huawei Sans" panose="020C0503030203020204" pitchFamily="34" charset="0"/>
              </a:rPr>
              <a:t>Loopback 0</a:t>
            </a:r>
            <a:endParaRPr lang="en-US" altLang="zh-CN" sz="1200" dirty="0" smtClean="0">
              <a:latin typeface="Huawei Sans" panose="020C0503030203020204" pitchFamily="34" charset="0"/>
              <a:cs typeface="Arial" panose="020B0604020202020204" pitchFamily="34" charset="0"/>
            </a:endParaRPr>
          </a:p>
          <a:p>
            <a:pPr fontAlgn="ctr"/>
            <a:r>
              <a:rPr lang="en-US" sz="1200" dirty="0" smtClean="0">
                <a:latin typeface="Huawei Sans" panose="020C0503030203020204" pitchFamily="34" charset="0"/>
              </a:rPr>
              <a:t>3.3.3.3/32</a:t>
            </a:r>
            <a:endParaRPr lang="en-US" sz="1200" dirty="0">
              <a:latin typeface="Huawei Sans" panose="020C0503030203020204" pitchFamily="34" charset="0"/>
              <a:cs typeface="Arial" panose="020B0604020202020204" pitchFamily="34" charset="0"/>
            </a:endParaRPr>
          </a:p>
        </p:txBody>
      </p:sp>
      <p:sp>
        <p:nvSpPr>
          <p:cNvPr id="69" name="文本框 68"/>
          <p:cNvSpPr txBox="1"/>
          <p:nvPr/>
        </p:nvSpPr>
        <p:spPr bwMode="gray">
          <a:xfrm>
            <a:off x="923690" y="1393133"/>
            <a:ext cx="987771" cy="461665"/>
          </a:xfrm>
          <a:prstGeom prst="rect">
            <a:avLst/>
          </a:prstGeom>
          <a:noFill/>
        </p:spPr>
        <p:txBody>
          <a:bodyPr wrap="none" rtlCol="0">
            <a:spAutoFit/>
          </a:bodyPr>
          <a:lstStyle/>
          <a:p>
            <a:pPr algn="r" fontAlgn="ctr"/>
            <a:r>
              <a:rPr lang="en-US" sz="1200" dirty="0" smtClean="0">
                <a:latin typeface="Huawei Sans" panose="020C0503030203020204" pitchFamily="34" charset="0"/>
              </a:rPr>
              <a:t>Loopback 0</a:t>
            </a:r>
            <a:endParaRPr lang="en-US" altLang="zh-CN" sz="1200" dirty="0" smtClean="0">
              <a:latin typeface="Huawei Sans" panose="020C0503030203020204" pitchFamily="34" charset="0"/>
              <a:cs typeface="Arial" panose="020B0604020202020204" pitchFamily="34" charset="0"/>
            </a:endParaRPr>
          </a:p>
          <a:p>
            <a:pPr algn="r" fontAlgn="ctr"/>
            <a:r>
              <a:rPr lang="en-US" sz="1200" dirty="0" smtClean="0">
                <a:latin typeface="Huawei Sans" panose="020C0503030203020204" pitchFamily="34" charset="0"/>
              </a:rPr>
              <a:t>2.2.2.2/32</a:t>
            </a:r>
            <a:endParaRPr lang="en-US" sz="1200" dirty="0">
              <a:latin typeface="Huawei Sans" panose="020C0503030203020204" pitchFamily="34" charset="0"/>
              <a:cs typeface="Arial" panose="020B0604020202020204" pitchFamily="34" charset="0"/>
            </a:endParaRPr>
          </a:p>
        </p:txBody>
      </p:sp>
      <p:pic>
        <p:nvPicPr>
          <p:cNvPr id="70" name="图片 69"/>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038652" y="3148586"/>
            <a:ext cx="540000" cy="442800"/>
          </a:xfrm>
          <a:prstGeom prst="rect">
            <a:avLst/>
          </a:prstGeom>
        </p:spPr>
      </p:pic>
      <p:sp>
        <p:nvSpPr>
          <p:cNvPr id="73" name="文本框 72"/>
          <p:cNvSpPr txBox="1"/>
          <p:nvPr/>
        </p:nvSpPr>
        <p:spPr bwMode="gray">
          <a:xfrm>
            <a:off x="936905" y="1837948"/>
            <a:ext cx="1369286" cy="461665"/>
          </a:xfrm>
          <a:prstGeom prst="rect">
            <a:avLst/>
          </a:prstGeom>
          <a:noFill/>
        </p:spPr>
        <p:txBody>
          <a:bodyPr wrap="none" rtlCol="0">
            <a:spAutoFit/>
          </a:bodyPr>
          <a:lstStyle/>
          <a:p>
            <a:pPr algn="r" fontAlgn="ctr"/>
            <a:r>
              <a:rPr lang="en-US" sz="1200" dirty="0" smtClean="0">
                <a:latin typeface="Huawei Sans" panose="020C0503030203020204" pitchFamily="34" charset="0"/>
              </a:rPr>
              <a:t>GE0/0/1</a:t>
            </a:r>
          </a:p>
          <a:p>
            <a:pPr algn="r" fontAlgn="ctr"/>
            <a:r>
              <a:rPr lang="en-US" sz="1200" dirty="0" smtClean="0">
                <a:latin typeface="Huawei Sans" panose="020C0503030203020204" pitchFamily="34" charset="0"/>
              </a:rPr>
              <a:t>2001:DB8:1::2/64</a:t>
            </a:r>
            <a:endParaRPr lang="en-US" sz="1200" dirty="0">
              <a:latin typeface="Huawei Sans" panose="020C0503030203020204" pitchFamily="34" charset="0"/>
              <a:cs typeface="Arial" panose="020B0604020202020204" pitchFamily="34" charset="0"/>
            </a:endParaRPr>
          </a:p>
        </p:txBody>
      </p:sp>
      <p:cxnSp>
        <p:nvCxnSpPr>
          <p:cNvPr id="74" name="直接连接符 73"/>
          <p:cNvCxnSpPr>
            <a:stCxn id="43" idx="2"/>
            <a:endCxn id="75" idx="0"/>
          </p:cNvCxnSpPr>
          <p:nvPr/>
        </p:nvCxnSpPr>
        <p:spPr bwMode="gray">
          <a:xfrm>
            <a:off x="4289748" y="1832808"/>
            <a:ext cx="0" cy="131577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75" name="图片 7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019748" y="3148586"/>
            <a:ext cx="540000" cy="442800"/>
          </a:xfrm>
          <a:prstGeom prst="rect">
            <a:avLst/>
          </a:prstGeom>
        </p:spPr>
      </p:pic>
      <p:sp>
        <p:nvSpPr>
          <p:cNvPr id="76" name="文本框 75"/>
          <p:cNvSpPr txBox="1"/>
          <p:nvPr/>
        </p:nvSpPr>
        <p:spPr bwMode="gray">
          <a:xfrm>
            <a:off x="4290816" y="1837948"/>
            <a:ext cx="1369286" cy="461665"/>
          </a:xfrm>
          <a:prstGeom prst="rect">
            <a:avLst/>
          </a:prstGeom>
          <a:noFill/>
        </p:spPr>
        <p:txBody>
          <a:bodyPr wrap="none" rtlCol="0">
            <a:spAutoFit/>
          </a:bodyPr>
          <a:lstStyle/>
          <a:p>
            <a:pPr fontAlgn="ctr"/>
            <a:r>
              <a:rPr lang="en-US" sz="1200" dirty="0" smtClean="0">
                <a:latin typeface="Huawei Sans" panose="020C0503030203020204" pitchFamily="34" charset="0"/>
              </a:rPr>
              <a:t>GE0/0/1</a:t>
            </a:r>
          </a:p>
          <a:p>
            <a:pPr fontAlgn="ctr"/>
            <a:r>
              <a:rPr lang="en-US" sz="1200" dirty="0" smtClean="0">
                <a:latin typeface="Huawei Sans" panose="020C0503030203020204" pitchFamily="34" charset="0"/>
              </a:rPr>
              <a:t>2001:DB8:2::2/64</a:t>
            </a:r>
            <a:endParaRPr lang="en-US" sz="1200" dirty="0">
              <a:latin typeface="Huawei Sans" panose="020C0503030203020204" pitchFamily="34" charset="0"/>
              <a:cs typeface="Arial" panose="020B0604020202020204" pitchFamily="34" charset="0"/>
            </a:endParaRPr>
          </a:p>
        </p:txBody>
      </p:sp>
      <p:sp>
        <p:nvSpPr>
          <p:cNvPr id="77" name="文本框 76"/>
          <p:cNvSpPr txBox="1"/>
          <p:nvPr/>
        </p:nvSpPr>
        <p:spPr bwMode="gray">
          <a:xfrm>
            <a:off x="936905" y="2690133"/>
            <a:ext cx="1369286" cy="461665"/>
          </a:xfrm>
          <a:prstGeom prst="rect">
            <a:avLst/>
          </a:prstGeom>
          <a:noFill/>
        </p:spPr>
        <p:txBody>
          <a:bodyPr wrap="none" rtlCol="0">
            <a:spAutoFit/>
          </a:bodyPr>
          <a:lstStyle/>
          <a:p>
            <a:pPr algn="r" fontAlgn="ctr"/>
            <a:r>
              <a:rPr lang="en-US" sz="1200" dirty="0" smtClean="0">
                <a:latin typeface="Huawei Sans" panose="020C0503030203020204" pitchFamily="34" charset="0"/>
              </a:rPr>
              <a:t>GE0/0/1</a:t>
            </a:r>
          </a:p>
          <a:p>
            <a:pPr algn="r" fontAlgn="ctr"/>
            <a:r>
              <a:rPr lang="en-US" sz="1200" dirty="0" smtClean="0">
                <a:latin typeface="Huawei Sans" panose="020C0503030203020204" pitchFamily="34" charset="0"/>
              </a:rPr>
              <a:t>2001:DB8:1::1/64</a:t>
            </a:r>
            <a:endParaRPr lang="en-US" sz="1200" dirty="0">
              <a:latin typeface="Huawei Sans" panose="020C0503030203020204" pitchFamily="34" charset="0"/>
              <a:cs typeface="Arial" panose="020B0604020202020204" pitchFamily="34" charset="0"/>
            </a:endParaRPr>
          </a:p>
        </p:txBody>
      </p:sp>
      <p:sp>
        <p:nvSpPr>
          <p:cNvPr id="78" name="文本框 77"/>
          <p:cNvSpPr txBox="1"/>
          <p:nvPr/>
        </p:nvSpPr>
        <p:spPr bwMode="gray">
          <a:xfrm>
            <a:off x="4290816" y="2690133"/>
            <a:ext cx="1369286" cy="461665"/>
          </a:xfrm>
          <a:prstGeom prst="rect">
            <a:avLst/>
          </a:prstGeom>
          <a:noFill/>
        </p:spPr>
        <p:txBody>
          <a:bodyPr wrap="none" rtlCol="0">
            <a:spAutoFit/>
          </a:bodyPr>
          <a:lstStyle/>
          <a:p>
            <a:pPr fontAlgn="ctr"/>
            <a:r>
              <a:rPr lang="en-US" sz="1200" dirty="0" smtClean="0">
                <a:latin typeface="Huawei Sans" panose="020C0503030203020204" pitchFamily="34" charset="0"/>
              </a:rPr>
              <a:t>GE0/0/1</a:t>
            </a:r>
          </a:p>
          <a:p>
            <a:pPr fontAlgn="ctr"/>
            <a:r>
              <a:rPr lang="en-US" sz="1200" dirty="0" smtClean="0">
                <a:latin typeface="Huawei Sans" panose="020C0503030203020204" pitchFamily="34" charset="0"/>
              </a:rPr>
              <a:t>2001:DB8:2::1/64</a:t>
            </a:r>
            <a:endParaRPr lang="en-US" sz="1200" dirty="0">
              <a:latin typeface="Huawei Sans" panose="020C0503030203020204" pitchFamily="34" charset="0"/>
              <a:cs typeface="Arial" panose="020B0604020202020204" pitchFamily="34" charset="0"/>
            </a:endParaRPr>
          </a:p>
        </p:txBody>
      </p:sp>
      <p:grpSp>
        <p:nvGrpSpPr>
          <p:cNvPr id="79" name="组合 78"/>
          <p:cNvGrpSpPr/>
          <p:nvPr/>
        </p:nvGrpSpPr>
        <p:grpSpPr bwMode="gray">
          <a:xfrm flipH="1">
            <a:off x="1917858" y="3270921"/>
            <a:ext cx="114397" cy="216000"/>
            <a:chOff x="8351023" y="4222121"/>
            <a:chExt cx="114397" cy="216000"/>
          </a:xfrm>
        </p:grpSpPr>
        <p:cxnSp>
          <p:nvCxnSpPr>
            <p:cNvPr id="80" name="直接连接符 79"/>
            <p:cNvCxnSpPr/>
            <p:nvPr/>
          </p:nvCxnSpPr>
          <p:spPr bwMode="gray">
            <a:xfrm>
              <a:off x="8351023" y="4330121"/>
              <a:ext cx="108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bwMode="gray">
            <a:xfrm rot="5400000">
              <a:off x="8357420" y="4330121"/>
              <a:ext cx="216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82" name="文本框 81"/>
          <p:cNvSpPr txBox="1"/>
          <p:nvPr/>
        </p:nvSpPr>
        <p:spPr bwMode="gray">
          <a:xfrm>
            <a:off x="455613" y="3154498"/>
            <a:ext cx="1455848" cy="461665"/>
          </a:xfrm>
          <a:prstGeom prst="rect">
            <a:avLst/>
          </a:prstGeom>
          <a:noFill/>
        </p:spPr>
        <p:txBody>
          <a:bodyPr wrap="none" rtlCol="0">
            <a:spAutoFit/>
          </a:bodyPr>
          <a:lstStyle/>
          <a:p>
            <a:pPr algn="r" fontAlgn="ctr"/>
            <a:r>
              <a:rPr lang="en-US" sz="1200" dirty="0" smtClean="0">
                <a:latin typeface="Huawei Sans" panose="020C0503030203020204" pitchFamily="34" charset="0"/>
              </a:rPr>
              <a:t>Loopback 1</a:t>
            </a:r>
            <a:endParaRPr lang="en-US" altLang="zh-CN" sz="1200" dirty="0" smtClean="0">
              <a:latin typeface="Huawei Sans" panose="020C0503030203020204" pitchFamily="34" charset="0"/>
              <a:cs typeface="Arial" panose="020B0604020202020204" pitchFamily="34" charset="0"/>
            </a:endParaRPr>
          </a:p>
          <a:p>
            <a:pPr algn="r" fontAlgn="ctr"/>
            <a:r>
              <a:rPr lang="en-US" sz="1200" dirty="0" smtClean="0">
                <a:latin typeface="Huawei Sans" panose="020C0503030203020204" pitchFamily="34" charset="0"/>
              </a:rPr>
              <a:t>2001:DB8:5::5/128</a:t>
            </a:r>
            <a:endParaRPr lang="en-US" altLang="zh-CN" sz="1200" dirty="0">
              <a:latin typeface="Huawei Sans" panose="020C0503030203020204" pitchFamily="34" charset="0"/>
              <a:cs typeface="Arial" panose="020B0604020202020204" pitchFamily="34" charset="0"/>
            </a:endParaRPr>
          </a:p>
        </p:txBody>
      </p:sp>
      <p:grpSp>
        <p:nvGrpSpPr>
          <p:cNvPr id="83" name="组合 82"/>
          <p:cNvGrpSpPr/>
          <p:nvPr/>
        </p:nvGrpSpPr>
        <p:grpSpPr bwMode="gray">
          <a:xfrm>
            <a:off x="4559748" y="3270921"/>
            <a:ext cx="114397" cy="216000"/>
            <a:chOff x="8351023" y="4222121"/>
            <a:chExt cx="114397" cy="216000"/>
          </a:xfrm>
        </p:grpSpPr>
        <p:cxnSp>
          <p:nvCxnSpPr>
            <p:cNvPr id="84" name="直接连接符 83"/>
            <p:cNvCxnSpPr/>
            <p:nvPr/>
          </p:nvCxnSpPr>
          <p:spPr bwMode="gray">
            <a:xfrm>
              <a:off x="8351023" y="4330121"/>
              <a:ext cx="108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bwMode="gray">
            <a:xfrm rot="5400000">
              <a:off x="8357420" y="4330121"/>
              <a:ext cx="216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86" name="文本框 85"/>
          <p:cNvSpPr txBox="1"/>
          <p:nvPr/>
        </p:nvSpPr>
        <p:spPr bwMode="gray">
          <a:xfrm>
            <a:off x="4674145" y="3154498"/>
            <a:ext cx="1455848" cy="461665"/>
          </a:xfrm>
          <a:prstGeom prst="rect">
            <a:avLst/>
          </a:prstGeom>
          <a:noFill/>
        </p:spPr>
        <p:txBody>
          <a:bodyPr wrap="none" rtlCol="0">
            <a:spAutoFit/>
          </a:bodyPr>
          <a:lstStyle/>
          <a:p>
            <a:pPr fontAlgn="ctr"/>
            <a:r>
              <a:rPr lang="en-US" sz="1200" dirty="0" smtClean="0">
                <a:latin typeface="Huawei Sans" panose="020C0503030203020204" pitchFamily="34" charset="0"/>
              </a:rPr>
              <a:t>Loopback 1</a:t>
            </a:r>
            <a:endParaRPr lang="en-US" altLang="zh-CN" sz="1200" dirty="0" smtClean="0">
              <a:latin typeface="Huawei Sans" panose="020C0503030203020204" pitchFamily="34" charset="0"/>
              <a:cs typeface="Arial" panose="020B0604020202020204" pitchFamily="34" charset="0"/>
            </a:endParaRPr>
          </a:p>
          <a:p>
            <a:pPr fontAlgn="ctr"/>
            <a:r>
              <a:rPr lang="en-US" sz="1200" dirty="0" smtClean="0">
                <a:latin typeface="Huawei Sans" panose="020C0503030203020204" pitchFamily="34" charset="0"/>
              </a:rPr>
              <a:t>2001:DB8:6::6/128</a:t>
            </a:r>
            <a:endParaRPr lang="en-US" altLang="zh-CN" sz="1200" dirty="0">
              <a:latin typeface="Huawei Sans" panose="020C0503030203020204" pitchFamily="34" charset="0"/>
              <a:cs typeface="Arial" panose="020B0604020202020204" pitchFamily="34" charset="0"/>
            </a:endParaRPr>
          </a:p>
        </p:txBody>
      </p:sp>
      <p:sp>
        <p:nvSpPr>
          <p:cNvPr id="89" name="文本框 88"/>
          <p:cNvSpPr txBox="1"/>
          <p:nvPr/>
        </p:nvSpPr>
        <p:spPr bwMode="gray">
          <a:xfrm>
            <a:off x="493628" y="1086536"/>
            <a:ext cx="688009" cy="276999"/>
          </a:xfrm>
          <a:prstGeom prst="rect">
            <a:avLst/>
          </a:prstGeom>
          <a:noFill/>
        </p:spPr>
        <p:txBody>
          <a:bodyPr wrap="none" rtlCol="0">
            <a:spAutoFit/>
          </a:bodyPr>
          <a:lstStyle/>
          <a:p>
            <a:pPr algn="ctr" fontAlgn="ctr"/>
            <a:r>
              <a:rPr lang="en-US" sz="1200" b="1" dirty="0" smtClean="0">
                <a:latin typeface="Huawei Sans" panose="020C0503030203020204" pitchFamily="34" charset="0"/>
              </a:rPr>
              <a:t>AS 200</a:t>
            </a:r>
            <a:endParaRPr lang="en-US" sz="1200" b="1" dirty="0">
              <a:latin typeface="Huawei Sans" panose="020C0503030203020204" pitchFamily="34" charset="0"/>
              <a:cs typeface="Arial" panose="020B0604020202020204" pitchFamily="34" charset="0"/>
            </a:endParaRPr>
          </a:p>
        </p:txBody>
      </p:sp>
      <p:sp>
        <p:nvSpPr>
          <p:cNvPr id="90" name="文本框 89"/>
          <p:cNvSpPr txBox="1"/>
          <p:nvPr/>
        </p:nvSpPr>
        <p:spPr bwMode="gray">
          <a:xfrm>
            <a:off x="493628" y="2478704"/>
            <a:ext cx="688009" cy="276999"/>
          </a:xfrm>
          <a:prstGeom prst="rect">
            <a:avLst/>
          </a:prstGeom>
          <a:noFill/>
        </p:spPr>
        <p:txBody>
          <a:bodyPr wrap="none" rtlCol="0">
            <a:spAutoFit/>
          </a:bodyPr>
          <a:lstStyle/>
          <a:p>
            <a:pPr algn="ctr" fontAlgn="ctr"/>
            <a:r>
              <a:rPr lang="en-US" sz="1200" b="1" dirty="0" smtClean="0">
                <a:latin typeface="Huawei Sans" panose="020C0503030203020204" pitchFamily="34" charset="0"/>
              </a:rPr>
              <a:t>AS 100</a:t>
            </a:r>
            <a:endParaRPr lang="en-US" sz="1200" b="1" dirty="0">
              <a:latin typeface="Huawei Sans" panose="020C0503030203020204" pitchFamily="34" charset="0"/>
              <a:cs typeface="Arial" panose="020B0604020202020204" pitchFamily="34" charset="0"/>
            </a:endParaRPr>
          </a:p>
        </p:txBody>
      </p:sp>
      <p:sp>
        <p:nvSpPr>
          <p:cNvPr id="91" name="文本框 90"/>
          <p:cNvSpPr txBox="1"/>
          <p:nvPr/>
        </p:nvSpPr>
        <p:spPr bwMode="gray">
          <a:xfrm>
            <a:off x="5372963" y="2478704"/>
            <a:ext cx="688009" cy="276999"/>
          </a:xfrm>
          <a:prstGeom prst="rect">
            <a:avLst/>
          </a:prstGeom>
          <a:noFill/>
        </p:spPr>
        <p:txBody>
          <a:bodyPr wrap="none" rtlCol="0">
            <a:spAutoFit/>
          </a:bodyPr>
          <a:lstStyle/>
          <a:p>
            <a:pPr algn="ctr" fontAlgn="ctr"/>
            <a:r>
              <a:rPr lang="en-US" sz="1200" b="1" dirty="0" smtClean="0">
                <a:latin typeface="Huawei Sans" panose="020C0503030203020204" pitchFamily="34" charset="0"/>
              </a:rPr>
              <a:t>AS 300</a:t>
            </a:r>
            <a:endParaRPr lang="en-US" sz="1200" b="1" dirty="0">
              <a:latin typeface="Huawei Sans" panose="020C0503030203020204" pitchFamily="34" charset="0"/>
              <a:cs typeface="Arial" panose="020B0604020202020204" pitchFamily="34" charset="0"/>
            </a:endParaRPr>
          </a:p>
        </p:txBody>
      </p:sp>
      <p:sp>
        <p:nvSpPr>
          <p:cNvPr id="92" name="文本框 91"/>
          <p:cNvSpPr txBox="1"/>
          <p:nvPr/>
        </p:nvSpPr>
        <p:spPr bwMode="gray">
          <a:xfrm>
            <a:off x="2045951" y="3577838"/>
            <a:ext cx="545342" cy="461665"/>
          </a:xfrm>
          <a:prstGeom prst="rect">
            <a:avLst/>
          </a:prstGeom>
          <a:noFill/>
        </p:spPr>
        <p:txBody>
          <a:bodyPr wrap="none" rtlCol="0">
            <a:spAutoFit/>
          </a:bodyPr>
          <a:lstStyle/>
          <a:p>
            <a:pPr algn="ctr" fontAlgn="ctr"/>
            <a:r>
              <a:rPr lang="en-US" sz="1200" b="1" dirty="0" smtClean="0">
                <a:latin typeface="Huawei Sans" panose="020C0503030203020204" pitchFamily="34" charset="0"/>
              </a:rPr>
              <a:t>CE1</a:t>
            </a:r>
          </a:p>
          <a:p>
            <a:pPr algn="ctr" fontAlgn="ctr"/>
            <a:r>
              <a:rPr lang="en-US" sz="1200" b="1" dirty="0" err="1" smtClean="0">
                <a:latin typeface="Huawei Sans" panose="020C0503030203020204" pitchFamily="34" charset="0"/>
              </a:rPr>
              <a:t>vpna</a:t>
            </a:r>
            <a:endParaRPr lang="en-US" sz="1200" b="1" dirty="0">
              <a:latin typeface="Huawei Sans" panose="020C0503030203020204" pitchFamily="34" charset="0"/>
              <a:cs typeface="Arial" panose="020B0604020202020204" pitchFamily="34" charset="0"/>
            </a:endParaRPr>
          </a:p>
        </p:txBody>
      </p:sp>
      <p:sp>
        <p:nvSpPr>
          <p:cNvPr id="94" name="文本框 93"/>
          <p:cNvSpPr txBox="1"/>
          <p:nvPr/>
        </p:nvSpPr>
        <p:spPr bwMode="gray">
          <a:xfrm>
            <a:off x="2082468" y="1128506"/>
            <a:ext cx="452368" cy="276999"/>
          </a:xfrm>
          <a:prstGeom prst="rect">
            <a:avLst/>
          </a:prstGeom>
          <a:noFill/>
        </p:spPr>
        <p:txBody>
          <a:bodyPr wrap="none" rtlCol="0">
            <a:spAutoFit/>
          </a:bodyPr>
          <a:lstStyle/>
          <a:p>
            <a:pPr algn="ctr" fontAlgn="ctr"/>
            <a:r>
              <a:rPr lang="en-US" sz="1200" b="1" dirty="0" smtClean="0">
                <a:latin typeface="Huawei Sans" panose="020C0503030203020204" pitchFamily="34" charset="0"/>
              </a:rPr>
              <a:t>PE1</a:t>
            </a:r>
            <a:endParaRPr lang="en-US" sz="1200" b="1" dirty="0">
              <a:latin typeface="Huawei Sans" panose="020C0503030203020204" pitchFamily="34" charset="0"/>
              <a:cs typeface="Arial" panose="020B0604020202020204" pitchFamily="34" charset="0"/>
            </a:endParaRPr>
          </a:p>
        </p:txBody>
      </p:sp>
      <p:sp>
        <p:nvSpPr>
          <p:cNvPr id="95" name="文本框 94"/>
          <p:cNvSpPr txBox="1"/>
          <p:nvPr/>
        </p:nvSpPr>
        <p:spPr bwMode="gray">
          <a:xfrm>
            <a:off x="4064882" y="1128506"/>
            <a:ext cx="455574" cy="276999"/>
          </a:xfrm>
          <a:prstGeom prst="rect">
            <a:avLst/>
          </a:prstGeom>
          <a:noFill/>
        </p:spPr>
        <p:txBody>
          <a:bodyPr wrap="none" rtlCol="0">
            <a:spAutoFit/>
          </a:bodyPr>
          <a:lstStyle/>
          <a:p>
            <a:pPr algn="ctr" fontAlgn="ctr"/>
            <a:r>
              <a:rPr lang="en-US" sz="1200" b="1" dirty="0" smtClean="0">
                <a:latin typeface="Huawei Sans" panose="020C0503030203020204" pitchFamily="34" charset="0"/>
              </a:rPr>
              <a:t>PE2</a:t>
            </a:r>
            <a:endParaRPr lang="en-US" sz="1200" b="1" dirty="0">
              <a:latin typeface="Huawei Sans" panose="020C0503030203020204" pitchFamily="34" charset="0"/>
              <a:cs typeface="Arial" panose="020B0604020202020204" pitchFamily="34" charset="0"/>
            </a:endParaRPr>
          </a:p>
        </p:txBody>
      </p:sp>
      <p:sp>
        <p:nvSpPr>
          <p:cNvPr id="107" name="文本框 106"/>
          <p:cNvSpPr txBox="1"/>
          <p:nvPr/>
        </p:nvSpPr>
        <p:spPr bwMode="gray">
          <a:xfrm>
            <a:off x="4017299" y="3577838"/>
            <a:ext cx="545342" cy="461665"/>
          </a:xfrm>
          <a:prstGeom prst="rect">
            <a:avLst/>
          </a:prstGeom>
          <a:noFill/>
        </p:spPr>
        <p:txBody>
          <a:bodyPr wrap="none" rtlCol="0">
            <a:spAutoFit/>
          </a:bodyPr>
          <a:lstStyle/>
          <a:p>
            <a:pPr algn="ctr" fontAlgn="ctr"/>
            <a:r>
              <a:rPr lang="en-US" sz="1200" b="1" dirty="0" smtClean="0">
                <a:latin typeface="Huawei Sans" panose="020C0503030203020204" pitchFamily="34" charset="0"/>
              </a:rPr>
              <a:t>CE2</a:t>
            </a:r>
          </a:p>
          <a:p>
            <a:pPr algn="ctr" fontAlgn="ctr"/>
            <a:r>
              <a:rPr lang="en-US" sz="1200" b="1" dirty="0" err="1" smtClean="0">
                <a:latin typeface="Huawei Sans" panose="020C0503030203020204" pitchFamily="34" charset="0"/>
              </a:rPr>
              <a:t>vpna</a:t>
            </a:r>
            <a:endParaRPr lang="en-US" sz="1200" b="1" dirty="0">
              <a:latin typeface="Huawei Sans" panose="020C0503030203020204" pitchFamily="34" charset="0"/>
              <a:cs typeface="Arial" panose="020B0604020202020204" pitchFamily="34" charset="0"/>
            </a:endParaRPr>
          </a:p>
        </p:txBody>
      </p:sp>
      <p:sp>
        <p:nvSpPr>
          <p:cNvPr id="55" name="文本框 31"/>
          <p:cNvSpPr txBox="1"/>
          <p:nvPr/>
        </p:nvSpPr>
        <p:spPr bwMode="gray">
          <a:xfrm>
            <a:off x="6215740" y="1066755"/>
            <a:ext cx="5227643" cy="738664"/>
          </a:xfrm>
          <a:prstGeom prst="rect">
            <a:avLst/>
          </a:prstGeom>
          <a:noFill/>
        </p:spPr>
        <p:txBody>
          <a:bodyPr wrap="squar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marL="266700" indent="-266700" fontAlgn="ctr">
              <a:spcBef>
                <a:spcPts val="0"/>
              </a:spcBef>
              <a:spcAft>
                <a:spcPts val="0"/>
              </a:spcAft>
              <a:buFont typeface="+mj-lt"/>
              <a:buAutoNum type="arabicPeriod" startAt="4"/>
            </a:pPr>
            <a:r>
              <a:rPr lang="en-US" sz="1400" dirty="0" smtClean="0">
                <a:solidFill>
                  <a:prstClr val="black"/>
                </a:solidFill>
                <a:latin typeface="Huawei Sans" panose="020C0503030203020204" pitchFamily="34" charset="0"/>
              </a:rPr>
              <a:t>Create a VPN instance supporting the IPv6 address family on each PE, and bind the VPN instance to the PE's interface connected to a CE.</a:t>
            </a:r>
            <a:endParaRPr lang="en-US" sz="1400" dirty="0">
              <a:solidFill>
                <a:prstClr val="black"/>
              </a:solidFill>
              <a:latin typeface="Huawei Sans" panose="020C0503030203020204" pitchFamily="34" charset="0"/>
            </a:endParaRPr>
          </a:p>
        </p:txBody>
      </p:sp>
      <p:sp>
        <p:nvSpPr>
          <p:cNvPr id="56" name="文本框 32"/>
          <p:cNvSpPr txBox="1"/>
          <p:nvPr/>
        </p:nvSpPr>
        <p:spPr bwMode="gray">
          <a:xfrm>
            <a:off x="6587441" y="1898005"/>
            <a:ext cx="5125037" cy="954107"/>
          </a:xfrm>
          <a:prstGeom prst="rect">
            <a:avLst/>
          </a:prstGeom>
          <a:solidFill>
            <a:schemeClr val="bg1">
              <a:lumMod val="85000"/>
            </a:schemeClr>
          </a:solidFill>
          <a:ln>
            <a:noFill/>
          </a:ln>
        </p:spPr>
        <p:txBody>
          <a:bodyPr wrap="squar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fontAlgn="ctr"/>
            <a:r>
              <a:rPr lang="en-US" sz="1400" dirty="0" smtClean="0">
                <a:solidFill>
                  <a:prstClr val="black"/>
                </a:solidFill>
                <a:latin typeface="Huawei Sans" panose="020C0503030203020204" pitchFamily="34" charset="0"/>
              </a:rPr>
              <a:t>[PE1] </a:t>
            </a:r>
            <a:r>
              <a:rPr lang="en-US" sz="1400" dirty="0" err="1" smtClean="0">
                <a:solidFill>
                  <a:prstClr val="black"/>
                </a:solidFill>
                <a:latin typeface="Huawei Sans" panose="020C0503030203020204" pitchFamily="34" charset="0"/>
              </a:rPr>
              <a:t>ip</a:t>
            </a:r>
            <a:r>
              <a:rPr lang="en-US" sz="1400" dirty="0" smtClean="0">
                <a:solidFill>
                  <a:prstClr val="black"/>
                </a:solidFill>
                <a:latin typeface="Huawei Sans" panose="020C0503030203020204" pitchFamily="34" charset="0"/>
              </a:rPr>
              <a:t> </a:t>
            </a:r>
            <a:r>
              <a:rPr lang="en-US" sz="1400" dirty="0" err="1" smtClean="0">
                <a:solidFill>
                  <a:prstClr val="black"/>
                </a:solidFill>
                <a:latin typeface="Huawei Sans" panose="020C0503030203020204" pitchFamily="34" charset="0"/>
              </a:rPr>
              <a:t>vpn</a:t>
            </a:r>
            <a:r>
              <a:rPr lang="en-US" sz="1400" dirty="0" smtClean="0">
                <a:solidFill>
                  <a:prstClr val="black"/>
                </a:solidFill>
                <a:latin typeface="Huawei Sans" panose="020C0503030203020204" pitchFamily="34" charset="0"/>
              </a:rPr>
              <a:t>-instance </a:t>
            </a:r>
            <a:r>
              <a:rPr lang="en-US" sz="1400" dirty="0" err="1" smtClean="0">
                <a:solidFill>
                  <a:prstClr val="black"/>
                </a:solidFill>
                <a:latin typeface="Huawei Sans" panose="020C0503030203020204" pitchFamily="34" charset="0"/>
              </a:rPr>
              <a:t>vpna</a:t>
            </a:r>
            <a:endParaRPr lang="en-US" altLang="zh-CN" sz="1400" dirty="0" smtClean="0">
              <a:solidFill>
                <a:prstClr val="black"/>
              </a:solidFill>
              <a:latin typeface="Huawei Sans" panose="020C0503030203020204" pitchFamily="34" charset="0"/>
              <a:cs typeface="Courier New" panose="02070309020205020404" pitchFamily="49" charset="0"/>
            </a:endParaRPr>
          </a:p>
          <a:p>
            <a:pPr fontAlgn="ctr"/>
            <a:r>
              <a:rPr lang="en-US" sz="1400" dirty="0" smtClean="0">
                <a:solidFill>
                  <a:prstClr val="black"/>
                </a:solidFill>
                <a:latin typeface="Huawei Sans" panose="020C0503030203020204" pitchFamily="34" charset="0"/>
              </a:rPr>
              <a:t>[PE1-vpn-instance-vpna] ipv6-family</a:t>
            </a:r>
          </a:p>
          <a:p>
            <a:pPr fontAlgn="ctr"/>
            <a:r>
              <a:rPr lang="en-US" sz="1400" dirty="0" smtClean="0">
                <a:solidFill>
                  <a:prstClr val="black"/>
                </a:solidFill>
                <a:latin typeface="Huawei Sans" panose="020C0503030203020204" pitchFamily="34" charset="0"/>
              </a:rPr>
              <a:t>[PE1-vpn-instance-vpna-af-ipv6] route-distinguisher 100:1</a:t>
            </a:r>
          </a:p>
          <a:p>
            <a:pPr fontAlgn="ctr"/>
            <a:r>
              <a:rPr lang="en-US" sz="1400" dirty="0" smtClean="0">
                <a:solidFill>
                  <a:prstClr val="black"/>
                </a:solidFill>
                <a:latin typeface="Huawei Sans" panose="020C0503030203020204" pitchFamily="34" charset="0"/>
              </a:rPr>
              <a:t>[PE1-vpn-instance-vpna-af-ipv6] </a:t>
            </a:r>
            <a:r>
              <a:rPr lang="en-US" sz="1400" dirty="0" err="1" smtClean="0">
                <a:solidFill>
                  <a:prstClr val="black"/>
                </a:solidFill>
                <a:latin typeface="Huawei Sans" panose="020C0503030203020204" pitchFamily="34" charset="0"/>
              </a:rPr>
              <a:t>vpn</a:t>
            </a:r>
            <a:r>
              <a:rPr lang="en-US" sz="1400" dirty="0" smtClean="0">
                <a:solidFill>
                  <a:prstClr val="black"/>
                </a:solidFill>
                <a:latin typeface="Huawei Sans" panose="020C0503030203020204" pitchFamily="34" charset="0"/>
              </a:rPr>
              <a:t>-target 22:22 both</a:t>
            </a:r>
            <a:endParaRPr lang="en-US" altLang="zh-CN" sz="1400" dirty="0">
              <a:solidFill>
                <a:prstClr val="black"/>
              </a:solidFill>
              <a:latin typeface="Huawei Sans" panose="020C0503030203020204" pitchFamily="34" charset="0"/>
              <a:cs typeface="Courier New" panose="02070309020205020404" pitchFamily="49" charset="0"/>
            </a:endParaRPr>
          </a:p>
        </p:txBody>
      </p:sp>
      <p:sp>
        <p:nvSpPr>
          <p:cNvPr id="61" name="文本框 32"/>
          <p:cNvSpPr txBox="1"/>
          <p:nvPr/>
        </p:nvSpPr>
        <p:spPr bwMode="gray">
          <a:xfrm>
            <a:off x="6587441" y="3037165"/>
            <a:ext cx="5125037" cy="954107"/>
          </a:xfrm>
          <a:prstGeom prst="rect">
            <a:avLst/>
          </a:prstGeom>
          <a:solidFill>
            <a:schemeClr val="bg1">
              <a:lumMod val="85000"/>
            </a:schemeClr>
          </a:solidFill>
          <a:ln>
            <a:noFill/>
          </a:ln>
        </p:spPr>
        <p:txBody>
          <a:bodyPr wrap="squar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fontAlgn="ctr"/>
            <a:r>
              <a:rPr lang="en-US" sz="1400" dirty="0" smtClean="0">
                <a:solidFill>
                  <a:prstClr val="black"/>
                </a:solidFill>
                <a:latin typeface="Huawei Sans" panose="020C0503030203020204" pitchFamily="34" charset="0"/>
              </a:rPr>
              <a:t>[PE1] interface GigabitEthernet0/0/1</a:t>
            </a:r>
            <a:endParaRPr lang="en-US" altLang="zh-CN" sz="1400" dirty="0" smtClean="0">
              <a:solidFill>
                <a:prstClr val="black"/>
              </a:solidFill>
              <a:latin typeface="Huawei Sans" panose="020C0503030203020204" pitchFamily="34" charset="0"/>
              <a:cs typeface="Courier New" panose="02070309020205020404" pitchFamily="49" charset="0"/>
            </a:endParaRPr>
          </a:p>
          <a:p>
            <a:pPr fontAlgn="ctr"/>
            <a:r>
              <a:rPr lang="en-US" sz="1400" dirty="0" smtClean="0">
                <a:solidFill>
                  <a:prstClr val="black"/>
                </a:solidFill>
                <a:latin typeface="Huawei Sans" panose="020C0503030203020204" pitchFamily="34" charset="0"/>
              </a:rPr>
              <a:t>[PE1-GigabitEthernet0/0/1] </a:t>
            </a:r>
            <a:r>
              <a:rPr lang="en-US" sz="1400" dirty="0" err="1" smtClean="0">
                <a:solidFill>
                  <a:prstClr val="black"/>
                </a:solidFill>
                <a:latin typeface="Huawei Sans" panose="020C0503030203020204" pitchFamily="34" charset="0"/>
              </a:rPr>
              <a:t>ip</a:t>
            </a:r>
            <a:r>
              <a:rPr lang="en-US" sz="1400" dirty="0" smtClean="0">
                <a:solidFill>
                  <a:prstClr val="black"/>
                </a:solidFill>
                <a:latin typeface="Huawei Sans" panose="020C0503030203020204" pitchFamily="34" charset="0"/>
              </a:rPr>
              <a:t> binding </a:t>
            </a:r>
            <a:r>
              <a:rPr lang="en-US" sz="1400" dirty="0" err="1" smtClean="0">
                <a:solidFill>
                  <a:prstClr val="black"/>
                </a:solidFill>
                <a:latin typeface="Huawei Sans" panose="020C0503030203020204" pitchFamily="34" charset="0"/>
              </a:rPr>
              <a:t>vpn</a:t>
            </a:r>
            <a:r>
              <a:rPr lang="en-US" sz="1400" dirty="0" smtClean="0">
                <a:solidFill>
                  <a:prstClr val="black"/>
                </a:solidFill>
                <a:latin typeface="Huawei Sans" panose="020C0503030203020204" pitchFamily="34" charset="0"/>
              </a:rPr>
              <a:t>-instance </a:t>
            </a:r>
            <a:r>
              <a:rPr lang="en-US" sz="1400" dirty="0" err="1" smtClean="0">
                <a:solidFill>
                  <a:prstClr val="black"/>
                </a:solidFill>
                <a:latin typeface="Huawei Sans" panose="020C0503030203020204" pitchFamily="34" charset="0"/>
              </a:rPr>
              <a:t>vpna</a:t>
            </a:r>
            <a:endParaRPr lang="en-US" altLang="zh-CN" sz="1400" dirty="0" smtClean="0">
              <a:solidFill>
                <a:prstClr val="black"/>
              </a:solidFill>
              <a:latin typeface="Huawei Sans" panose="020C0503030203020204" pitchFamily="34" charset="0"/>
              <a:cs typeface="Courier New" panose="02070309020205020404" pitchFamily="49" charset="0"/>
            </a:endParaRPr>
          </a:p>
          <a:p>
            <a:pPr fontAlgn="ctr"/>
            <a:r>
              <a:rPr lang="en-US" sz="1400" dirty="0" smtClean="0">
                <a:solidFill>
                  <a:prstClr val="black"/>
                </a:solidFill>
                <a:latin typeface="Huawei Sans" panose="020C0503030203020204" pitchFamily="34" charset="0"/>
              </a:rPr>
              <a:t>[PE1-GigabitEthernet0/0/1] ipv6 enable</a:t>
            </a:r>
          </a:p>
          <a:p>
            <a:pPr fontAlgn="ctr"/>
            <a:r>
              <a:rPr lang="en-US" sz="1400" dirty="0" smtClean="0">
                <a:solidFill>
                  <a:prstClr val="black"/>
                </a:solidFill>
                <a:latin typeface="Huawei Sans" panose="020C0503030203020204" pitchFamily="34" charset="0"/>
              </a:rPr>
              <a:t>[PE1-GigabitEthernet0/0/1] ipv6 address 2001:DB8:1::2 64</a:t>
            </a:r>
            <a:endParaRPr lang="en-US" sz="1400" dirty="0">
              <a:solidFill>
                <a:prstClr val="black"/>
              </a:solidFill>
              <a:latin typeface="Huawei Sans" panose="020C0503030203020204" pitchFamily="34" charset="0"/>
            </a:endParaRPr>
          </a:p>
        </p:txBody>
      </p:sp>
      <p:sp>
        <p:nvSpPr>
          <p:cNvPr id="62" name="五边形 61"/>
          <p:cNvSpPr/>
          <p:nvPr/>
        </p:nvSpPr>
        <p:spPr bwMode="gray">
          <a:xfrm>
            <a:off x="5855005" y="104076"/>
            <a:ext cx="881075" cy="21312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Overview</a:t>
            </a:r>
            <a:endParaRPr lang="en-US" sz="1200" dirty="0">
              <a:latin typeface="Huawei Sans" panose="020C0503030203020204" pitchFamily="34" charset="0"/>
            </a:endParaRPr>
          </a:p>
        </p:txBody>
      </p:sp>
      <p:sp>
        <p:nvSpPr>
          <p:cNvPr id="64" name="燕尾形 63"/>
          <p:cNvSpPr/>
          <p:nvPr/>
        </p:nvSpPr>
        <p:spPr bwMode="gray">
          <a:xfrm>
            <a:off x="6647300" y="104076"/>
            <a:ext cx="1294562"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IPv6 over IPv4</a:t>
            </a:r>
            <a:endParaRPr lang="en-US" sz="1200" dirty="0">
              <a:latin typeface="Huawei Sans" panose="020C0503030203020204" pitchFamily="34" charset="0"/>
            </a:endParaRPr>
          </a:p>
        </p:txBody>
      </p:sp>
      <p:sp>
        <p:nvSpPr>
          <p:cNvPr id="65" name="燕尾形 64"/>
          <p:cNvSpPr/>
          <p:nvPr/>
        </p:nvSpPr>
        <p:spPr bwMode="gray">
          <a:xfrm>
            <a:off x="7853082" y="104076"/>
            <a:ext cx="720000"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6PE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燕尾形 65"/>
          <p:cNvSpPr/>
          <p:nvPr/>
        </p:nvSpPr>
        <p:spPr bwMode="gray">
          <a:xfrm>
            <a:off x="8484302" y="104076"/>
            <a:ext cx="720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chemeClr val="bg1"/>
                </a:solidFill>
                <a:latin typeface="Huawei Sans" panose="020C0503030203020204" pitchFamily="34" charset="0"/>
              </a:rPr>
              <a:t>6VPE</a:t>
            </a:r>
            <a:endParaRPr lang="en-US" altLang="zh-CN"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燕尾形 66"/>
          <p:cNvSpPr/>
          <p:nvPr/>
        </p:nvSpPr>
        <p:spPr bwMode="gray">
          <a:xfrm>
            <a:off x="10344605" y="104076"/>
            <a:ext cx="77225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NAT64</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燕尾形 67"/>
          <p:cNvSpPr/>
          <p:nvPr/>
        </p:nvSpPr>
        <p:spPr bwMode="gray">
          <a:xfrm>
            <a:off x="9115522" y="104076"/>
            <a:ext cx="1317863"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IPv4 over IPv6</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燕尾形 70"/>
          <p:cNvSpPr/>
          <p:nvPr/>
        </p:nvSpPr>
        <p:spPr bwMode="gray">
          <a:xfrm>
            <a:off x="11028075" y="104076"/>
            <a:ext cx="72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IVI</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3" name="文本框 92"/>
          <p:cNvSpPr txBox="1"/>
          <p:nvPr/>
        </p:nvSpPr>
        <p:spPr bwMode="gray">
          <a:xfrm>
            <a:off x="8844302" y="5739110"/>
            <a:ext cx="3005138" cy="461665"/>
          </a:xfrm>
          <a:prstGeom prst="rect">
            <a:avLst/>
          </a:prstGeom>
          <a:noFill/>
        </p:spPr>
        <p:txBody>
          <a:bodyPr wrap="square" rtlCol="0">
            <a:spAutoFit/>
          </a:bodyPr>
          <a:lstStyle/>
          <a:p>
            <a:pPr fontAlgn="ctr"/>
            <a:r>
              <a:rPr lang="en-US" altLang="zh-CN" sz="1200" dirty="0">
                <a:latin typeface="Huawei Sans" panose="020C0503030203020204" pitchFamily="34" charset="0"/>
              </a:rPr>
              <a:t>The configuration on PE2 is similar to that on PE1, and is not provided here.</a:t>
            </a:r>
          </a:p>
        </p:txBody>
      </p:sp>
    </p:spTree>
    <p:extLst>
      <p:ext uri="{BB962C8B-B14F-4D97-AF65-F5344CB8AC3E}">
        <p14:creationId xmlns:p14="http://schemas.microsoft.com/office/powerpoint/2010/main" val="16626342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文本框 87"/>
          <p:cNvSpPr txBox="1"/>
          <p:nvPr/>
        </p:nvSpPr>
        <p:spPr bwMode="gray">
          <a:xfrm>
            <a:off x="3859822" y="2463742"/>
            <a:ext cx="2241972" cy="1672012"/>
          </a:xfrm>
          <a:prstGeom prst="rect">
            <a:avLst/>
          </a:prstGeom>
          <a:solidFill>
            <a:schemeClr val="bg1">
              <a:lumMod val="95000"/>
            </a:schemeClr>
          </a:solidFill>
          <a:ln>
            <a:solidFill>
              <a:schemeClr val="bg1">
                <a:lumMod val="75000"/>
              </a:schemeClr>
            </a:solidFill>
            <a:prstDash val="dash"/>
          </a:ln>
        </p:spPr>
        <p:txBody>
          <a:bodyPr wrap="square" rtlCol="0">
            <a:noAutofit/>
          </a:bodyPr>
          <a:lstStyle/>
          <a:p>
            <a:pPr fontAlgn="ctr"/>
            <a:endParaRPr lang="en-US" altLang="zh-CN" sz="1200" dirty="0">
              <a:latin typeface="Huawei Sans" panose="020C0503030203020204" pitchFamily="34" charset="0"/>
              <a:cs typeface="Arial" panose="020B0604020202020204" pitchFamily="34" charset="0"/>
            </a:endParaRPr>
          </a:p>
        </p:txBody>
      </p:sp>
      <p:sp>
        <p:nvSpPr>
          <p:cNvPr id="87" name="文本框 86"/>
          <p:cNvSpPr txBox="1"/>
          <p:nvPr/>
        </p:nvSpPr>
        <p:spPr bwMode="gray">
          <a:xfrm>
            <a:off x="455614" y="2463742"/>
            <a:ext cx="2270170" cy="1672012"/>
          </a:xfrm>
          <a:prstGeom prst="rect">
            <a:avLst/>
          </a:prstGeom>
          <a:solidFill>
            <a:schemeClr val="bg1">
              <a:lumMod val="95000"/>
            </a:schemeClr>
          </a:solidFill>
          <a:ln>
            <a:solidFill>
              <a:schemeClr val="bg1">
                <a:lumMod val="75000"/>
              </a:schemeClr>
            </a:solidFill>
            <a:prstDash val="dash"/>
          </a:ln>
        </p:spPr>
        <p:txBody>
          <a:bodyPr wrap="square" rtlCol="0">
            <a:noAutofit/>
          </a:bodyPr>
          <a:lstStyle/>
          <a:p>
            <a:pPr fontAlgn="ctr"/>
            <a:endParaRPr lang="en-US" altLang="zh-CN" sz="1200" dirty="0">
              <a:latin typeface="Huawei Sans" panose="020C0503030203020204" pitchFamily="34" charset="0"/>
              <a:cs typeface="Arial" panose="020B0604020202020204" pitchFamily="34" charset="0"/>
            </a:endParaRPr>
          </a:p>
        </p:txBody>
      </p:sp>
      <p:sp>
        <p:nvSpPr>
          <p:cNvPr id="60" name="文本框 59"/>
          <p:cNvSpPr txBox="1"/>
          <p:nvPr/>
        </p:nvSpPr>
        <p:spPr bwMode="gray">
          <a:xfrm>
            <a:off x="455614" y="1067356"/>
            <a:ext cx="5631486" cy="1247691"/>
          </a:xfrm>
          <a:prstGeom prst="rect">
            <a:avLst/>
          </a:prstGeom>
          <a:solidFill>
            <a:srgbClr val="F2FBFC"/>
          </a:solidFill>
          <a:ln>
            <a:solidFill>
              <a:srgbClr val="94DAE2"/>
            </a:solidFill>
            <a:prstDash val="dash"/>
          </a:ln>
        </p:spPr>
        <p:txBody>
          <a:bodyPr wrap="square" rtlCol="0">
            <a:noAutofit/>
          </a:bodyPr>
          <a:lstStyle/>
          <a:p>
            <a:pPr fontAlgn="ctr"/>
            <a:endParaRPr lang="en-US" altLang="zh-CN" sz="1200" dirty="0">
              <a:latin typeface="Huawei Sans" panose="020C0503030203020204" pitchFamily="34" charset="0"/>
              <a:cs typeface="Arial" panose="020B0604020202020204" pitchFamily="34" charset="0"/>
            </a:endParaRPr>
          </a:p>
        </p:txBody>
      </p:sp>
      <p:sp>
        <p:nvSpPr>
          <p:cNvPr id="2" name="标题 1"/>
          <p:cNvSpPr>
            <a:spLocks noGrp="1"/>
          </p:cNvSpPr>
          <p:nvPr>
            <p:ph type="title"/>
          </p:nvPr>
        </p:nvSpPr>
        <p:spPr bwMode="gray"/>
        <p:txBody>
          <a:bodyPr/>
          <a:lstStyle/>
          <a:p>
            <a:r>
              <a:rPr lang="en-US" smtClean="0"/>
              <a:t>Example of Configuring 6VPE (3)</a:t>
            </a:r>
            <a:endParaRPr lang="en-US" altLang="zh-CN" dirty="0"/>
          </a:p>
        </p:txBody>
      </p:sp>
      <p:sp>
        <p:nvSpPr>
          <p:cNvPr id="44" name="文本占位符 43"/>
          <p:cNvSpPr>
            <a:spLocks noGrp="1"/>
          </p:cNvSpPr>
          <p:nvPr>
            <p:ph type="body" sz="quarter" idx="10"/>
          </p:nvPr>
        </p:nvSpPr>
        <p:spPr bwMode="gray">
          <a:xfrm>
            <a:off x="455612" y="4251032"/>
            <a:ext cx="5307014" cy="1949743"/>
          </a:xfrm>
        </p:spPr>
        <p:txBody>
          <a:bodyPr/>
          <a:lstStyle/>
          <a:p>
            <a:pPr>
              <a:lnSpc>
                <a:spcPct val="100000"/>
              </a:lnSpc>
            </a:pPr>
            <a:r>
              <a:rPr lang="en-US" sz="1400" dirty="0" smtClean="0"/>
              <a:t>Configuration requirements:</a:t>
            </a:r>
            <a:endParaRPr lang="en-US" altLang="zh-CN" sz="1400" dirty="0" smtClean="0"/>
          </a:p>
          <a:p>
            <a:pPr marL="542925" lvl="1" indent="-247650">
              <a:lnSpc>
                <a:spcPct val="100000"/>
              </a:lnSpc>
            </a:pPr>
            <a:r>
              <a:rPr lang="en-US" sz="1200" dirty="0" smtClean="0"/>
              <a:t>Users at different sites desire IPv6 data communication between each other across a public network without having the internal route information known to the public network, and also implement service isolation.</a:t>
            </a:r>
            <a:endParaRPr lang="en-US" altLang="zh-CN" sz="1200" dirty="0" smtClean="0"/>
          </a:p>
          <a:p>
            <a:pPr marL="542925" lvl="1" indent="-247650">
              <a:lnSpc>
                <a:spcPct val="100000"/>
              </a:lnSpc>
            </a:pPr>
            <a:r>
              <a:rPr lang="en-US" sz="1200" dirty="0" smtClean="0"/>
              <a:t>As shown in the figure, CE1 and CE2 belong to </a:t>
            </a:r>
            <a:r>
              <a:rPr lang="en-US" sz="1200" b="1" dirty="0" err="1" smtClean="0"/>
              <a:t>vpna</a:t>
            </a:r>
            <a:r>
              <a:rPr lang="en-US" sz="1200" dirty="0" smtClean="0"/>
              <a:t>. It is required that 6VPE be configured to </a:t>
            </a:r>
            <a:r>
              <a:rPr lang="en-US" altLang="zh-CN" sz="1200" dirty="0"/>
              <a:t>allow </a:t>
            </a:r>
            <a:r>
              <a:rPr lang="en-US" sz="1200" dirty="0" smtClean="0"/>
              <a:t>sites in </a:t>
            </a:r>
            <a:r>
              <a:rPr lang="en-US" sz="1200" b="1" dirty="0" err="1" smtClean="0"/>
              <a:t>vpna</a:t>
            </a:r>
            <a:r>
              <a:rPr lang="en-US" sz="1200" dirty="0" smtClean="0"/>
              <a:t> to communicate with each other through an MPLS backbone network, and PEs and CEs exchange static routes.</a:t>
            </a:r>
            <a:endParaRPr lang="en-US" altLang="zh-CN" sz="1200" dirty="0"/>
          </a:p>
        </p:txBody>
      </p:sp>
      <p:cxnSp>
        <p:nvCxnSpPr>
          <p:cNvPr id="39" name="直接连接符 38"/>
          <p:cNvCxnSpPr>
            <a:stCxn id="41" idx="2"/>
            <a:endCxn id="70" idx="0"/>
          </p:cNvCxnSpPr>
          <p:nvPr/>
        </p:nvCxnSpPr>
        <p:spPr bwMode="gray">
          <a:xfrm>
            <a:off x="2308652" y="1832808"/>
            <a:ext cx="0" cy="131577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41" name="图片 40"/>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038652" y="1390008"/>
            <a:ext cx="540000" cy="442800"/>
          </a:xfrm>
          <a:prstGeom prst="rect">
            <a:avLst/>
          </a:prstGeom>
        </p:spPr>
      </p:pic>
      <p:pic>
        <p:nvPicPr>
          <p:cNvPr id="43" name="图片 4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019748" y="1390008"/>
            <a:ext cx="540000" cy="442800"/>
          </a:xfrm>
          <a:prstGeom prst="rect">
            <a:avLst/>
          </a:prstGeom>
        </p:spPr>
      </p:pic>
      <p:cxnSp>
        <p:nvCxnSpPr>
          <p:cNvPr id="45" name="直接连接符 44"/>
          <p:cNvCxnSpPr>
            <a:stCxn id="41" idx="3"/>
            <a:endCxn id="43" idx="1"/>
          </p:cNvCxnSpPr>
          <p:nvPr/>
        </p:nvCxnSpPr>
        <p:spPr bwMode="gray">
          <a:xfrm>
            <a:off x="2578652" y="1611408"/>
            <a:ext cx="144109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6" name="文本框 45"/>
          <p:cNvSpPr txBox="1"/>
          <p:nvPr/>
        </p:nvSpPr>
        <p:spPr bwMode="gray">
          <a:xfrm>
            <a:off x="2513764" y="1162301"/>
            <a:ext cx="955711" cy="461665"/>
          </a:xfrm>
          <a:prstGeom prst="rect">
            <a:avLst/>
          </a:prstGeom>
          <a:noFill/>
        </p:spPr>
        <p:txBody>
          <a:bodyPr wrap="none" rtlCol="0">
            <a:spAutoFit/>
          </a:bodyPr>
          <a:lstStyle/>
          <a:p>
            <a:pPr fontAlgn="ctr"/>
            <a:r>
              <a:rPr lang="en-US" sz="1200" dirty="0" smtClean="0">
                <a:latin typeface="Huawei Sans" panose="020C0503030203020204" pitchFamily="34" charset="0"/>
              </a:rPr>
              <a:t>GE0/0/2</a:t>
            </a:r>
          </a:p>
          <a:p>
            <a:pPr fontAlgn="ctr"/>
            <a:r>
              <a:rPr lang="en-US" sz="1200" dirty="0" smtClean="0">
                <a:latin typeface="Huawei Sans" panose="020C0503030203020204" pitchFamily="34" charset="0"/>
              </a:rPr>
              <a:t>10.0.0.1/30</a:t>
            </a:r>
            <a:endParaRPr lang="en-US" sz="1200" dirty="0">
              <a:latin typeface="Huawei Sans" panose="020C0503030203020204" pitchFamily="34" charset="0"/>
              <a:cs typeface="Arial" panose="020B0604020202020204" pitchFamily="34" charset="0"/>
            </a:endParaRPr>
          </a:p>
        </p:txBody>
      </p:sp>
      <p:sp>
        <p:nvSpPr>
          <p:cNvPr id="48" name="文本框 47"/>
          <p:cNvSpPr txBox="1"/>
          <p:nvPr/>
        </p:nvSpPr>
        <p:spPr bwMode="gray">
          <a:xfrm>
            <a:off x="3109171" y="1578942"/>
            <a:ext cx="955711" cy="461665"/>
          </a:xfrm>
          <a:prstGeom prst="rect">
            <a:avLst/>
          </a:prstGeom>
          <a:noFill/>
        </p:spPr>
        <p:txBody>
          <a:bodyPr wrap="none" rtlCol="0">
            <a:spAutoFit/>
          </a:bodyPr>
          <a:lstStyle/>
          <a:p>
            <a:pPr algn="r" fontAlgn="ctr"/>
            <a:r>
              <a:rPr lang="en-US" sz="1200" dirty="0" smtClean="0">
                <a:latin typeface="Huawei Sans" panose="020C0503030203020204" pitchFamily="34" charset="0"/>
              </a:rPr>
              <a:t>GE0/0/2</a:t>
            </a:r>
          </a:p>
          <a:p>
            <a:pPr algn="r" fontAlgn="ctr"/>
            <a:r>
              <a:rPr lang="en-US" sz="1200" dirty="0" smtClean="0">
                <a:latin typeface="Huawei Sans" panose="020C0503030203020204" pitchFamily="34" charset="0"/>
              </a:rPr>
              <a:t>10.0.0.2/30</a:t>
            </a:r>
            <a:endParaRPr lang="en-US" sz="1200" dirty="0">
              <a:latin typeface="Huawei Sans" panose="020C0503030203020204" pitchFamily="34" charset="0"/>
              <a:cs typeface="Arial" panose="020B0604020202020204" pitchFamily="34" charset="0"/>
            </a:endParaRPr>
          </a:p>
        </p:txBody>
      </p:sp>
      <p:grpSp>
        <p:nvGrpSpPr>
          <p:cNvPr id="4" name="组合 3"/>
          <p:cNvGrpSpPr/>
          <p:nvPr/>
        </p:nvGrpSpPr>
        <p:grpSpPr bwMode="gray">
          <a:xfrm>
            <a:off x="4559748" y="1509556"/>
            <a:ext cx="114397" cy="216000"/>
            <a:chOff x="8351023" y="4222121"/>
            <a:chExt cx="114397" cy="216000"/>
          </a:xfrm>
        </p:grpSpPr>
        <p:cxnSp>
          <p:nvCxnSpPr>
            <p:cNvPr id="50" name="直接连接符 49"/>
            <p:cNvCxnSpPr/>
            <p:nvPr/>
          </p:nvCxnSpPr>
          <p:spPr bwMode="gray">
            <a:xfrm>
              <a:off x="8351023" y="4330121"/>
              <a:ext cx="108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bwMode="gray">
            <a:xfrm rot="5400000">
              <a:off x="8357420" y="4330121"/>
              <a:ext cx="216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54" name="组合 53"/>
          <p:cNvGrpSpPr/>
          <p:nvPr/>
        </p:nvGrpSpPr>
        <p:grpSpPr bwMode="gray">
          <a:xfrm flipH="1">
            <a:off x="1917858" y="1509556"/>
            <a:ext cx="114397" cy="216000"/>
            <a:chOff x="8351023" y="4222121"/>
            <a:chExt cx="114397" cy="216000"/>
          </a:xfrm>
        </p:grpSpPr>
        <p:cxnSp>
          <p:nvCxnSpPr>
            <p:cNvPr id="57" name="直接连接符 56"/>
            <p:cNvCxnSpPr/>
            <p:nvPr/>
          </p:nvCxnSpPr>
          <p:spPr bwMode="gray">
            <a:xfrm>
              <a:off x="8351023" y="4330121"/>
              <a:ext cx="108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bwMode="gray">
            <a:xfrm rot="5400000">
              <a:off x="8357420" y="4330121"/>
              <a:ext cx="216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9" name="文本框 58"/>
          <p:cNvSpPr txBox="1"/>
          <p:nvPr/>
        </p:nvSpPr>
        <p:spPr bwMode="gray">
          <a:xfrm>
            <a:off x="4674145" y="1393133"/>
            <a:ext cx="987771" cy="461665"/>
          </a:xfrm>
          <a:prstGeom prst="rect">
            <a:avLst/>
          </a:prstGeom>
          <a:noFill/>
        </p:spPr>
        <p:txBody>
          <a:bodyPr wrap="none" rtlCol="0">
            <a:spAutoFit/>
          </a:bodyPr>
          <a:lstStyle/>
          <a:p>
            <a:pPr fontAlgn="ctr"/>
            <a:r>
              <a:rPr lang="en-US" sz="1200" dirty="0" smtClean="0">
                <a:latin typeface="Huawei Sans" panose="020C0503030203020204" pitchFamily="34" charset="0"/>
              </a:rPr>
              <a:t>Loopback 0</a:t>
            </a:r>
            <a:endParaRPr lang="en-US" altLang="zh-CN" sz="1200" dirty="0" smtClean="0">
              <a:latin typeface="Huawei Sans" panose="020C0503030203020204" pitchFamily="34" charset="0"/>
              <a:cs typeface="Arial" panose="020B0604020202020204" pitchFamily="34" charset="0"/>
            </a:endParaRPr>
          </a:p>
          <a:p>
            <a:pPr fontAlgn="ctr"/>
            <a:r>
              <a:rPr lang="en-US" sz="1200" dirty="0" smtClean="0">
                <a:latin typeface="Huawei Sans" panose="020C0503030203020204" pitchFamily="34" charset="0"/>
              </a:rPr>
              <a:t>3.3.3.3/32</a:t>
            </a:r>
            <a:endParaRPr lang="en-US" sz="1200" dirty="0">
              <a:latin typeface="Huawei Sans" panose="020C0503030203020204" pitchFamily="34" charset="0"/>
              <a:cs typeface="Arial" panose="020B0604020202020204" pitchFamily="34" charset="0"/>
            </a:endParaRPr>
          </a:p>
        </p:txBody>
      </p:sp>
      <p:sp>
        <p:nvSpPr>
          <p:cNvPr id="69" name="文本框 68"/>
          <p:cNvSpPr txBox="1"/>
          <p:nvPr/>
        </p:nvSpPr>
        <p:spPr bwMode="gray">
          <a:xfrm>
            <a:off x="923690" y="1393133"/>
            <a:ext cx="987771" cy="461665"/>
          </a:xfrm>
          <a:prstGeom prst="rect">
            <a:avLst/>
          </a:prstGeom>
          <a:noFill/>
        </p:spPr>
        <p:txBody>
          <a:bodyPr wrap="none" rtlCol="0">
            <a:spAutoFit/>
          </a:bodyPr>
          <a:lstStyle/>
          <a:p>
            <a:pPr algn="r" fontAlgn="ctr"/>
            <a:r>
              <a:rPr lang="en-US" sz="1200" dirty="0" smtClean="0">
                <a:latin typeface="Huawei Sans" panose="020C0503030203020204" pitchFamily="34" charset="0"/>
              </a:rPr>
              <a:t>Loopback 0</a:t>
            </a:r>
            <a:endParaRPr lang="en-US" altLang="zh-CN" sz="1200" dirty="0" smtClean="0">
              <a:latin typeface="Huawei Sans" panose="020C0503030203020204" pitchFamily="34" charset="0"/>
              <a:cs typeface="Arial" panose="020B0604020202020204" pitchFamily="34" charset="0"/>
            </a:endParaRPr>
          </a:p>
          <a:p>
            <a:pPr algn="r" fontAlgn="ctr"/>
            <a:r>
              <a:rPr lang="en-US" sz="1200" dirty="0" smtClean="0">
                <a:latin typeface="Huawei Sans" panose="020C0503030203020204" pitchFamily="34" charset="0"/>
              </a:rPr>
              <a:t>2.2.2.2/32</a:t>
            </a:r>
            <a:endParaRPr lang="en-US" sz="1200" dirty="0">
              <a:latin typeface="Huawei Sans" panose="020C0503030203020204" pitchFamily="34" charset="0"/>
              <a:cs typeface="Arial" panose="020B0604020202020204" pitchFamily="34" charset="0"/>
            </a:endParaRPr>
          </a:p>
        </p:txBody>
      </p:sp>
      <p:pic>
        <p:nvPicPr>
          <p:cNvPr id="70" name="图片 69"/>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038652" y="3148586"/>
            <a:ext cx="540000" cy="442800"/>
          </a:xfrm>
          <a:prstGeom prst="rect">
            <a:avLst/>
          </a:prstGeom>
        </p:spPr>
      </p:pic>
      <p:sp>
        <p:nvSpPr>
          <p:cNvPr id="73" name="文本框 72"/>
          <p:cNvSpPr txBox="1"/>
          <p:nvPr/>
        </p:nvSpPr>
        <p:spPr bwMode="gray">
          <a:xfrm>
            <a:off x="936905" y="1837948"/>
            <a:ext cx="1369286" cy="461665"/>
          </a:xfrm>
          <a:prstGeom prst="rect">
            <a:avLst/>
          </a:prstGeom>
          <a:noFill/>
        </p:spPr>
        <p:txBody>
          <a:bodyPr wrap="none" rtlCol="0">
            <a:spAutoFit/>
          </a:bodyPr>
          <a:lstStyle/>
          <a:p>
            <a:pPr algn="r" fontAlgn="ctr"/>
            <a:r>
              <a:rPr lang="en-US" sz="1200" dirty="0" smtClean="0">
                <a:latin typeface="Huawei Sans" panose="020C0503030203020204" pitchFamily="34" charset="0"/>
              </a:rPr>
              <a:t>GE0/0/1</a:t>
            </a:r>
          </a:p>
          <a:p>
            <a:pPr algn="r" fontAlgn="ctr"/>
            <a:r>
              <a:rPr lang="en-US" sz="1200" dirty="0" smtClean="0">
                <a:latin typeface="Huawei Sans" panose="020C0503030203020204" pitchFamily="34" charset="0"/>
              </a:rPr>
              <a:t>2001:DB8:1::2/64</a:t>
            </a:r>
            <a:endParaRPr lang="en-US" sz="1200" dirty="0">
              <a:latin typeface="Huawei Sans" panose="020C0503030203020204" pitchFamily="34" charset="0"/>
              <a:cs typeface="Arial" panose="020B0604020202020204" pitchFamily="34" charset="0"/>
            </a:endParaRPr>
          </a:p>
        </p:txBody>
      </p:sp>
      <p:cxnSp>
        <p:nvCxnSpPr>
          <p:cNvPr id="74" name="直接连接符 73"/>
          <p:cNvCxnSpPr>
            <a:stCxn id="43" idx="2"/>
            <a:endCxn id="75" idx="0"/>
          </p:cNvCxnSpPr>
          <p:nvPr/>
        </p:nvCxnSpPr>
        <p:spPr bwMode="gray">
          <a:xfrm>
            <a:off x="4289748" y="1832808"/>
            <a:ext cx="0" cy="131577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75" name="图片 7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019748" y="3148586"/>
            <a:ext cx="540000" cy="442800"/>
          </a:xfrm>
          <a:prstGeom prst="rect">
            <a:avLst/>
          </a:prstGeom>
        </p:spPr>
      </p:pic>
      <p:sp>
        <p:nvSpPr>
          <p:cNvPr id="76" name="文本框 75"/>
          <p:cNvSpPr txBox="1"/>
          <p:nvPr/>
        </p:nvSpPr>
        <p:spPr bwMode="gray">
          <a:xfrm>
            <a:off x="4290816" y="1837948"/>
            <a:ext cx="1369286" cy="461665"/>
          </a:xfrm>
          <a:prstGeom prst="rect">
            <a:avLst/>
          </a:prstGeom>
          <a:noFill/>
        </p:spPr>
        <p:txBody>
          <a:bodyPr wrap="none" rtlCol="0">
            <a:spAutoFit/>
          </a:bodyPr>
          <a:lstStyle/>
          <a:p>
            <a:pPr fontAlgn="ctr"/>
            <a:r>
              <a:rPr lang="en-US" sz="1200" dirty="0" smtClean="0">
                <a:latin typeface="Huawei Sans" panose="020C0503030203020204" pitchFamily="34" charset="0"/>
              </a:rPr>
              <a:t>GE0/0/1</a:t>
            </a:r>
          </a:p>
          <a:p>
            <a:pPr fontAlgn="ctr"/>
            <a:r>
              <a:rPr lang="en-US" sz="1200" dirty="0" smtClean="0">
                <a:latin typeface="Huawei Sans" panose="020C0503030203020204" pitchFamily="34" charset="0"/>
              </a:rPr>
              <a:t>2001:DB8:2::2/64</a:t>
            </a:r>
            <a:endParaRPr lang="en-US" sz="1200" dirty="0">
              <a:latin typeface="Huawei Sans" panose="020C0503030203020204" pitchFamily="34" charset="0"/>
              <a:cs typeface="Arial" panose="020B0604020202020204" pitchFamily="34" charset="0"/>
            </a:endParaRPr>
          </a:p>
        </p:txBody>
      </p:sp>
      <p:sp>
        <p:nvSpPr>
          <p:cNvPr id="77" name="文本框 76"/>
          <p:cNvSpPr txBox="1"/>
          <p:nvPr/>
        </p:nvSpPr>
        <p:spPr bwMode="gray">
          <a:xfrm>
            <a:off x="936905" y="2690133"/>
            <a:ext cx="1369286" cy="461665"/>
          </a:xfrm>
          <a:prstGeom prst="rect">
            <a:avLst/>
          </a:prstGeom>
          <a:noFill/>
        </p:spPr>
        <p:txBody>
          <a:bodyPr wrap="none" rtlCol="0">
            <a:spAutoFit/>
          </a:bodyPr>
          <a:lstStyle/>
          <a:p>
            <a:pPr algn="r" fontAlgn="ctr"/>
            <a:r>
              <a:rPr lang="en-US" sz="1200" dirty="0" smtClean="0">
                <a:latin typeface="Huawei Sans" panose="020C0503030203020204" pitchFamily="34" charset="0"/>
              </a:rPr>
              <a:t>GE0/0/1</a:t>
            </a:r>
          </a:p>
          <a:p>
            <a:pPr algn="r" fontAlgn="ctr"/>
            <a:r>
              <a:rPr lang="en-US" sz="1200" dirty="0" smtClean="0">
                <a:latin typeface="Huawei Sans" panose="020C0503030203020204" pitchFamily="34" charset="0"/>
              </a:rPr>
              <a:t>2001:DB8:1::1/64</a:t>
            </a:r>
            <a:endParaRPr lang="en-US" sz="1200" dirty="0">
              <a:latin typeface="Huawei Sans" panose="020C0503030203020204" pitchFamily="34" charset="0"/>
              <a:cs typeface="Arial" panose="020B0604020202020204" pitchFamily="34" charset="0"/>
            </a:endParaRPr>
          </a:p>
        </p:txBody>
      </p:sp>
      <p:sp>
        <p:nvSpPr>
          <p:cNvPr id="78" name="文本框 77"/>
          <p:cNvSpPr txBox="1"/>
          <p:nvPr/>
        </p:nvSpPr>
        <p:spPr bwMode="gray">
          <a:xfrm>
            <a:off x="4290816" y="2690133"/>
            <a:ext cx="1369286" cy="461665"/>
          </a:xfrm>
          <a:prstGeom prst="rect">
            <a:avLst/>
          </a:prstGeom>
          <a:noFill/>
        </p:spPr>
        <p:txBody>
          <a:bodyPr wrap="none" rtlCol="0">
            <a:spAutoFit/>
          </a:bodyPr>
          <a:lstStyle/>
          <a:p>
            <a:pPr fontAlgn="ctr"/>
            <a:r>
              <a:rPr lang="en-US" sz="1200" dirty="0" smtClean="0">
                <a:latin typeface="Huawei Sans" panose="020C0503030203020204" pitchFamily="34" charset="0"/>
              </a:rPr>
              <a:t>GE0/0/1</a:t>
            </a:r>
          </a:p>
          <a:p>
            <a:pPr fontAlgn="ctr"/>
            <a:r>
              <a:rPr lang="en-US" sz="1200" dirty="0" smtClean="0">
                <a:latin typeface="Huawei Sans" panose="020C0503030203020204" pitchFamily="34" charset="0"/>
              </a:rPr>
              <a:t>2001:DB8:2::1/64</a:t>
            </a:r>
            <a:endParaRPr lang="en-US" sz="1200" dirty="0">
              <a:latin typeface="Huawei Sans" panose="020C0503030203020204" pitchFamily="34" charset="0"/>
              <a:cs typeface="Arial" panose="020B0604020202020204" pitchFamily="34" charset="0"/>
            </a:endParaRPr>
          </a:p>
        </p:txBody>
      </p:sp>
      <p:grpSp>
        <p:nvGrpSpPr>
          <p:cNvPr id="79" name="组合 78"/>
          <p:cNvGrpSpPr/>
          <p:nvPr/>
        </p:nvGrpSpPr>
        <p:grpSpPr bwMode="gray">
          <a:xfrm flipH="1">
            <a:off x="1917858" y="3270921"/>
            <a:ext cx="114397" cy="216000"/>
            <a:chOff x="8351023" y="4222121"/>
            <a:chExt cx="114397" cy="216000"/>
          </a:xfrm>
        </p:grpSpPr>
        <p:cxnSp>
          <p:nvCxnSpPr>
            <p:cNvPr id="80" name="直接连接符 79"/>
            <p:cNvCxnSpPr/>
            <p:nvPr/>
          </p:nvCxnSpPr>
          <p:spPr bwMode="gray">
            <a:xfrm>
              <a:off x="8351023" y="4330121"/>
              <a:ext cx="108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bwMode="gray">
            <a:xfrm rot="5400000">
              <a:off x="8357420" y="4330121"/>
              <a:ext cx="216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82" name="文本框 81"/>
          <p:cNvSpPr txBox="1"/>
          <p:nvPr/>
        </p:nvSpPr>
        <p:spPr bwMode="gray">
          <a:xfrm>
            <a:off x="455613" y="3154498"/>
            <a:ext cx="1455848" cy="461665"/>
          </a:xfrm>
          <a:prstGeom prst="rect">
            <a:avLst/>
          </a:prstGeom>
          <a:noFill/>
        </p:spPr>
        <p:txBody>
          <a:bodyPr wrap="none" rtlCol="0">
            <a:spAutoFit/>
          </a:bodyPr>
          <a:lstStyle/>
          <a:p>
            <a:pPr algn="r" fontAlgn="ctr"/>
            <a:r>
              <a:rPr lang="en-US" sz="1200" dirty="0" smtClean="0">
                <a:latin typeface="Huawei Sans" panose="020C0503030203020204" pitchFamily="34" charset="0"/>
              </a:rPr>
              <a:t>Loopback 1</a:t>
            </a:r>
            <a:endParaRPr lang="en-US" altLang="zh-CN" sz="1200" dirty="0" smtClean="0">
              <a:latin typeface="Huawei Sans" panose="020C0503030203020204" pitchFamily="34" charset="0"/>
              <a:cs typeface="Arial" panose="020B0604020202020204" pitchFamily="34" charset="0"/>
            </a:endParaRPr>
          </a:p>
          <a:p>
            <a:pPr algn="r" fontAlgn="ctr"/>
            <a:r>
              <a:rPr lang="en-US" sz="1200" dirty="0" smtClean="0">
                <a:latin typeface="Huawei Sans" panose="020C0503030203020204" pitchFamily="34" charset="0"/>
              </a:rPr>
              <a:t>2001:DB8:5::5/128</a:t>
            </a:r>
            <a:endParaRPr lang="en-US" altLang="zh-CN" sz="1200" dirty="0">
              <a:latin typeface="Huawei Sans" panose="020C0503030203020204" pitchFamily="34" charset="0"/>
              <a:cs typeface="Arial" panose="020B0604020202020204" pitchFamily="34" charset="0"/>
            </a:endParaRPr>
          </a:p>
        </p:txBody>
      </p:sp>
      <p:grpSp>
        <p:nvGrpSpPr>
          <p:cNvPr id="83" name="组合 82"/>
          <p:cNvGrpSpPr/>
          <p:nvPr/>
        </p:nvGrpSpPr>
        <p:grpSpPr bwMode="gray">
          <a:xfrm>
            <a:off x="4559748" y="3270921"/>
            <a:ext cx="114397" cy="216000"/>
            <a:chOff x="8351023" y="4222121"/>
            <a:chExt cx="114397" cy="216000"/>
          </a:xfrm>
        </p:grpSpPr>
        <p:cxnSp>
          <p:nvCxnSpPr>
            <p:cNvPr id="84" name="直接连接符 83"/>
            <p:cNvCxnSpPr/>
            <p:nvPr/>
          </p:nvCxnSpPr>
          <p:spPr bwMode="gray">
            <a:xfrm>
              <a:off x="8351023" y="4330121"/>
              <a:ext cx="108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bwMode="gray">
            <a:xfrm rot="5400000">
              <a:off x="8357420" y="4330121"/>
              <a:ext cx="216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86" name="文本框 85"/>
          <p:cNvSpPr txBox="1"/>
          <p:nvPr/>
        </p:nvSpPr>
        <p:spPr bwMode="gray">
          <a:xfrm>
            <a:off x="4674145" y="3154498"/>
            <a:ext cx="1455848" cy="461665"/>
          </a:xfrm>
          <a:prstGeom prst="rect">
            <a:avLst/>
          </a:prstGeom>
          <a:noFill/>
        </p:spPr>
        <p:txBody>
          <a:bodyPr wrap="none" rtlCol="0">
            <a:spAutoFit/>
          </a:bodyPr>
          <a:lstStyle/>
          <a:p>
            <a:pPr fontAlgn="ctr"/>
            <a:r>
              <a:rPr lang="en-US" sz="1200" dirty="0" smtClean="0">
                <a:latin typeface="Huawei Sans" panose="020C0503030203020204" pitchFamily="34" charset="0"/>
              </a:rPr>
              <a:t>Loopback 1</a:t>
            </a:r>
            <a:endParaRPr lang="en-US" altLang="zh-CN" sz="1200" dirty="0" smtClean="0">
              <a:latin typeface="Huawei Sans" panose="020C0503030203020204" pitchFamily="34" charset="0"/>
              <a:cs typeface="Arial" panose="020B0604020202020204" pitchFamily="34" charset="0"/>
            </a:endParaRPr>
          </a:p>
          <a:p>
            <a:pPr fontAlgn="ctr"/>
            <a:r>
              <a:rPr lang="en-US" sz="1200" dirty="0" smtClean="0">
                <a:latin typeface="Huawei Sans" panose="020C0503030203020204" pitchFamily="34" charset="0"/>
              </a:rPr>
              <a:t>2001:DB8:6::6/128</a:t>
            </a:r>
            <a:endParaRPr lang="en-US" altLang="zh-CN" sz="1200" dirty="0">
              <a:latin typeface="Huawei Sans" panose="020C0503030203020204" pitchFamily="34" charset="0"/>
              <a:cs typeface="Arial" panose="020B0604020202020204" pitchFamily="34" charset="0"/>
            </a:endParaRPr>
          </a:p>
        </p:txBody>
      </p:sp>
      <p:sp>
        <p:nvSpPr>
          <p:cNvPr id="89" name="文本框 88"/>
          <p:cNvSpPr txBox="1"/>
          <p:nvPr/>
        </p:nvSpPr>
        <p:spPr bwMode="gray">
          <a:xfrm>
            <a:off x="493628" y="1086536"/>
            <a:ext cx="688009" cy="276999"/>
          </a:xfrm>
          <a:prstGeom prst="rect">
            <a:avLst/>
          </a:prstGeom>
          <a:noFill/>
        </p:spPr>
        <p:txBody>
          <a:bodyPr wrap="none" rtlCol="0">
            <a:spAutoFit/>
          </a:bodyPr>
          <a:lstStyle/>
          <a:p>
            <a:pPr algn="ctr" fontAlgn="ctr"/>
            <a:r>
              <a:rPr lang="en-US" sz="1200" b="1" dirty="0" smtClean="0">
                <a:latin typeface="Huawei Sans" panose="020C0503030203020204" pitchFamily="34" charset="0"/>
              </a:rPr>
              <a:t>AS 200</a:t>
            </a:r>
            <a:endParaRPr lang="en-US" sz="1200" b="1" dirty="0">
              <a:latin typeface="Huawei Sans" panose="020C0503030203020204" pitchFamily="34" charset="0"/>
              <a:cs typeface="Arial" panose="020B0604020202020204" pitchFamily="34" charset="0"/>
            </a:endParaRPr>
          </a:p>
        </p:txBody>
      </p:sp>
      <p:sp>
        <p:nvSpPr>
          <p:cNvPr id="90" name="文本框 89"/>
          <p:cNvSpPr txBox="1"/>
          <p:nvPr/>
        </p:nvSpPr>
        <p:spPr bwMode="gray">
          <a:xfrm>
            <a:off x="493628" y="2478704"/>
            <a:ext cx="688009" cy="276999"/>
          </a:xfrm>
          <a:prstGeom prst="rect">
            <a:avLst/>
          </a:prstGeom>
          <a:noFill/>
        </p:spPr>
        <p:txBody>
          <a:bodyPr wrap="none" rtlCol="0">
            <a:spAutoFit/>
          </a:bodyPr>
          <a:lstStyle/>
          <a:p>
            <a:pPr algn="ctr" fontAlgn="ctr"/>
            <a:r>
              <a:rPr lang="en-US" sz="1200" b="1" dirty="0" smtClean="0">
                <a:latin typeface="Huawei Sans" panose="020C0503030203020204" pitchFamily="34" charset="0"/>
              </a:rPr>
              <a:t>AS 100</a:t>
            </a:r>
            <a:endParaRPr lang="en-US" sz="1200" b="1" dirty="0">
              <a:latin typeface="Huawei Sans" panose="020C0503030203020204" pitchFamily="34" charset="0"/>
              <a:cs typeface="Arial" panose="020B0604020202020204" pitchFamily="34" charset="0"/>
            </a:endParaRPr>
          </a:p>
        </p:txBody>
      </p:sp>
      <p:sp>
        <p:nvSpPr>
          <p:cNvPr id="91" name="文本框 90"/>
          <p:cNvSpPr txBox="1"/>
          <p:nvPr/>
        </p:nvSpPr>
        <p:spPr bwMode="gray">
          <a:xfrm>
            <a:off x="5372963" y="2478704"/>
            <a:ext cx="688009" cy="276999"/>
          </a:xfrm>
          <a:prstGeom prst="rect">
            <a:avLst/>
          </a:prstGeom>
          <a:noFill/>
        </p:spPr>
        <p:txBody>
          <a:bodyPr wrap="none" rtlCol="0">
            <a:spAutoFit/>
          </a:bodyPr>
          <a:lstStyle/>
          <a:p>
            <a:pPr algn="ctr" fontAlgn="ctr"/>
            <a:r>
              <a:rPr lang="en-US" sz="1200" b="1" dirty="0" smtClean="0">
                <a:latin typeface="Huawei Sans" panose="020C0503030203020204" pitchFamily="34" charset="0"/>
              </a:rPr>
              <a:t>AS 300</a:t>
            </a:r>
            <a:endParaRPr lang="en-US" sz="1200" b="1" dirty="0">
              <a:latin typeface="Huawei Sans" panose="020C0503030203020204" pitchFamily="34" charset="0"/>
              <a:cs typeface="Arial" panose="020B0604020202020204" pitchFamily="34" charset="0"/>
            </a:endParaRPr>
          </a:p>
        </p:txBody>
      </p:sp>
      <p:sp>
        <p:nvSpPr>
          <p:cNvPr id="92" name="文本框 91"/>
          <p:cNvSpPr txBox="1"/>
          <p:nvPr/>
        </p:nvSpPr>
        <p:spPr bwMode="gray">
          <a:xfrm>
            <a:off x="2045951" y="3577838"/>
            <a:ext cx="545342" cy="461665"/>
          </a:xfrm>
          <a:prstGeom prst="rect">
            <a:avLst/>
          </a:prstGeom>
          <a:noFill/>
        </p:spPr>
        <p:txBody>
          <a:bodyPr wrap="none" rtlCol="0">
            <a:spAutoFit/>
          </a:bodyPr>
          <a:lstStyle/>
          <a:p>
            <a:pPr algn="ctr" fontAlgn="ctr"/>
            <a:r>
              <a:rPr lang="en-US" sz="1200" b="1" dirty="0" smtClean="0">
                <a:latin typeface="Huawei Sans" panose="020C0503030203020204" pitchFamily="34" charset="0"/>
              </a:rPr>
              <a:t>CE1</a:t>
            </a:r>
          </a:p>
          <a:p>
            <a:pPr algn="ctr" fontAlgn="ctr"/>
            <a:r>
              <a:rPr lang="en-US" sz="1200" b="1" dirty="0" err="1" smtClean="0">
                <a:latin typeface="Huawei Sans" panose="020C0503030203020204" pitchFamily="34" charset="0"/>
              </a:rPr>
              <a:t>vpna</a:t>
            </a:r>
            <a:endParaRPr lang="en-US" sz="1200" b="1" dirty="0">
              <a:latin typeface="Huawei Sans" panose="020C0503030203020204" pitchFamily="34" charset="0"/>
              <a:cs typeface="Arial" panose="020B0604020202020204" pitchFamily="34" charset="0"/>
            </a:endParaRPr>
          </a:p>
        </p:txBody>
      </p:sp>
      <p:sp>
        <p:nvSpPr>
          <p:cNvPr id="94" name="文本框 93"/>
          <p:cNvSpPr txBox="1"/>
          <p:nvPr/>
        </p:nvSpPr>
        <p:spPr bwMode="gray">
          <a:xfrm>
            <a:off x="2082468" y="1128506"/>
            <a:ext cx="452368" cy="276999"/>
          </a:xfrm>
          <a:prstGeom prst="rect">
            <a:avLst/>
          </a:prstGeom>
          <a:noFill/>
        </p:spPr>
        <p:txBody>
          <a:bodyPr wrap="none" rtlCol="0">
            <a:spAutoFit/>
          </a:bodyPr>
          <a:lstStyle/>
          <a:p>
            <a:pPr algn="ctr" fontAlgn="ctr"/>
            <a:r>
              <a:rPr lang="en-US" sz="1200" b="1" dirty="0" smtClean="0">
                <a:latin typeface="Huawei Sans" panose="020C0503030203020204" pitchFamily="34" charset="0"/>
              </a:rPr>
              <a:t>PE1</a:t>
            </a:r>
            <a:endParaRPr lang="en-US" sz="1200" b="1" dirty="0">
              <a:latin typeface="Huawei Sans" panose="020C0503030203020204" pitchFamily="34" charset="0"/>
              <a:cs typeface="Arial" panose="020B0604020202020204" pitchFamily="34" charset="0"/>
            </a:endParaRPr>
          </a:p>
        </p:txBody>
      </p:sp>
      <p:sp>
        <p:nvSpPr>
          <p:cNvPr id="95" name="文本框 94"/>
          <p:cNvSpPr txBox="1"/>
          <p:nvPr/>
        </p:nvSpPr>
        <p:spPr bwMode="gray">
          <a:xfrm>
            <a:off x="4064882" y="1128506"/>
            <a:ext cx="455574" cy="276999"/>
          </a:xfrm>
          <a:prstGeom prst="rect">
            <a:avLst/>
          </a:prstGeom>
          <a:noFill/>
        </p:spPr>
        <p:txBody>
          <a:bodyPr wrap="none" rtlCol="0">
            <a:spAutoFit/>
          </a:bodyPr>
          <a:lstStyle/>
          <a:p>
            <a:pPr algn="ctr" fontAlgn="ctr"/>
            <a:r>
              <a:rPr lang="en-US" sz="1200" b="1" dirty="0" smtClean="0">
                <a:latin typeface="Huawei Sans" panose="020C0503030203020204" pitchFamily="34" charset="0"/>
              </a:rPr>
              <a:t>PE2</a:t>
            </a:r>
            <a:endParaRPr lang="en-US" sz="1200" b="1" dirty="0">
              <a:latin typeface="Huawei Sans" panose="020C0503030203020204" pitchFamily="34" charset="0"/>
              <a:cs typeface="Arial" panose="020B0604020202020204" pitchFamily="34" charset="0"/>
            </a:endParaRPr>
          </a:p>
        </p:txBody>
      </p:sp>
      <p:sp>
        <p:nvSpPr>
          <p:cNvPr id="107" name="文本框 106"/>
          <p:cNvSpPr txBox="1"/>
          <p:nvPr/>
        </p:nvSpPr>
        <p:spPr bwMode="gray">
          <a:xfrm>
            <a:off x="4017299" y="3577838"/>
            <a:ext cx="545342" cy="461665"/>
          </a:xfrm>
          <a:prstGeom prst="rect">
            <a:avLst/>
          </a:prstGeom>
          <a:noFill/>
        </p:spPr>
        <p:txBody>
          <a:bodyPr wrap="none" rtlCol="0">
            <a:spAutoFit/>
          </a:bodyPr>
          <a:lstStyle/>
          <a:p>
            <a:pPr algn="ctr" fontAlgn="ctr"/>
            <a:r>
              <a:rPr lang="en-US" sz="1200" b="1" dirty="0" smtClean="0">
                <a:latin typeface="Huawei Sans" panose="020C0503030203020204" pitchFamily="34" charset="0"/>
              </a:rPr>
              <a:t>CE2</a:t>
            </a:r>
          </a:p>
          <a:p>
            <a:pPr algn="ctr" fontAlgn="ctr"/>
            <a:r>
              <a:rPr lang="en-US" sz="1200" b="1" dirty="0" err="1" smtClean="0">
                <a:latin typeface="Huawei Sans" panose="020C0503030203020204" pitchFamily="34" charset="0"/>
              </a:rPr>
              <a:t>vpna</a:t>
            </a:r>
            <a:endParaRPr lang="en-US" sz="1200" b="1" dirty="0">
              <a:latin typeface="Huawei Sans" panose="020C0503030203020204" pitchFamily="34" charset="0"/>
              <a:cs typeface="Arial" panose="020B0604020202020204" pitchFamily="34" charset="0"/>
            </a:endParaRPr>
          </a:p>
        </p:txBody>
      </p:sp>
      <p:sp>
        <p:nvSpPr>
          <p:cNvPr id="55" name="文本框 31"/>
          <p:cNvSpPr txBox="1"/>
          <p:nvPr/>
        </p:nvSpPr>
        <p:spPr bwMode="gray">
          <a:xfrm>
            <a:off x="6215740" y="1066755"/>
            <a:ext cx="5227643" cy="307777"/>
          </a:xfrm>
          <a:prstGeom prst="rect">
            <a:avLst/>
          </a:prstGeom>
          <a:noFill/>
        </p:spPr>
        <p:txBody>
          <a:bodyPr wrap="squar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marL="266700" indent="-266700" fontAlgn="ctr">
              <a:spcBef>
                <a:spcPts val="0"/>
              </a:spcBef>
              <a:spcAft>
                <a:spcPts val="0"/>
              </a:spcAft>
              <a:buFont typeface="+mj-lt"/>
              <a:buAutoNum type="arabicPeriod" startAt="5"/>
            </a:pPr>
            <a:r>
              <a:rPr lang="en-US" sz="1400" dirty="0" smtClean="0">
                <a:solidFill>
                  <a:prstClr val="black"/>
                </a:solidFill>
                <a:latin typeface="Huawei Sans" panose="020C0503030203020204" pitchFamily="34" charset="0"/>
              </a:rPr>
              <a:t>Enable PEs to establish a VPNv6 peer relationship.</a:t>
            </a:r>
            <a:endParaRPr lang="en-US" sz="1400" dirty="0">
              <a:solidFill>
                <a:prstClr val="black"/>
              </a:solidFill>
              <a:latin typeface="Huawei Sans" panose="020C0503030203020204" pitchFamily="34" charset="0"/>
            </a:endParaRPr>
          </a:p>
        </p:txBody>
      </p:sp>
      <p:sp>
        <p:nvSpPr>
          <p:cNvPr id="56" name="文本框 32"/>
          <p:cNvSpPr txBox="1"/>
          <p:nvPr/>
        </p:nvSpPr>
        <p:spPr bwMode="gray">
          <a:xfrm>
            <a:off x="6589226" y="1477763"/>
            <a:ext cx="5125037" cy="1169551"/>
          </a:xfrm>
          <a:prstGeom prst="rect">
            <a:avLst/>
          </a:prstGeom>
          <a:solidFill>
            <a:schemeClr val="bg1">
              <a:lumMod val="85000"/>
            </a:schemeClr>
          </a:solidFill>
          <a:ln>
            <a:noFill/>
          </a:ln>
        </p:spPr>
        <p:txBody>
          <a:bodyPr wrap="squar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fontAlgn="ctr"/>
            <a:r>
              <a:rPr lang="en-US" sz="1400" dirty="0" smtClean="0">
                <a:solidFill>
                  <a:prstClr val="black"/>
                </a:solidFill>
                <a:latin typeface="Huawei Sans" panose="020C0503030203020204" pitchFamily="34" charset="0"/>
              </a:rPr>
              <a:t>[PE1] </a:t>
            </a:r>
            <a:r>
              <a:rPr lang="en-US" sz="1400" dirty="0" err="1" smtClean="0">
                <a:solidFill>
                  <a:prstClr val="black"/>
                </a:solidFill>
                <a:latin typeface="Huawei Sans" panose="020C0503030203020204" pitchFamily="34" charset="0"/>
              </a:rPr>
              <a:t>bgp</a:t>
            </a:r>
            <a:r>
              <a:rPr lang="en-US" sz="1400" dirty="0" smtClean="0">
                <a:solidFill>
                  <a:prstClr val="black"/>
                </a:solidFill>
                <a:latin typeface="Huawei Sans" panose="020C0503030203020204" pitchFamily="34" charset="0"/>
              </a:rPr>
              <a:t> 200</a:t>
            </a:r>
            <a:endParaRPr lang="en-US" altLang="zh-CN" sz="1400" dirty="0" smtClean="0">
              <a:solidFill>
                <a:prstClr val="black"/>
              </a:solidFill>
              <a:latin typeface="Huawei Sans" panose="020C0503030203020204" pitchFamily="34" charset="0"/>
              <a:cs typeface="Courier New" panose="02070309020205020404" pitchFamily="49" charset="0"/>
            </a:endParaRPr>
          </a:p>
          <a:p>
            <a:pPr fontAlgn="ctr"/>
            <a:r>
              <a:rPr lang="en-US" sz="1400" dirty="0" smtClean="0">
                <a:solidFill>
                  <a:prstClr val="black"/>
                </a:solidFill>
                <a:latin typeface="Huawei Sans" panose="020C0503030203020204" pitchFamily="34" charset="0"/>
              </a:rPr>
              <a:t>[PE1-bgp] peer 3.3.3.3 as-number 200</a:t>
            </a:r>
            <a:endParaRPr lang="en-US" altLang="zh-CN" sz="1400" dirty="0" smtClean="0">
              <a:solidFill>
                <a:prstClr val="black"/>
              </a:solidFill>
              <a:latin typeface="Huawei Sans" panose="020C0503030203020204" pitchFamily="34" charset="0"/>
              <a:cs typeface="Courier New" panose="02070309020205020404" pitchFamily="49" charset="0"/>
            </a:endParaRPr>
          </a:p>
          <a:p>
            <a:pPr fontAlgn="ctr"/>
            <a:r>
              <a:rPr lang="en-US" sz="1400" dirty="0" smtClean="0">
                <a:solidFill>
                  <a:prstClr val="black"/>
                </a:solidFill>
                <a:latin typeface="Huawei Sans" panose="020C0503030203020204" pitchFamily="34" charset="0"/>
              </a:rPr>
              <a:t>[PE1-bgp] peer 3.3.3.3 connect-interface loopback 0</a:t>
            </a:r>
            <a:endParaRPr lang="en-US" altLang="zh-CN" sz="1400" dirty="0" smtClean="0">
              <a:solidFill>
                <a:prstClr val="black"/>
              </a:solidFill>
              <a:latin typeface="Huawei Sans" panose="020C0503030203020204" pitchFamily="34" charset="0"/>
              <a:cs typeface="Courier New" panose="02070309020205020404" pitchFamily="49" charset="0"/>
            </a:endParaRPr>
          </a:p>
          <a:p>
            <a:pPr fontAlgn="ctr"/>
            <a:r>
              <a:rPr lang="en-US" sz="1400" dirty="0" smtClean="0">
                <a:solidFill>
                  <a:prstClr val="black"/>
                </a:solidFill>
                <a:latin typeface="Huawei Sans" panose="020C0503030203020204" pitchFamily="34" charset="0"/>
              </a:rPr>
              <a:t>[PE1-bgp] ipv6-family vpnv6</a:t>
            </a:r>
          </a:p>
          <a:p>
            <a:pPr fontAlgn="ctr"/>
            <a:r>
              <a:rPr lang="en-US" sz="1400" dirty="0" smtClean="0">
                <a:solidFill>
                  <a:prstClr val="black"/>
                </a:solidFill>
                <a:latin typeface="Huawei Sans" panose="020C0503030203020204" pitchFamily="34" charset="0"/>
              </a:rPr>
              <a:t>[PE1-bgp-af-vpnv6] peer 3.3.3.3 enable</a:t>
            </a:r>
            <a:endParaRPr lang="en-US" sz="1400" dirty="0">
              <a:solidFill>
                <a:prstClr val="black"/>
              </a:solidFill>
              <a:latin typeface="Huawei Sans" panose="020C0503030203020204" pitchFamily="34" charset="0"/>
            </a:endParaRPr>
          </a:p>
        </p:txBody>
      </p:sp>
      <p:sp>
        <p:nvSpPr>
          <p:cNvPr id="62" name="文本框 32"/>
          <p:cNvSpPr txBox="1"/>
          <p:nvPr/>
        </p:nvSpPr>
        <p:spPr bwMode="gray">
          <a:xfrm>
            <a:off x="6589226" y="2856062"/>
            <a:ext cx="5125037" cy="1169551"/>
          </a:xfrm>
          <a:prstGeom prst="rect">
            <a:avLst/>
          </a:prstGeom>
          <a:solidFill>
            <a:schemeClr val="bg1">
              <a:lumMod val="85000"/>
            </a:schemeClr>
          </a:solidFill>
          <a:ln>
            <a:noFill/>
          </a:ln>
        </p:spPr>
        <p:txBody>
          <a:bodyPr wrap="squar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fontAlgn="ctr"/>
            <a:r>
              <a:rPr lang="en-US" sz="1400" dirty="0" smtClean="0">
                <a:solidFill>
                  <a:prstClr val="black"/>
                </a:solidFill>
                <a:latin typeface="Huawei Sans" panose="020C0503030203020204" pitchFamily="34" charset="0"/>
              </a:rPr>
              <a:t>[PE2] </a:t>
            </a:r>
            <a:r>
              <a:rPr lang="en-US" sz="1400" dirty="0" err="1" smtClean="0">
                <a:solidFill>
                  <a:prstClr val="black"/>
                </a:solidFill>
                <a:latin typeface="Huawei Sans" panose="020C0503030203020204" pitchFamily="34" charset="0"/>
              </a:rPr>
              <a:t>bgp</a:t>
            </a:r>
            <a:r>
              <a:rPr lang="en-US" sz="1400" dirty="0" smtClean="0">
                <a:solidFill>
                  <a:prstClr val="black"/>
                </a:solidFill>
                <a:latin typeface="Huawei Sans" panose="020C0503030203020204" pitchFamily="34" charset="0"/>
              </a:rPr>
              <a:t> 200</a:t>
            </a:r>
            <a:endParaRPr lang="en-US" altLang="zh-CN" sz="1400" dirty="0" smtClean="0">
              <a:solidFill>
                <a:prstClr val="black"/>
              </a:solidFill>
              <a:latin typeface="Huawei Sans" panose="020C0503030203020204" pitchFamily="34" charset="0"/>
              <a:cs typeface="Courier New" panose="02070309020205020404" pitchFamily="49" charset="0"/>
            </a:endParaRPr>
          </a:p>
          <a:p>
            <a:pPr fontAlgn="ctr"/>
            <a:r>
              <a:rPr lang="en-US" sz="1400" dirty="0" smtClean="0">
                <a:solidFill>
                  <a:prstClr val="black"/>
                </a:solidFill>
                <a:latin typeface="Huawei Sans" panose="020C0503030203020204" pitchFamily="34" charset="0"/>
              </a:rPr>
              <a:t>[PE2-bgp] peer 2.2.2.2 as-number 200</a:t>
            </a:r>
            <a:endParaRPr lang="en-US" altLang="zh-CN" sz="1400" dirty="0" smtClean="0">
              <a:solidFill>
                <a:prstClr val="black"/>
              </a:solidFill>
              <a:latin typeface="Huawei Sans" panose="020C0503030203020204" pitchFamily="34" charset="0"/>
              <a:cs typeface="Courier New" panose="02070309020205020404" pitchFamily="49" charset="0"/>
            </a:endParaRPr>
          </a:p>
          <a:p>
            <a:pPr fontAlgn="ctr"/>
            <a:r>
              <a:rPr lang="en-US" sz="1400" dirty="0" smtClean="0">
                <a:solidFill>
                  <a:prstClr val="black"/>
                </a:solidFill>
                <a:latin typeface="Huawei Sans" panose="020C0503030203020204" pitchFamily="34" charset="0"/>
              </a:rPr>
              <a:t>[PE2-bgp] peer 2.2.2.2 connect-interface loopback 0</a:t>
            </a:r>
            <a:endParaRPr lang="en-US" altLang="zh-CN" sz="1400" dirty="0" smtClean="0">
              <a:solidFill>
                <a:prstClr val="black"/>
              </a:solidFill>
              <a:latin typeface="Huawei Sans" panose="020C0503030203020204" pitchFamily="34" charset="0"/>
              <a:cs typeface="Courier New" panose="02070309020205020404" pitchFamily="49" charset="0"/>
            </a:endParaRPr>
          </a:p>
          <a:p>
            <a:pPr fontAlgn="ctr"/>
            <a:r>
              <a:rPr lang="en-US" sz="1400" dirty="0" smtClean="0">
                <a:solidFill>
                  <a:prstClr val="black"/>
                </a:solidFill>
                <a:latin typeface="Huawei Sans" panose="020C0503030203020204" pitchFamily="34" charset="0"/>
              </a:rPr>
              <a:t>[PE2-bgp] ipv6-family vpnv6</a:t>
            </a:r>
          </a:p>
          <a:p>
            <a:pPr fontAlgn="ctr"/>
            <a:r>
              <a:rPr lang="en-US" sz="1400" dirty="0" smtClean="0">
                <a:solidFill>
                  <a:prstClr val="black"/>
                </a:solidFill>
                <a:latin typeface="Huawei Sans" panose="020C0503030203020204" pitchFamily="34" charset="0"/>
              </a:rPr>
              <a:t>[PE2-bgp-af-vpnv6] peer 2.2.2.2 enable</a:t>
            </a:r>
            <a:endParaRPr lang="en-US" sz="1400" dirty="0">
              <a:solidFill>
                <a:prstClr val="black"/>
              </a:solidFill>
              <a:latin typeface="Huawei Sans" panose="020C0503030203020204" pitchFamily="34" charset="0"/>
            </a:endParaRPr>
          </a:p>
        </p:txBody>
      </p:sp>
      <p:sp>
        <p:nvSpPr>
          <p:cNvPr id="61" name="五边形 60"/>
          <p:cNvSpPr/>
          <p:nvPr/>
        </p:nvSpPr>
        <p:spPr bwMode="gray">
          <a:xfrm>
            <a:off x="5855005" y="104076"/>
            <a:ext cx="881075" cy="21312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Overview</a:t>
            </a:r>
            <a:endParaRPr lang="en-US" sz="1200" dirty="0">
              <a:latin typeface="Huawei Sans" panose="020C0503030203020204" pitchFamily="34" charset="0"/>
            </a:endParaRPr>
          </a:p>
        </p:txBody>
      </p:sp>
      <p:sp>
        <p:nvSpPr>
          <p:cNvPr id="63" name="燕尾形 62"/>
          <p:cNvSpPr/>
          <p:nvPr/>
        </p:nvSpPr>
        <p:spPr bwMode="gray">
          <a:xfrm>
            <a:off x="6647300" y="104076"/>
            <a:ext cx="1294562"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IPv6 over IPv4</a:t>
            </a:r>
            <a:endParaRPr lang="en-US" sz="1200" dirty="0">
              <a:latin typeface="Huawei Sans" panose="020C0503030203020204" pitchFamily="34" charset="0"/>
            </a:endParaRPr>
          </a:p>
        </p:txBody>
      </p:sp>
      <p:sp>
        <p:nvSpPr>
          <p:cNvPr id="64" name="燕尾形 63"/>
          <p:cNvSpPr/>
          <p:nvPr/>
        </p:nvSpPr>
        <p:spPr bwMode="gray">
          <a:xfrm>
            <a:off x="7853082" y="104076"/>
            <a:ext cx="720000"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6PE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燕尾形 64"/>
          <p:cNvSpPr/>
          <p:nvPr/>
        </p:nvSpPr>
        <p:spPr bwMode="gray">
          <a:xfrm>
            <a:off x="8484302" y="104076"/>
            <a:ext cx="720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chemeClr val="bg1"/>
                </a:solidFill>
                <a:latin typeface="Huawei Sans" panose="020C0503030203020204" pitchFamily="34" charset="0"/>
              </a:rPr>
              <a:t>6VPE</a:t>
            </a:r>
            <a:endParaRPr lang="en-US" altLang="zh-CN"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燕尾形 65"/>
          <p:cNvSpPr/>
          <p:nvPr/>
        </p:nvSpPr>
        <p:spPr bwMode="gray">
          <a:xfrm>
            <a:off x="10344605" y="104076"/>
            <a:ext cx="77225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NAT64</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燕尾形 66"/>
          <p:cNvSpPr/>
          <p:nvPr/>
        </p:nvSpPr>
        <p:spPr bwMode="gray">
          <a:xfrm>
            <a:off x="9115522" y="104076"/>
            <a:ext cx="1317863"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IPv4 over IPv6</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燕尾形 67"/>
          <p:cNvSpPr/>
          <p:nvPr/>
        </p:nvSpPr>
        <p:spPr bwMode="gray">
          <a:xfrm>
            <a:off x="11028075" y="104076"/>
            <a:ext cx="72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IVI</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5869720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文本框 87"/>
          <p:cNvSpPr txBox="1"/>
          <p:nvPr/>
        </p:nvSpPr>
        <p:spPr bwMode="gray">
          <a:xfrm>
            <a:off x="3859822" y="2463742"/>
            <a:ext cx="2241972" cy="1672012"/>
          </a:xfrm>
          <a:prstGeom prst="rect">
            <a:avLst/>
          </a:prstGeom>
          <a:solidFill>
            <a:schemeClr val="bg1">
              <a:lumMod val="95000"/>
            </a:schemeClr>
          </a:solidFill>
          <a:ln>
            <a:solidFill>
              <a:schemeClr val="bg1">
                <a:lumMod val="75000"/>
              </a:schemeClr>
            </a:solidFill>
            <a:prstDash val="dash"/>
          </a:ln>
        </p:spPr>
        <p:txBody>
          <a:bodyPr wrap="square" rtlCol="0">
            <a:noAutofit/>
          </a:bodyPr>
          <a:lstStyle/>
          <a:p>
            <a:pPr fontAlgn="ctr"/>
            <a:endParaRPr lang="en-US" altLang="zh-CN" sz="1200" dirty="0">
              <a:latin typeface="Huawei Sans" panose="020C0503030203020204" pitchFamily="34" charset="0"/>
              <a:cs typeface="Arial" panose="020B0604020202020204" pitchFamily="34" charset="0"/>
            </a:endParaRPr>
          </a:p>
        </p:txBody>
      </p:sp>
      <p:sp>
        <p:nvSpPr>
          <p:cNvPr id="87" name="文本框 86"/>
          <p:cNvSpPr txBox="1"/>
          <p:nvPr/>
        </p:nvSpPr>
        <p:spPr bwMode="gray">
          <a:xfrm>
            <a:off x="455614" y="2463742"/>
            <a:ext cx="2270170" cy="1672012"/>
          </a:xfrm>
          <a:prstGeom prst="rect">
            <a:avLst/>
          </a:prstGeom>
          <a:solidFill>
            <a:schemeClr val="bg1">
              <a:lumMod val="95000"/>
            </a:schemeClr>
          </a:solidFill>
          <a:ln>
            <a:solidFill>
              <a:schemeClr val="bg1">
                <a:lumMod val="75000"/>
              </a:schemeClr>
            </a:solidFill>
            <a:prstDash val="dash"/>
          </a:ln>
        </p:spPr>
        <p:txBody>
          <a:bodyPr wrap="square" rtlCol="0">
            <a:noAutofit/>
          </a:bodyPr>
          <a:lstStyle/>
          <a:p>
            <a:pPr fontAlgn="ctr"/>
            <a:endParaRPr lang="en-US" altLang="zh-CN" sz="1200" dirty="0">
              <a:latin typeface="Huawei Sans" panose="020C0503030203020204" pitchFamily="34" charset="0"/>
              <a:cs typeface="Arial" panose="020B0604020202020204" pitchFamily="34" charset="0"/>
            </a:endParaRPr>
          </a:p>
        </p:txBody>
      </p:sp>
      <p:sp>
        <p:nvSpPr>
          <p:cNvPr id="60" name="文本框 59"/>
          <p:cNvSpPr txBox="1"/>
          <p:nvPr/>
        </p:nvSpPr>
        <p:spPr bwMode="gray">
          <a:xfrm>
            <a:off x="455614" y="1067356"/>
            <a:ext cx="5631486" cy="1247691"/>
          </a:xfrm>
          <a:prstGeom prst="rect">
            <a:avLst/>
          </a:prstGeom>
          <a:solidFill>
            <a:srgbClr val="F2FBFC"/>
          </a:solidFill>
          <a:ln>
            <a:solidFill>
              <a:srgbClr val="94DAE2"/>
            </a:solidFill>
            <a:prstDash val="dash"/>
          </a:ln>
        </p:spPr>
        <p:txBody>
          <a:bodyPr wrap="square" rtlCol="0">
            <a:noAutofit/>
          </a:bodyPr>
          <a:lstStyle/>
          <a:p>
            <a:pPr fontAlgn="ctr"/>
            <a:endParaRPr lang="en-US" altLang="zh-CN" sz="1200" dirty="0">
              <a:latin typeface="Huawei Sans" panose="020C0503030203020204" pitchFamily="34" charset="0"/>
              <a:cs typeface="Arial" panose="020B0604020202020204" pitchFamily="34" charset="0"/>
            </a:endParaRPr>
          </a:p>
        </p:txBody>
      </p:sp>
      <p:sp>
        <p:nvSpPr>
          <p:cNvPr id="2" name="标题 1"/>
          <p:cNvSpPr>
            <a:spLocks noGrp="1"/>
          </p:cNvSpPr>
          <p:nvPr>
            <p:ph type="title"/>
          </p:nvPr>
        </p:nvSpPr>
        <p:spPr bwMode="gray"/>
        <p:txBody>
          <a:bodyPr/>
          <a:lstStyle/>
          <a:p>
            <a:r>
              <a:rPr lang="en-US" smtClean="0"/>
              <a:t>Example of Configuring 6VPE (4)</a:t>
            </a:r>
            <a:endParaRPr lang="en-US" altLang="zh-CN" dirty="0"/>
          </a:p>
        </p:txBody>
      </p:sp>
      <p:sp>
        <p:nvSpPr>
          <p:cNvPr id="44" name="文本占位符 43"/>
          <p:cNvSpPr>
            <a:spLocks noGrp="1"/>
          </p:cNvSpPr>
          <p:nvPr>
            <p:ph type="body" sz="quarter" idx="10"/>
          </p:nvPr>
        </p:nvSpPr>
        <p:spPr bwMode="gray">
          <a:xfrm>
            <a:off x="455612" y="4248945"/>
            <a:ext cx="5316538" cy="1951830"/>
          </a:xfrm>
        </p:spPr>
        <p:txBody>
          <a:bodyPr/>
          <a:lstStyle/>
          <a:p>
            <a:pPr>
              <a:lnSpc>
                <a:spcPct val="100000"/>
              </a:lnSpc>
            </a:pPr>
            <a:r>
              <a:rPr lang="en-US" sz="1400" dirty="0" smtClean="0"/>
              <a:t>Configuration requirements:</a:t>
            </a:r>
            <a:endParaRPr lang="en-US" altLang="zh-CN" sz="1400" dirty="0" smtClean="0"/>
          </a:p>
          <a:p>
            <a:pPr marL="542925" lvl="1" indent="-247650">
              <a:lnSpc>
                <a:spcPct val="100000"/>
              </a:lnSpc>
            </a:pPr>
            <a:r>
              <a:rPr lang="en-US" sz="1200" dirty="0" smtClean="0"/>
              <a:t>Users at different sites desire IPv6 data communication between each other across a public network without having the internal route information known to the public network, and also implement service isolation.</a:t>
            </a:r>
            <a:endParaRPr lang="en-US" altLang="zh-CN" sz="1200" dirty="0" smtClean="0"/>
          </a:p>
          <a:p>
            <a:pPr marL="542925" lvl="1" indent="-247650">
              <a:lnSpc>
                <a:spcPct val="100000"/>
              </a:lnSpc>
            </a:pPr>
            <a:r>
              <a:rPr lang="en-US" sz="1200" dirty="0" smtClean="0"/>
              <a:t>As shown in the figure, CE1 and CE2 belong to </a:t>
            </a:r>
            <a:r>
              <a:rPr lang="en-US" sz="1200" b="1" dirty="0" err="1" smtClean="0"/>
              <a:t>vpna</a:t>
            </a:r>
            <a:r>
              <a:rPr lang="en-US" sz="1200" dirty="0" smtClean="0"/>
              <a:t>. It is required that 6VPE be configured to </a:t>
            </a:r>
            <a:r>
              <a:rPr lang="en-US" altLang="zh-CN" sz="1200" dirty="0"/>
              <a:t>allow </a:t>
            </a:r>
            <a:r>
              <a:rPr lang="en-US" sz="1200" dirty="0" smtClean="0"/>
              <a:t>sites in </a:t>
            </a:r>
            <a:r>
              <a:rPr lang="en-US" sz="1200" b="1" dirty="0" err="1" smtClean="0"/>
              <a:t>vpna</a:t>
            </a:r>
            <a:r>
              <a:rPr lang="en-US" sz="1200" dirty="0" smtClean="0"/>
              <a:t> to communicate with each other through an MPLS backbone network, and PEs and CEs exchange static routes.</a:t>
            </a:r>
            <a:endParaRPr lang="en-US" altLang="zh-CN" sz="1200" dirty="0"/>
          </a:p>
        </p:txBody>
      </p:sp>
      <p:cxnSp>
        <p:nvCxnSpPr>
          <p:cNvPr id="39" name="直接连接符 38"/>
          <p:cNvCxnSpPr>
            <a:stCxn id="41" idx="2"/>
            <a:endCxn id="70" idx="0"/>
          </p:cNvCxnSpPr>
          <p:nvPr/>
        </p:nvCxnSpPr>
        <p:spPr bwMode="gray">
          <a:xfrm>
            <a:off x="2308652" y="1832808"/>
            <a:ext cx="0" cy="131577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41" name="图片 40"/>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038652" y="1390008"/>
            <a:ext cx="540000" cy="442800"/>
          </a:xfrm>
          <a:prstGeom prst="rect">
            <a:avLst/>
          </a:prstGeom>
        </p:spPr>
      </p:pic>
      <p:pic>
        <p:nvPicPr>
          <p:cNvPr id="43" name="图片 4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019748" y="1390008"/>
            <a:ext cx="540000" cy="442800"/>
          </a:xfrm>
          <a:prstGeom prst="rect">
            <a:avLst/>
          </a:prstGeom>
        </p:spPr>
      </p:pic>
      <p:cxnSp>
        <p:nvCxnSpPr>
          <p:cNvPr id="45" name="直接连接符 44"/>
          <p:cNvCxnSpPr>
            <a:stCxn id="41" idx="3"/>
            <a:endCxn id="43" idx="1"/>
          </p:cNvCxnSpPr>
          <p:nvPr/>
        </p:nvCxnSpPr>
        <p:spPr bwMode="gray">
          <a:xfrm>
            <a:off x="2578652" y="1611408"/>
            <a:ext cx="144109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6" name="文本框 45"/>
          <p:cNvSpPr txBox="1"/>
          <p:nvPr/>
        </p:nvSpPr>
        <p:spPr bwMode="gray">
          <a:xfrm>
            <a:off x="2513764" y="1162301"/>
            <a:ext cx="955711" cy="461665"/>
          </a:xfrm>
          <a:prstGeom prst="rect">
            <a:avLst/>
          </a:prstGeom>
          <a:noFill/>
        </p:spPr>
        <p:txBody>
          <a:bodyPr wrap="none" rtlCol="0">
            <a:spAutoFit/>
          </a:bodyPr>
          <a:lstStyle/>
          <a:p>
            <a:pPr fontAlgn="ctr"/>
            <a:r>
              <a:rPr lang="en-US" sz="1200" dirty="0" smtClean="0">
                <a:latin typeface="Huawei Sans" panose="020C0503030203020204" pitchFamily="34" charset="0"/>
              </a:rPr>
              <a:t>GE0/0/2</a:t>
            </a:r>
          </a:p>
          <a:p>
            <a:pPr fontAlgn="ctr"/>
            <a:r>
              <a:rPr lang="en-US" sz="1200" dirty="0" smtClean="0">
                <a:latin typeface="Huawei Sans" panose="020C0503030203020204" pitchFamily="34" charset="0"/>
              </a:rPr>
              <a:t>10.0.0.1/30</a:t>
            </a:r>
            <a:endParaRPr lang="en-US" sz="1200" dirty="0">
              <a:latin typeface="Huawei Sans" panose="020C0503030203020204" pitchFamily="34" charset="0"/>
              <a:cs typeface="Arial" panose="020B0604020202020204" pitchFamily="34" charset="0"/>
            </a:endParaRPr>
          </a:p>
        </p:txBody>
      </p:sp>
      <p:sp>
        <p:nvSpPr>
          <p:cNvPr id="48" name="文本框 47"/>
          <p:cNvSpPr txBox="1"/>
          <p:nvPr/>
        </p:nvSpPr>
        <p:spPr bwMode="gray">
          <a:xfrm>
            <a:off x="3109171" y="1578942"/>
            <a:ext cx="955711" cy="461665"/>
          </a:xfrm>
          <a:prstGeom prst="rect">
            <a:avLst/>
          </a:prstGeom>
          <a:noFill/>
        </p:spPr>
        <p:txBody>
          <a:bodyPr wrap="none" rtlCol="0">
            <a:spAutoFit/>
          </a:bodyPr>
          <a:lstStyle/>
          <a:p>
            <a:pPr algn="r" fontAlgn="ctr"/>
            <a:r>
              <a:rPr lang="en-US" sz="1200" dirty="0" smtClean="0">
                <a:latin typeface="Huawei Sans" panose="020C0503030203020204" pitchFamily="34" charset="0"/>
              </a:rPr>
              <a:t>GE0/0/2</a:t>
            </a:r>
          </a:p>
          <a:p>
            <a:pPr algn="r" fontAlgn="ctr"/>
            <a:r>
              <a:rPr lang="en-US" sz="1200" dirty="0" smtClean="0">
                <a:latin typeface="Huawei Sans" panose="020C0503030203020204" pitchFamily="34" charset="0"/>
              </a:rPr>
              <a:t>10.0.0.2/30</a:t>
            </a:r>
            <a:endParaRPr lang="en-US" sz="1200" dirty="0">
              <a:latin typeface="Huawei Sans" panose="020C0503030203020204" pitchFamily="34" charset="0"/>
              <a:cs typeface="Arial" panose="020B0604020202020204" pitchFamily="34" charset="0"/>
            </a:endParaRPr>
          </a:p>
        </p:txBody>
      </p:sp>
      <p:grpSp>
        <p:nvGrpSpPr>
          <p:cNvPr id="4" name="组合 3"/>
          <p:cNvGrpSpPr/>
          <p:nvPr/>
        </p:nvGrpSpPr>
        <p:grpSpPr bwMode="gray">
          <a:xfrm>
            <a:off x="4559748" y="1509556"/>
            <a:ext cx="114397" cy="216000"/>
            <a:chOff x="8351023" y="4222121"/>
            <a:chExt cx="114397" cy="216000"/>
          </a:xfrm>
        </p:grpSpPr>
        <p:cxnSp>
          <p:nvCxnSpPr>
            <p:cNvPr id="50" name="直接连接符 49"/>
            <p:cNvCxnSpPr/>
            <p:nvPr/>
          </p:nvCxnSpPr>
          <p:spPr bwMode="gray">
            <a:xfrm>
              <a:off x="8351023" y="4330121"/>
              <a:ext cx="108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bwMode="gray">
            <a:xfrm rot="5400000">
              <a:off x="8357420" y="4330121"/>
              <a:ext cx="216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54" name="组合 53"/>
          <p:cNvGrpSpPr/>
          <p:nvPr/>
        </p:nvGrpSpPr>
        <p:grpSpPr bwMode="gray">
          <a:xfrm flipH="1">
            <a:off x="1917858" y="1509556"/>
            <a:ext cx="114397" cy="216000"/>
            <a:chOff x="8351023" y="4222121"/>
            <a:chExt cx="114397" cy="216000"/>
          </a:xfrm>
        </p:grpSpPr>
        <p:cxnSp>
          <p:nvCxnSpPr>
            <p:cNvPr id="57" name="直接连接符 56"/>
            <p:cNvCxnSpPr/>
            <p:nvPr/>
          </p:nvCxnSpPr>
          <p:spPr bwMode="gray">
            <a:xfrm>
              <a:off x="8351023" y="4330121"/>
              <a:ext cx="108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bwMode="gray">
            <a:xfrm rot="5400000">
              <a:off x="8357420" y="4330121"/>
              <a:ext cx="216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9" name="文本框 58"/>
          <p:cNvSpPr txBox="1"/>
          <p:nvPr/>
        </p:nvSpPr>
        <p:spPr bwMode="gray">
          <a:xfrm>
            <a:off x="4674145" y="1393133"/>
            <a:ext cx="987771" cy="461665"/>
          </a:xfrm>
          <a:prstGeom prst="rect">
            <a:avLst/>
          </a:prstGeom>
          <a:noFill/>
        </p:spPr>
        <p:txBody>
          <a:bodyPr wrap="none" rtlCol="0">
            <a:spAutoFit/>
          </a:bodyPr>
          <a:lstStyle/>
          <a:p>
            <a:pPr fontAlgn="ctr"/>
            <a:r>
              <a:rPr lang="en-US" sz="1200" dirty="0" smtClean="0">
                <a:latin typeface="Huawei Sans" panose="020C0503030203020204" pitchFamily="34" charset="0"/>
              </a:rPr>
              <a:t>Loopback 0</a:t>
            </a:r>
            <a:endParaRPr lang="en-US" altLang="zh-CN" sz="1200" dirty="0" smtClean="0">
              <a:latin typeface="Huawei Sans" panose="020C0503030203020204" pitchFamily="34" charset="0"/>
              <a:cs typeface="Arial" panose="020B0604020202020204" pitchFamily="34" charset="0"/>
            </a:endParaRPr>
          </a:p>
          <a:p>
            <a:pPr fontAlgn="ctr"/>
            <a:r>
              <a:rPr lang="en-US" sz="1200" dirty="0" smtClean="0">
                <a:latin typeface="Huawei Sans" panose="020C0503030203020204" pitchFamily="34" charset="0"/>
              </a:rPr>
              <a:t>3.3.3.3/32</a:t>
            </a:r>
            <a:endParaRPr lang="en-US" sz="1200" dirty="0">
              <a:latin typeface="Huawei Sans" panose="020C0503030203020204" pitchFamily="34" charset="0"/>
              <a:cs typeface="Arial" panose="020B0604020202020204" pitchFamily="34" charset="0"/>
            </a:endParaRPr>
          </a:p>
        </p:txBody>
      </p:sp>
      <p:sp>
        <p:nvSpPr>
          <p:cNvPr id="69" name="文本框 68"/>
          <p:cNvSpPr txBox="1"/>
          <p:nvPr/>
        </p:nvSpPr>
        <p:spPr bwMode="gray">
          <a:xfrm>
            <a:off x="923690" y="1393133"/>
            <a:ext cx="987771" cy="461665"/>
          </a:xfrm>
          <a:prstGeom prst="rect">
            <a:avLst/>
          </a:prstGeom>
          <a:noFill/>
        </p:spPr>
        <p:txBody>
          <a:bodyPr wrap="none" rtlCol="0">
            <a:spAutoFit/>
          </a:bodyPr>
          <a:lstStyle/>
          <a:p>
            <a:pPr algn="r" fontAlgn="ctr"/>
            <a:r>
              <a:rPr lang="en-US" sz="1200" dirty="0" smtClean="0">
                <a:latin typeface="Huawei Sans" panose="020C0503030203020204" pitchFamily="34" charset="0"/>
              </a:rPr>
              <a:t>Loopback 0</a:t>
            </a:r>
            <a:endParaRPr lang="en-US" altLang="zh-CN" sz="1200" dirty="0" smtClean="0">
              <a:latin typeface="Huawei Sans" panose="020C0503030203020204" pitchFamily="34" charset="0"/>
              <a:cs typeface="Arial" panose="020B0604020202020204" pitchFamily="34" charset="0"/>
            </a:endParaRPr>
          </a:p>
          <a:p>
            <a:pPr algn="r" fontAlgn="ctr"/>
            <a:r>
              <a:rPr lang="en-US" sz="1200" dirty="0" smtClean="0">
                <a:latin typeface="Huawei Sans" panose="020C0503030203020204" pitchFamily="34" charset="0"/>
              </a:rPr>
              <a:t>2.2.2.2/32</a:t>
            </a:r>
            <a:endParaRPr lang="en-US" sz="1200" dirty="0">
              <a:latin typeface="Huawei Sans" panose="020C0503030203020204" pitchFamily="34" charset="0"/>
              <a:cs typeface="Arial" panose="020B0604020202020204" pitchFamily="34" charset="0"/>
            </a:endParaRPr>
          </a:p>
        </p:txBody>
      </p:sp>
      <p:pic>
        <p:nvPicPr>
          <p:cNvPr id="70" name="图片 69"/>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038652" y="3148586"/>
            <a:ext cx="540000" cy="442800"/>
          </a:xfrm>
          <a:prstGeom prst="rect">
            <a:avLst/>
          </a:prstGeom>
        </p:spPr>
      </p:pic>
      <p:sp>
        <p:nvSpPr>
          <p:cNvPr id="73" name="文本框 72"/>
          <p:cNvSpPr txBox="1"/>
          <p:nvPr/>
        </p:nvSpPr>
        <p:spPr bwMode="gray">
          <a:xfrm>
            <a:off x="936905" y="1837948"/>
            <a:ext cx="1369286" cy="461665"/>
          </a:xfrm>
          <a:prstGeom prst="rect">
            <a:avLst/>
          </a:prstGeom>
          <a:noFill/>
        </p:spPr>
        <p:txBody>
          <a:bodyPr wrap="none" rtlCol="0">
            <a:spAutoFit/>
          </a:bodyPr>
          <a:lstStyle/>
          <a:p>
            <a:pPr algn="r" fontAlgn="ctr"/>
            <a:r>
              <a:rPr lang="en-US" sz="1200" dirty="0" smtClean="0">
                <a:latin typeface="Huawei Sans" panose="020C0503030203020204" pitchFamily="34" charset="0"/>
              </a:rPr>
              <a:t>GE0/0/1</a:t>
            </a:r>
          </a:p>
          <a:p>
            <a:pPr algn="r" fontAlgn="ctr"/>
            <a:r>
              <a:rPr lang="en-US" sz="1200" dirty="0" smtClean="0">
                <a:latin typeface="Huawei Sans" panose="020C0503030203020204" pitchFamily="34" charset="0"/>
              </a:rPr>
              <a:t>2001:DB8:1::2/64</a:t>
            </a:r>
            <a:endParaRPr lang="en-US" sz="1200" dirty="0">
              <a:latin typeface="Huawei Sans" panose="020C0503030203020204" pitchFamily="34" charset="0"/>
              <a:cs typeface="Arial" panose="020B0604020202020204" pitchFamily="34" charset="0"/>
            </a:endParaRPr>
          </a:p>
        </p:txBody>
      </p:sp>
      <p:cxnSp>
        <p:nvCxnSpPr>
          <p:cNvPr id="74" name="直接连接符 73"/>
          <p:cNvCxnSpPr>
            <a:stCxn id="43" idx="2"/>
            <a:endCxn id="75" idx="0"/>
          </p:cNvCxnSpPr>
          <p:nvPr/>
        </p:nvCxnSpPr>
        <p:spPr bwMode="gray">
          <a:xfrm>
            <a:off x="4289748" y="1832808"/>
            <a:ext cx="0" cy="131577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75" name="图片 7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019748" y="3148586"/>
            <a:ext cx="540000" cy="442800"/>
          </a:xfrm>
          <a:prstGeom prst="rect">
            <a:avLst/>
          </a:prstGeom>
        </p:spPr>
      </p:pic>
      <p:sp>
        <p:nvSpPr>
          <p:cNvPr id="76" name="文本框 75"/>
          <p:cNvSpPr txBox="1"/>
          <p:nvPr/>
        </p:nvSpPr>
        <p:spPr bwMode="gray">
          <a:xfrm>
            <a:off x="4290816" y="1837948"/>
            <a:ext cx="1369286" cy="461665"/>
          </a:xfrm>
          <a:prstGeom prst="rect">
            <a:avLst/>
          </a:prstGeom>
          <a:noFill/>
        </p:spPr>
        <p:txBody>
          <a:bodyPr wrap="none" rtlCol="0">
            <a:spAutoFit/>
          </a:bodyPr>
          <a:lstStyle/>
          <a:p>
            <a:pPr fontAlgn="ctr"/>
            <a:r>
              <a:rPr lang="en-US" sz="1200" dirty="0" smtClean="0">
                <a:latin typeface="Huawei Sans" panose="020C0503030203020204" pitchFamily="34" charset="0"/>
              </a:rPr>
              <a:t>GE0/0/1</a:t>
            </a:r>
          </a:p>
          <a:p>
            <a:pPr fontAlgn="ctr"/>
            <a:r>
              <a:rPr lang="en-US" sz="1200" dirty="0" smtClean="0">
                <a:latin typeface="Huawei Sans" panose="020C0503030203020204" pitchFamily="34" charset="0"/>
              </a:rPr>
              <a:t>2001:DB8:2::2/64</a:t>
            </a:r>
            <a:endParaRPr lang="en-US" sz="1200" dirty="0">
              <a:latin typeface="Huawei Sans" panose="020C0503030203020204" pitchFamily="34" charset="0"/>
              <a:cs typeface="Arial" panose="020B0604020202020204" pitchFamily="34" charset="0"/>
            </a:endParaRPr>
          </a:p>
        </p:txBody>
      </p:sp>
      <p:sp>
        <p:nvSpPr>
          <p:cNvPr id="77" name="文本框 76"/>
          <p:cNvSpPr txBox="1"/>
          <p:nvPr/>
        </p:nvSpPr>
        <p:spPr bwMode="gray">
          <a:xfrm>
            <a:off x="936905" y="2690133"/>
            <a:ext cx="1369286" cy="461665"/>
          </a:xfrm>
          <a:prstGeom prst="rect">
            <a:avLst/>
          </a:prstGeom>
          <a:noFill/>
        </p:spPr>
        <p:txBody>
          <a:bodyPr wrap="none" rtlCol="0">
            <a:spAutoFit/>
          </a:bodyPr>
          <a:lstStyle/>
          <a:p>
            <a:pPr algn="r" fontAlgn="ctr"/>
            <a:r>
              <a:rPr lang="en-US" sz="1200" dirty="0" smtClean="0">
                <a:latin typeface="Huawei Sans" panose="020C0503030203020204" pitchFamily="34" charset="0"/>
              </a:rPr>
              <a:t>GE0/0/1</a:t>
            </a:r>
          </a:p>
          <a:p>
            <a:pPr algn="r" fontAlgn="ctr"/>
            <a:r>
              <a:rPr lang="en-US" sz="1200" dirty="0" smtClean="0">
                <a:latin typeface="Huawei Sans" panose="020C0503030203020204" pitchFamily="34" charset="0"/>
              </a:rPr>
              <a:t>2001:DB8:1::1/64</a:t>
            </a:r>
            <a:endParaRPr lang="en-US" sz="1200" dirty="0">
              <a:latin typeface="Huawei Sans" panose="020C0503030203020204" pitchFamily="34" charset="0"/>
              <a:cs typeface="Arial" panose="020B0604020202020204" pitchFamily="34" charset="0"/>
            </a:endParaRPr>
          </a:p>
        </p:txBody>
      </p:sp>
      <p:sp>
        <p:nvSpPr>
          <p:cNvPr id="78" name="文本框 77"/>
          <p:cNvSpPr txBox="1"/>
          <p:nvPr/>
        </p:nvSpPr>
        <p:spPr bwMode="gray">
          <a:xfrm>
            <a:off x="4290816" y="2690133"/>
            <a:ext cx="1369286" cy="461665"/>
          </a:xfrm>
          <a:prstGeom prst="rect">
            <a:avLst/>
          </a:prstGeom>
          <a:noFill/>
        </p:spPr>
        <p:txBody>
          <a:bodyPr wrap="none" rtlCol="0">
            <a:spAutoFit/>
          </a:bodyPr>
          <a:lstStyle/>
          <a:p>
            <a:pPr fontAlgn="ctr"/>
            <a:r>
              <a:rPr lang="en-US" sz="1200" dirty="0" smtClean="0">
                <a:latin typeface="Huawei Sans" panose="020C0503030203020204" pitchFamily="34" charset="0"/>
              </a:rPr>
              <a:t>GE0/0/1</a:t>
            </a:r>
          </a:p>
          <a:p>
            <a:pPr fontAlgn="ctr"/>
            <a:r>
              <a:rPr lang="en-US" sz="1200" dirty="0" smtClean="0">
                <a:latin typeface="Huawei Sans" panose="020C0503030203020204" pitchFamily="34" charset="0"/>
              </a:rPr>
              <a:t>2001:DB8:2::1/64</a:t>
            </a:r>
            <a:endParaRPr lang="en-US" sz="1200" dirty="0">
              <a:latin typeface="Huawei Sans" panose="020C0503030203020204" pitchFamily="34" charset="0"/>
              <a:cs typeface="Arial" panose="020B0604020202020204" pitchFamily="34" charset="0"/>
            </a:endParaRPr>
          </a:p>
        </p:txBody>
      </p:sp>
      <p:grpSp>
        <p:nvGrpSpPr>
          <p:cNvPr id="79" name="组合 78"/>
          <p:cNvGrpSpPr/>
          <p:nvPr/>
        </p:nvGrpSpPr>
        <p:grpSpPr bwMode="gray">
          <a:xfrm flipH="1">
            <a:off x="1917858" y="3270921"/>
            <a:ext cx="114397" cy="216000"/>
            <a:chOff x="8351023" y="4222121"/>
            <a:chExt cx="114397" cy="216000"/>
          </a:xfrm>
        </p:grpSpPr>
        <p:cxnSp>
          <p:nvCxnSpPr>
            <p:cNvPr id="80" name="直接连接符 79"/>
            <p:cNvCxnSpPr/>
            <p:nvPr/>
          </p:nvCxnSpPr>
          <p:spPr bwMode="gray">
            <a:xfrm>
              <a:off x="8351023" y="4330121"/>
              <a:ext cx="108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bwMode="gray">
            <a:xfrm rot="5400000">
              <a:off x="8357420" y="4330121"/>
              <a:ext cx="216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82" name="文本框 81"/>
          <p:cNvSpPr txBox="1"/>
          <p:nvPr/>
        </p:nvSpPr>
        <p:spPr bwMode="gray">
          <a:xfrm>
            <a:off x="455613" y="3154498"/>
            <a:ext cx="1455848" cy="461665"/>
          </a:xfrm>
          <a:prstGeom prst="rect">
            <a:avLst/>
          </a:prstGeom>
          <a:noFill/>
        </p:spPr>
        <p:txBody>
          <a:bodyPr wrap="none" rtlCol="0">
            <a:spAutoFit/>
          </a:bodyPr>
          <a:lstStyle/>
          <a:p>
            <a:pPr algn="r" fontAlgn="ctr"/>
            <a:r>
              <a:rPr lang="en-US" sz="1200" dirty="0" smtClean="0">
                <a:latin typeface="Huawei Sans" panose="020C0503030203020204" pitchFamily="34" charset="0"/>
              </a:rPr>
              <a:t>Loopback 1</a:t>
            </a:r>
            <a:endParaRPr lang="en-US" altLang="zh-CN" sz="1200" dirty="0" smtClean="0">
              <a:latin typeface="Huawei Sans" panose="020C0503030203020204" pitchFamily="34" charset="0"/>
              <a:cs typeface="Arial" panose="020B0604020202020204" pitchFamily="34" charset="0"/>
            </a:endParaRPr>
          </a:p>
          <a:p>
            <a:pPr algn="r" fontAlgn="ctr"/>
            <a:r>
              <a:rPr lang="en-US" sz="1200" dirty="0" smtClean="0">
                <a:latin typeface="Huawei Sans" panose="020C0503030203020204" pitchFamily="34" charset="0"/>
              </a:rPr>
              <a:t>2001:DB8:5::5/128</a:t>
            </a:r>
            <a:endParaRPr lang="en-US" altLang="zh-CN" sz="1200" dirty="0">
              <a:latin typeface="Huawei Sans" panose="020C0503030203020204" pitchFamily="34" charset="0"/>
              <a:cs typeface="Arial" panose="020B0604020202020204" pitchFamily="34" charset="0"/>
            </a:endParaRPr>
          </a:p>
        </p:txBody>
      </p:sp>
      <p:grpSp>
        <p:nvGrpSpPr>
          <p:cNvPr id="83" name="组合 82"/>
          <p:cNvGrpSpPr/>
          <p:nvPr/>
        </p:nvGrpSpPr>
        <p:grpSpPr bwMode="gray">
          <a:xfrm>
            <a:off x="4559748" y="3270921"/>
            <a:ext cx="114397" cy="216000"/>
            <a:chOff x="8351023" y="4222121"/>
            <a:chExt cx="114397" cy="216000"/>
          </a:xfrm>
        </p:grpSpPr>
        <p:cxnSp>
          <p:nvCxnSpPr>
            <p:cNvPr id="84" name="直接连接符 83"/>
            <p:cNvCxnSpPr/>
            <p:nvPr/>
          </p:nvCxnSpPr>
          <p:spPr bwMode="gray">
            <a:xfrm>
              <a:off x="8351023" y="4330121"/>
              <a:ext cx="108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bwMode="gray">
            <a:xfrm rot="5400000">
              <a:off x="8357420" y="4330121"/>
              <a:ext cx="216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86" name="文本框 85"/>
          <p:cNvSpPr txBox="1"/>
          <p:nvPr/>
        </p:nvSpPr>
        <p:spPr bwMode="gray">
          <a:xfrm>
            <a:off x="4674145" y="3154498"/>
            <a:ext cx="1455848" cy="461665"/>
          </a:xfrm>
          <a:prstGeom prst="rect">
            <a:avLst/>
          </a:prstGeom>
          <a:noFill/>
        </p:spPr>
        <p:txBody>
          <a:bodyPr wrap="none" rtlCol="0">
            <a:spAutoFit/>
          </a:bodyPr>
          <a:lstStyle/>
          <a:p>
            <a:pPr fontAlgn="ctr"/>
            <a:r>
              <a:rPr lang="en-US" sz="1200" dirty="0" smtClean="0">
                <a:latin typeface="Huawei Sans" panose="020C0503030203020204" pitchFamily="34" charset="0"/>
              </a:rPr>
              <a:t>Loopback 1</a:t>
            </a:r>
            <a:endParaRPr lang="en-US" altLang="zh-CN" sz="1200" dirty="0" smtClean="0">
              <a:latin typeface="Huawei Sans" panose="020C0503030203020204" pitchFamily="34" charset="0"/>
              <a:cs typeface="Arial" panose="020B0604020202020204" pitchFamily="34" charset="0"/>
            </a:endParaRPr>
          </a:p>
          <a:p>
            <a:pPr fontAlgn="ctr"/>
            <a:r>
              <a:rPr lang="en-US" sz="1200" dirty="0" smtClean="0">
                <a:latin typeface="Huawei Sans" panose="020C0503030203020204" pitchFamily="34" charset="0"/>
              </a:rPr>
              <a:t>2001:DB8:6::6/128</a:t>
            </a:r>
            <a:endParaRPr lang="en-US" altLang="zh-CN" sz="1200" dirty="0">
              <a:latin typeface="Huawei Sans" panose="020C0503030203020204" pitchFamily="34" charset="0"/>
              <a:cs typeface="Arial" panose="020B0604020202020204" pitchFamily="34" charset="0"/>
            </a:endParaRPr>
          </a:p>
        </p:txBody>
      </p:sp>
      <p:sp>
        <p:nvSpPr>
          <p:cNvPr id="89" name="文本框 88"/>
          <p:cNvSpPr txBox="1"/>
          <p:nvPr/>
        </p:nvSpPr>
        <p:spPr bwMode="gray">
          <a:xfrm>
            <a:off x="493628" y="1086536"/>
            <a:ext cx="688009" cy="276999"/>
          </a:xfrm>
          <a:prstGeom prst="rect">
            <a:avLst/>
          </a:prstGeom>
          <a:noFill/>
        </p:spPr>
        <p:txBody>
          <a:bodyPr wrap="none" rtlCol="0">
            <a:spAutoFit/>
          </a:bodyPr>
          <a:lstStyle/>
          <a:p>
            <a:pPr algn="ctr" fontAlgn="ctr"/>
            <a:r>
              <a:rPr lang="en-US" sz="1200" b="1" dirty="0" smtClean="0">
                <a:latin typeface="Huawei Sans" panose="020C0503030203020204" pitchFamily="34" charset="0"/>
              </a:rPr>
              <a:t>AS 200</a:t>
            </a:r>
            <a:endParaRPr lang="en-US" sz="1200" b="1" dirty="0">
              <a:latin typeface="Huawei Sans" panose="020C0503030203020204" pitchFamily="34" charset="0"/>
              <a:cs typeface="Arial" panose="020B0604020202020204" pitchFamily="34" charset="0"/>
            </a:endParaRPr>
          </a:p>
        </p:txBody>
      </p:sp>
      <p:sp>
        <p:nvSpPr>
          <p:cNvPr id="90" name="文本框 89"/>
          <p:cNvSpPr txBox="1"/>
          <p:nvPr/>
        </p:nvSpPr>
        <p:spPr bwMode="gray">
          <a:xfrm>
            <a:off x="493628" y="2478704"/>
            <a:ext cx="688009" cy="276999"/>
          </a:xfrm>
          <a:prstGeom prst="rect">
            <a:avLst/>
          </a:prstGeom>
          <a:noFill/>
        </p:spPr>
        <p:txBody>
          <a:bodyPr wrap="none" rtlCol="0">
            <a:spAutoFit/>
          </a:bodyPr>
          <a:lstStyle/>
          <a:p>
            <a:pPr algn="ctr" fontAlgn="ctr"/>
            <a:r>
              <a:rPr lang="en-US" sz="1200" b="1" dirty="0" smtClean="0">
                <a:latin typeface="Huawei Sans" panose="020C0503030203020204" pitchFamily="34" charset="0"/>
              </a:rPr>
              <a:t>AS 100</a:t>
            </a:r>
            <a:endParaRPr lang="en-US" sz="1200" b="1" dirty="0">
              <a:latin typeface="Huawei Sans" panose="020C0503030203020204" pitchFamily="34" charset="0"/>
              <a:cs typeface="Arial" panose="020B0604020202020204" pitchFamily="34" charset="0"/>
            </a:endParaRPr>
          </a:p>
        </p:txBody>
      </p:sp>
      <p:sp>
        <p:nvSpPr>
          <p:cNvPr id="91" name="文本框 90"/>
          <p:cNvSpPr txBox="1"/>
          <p:nvPr/>
        </p:nvSpPr>
        <p:spPr bwMode="gray">
          <a:xfrm>
            <a:off x="5372963" y="2478704"/>
            <a:ext cx="688009" cy="276999"/>
          </a:xfrm>
          <a:prstGeom prst="rect">
            <a:avLst/>
          </a:prstGeom>
          <a:noFill/>
        </p:spPr>
        <p:txBody>
          <a:bodyPr wrap="none" rtlCol="0">
            <a:spAutoFit/>
          </a:bodyPr>
          <a:lstStyle/>
          <a:p>
            <a:pPr algn="ctr" fontAlgn="ctr"/>
            <a:r>
              <a:rPr lang="en-US" sz="1200" b="1" dirty="0" smtClean="0">
                <a:latin typeface="Huawei Sans" panose="020C0503030203020204" pitchFamily="34" charset="0"/>
              </a:rPr>
              <a:t>AS 300</a:t>
            </a:r>
            <a:endParaRPr lang="en-US" sz="1200" b="1" dirty="0">
              <a:latin typeface="Huawei Sans" panose="020C0503030203020204" pitchFamily="34" charset="0"/>
              <a:cs typeface="Arial" panose="020B0604020202020204" pitchFamily="34" charset="0"/>
            </a:endParaRPr>
          </a:p>
        </p:txBody>
      </p:sp>
      <p:sp>
        <p:nvSpPr>
          <p:cNvPr id="92" name="文本框 91"/>
          <p:cNvSpPr txBox="1"/>
          <p:nvPr/>
        </p:nvSpPr>
        <p:spPr bwMode="gray">
          <a:xfrm>
            <a:off x="2045951" y="3577838"/>
            <a:ext cx="545342" cy="461665"/>
          </a:xfrm>
          <a:prstGeom prst="rect">
            <a:avLst/>
          </a:prstGeom>
          <a:noFill/>
        </p:spPr>
        <p:txBody>
          <a:bodyPr wrap="none" rtlCol="0">
            <a:spAutoFit/>
          </a:bodyPr>
          <a:lstStyle/>
          <a:p>
            <a:pPr algn="ctr" fontAlgn="ctr"/>
            <a:r>
              <a:rPr lang="en-US" sz="1200" b="1" dirty="0" smtClean="0">
                <a:latin typeface="Huawei Sans" panose="020C0503030203020204" pitchFamily="34" charset="0"/>
              </a:rPr>
              <a:t>CE1</a:t>
            </a:r>
          </a:p>
          <a:p>
            <a:pPr algn="ctr" fontAlgn="ctr"/>
            <a:r>
              <a:rPr lang="en-US" sz="1200" b="1" dirty="0" err="1" smtClean="0">
                <a:latin typeface="Huawei Sans" panose="020C0503030203020204" pitchFamily="34" charset="0"/>
              </a:rPr>
              <a:t>vpna</a:t>
            </a:r>
            <a:endParaRPr lang="en-US" sz="1200" b="1" dirty="0">
              <a:latin typeface="Huawei Sans" panose="020C0503030203020204" pitchFamily="34" charset="0"/>
              <a:cs typeface="Arial" panose="020B0604020202020204" pitchFamily="34" charset="0"/>
            </a:endParaRPr>
          </a:p>
        </p:txBody>
      </p:sp>
      <p:sp>
        <p:nvSpPr>
          <p:cNvPr id="94" name="文本框 93"/>
          <p:cNvSpPr txBox="1"/>
          <p:nvPr/>
        </p:nvSpPr>
        <p:spPr bwMode="gray">
          <a:xfrm>
            <a:off x="2082468" y="1128506"/>
            <a:ext cx="452368" cy="276999"/>
          </a:xfrm>
          <a:prstGeom prst="rect">
            <a:avLst/>
          </a:prstGeom>
          <a:noFill/>
        </p:spPr>
        <p:txBody>
          <a:bodyPr wrap="none" rtlCol="0">
            <a:spAutoFit/>
          </a:bodyPr>
          <a:lstStyle/>
          <a:p>
            <a:pPr algn="ctr" fontAlgn="ctr"/>
            <a:r>
              <a:rPr lang="en-US" sz="1200" b="1" dirty="0" smtClean="0">
                <a:latin typeface="Huawei Sans" panose="020C0503030203020204" pitchFamily="34" charset="0"/>
              </a:rPr>
              <a:t>PE1</a:t>
            </a:r>
            <a:endParaRPr lang="en-US" sz="1200" b="1" dirty="0">
              <a:latin typeface="Huawei Sans" panose="020C0503030203020204" pitchFamily="34" charset="0"/>
              <a:cs typeface="Arial" panose="020B0604020202020204" pitchFamily="34" charset="0"/>
            </a:endParaRPr>
          </a:p>
        </p:txBody>
      </p:sp>
      <p:sp>
        <p:nvSpPr>
          <p:cNvPr id="95" name="文本框 94"/>
          <p:cNvSpPr txBox="1"/>
          <p:nvPr/>
        </p:nvSpPr>
        <p:spPr bwMode="gray">
          <a:xfrm>
            <a:off x="4064882" y="1128506"/>
            <a:ext cx="455574" cy="276999"/>
          </a:xfrm>
          <a:prstGeom prst="rect">
            <a:avLst/>
          </a:prstGeom>
          <a:noFill/>
        </p:spPr>
        <p:txBody>
          <a:bodyPr wrap="none" rtlCol="0">
            <a:spAutoFit/>
          </a:bodyPr>
          <a:lstStyle/>
          <a:p>
            <a:pPr algn="ctr" fontAlgn="ctr"/>
            <a:r>
              <a:rPr lang="en-US" sz="1200" b="1" dirty="0" smtClean="0">
                <a:latin typeface="Huawei Sans" panose="020C0503030203020204" pitchFamily="34" charset="0"/>
              </a:rPr>
              <a:t>PE2</a:t>
            </a:r>
            <a:endParaRPr lang="en-US" sz="1200" b="1" dirty="0">
              <a:latin typeface="Huawei Sans" panose="020C0503030203020204" pitchFamily="34" charset="0"/>
              <a:cs typeface="Arial" panose="020B0604020202020204" pitchFamily="34" charset="0"/>
            </a:endParaRPr>
          </a:p>
        </p:txBody>
      </p:sp>
      <p:sp>
        <p:nvSpPr>
          <p:cNvPr id="107" name="文本框 106"/>
          <p:cNvSpPr txBox="1"/>
          <p:nvPr/>
        </p:nvSpPr>
        <p:spPr bwMode="gray">
          <a:xfrm>
            <a:off x="4017299" y="3577838"/>
            <a:ext cx="545342" cy="461665"/>
          </a:xfrm>
          <a:prstGeom prst="rect">
            <a:avLst/>
          </a:prstGeom>
          <a:noFill/>
        </p:spPr>
        <p:txBody>
          <a:bodyPr wrap="none" rtlCol="0">
            <a:spAutoFit/>
          </a:bodyPr>
          <a:lstStyle/>
          <a:p>
            <a:pPr algn="ctr" fontAlgn="ctr"/>
            <a:r>
              <a:rPr lang="en-US" sz="1200" b="1" dirty="0" smtClean="0">
                <a:latin typeface="Huawei Sans" panose="020C0503030203020204" pitchFamily="34" charset="0"/>
              </a:rPr>
              <a:t>CE2</a:t>
            </a:r>
          </a:p>
          <a:p>
            <a:pPr algn="ctr" fontAlgn="ctr"/>
            <a:r>
              <a:rPr lang="en-US" sz="1200" b="1" dirty="0" err="1" smtClean="0">
                <a:latin typeface="Huawei Sans" panose="020C0503030203020204" pitchFamily="34" charset="0"/>
              </a:rPr>
              <a:t>vpna</a:t>
            </a:r>
            <a:endParaRPr lang="en-US" sz="1200" b="1" dirty="0">
              <a:latin typeface="Huawei Sans" panose="020C0503030203020204" pitchFamily="34" charset="0"/>
              <a:cs typeface="Arial" panose="020B0604020202020204" pitchFamily="34" charset="0"/>
            </a:endParaRPr>
          </a:p>
        </p:txBody>
      </p:sp>
      <p:sp>
        <p:nvSpPr>
          <p:cNvPr id="55" name="文本框 31"/>
          <p:cNvSpPr txBox="1"/>
          <p:nvPr/>
        </p:nvSpPr>
        <p:spPr bwMode="gray">
          <a:xfrm>
            <a:off x="6215740" y="1066755"/>
            <a:ext cx="5227643" cy="738664"/>
          </a:xfrm>
          <a:prstGeom prst="rect">
            <a:avLst/>
          </a:prstGeom>
          <a:noFill/>
        </p:spPr>
        <p:txBody>
          <a:bodyPr wrap="squar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marL="266700" indent="-266700" fontAlgn="ctr">
              <a:spcBef>
                <a:spcPts val="0"/>
              </a:spcBef>
              <a:spcAft>
                <a:spcPts val="0"/>
              </a:spcAft>
              <a:buFont typeface="+mj-lt"/>
              <a:buAutoNum type="arabicPeriod" startAt="6"/>
            </a:pPr>
            <a:r>
              <a:rPr lang="en-US" sz="1400" dirty="0" smtClean="0">
                <a:solidFill>
                  <a:prstClr val="black"/>
                </a:solidFill>
                <a:latin typeface="Huawei Sans" panose="020C0503030203020204" pitchFamily="34" charset="0"/>
              </a:rPr>
              <a:t>Configure static routes on PEs and CEs, and import the static routes to the routing table of the BGP-VPN instance IPv6 address family on each PE.</a:t>
            </a:r>
            <a:endParaRPr lang="en-US" sz="1400" dirty="0">
              <a:solidFill>
                <a:prstClr val="black"/>
              </a:solidFill>
              <a:latin typeface="Huawei Sans" panose="020C0503030203020204" pitchFamily="34" charset="0"/>
            </a:endParaRPr>
          </a:p>
        </p:txBody>
      </p:sp>
      <p:sp>
        <p:nvSpPr>
          <p:cNvPr id="56" name="文本框 32"/>
          <p:cNvSpPr txBox="1"/>
          <p:nvPr/>
        </p:nvSpPr>
        <p:spPr bwMode="gray">
          <a:xfrm>
            <a:off x="6587441" y="1814172"/>
            <a:ext cx="5125037" cy="1169551"/>
          </a:xfrm>
          <a:prstGeom prst="rect">
            <a:avLst/>
          </a:prstGeom>
          <a:solidFill>
            <a:schemeClr val="bg1">
              <a:lumMod val="85000"/>
            </a:schemeClr>
          </a:solidFill>
          <a:ln>
            <a:noFill/>
          </a:ln>
        </p:spPr>
        <p:txBody>
          <a:bodyPr wrap="squar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fontAlgn="ctr"/>
            <a:r>
              <a:rPr lang="en-US" sz="1400" dirty="0" smtClean="0">
                <a:solidFill>
                  <a:prstClr val="black"/>
                </a:solidFill>
                <a:latin typeface="Huawei Sans" panose="020C0503030203020204" pitchFamily="34" charset="0"/>
              </a:rPr>
              <a:t>[PE1] ipv6 route-static </a:t>
            </a:r>
            <a:r>
              <a:rPr lang="en-US" sz="1400" dirty="0" err="1" smtClean="0">
                <a:solidFill>
                  <a:prstClr val="black"/>
                </a:solidFill>
                <a:latin typeface="Huawei Sans" panose="020C0503030203020204" pitchFamily="34" charset="0"/>
              </a:rPr>
              <a:t>vpn</a:t>
            </a:r>
            <a:r>
              <a:rPr lang="en-US" sz="1400" dirty="0" smtClean="0">
                <a:solidFill>
                  <a:prstClr val="black"/>
                </a:solidFill>
                <a:latin typeface="Huawei Sans" panose="020C0503030203020204" pitchFamily="34" charset="0"/>
              </a:rPr>
              <a:t>-instance </a:t>
            </a:r>
            <a:r>
              <a:rPr lang="en-US" sz="1400" dirty="0" err="1" smtClean="0">
                <a:solidFill>
                  <a:prstClr val="black"/>
                </a:solidFill>
                <a:latin typeface="Huawei Sans" panose="020C0503030203020204" pitchFamily="34" charset="0"/>
              </a:rPr>
              <a:t>vpna</a:t>
            </a:r>
            <a:r>
              <a:rPr lang="en-US" sz="1400" dirty="0" smtClean="0">
                <a:solidFill>
                  <a:prstClr val="black"/>
                </a:solidFill>
                <a:latin typeface="Huawei Sans" panose="020C0503030203020204" pitchFamily="34" charset="0"/>
              </a:rPr>
              <a:t> 2001:DB8:5:: 64 2001:DB8:1::1</a:t>
            </a:r>
          </a:p>
          <a:p>
            <a:pPr fontAlgn="ctr"/>
            <a:r>
              <a:rPr lang="en-US" sz="1400" dirty="0" smtClean="0">
                <a:solidFill>
                  <a:prstClr val="black"/>
                </a:solidFill>
                <a:latin typeface="Huawei Sans" panose="020C0503030203020204" pitchFamily="34" charset="0"/>
              </a:rPr>
              <a:t>[PE1] </a:t>
            </a:r>
            <a:r>
              <a:rPr lang="en-US" sz="1400" dirty="0" err="1" smtClean="0">
                <a:solidFill>
                  <a:prstClr val="black"/>
                </a:solidFill>
                <a:latin typeface="Huawei Sans" panose="020C0503030203020204" pitchFamily="34" charset="0"/>
              </a:rPr>
              <a:t>bgp</a:t>
            </a:r>
            <a:r>
              <a:rPr lang="en-US" sz="1400" dirty="0" smtClean="0">
                <a:solidFill>
                  <a:prstClr val="black"/>
                </a:solidFill>
                <a:latin typeface="Huawei Sans" panose="020C0503030203020204" pitchFamily="34" charset="0"/>
              </a:rPr>
              <a:t> 200</a:t>
            </a:r>
            <a:endParaRPr lang="en-US" altLang="zh-CN" sz="1400" dirty="0" smtClean="0">
              <a:solidFill>
                <a:prstClr val="black"/>
              </a:solidFill>
              <a:latin typeface="Huawei Sans" panose="020C0503030203020204" pitchFamily="34" charset="0"/>
              <a:cs typeface="Courier New" panose="02070309020205020404" pitchFamily="49" charset="0"/>
            </a:endParaRPr>
          </a:p>
          <a:p>
            <a:pPr fontAlgn="ctr"/>
            <a:r>
              <a:rPr lang="en-US" sz="1400" dirty="0" smtClean="0">
                <a:solidFill>
                  <a:prstClr val="black"/>
                </a:solidFill>
                <a:latin typeface="Huawei Sans" panose="020C0503030203020204" pitchFamily="34" charset="0"/>
              </a:rPr>
              <a:t>[PE1-bgp] ipv6-family </a:t>
            </a:r>
            <a:r>
              <a:rPr lang="en-US" sz="1400" dirty="0" err="1" smtClean="0">
                <a:solidFill>
                  <a:prstClr val="black"/>
                </a:solidFill>
                <a:latin typeface="Huawei Sans" panose="020C0503030203020204" pitchFamily="34" charset="0"/>
              </a:rPr>
              <a:t>vpn</a:t>
            </a:r>
            <a:r>
              <a:rPr lang="en-US" sz="1400" dirty="0" smtClean="0">
                <a:solidFill>
                  <a:prstClr val="black"/>
                </a:solidFill>
                <a:latin typeface="Huawei Sans" panose="020C0503030203020204" pitchFamily="34" charset="0"/>
              </a:rPr>
              <a:t>-instance </a:t>
            </a:r>
            <a:r>
              <a:rPr lang="en-US" sz="1400" dirty="0" err="1" smtClean="0">
                <a:solidFill>
                  <a:prstClr val="black"/>
                </a:solidFill>
                <a:latin typeface="Huawei Sans" panose="020C0503030203020204" pitchFamily="34" charset="0"/>
              </a:rPr>
              <a:t>vpna</a:t>
            </a:r>
            <a:endParaRPr lang="en-US" altLang="zh-CN" sz="1400" dirty="0" smtClean="0">
              <a:solidFill>
                <a:prstClr val="black"/>
              </a:solidFill>
              <a:latin typeface="Huawei Sans" panose="020C0503030203020204" pitchFamily="34" charset="0"/>
              <a:cs typeface="Courier New" panose="02070309020205020404" pitchFamily="49" charset="0"/>
            </a:endParaRPr>
          </a:p>
          <a:p>
            <a:pPr fontAlgn="ctr"/>
            <a:r>
              <a:rPr lang="en-US" sz="1400" dirty="0" smtClean="0">
                <a:solidFill>
                  <a:prstClr val="black"/>
                </a:solidFill>
                <a:latin typeface="Huawei Sans" panose="020C0503030203020204" pitchFamily="34" charset="0"/>
              </a:rPr>
              <a:t>[PE1-bgp6-vpna] import-route static</a:t>
            </a:r>
            <a:endParaRPr lang="en-US" sz="1400" dirty="0">
              <a:solidFill>
                <a:prstClr val="black"/>
              </a:solidFill>
              <a:latin typeface="Huawei Sans" panose="020C0503030203020204" pitchFamily="34" charset="0"/>
            </a:endParaRPr>
          </a:p>
        </p:txBody>
      </p:sp>
      <p:sp>
        <p:nvSpPr>
          <p:cNvPr id="62" name="文本框 32"/>
          <p:cNvSpPr txBox="1"/>
          <p:nvPr/>
        </p:nvSpPr>
        <p:spPr bwMode="gray">
          <a:xfrm>
            <a:off x="6587441" y="3144059"/>
            <a:ext cx="5125037" cy="307777"/>
          </a:xfrm>
          <a:prstGeom prst="rect">
            <a:avLst/>
          </a:prstGeom>
          <a:solidFill>
            <a:schemeClr val="bg1">
              <a:lumMod val="85000"/>
            </a:schemeClr>
          </a:solidFill>
          <a:ln>
            <a:noFill/>
          </a:ln>
        </p:spPr>
        <p:txBody>
          <a:bodyPr wrap="squar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fontAlgn="ctr"/>
            <a:r>
              <a:rPr lang="en-US" sz="1400" dirty="0" smtClean="0">
                <a:solidFill>
                  <a:prstClr val="black"/>
                </a:solidFill>
                <a:latin typeface="Huawei Sans" panose="020C0503030203020204" pitchFamily="34" charset="0"/>
              </a:rPr>
              <a:t>[CE1] ipv6 route-static :: 0 2001:DB8:1::2</a:t>
            </a:r>
            <a:endParaRPr lang="en-US" sz="1400" dirty="0">
              <a:solidFill>
                <a:prstClr val="black"/>
              </a:solidFill>
              <a:latin typeface="Huawei Sans" panose="020C0503030203020204" pitchFamily="34" charset="0"/>
            </a:endParaRPr>
          </a:p>
        </p:txBody>
      </p:sp>
      <p:sp>
        <p:nvSpPr>
          <p:cNvPr id="61" name="文本框 32"/>
          <p:cNvSpPr txBox="1"/>
          <p:nvPr/>
        </p:nvSpPr>
        <p:spPr bwMode="gray">
          <a:xfrm>
            <a:off x="6587441" y="3702520"/>
            <a:ext cx="5125037" cy="1169551"/>
          </a:xfrm>
          <a:prstGeom prst="rect">
            <a:avLst/>
          </a:prstGeom>
          <a:solidFill>
            <a:schemeClr val="bg1">
              <a:lumMod val="85000"/>
            </a:schemeClr>
          </a:solidFill>
          <a:ln>
            <a:noFill/>
          </a:ln>
        </p:spPr>
        <p:txBody>
          <a:bodyPr wrap="squar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fontAlgn="ctr"/>
            <a:r>
              <a:rPr lang="en-US" sz="1400" dirty="0" smtClean="0">
                <a:solidFill>
                  <a:prstClr val="black"/>
                </a:solidFill>
                <a:latin typeface="Huawei Sans" panose="020C0503030203020204" pitchFamily="34" charset="0"/>
              </a:rPr>
              <a:t>[PE2] ipv6 route-static </a:t>
            </a:r>
            <a:r>
              <a:rPr lang="en-US" sz="1400" dirty="0" err="1" smtClean="0">
                <a:solidFill>
                  <a:prstClr val="black"/>
                </a:solidFill>
                <a:latin typeface="Huawei Sans" panose="020C0503030203020204" pitchFamily="34" charset="0"/>
              </a:rPr>
              <a:t>vpn</a:t>
            </a:r>
            <a:r>
              <a:rPr lang="en-US" sz="1400" dirty="0" smtClean="0">
                <a:solidFill>
                  <a:prstClr val="black"/>
                </a:solidFill>
                <a:latin typeface="Huawei Sans" panose="020C0503030203020204" pitchFamily="34" charset="0"/>
              </a:rPr>
              <a:t>-instance </a:t>
            </a:r>
            <a:r>
              <a:rPr lang="en-US" sz="1400" dirty="0" err="1" smtClean="0">
                <a:solidFill>
                  <a:prstClr val="black"/>
                </a:solidFill>
                <a:latin typeface="Huawei Sans" panose="020C0503030203020204" pitchFamily="34" charset="0"/>
              </a:rPr>
              <a:t>vpna</a:t>
            </a:r>
            <a:r>
              <a:rPr lang="en-US" sz="1400" dirty="0" smtClean="0">
                <a:solidFill>
                  <a:prstClr val="black"/>
                </a:solidFill>
                <a:latin typeface="Huawei Sans" panose="020C0503030203020204" pitchFamily="34" charset="0"/>
              </a:rPr>
              <a:t> 2001:DB8:6:: 64 2001:DB8:2::1</a:t>
            </a:r>
          </a:p>
          <a:p>
            <a:pPr fontAlgn="ctr"/>
            <a:r>
              <a:rPr lang="en-US" sz="1400" dirty="0" smtClean="0">
                <a:solidFill>
                  <a:prstClr val="black"/>
                </a:solidFill>
                <a:latin typeface="Huawei Sans" panose="020C0503030203020204" pitchFamily="34" charset="0"/>
              </a:rPr>
              <a:t>[PE2] </a:t>
            </a:r>
            <a:r>
              <a:rPr lang="en-US" sz="1400" dirty="0" err="1" smtClean="0">
                <a:solidFill>
                  <a:prstClr val="black"/>
                </a:solidFill>
                <a:latin typeface="Huawei Sans" panose="020C0503030203020204" pitchFamily="34" charset="0"/>
              </a:rPr>
              <a:t>bgp</a:t>
            </a:r>
            <a:r>
              <a:rPr lang="en-US" sz="1400" dirty="0" smtClean="0">
                <a:solidFill>
                  <a:prstClr val="black"/>
                </a:solidFill>
                <a:latin typeface="Huawei Sans" panose="020C0503030203020204" pitchFamily="34" charset="0"/>
              </a:rPr>
              <a:t> 200</a:t>
            </a:r>
            <a:endParaRPr lang="en-US" altLang="zh-CN" sz="1400" dirty="0" smtClean="0">
              <a:solidFill>
                <a:prstClr val="black"/>
              </a:solidFill>
              <a:latin typeface="Huawei Sans" panose="020C0503030203020204" pitchFamily="34" charset="0"/>
              <a:cs typeface="Courier New" panose="02070309020205020404" pitchFamily="49" charset="0"/>
            </a:endParaRPr>
          </a:p>
          <a:p>
            <a:pPr fontAlgn="ctr"/>
            <a:r>
              <a:rPr lang="en-US" sz="1400" dirty="0" smtClean="0">
                <a:solidFill>
                  <a:prstClr val="black"/>
                </a:solidFill>
                <a:latin typeface="Huawei Sans" panose="020C0503030203020204" pitchFamily="34" charset="0"/>
              </a:rPr>
              <a:t>[PE2-bgp] ipv6-family </a:t>
            </a:r>
            <a:r>
              <a:rPr lang="en-US" sz="1400" dirty="0" err="1" smtClean="0">
                <a:solidFill>
                  <a:prstClr val="black"/>
                </a:solidFill>
                <a:latin typeface="Huawei Sans" panose="020C0503030203020204" pitchFamily="34" charset="0"/>
              </a:rPr>
              <a:t>vpn</a:t>
            </a:r>
            <a:r>
              <a:rPr lang="en-US" sz="1400" dirty="0" smtClean="0">
                <a:solidFill>
                  <a:prstClr val="black"/>
                </a:solidFill>
                <a:latin typeface="Huawei Sans" panose="020C0503030203020204" pitchFamily="34" charset="0"/>
              </a:rPr>
              <a:t>-instance </a:t>
            </a:r>
            <a:r>
              <a:rPr lang="en-US" sz="1400" dirty="0" err="1" smtClean="0">
                <a:solidFill>
                  <a:prstClr val="black"/>
                </a:solidFill>
                <a:latin typeface="Huawei Sans" panose="020C0503030203020204" pitchFamily="34" charset="0"/>
              </a:rPr>
              <a:t>vpna</a:t>
            </a:r>
            <a:endParaRPr lang="en-US" altLang="zh-CN" sz="1400" dirty="0" smtClean="0">
              <a:solidFill>
                <a:prstClr val="black"/>
              </a:solidFill>
              <a:latin typeface="Huawei Sans" panose="020C0503030203020204" pitchFamily="34" charset="0"/>
              <a:cs typeface="Courier New" panose="02070309020205020404" pitchFamily="49" charset="0"/>
            </a:endParaRPr>
          </a:p>
          <a:p>
            <a:pPr fontAlgn="ctr"/>
            <a:r>
              <a:rPr lang="en-US" sz="1400" dirty="0" smtClean="0">
                <a:solidFill>
                  <a:prstClr val="black"/>
                </a:solidFill>
                <a:latin typeface="Huawei Sans" panose="020C0503030203020204" pitchFamily="34" charset="0"/>
              </a:rPr>
              <a:t>[PE2-bgp6-vpna] import-route static</a:t>
            </a:r>
            <a:endParaRPr lang="en-US" sz="1400" dirty="0">
              <a:solidFill>
                <a:prstClr val="black"/>
              </a:solidFill>
              <a:latin typeface="Huawei Sans" panose="020C0503030203020204" pitchFamily="34" charset="0"/>
            </a:endParaRPr>
          </a:p>
        </p:txBody>
      </p:sp>
      <p:sp>
        <p:nvSpPr>
          <p:cNvPr id="63" name="文本框 32"/>
          <p:cNvSpPr txBox="1"/>
          <p:nvPr/>
        </p:nvSpPr>
        <p:spPr bwMode="gray">
          <a:xfrm>
            <a:off x="6587441" y="5032407"/>
            <a:ext cx="5125037" cy="307777"/>
          </a:xfrm>
          <a:prstGeom prst="rect">
            <a:avLst/>
          </a:prstGeom>
          <a:solidFill>
            <a:schemeClr val="bg1">
              <a:lumMod val="85000"/>
            </a:schemeClr>
          </a:solidFill>
          <a:ln>
            <a:noFill/>
          </a:ln>
        </p:spPr>
        <p:txBody>
          <a:bodyPr wrap="squar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fontAlgn="ctr"/>
            <a:r>
              <a:rPr lang="en-US" sz="1400" dirty="0" smtClean="0">
                <a:solidFill>
                  <a:prstClr val="black"/>
                </a:solidFill>
                <a:latin typeface="Huawei Sans" panose="020C0503030203020204" pitchFamily="34" charset="0"/>
              </a:rPr>
              <a:t>[CE2] ipv6 route-static :: 0 2001:DB8:2::2</a:t>
            </a:r>
            <a:endParaRPr lang="en-US" sz="1400" dirty="0">
              <a:solidFill>
                <a:prstClr val="black"/>
              </a:solidFill>
              <a:latin typeface="Huawei Sans" panose="020C0503030203020204" pitchFamily="34" charset="0"/>
            </a:endParaRPr>
          </a:p>
        </p:txBody>
      </p:sp>
      <p:sp>
        <p:nvSpPr>
          <p:cNvPr id="64" name="五边形 63"/>
          <p:cNvSpPr/>
          <p:nvPr/>
        </p:nvSpPr>
        <p:spPr bwMode="gray">
          <a:xfrm>
            <a:off x="5855005" y="104076"/>
            <a:ext cx="881075" cy="21312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Overview</a:t>
            </a:r>
            <a:endParaRPr lang="en-US" sz="1200" dirty="0">
              <a:latin typeface="Huawei Sans" panose="020C0503030203020204" pitchFamily="34" charset="0"/>
            </a:endParaRPr>
          </a:p>
        </p:txBody>
      </p:sp>
      <p:sp>
        <p:nvSpPr>
          <p:cNvPr id="65" name="燕尾形 64"/>
          <p:cNvSpPr/>
          <p:nvPr/>
        </p:nvSpPr>
        <p:spPr bwMode="gray">
          <a:xfrm>
            <a:off x="6647300" y="104076"/>
            <a:ext cx="1294562"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IPv6 over IPv4</a:t>
            </a:r>
            <a:endParaRPr lang="en-US" sz="1200" dirty="0">
              <a:latin typeface="Huawei Sans" panose="020C0503030203020204" pitchFamily="34" charset="0"/>
            </a:endParaRPr>
          </a:p>
        </p:txBody>
      </p:sp>
      <p:sp>
        <p:nvSpPr>
          <p:cNvPr id="66" name="燕尾形 65"/>
          <p:cNvSpPr/>
          <p:nvPr/>
        </p:nvSpPr>
        <p:spPr bwMode="gray">
          <a:xfrm>
            <a:off x="7853082" y="104076"/>
            <a:ext cx="720000"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6PE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燕尾形 66"/>
          <p:cNvSpPr/>
          <p:nvPr/>
        </p:nvSpPr>
        <p:spPr bwMode="gray">
          <a:xfrm>
            <a:off x="8484302" y="104076"/>
            <a:ext cx="720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chemeClr val="bg1"/>
                </a:solidFill>
                <a:latin typeface="Huawei Sans" panose="020C0503030203020204" pitchFamily="34" charset="0"/>
              </a:rPr>
              <a:t>6VPE</a:t>
            </a:r>
            <a:endParaRPr lang="en-US" altLang="zh-CN"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燕尾形 67"/>
          <p:cNvSpPr/>
          <p:nvPr/>
        </p:nvSpPr>
        <p:spPr bwMode="gray">
          <a:xfrm>
            <a:off x="10344605" y="104076"/>
            <a:ext cx="77225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NAT64</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燕尾形 70"/>
          <p:cNvSpPr/>
          <p:nvPr/>
        </p:nvSpPr>
        <p:spPr bwMode="gray">
          <a:xfrm>
            <a:off x="9115522" y="104076"/>
            <a:ext cx="1317863"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IPv4 over IPv6</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3" name="燕尾形 92"/>
          <p:cNvSpPr/>
          <p:nvPr/>
        </p:nvSpPr>
        <p:spPr bwMode="gray">
          <a:xfrm>
            <a:off x="11028075" y="104076"/>
            <a:ext cx="72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IVI</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9877747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Verifying the Configuration</a:t>
            </a:r>
            <a:endParaRPr lang="en-US" altLang="zh-CN" dirty="0"/>
          </a:p>
        </p:txBody>
      </p:sp>
      <p:sp>
        <p:nvSpPr>
          <p:cNvPr id="4" name="文本框 31"/>
          <p:cNvSpPr txBox="1"/>
          <p:nvPr/>
        </p:nvSpPr>
        <p:spPr bwMode="gray">
          <a:xfrm>
            <a:off x="461239" y="966628"/>
            <a:ext cx="9254261" cy="307777"/>
          </a:xfrm>
          <a:prstGeom prst="rect">
            <a:avLst/>
          </a:prstGeom>
          <a:noFill/>
        </p:spPr>
        <p:txBody>
          <a:bodyPr wrap="squar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marL="266700" indent="-266700" fontAlgn="ctr">
              <a:spcBef>
                <a:spcPts val="0"/>
              </a:spcBef>
              <a:spcAft>
                <a:spcPts val="0"/>
              </a:spcAft>
              <a:buFont typeface="+mj-lt"/>
              <a:buAutoNum type="arabicPeriod"/>
            </a:pPr>
            <a:r>
              <a:rPr lang="en-US" sz="1400" dirty="0" smtClean="0">
                <a:solidFill>
                  <a:prstClr val="black"/>
                </a:solidFill>
                <a:latin typeface="Huawei Sans" panose="020C0503030203020204" pitchFamily="34" charset="0"/>
              </a:rPr>
              <a:t>On PEs, check whether a VPNv6 peer relationship is established.</a:t>
            </a:r>
            <a:endParaRPr lang="en-US" sz="1400" dirty="0">
              <a:solidFill>
                <a:prstClr val="black"/>
              </a:solidFill>
              <a:latin typeface="Huawei Sans" panose="020C0503030203020204" pitchFamily="34" charset="0"/>
            </a:endParaRPr>
          </a:p>
        </p:txBody>
      </p:sp>
      <p:sp>
        <p:nvSpPr>
          <p:cNvPr id="23" name="文本框 32"/>
          <p:cNvSpPr txBox="1"/>
          <p:nvPr/>
        </p:nvSpPr>
        <p:spPr bwMode="gray">
          <a:xfrm>
            <a:off x="849331" y="1283930"/>
            <a:ext cx="7437748" cy="1384995"/>
          </a:xfrm>
          <a:prstGeom prst="rect">
            <a:avLst/>
          </a:prstGeom>
          <a:solidFill>
            <a:schemeClr val="bg1">
              <a:lumMod val="85000"/>
            </a:schemeClr>
          </a:solidFill>
          <a:ln>
            <a:noFill/>
          </a:ln>
        </p:spPr>
        <p:txBody>
          <a:bodyPr wrap="squar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fontAlgn="ctr">
              <a:spcBef>
                <a:spcPts val="0"/>
              </a:spcBef>
              <a:spcAft>
                <a:spcPts val="0"/>
              </a:spcAft>
            </a:pPr>
            <a:r>
              <a:rPr lang="en-US" sz="1200" dirty="0" smtClean="0">
                <a:solidFill>
                  <a:prstClr val="black"/>
                </a:solidFill>
                <a:latin typeface="Huawei Sans" panose="020C0503030203020204" pitchFamily="34" charset="0"/>
              </a:rPr>
              <a:t>[PE1]display </a:t>
            </a:r>
            <a:r>
              <a:rPr lang="en-US" sz="1200" dirty="0" err="1" smtClean="0">
                <a:solidFill>
                  <a:prstClr val="black"/>
                </a:solidFill>
                <a:latin typeface="Huawei Sans" panose="020C0503030203020204" pitchFamily="34" charset="0"/>
              </a:rPr>
              <a:t>bgp</a:t>
            </a:r>
            <a:r>
              <a:rPr lang="en-US" sz="1200" dirty="0" smtClean="0">
                <a:solidFill>
                  <a:prstClr val="black"/>
                </a:solidFill>
                <a:latin typeface="Huawei Sans" panose="020C0503030203020204" pitchFamily="34" charset="0"/>
              </a:rPr>
              <a:t> vpnv6 all peer</a:t>
            </a:r>
          </a:p>
          <a:p>
            <a:pPr fontAlgn="ctr">
              <a:spcBef>
                <a:spcPts val="0"/>
              </a:spcBef>
              <a:spcAft>
                <a:spcPts val="0"/>
              </a:spcAft>
            </a:pPr>
            <a:r>
              <a:rPr lang="en-US" sz="1200" dirty="0" smtClean="0">
                <a:solidFill>
                  <a:prstClr val="black"/>
                </a:solidFill>
                <a:latin typeface="Huawei Sans" panose="020C0503030203020204" pitchFamily="34" charset="0"/>
              </a:rPr>
              <a:t> BGP local router ID : 10.0.0.1</a:t>
            </a:r>
          </a:p>
          <a:p>
            <a:pPr fontAlgn="ctr">
              <a:spcBef>
                <a:spcPts val="0"/>
              </a:spcBef>
              <a:spcAft>
                <a:spcPts val="0"/>
              </a:spcAft>
            </a:pPr>
            <a:r>
              <a:rPr lang="en-US" sz="1200" dirty="0" smtClean="0">
                <a:solidFill>
                  <a:prstClr val="black"/>
                </a:solidFill>
                <a:latin typeface="Huawei Sans" panose="020C0503030203020204" pitchFamily="34" charset="0"/>
              </a:rPr>
              <a:t> Local AS number : 200</a:t>
            </a:r>
          </a:p>
          <a:p>
            <a:pPr fontAlgn="ctr">
              <a:spcBef>
                <a:spcPts val="0"/>
              </a:spcBef>
              <a:spcAft>
                <a:spcPts val="0"/>
              </a:spcAft>
            </a:pPr>
            <a:r>
              <a:rPr lang="en-US" sz="1200" dirty="0" smtClean="0">
                <a:solidFill>
                  <a:prstClr val="black"/>
                </a:solidFill>
                <a:latin typeface="Huawei Sans" panose="020C0503030203020204" pitchFamily="34" charset="0"/>
              </a:rPr>
              <a:t> Total number of peers : 1                 Peers in established state : 1</a:t>
            </a:r>
          </a:p>
          <a:p>
            <a:pPr fontAlgn="ctr">
              <a:spcBef>
                <a:spcPts val="0"/>
              </a:spcBef>
              <a:spcAft>
                <a:spcPts val="0"/>
              </a:spcAft>
            </a:pPr>
            <a:endParaRPr lang="en-US" altLang="zh-CN" sz="1200" dirty="0" smtClean="0">
              <a:solidFill>
                <a:prstClr val="black"/>
              </a:solidFill>
              <a:latin typeface="Huawei Sans" panose="020C0503030203020204" pitchFamily="34" charset="0"/>
              <a:cs typeface="Courier New" panose="02070309020205020404" pitchFamily="49" charset="0"/>
            </a:endParaRPr>
          </a:p>
          <a:p>
            <a:pPr fontAlgn="ctr">
              <a:spcBef>
                <a:spcPts val="0"/>
              </a:spcBef>
              <a:spcAft>
                <a:spcPts val="0"/>
              </a:spcAft>
            </a:pPr>
            <a:r>
              <a:rPr lang="en-US" sz="1200" dirty="0" smtClean="0">
                <a:solidFill>
                  <a:prstClr val="black"/>
                </a:solidFill>
                <a:latin typeface="Huawei Sans" panose="020C0503030203020204" pitchFamily="34" charset="0"/>
              </a:rPr>
              <a:t>  Peer	V     AS	</a:t>
            </a:r>
            <a:r>
              <a:rPr lang="en-US" sz="1200" dirty="0" err="1" smtClean="0">
                <a:solidFill>
                  <a:prstClr val="black"/>
                </a:solidFill>
                <a:latin typeface="Huawei Sans" panose="020C0503030203020204" pitchFamily="34" charset="0"/>
              </a:rPr>
              <a:t>MsgRcvd</a:t>
            </a:r>
            <a:r>
              <a:rPr lang="en-US" sz="1200" dirty="0" smtClean="0">
                <a:solidFill>
                  <a:prstClr val="black"/>
                </a:solidFill>
                <a:latin typeface="Huawei Sans" panose="020C0503030203020204" pitchFamily="34" charset="0"/>
              </a:rPr>
              <a:t>	</a:t>
            </a:r>
            <a:r>
              <a:rPr lang="en-US" sz="1200" dirty="0" err="1" smtClean="0">
                <a:solidFill>
                  <a:prstClr val="black"/>
                </a:solidFill>
                <a:latin typeface="Huawei Sans" panose="020C0503030203020204" pitchFamily="34" charset="0"/>
              </a:rPr>
              <a:t>MsgSent</a:t>
            </a:r>
            <a:r>
              <a:rPr lang="en-US" sz="1200" dirty="0" smtClean="0">
                <a:solidFill>
                  <a:prstClr val="black"/>
                </a:solidFill>
                <a:latin typeface="Huawei Sans" panose="020C0503030203020204" pitchFamily="34" charset="0"/>
              </a:rPr>
              <a:t>	</a:t>
            </a:r>
            <a:r>
              <a:rPr lang="en-US" sz="1200" dirty="0" err="1" smtClean="0">
                <a:solidFill>
                  <a:prstClr val="black"/>
                </a:solidFill>
                <a:latin typeface="Huawei Sans" panose="020C0503030203020204" pitchFamily="34" charset="0"/>
              </a:rPr>
              <a:t>OutQ</a:t>
            </a:r>
            <a:r>
              <a:rPr lang="en-US" sz="1200" dirty="0" smtClean="0">
                <a:solidFill>
                  <a:prstClr val="black"/>
                </a:solidFill>
                <a:latin typeface="Huawei Sans" panose="020C0503030203020204" pitchFamily="34" charset="0"/>
              </a:rPr>
              <a:t>	Up/Down	State	</a:t>
            </a:r>
            <a:r>
              <a:rPr lang="en-US" sz="1200" dirty="0" err="1" smtClean="0">
                <a:solidFill>
                  <a:prstClr val="black"/>
                </a:solidFill>
                <a:latin typeface="Huawei Sans" panose="020C0503030203020204" pitchFamily="34" charset="0"/>
              </a:rPr>
              <a:t>PrefRcv</a:t>
            </a:r>
            <a:endParaRPr lang="en-US" altLang="zh-CN" sz="1200" dirty="0" smtClean="0">
              <a:solidFill>
                <a:prstClr val="black"/>
              </a:solidFill>
              <a:latin typeface="Huawei Sans" panose="020C0503030203020204" pitchFamily="34" charset="0"/>
              <a:cs typeface="Courier New" panose="02070309020205020404" pitchFamily="49" charset="0"/>
            </a:endParaRPr>
          </a:p>
          <a:p>
            <a:pPr fontAlgn="ctr">
              <a:spcBef>
                <a:spcPts val="0"/>
              </a:spcBef>
              <a:spcAft>
                <a:spcPts val="0"/>
              </a:spcAft>
            </a:pPr>
            <a:r>
              <a:rPr lang="en-US" sz="1200" dirty="0" smtClean="0">
                <a:solidFill>
                  <a:prstClr val="black"/>
                </a:solidFill>
                <a:latin typeface="Huawei Sans" panose="020C0503030203020204" pitchFamily="34" charset="0"/>
              </a:rPr>
              <a:t>  3.3.3.3	4     200	19       	19     	 0 	00:12:25 	Established    1</a:t>
            </a:r>
            <a:endParaRPr lang="en-US" altLang="zh-CN" sz="1200" dirty="0">
              <a:solidFill>
                <a:prstClr val="black"/>
              </a:solidFill>
              <a:latin typeface="Huawei Sans" panose="020C0503030203020204" pitchFamily="34" charset="0"/>
              <a:cs typeface="Courier New" panose="02070309020205020404" pitchFamily="49" charset="0"/>
            </a:endParaRPr>
          </a:p>
        </p:txBody>
      </p:sp>
      <p:sp>
        <p:nvSpPr>
          <p:cNvPr id="24" name="文本框 31"/>
          <p:cNvSpPr txBox="1"/>
          <p:nvPr/>
        </p:nvSpPr>
        <p:spPr bwMode="gray">
          <a:xfrm>
            <a:off x="461239" y="2662611"/>
            <a:ext cx="9254261" cy="307777"/>
          </a:xfrm>
          <a:prstGeom prst="rect">
            <a:avLst/>
          </a:prstGeom>
          <a:noFill/>
        </p:spPr>
        <p:txBody>
          <a:bodyPr wrap="squar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marL="266700" indent="-266700" fontAlgn="ctr">
              <a:spcBef>
                <a:spcPts val="0"/>
              </a:spcBef>
              <a:spcAft>
                <a:spcPts val="0"/>
              </a:spcAft>
              <a:buFont typeface="+mj-lt"/>
              <a:buAutoNum type="arabicPeriod" startAt="2"/>
            </a:pPr>
            <a:r>
              <a:rPr lang="en-US" sz="1400" dirty="0" smtClean="0">
                <a:solidFill>
                  <a:prstClr val="black"/>
                </a:solidFill>
                <a:latin typeface="Huawei Sans" panose="020C0503030203020204" pitchFamily="34" charset="0"/>
              </a:rPr>
              <a:t>Check whether CE1 can ping the loopback 1 interface of CE2.</a:t>
            </a:r>
            <a:endParaRPr lang="en-US" sz="1400" dirty="0">
              <a:solidFill>
                <a:prstClr val="black"/>
              </a:solidFill>
              <a:latin typeface="Huawei Sans" panose="020C0503030203020204" pitchFamily="34" charset="0"/>
            </a:endParaRPr>
          </a:p>
        </p:txBody>
      </p:sp>
      <p:sp>
        <p:nvSpPr>
          <p:cNvPr id="25" name="文本框 32"/>
          <p:cNvSpPr txBox="1"/>
          <p:nvPr/>
        </p:nvSpPr>
        <p:spPr bwMode="gray">
          <a:xfrm>
            <a:off x="849331" y="2970388"/>
            <a:ext cx="7437748" cy="3231654"/>
          </a:xfrm>
          <a:prstGeom prst="rect">
            <a:avLst/>
          </a:prstGeom>
          <a:solidFill>
            <a:schemeClr val="bg1">
              <a:lumMod val="85000"/>
            </a:schemeClr>
          </a:solidFill>
          <a:ln>
            <a:noFill/>
          </a:ln>
        </p:spPr>
        <p:txBody>
          <a:bodyPr wrap="squar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fontAlgn="ctr">
              <a:spcBef>
                <a:spcPts val="0"/>
              </a:spcBef>
              <a:spcAft>
                <a:spcPts val="0"/>
              </a:spcAft>
            </a:pPr>
            <a:r>
              <a:rPr lang="en-US" sz="1200" dirty="0" smtClean="0">
                <a:solidFill>
                  <a:prstClr val="black"/>
                </a:solidFill>
                <a:latin typeface="Huawei Sans" panose="020C0503030203020204" pitchFamily="34" charset="0"/>
              </a:rPr>
              <a:t>[CE1]ping ipv6 -a 2001:db8:5::5 2001:db8:6::6</a:t>
            </a:r>
          </a:p>
          <a:p>
            <a:pPr fontAlgn="ctr">
              <a:spcBef>
                <a:spcPts val="0"/>
              </a:spcBef>
              <a:spcAft>
                <a:spcPts val="0"/>
              </a:spcAft>
            </a:pPr>
            <a:r>
              <a:rPr lang="en-US" sz="1200" dirty="0" smtClean="0">
                <a:solidFill>
                  <a:prstClr val="black"/>
                </a:solidFill>
                <a:latin typeface="Huawei Sans" panose="020C0503030203020204" pitchFamily="34" charset="0"/>
              </a:rPr>
              <a:t>  PING 2001:db8:6::6 : 56  data bytes, press CTRL_C to break</a:t>
            </a:r>
          </a:p>
          <a:p>
            <a:pPr fontAlgn="ctr">
              <a:spcBef>
                <a:spcPts val="0"/>
              </a:spcBef>
              <a:spcAft>
                <a:spcPts val="0"/>
              </a:spcAft>
            </a:pPr>
            <a:r>
              <a:rPr lang="en-US" sz="1200" dirty="0" smtClean="0">
                <a:solidFill>
                  <a:prstClr val="black"/>
                </a:solidFill>
                <a:latin typeface="Huawei Sans" panose="020C0503030203020204" pitchFamily="34" charset="0"/>
              </a:rPr>
              <a:t>    Request time out</a:t>
            </a:r>
          </a:p>
          <a:p>
            <a:pPr fontAlgn="ctr">
              <a:spcBef>
                <a:spcPts val="0"/>
              </a:spcBef>
              <a:spcAft>
                <a:spcPts val="0"/>
              </a:spcAft>
            </a:pPr>
            <a:r>
              <a:rPr lang="en-US" sz="1200" dirty="0" smtClean="0">
                <a:solidFill>
                  <a:prstClr val="black"/>
                </a:solidFill>
                <a:latin typeface="Huawei Sans" panose="020C0503030203020204" pitchFamily="34" charset="0"/>
              </a:rPr>
              <a:t>    Reply from 2001:DB8:6::6 </a:t>
            </a:r>
          </a:p>
          <a:p>
            <a:pPr fontAlgn="ctr">
              <a:spcBef>
                <a:spcPts val="0"/>
              </a:spcBef>
              <a:spcAft>
                <a:spcPts val="0"/>
              </a:spcAft>
            </a:pPr>
            <a:r>
              <a:rPr lang="en-US" sz="1200" dirty="0" smtClean="0">
                <a:solidFill>
                  <a:prstClr val="black"/>
                </a:solidFill>
                <a:latin typeface="Huawei Sans" panose="020C0503030203020204" pitchFamily="34" charset="0"/>
              </a:rPr>
              <a:t>    bytes=56 Sequence=2 hop limit=62  time = 50 </a:t>
            </a:r>
            <a:r>
              <a:rPr lang="en-US" sz="1200" dirty="0" err="1" smtClean="0">
                <a:solidFill>
                  <a:prstClr val="black"/>
                </a:solidFill>
                <a:latin typeface="Huawei Sans" panose="020C0503030203020204" pitchFamily="34" charset="0"/>
              </a:rPr>
              <a:t>ms</a:t>
            </a:r>
            <a:endParaRPr lang="en-US" altLang="zh-CN" sz="1200" dirty="0" smtClean="0">
              <a:solidFill>
                <a:prstClr val="black"/>
              </a:solidFill>
              <a:latin typeface="Huawei Sans" panose="020C0503030203020204" pitchFamily="34" charset="0"/>
              <a:cs typeface="Courier New" panose="02070309020205020404" pitchFamily="49" charset="0"/>
            </a:endParaRPr>
          </a:p>
          <a:p>
            <a:pPr fontAlgn="ctr">
              <a:spcBef>
                <a:spcPts val="0"/>
              </a:spcBef>
              <a:spcAft>
                <a:spcPts val="0"/>
              </a:spcAft>
            </a:pPr>
            <a:r>
              <a:rPr lang="en-US" sz="1200" dirty="0" smtClean="0">
                <a:solidFill>
                  <a:prstClr val="black"/>
                </a:solidFill>
                <a:latin typeface="Huawei Sans" panose="020C0503030203020204" pitchFamily="34" charset="0"/>
              </a:rPr>
              <a:t>    Reply from 2001:DB8:6::6 </a:t>
            </a:r>
          </a:p>
          <a:p>
            <a:pPr fontAlgn="ctr">
              <a:spcBef>
                <a:spcPts val="0"/>
              </a:spcBef>
              <a:spcAft>
                <a:spcPts val="0"/>
              </a:spcAft>
            </a:pPr>
            <a:r>
              <a:rPr lang="en-US" sz="1200" dirty="0" smtClean="0">
                <a:solidFill>
                  <a:prstClr val="black"/>
                </a:solidFill>
                <a:latin typeface="Huawei Sans" panose="020C0503030203020204" pitchFamily="34" charset="0"/>
              </a:rPr>
              <a:t>    bytes=56 Sequence=3 hop limit=62  time = 40 </a:t>
            </a:r>
            <a:r>
              <a:rPr lang="en-US" sz="1200" dirty="0" err="1" smtClean="0">
                <a:solidFill>
                  <a:prstClr val="black"/>
                </a:solidFill>
                <a:latin typeface="Huawei Sans" panose="020C0503030203020204" pitchFamily="34" charset="0"/>
              </a:rPr>
              <a:t>ms</a:t>
            </a:r>
            <a:endParaRPr lang="en-US" altLang="zh-CN" sz="1200" dirty="0" smtClean="0">
              <a:solidFill>
                <a:prstClr val="black"/>
              </a:solidFill>
              <a:latin typeface="Huawei Sans" panose="020C0503030203020204" pitchFamily="34" charset="0"/>
              <a:cs typeface="Courier New" panose="02070309020205020404" pitchFamily="49" charset="0"/>
            </a:endParaRPr>
          </a:p>
          <a:p>
            <a:pPr fontAlgn="ctr">
              <a:spcBef>
                <a:spcPts val="0"/>
              </a:spcBef>
              <a:spcAft>
                <a:spcPts val="0"/>
              </a:spcAft>
            </a:pPr>
            <a:r>
              <a:rPr lang="en-US" sz="1200" dirty="0" smtClean="0">
                <a:solidFill>
                  <a:prstClr val="black"/>
                </a:solidFill>
                <a:latin typeface="Huawei Sans" panose="020C0503030203020204" pitchFamily="34" charset="0"/>
              </a:rPr>
              <a:t>    Reply from 2001:DB8:6::6 </a:t>
            </a:r>
          </a:p>
          <a:p>
            <a:pPr fontAlgn="ctr">
              <a:spcBef>
                <a:spcPts val="0"/>
              </a:spcBef>
              <a:spcAft>
                <a:spcPts val="0"/>
              </a:spcAft>
            </a:pPr>
            <a:r>
              <a:rPr lang="en-US" sz="1200" dirty="0" smtClean="0">
                <a:solidFill>
                  <a:prstClr val="black"/>
                </a:solidFill>
                <a:latin typeface="Huawei Sans" panose="020C0503030203020204" pitchFamily="34" charset="0"/>
              </a:rPr>
              <a:t>    bytes=56 Sequence=4 hop limit=62  time = 30 </a:t>
            </a:r>
            <a:r>
              <a:rPr lang="en-US" sz="1200" dirty="0" err="1" smtClean="0">
                <a:solidFill>
                  <a:prstClr val="black"/>
                </a:solidFill>
                <a:latin typeface="Huawei Sans" panose="020C0503030203020204" pitchFamily="34" charset="0"/>
              </a:rPr>
              <a:t>ms</a:t>
            </a:r>
            <a:endParaRPr lang="en-US" altLang="zh-CN" sz="1200" dirty="0" smtClean="0">
              <a:solidFill>
                <a:prstClr val="black"/>
              </a:solidFill>
              <a:latin typeface="Huawei Sans" panose="020C0503030203020204" pitchFamily="34" charset="0"/>
              <a:cs typeface="Courier New" panose="02070309020205020404" pitchFamily="49" charset="0"/>
            </a:endParaRPr>
          </a:p>
          <a:p>
            <a:pPr fontAlgn="ctr">
              <a:spcBef>
                <a:spcPts val="0"/>
              </a:spcBef>
              <a:spcAft>
                <a:spcPts val="0"/>
              </a:spcAft>
            </a:pPr>
            <a:r>
              <a:rPr lang="en-US" sz="1200" dirty="0" smtClean="0">
                <a:solidFill>
                  <a:prstClr val="black"/>
                </a:solidFill>
                <a:latin typeface="Huawei Sans" panose="020C0503030203020204" pitchFamily="34" charset="0"/>
              </a:rPr>
              <a:t>    Reply from 2001:DB8:6::6 </a:t>
            </a:r>
          </a:p>
          <a:p>
            <a:pPr fontAlgn="ctr">
              <a:spcBef>
                <a:spcPts val="0"/>
              </a:spcBef>
              <a:spcAft>
                <a:spcPts val="0"/>
              </a:spcAft>
            </a:pPr>
            <a:r>
              <a:rPr lang="en-US" sz="1200" dirty="0" smtClean="0">
                <a:solidFill>
                  <a:prstClr val="black"/>
                </a:solidFill>
                <a:latin typeface="Huawei Sans" panose="020C0503030203020204" pitchFamily="34" charset="0"/>
              </a:rPr>
              <a:t>    bytes=56 Sequence=5 hop limit=62  time = 30 </a:t>
            </a:r>
            <a:r>
              <a:rPr lang="en-US" sz="1200" dirty="0" err="1" smtClean="0">
                <a:solidFill>
                  <a:prstClr val="black"/>
                </a:solidFill>
                <a:latin typeface="Huawei Sans" panose="020C0503030203020204" pitchFamily="34" charset="0"/>
              </a:rPr>
              <a:t>ms</a:t>
            </a:r>
            <a:endParaRPr lang="en-US" altLang="zh-CN" sz="1200" dirty="0" smtClean="0">
              <a:solidFill>
                <a:prstClr val="black"/>
              </a:solidFill>
              <a:latin typeface="Huawei Sans" panose="020C0503030203020204" pitchFamily="34" charset="0"/>
              <a:cs typeface="Courier New" panose="02070309020205020404" pitchFamily="49" charset="0"/>
            </a:endParaRPr>
          </a:p>
          <a:p>
            <a:pPr fontAlgn="ctr">
              <a:spcBef>
                <a:spcPts val="0"/>
              </a:spcBef>
              <a:spcAft>
                <a:spcPts val="0"/>
              </a:spcAft>
            </a:pPr>
            <a:endParaRPr lang="en-US" altLang="zh-CN" sz="1200" dirty="0" smtClean="0">
              <a:solidFill>
                <a:prstClr val="black"/>
              </a:solidFill>
              <a:latin typeface="Huawei Sans" panose="020C0503030203020204" pitchFamily="34" charset="0"/>
              <a:cs typeface="Courier New" panose="02070309020205020404" pitchFamily="49" charset="0"/>
            </a:endParaRPr>
          </a:p>
          <a:p>
            <a:pPr fontAlgn="ctr">
              <a:spcBef>
                <a:spcPts val="0"/>
              </a:spcBef>
              <a:spcAft>
                <a:spcPts val="0"/>
              </a:spcAft>
            </a:pPr>
            <a:r>
              <a:rPr lang="en-US" sz="1200" dirty="0" smtClean="0">
                <a:solidFill>
                  <a:prstClr val="black"/>
                </a:solidFill>
                <a:latin typeface="Huawei Sans" panose="020C0503030203020204" pitchFamily="34" charset="0"/>
              </a:rPr>
              <a:t>  --- 2001:db8:6::6 ping statistics ---</a:t>
            </a:r>
          </a:p>
          <a:p>
            <a:pPr fontAlgn="ctr">
              <a:spcBef>
                <a:spcPts val="0"/>
              </a:spcBef>
              <a:spcAft>
                <a:spcPts val="0"/>
              </a:spcAft>
            </a:pPr>
            <a:r>
              <a:rPr lang="en-US" sz="1200" dirty="0" smtClean="0">
                <a:solidFill>
                  <a:prstClr val="black"/>
                </a:solidFill>
                <a:latin typeface="Huawei Sans" panose="020C0503030203020204" pitchFamily="34" charset="0"/>
              </a:rPr>
              <a:t>    5 packet(s) transmitted</a:t>
            </a:r>
          </a:p>
          <a:p>
            <a:pPr fontAlgn="ctr">
              <a:spcBef>
                <a:spcPts val="0"/>
              </a:spcBef>
              <a:spcAft>
                <a:spcPts val="0"/>
              </a:spcAft>
            </a:pPr>
            <a:r>
              <a:rPr lang="en-US" sz="1200" dirty="0" smtClean="0">
                <a:solidFill>
                  <a:prstClr val="black"/>
                </a:solidFill>
                <a:latin typeface="Huawei Sans" panose="020C0503030203020204" pitchFamily="34" charset="0"/>
              </a:rPr>
              <a:t>    4 packet(s) received</a:t>
            </a:r>
          </a:p>
          <a:p>
            <a:pPr fontAlgn="ctr">
              <a:spcBef>
                <a:spcPts val="0"/>
              </a:spcBef>
              <a:spcAft>
                <a:spcPts val="0"/>
              </a:spcAft>
            </a:pPr>
            <a:r>
              <a:rPr lang="en-US" sz="1200" dirty="0" smtClean="0">
                <a:solidFill>
                  <a:prstClr val="black"/>
                </a:solidFill>
                <a:latin typeface="Huawei Sans" panose="020C0503030203020204" pitchFamily="34" charset="0"/>
              </a:rPr>
              <a:t>    20.00% packet loss</a:t>
            </a:r>
          </a:p>
          <a:p>
            <a:pPr fontAlgn="ctr">
              <a:spcBef>
                <a:spcPts val="0"/>
              </a:spcBef>
              <a:spcAft>
                <a:spcPts val="0"/>
              </a:spcAft>
            </a:pPr>
            <a:r>
              <a:rPr lang="en-US" sz="1200" dirty="0" smtClean="0">
                <a:solidFill>
                  <a:prstClr val="black"/>
                </a:solidFill>
                <a:latin typeface="Huawei Sans" panose="020C0503030203020204" pitchFamily="34" charset="0"/>
              </a:rPr>
              <a:t>    round-trip min/</a:t>
            </a:r>
            <a:r>
              <a:rPr lang="en-US" sz="1200" dirty="0" err="1" smtClean="0">
                <a:solidFill>
                  <a:prstClr val="black"/>
                </a:solidFill>
                <a:latin typeface="Huawei Sans" panose="020C0503030203020204" pitchFamily="34" charset="0"/>
              </a:rPr>
              <a:t>avg</a:t>
            </a:r>
            <a:r>
              <a:rPr lang="en-US" sz="1200" dirty="0" smtClean="0">
                <a:solidFill>
                  <a:prstClr val="black"/>
                </a:solidFill>
                <a:latin typeface="Huawei Sans" panose="020C0503030203020204" pitchFamily="34" charset="0"/>
              </a:rPr>
              <a:t>/max = 30/37/50 </a:t>
            </a:r>
            <a:r>
              <a:rPr lang="en-US" sz="1200" dirty="0" err="1" smtClean="0">
                <a:solidFill>
                  <a:prstClr val="black"/>
                </a:solidFill>
                <a:latin typeface="Huawei Sans" panose="020C0503030203020204" pitchFamily="34" charset="0"/>
              </a:rPr>
              <a:t>ms</a:t>
            </a:r>
            <a:endParaRPr lang="en-US" altLang="zh-CN" sz="1200" dirty="0">
              <a:solidFill>
                <a:prstClr val="black"/>
              </a:solidFill>
              <a:latin typeface="Huawei Sans" panose="020C0503030203020204" pitchFamily="34" charset="0"/>
              <a:cs typeface="Courier New" panose="02070309020205020404" pitchFamily="49" charset="0"/>
            </a:endParaRPr>
          </a:p>
        </p:txBody>
      </p:sp>
      <p:sp>
        <p:nvSpPr>
          <p:cNvPr id="21" name="五边形 20"/>
          <p:cNvSpPr/>
          <p:nvPr/>
        </p:nvSpPr>
        <p:spPr bwMode="gray">
          <a:xfrm>
            <a:off x="5855005" y="104076"/>
            <a:ext cx="881075" cy="21312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Overview</a:t>
            </a:r>
            <a:endParaRPr lang="en-US" sz="1200" dirty="0">
              <a:latin typeface="Huawei Sans" panose="020C0503030203020204" pitchFamily="34" charset="0"/>
            </a:endParaRPr>
          </a:p>
        </p:txBody>
      </p:sp>
      <p:sp>
        <p:nvSpPr>
          <p:cNvPr id="22" name="燕尾形 21"/>
          <p:cNvSpPr/>
          <p:nvPr/>
        </p:nvSpPr>
        <p:spPr bwMode="gray">
          <a:xfrm>
            <a:off x="6647300" y="104076"/>
            <a:ext cx="1294562"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IPv6 over IPv4</a:t>
            </a:r>
            <a:endParaRPr lang="en-US" sz="1200" dirty="0">
              <a:latin typeface="Huawei Sans" panose="020C0503030203020204" pitchFamily="34" charset="0"/>
            </a:endParaRPr>
          </a:p>
        </p:txBody>
      </p:sp>
      <p:sp>
        <p:nvSpPr>
          <p:cNvPr id="26" name="燕尾形 25"/>
          <p:cNvSpPr/>
          <p:nvPr/>
        </p:nvSpPr>
        <p:spPr bwMode="gray">
          <a:xfrm>
            <a:off x="7853082" y="104076"/>
            <a:ext cx="720000"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6PE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燕尾形 26"/>
          <p:cNvSpPr/>
          <p:nvPr/>
        </p:nvSpPr>
        <p:spPr bwMode="gray">
          <a:xfrm>
            <a:off x="8484302" y="104076"/>
            <a:ext cx="720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chemeClr val="bg1"/>
                </a:solidFill>
                <a:latin typeface="Huawei Sans" panose="020C0503030203020204" pitchFamily="34" charset="0"/>
              </a:rPr>
              <a:t>6VPE</a:t>
            </a:r>
            <a:endParaRPr lang="en-US" altLang="zh-CN"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燕尾形 27"/>
          <p:cNvSpPr/>
          <p:nvPr/>
        </p:nvSpPr>
        <p:spPr bwMode="gray">
          <a:xfrm>
            <a:off x="10344605" y="104076"/>
            <a:ext cx="77225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NAT64</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燕尾形 28"/>
          <p:cNvSpPr/>
          <p:nvPr/>
        </p:nvSpPr>
        <p:spPr bwMode="gray">
          <a:xfrm>
            <a:off x="9115522" y="104076"/>
            <a:ext cx="1317863"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IPv4 over IPv6</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燕尾形 29"/>
          <p:cNvSpPr/>
          <p:nvPr/>
        </p:nvSpPr>
        <p:spPr bwMode="gray">
          <a:xfrm>
            <a:off x="11028075" y="104076"/>
            <a:ext cx="72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IVI</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418296352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Tunneling Technology: IPv4 over IPv6</a:t>
            </a:r>
            <a:endParaRPr lang="en-US" altLang="zh-CN" dirty="0"/>
          </a:p>
        </p:txBody>
      </p:sp>
      <p:sp>
        <p:nvSpPr>
          <p:cNvPr id="3" name="文本占位符 2"/>
          <p:cNvSpPr>
            <a:spLocks noGrp="1"/>
          </p:cNvSpPr>
          <p:nvPr>
            <p:ph type="body" sz="quarter" idx="10"/>
          </p:nvPr>
        </p:nvSpPr>
        <p:spPr bwMode="gray">
          <a:xfrm>
            <a:off x="455612" y="1052514"/>
            <a:ext cx="11293476" cy="1878428"/>
          </a:xfrm>
        </p:spPr>
        <p:txBody>
          <a:bodyPr/>
          <a:lstStyle/>
          <a:p>
            <a:r>
              <a:rPr lang="en-US" sz="1600" smtClean="0"/>
              <a:t>In the late stage of IPv4-to-IPv6 transition, IPv6 networks have been widely deployed, and IPv4 networks are </a:t>
            </a:r>
            <a:r>
              <a:rPr lang="en-US" altLang="zh-CN" sz="1600" smtClean="0"/>
              <a:t>siloed sites scattered among IPv6 networks.</a:t>
            </a:r>
            <a:r>
              <a:rPr lang="en-US" sz="1600" smtClean="0"/>
              <a:t> Connecting these isolated IPv4 networks using private lines is costly, so a general practice is to leverage tunneling technology, just as IPv4 over IPv6 tunneling does.</a:t>
            </a:r>
            <a:endParaRPr lang="en-US" altLang="zh-CN" sz="1600" smtClean="0"/>
          </a:p>
          <a:p>
            <a:r>
              <a:rPr lang="en-US" sz="1600" smtClean="0"/>
              <a:t>With IPv4 over IPv6 tunneling, tunnels can be created on IPv6 public networks to enable communication between isolated IPv4 networks.</a:t>
            </a:r>
            <a:endParaRPr lang="en-US" altLang="zh-CN" sz="1600" dirty="0" smtClean="0"/>
          </a:p>
        </p:txBody>
      </p:sp>
      <p:sp>
        <p:nvSpPr>
          <p:cNvPr id="21" name="Freeform 159"/>
          <p:cNvSpPr/>
          <p:nvPr/>
        </p:nvSpPr>
        <p:spPr bwMode="gray">
          <a:xfrm flipH="1">
            <a:off x="1350127" y="3629178"/>
            <a:ext cx="937298" cy="48995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sym typeface="Huawei Sans" panose="020C0503030203020204" pitchFamily="34" charset="0"/>
            </a:endParaRPr>
          </a:p>
        </p:txBody>
      </p:sp>
      <p:sp>
        <p:nvSpPr>
          <p:cNvPr id="22" name="文本框 21"/>
          <p:cNvSpPr txBox="1"/>
          <p:nvPr/>
        </p:nvSpPr>
        <p:spPr bwMode="gray">
          <a:xfrm>
            <a:off x="1554207" y="3770177"/>
            <a:ext cx="478016"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IPv4</a:t>
            </a:r>
            <a:endParaRPr lang="en-US" sz="1200" dirty="0">
              <a:latin typeface="Huawei Sans" panose="020C0503030203020204" pitchFamily="34" charset="0"/>
              <a:cs typeface="Arial" panose="020B0604020202020204" pitchFamily="34" charset="0"/>
            </a:endParaRPr>
          </a:p>
        </p:txBody>
      </p:sp>
      <p:sp>
        <p:nvSpPr>
          <p:cNvPr id="4" name="Freeform 159"/>
          <p:cNvSpPr/>
          <p:nvPr/>
        </p:nvSpPr>
        <p:spPr bwMode="gray">
          <a:xfrm flipH="1">
            <a:off x="5075429" y="3629178"/>
            <a:ext cx="937298" cy="48995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sym typeface="Huawei Sans" panose="020C0503030203020204" pitchFamily="34" charset="0"/>
            </a:endParaRPr>
          </a:p>
        </p:txBody>
      </p:sp>
      <p:sp>
        <p:nvSpPr>
          <p:cNvPr id="5" name="Freeform 159"/>
          <p:cNvSpPr/>
          <p:nvPr/>
        </p:nvSpPr>
        <p:spPr bwMode="gray">
          <a:xfrm flipH="1">
            <a:off x="2614644" y="3133694"/>
            <a:ext cx="2158522" cy="119990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sym typeface="Huawei Sans" panose="020C0503030203020204" pitchFamily="34" charset="0"/>
            </a:endParaRPr>
          </a:p>
        </p:txBody>
      </p:sp>
      <p:pic>
        <p:nvPicPr>
          <p:cNvPr id="9" name="图片 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150457" y="3692607"/>
            <a:ext cx="540000" cy="442800"/>
          </a:xfrm>
          <a:prstGeom prst="rect">
            <a:avLst/>
          </a:prstGeom>
        </p:spPr>
      </p:pic>
      <p:sp>
        <p:nvSpPr>
          <p:cNvPr id="10" name="文本框 9"/>
          <p:cNvSpPr txBox="1"/>
          <p:nvPr/>
        </p:nvSpPr>
        <p:spPr bwMode="gray">
          <a:xfrm>
            <a:off x="5279509" y="3770177"/>
            <a:ext cx="478016"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IPv4</a:t>
            </a:r>
            <a:endParaRPr lang="en-US" sz="1200" dirty="0">
              <a:latin typeface="Huawei Sans" panose="020C0503030203020204" pitchFamily="34" charset="0"/>
              <a:cs typeface="Arial" panose="020B0604020202020204" pitchFamily="34" charset="0"/>
            </a:endParaRPr>
          </a:p>
        </p:txBody>
      </p:sp>
      <p:cxnSp>
        <p:nvCxnSpPr>
          <p:cNvPr id="11" name="直接连接符 10"/>
          <p:cNvCxnSpPr/>
          <p:nvPr/>
        </p:nvCxnSpPr>
        <p:spPr bwMode="gray">
          <a:xfrm>
            <a:off x="3710835" y="4085049"/>
            <a:ext cx="0" cy="706691"/>
          </a:xfrm>
          <a:prstGeom prst="line">
            <a:avLst/>
          </a:prstGeom>
          <a:ln w="19050">
            <a:solidFill>
              <a:srgbClr val="56C4D2"/>
            </a:solidFill>
            <a:headEnd type="triangle"/>
          </a:ln>
        </p:spPr>
        <p:style>
          <a:lnRef idx="1">
            <a:schemeClr val="accent1"/>
          </a:lnRef>
          <a:fillRef idx="0">
            <a:schemeClr val="accent1"/>
          </a:fillRef>
          <a:effectRef idx="0">
            <a:schemeClr val="accent1"/>
          </a:effectRef>
          <a:fontRef idx="minor">
            <a:schemeClr val="tx1"/>
          </a:fontRef>
        </p:style>
      </p:cxnSp>
      <p:pic>
        <p:nvPicPr>
          <p:cNvPr id="12" name="图片 1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642045" y="3692607"/>
            <a:ext cx="540000" cy="442800"/>
          </a:xfrm>
          <a:prstGeom prst="rect">
            <a:avLst/>
          </a:prstGeom>
        </p:spPr>
      </p:pic>
      <p:sp>
        <p:nvSpPr>
          <p:cNvPr id="13" name="文本框 12"/>
          <p:cNvSpPr txBox="1"/>
          <p:nvPr/>
        </p:nvSpPr>
        <p:spPr bwMode="gray">
          <a:xfrm>
            <a:off x="3454897" y="3370095"/>
            <a:ext cx="478015"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IPv6</a:t>
            </a:r>
            <a:endParaRPr lang="en-US" sz="1200" dirty="0">
              <a:latin typeface="Huawei Sans" panose="020C0503030203020204" pitchFamily="34" charset="0"/>
              <a:cs typeface="Arial" panose="020B0604020202020204" pitchFamily="34" charset="0"/>
            </a:endParaRPr>
          </a:p>
        </p:txBody>
      </p:sp>
      <p:sp>
        <p:nvSpPr>
          <p:cNvPr id="18" name="Can 9"/>
          <p:cNvSpPr/>
          <p:nvPr/>
        </p:nvSpPr>
        <p:spPr bwMode="gray">
          <a:xfrm rot="5400000">
            <a:off x="3549888" y="2944990"/>
            <a:ext cx="253196" cy="1896281"/>
          </a:xfrm>
          <a:prstGeom prst="can">
            <a:avLst>
              <a:gd name="adj" fmla="val 40000"/>
            </a:avLst>
          </a:prstGeom>
          <a:solidFill>
            <a:srgbClr val="F2FBFC"/>
          </a:soli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文本框 13"/>
          <p:cNvSpPr txBox="1"/>
          <p:nvPr/>
        </p:nvSpPr>
        <p:spPr bwMode="auto">
          <a:xfrm>
            <a:off x="2728346" y="3758471"/>
            <a:ext cx="1807513" cy="276999"/>
          </a:xfrm>
          <a:prstGeom prst="rect">
            <a:avLst/>
          </a:prstGeom>
          <a:noFill/>
        </p:spPr>
        <p:txBody>
          <a:bodyPr wrap="square" rtlCol="0">
            <a:spAutoFit/>
          </a:bodyPr>
          <a:lstStyle/>
          <a:p>
            <a:pPr algn="ctr" fontAlgn="ctr"/>
            <a:r>
              <a:rPr lang="en-US" sz="1200" b="1" dirty="0" smtClean="0">
                <a:solidFill>
                  <a:srgbClr val="56C4D2"/>
                </a:solidFill>
                <a:latin typeface="Huawei Sans" panose="020C0503030203020204" pitchFamily="34" charset="0"/>
              </a:rPr>
              <a:t>IPv4 over IPv6 tunnel</a:t>
            </a:r>
            <a:endParaRPr lang="en-US" sz="1200" b="1" dirty="0">
              <a:solidFill>
                <a:srgbClr val="56C4D2"/>
              </a:solidFill>
              <a:latin typeface="Huawei Sans" panose="020C0503030203020204" pitchFamily="34" charset="0"/>
              <a:cs typeface="Arial" panose="020B0604020202020204" pitchFamily="34" charset="0"/>
            </a:endParaRPr>
          </a:p>
        </p:txBody>
      </p:sp>
      <p:pic>
        <p:nvPicPr>
          <p:cNvPr id="19" name="图片 18" descr="PC.png"/>
          <p:cNvPicPr>
            <a:picLocks noChangeAspect="1"/>
          </p:cNvPicPr>
          <p:nvPr/>
        </p:nvPicPr>
        <p:blipFill>
          <a:blip r:embed="rId4" cstate="print"/>
          <a:stretch>
            <a:fillRect/>
          </a:stretch>
        </p:blipFill>
        <p:spPr bwMode="gray">
          <a:xfrm>
            <a:off x="5845246" y="3703052"/>
            <a:ext cx="445577" cy="342203"/>
          </a:xfrm>
          <a:prstGeom prst="rect">
            <a:avLst/>
          </a:prstGeom>
        </p:spPr>
      </p:pic>
      <p:sp>
        <p:nvSpPr>
          <p:cNvPr id="20" name="文本框 19"/>
          <p:cNvSpPr txBox="1"/>
          <p:nvPr/>
        </p:nvSpPr>
        <p:spPr bwMode="gray">
          <a:xfrm>
            <a:off x="5575810" y="3402979"/>
            <a:ext cx="960519"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IPv4 host 2</a:t>
            </a:r>
            <a:endParaRPr lang="en-US" sz="1200" dirty="0">
              <a:latin typeface="Huawei Sans" panose="020C0503030203020204" pitchFamily="34" charset="0"/>
              <a:cs typeface="Arial" panose="020B0604020202020204" pitchFamily="34" charset="0"/>
            </a:endParaRPr>
          </a:p>
        </p:txBody>
      </p:sp>
      <p:pic>
        <p:nvPicPr>
          <p:cNvPr id="23" name="图片 22" descr="PC.png"/>
          <p:cNvPicPr>
            <a:picLocks noChangeAspect="1"/>
          </p:cNvPicPr>
          <p:nvPr/>
        </p:nvPicPr>
        <p:blipFill>
          <a:blip r:embed="rId4" cstate="print"/>
          <a:stretch>
            <a:fillRect/>
          </a:stretch>
        </p:blipFill>
        <p:spPr bwMode="gray">
          <a:xfrm>
            <a:off x="1049660" y="3703052"/>
            <a:ext cx="445577" cy="342203"/>
          </a:xfrm>
          <a:prstGeom prst="rect">
            <a:avLst/>
          </a:prstGeom>
        </p:spPr>
      </p:pic>
      <p:sp>
        <p:nvSpPr>
          <p:cNvPr id="24" name="文本框 23"/>
          <p:cNvSpPr txBox="1"/>
          <p:nvPr/>
        </p:nvSpPr>
        <p:spPr bwMode="gray">
          <a:xfrm>
            <a:off x="780224" y="3402979"/>
            <a:ext cx="960519"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IPv4 host 1</a:t>
            </a:r>
            <a:endParaRPr lang="en-US" sz="1200" dirty="0">
              <a:latin typeface="Huawei Sans" panose="020C0503030203020204" pitchFamily="34" charset="0"/>
              <a:cs typeface="Arial" panose="020B0604020202020204" pitchFamily="34" charset="0"/>
            </a:endParaRPr>
          </a:p>
        </p:txBody>
      </p:sp>
      <p:sp>
        <p:nvSpPr>
          <p:cNvPr id="27" name="矩形 26"/>
          <p:cNvSpPr/>
          <p:nvPr/>
        </p:nvSpPr>
        <p:spPr bwMode="gray">
          <a:xfrm>
            <a:off x="4974823" y="4398520"/>
            <a:ext cx="1043519" cy="231899"/>
          </a:xfrm>
          <a:prstGeom prst="rect">
            <a:avLst/>
          </a:prstGeom>
          <a:solidFill>
            <a:schemeClr val="bg1"/>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IPv4 Header</a:t>
            </a:r>
            <a:endParaRPr lang="en-US" altLang="zh-CN" sz="1200" dirty="0">
              <a:solidFill>
                <a:schemeClr val="tx1"/>
              </a:solidFill>
              <a:latin typeface="Huawei Sans" panose="020C0503030203020204" pitchFamily="34" charset="0"/>
            </a:endParaRPr>
          </a:p>
        </p:txBody>
      </p:sp>
      <p:sp>
        <p:nvSpPr>
          <p:cNvPr id="28" name="矩形 27"/>
          <p:cNvSpPr/>
          <p:nvPr/>
        </p:nvSpPr>
        <p:spPr bwMode="gray">
          <a:xfrm>
            <a:off x="6020069" y="4398520"/>
            <a:ext cx="1043519" cy="231899"/>
          </a:xfrm>
          <a:prstGeom prst="rect">
            <a:avLst/>
          </a:prstGeom>
          <a:solidFill>
            <a:schemeClr val="bg1"/>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IPv4 Data</a:t>
            </a:r>
            <a:endParaRPr lang="en-US" altLang="zh-CN" sz="1200" dirty="0">
              <a:solidFill>
                <a:schemeClr val="tx1"/>
              </a:solidFill>
              <a:latin typeface="Huawei Sans" panose="020C0503030203020204" pitchFamily="34" charset="0"/>
            </a:endParaRPr>
          </a:p>
        </p:txBody>
      </p:sp>
      <p:sp>
        <p:nvSpPr>
          <p:cNvPr id="31" name="矩形 30"/>
          <p:cNvSpPr/>
          <p:nvPr/>
        </p:nvSpPr>
        <p:spPr bwMode="gray">
          <a:xfrm>
            <a:off x="2133039" y="4791740"/>
            <a:ext cx="1044000" cy="231899"/>
          </a:xfrm>
          <a:prstGeom prst="rect">
            <a:avLst/>
          </a:prstGeom>
          <a:solidFill>
            <a:srgbClr val="EAF8FA"/>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IPv6 Header</a:t>
            </a:r>
            <a:endParaRPr lang="en-US" altLang="zh-CN" sz="1200" dirty="0">
              <a:solidFill>
                <a:schemeClr val="tx1"/>
              </a:solidFill>
              <a:latin typeface="Huawei Sans" panose="020C0503030203020204" pitchFamily="34" charset="0"/>
            </a:endParaRPr>
          </a:p>
        </p:txBody>
      </p:sp>
      <p:sp>
        <p:nvSpPr>
          <p:cNvPr id="35" name="矩形 34"/>
          <p:cNvSpPr/>
          <p:nvPr/>
        </p:nvSpPr>
        <p:spPr bwMode="gray">
          <a:xfrm>
            <a:off x="570632" y="4398520"/>
            <a:ext cx="1043519" cy="231899"/>
          </a:xfrm>
          <a:prstGeom prst="rect">
            <a:avLst/>
          </a:prstGeom>
          <a:solidFill>
            <a:schemeClr val="bg1"/>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IPv4 Header</a:t>
            </a:r>
            <a:endParaRPr lang="en-US" altLang="zh-CN" sz="1200" dirty="0">
              <a:solidFill>
                <a:schemeClr val="tx1"/>
              </a:solidFill>
              <a:latin typeface="Huawei Sans" panose="020C0503030203020204" pitchFamily="34" charset="0"/>
            </a:endParaRPr>
          </a:p>
        </p:txBody>
      </p:sp>
      <p:sp>
        <p:nvSpPr>
          <p:cNvPr id="36" name="矩形 35"/>
          <p:cNvSpPr/>
          <p:nvPr/>
        </p:nvSpPr>
        <p:spPr bwMode="gray">
          <a:xfrm>
            <a:off x="1607169" y="4398520"/>
            <a:ext cx="1043519" cy="231899"/>
          </a:xfrm>
          <a:prstGeom prst="rect">
            <a:avLst/>
          </a:prstGeom>
          <a:solidFill>
            <a:schemeClr val="bg1"/>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IPv4 Data</a:t>
            </a:r>
            <a:endParaRPr lang="en-US" altLang="zh-CN" sz="1200" dirty="0">
              <a:solidFill>
                <a:schemeClr val="tx1"/>
              </a:solidFill>
              <a:latin typeface="Huawei Sans" panose="020C0503030203020204" pitchFamily="34" charset="0"/>
            </a:endParaRPr>
          </a:p>
        </p:txBody>
      </p:sp>
      <p:sp>
        <p:nvSpPr>
          <p:cNvPr id="37" name="矩形 36"/>
          <p:cNvSpPr/>
          <p:nvPr/>
        </p:nvSpPr>
        <p:spPr bwMode="gray">
          <a:xfrm>
            <a:off x="3181916" y="4791740"/>
            <a:ext cx="1043519" cy="231899"/>
          </a:xfrm>
          <a:prstGeom prst="rect">
            <a:avLst/>
          </a:prstGeom>
          <a:solidFill>
            <a:schemeClr val="bg1"/>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IPv4 Header</a:t>
            </a:r>
            <a:endParaRPr lang="en-US" altLang="zh-CN" sz="1200" dirty="0">
              <a:solidFill>
                <a:schemeClr val="tx1"/>
              </a:solidFill>
              <a:latin typeface="Huawei Sans" panose="020C0503030203020204" pitchFamily="34" charset="0"/>
            </a:endParaRPr>
          </a:p>
        </p:txBody>
      </p:sp>
      <p:sp>
        <p:nvSpPr>
          <p:cNvPr id="38" name="矩形 37"/>
          <p:cNvSpPr/>
          <p:nvPr/>
        </p:nvSpPr>
        <p:spPr bwMode="gray">
          <a:xfrm>
            <a:off x="4227162" y="4791740"/>
            <a:ext cx="1043519" cy="231899"/>
          </a:xfrm>
          <a:prstGeom prst="rect">
            <a:avLst/>
          </a:prstGeom>
          <a:solidFill>
            <a:schemeClr val="bg1"/>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IPv4 Data</a:t>
            </a:r>
            <a:endParaRPr lang="en-US" altLang="zh-CN" sz="1200" dirty="0">
              <a:solidFill>
                <a:schemeClr val="tx1"/>
              </a:solidFill>
              <a:latin typeface="Huawei Sans" panose="020C0503030203020204" pitchFamily="34" charset="0"/>
            </a:endParaRPr>
          </a:p>
        </p:txBody>
      </p:sp>
      <p:sp>
        <p:nvSpPr>
          <p:cNvPr id="39" name="文本框 38"/>
          <p:cNvSpPr txBox="1"/>
          <p:nvPr/>
        </p:nvSpPr>
        <p:spPr bwMode="gray">
          <a:xfrm>
            <a:off x="1819765" y="3185856"/>
            <a:ext cx="1197198" cy="461665"/>
          </a:xfrm>
          <a:prstGeom prst="rect">
            <a:avLst/>
          </a:prstGeom>
          <a:noFill/>
        </p:spPr>
        <p:txBody>
          <a:bodyPr wrap="square" rtlCol="0">
            <a:spAutoFit/>
          </a:bodyPr>
          <a:lstStyle/>
          <a:p>
            <a:pPr algn="ctr" fontAlgn="ctr"/>
            <a:r>
              <a:rPr lang="en-US" sz="1200" dirty="0" smtClean="0">
                <a:latin typeface="Huawei Sans" panose="020C0503030203020204" pitchFamily="34" charset="0"/>
              </a:rPr>
              <a:t>R1</a:t>
            </a:r>
          </a:p>
          <a:p>
            <a:pPr algn="ctr" fontAlgn="ctr"/>
            <a:r>
              <a:rPr lang="en-US" sz="1200" dirty="0" smtClean="0">
                <a:latin typeface="Huawei Sans" panose="020C0503030203020204" pitchFamily="34" charset="0"/>
              </a:rPr>
              <a:t>(dual-stack)</a:t>
            </a:r>
            <a:endParaRPr lang="en-US" sz="1200" dirty="0">
              <a:latin typeface="Huawei Sans" panose="020C0503030203020204" pitchFamily="34" charset="0"/>
              <a:cs typeface="Arial" panose="020B0604020202020204" pitchFamily="34" charset="0"/>
            </a:endParaRPr>
          </a:p>
        </p:txBody>
      </p:sp>
      <p:sp>
        <p:nvSpPr>
          <p:cNvPr id="40" name="文本框 39"/>
          <p:cNvSpPr txBox="1"/>
          <p:nvPr/>
        </p:nvSpPr>
        <p:spPr bwMode="gray">
          <a:xfrm>
            <a:off x="4454808" y="3182318"/>
            <a:ext cx="1040030" cy="461665"/>
          </a:xfrm>
          <a:prstGeom prst="rect">
            <a:avLst/>
          </a:prstGeom>
          <a:noFill/>
        </p:spPr>
        <p:txBody>
          <a:bodyPr wrap="square" rtlCol="0">
            <a:spAutoFit/>
          </a:bodyPr>
          <a:lstStyle/>
          <a:p>
            <a:pPr algn="ctr" fontAlgn="ctr"/>
            <a:r>
              <a:rPr lang="en-US" sz="1200" dirty="0" smtClean="0">
                <a:latin typeface="Huawei Sans" panose="020C0503030203020204" pitchFamily="34" charset="0"/>
              </a:rPr>
              <a:t>R2</a:t>
            </a:r>
          </a:p>
          <a:p>
            <a:pPr algn="ctr" fontAlgn="ctr"/>
            <a:r>
              <a:rPr lang="en-US" sz="1200" dirty="0" smtClean="0">
                <a:latin typeface="Huawei Sans" panose="020C0503030203020204" pitchFamily="34" charset="0"/>
              </a:rPr>
              <a:t>(dual-stack)</a:t>
            </a:r>
            <a:endParaRPr lang="en-US" sz="1200" dirty="0">
              <a:latin typeface="Huawei Sans" panose="020C0503030203020204" pitchFamily="34" charset="0"/>
              <a:cs typeface="Arial" panose="020B0604020202020204" pitchFamily="34" charset="0"/>
            </a:endParaRPr>
          </a:p>
        </p:txBody>
      </p:sp>
      <p:sp>
        <p:nvSpPr>
          <p:cNvPr id="42" name="文本框 41"/>
          <p:cNvSpPr txBox="1"/>
          <p:nvPr/>
        </p:nvSpPr>
        <p:spPr bwMode="gray">
          <a:xfrm>
            <a:off x="7192604" y="2693438"/>
            <a:ext cx="4518818" cy="3453253"/>
          </a:xfrm>
          <a:prstGeom prst="rect">
            <a:avLst/>
          </a:prstGeom>
          <a:noFill/>
        </p:spPr>
        <p:txBody>
          <a:bodyPr wrap="square" rtlCol="0">
            <a:spAutoFit/>
          </a:bodyPr>
          <a:lstStyle/>
          <a:p>
            <a:pPr marL="171450" indent="-171450" fontAlgn="ctr">
              <a:lnSpc>
                <a:spcPct val="140000"/>
              </a:lnSpc>
              <a:buFont typeface="Arial" panose="020B0604020202020204" pitchFamily="34" charset="0"/>
              <a:buChar char="•"/>
            </a:pPr>
            <a:r>
              <a:rPr lang="en-US" sz="1200" dirty="0" smtClean="0">
                <a:latin typeface="Huawei Sans" panose="020C0503030203020204" pitchFamily="34" charset="0"/>
              </a:rPr>
              <a:t>An IPv4 over IPv6 tunnel is manually configured between border routers connecting two IPv4 networks to an IPv6 network, with the source addresses or interfaces and the destination addresses statically specified.</a:t>
            </a:r>
            <a:endParaRPr lang="en-US" altLang="zh-CN" sz="1200" dirty="0" smtClean="0">
              <a:latin typeface="Huawei Sans" panose="020C0503030203020204" pitchFamily="34" charset="0"/>
            </a:endParaRPr>
          </a:p>
          <a:p>
            <a:pPr marL="171450" indent="-171450" fontAlgn="ctr">
              <a:lnSpc>
                <a:spcPct val="140000"/>
              </a:lnSpc>
              <a:buFont typeface="Arial" panose="020B0604020202020204" pitchFamily="34" charset="0"/>
              <a:buChar char="•"/>
            </a:pPr>
            <a:r>
              <a:rPr lang="en-US" sz="1200" dirty="0" smtClean="0">
                <a:latin typeface="Huawei Sans" panose="020C0503030203020204" pitchFamily="34" charset="0"/>
              </a:rPr>
              <a:t>In the figure, packets passing through the IPv4 over IPv6 tunnel are processed on border nodes R1 and R2, and all the other nodes (Host 1, Host 2, and nodes between R1 and R2) are unaware of the tunnel. IPv4 packets are transmitted between Host 1 and R1 and between R2 and Host 2, and IPv6 packets are transmitted between R1 and R2. Therefore, R1 and R2 must be able to process both IPv4 and IPv6 packets; that is, IPv4/IPv6 dual stack must be enabled on both R1 and R2.</a:t>
            </a:r>
            <a:endParaRPr lang="en-US" sz="1200" dirty="0">
              <a:latin typeface="Huawei Sans" panose="020C0503030203020204" pitchFamily="34" charset="0"/>
            </a:endParaRPr>
          </a:p>
        </p:txBody>
      </p:sp>
      <p:sp>
        <p:nvSpPr>
          <p:cNvPr id="41" name="五边形 40"/>
          <p:cNvSpPr/>
          <p:nvPr/>
        </p:nvSpPr>
        <p:spPr bwMode="gray">
          <a:xfrm>
            <a:off x="5855005" y="104076"/>
            <a:ext cx="881075" cy="21312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Overview</a:t>
            </a:r>
            <a:endParaRPr lang="en-US" sz="1200" dirty="0">
              <a:latin typeface="Huawei Sans" panose="020C0503030203020204" pitchFamily="34" charset="0"/>
            </a:endParaRPr>
          </a:p>
        </p:txBody>
      </p:sp>
      <p:sp>
        <p:nvSpPr>
          <p:cNvPr id="44" name="燕尾形 43"/>
          <p:cNvSpPr/>
          <p:nvPr/>
        </p:nvSpPr>
        <p:spPr bwMode="gray">
          <a:xfrm>
            <a:off x="6647300" y="104076"/>
            <a:ext cx="1294562"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IPv6 over IPv4</a:t>
            </a:r>
            <a:endParaRPr lang="en-US" sz="1200" dirty="0">
              <a:latin typeface="Huawei Sans" panose="020C0503030203020204" pitchFamily="34" charset="0"/>
            </a:endParaRPr>
          </a:p>
        </p:txBody>
      </p:sp>
      <p:sp>
        <p:nvSpPr>
          <p:cNvPr id="45" name="燕尾形 44"/>
          <p:cNvSpPr/>
          <p:nvPr/>
        </p:nvSpPr>
        <p:spPr bwMode="gray">
          <a:xfrm>
            <a:off x="7853082" y="104076"/>
            <a:ext cx="720000"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6PE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燕尾形 45"/>
          <p:cNvSpPr/>
          <p:nvPr/>
        </p:nvSpPr>
        <p:spPr bwMode="gray">
          <a:xfrm>
            <a:off x="8484302" y="104076"/>
            <a:ext cx="720000"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6VPE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燕尾形 46"/>
          <p:cNvSpPr/>
          <p:nvPr/>
        </p:nvSpPr>
        <p:spPr bwMode="gray">
          <a:xfrm>
            <a:off x="10344605" y="104076"/>
            <a:ext cx="77225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NAT64</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燕尾形 47"/>
          <p:cNvSpPr/>
          <p:nvPr/>
        </p:nvSpPr>
        <p:spPr bwMode="gray">
          <a:xfrm>
            <a:off x="9115522" y="104076"/>
            <a:ext cx="1317863"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chemeClr val="bg1"/>
                </a:solidFill>
                <a:latin typeface="Huawei Sans" panose="020C0503030203020204" pitchFamily="34" charset="0"/>
              </a:rPr>
              <a:t>IPv4 over IPv6</a:t>
            </a:r>
            <a:endParaRPr lang="en-US" altLang="zh-CN"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燕尾形 48"/>
          <p:cNvSpPr/>
          <p:nvPr/>
        </p:nvSpPr>
        <p:spPr bwMode="gray">
          <a:xfrm>
            <a:off x="11028075" y="104076"/>
            <a:ext cx="72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IVI</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863913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Translation Technology: NAT64</a:t>
            </a:r>
            <a:endParaRPr lang="en-US" altLang="zh-CN" dirty="0"/>
          </a:p>
        </p:txBody>
      </p:sp>
      <p:sp>
        <p:nvSpPr>
          <p:cNvPr id="3" name="文本占位符 2"/>
          <p:cNvSpPr>
            <a:spLocks noGrp="1"/>
          </p:cNvSpPr>
          <p:nvPr>
            <p:ph type="body" sz="quarter" idx="10"/>
          </p:nvPr>
        </p:nvSpPr>
        <p:spPr bwMode="gray">
          <a:xfrm>
            <a:off x="455612" y="1052514"/>
            <a:ext cx="11293476" cy="1553063"/>
          </a:xfrm>
        </p:spPr>
        <p:txBody>
          <a:bodyPr/>
          <a:lstStyle/>
          <a:p>
            <a:r>
              <a:rPr lang="en-US" sz="1600" smtClean="0"/>
              <a:t>NAT64 is a network address translation technology that translates IPv6 addresses into IPv4 addresses.</a:t>
            </a:r>
            <a:endParaRPr lang="en-US" altLang="zh-CN" sz="1600" smtClean="0"/>
          </a:p>
          <a:p>
            <a:r>
              <a:rPr lang="en-US" sz="1600" smtClean="0"/>
              <a:t>A node on an IPv4 network cannot directly communicate with a node on an IPv6 network, because the two protocol stacks are not compatible. To enable communication between them, a NAT64-capable device can be deployed to implement translation between IPv6 and IPv4.</a:t>
            </a:r>
            <a:endParaRPr lang="en-US" altLang="zh-CN" sz="1600" dirty="0" smtClean="0"/>
          </a:p>
        </p:txBody>
      </p:sp>
      <p:sp>
        <p:nvSpPr>
          <p:cNvPr id="31" name="文本占位符 2"/>
          <p:cNvSpPr txBox="1">
            <a:spLocks/>
          </p:cNvSpPr>
          <p:nvPr/>
        </p:nvSpPr>
        <p:spPr bwMode="gray">
          <a:xfrm>
            <a:off x="6102558" y="2733900"/>
            <a:ext cx="5584554" cy="2874628"/>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base"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Arial"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base"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Arial" panose="020C0503030203020204" pitchFamily="34" charset="0"/>
                <a:ea typeface="方正兰亭黑简体" panose="02000000000000000000" pitchFamily="2" charset="-122"/>
                <a:cs typeface="+mn-cs"/>
              </a:defRPr>
            </a:lvl2pPr>
            <a:lvl3pPr marL="1003998" indent="-201519" algn="l" defTabSz="914034" rtl="0" eaLnBrk="1" fontAlgn="base"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Arial" panose="020C0503030203020204" pitchFamily="34" charset="0"/>
                <a:ea typeface="方正兰亭黑简体" panose="02000000000000000000" pitchFamily="2" charset="-122"/>
                <a:cs typeface="+mn-cs"/>
              </a:defRPr>
            </a:lvl3pPr>
            <a:lvl4pPr marL="1399840" indent="-197921" algn="l" defTabSz="914034" rtl="0" eaLnBrk="1" fontAlgn="base" latinLnBrk="0" hangingPunct="1">
              <a:lnSpc>
                <a:spcPct val="140000"/>
              </a:lnSpc>
              <a:spcBef>
                <a:spcPts val="576"/>
              </a:spcBef>
              <a:buFont typeface="Huawei Sans" panose="020C0503030203020204" pitchFamily="34" charset="0"/>
              <a:buChar char="−"/>
              <a:defRPr sz="1599" kern="1200" baseline="0">
                <a:solidFill>
                  <a:schemeClr val="tx1"/>
                </a:solidFill>
                <a:latin typeface="Arial" panose="020C0503030203020204" pitchFamily="34" charset="0"/>
                <a:ea typeface="方正兰亭黑简体" panose="02000000000000000000" pitchFamily="2" charset="-122"/>
                <a:cs typeface="+mn-cs"/>
              </a:defRPr>
            </a:lvl4pPr>
            <a:lvl5pPr marL="1802879" indent="-201519" algn="l" defTabSz="914034" rtl="0" eaLnBrk="1" fontAlgn="base" latinLnBrk="0" hangingPunct="1">
              <a:lnSpc>
                <a:spcPct val="140000"/>
              </a:lnSpc>
              <a:spcBef>
                <a:spcPts val="576"/>
              </a:spcBef>
              <a:buFont typeface="Huawei Sans" panose="020C0503030203020204" pitchFamily="34" charset="0"/>
              <a:buChar char="~"/>
              <a:defRPr sz="1399" kern="1200" baseline="0">
                <a:solidFill>
                  <a:schemeClr val="tx1"/>
                </a:solidFill>
                <a:latin typeface="Arial"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algn="l" fontAlgn="ctr"/>
            <a:r>
              <a:rPr lang="en-US" sz="1400" dirty="0" smtClean="0">
                <a:latin typeface="Huawei Sans" panose="020C0503030203020204" pitchFamily="34" charset="0"/>
              </a:rPr>
              <a:t>To determine </a:t>
            </a:r>
            <a:r>
              <a:rPr lang="en-US" altLang="zh-CN" sz="1400" dirty="0" smtClean="0">
                <a:latin typeface="Huawei Sans" panose="020C0503030203020204" pitchFamily="34" charset="0"/>
              </a:rPr>
              <a:t>whether </a:t>
            </a:r>
            <a:r>
              <a:rPr lang="en-US" altLang="zh-CN" sz="1400" dirty="0">
                <a:latin typeface="Huawei Sans" panose="020C0503030203020204" pitchFamily="34" charset="0"/>
              </a:rPr>
              <a:t>to perform NAT64 on a data </a:t>
            </a:r>
            <a:r>
              <a:rPr lang="en-US" altLang="zh-CN" sz="1400" dirty="0" smtClean="0">
                <a:latin typeface="Huawei Sans" panose="020C0503030203020204" pitchFamily="34" charset="0"/>
              </a:rPr>
              <a:t>packet, a</a:t>
            </a:r>
            <a:r>
              <a:rPr lang="en-US" sz="1400" dirty="0" smtClean="0">
                <a:latin typeface="Huawei Sans" panose="020C0503030203020204" pitchFamily="34" charset="0"/>
              </a:rPr>
              <a:t> NAT64 device checks whether the destination address of the packet contains an IPv6 prefix predefined for NAT64.</a:t>
            </a:r>
            <a:endParaRPr lang="en-US" altLang="zh-CN" sz="1400" dirty="0" smtClean="0">
              <a:latin typeface="Huawei Sans" panose="020C0503030203020204" pitchFamily="34" charset="0"/>
            </a:endParaRPr>
          </a:p>
          <a:p>
            <a:pPr marL="542925" lvl="1" indent="-247650" fontAlgn="ctr"/>
            <a:r>
              <a:rPr lang="en-US" sz="1200" dirty="0" smtClean="0">
                <a:latin typeface="Huawei Sans" panose="020C0503030203020204" pitchFamily="34" charset="0"/>
              </a:rPr>
              <a:t>If so, the packet is destined for an IPv4 network, and the device performs NAT64 on the packet and forwards it to the IPv4 network.</a:t>
            </a:r>
          </a:p>
          <a:p>
            <a:pPr marL="542925" lvl="1" indent="-247650" fontAlgn="ctr"/>
            <a:r>
              <a:rPr lang="en-US" sz="1200" dirty="0" smtClean="0">
                <a:latin typeface="Huawei Sans" panose="020C0503030203020204" pitchFamily="34" charset="0"/>
              </a:rPr>
              <a:t>If not, the packet is destined for an IPv6 network, and the device directly forwards the packet to the IPv6 network without performing NAT64 on the packet.</a:t>
            </a:r>
            <a:endParaRPr lang="en-US" altLang="zh-CN" sz="1200" dirty="0" smtClean="0">
              <a:latin typeface="Huawei Sans" panose="020C0503030203020204" pitchFamily="34" charset="0"/>
            </a:endParaRPr>
          </a:p>
        </p:txBody>
      </p:sp>
      <p:sp>
        <p:nvSpPr>
          <p:cNvPr id="18" name="圆角矩形 17"/>
          <p:cNvSpPr/>
          <p:nvPr/>
        </p:nvSpPr>
        <p:spPr bwMode="gray">
          <a:xfrm>
            <a:off x="3744143" y="5394321"/>
            <a:ext cx="1654629" cy="764866"/>
          </a:xfrm>
          <a:prstGeom prst="roundRect">
            <a:avLst/>
          </a:pr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21" name="圆角矩形 20"/>
          <p:cNvSpPr/>
          <p:nvPr/>
        </p:nvSpPr>
        <p:spPr bwMode="gray">
          <a:xfrm>
            <a:off x="3744143" y="2623185"/>
            <a:ext cx="1654629" cy="764866"/>
          </a:xfrm>
          <a:prstGeom prst="roundRect">
            <a:avLst/>
          </a:prstGeom>
          <a:solidFill>
            <a:srgbClr val="F2FBFC"/>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cxnSp>
        <p:nvCxnSpPr>
          <p:cNvPr id="22" name="直接连接符 21"/>
          <p:cNvCxnSpPr>
            <a:endCxn id="45" idx="1"/>
          </p:cNvCxnSpPr>
          <p:nvPr/>
        </p:nvCxnSpPr>
        <p:spPr bwMode="gray">
          <a:xfrm flipV="1">
            <a:off x="2678082" y="3872940"/>
            <a:ext cx="1344130" cy="61292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a:endCxn id="48" idx="1"/>
          </p:cNvCxnSpPr>
          <p:nvPr/>
        </p:nvCxnSpPr>
        <p:spPr bwMode="gray">
          <a:xfrm>
            <a:off x="2667750" y="4508914"/>
            <a:ext cx="1354462" cy="58443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49" idx="0"/>
            <a:endCxn id="48" idx="0"/>
          </p:cNvCxnSpPr>
          <p:nvPr/>
        </p:nvCxnSpPr>
        <p:spPr bwMode="gray">
          <a:xfrm flipV="1">
            <a:off x="4212389" y="4954848"/>
            <a:ext cx="350997" cy="54383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a:stCxn id="50" idx="0"/>
            <a:endCxn id="48" idx="0"/>
          </p:cNvCxnSpPr>
          <p:nvPr/>
        </p:nvCxnSpPr>
        <p:spPr bwMode="gray">
          <a:xfrm flipH="1" flipV="1">
            <a:off x="4563386" y="4954848"/>
            <a:ext cx="354998" cy="54296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a:stCxn id="40" idx="2"/>
            <a:endCxn id="45" idx="0"/>
          </p:cNvCxnSpPr>
          <p:nvPr/>
        </p:nvCxnSpPr>
        <p:spPr bwMode="gray">
          <a:xfrm>
            <a:off x="4212389" y="3328909"/>
            <a:ext cx="350997" cy="40553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stCxn id="43" idx="2"/>
            <a:endCxn id="45" idx="0"/>
          </p:cNvCxnSpPr>
          <p:nvPr/>
        </p:nvCxnSpPr>
        <p:spPr bwMode="gray">
          <a:xfrm flipH="1">
            <a:off x="4563386" y="3328909"/>
            <a:ext cx="354998" cy="40553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3" name="Freeform 159"/>
          <p:cNvSpPr/>
          <p:nvPr/>
        </p:nvSpPr>
        <p:spPr bwMode="gray">
          <a:xfrm flipH="1">
            <a:off x="1207571" y="4192199"/>
            <a:ext cx="873543" cy="48370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sym typeface="Huawei Sans" panose="020C0503030203020204" pitchFamily="34" charset="0"/>
            </a:endParaRPr>
          </a:p>
        </p:txBody>
      </p:sp>
      <p:sp>
        <p:nvSpPr>
          <p:cNvPr id="35" name="文本框 34"/>
          <p:cNvSpPr txBox="1"/>
          <p:nvPr/>
        </p:nvSpPr>
        <p:spPr bwMode="gray">
          <a:xfrm>
            <a:off x="1398444" y="4337755"/>
            <a:ext cx="478016"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IPv6</a:t>
            </a:r>
            <a:endParaRPr lang="en-US" sz="1200" dirty="0">
              <a:latin typeface="Huawei Sans" panose="020C0503030203020204" pitchFamily="34" charset="0"/>
              <a:cs typeface="Arial" panose="020B0604020202020204" pitchFamily="34" charset="0"/>
            </a:endParaRPr>
          </a:p>
        </p:txBody>
      </p:sp>
      <p:pic>
        <p:nvPicPr>
          <p:cNvPr id="36" name="图片 35" descr="PC.png"/>
          <p:cNvPicPr>
            <a:picLocks noChangeAspect="1"/>
          </p:cNvPicPr>
          <p:nvPr/>
        </p:nvPicPr>
        <p:blipFill>
          <a:blip r:embed="rId3" cstate="print"/>
          <a:stretch>
            <a:fillRect/>
          </a:stretch>
        </p:blipFill>
        <p:spPr bwMode="gray">
          <a:xfrm>
            <a:off x="944844" y="4189725"/>
            <a:ext cx="445577" cy="342203"/>
          </a:xfrm>
          <a:prstGeom prst="rect">
            <a:avLst/>
          </a:prstGeom>
        </p:spPr>
      </p:pic>
      <p:cxnSp>
        <p:nvCxnSpPr>
          <p:cNvPr id="37" name="直接连接符 36"/>
          <p:cNvCxnSpPr>
            <a:stCxn id="33" idx="8"/>
          </p:cNvCxnSpPr>
          <p:nvPr/>
        </p:nvCxnSpPr>
        <p:spPr bwMode="gray">
          <a:xfrm flipV="1">
            <a:off x="2081114" y="4519510"/>
            <a:ext cx="428107"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9" name="文本框 38"/>
          <p:cNvSpPr txBox="1"/>
          <p:nvPr/>
        </p:nvSpPr>
        <p:spPr bwMode="gray">
          <a:xfrm>
            <a:off x="594831" y="4616191"/>
            <a:ext cx="843501"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IPv6 user</a:t>
            </a:r>
            <a:endParaRPr lang="en-US" sz="1200" dirty="0">
              <a:latin typeface="Huawei Sans" panose="020C0503030203020204" pitchFamily="34" charset="0"/>
              <a:cs typeface="Arial" panose="020B0604020202020204" pitchFamily="34" charset="0"/>
            </a:endParaRPr>
          </a:p>
        </p:txBody>
      </p:sp>
      <p:pic>
        <p:nvPicPr>
          <p:cNvPr id="40" name="图片 39"/>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3995293" y="2972872"/>
            <a:ext cx="434191" cy="356037"/>
          </a:xfrm>
          <a:prstGeom prst="rect">
            <a:avLst/>
          </a:prstGeom>
        </p:spPr>
      </p:pic>
      <p:pic>
        <p:nvPicPr>
          <p:cNvPr id="41" name="图片 40"/>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2508983" y="3307321"/>
            <a:ext cx="435249" cy="356904"/>
          </a:xfrm>
          <a:prstGeom prst="rect">
            <a:avLst/>
          </a:prstGeom>
        </p:spPr>
      </p:pic>
      <p:sp>
        <p:nvSpPr>
          <p:cNvPr id="42" name="文本框 41"/>
          <p:cNvSpPr txBox="1"/>
          <p:nvPr/>
        </p:nvSpPr>
        <p:spPr bwMode="gray">
          <a:xfrm>
            <a:off x="2376909" y="3029841"/>
            <a:ext cx="668773"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DNS64</a:t>
            </a:r>
            <a:endParaRPr lang="en-US" sz="1200" dirty="0">
              <a:latin typeface="Huawei Sans" panose="020C0503030203020204" pitchFamily="34" charset="0"/>
              <a:cs typeface="Arial" panose="020B0604020202020204" pitchFamily="34" charset="0"/>
            </a:endParaRPr>
          </a:p>
        </p:txBody>
      </p:sp>
      <p:pic>
        <p:nvPicPr>
          <p:cNvPr id="43" name="图片 42"/>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4700759" y="2972005"/>
            <a:ext cx="435249" cy="356904"/>
          </a:xfrm>
          <a:prstGeom prst="rect">
            <a:avLst/>
          </a:prstGeom>
        </p:spPr>
      </p:pic>
      <p:sp>
        <p:nvSpPr>
          <p:cNvPr id="44" name="Freeform 159"/>
          <p:cNvSpPr/>
          <p:nvPr/>
        </p:nvSpPr>
        <p:spPr bwMode="gray">
          <a:xfrm flipH="1">
            <a:off x="4012369" y="3455499"/>
            <a:ext cx="1102034" cy="610231"/>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sym typeface="Huawei Sans" panose="020C0503030203020204" pitchFamily="34" charset="0"/>
            </a:endParaRPr>
          </a:p>
        </p:txBody>
      </p:sp>
      <p:sp>
        <p:nvSpPr>
          <p:cNvPr id="45" name="文本框 44"/>
          <p:cNvSpPr txBox="1"/>
          <p:nvPr/>
        </p:nvSpPr>
        <p:spPr bwMode="gray">
          <a:xfrm>
            <a:off x="4022212" y="3734440"/>
            <a:ext cx="1082348"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IPv6 Internet</a:t>
            </a:r>
            <a:endParaRPr lang="en-US" sz="1200" dirty="0">
              <a:latin typeface="Huawei Sans" panose="020C0503030203020204" pitchFamily="34" charset="0"/>
              <a:cs typeface="Arial" panose="020B0604020202020204" pitchFamily="34" charset="0"/>
            </a:endParaRPr>
          </a:p>
        </p:txBody>
      </p:sp>
      <p:sp>
        <p:nvSpPr>
          <p:cNvPr id="46" name="文本框 45"/>
          <p:cNvSpPr txBox="1"/>
          <p:nvPr/>
        </p:nvSpPr>
        <p:spPr bwMode="gray">
          <a:xfrm>
            <a:off x="4082328" y="2690355"/>
            <a:ext cx="962122"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IPv6 server</a:t>
            </a:r>
            <a:endParaRPr lang="en-US" sz="1200" dirty="0">
              <a:latin typeface="Huawei Sans" panose="020C0503030203020204" pitchFamily="34" charset="0"/>
              <a:cs typeface="Arial" panose="020B0604020202020204" pitchFamily="34" charset="0"/>
            </a:endParaRPr>
          </a:p>
        </p:txBody>
      </p:sp>
      <p:sp>
        <p:nvSpPr>
          <p:cNvPr id="47" name="Freeform 159"/>
          <p:cNvSpPr/>
          <p:nvPr/>
        </p:nvSpPr>
        <p:spPr bwMode="gray">
          <a:xfrm flipH="1">
            <a:off x="4012369" y="4675907"/>
            <a:ext cx="1102034" cy="610231"/>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sym typeface="Huawei Sans" panose="020C0503030203020204" pitchFamily="34" charset="0"/>
            </a:endParaRPr>
          </a:p>
        </p:txBody>
      </p:sp>
      <p:sp>
        <p:nvSpPr>
          <p:cNvPr id="48" name="文本框 47"/>
          <p:cNvSpPr txBox="1"/>
          <p:nvPr/>
        </p:nvSpPr>
        <p:spPr bwMode="gray">
          <a:xfrm>
            <a:off x="4022212" y="4954848"/>
            <a:ext cx="1082348"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IPv4 Internet</a:t>
            </a:r>
            <a:endParaRPr lang="en-US" sz="1200" dirty="0">
              <a:latin typeface="Huawei Sans" panose="020C0503030203020204" pitchFamily="34" charset="0"/>
              <a:cs typeface="Arial" panose="020B0604020202020204" pitchFamily="34" charset="0"/>
            </a:endParaRPr>
          </a:p>
        </p:txBody>
      </p:sp>
      <p:pic>
        <p:nvPicPr>
          <p:cNvPr id="49" name="图片 48"/>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3995293" y="5498680"/>
            <a:ext cx="434191" cy="356037"/>
          </a:xfrm>
          <a:prstGeom prst="rect">
            <a:avLst/>
          </a:prstGeom>
        </p:spPr>
      </p:pic>
      <p:pic>
        <p:nvPicPr>
          <p:cNvPr id="50" name="图片 49"/>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4700759" y="5497813"/>
            <a:ext cx="435249" cy="356904"/>
          </a:xfrm>
          <a:prstGeom prst="rect">
            <a:avLst/>
          </a:prstGeom>
        </p:spPr>
      </p:pic>
      <p:sp>
        <p:nvSpPr>
          <p:cNvPr id="51" name="文本框 50"/>
          <p:cNvSpPr txBox="1"/>
          <p:nvPr/>
        </p:nvSpPr>
        <p:spPr bwMode="gray">
          <a:xfrm>
            <a:off x="4082328" y="5844202"/>
            <a:ext cx="962123"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IPv4 server</a:t>
            </a:r>
            <a:endParaRPr lang="en-US" sz="1200" dirty="0">
              <a:latin typeface="Huawei Sans" panose="020C0503030203020204" pitchFamily="34" charset="0"/>
              <a:cs typeface="Arial" panose="020B0604020202020204" pitchFamily="34" charset="0"/>
            </a:endParaRPr>
          </a:p>
        </p:txBody>
      </p:sp>
      <p:cxnSp>
        <p:nvCxnSpPr>
          <p:cNvPr id="52" name="直接连接符 51"/>
          <p:cNvCxnSpPr>
            <a:endCxn id="41" idx="2"/>
          </p:cNvCxnSpPr>
          <p:nvPr/>
        </p:nvCxnSpPr>
        <p:spPr bwMode="gray">
          <a:xfrm flipH="1" flipV="1">
            <a:off x="2726608" y="3664225"/>
            <a:ext cx="119" cy="67693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bwMode="gray">
          <a:xfrm flipH="1">
            <a:off x="889005" y="5703482"/>
            <a:ext cx="315967" cy="0"/>
          </a:xfrm>
          <a:prstGeom prst="line">
            <a:avLst/>
          </a:prstGeom>
          <a:ln w="19050">
            <a:solidFill>
              <a:srgbClr val="56C4D2"/>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bwMode="gray">
          <a:xfrm flipH="1">
            <a:off x="889005" y="5953870"/>
            <a:ext cx="315967" cy="0"/>
          </a:xfrm>
          <a:prstGeom prst="line">
            <a:avLst/>
          </a:prstGeom>
          <a:ln w="19050">
            <a:solidFill>
              <a:srgbClr val="62B230"/>
            </a:solidFill>
            <a:prstDash val="dash"/>
            <a:headEnd type="triangle"/>
          </a:ln>
        </p:spPr>
        <p:style>
          <a:lnRef idx="1">
            <a:schemeClr val="accent1"/>
          </a:lnRef>
          <a:fillRef idx="0">
            <a:schemeClr val="accent1"/>
          </a:fillRef>
          <a:effectRef idx="0">
            <a:schemeClr val="accent1"/>
          </a:effectRef>
          <a:fontRef idx="minor">
            <a:schemeClr val="tx1"/>
          </a:fontRef>
        </p:style>
      </p:cxnSp>
      <p:sp>
        <p:nvSpPr>
          <p:cNvPr id="56" name="文本框 55"/>
          <p:cNvSpPr txBox="1"/>
          <p:nvPr/>
        </p:nvSpPr>
        <p:spPr bwMode="gray">
          <a:xfrm>
            <a:off x="1131249" y="5564983"/>
            <a:ext cx="840294" cy="276999"/>
          </a:xfrm>
          <a:prstGeom prst="rect">
            <a:avLst/>
          </a:prstGeom>
          <a:noFill/>
        </p:spPr>
        <p:txBody>
          <a:bodyPr wrap="none" rtlCol="0">
            <a:spAutoFit/>
          </a:bodyPr>
          <a:lstStyle/>
          <a:p>
            <a:pPr algn="ctr" fontAlgn="ctr"/>
            <a:r>
              <a:rPr lang="en-US" sz="1200" dirty="0" smtClean="0">
                <a:solidFill>
                  <a:srgbClr val="30B5C5"/>
                </a:solidFill>
                <a:latin typeface="Huawei Sans" panose="020C0503030203020204" pitchFamily="34" charset="0"/>
              </a:rPr>
              <a:t>IPv6 data</a:t>
            </a:r>
            <a:endParaRPr lang="en-US" sz="1200" dirty="0">
              <a:solidFill>
                <a:srgbClr val="30B5C5"/>
              </a:solidFill>
              <a:latin typeface="Huawei Sans" panose="020C0503030203020204" pitchFamily="34" charset="0"/>
              <a:cs typeface="Arial" panose="020B0604020202020204" pitchFamily="34" charset="0"/>
            </a:endParaRPr>
          </a:p>
        </p:txBody>
      </p:sp>
      <p:sp>
        <p:nvSpPr>
          <p:cNvPr id="57" name="文本框 56"/>
          <p:cNvSpPr txBox="1"/>
          <p:nvPr/>
        </p:nvSpPr>
        <p:spPr bwMode="gray">
          <a:xfrm>
            <a:off x="1131249" y="5815371"/>
            <a:ext cx="840294" cy="276999"/>
          </a:xfrm>
          <a:prstGeom prst="rect">
            <a:avLst/>
          </a:prstGeom>
          <a:noFill/>
        </p:spPr>
        <p:txBody>
          <a:bodyPr wrap="none" rtlCol="0">
            <a:spAutoFit/>
          </a:bodyPr>
          <a:lstStyle/>
          <a:p>
            <a:pPr algn="ctr" fontAlgn="ctr"/>
            <a:r>
              <a:rPr lang="en-US" sz="1200" dirty="0" smtClean="0">
                <a:solidFill>
                  <a:srgbClr val="62B230"/>
                </a:solidFill>
                <a:latin typeface="Huawei Sans" panose="020C0503030203020204" pitchFamily="34" charset="0"/>
              </a:rPr>
              <a:t>IPv4 data</a:t>
            </a:r>
            <a:endParaRPr lang="en-US" sz="1200" dirty="0">
              <a:solidFill>
                <a:srgbClr val="62B230"/>
              </a:solidFill>
              <a:latin typeface="Huawei Sans" panose="020C0503030203020204" pitchFamily="34" charset="0"/>
              <a:cs typeface="Arial" panose="020B0604020202020204" pitchFamily="34" charset="0"/>
            </a:endParaRPr>
          </a:p>
        </p:txBody>
      </p:sp>
      <p:cxnSp>
        <p:nvCxnSpPr>
          <p:cNvPr id="12" name="直接箭头连接符 11"/>
          <p:cNvCxnSpPr/>
          <p:nvPr/>
        </p:nvCxnSpPr>
        <p:spPr bwMode="gray">
          <a:xfrm flipV="1">
            <a:off x="1485260" y="4801131"/>
            <a:ext cx="900000" cy="0"/>
          </a:xfrm>
          <a:prstGeom prst="straightConnector1">
            <a:avLst/>
          </a:prstGeom>
          <a:ln w="19050">
            <a:solidFill>
              <a:srgbClr val="56C4D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8" name="文本框 37"/>
          <p:cNvSpPr txBox="1"/>
          <p:nvPr/>
        </p:nvSpPr>
        <p:spPr bwMode="gray">
          <a:xfrm>
            <a:off x="2343449" y="4696236"/>
            <a:ext cx="766557" cy="307777"/>
          </a:xfrm>
          <a:prstGeom prst="rect">
            <a:avLst/>
          </a:prstGeom>
          <a:noFill/>
        </p:spPr>
        <p:txBody>
          <a:bodyPr wrap="none" rtlCol="0">
            <a:spAutoFit/>
          </a:bodyPr>
          <a:lstStyle/>
          <a:p>
            <a:pPr algn="ctr" fontAlgn="ctr"/>
            <a:r>
              <a:rPr lang="en-US" sz="1400" b="1" dirty="0" smtClean="0">
                <a:solidFill>
                  <a:srgbClr val="C7000B"/>
                </a:solidFill>
                <a:latin typeface="Huawei Sans" panose="020C0503030203020204" pitchFamily="34" charset="0"/>
              </a:rPr>
              <a:t>NAT64</a:t>
            </a:r>
            <a:endParaRPr lang="en-US" sz="1400" b="1" dirty="0">
              <a:solidFill>
                <a:srgbClr val="C7000B"/>
              </a:solidFill>
              <a:latin typeface="Huawei Sans" panose="020C0503030203020204" pitchFamily="34" charset="0"/>
              <a:cs typeface="Arial" panose="020B0604020202020204" pitchFamily="34" charset="0"/>
            </a:endParaRPr>
          </a:p>
        </p:txBody>
      </p:sp>
      <p:cxnSp>
        <p:nvCxnSpPr>
          <p:cNvPr id="58" name="直接箭头连接符 57"/>
          <p:cNvCxnSpPr/>
          <p:nvPr/>
        </p:nvCxnSpPr>
        <p:spPr bwMode="gray">
          <a:xfrm>
            <a:off x="3068790" y="4873518"/>
            <a:ext cx="926503" cy="412620"/>
          </a:xfrm>
          <a:prstGeom prst="straightConnector1">
            <a:avLst/>
          </a:prstGeom>
          <a:ln w="19050">
            <a:solidFill>
              <a:srgbClr val="62B230"/>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pic>
        <p:nvPicPr>
          <p:cNvPr id="60" name="图片 5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2463096" y="4260091"/>
            <a:ext cx="540000" cy="442174"/>
          </a:xfrm>
          <a:prstGeom prst="rect">
            <a:avLst/>
          </a:prstGeom>
        </p:spPr>
      </p:pic>
      <p:sp>
        <p:nvSpPr>
          <p:cNvPr id="10" name="任意多边形 9"/>
          <p:cNvSpPr/>
          <p:nvPr/>
        </p:nvSpPr>
        <p:spPr bwMode="gray">
          <a:xfrm>
            <a:off x="1488623" y="3474174"/>
            <a:ext cx="2621280" cy="896982"/>
          </a:xfrm>
          <a:custGeom>
            <a:avLst/>
            <a:gdLst>
              <a:gd name="connsiteX0" fmla="*/ 0 w 2621280"/>
              <a:gd name="connsiteY0" fmla="*/ 896982 h 896982"/>
              <a:gd name="connsiteX1" fmla="*/ 0 w 2621280"/>
              <a:gd name="connsiteY1" fmla="*/ 896982 h 896982"/>
              <a:gd name="connsiteX2" fmla="*/ 1175657 w 2621280"/>
              <a:gd name="connsiteY2" fmla="*/ 896982 h 896982"/>
              <a:gd name="connsiteX3" fmla="*/ 2621280 w 2621280"/>
              <a:gd name="connsiteY3" fmla="*/ 0 h 896982"/>
            </a:gdLst>
            <a:ahLst/>
            <a:cxnLst>
              <a:cxn ang="0">
                <a:pos x="connsiteX0" y="connsiteY0"/>
              </a:cxn>
              <a:cxn ang="0">
                <a:pos x="connsiteX1" y="connsiteY1"/>
              </a:cxn>
              <a:cxn ang="0">
                <a:pos x="connsiteX2" y="connsiteY2"/>
              </a:cxn>
              <a:cxn ang="0">
                <a:pos x="connsiteX3" y="connsiteY3"/>
              </a:cxn>
            </a:cxnLst>
            <a:rect l="l" t="t" r="r" b="b"/>
            <a:pathLst>
              <a:path w="2621280" h="896982">
                <a:moveTo>
                  <a:pt x="0" y="896982"/>
                </a:moveTo>
                <a:lnTo>
                  <a:pt x="0" y="896982"/>
                </a:lnTo>
                <a:lnTo>
                  <a:pt x="1175657" y="896982"/>
                </a:lnTo>
                <a:lnTo>
                  <a:pt x="2621280" y="0"/>
                </a:lnTo>
              </a:path>
            </a:pathLst>
          </a:custGeom>
          <a:ln w="19050">
            <a:solidFill>
              <a:srgbClr val="56C4D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ndParaRPr>
          </a:p>
        </p:txBody>
      </p:sp>
      <p:sp>
        <p:nvSpPr>
          <p:cNvPr id="53" name="五边形 52"/>
          <p:cNvSpPr/>
          <p:nvPr/>
        </p:nvSpPr>
        <p:spPr bwMode="gray">
          <a:xfrm>
            <a:off x="5855005" y="104076"/>
            <a:ext cx="881075" cy="21312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Overview</a:t>
            </a:r>
            <a:endParaRPr lang="en-US" sz="1200" dirty="0">
              <a:latin typeface="Huawei Sans" panose="020C0503030203020204" pitchFamily="34" charset="0"/>
            </a:endParaRPr>
          </a:p>
        </p:txBody>
      </p:sp>
      <p:sp>
        <p:nvSpPr>
          <p:cNvPr id="59" name="燕尾形 58"/>
          <p:cNvSpPr/>
          <p:nvPr/>
        </p:nvSpPr>
        <p:spPr bwMode="gray">
          <a:xfrm>
            <a:off x="6647300" y="104076"/>
            <a:ext cx="1294562"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IPv6 over IPv4</a:t>
            </a:r>
            <a:endParaRPr lang="en-US" sz="1200" dirty="0">
              <a:latin typeface="Huawei Sans" panose="020C0503030203020204" pitchFamily="34" charset="0"/>
            </a:endParaRPr>
          </a:p>
        </p:txBody>
      </p:sp>
      <p:sp>
        <p:nvSpPr>
          <p:cNvPr id="61" name="燕尾形 60"/>
          <p:cNvSpPr/>
          <p:nvPr/>
        </p:nvSpPr>
        <p:spPr bwMode="gray">
          <a:xfrm>
            <a:off x="7853082" y="104076"/>
            <a:ext cx="720000"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6PE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燕尾形 61"/>
          <p:cNvSpPr/>
          <p:nvPr/>
        </p:nvSpPr>
        <p:spPr bwMode="gray">
          <a:xfrm>
            <a:off x="8484302" y="104076"/>
            <a:ext cx="720000"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6VPE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燕尾形 62"/>
          <p:cNvSpPr/>
          <p:nvPr/>
        </p:nvSpPr>
        <p:spPr bwMode="gray">
          <a:xfrm>
            <a:off x="10344605" y="104076"/>
            <a:ext cx="77225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chemeClr val="bg1"/>
                </a:solidFill>
                <a:latin typeface="Huawei Sans" panose="020C0503030203020204" pitchFamily="34" charset="0"/>
              </a:rPr>
              <a:t>NAT64</a:t>
            </a:r>
            <a:endParaRPr lang="en-US" altLang="zh-CN"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燕尾形 63"/>
          <p:cNvSpPr/>
          <p:nvPr/>
        </p:nvSpPr>
        <p:spPr bwMode="gray">
          <a:xfrm>
            <a:off x="9115522" y="104076"/>
            <a:ext cx="1317863"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IPv4 over IPv6</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燕尾形 71"/>
          <p:cNvSpPr/>
          <p:nvPr/>
        </p:nvSpPr>
        <p:spPr bwMode="gray">
          <a:xfrm>
            <a:off x="11028075" y="104076"/>
            <a:ext cx="72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IVI</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89956596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NAT64 Prefixes</a:t>
            </a:r>
            <a:endParaRPr lang="en-US" altLang="zh-CN" dirty="0"/>
          </a:p>
        </p:txBody>
      </p:sp>
      <p:sp>
        <p:nvSpPr>
          <p:cNvPr id="3" name="文本占位符 2"/>
          <p:cNvSpPr>
            <a:spLocks noGrp="1"/>
          </p:cNvSpPr>
          <p:nvPr>
            <p:ph type="body" sz="quarter" idx="10"/>
          </p:nvPr>
        </p:nvSpPr>
        <p:spPr bwMode="gray">
          <a:xfrm>
            <a:off x="455612" y="1052514"/>
            <a:ext cx="11293476" cy="3440733"/>
          </a:xfrm>
        </p:spPr>
        <p:txBody>
          <a:bodyPr/>
          <a:lstStyle/>
          <a:p>
            <a:r>
              <a:rPr lang="en-US" sz="1600" dirty="0" smtClean="0"/>
              <a:t>The device determines whether to perform NAT64 on an IPv6 packet by checking whether the IPv6 packet contains a NAT64 prefix.</a:t>
            </a:r>
          </a:p>
          <a:p>
            <a:r>
              <a:rPr lang="en-US" sz="1600" dirty="0" smtClean="0"/>
              <a:t>There are two types of NAT64 prefixes:</a:t>
            </a:r>
            <a:endParaRPr lang="en-US" altLang="zh-CN" sz="1600" dirty="0" smtClean="0"/>
          </a:p>
          <a:p>
            <a:pPr lvl="1"/>
            <a:r>
              <a:rPr lang="en-US" sz="1400" dirty="0" smtClean="0"/>
              <a:t>Well-known prefix: 64:FF9B::/96, which exists by default and does not need to be configured.</a:t>
            </a:r>
          </a:p>
          <a:p>
            <a:pPr lvl="1"/>
            <a:r>
              <a:rPr lang="en-US" sz="1400" dirty="0" smtClean="0"/>
              <a:t>Predefined prefix: a prefix with the length of 32, 40, 48, 56, 64, or 96 bits.</a:t>
            </a:r>
          </a:p>
          <a:p>
            <a:r>
              <a:rPr lang="en-US" sz="1600" dirty="0" smtClean="0"/>
              <a:t>Where an IPv4 address is embedded in an IPv6 address depends on the length of the predefined NAT64 prefix, as shown in the following figure.</a:t>
            </a:r>
            <a:endParaRPr lang="en-US" altLang="zh-CN" sz="1600" dirty="0" smtClean="0"/>
          </a:p>
          <a:p>
            <a:pPr lvl="1"/>
            <a:r>
              <a:rPr lang="en-US" sz="1400" dirty="0" smtClean="0"/>
              <a:t>In a predefined NAT64 prefix, PL indicates the length of the prefix, suffix is a random value (the device does not process this field), and U is the reserved octet whose value must be set to 0.</a:t>
            </a:r>
            <a:endParaRPr lang="en-US" sz="1400" dirty="0"/>
          </a:p>
        </p:txBody>
      </p:sp>
      <p:grpSp>
        <p:nvGrpSpPr>
          <p:cNvPr id="44" name="组合 43"/>
          <p:cNvGrpSpPr/>
          <p:nvPr/>
        </p:nvGrpSpPr>
        <p:grpSpPr bwMode="gray">
          <a:xfrm>
            <a:off x="1094817" y="4448148"/>
            <a:ext cx="4714382" cy="1652657"/>
            <a:chOff x="1530213" y="3694336"/>
            <a:chExt cx="4714382" cy="1652657"/>
          </a:xfrm>
        </p:grpSpPr>
        <p:sp>
          <p:nvSpPr>
            <p:cNvPr id="4" name="矩形 3"/>
            <p:cNvSpPr/>
            <p:nvPr/>
          </p:nvSpPr>
          <p:spPr bwMode="gray">
            <a:xfrm>
              <a:off x="1924595" y="3955593"/>
              <a:ext cx="1080000" cy="231899"/>
            </a:xfrm>
            <a:prstGeom prst="rect">
              <a:avLst/>
            </a:prstGeom>
            <a:solidFill>
              <a:srgbClr val="EAF8FA"/>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Prefix (32)</a:t>
              </a:r>
              <a:endParaRPr lang="en-US" altLang="zh-CN" sz="1200" dirty="0">
                <a:solidFill>
                  <a:schemeClr val="tx1"/>
                </a:solidFill>
                <a:latin typeface="Huawei Sans" panose="020C0503030203020204" pitchFamily="34" charset="0"/>
              </a:endParaRPr>
            </a:p>
          </p:txBody>
        </p:sp>
        <p:sp>
          <p:nvSpPr>
            <p:cNvPr id="5" name="矩形 4"/>
            <p:cNvSpPr/>
            <p:nvPr/>
          </p:nvSpPr>
          <p:spPr bwMode="gray">
            <a:xfrm>
              <a:off x="1530213" y="3955594"/>
              <a:ext cx="394382" cy="231899"/>
            </a:xfrm>
            <a:prstGeom prst="rect">
              <a:avLst/>
            </a:pr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32</a:t>
              </a:r>
              <a:endParaRPr lang="en-US" altLang="zh-CN" sz="1200" dirty="0">
                <a:solidFill>
                  <a:schemeClr val="tx1"/>
                </a:solidFill>
                <a:latin typeface="Huawei Sans" panose="020C0503030203020204" pitchFamily="34" charset="0"/>
              </a:endParaRPr>
            </a:p>
          </p:txBody>
        </p:sp>
        <p:sp>
          <p:nvSpPr>
            <p:cNvPr id="6" name="矩形 5"/>
            <p:cNvSpPr/>
            <p:nvPr/>
          </p:nvSpPr>
          <p:spPr bwMode="gray">
            <a:xfrm>
              <a:off x="3004595" y="3955594"/>
              <a:ext cx="1080000" cy="231899"/>
            </a:xfrm>
            <a:prstGeom prst="rect">
              <a:avLst/>
            </a:prstGeom>
            <a:solidFill>
              <a:srgbClr val="FDEFE7"/>
            </a:solidFill>
            <a:ln>
              <a:solidFill>
                <a:srgbClr val="F6B78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V4 (32)</a:t>
              </a:r>
              <a:endParaRPr lang="en-US" altLang="zh-CN" sz="1200" dirty="0">
                <a:solidFill>
                  <a:schemeClr val="tx1"/>
                </a:solidFill>
                <a:latin typeface="Huawei Sans" panose="020C0503030203020204" pitchFamily="34" charset="0"/>
              </a:endParaRPr>
            </a:p>
          </p:txBody>
        </p:sp>
        <p:sp>
          <p:nvSpPr>
            <p:cNvPr id="7" name="矩形 6"/>
            <p:cNvSpPr/>
            <p:nvPr/>
          </p:nvSpPr>
          <p:spPr bwMode="gray">
            <a:xfrm>
              <a:off x="4084595" y="3955594"/>
              <a:ext cx="270000" cy="231899"/>
            </a:xfrm>
            <a:prstGeom prst="rect">
              <a:avLst/>
            </a:pr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U</a:t>
              </a:r>
              <a:endParaRPr lang="en-US" altLang="zh-CN" sz="1200" dirty="0">
                <a:solidFill>
                  <a:schemeClr val="tx1"/>
                </a:solidFill>
                <a:latin typeface="Huawei Sans" panose="020C0503030203020204" pitchFamily="34" charset="0"/>
              </a:endParaRPr>
            </a:p>
          </p:txBody>
        </p:sp>
        <p:sp>
          <p:nvSpPr>
            <p:cNvPr id="9" name="矩形 8"/>
            <p:cNvSpPr/>
            <p:nvPr/>
          </p:nvSpPr>
          <p:spPr bwMode="gray">
            <a:xfrm>
              <a:off x="4354595" y="3955594"/>
              <a:ext cx="1890000" cy="231899"/>
            </a:xfrm>
            <a:prstGeom prst="rect">
              <a:avLst/>
            </a:pr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Suffix</a:t>
              </a:r>
              <a:endParaRPr lang="en-US" altLang="zh-CN" sz="1200" dirty="0">
                <a:solidFill>
                  <a:schemeClr val="tx1"/>
                </a:solidFill>
                <a:latin typeface="Huawei Sans" panose="020C0503030203020204" pitchFamily="34" charset="0"/>
              </a:endParaRPr>
            </a:p>
          </p:txBody>
        </p:sp>
        <p:sp>
          <p:nvSpPr>
            <p:cNvPr id="10" name="矩形 9"/>
            <p:cNvSpPr/>
            <p:nvPr/>
          </p:nvSpPr>
          <p:spPr bwMode="gray">
            <a:xfrm>
              <a:off x="1924595" y="4187492"/>
              <a:ext cx="1350000" cy="231899"/>
            </a:xfrm>
            <a:prstGeom prst="rect">
              <a:avLst/>
            </a:prstGeom>
            <a:solidFill>
              <a:srgbClr val="EAF8FA"/>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Prefix (40)</a:t>
              </a:r>
              <a:endParaRPr lang="en-US" altLang="zh-CN" sz="1200" dirty="0">
                <a:solidFill>
                  <a:schemeClr val="tx1"/>
                </a:solidFill>
                <a:latin typeface="Huawei Sans" panose="020C0503030203020204" pitchFamily="34" charset="0"/>
              </a:endParaRPr>
            </a:p>
          </p:txBody>
        </p:sp>
        <p:sp>
          <p:nvSpPr>
            <p:cNvPr id="11" name="矩形 10"/>
            <p:cNvSpPr/>
            <p:nvPr/>
          </p:nvSpPr>
          <p:spPr bwMode="gray">
            <a:xfrm>
              <a:off x="1530213" y="4187493"/>
              <a:ext cx="394382" cy="231899"/>
            </a:xfrm>
            <a:prstGeom prst="rect">
              <a:avLst/>
            </a:pr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40</a:t>
              </a:r>
              <a:endParaRPr lang="en-US" altLang="zh-CN" sz="1200" dirty="0">
                <a:solidFill>
                  <a:schemeClr val="tx1"/>
                </a:solidFill>
                <a:latin typeface="Huawei Sans" panose="020C0503030203020204" pitchFamily="34" charset="0"/>
              </a:endParaRPr>
            </a:p>
          </p:txBody>
        </p:sp>
        <p:sp>
          <p:nvSpPr>
            <p:cNvPr id="12" name="矩形 11"/>
            <p:cNvSpPr/>
            <p:nvPr/>
          </p:nvSpPr>
          <p:spPr bwMode="gray">
            <a:xfrm>
              <a:off x="3274595" y="4187493"/>
              <a:ext cx="810000" cy="231899"/>
            </a:xfrm>
            <a:prstGeom prst="rect">
              <a:avLst/>
            </a:prstGeom>
            <a:solidFill>
              <a:srgbClr val="FDEFE7"/>
            </a:solidFill>
            <a:ln>
              <a:solidFill>
                <a:srgbClr val="F6B78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V4 (24)</a:t>
              </a:r>
              <a:endParaRPr lang="en-US" altLang="zh-CN" sz="1200" dirty="0">
                <a:solidFill>
                  <a:schemeClr val="tx1"/>
                </a:solidFill>
                <a:latin typeface="Huawei Sans" panose="020C0503030203020204" pitchFamily="34" charset="0"/>
              </a:endParaRPr>
            </a:p>
          </p:txBody>
        </p:sp>
        <p:sp>
          <p:nvSpPr>
            <p:cNvPr id="13" name="矩形 12"/>
            <p:cNvSpPr/>
            <p:nvPr/>
          </p:nvSpPr>
          <p:spPr bwMode="gray">
            <a:xfrm>
              <a:off x="4084595" y="4187493"/>
              <a:ext cx="270000" cy="231899"/>
            </a:xfrm>
            <a:prstGeom prst="rect">
              <a:avLst/>
            </a:pr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U</a:t>
              </a:r>
              <a:endParaRPr lang="en-US" altLang="zh-CN" sz="1200" dirty="0">
                <a:solidFill>
                  <a:schemeClr val="tx1"/>
                </a:solidFill>
                <a:latin typeface="Huawei Sans" panose="020C0503030203020204" pitchFamily="34" charset="0"/>
              </a:endParaRPr>
            </a:p>
          </p:txBody>
        </p:sp>
        <p:sp>
          <p:nvSpPr>
            <p:cNvPr id="14" name="矩形 13"/>
            <p:cNvSpPr/>
            <p:nvPr/>
          </p:nvSpPr>
          <p:spPr bwMode="gray">
            <a:xfrm>
              <a:off x="4624595" y="4187493"/>
              <a:ext cx="1620000" cy="231899"/>
            </a:xfrm>
            <a:prstGeom prst="rect">
              <a:avLst/>
            </a:pr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Suffix</a:t>
              </a:r>
              <a:endParaRPr lang="en-US" altLang="zh-CN" sz="1200" dirty="0">
                <a:solidFill>
                  <a:schemeClr val="tx1"/>
                </a:solidFill>
                <a:latin typeface="Huawei Sans" panose="020C0503030203020204" pitchFamily="34" charset="0"/>
              </a:endParaRPr>
            </a:p>
          </p:txBody>
        </p:sp>
        <p:sp>
          <p:nvSpPr>
            <p:cNvPr id="15" name="矩形 14"/>
            <p:cNvSpPr/>
            <p:nvPr/>
          </p:nvSpPr>
          <p:spPr bwMode="gray">
            <a:xfrm>
              <a:off x="1924595" y="4419392"/>
              <a:ext cx="1620000" cy="231899"/>
            </a:xfrm>
            <a:prstGeom prst="rect">
              <a:avLst/>
            </a:prstGeom>
            <a:solidFill>
              <a:srgbClr val="EAF8FA"/>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Prefix (48)</a:t>
              </a:r>
              <a:endParaRPr lang="en-US" altLang="zh-CN" sz="1200" dirty="0">
                <a:solidFill>
                  <a:schemeClr val="tx1"/>
                </a:solidFill>
                <a:latin typeface="Huawei Sans" panose="020C0503030203020204" pitchFamily="34" charset="0"/>
              </a:endParaRPr>
            </a:p>
          </p:txBody>
        </p:sp>
        <p:sp>
          <p:nvSpPr>
            <p:cNvPr id="16" name="矩形 15"/>
            <p:cNvSpPr/>
            <p:nvPr/>
          </p:nvSpPr>
          <p:spPr bwMode="gray">
            <a:xfrm>
              <a:off x="1530213" y="4419393"/>
              <a:ext cx="394382" cy="231899"/>
            </a:xfrm>
            <a:prstGeom prst="rect">
              <a:avLst/>
            </a:pr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48</a:t>
              </a:r>
              <a:endParaRPr lang="en-US" altLang="zh-CN" sz="1200" dirty="0">
                <a:solidFill>
                  <a:schemeClr val="tx1"/>
                </a:solidFill>
                <a:latin typeface="Huawei Sans" panose="020C0503030203020204" pitchFamily="34" charset="0"/>
              </a:endParaRPr>
            </a:p>
          </p:txBody>
        </p:sp>
        <p:sp>
          <p:nvSpPr>
            <p:cNvPr id="17" name="矩形 16"/>
            <p:cNvSpPr/>
            <p:nvPr/>
          </p:nvSpPr>
          <p:spPr bwMode="gray">
            <a:xfrm>
              <a:off x="3544595" y="4419393"/>
              <a:ext cx="540000" cy="231899"/>
            </a:xfrm>
            <a:prstGeom prst="rect">
              <a:avLst/>
            </a:prstGeom>
            <a:solidFill>
              <a:srgbClr val="FDEFE7"/>
            </a:solidFill>
            <a:ln>
              <a:solidFill>
                <a:srgbClr val="F6B78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(16)</a:t>
              </a:r>
              <a:endParaRPr lang="en-US" altLang="zh-CN" sz="1200" dirty="0">
                <a:solidFill>
                  <a:schemeClr val="tx1"/>
                </a:solidFill>
                <a:latin typeface="Huawei Sans" panose="020C0503030203020204" pitchFamily="34" charset="0"/>
              </a:endParaRPr>
            </a:p>
          </p:txBody>
        </p:sp>
        <p:sp>
          <p:nvSpPr>
            <p:cNvPr id="18" name="矩形 17"/>
            <p:cNvSpPr/>
            <p:nvPr/>
          </p:nvSpPr>
          <p:spPr bwMode="gray">
            <a:xfrm>
              <a:off x="4084595" y="4419393"/>
              <a:ext cx="270000" cy="231899"/>
            </a:xfrm>
            <a:prstGeom prst="rect">
              <a:avLst/>
            </a:pr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U</a:t>
              </a:r>
              <a:endParaRPr lang="en-US" altLang="zh-CN" sz="1200" dirty="0">
                <a:solidFill>
                  <a:schemeClr val="tx1"/>
                </a:solidFill>
                <a:latin typeface="Huawei Sans" panose="020C0503030203020204" pitchFamily="34" charset="0"/>
              </a:endParaRPr>
            </a:p>
          </p:txBody>
        </p:sp>
        <p:sp>
          <p:nvSpPr>
            <p:cNvPr id="19" name="矩形 18"/>
            <p:cNvSpPr/>
            <p:nvPr/>
          </p:nvSpPr>
          <p:spPr bwMode="gray">
            <a:xfrm>
              <a:off x="4894595" y="4419393"/>
              <a:ext cx="1350000" cy="231899"/>
            </a:xfrm>
            <a:prstGeom prst="rect">
              <a:avLst/>
            </a:pr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Suffix</a:t>
              </a:r>
              <a:endParaRPr lang="en-US" altLang="zh-CN" sz="1200" dirty="0">
                <a:solidFill>
                  <a:schemeClr val="tx1"/>
                </a:solidFill>
                <a:latin typeface="Huawei Sans" panose="020C0503030203020204" pitchFamily="34" charset="0"/>
              </a:endParaRPr>
            </a:p>
          </p:txBody>
        </p:sp>
        <p:sp>
          <p:nvSpPr>
            <p:cNvPr id="20" name="矩形 19"/>
            <p:cNvSpPr/>
            <p:nvPr/>
          </p:nvSpPr>
          <p:spPr bwMode="gray">
            <a:xfrm>
              <a:off x="1924595" y="4651290"/>
              <a:ext cx="1890000" cy="231899"/>
            </a:xfrm>
            <a:prstGeom prst="rect">
              <a:avLst/>
            </a:prstGeom>
            <a:solidFill>
              <a:srgbClr val="EAF8FA"/>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Prefix (56)</a:t>
              </a:r>
              <a:endParaRPr lang="en-US" altLang="zh-CN" sz="1200" dirty="0">
                <a:solidFill>
                  <a:schemeClr val="tx1"/>
                </a:solidFill>
                <a:latin typeface="Huawei Sans" panose="020C0503030203020204" pitchFamily="34" charset="0"/>
              </a:endParaRPr>
            </a:p>
          </p:txBody>
        </p:sp>
        <p:sp>
          <p:nvSpPr>
            <p:cNvPr id="21" name="矩形 20"/>
            <p:cNvSpPr/>
            <p:nvPr/>
          </p:nvSpPr>
          <p:spPr bwMode="gray">
            <a:xfrm>
              <a:off x="1530213" y="4651291"/>
              <a:ext cx="394382" cy="231899"/>
            </a:xfrm>
            <a:prstGeom prst="rect">
              <a:avLst/>
            </a:pr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56</a:t>
              </a:r>
              <a:endParaRPr lang="en-US" altLang="zh-CN" sz="1200" dirty="0">
                <a:solidFill>
                  <a:schemeClr val="tx1"/>
                </a:solidFill>
                <a:latin typeface="Huawei Sans" panose="020C0503030203020204" pitchFamily="34" charset="0"/>
              </a:endParaRPr>
            </a:p>
          </p:txBody>
        </p:sp>
        <p:sp>
          <p:nvSpPr>
            <p:cNvPr id="22" name="矩形 21"/>
            <p:cNvSpPr/>
            <p:nvPr/>
          </p:nvSpPr>
          <p:spPr bwMode="gray">
            <a:xfrm>
              <a:off x="3814595" y="4651291"/>
              <a:ext cx="270000" cy="231899"/>
            </a:xfrm>
            <a:prstGeom prst="rect">
              <a:avLst/>
            </a:prstGeom>
            <a:solidFill>
              <a:srgbClr val="FDEFE7"/>
            </a:solidFill>
            <a:ln>
              <a:solidFill>
                <a:srgbClr val="F6B78C"/>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fontAlgn="ctr"/>
              <a:r>
                <a:rPr lang="en-US" sz="1200" dirty="0" smtClean="0">
                  <a:solidFill>
                    <a:schemeClr val="tx1"/>
                  </a:solidFill>
                  <a:latin typeface="Huawei Sans" panose="020C0503030203020204" pitchFamily="34" charset="0"/>
                </a:rPr>
                <a:t>(8)</a:t>
              </a:r>
              <a:endParaRPr lang="en-US" altLang="zh-CN" sz="1200" dirty="0">
                <a:solidFill>
                  <a:schemeClr val="tx1"/>
                </a:solidFill>
                <a:latin typeface="Huawei Sans" panose="020C0503030203020204" pitchFamily="34" charset="0"/>
              </a:endParaRPr>
            </a:p>
          </p:txBody>
        </p:sp>
        <p:sp>
          <p:nvSpPr>
            <p:cNvPr id="23" name="矩形 22"/>
            <p:cNvSpPr/>
            <p:nvPr/>
          </p:nvSpPr>
          <p:spPr bwMode="gray">
            <a:xfrm>
              <a:off x="4084595" y="4651291"/>
              <a:ext cx="270000" cy="231899"/>
            </a:xfrm>
            <a:prstGeom prst="rect">
              <a:avLst/>
            </a:pr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U</a:t>
              </a:r>
              <a:endParaRPr lang="en-US" altLang="zh-CN" sz="1200" dirty="0">
                <a:solidFill>
                  <a:schemeClr val="tx1"/>
                </a:solidFill>
                <a:latin typeface="Huawei Sans" panose="020C0503030203020204" pitchFamily="34" charset="0"/>
              </a:endParaRPr>
            </a:p>
          </p:txBody>
        </p:sp>
        <p:sp>
          <p:nvSpPr>
            <p:cNvPr id="24" name="矩形 23"/>
            <p:cNvSpPr/>
            <p:nvPr/>
          </p:nvSpPr>
          <p:spPr bwMode="gray">
            <a:xfrm>
              <a:off x="5164595" y="4651291"/>
              <a:ext cx="1080000" cy="231899"/>
            </a:xfrm>
            <a:prstGeom prst="rect">
              <a:avLst/>
            </a:pr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Suffix</a:t>
              </a:r>
              <a:endParaRPr lang="en-US" altLang="zh-CN" sz="1200" dirty="0">
                <a:solidFill>
                  <a:schemeClr val="tx1"/>
                </a:solidFill>
                <a:latin typeface="Huawei Sans" panose="020C0503030203020204" pitchFamily="34" charset="0"/>
              </a:endParaRPr>
            </a:p>
          </p:txBody>
        </p:sp>
        <p:sp>
          <p:nvSpPr>
            <p:cNvPr id="25" name="矩形 24"/>
            <p:cNvSpPr/>
            <p:nvPr/>
          </p:nvSpPr>
          <p:spPr bwMode="gray">
            <a:xfrm>
              <a:off x="1924595" y="4883187"/>
              <a:ext cx="2160000" cy="231899"/>
            </a:xfrm>
            <a:prstGeom prst="rect">
              <a:avLst/>
            </a:prstGeom>
            <a:solidFill>
              <a:srgbClr val="EAF8FA"/>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Prefix (64)</a:t>
              </a:r>
              <a:endParaRPr lang="en-US" altLang="zh-CN" sz="1200" dirty="0">
                <a:solidFill>
                  <a:schemeClr val="tx1"/>
                </a:solidFill>
                <a:latin typeface="Huawei Sans" panose="020C0503030203020204" pitchFamily="34" charset="0"/>
              </a:endParaRPr>
            </a:p>
          </p:txBody>
        </p:sp>
        <p:sp>
          <p:nvSpPr>
            <p:cNvPr id="26" name="矩形 25"/>
            <p:cNvSpPr/>
            <p:nvPr/>
          </p:nvSpPr>
          <p:spPr bwMode="gray">
            <a:xfrm>
              <a:off x="1530213" y="4883188"/>
              <a:ext cx="394382" cy="231899"/>
            </a:xfrm>
            <a:prstGeom prst="rect">
              <a:avLst/>
            </a:pr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64</a:t>
              </a:r>
              <a:endParaRPr lang="en-US" altLang="zh-CN" sz="1200" dirty="0">
                <a:solidFill>
                  <a:schemeClr val="tx1"/>
                </a:solidFill>
                <a:latin typeface="Huawei Sans" panose="020C0503030203020204" pitchFamily="34" charset="0"/>
              </a:endParaRPr>
            </a:p>
          </p:txBody>
        </p:sp>
        <p:sp>
          <p:nvSpPr>
            <p:cNvPr id="28" name="矩形 27"/>
            <p:cNvSpPr/>
            <p:nvPr/>
          </p:nvSpPr>
          <p:spPr bwMode="gray">
            <a:xfrm>
              <a:off x="4084595" y="4883188"/>
              <a:ext cx="270000" cy="231899"/>
            </a:xfrm>
            <a:prstGeom prst="rect">
              <a:avLst/>
            </a:pr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U</a:t>
              </a:r>
              <a:endParaRPr lang="en-US" altLang="zh-CN" sz="1200" dirty="0">
                <a:solidFill>
                  <a:schemeClr val="tx1"/>
                </a:solidFill>
                <a:latin typeface="Huawei Sans" panose="020C0503030203020204" pitchFamily="34" charset="0"/>
              </a:endParaRPr>
            </a:p>
          </p:txBody>
        </p:sp>
        <p:sp>
          <p:nvSpPr>
            <p:cNvPr id="29" name="矩形 28"/>
            <p:cNvSpPr/>
            <p:nvPr/>
          </p:nvSpPr>
          <p:spPr bwMode="gray">
            <a:xfrm>
              <a:off x="5434595" y="4883188"/>
              <a:ext cx="810000" cy="231899"/>
            </a:xfrm>
            <a:prstGeom prst="rect">
              <a:avLst/>
            </a:pr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Suffix</a:t>
              </a:r>
              <a:endParaRPr lang="en-US" altLang="zh-CN" sz="1200" dirty="0">
                <a:solidFill>
                  <a:schemeClr val="tx1"/>
                </a:solidFill>
                <a:latin typeface="Huawei Sans" panose="020C0503030203020204" pitchFamily="34" charset="0"/>
              </a:endParaRPr>
            </a:p>
          </p:txBody>
        </p:sp>
        <p:sp>
          <p:nvSpPr>
            <p:cNvPr id="32" name="矩形 31"/>
            <p:cNvSpPr/>
            <p:nvPr/>
          </p:nvSpPr>
          <p:spPr bwMode="gray">
            <a:xfrm>
              <a:off x="4354595" y="4187490"/>
              <a:ext cx="270000" cy="231899"/>
            </a:xfrm>
            <a:prstGeom prst="rect">
              <a:avLst/>
            </a:prstGeom>
            <a:solidFill>
              <a:srgbClr val="FDEFE7"/>
            </a:solidFill>
            <a:ln>
              <a:solidFill>
                <a:srgbClr val="F6B78C"/>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fontAlgn="ctr"/>
              <a:r>
                <a:rPr lang="en-US" sz="1200" dirty="0" smtClean="0">
                  <a:solidFill>
                    <a:schemeClr val="tx1"/>
                  </a:solidFill>
                  <a:latin typeface="Huawei Sans" panose="020C0503030203020204" pitchFamily="34" charset="0"/>
                </a:rPr>
                <a:t>(8)</a:t>
              </a:r>
              <a:endParaRPr lang="en-US" altLang="zh-CN" sz="1200" dirty="0">
                <a:solidFill>
                  <a:schemeClr val="tx1"/>
                </a:solidFill>
                <a:latin typeface="Huawei Sans" panose="020C0503030203020204" pitchFamily="34" charset="0"/>
              </a:endParaRPr>
            </a:p>
          </p:txBody>
        </p:sp>
        <p:sp>
          <p:nvSpPr>
            <p:cNvPr id="33" name="矩形 32"/>
            <p:cNvSpPr/>
            <p:nvPr/>
          </p:nvSpPr>
          <p:spPr bwMode="gray">
            <a:xfrm>
              <a:off x="4354595" y="4419393"/>
              <a:ext cx="540000" cy="231899"/>
            </a:xfrm>
            <a:prstGeom prst="rect">
              <a:avLst/>
            </a:prstGeom>
            <a:solidFill>
              <a:srgbClr val="FDEFE7"/>
            </a:solidFill>
            <a:ln>
              <a:solidFill>
                <a:srgbClr val="F6B78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(16)</a:t>
              </a:r>
              <a:endParaRPr lang="en-US" altLang="zh-CN" sz="1200" dirty="0">
                <a:solidFill>
                  <a:schemeClr val="tx1"/>
                </a:solidFill>
                <a:latin typeface="Huawei Sans" panose="020C0503030203020204" pitchFamily="34" charset="0"/>
              </a:endParaRPr>
            </a:p>
          </p:txBody>
        </p:sp>
        <p:sp>
          <p:nvSpPr>
            <p:cNvPr id="34" name="矩形 33"/>
            <p:cNvSpPr/>
            <p:nvPr/>
          </p:nvSpPr>
          <p:spPr bwMode="gray">
            <a:xfrm>
              <a:off x="4354595" y="4651292"/>
              <a:ext cx="810000" cy="231899"/>
            </a:xfrm>
            <a:prstGeom prst="rect">
              <a:avLst/>
            </a:prstGeom>
            <a:solidFill>
              <a:srgbClr val="FDEFE7"/>
            </a:solidFill>
            <a:ln>
              <a:solidFill>
                <a:srgbClr val="F6B78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V4 (24)</a:t>
              </a:r>
              <a:endParaRPr lang="en-US" altLang="zh-CN" sz="1200" dirty="0">
                <a:solidFill>
                  <a:schemeClr val="tx1"/>
                </a:solidFill>
                <a:latin typeface="Huawei Sans" panose="020C0503030203020204" pitchFamily="34" charset="0"/>
              </a:endParaRPr>
            </a:p>
          </p:txBody>
        </p:sp>
        <p:sp>
          <p:nvSpPr>
            <p:cNvPr id="35" name="矩形 34"/>
            <p:cNvSpPr/>
            <p:nvPr/>
          </p:nvSpPr>
          <p:spPr bwMode="gray">
            <a:xfrm>
              <a:off x="4354595" y="4883191"/>
              <a:ext cx="1080000" cy="231899"/>
            </a:xfrm>
            <a:prstGeom prst="rect">
              <a:avLst/>
            </a:prstGeom>
            <a:solidFill>
              <a:srgbClr val="FDEFE7"/>
            </a:solidFill>
            <a:ln>
              <a:solidFill>
                <a:srgbClr val="F6B78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V4 (32)</a:t>
              </a:r>
              <a:endParaRPr lang="en-US" altLang="zh-CN" sz="1200" dirty="0">
                <a:solidFill>
                  <a:schemeClr val="tx1"/>
                </a:solidFill>
                <a:latin typeface="Huawei Sans" panose="020C0503030203020204" pitchFamily="34" charset="0"/>
              </a:endParaRPr>
            </a:p>
          </p:txBody>
        </p:sp>
        <p:sp>
          <p:nvSpPr>
            <p:cNvPr id="36" name="矩形 35"/>
            <p:cNvSpPr/>
            <p:nvPr/>
          </p:nvSpPr>
          <p:spPr bwMode="gray">
            <a:xfrm>
              <a:off x="1924595" y="5115090"/>
              <a:ext cx="3240000" cy="231899"/>
            </a:xfrm>
            <a:prstGeom prst="rect">
              <a:avLst/>
            </a:prstGeom>
            <a:solidFill>
              <a:srgbClr val="EAF8FA"/>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Prefix (96)</a:t>
              </a:r>
              <a:endParaRPr lang="en-US" altLang="zh-CN" sz="1200" dirty="0">
                <a:solidFill>
                  <a:schemeClr val="tx1"/>
                </a:solidFill>
                <a:latin typeface="Huawei Sans" panose="020C0503030203020204" pitchFamily="34" charset="0"/>
              </a:endParaRPr>
            </a:p>
          </p:txBody>
        </p:sp>
        <p:sp>
          <p:nvSpPr>
            <p:cNvPr id="37" name="矩形 36"/>
            <p:cNvSpPr/>
            <p:nvPr/>
          </p:nvSpPr>
          <p:spPr bwMode="gray">
            <a:xfrm>
              <a:off x="1530213" y="5115091"/>
              <a:ext cx="394382" cy="231899"/>
            </a:xfrm>
            <a:prstGeom prst="rect">
              <a:avLst/>
            </a:pr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96</a:t>
              </a:r>
              <a:endParaRPr lang="en-US" altLang="zh-CN" sz="1200" dirty="0">
                <a:solidFill>
                  <a:schemeClr val="tx1"/>
                </a:solidFill>
                <a:latin typeface="Huawei Sans" panose="020C0503030203020204" pitchFamily="34" charset="0"/>
              </a:endParaRPr>
            </a:p>
          </p:txBody>
        </p:sp>
        <p:sp>
          <p:nvSpPr>
            <p:cNvPr id="40" name="矩形 39"/>
            <p:cNvSpPr/>
            <p:nvPr/>
          </p:nvSpPr>
          <p:spPr bwMode="gray">
            <a:xfrm>
              <a:off x="5164595" y="5115094"/>
              <a:ext cx="1080000" cy="231899"/>
            </a:xfrm>
            <a:prstGeom prst="rect">
              <a:avLst/>
            </a:prstGeom>
            <a:solidFill>
              <a:srgbClr val="FDEFE7"/>
            </a:solidFill>
            <a:ln>
              <a:solidFill>
                <a:srgbClr val="F6B78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V4 (32)</a:t>
              </a:r>
              <a:endParaRPr lang="en-US" altLang="zh-CN" sz="1200" dirty="0">
                <a:solidFill>
                  <a:schemeClr val="tx1"/>
                </a:solidFill>
                <a:latin typeface="Huawei Sans" panose="020C0503030203020204" pitchFamily="34" charset="0"/>
              </a:endParaRPr>
            </a:p>
          </p:txBody>
        </p:sp>
        <p:sp>
          <p:nvSpPr>
            <p:cNvPr id="41" name="文本框 40"/>
            <p:cNvSpPr txBox="1"/>
            <p:nvPr/>
          </p:nvSpPr>
          <p:spPr bwMode="gray">
            <a:xfrm>
              <a:off x="1551715" y="3694336"/>
              <a:ext cx="351378"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PL</a:t>
              </a:r>
              <a:endParaRPr lang="en-US" sz="1200" dirty="0">
                <a:latin typeface="Huawei Sans" panose="020C0503030203020204" pitchFamily="34" charset="0"/>
                <a:cs typeface="Arial" panose="020B0604020202020204" pitchFamily="34" charset="0"/>
              </a:endParaRPr>
            </a:p>
          </p:txBody>
        </p:sp>
      </p:grpSp>
      <p:sp>
        <p:nvSpPr>
          <p:cNvPr id="46" name="文本框 45"/>
          <p:cNvSpPr txBox="1"/>
          <p:nvPr/>
        </p:nvSpPr>
        <p:spPr bwMode="gray">
          <a:xfrm>
            <a:off x="6095999" y="4514823"/>
            <a:ext cx="5182821" cy="1643527"/>
          </a:xfrm>
          <a:prstGeom prst="rect">
            <a:avLst/>
          </a:prstGeom>
          <a:noFill/>
        </p:spPr>
        <p:txBody>
          <a:bodyPr wrap="square" rtlCol="0">
            <a:spAutoFit/>
          </a:bodyPr>
          <a:lstStyle/>
          <a:p>
            <a:pPr marL="171450" indent="-171450" fontAlgn="ctr">
              <a:lnSpc>
                <a:spcPct val="140000"/>
              </a:lnSpc>
              <a:buFont typeface="Arial" panose="020B0604020202020204" pitchFamily="34" charset="0"/>
              <a:buChar char="•"/>
            </a:pPr>
            <a:r>
              <a:rPr lang="en-US" sz="1200" dirty="0" smtClean="0">
                <a:latin typeface="Huawei Sans" panose="020C0503030203020204" pitchFamily="34" charset="0"/>
              </a:rPr>
              <a:t>If an IPv4 address is 192.168.0.1 and the NAT prefix is 2001:DB8::/64, the IPv6 address corresponding to this IPv4 address is 2001:0DB8:0000:0000:00C0:A800:0100:0000, which can be abbreviated to 2001:DB8::C0:A800:100:0.</a:t>
            </a:r>
          </a:p>
          <a:p>
            <a:pPr marL="171450" indent="-171450" fontAlgn="ctr">
              <a:lnSpc>
                <a:spcPct val="140000"/>
              </a:lnSpc>
              <a:buFont typeface="Arial" panose="020B0604020202020204" pitchFamily="34" charset="0"/>
              <a:buChar char="•"/>
            </a:pPr>
            <a:r>
              <a:rPr lang="en-US" sz="1200" dirty="0" smtClean="0">
                <a:latin typeface="Huawei Sans" panose="020C0503030203020204" pitchFamily="34" charset="0"/>
              </a:rPr>
              <a:t>When you configure a DNS64 server, ensure that it has the same NAT64 prefix and prefix length as the NAT64 device.</a:t>
            </a:r>
            <a:endParaRPr lang="en-US" sz="1200" dirty="0">
              <a:latin typeface="Huawei Sans" panose="020C0503030203020204" pitchFamily="34" charset="0"/>
            </a:endParaRPr>
          </a:p>
        </p:txBody>
      </p:sp>
      <p:sp>
        <p:nvSpPr>
          <p:cNvPr id="47" name="五边形 46"/>
          <p:cNvSpPr/>
          <p:nvPr/>
        </p:nvSpPr>
        <p:spPr bwMode="gray">
          <a:xfrm>
            <a:off x="5855005" y="104076"/>
            <a:ext cx="881075" cy="21312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Overview</a:t>
            </a:r>
            <a:endParaRPr lang="en-US" sz="1200" dirty="0">
              <a:latin typeface="Huawei Sans" panose="020C0503030203020204" pitchFamily="34" charset="0"/>
            </a:endParaRPr>
          </a:p>
        </p:txBody>
      </p:sp>
      <p:sp>
        <p:nvSpPr>
          <p:cNvPr id="55" name="燕尾形 54"/>
          <p:cNvSpPr/>
          <p:nvPr/>
        </p:nvSpPr>
        <p:spPr bwMode="gray">
          <a:xfrm>
            <a:off x="6647300" y="104076"/>
            <a:ext cx="1294562"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IPv6 over IPv4</a:t>
            </a:r>
            <a:endParaRPr lang="en-US" sz="1200" dirty="0">
              <a:latin typeface="Huawei Sans" panose="020C0503030203020204" pitchFamily="34" charset="0"/>
            </a:endParaRPr>
          </a:p>
        </p:txBody>
      </p:sp>
      <p:sp>
        <p:nvSpPr>
          <p:cNvPr id="56" name="燕尾形 55"/>
          <p:cNvSpPr/>
          <p:nvPr/>
        </p:nvSpPr>
        <p:spPr bwMode="gray">
          <a:xfrm>
            <a:off x="7853082" y="104076"/>
            <a:ext cx="720000"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6PE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燕尾形 56"/>
          <p:cNvSpPr/>
          <p:nvPr/>
        </p:nvSpPr>
        <p:spPr bwMode="gray">
          <a:xfrm>
            <a:off x="8484302" y="104076"/>
            <a:ext cx="720000"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6VPE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燕尾形 57"/>
          <p:cNvSpPr/>
          <p:nvPr/>
        </p:nvSpPr>
        <p:spPr bwMode="gray">
          <a:xfrm>
            <a:off x="10344605" y="104076"/>
            <a:ext cx="77225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chemeClr val="bg1"/>
                </a:solidFill>
                <a:latin typeface="Huawei Sans" panose="020C0503030203020204" pitchFamily="34" charset="0"/>
              </a:rPr>
              <a:t>NAT64</a:t>
            </a:r>
            <a:endParaRPr lang="en-US" altLang="zh-CN"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燕尾形 58"/>
          <p:cNvSpPr/>
          <p:nvPr/>
        </p:nvSpPr>
        <p:spPr bwMode="gray">
          <a:xfrm>
            <a:off x="9115522" y="104076"/>
            <a:ext cx="1317863"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IPv4 over IPv6</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燕尾形 59"/>
          <p:cNvSpPr/>
          <p:nvPr/>
        </p:nvSpPr>
        <p:spPr bwMode="gray">
          <a:xfrm>
            <a:off x="11028075" y="104076"/>
            <a:ext cx="72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IVI</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57800461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Dynamic NAT64</a:t>
            </a:r>
            <a:endParaRPr lang="en-US" altLang="zh-CN" dirty="0"/>
          </a:p>
        </p:txBody>
      </p:sp>
      <p:sp>
        <p:nvSpPr>
          <p:cNvPr id="95" name="文本占位符 94"/>
          <p:cNvSpPr>
            <a:spLocks noGrp="1"/>
          </p:cNvSpPr>
          <p:nvPr>
            <p:ph type="body" sz="quarter" idx="10"/>
          </p:nvPr>
        </p:nvSpPr>
        <p:spPr bwMode="gray">
          <a:xfrm>
            <a:off x="455612" y="1052514"/>
            <a:ext cx="11293476" cy="2023757"/>
          </a:xfrm>
        </p:spPr>
        <p:txBody>
          <a:bodyPr/>
          <a:lstStyle/>
          <a:p>
            <a:r>
              <a:rPr lang="en-US" sz="1400" smtClean="0"/>
              <a:t>Dynamic NAT64 applies to the scenarios where a large number of IPv6 users use unfixed IP addresses. When an IPv6 user accesses an IPv4 server, a NAT64 device dynamically translates the IPv6 address in the user packet into an IPv4 address from an address pool, converts the IPv6 packet into an IPv4 packet, and then sends the IPv4 packet to the IPv4 server.</a:t>
            </a:r>
            <a:endParaRPr lang="en-US" altLang="zh-CN" sz="1400" smtClean="0"/>
          </a:p>
          <a:p>
            <a:r>
              <a:rPr lang="en-US" sz="1400" smtClean="0"/>
              <a:t>The NAT64 device then creates a session table for the IPv6-to-IPv4 traffic and records the address mapping. The NAT64 device forwards the IPv4-to-IPv6 traffic that matches an entry in the session table to the corresponding IPv6 user based on the address mapping.</a:t>
            </a:r>
            <a:endParaRPr lang="en-US" sz="1400" dirty="0"/>
          </a:p>
        </p:txBody>
      </p:sp>
      <p:pic>
        <p:nvPicPr>
          <p:cNvPr id="6" name="图片 5" descr="PC.png"/>
          <p:cNvPicPr>
            <a:picLocks noChangeAspect="1"/>
          </p:cNvPicPr>
          <p:nvPr/>
        </p:nvPicPr>
        <p:blipFill>
          <a:blip r:embed="rId3" cstate="print"/>
          <a:stretch>
            <a:fillRect/>
          </a:stretch>
        </p:blipFill>
        <p:spPr bwMode="gray">
          <a:xfrm>
            <a:off x="1086076" y="4389275"/>
            <a:ext cx="445577" cy="342203"/>
          </a:xfrm>
          <a:prstGeom prst="rect">
            <a:avLst/>
          </a:prstGeom>
        </p:spPr>
      </p:pic>
      <p:cxnSp>
        <p:nvCxnSpPr>
          <p:cNvPr id="7" name="直接连接符 6"/>
          <p:cNvCxnSpPr>
            <a:stCxn id="6" idx="3"/>
            <a:endCxn id="18" idx="1"/>
          </p:cNvCxnSpPr>
          <p:nvPr/>
        </p:nvCxnSpPr>
        <p:spPr bwMode="gray">
          <a:xfrm>
            <a:off x="1531653" y="4560377"/>
            <a:ext cx="153883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bwMode="gray">
          <a:xfrm>
            <a:off x="887113" y="4727036"/>
            <a:ext cx="843501"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IPv6 user</a:t>
            </a:r>
            <a:endParaRPr lang="en-US" sz="1200" dirty="0">
              <a:latin typeface="Huawei Sans" panose="020C0503030203020204" pitchFamily="34" charset="0"/>
              <a:cs typeface="Arial" panose="020B0604020202020204" pitchFamily="34" charset="0"/>
            </a:endParaRPr>
          </a:p>
        </p:txBody>
      </p:sp>
      <p:pic>
        <p:nvPicPr>
          <p:cNvPr id="9" name="图片 8"/>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3070488" y="3139188"/>
            <a:ext cx="435249" cy="356904"/>
          </a:xfrm>
          <a:prstGeom prst="rect">
            <a:avLst/>
          </a:prstGeom>
        </p:spPr>
      </p:pic>
      <p:sp>
        <p:nvSpPr>
          <p:cNvPr id="10" name="文本框 9"/>
          <p:cNvSpPr txBox="1"/>
          <p:nvPr/>
        </p:nvSpPr>
        <p:spPr bwMode="gray">
          <a:xfrm>
            <a:off x="2938414" y="2861708"/>
            <a:ext cx="668773"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DNS64</a:t>
            </a:r>
            <a:endParaRPr lang="en-US" sz="1200" dirty="0">
              <a:latin typeface="Huawei Sans" panose="020C0503030203020204" pitchFamily="34" charset="0"/>
              <a:cs typeface="Arial" panose="020B0604020202020204" pitchFamily="34" charset="0"/>
            </a:endParaRPr>
          </a:p>
        </p:txBody>
      </p:sp>
      <p:sp>
        <p:nvSpPr>
          <p:cNvPr id="11" name="Freeform 159"/>
          <p:cNvSpPr/>
          <p:nvPr/>
        </p:nvSpPr>
        <p:spPr bwMode="gray">
          <a:xfrm flipH="1">
            <a:off x="6012621" y="4128500"/>
            <a:ext cx="1102034" cy="610231"/>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sym typeface="Huawei Sans" panose="020C0503030203020204" pitchFamily="34" charset="0"/>
            </a:endParaRPr>
          </a:p>
        </p:txBody>
      </p:sp>
      <p:sp>
        <p:nvSpPr>
          <p:cNvPr id="12" name="文本框 11"/>
          <p:cNvSpPr txBox="1"/>
          <p:nvPr/>
        </p:nvSpPr>
        <p:spPr bwMode="gray">
          <a:xfrm>
            <a:off x="6012621" y="4421877"/>
            <a:ext cx="1082348"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IPv4 Internet</a:t>
            </a:r>
            <a:endParaRPr lang="en-US" sz="1200" dirty="0">
              <a:latin typeface="Huawei Sans" panose="020C0503030203020204" pitchFamily="34" charset="0"/>
              <a:cs typeface="Arial" panose="020B0604020202020204" pitchFamily="34" charset="0"/>
            </a:endParaRPr>
          </a:p>
        </p:txBody>
      </p:sp>
      <p:pic>
        <p:nvPicPr>
          <p:cNvPr id="13" name="图片 12"/>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6587698" y="4033238"/>
            <a:ext cx="434191" cy="356037"/>
          </a:xfrm>
          <a:prstGeom prst="rect">
            <a:avLst/>
          </a:prstGeom>
        </p:spPr>
      </p:pic>
      <p:cxnSp>
        <p:nvCxnSpPr>
          <p:cNvPr id="14" name="直接连接符 13"/>
          <p:cNvCxnSpPr>
            <a:stCxn id="18" idx="0"/>
            <a:endCxn id="9" idx="2"/>
          </p:cNvCxnSpPr>
          <p:nvPr/>
        </p:nvCxnSpPr>
        <p:spPr bwMode="gray">
          <a:xfrm flipV="1">
            <a:off x="3287994" y="3496092"/>
            <a:ext cx="119" cy="885930"/>
          </a:xfrm>
          <a:prstGeom prst="line">
            <a:avLst/>
          </a:prstGeom>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5" name="直接箭头连接符 14"/>
          <p:cNvCxnSpPr/>
          <p:nvPr/>
        </p:nvCxnSpPr>
        <p:spPr bwMode="gray">
          <a:xfrm>
            <a:off x="2038414" y="4756149"/>
            <a:ext cx="2223194" cy="0"/>
          </a:xfrm>
          <a:prstGeom prst="straightConnector1">
            <a:avLst/>
          </a:prstGeom>
          <a:ln w="19050">
            <a:solidFill>
              <a:srgbClr val="56C4D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bwMode="gray">
          <a:xfrm>
            <a:off x="4149832" y="4139936"/>
            <a:ext cx="766557" cy="307777"/>
          </a:xfrm>
          <a:prstGeom prst="rect">
            <a:avLst/>
          </a:prstGeom>
          <a:noFill/>
        </p:spPr>
        <p:txBody>
          <a:bodyPr wrap="none" rtlCol="0">
            <a:spAutoFit/>
          </a:bodyPr>
          <a:lstStyle/>
          <a:p>
            <a:pPr algn="ctr" fontAlgn="ctr"/>
            <a:r>
              <a:rPr lang="en-US" sz="1400" dirty="0" smtClean="0">
                <a:latin typeface="Huawei Sans" panose="020C0503030203020204" pitchFamily="34" charset="0"/>
              </a:rPr>
              <a:t>NAT64</a:t>
            </a:r>
            <a:endParaRPr lang="en-US" sz="1400" dirty="0">
              <a:latin typeface="Huawei Sans" panose="020C0503030203020204" pitchFamily="34" charset="0"/>
              <a:cs typeface="Arial" panose="020B0604020202020204" pitchFamily="34" charset="0"/>
            </a:endParaRPr>
          </a:p>
        </p:txBody>
      </p:sp>
      <p:pic>
        <p:nvPicPr>
          <p:cNvPr id="17" name="图片 1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4324155" y="4389275"/>
            <a:ext cx="417912" cy="342203"/>
          </a:xfrm>
          <a:prstGeom prst="rect">
            <a:avLst/>
          </a:prstGeom>
        </p:spPr>
      </p:pic>
      <p:pic>
        <p:nvPicPr>
          <p:cNvPr id="18" name="图片 17"/>
          <p:cNvPicPr>
            <a:picLocks/>
          </p:cNvPicPr>
          <p:nvPr/>
        </p:nvPicPr>
        <p:blipFill>
          <a:blip r:embed="rId7" cstate="print">
            <a:extLst>
              <a:ext uri="{28A0092B-C50C-407E-A947-70E740481C1C}">
                <a14:useLocalDpi xmlns:a14="http://schemas.microsoft.com/office/drawing/2010/main" val="0"/>
              </a:ext>
            </a:extLst>
          </a:blip>
          <a:stretch>
            <a:fillRect/>
          </a:stretch>
        </p:blipFill>
        <p:spPr bwMode="gray">
          <a:xfrm>
            <a:off x="3070488" y="4382022"/>
            <a:ext cx="435011" cy="356709"/>
          </a:xfrm>
          <a:prstGeom prst="rect">
            <a:avLst/>
          </a:prstGeom>
        </p:spPr>
      </p:pic>
      <p:cxnSp>
        <p:nvCxnSpPr>
          <p:cNvPr id="24" name="直接连接符 23"/>
          <p:cNvCxnSpPr>
            <a:stCxn id="18" idx="3"/>
            <a:endCxn id="17" idx="1"/>
          </p:cNvCxnSpPr>
          <p:nvPr/>
        </p:nvCxnSpPr>
        <p:spPr bwMode="gray">
          <a:xfrm>
            <a:off x="3505499" y="4560377"/>
            <a:ext cx="81865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a:stCxn id="17" idx="3"/>
            <a:endCxn id="12" idx="1"/>
          </p:cNvCxnSpPr>
          <p:nvPr/>
        </p:nvCxnSpPr>
        <p:spPr bwMode="gray">
          <a:xfrm>
            <a:off x="4742067" y="4560377"/>
            <a:ext cx="127055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p:nvSpPr>
        <p:spPr bwMode="gray">
          <a:xfrm>
            <a:off x="6323732" y="3792373"/>
            <a:ext cx="962122"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IPv4 server</a:t>
            </a:r>
            <a:endParaRPr lang="en-US" sz="1200" dirty="0">
              <a:latin typeface="Huawei Sans" panose="020C0503030203020204" pitchFamily="34" charset="0"/>
              <a:cs typeface="Arial" panose="020B0604020202020204" pitchFamily="34" charset="0"/>
            </a:endParaRPr>
          </a:p>
        </p:txBody>
      </p:sp>
      <p:sp>
        <p:nvSpPr>
          <p:cNvPr id="34" name="任意多边形 33"/>
          <p:cNvSpPr/>
          <p:nvPr/>
        </p:nvSpPr>
        <p:spPr bwMode="gray">
          <a:xfrm>
            <a:off x="1620935" y="3673843"/>
            <a:ext cx="1492737" cy="775063"/>
          </a:xfrm>
          <a:custGeom>
            <a:avLst/>
            <a:gdLst>
              <a:gd name="connsiteX0" fmla="*/ 0 w 984069"/>
              <a:gd name="connsiteY0" fmla="*/ 775063 h 775063"/>
              <a:gd name="connsiteX1" fmla="*/ 984069 w 984069"/>
              <a:gd name="connsiteY1" fmla="*/ 775063 h 775063"/>
              <a:gd name="connsiteX2" fmla="*/ 984069 w 984069"/>
              <a:gd name="connsiteY2" fmla="*/ 0 h 775063"/>
            </a:gdLst>
            <a:ahLst/>
            <a:cxnLst>
              <a:cxn ang="0">
                <a:pos x="connsiteX0" y="connsiteY0"/>
              </a:cxn>
              <a:cxn ang="0">
                <a:pos x="connsiteX1" y="connsiteY1"/>
              </a:cxn>
              <a:cxn ang="0">
                <a:pos x="connsiteX2" y="connsiteY2"/>
              </a:cxn>
            </a:cxnLst>
            <a:rect l="l" t="t" r="r" b="b"/>
            <a:pathLst>
              <a:path w="984069" h="775063">
                <a:moveTo>
                  <a:pt x="0" y="775063"/>
                </a:moveTo>
                <a:lnTo>
                  <a:pt x="984069" y="775063"/>
                </a:lnTo>
                <a:lnTo>
                  <a:pt x="984069" y="0"/>
                </a:lnTo>
              </a:path>
            </a:pathLst>
          </a:custGeom>
          <a:ln w="19050">
            <a:solidFill>
              <a:srgbClr val="56C4D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ndParaRPr>
          </a:p>
        </p:txBody>
      </p:sp>
      <p:cxnSp>
        <p:nvCxnSpPr>
          <p:cNvPr id="35" name="直接箭头连接符 34"/>
          <p:cNvCxnSpPr/>
          <p:nvPr/>
        </p:nvCxnSpPr>
        <p:spPr bwMode="gray">
          <a:xfrm flipH="1">
            <a:off x="1643690" y="3564537"/>
            <a:ext cx="1370307" cy="629756"/>
          </a:xfrm>
          <a:prstGeom prst="straightConnector1">
            <a:avLst/>
          </a:prstGeom>
          <a:ln w="19050">
            <a:solidFill>
              <a:srgbClr val="56C4D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8" name="直接箭头连接符 37"/>
          <p:cNvCxnSpPr/>
          <p:nvPr/>
        </p:nvCxnSpPr>
        <p:spPr bwMode="gray">
          <a:xfrm>
            <a:off x="4916389" y="4756149"/>
            <a:ext cx="952332" cy="0"/>
          </a:xfrm>
          <a:prstGeom prst="straightConnector1">
            <a:avLst/>
          </a:prstGeom>
          <a:ln w="19050">
            <a:solidFill>
              <a:srgbClr val="62B23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0" name="直接箭头连接符 39"/>
          <p:cNvCxnSpPr/>
          <p:nvPr/>
        </p:nvCxnSpPr>
        <p:spPr bwMode="gray">
          <a:xfrm>
            <a:off x="2038414" y="5528611"/>
            <a:ext cx="2223194" cy="0"/>
          </a:xfrm>
          <a:prstGeom prst="straightConnector1">
            <a:avLst/>
          </a:prstGeom>
          <a:ln w="19050">
            <a:solidFill>
              <a:srgbClr val="56C4D2"/>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1" name="直接箭头连接符 40"/>
          <p:cNvCxnSpPr/>
          <p:nvPr/>
        </p:nvCxnSpPr>
        <p:spPr bwMode="gray">
          <a:xfrm>
            <a:off x="4916389" y="5528611"/>
            <a:ext cx="952332" cy="0"/>
          </a:xfrm>
          <a:prstGeom prst="straightConnector1">
            <a:avLst/>
          </a:prstGeom>
          <a:ln w="19050">
            <a:solidFill>
              <a:srgbClr val="62B23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42" name="椭圆 41"/>
          <p:cNvSpPr/>
          <p:nvPr/>
        </p:nvSpPr>
        <p:spPr bwMode="gray">
          <a:xfrm>
            <a:off x="2615602" y="4079667"/>
            <a:ext cx="144000" cy="144000"/>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latin typeface="Huawei Sans" panose="020C0503030203020204" pitchFamily="34" charset="0"/>
              </a:rPr>
              <a:t>1</a:t>
            </a:r>
            <a:endParaRPr lang="en-US" altLang="zh-CN" sz="1200" dirty="0">
              <a:latin typeface="Huawei Sans" panose="020C0503030203020204" pitchFamily="34" charset="0"/>
            </a:endParaRPr>
          </a:p>
        </p:txBody>
      </p:sp>
      <p:sp>
        <p:nvSpPr>
          <p:cNvPr id="43" name="椭圆 42"/>
          <p:cNvSpPr/>
          <p:nvPr/>
        </p:nvSpPr>
        <p:spPr bwMode="gray">
          <a:xfrm>
            <a:off x="1568789" y="3967154"/>
            <a:ext cx="144000" cy="144000"/>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latin typeface="Huawei Sans" panose="020C0503030203020204" pitchFamily="34" charset="0"/>
              </a:rPr>
              <a:t>2</a:t>
            </a:r>
            <a:endParaRPr lang="en-US" altLang="zh-CN" sz="1200" dirty="0">
              <a:latin typeface="Huawei Sans" panose="020C0503030203020204" pitchFamily="34" charset="0"/>
            </a:endParaRPr>
          </a:p>
        </p:txBody>
      </p:sp>
      <p:sp>
        <p:nvSpPr>
          <p:cNvPr id="44" name="椭圆 43"/>
          <p:cNvSpPr/>
          <p:nvPr/>
        </p:nvSpPr>
        <p:spPr bwMode="gray">
          <a:xfrm>
            <a:off x="2038427" y="4840712"/>
            <a:ext cx="144000" cy="144000"/>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latin typeface="Huawei Sans" panose="020C0503030203020204" pitchFamily="34" charset="0"/>
              </a:rPr>
              <a:t>3</a:t>
            </a:r>
            <a:endParaRPr lang="en-US" altLang="zh-CN" sz="1200" dirty="0">
              <a:latin typeface="Huawei Sans" panose="020C0503030203020204" pitchFamily="34" charset="0"/>
            </a:endParaRPr>
          </a:p>
        </p:txBody>
      </p:sp>
      <p:sp>
        <p:nvSpPr>
          <p:cNvPr id="48" name="文本框 47"/>
          <p:cNvSpPr txBox="1"/>
          <p:nvPr/>
        </p:nvSpPr>
        <p:spPr bwMode="gray">
          <a:xfrm>
            <a:off x="1580076" y="4178320"/>
            <a:ext cx="1553631"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DNS AAAA Request</a:t>
            </a:r>
            <a:endParaRPr lang="en-US" sz="1200" dirty="0">
              <a:latin typeface="Huawei Sans" panose="020C0503030203020204" pitchFamily="34" charset="0"/>
              <a:cs typeface="Arial" panose="020B0604020202020204" pitchFamily="34" charset="0"/>
            </a:endParaRPr>
          </a:p>
        </p:txBody>
      </p:sp>
      <p:sp>
        <p:nvSpPr>
          <p:cNvPr id="51" name="文本框 50"/>
          <p:cNvSpPr txBox="1"/>
          <p:nvPr/>
        </p:nvSpPr>
        <p:spPr bwMode="gray">
          <a:xfrm rot="20118772">
            <a:off x="1515686" y="3439312"/>
            <a:ext cx="1489510" cy="461665"/>
          </a:xfrm>
          <a:prstGeom prst="rect">
            <a:avLst/>
          </a:prstGeom>
          <a:noFill/>
        </p:spPr>
        <p:txBody>
          <a:bodyPr wrap="none" rtlCol="0">
            <a:spAutoFit/>
          </a:bodyPr>
          <a:lstStyle/>
          <a:p>
            <a:pPr fontAlgn="ctr"/>
            <a:r>
              <a:rPr lang="en-US" sz="1200" dirty="0" smtClean="0">
                <a:latin typeface="Huawei Sans" panose="020C0503030203020204" pitchFamily="34" charset="0"/>
              </a:rPr>
              <a:t>DNS AAAA Reply</a:t>
            </a:r>
          </a:p>
          <a:p>
            <a:pPr fontAlgn="ctr"/>
            <a:r>
              <a:rPr lang="en-US" sz="1200" dirty="0" smtClean="0">
                <a:latin typeface="Huawei Sans" panose="020C0503030203020204" pitchFamily="34" charset="0"/>
              </a:rPr>
              <a:t>(64:FF9B::101:101)</a:t>
            </a:r>
            <a:endParaRPr lang="en-US" sz="1200" dirty="0">
              <a:latin typeface="Huawei Sans" panose="020C0503030203020204" pitchFamily="34" charset="0"/>
              <a:cs typeface="Arial" panose="020B0604020202020204" pitchFamily="34" charset="0"/>
            </a:endParaRPr>
          </a:p>
        </p:txBody>
      </p:sp>
      <p:sp>
        <p:nvSpPr>
          <p:cNvPr id="52" name="文本框 51"/>
          <p:cNvSpPr txBox="1"/>
          <p:nvPr/>
        </p:nvSpPr>
        <p:spPr bwMode="gray">
          <a:xfrm>
            <a:off x="2148764" y="4777903"/>
            <a:ext cx="2310248" cy="646331"/>
          </a:xfrm>
          <a:prstGeom prst="rect">
            <a:avLst/>
          </a:prstGeom>
          <a:noFill/>
        </p:spPr>
        <p:txBody>
          <a:bodyPr wrap="none" rtlCol="0">
            <a:spAutoFit/>
          </a:bodyPr>
          <a:lstStyle/>
          <a:p>
            <a:pPr fontAlgn="ctr"/>
            <a:r>
              <a:rPr lang="en-US" sz="1200" dirty="0" smtClean="0">
                <a:latin typeface="Huawei Sans" panose="020C0503030203020204" pitchFamily="34" charset="0"/>
              </a:rPr>
              <a:t>HTTP Request</a:t>
            </a:r>
          </a:p>
          <a:p>
            <a:pPr fontAlgn="ctr"/>
            <a:r>
              <a:rPr lang="en-US" sz="1200" dirty="0" smtClean="0">
                <a:latin typeface="Huawei Sans" panose="020C0503030203020204" pitchFamily="34" charset="0"/>
              </a:rPr>
              <a:t>SA/Port: 2001:DB8::2/90</a:t>
            </a:r>
          </a:p>
          <a:p>
            <a:pPr fontAlgn="ctr"/>
            <a:r>
              <a:rPr lang="en-US" sz="1200" dirty="0" smtClean="0">
                <a:latin typeface="Huawei Sans" panose="020C0503030203020204" pitchFamily="34" charset="0"/>
              </a:rPr>
              <a:t>DA/Port: </a:t>
            </a:r>
            <a:r>
              <a:rPr lang="en-US" sz="1200" dirty="0" smtClean="0">
                <a:solidFill>
                  <a:srgbClr val="ED6D00"/>
                </a:solidFill>
                <a:latin typeface="Huawei Sans" panose="020C0503030203020204" pitchFamily="34" charset="0"/>
              </a:rPr>
              <a:t>64:FF9B::101:101/80</a:t>
            </a:r>
            <a:endParaRPr lang="en-US" sz="1200" dirty="0">
              <a:solidFill>
                <a:srgbClr val="ED6D00"/>
              </a:solidFill>
              <a:latin typeface="Huawei Sans" panose="020C0503030203020204" pitchFamily="34" charset="0"/>
              <a:cs typeface="Arial" panose="020B0604020202020204" pitchFamily="34" charset="0"/>
            </a:endParaRPr>
          </a:p>
        </p:txBody>
      </p:sp>
      <p:sp>
        <p:nvSpPr>
          <p:cNvPr id="53" name="文本框 52"/>
          <p:cNvSpPr txBox="1"/>
          <p:nvPr/>
        </p:nvSpPr>
        <p:spPr bwMode="gray">
          <a:xfrm>
            <a:off x="685136" y="4906875"/>
            <a:ext cx="1247457"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2001:DB8::2/64</a:t>
            </a:r>
            <a:endParaRPr lang="en-US" sz="1200" dirty="0">
              <a:latin typeface="Huawei Sans" panose="020C0503030203020204" pitchFamily="34" charset="0"/>
              <a:cs typeface="Arial" panose="020B0604020202020204" pitchFamily="34" charset="0"/>
            </a:endParaRPr>
          </a:p>
        </p:txBody>
      </p:sp>
      <p:sp>
        <p:nvSpPr>
          <p:cNvPr id="59" name="椭圆 58"/>
          <p:cNvSpPr/>
          <p:nvPr/>
        </p:nvSpPr>
        <p:spPr bwMode="gray">
          <a:xfrm>
            <a:off x="4747160" y="4840712"/>
            <a:ext cx="144000" cy="144000"/>
          </a:xfrm>
          <a:prstGeom prst="ellipse">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latin typeface="Huawei Sans" panose="020C0503030203020204" pitchFamily="34" charset="0"/>
              </a:rPr>
              <a:t>4</a:t>
            </a:r>
            <a:endParaRPr lang="en-US" altLang="zh-CN" sz="1200" dirty="0">
              <a:latin typeface="Huawei Sans" panose="020C0503030203020204" pitchFamily="34" charset="0"/>
            </a:endParaRPr>
          </a:p>
        </p:txBody>
      </p:sp>
      <p:sp>
        <p:nvSpPr>
          <p:cNvPr id="60" name="文本框 59"/>
          <p:cNvSpPr txBox="1"/>
          <p:nvPr/>
        </p:nvSpPr>
        <p:spPr bwMode="gray">
          <a:xfrm>
            <a:off x="4857497" y="4777903"/>
            <a:ext cx="1657826" cy="646331"/>
          </a:xfrm>
          <a:prstGeom prst="rect">
            <a:avLst/>
          </a:prstGeom>
          <a:noFill/>
        </p:spPr>
        <p:txBody>
          <a:bodyPr wrap="none" rtlCol="0">
            <a:spAutoFit/>
          </a:bodyPr>
          <a:lstStyle/>
          <a:p>
            <a:pPr fontAlgn="ctr"/>
            <a:r>
              <a:rPr lang="en-US" sz="1200" dirty="0" smtClean="0">
                <a:latin typeface="Huawei Sans" panose="020C0503030203020204" pitchFamily="34" charset="0"/>
              </a:rPr>
              <a:t>HTTP Request</a:t>
            </a:r>
          </a:p>
          <a:p>
            <a:pPr fontAlgn="ctr"/>
            <a:r>
              <a:rPr lang="en-US" sz="1200" dirty="0" smtClean="0">
                <a:latin typeface="Huawei Sans" panose="020C0503030203020204" pitchFamily="34" charset="0"/>
              </a:rPr>
              <a:t>SA/Port: </a:t>
            </a:r>
            <a:r>
              <a:rPr lang="en-US" sz="1200" dirty="0" smtClean="0">
                <a:solidFill>
                  <a:srgbClr val="C7000B"/>
                </a:solidFill>
                <a:latin typeface="Huawei Sans" panose="020C0503030203020204" pitchFamily="34" charset="0"/>
              </a:rPr>
              <a:t>2.1.1.10/190</a:t>
            </a:r>
          </a:p>
          <a:p>
            <a:pPr fontAlgn="ctr"/>
            <a:r>
              <a:rPr lang="en-US" sz="1200" dirty="0" smtClean="0">
                <a:latin typeface="Huawei Sans" panose="020C0503030203020204" pitchFamily="34" charset="0"/>
              </a:rPr>
              <a:t>DA/Port: 1.1.1.1/80</a:t>
            </a:r>
            <a:endParaRPr lang="en-US" sz="1200" dirty="0">
              <a:latin typeface="Huawei Sans" panose="020C0503030203020204" pitchFamily="34" charset="0"/>
              <a:cs typeface="Arial" panose="020B0604020202020204" pitchFamily="34" charset="0"/>
            </a:endParaRPr>
          </a:p>
        </p:txBody>
      </p:sp>
      <p:sp>
        <p:nvSpPr>
          <p:cNvPr id="61" name="文本框 60"/>
          <p:cNvSpPr txBox="1"/>
          <p:nvPr/>
        </p:nvSpPr>
        <p:spPr bwMode="gray">
          <a:xfrm>
            <a:off x="7021889" y="3993654"/>
            <a:ext cx="1651413" cy="461665"/>
          </a:xfrm>
          <a:prstGeom prst="rect">
            <a:avLst/>
          </a:prstGeom>
          <a:noFill/>
        </p:spPr>
        <p:txBody>
          <a:bodyPr wrap="none" rtlCol="0">
            <a:spAutoFit/>
          </a:bodyPr>
          <a:lstStyle/>
          <a:p>
            <a:pPr fontAlgn="ctr"/>
            <a:r>
              <a:rPr lang="en-US" sz="1200" dirty="0" smtClean="0">
                <a:latin typeface="Huawei Sans" panose="020C0503030203020204" pitchFamily="34" charset="0"/>
              </a:rPr>
              <a:t>example.huawei.com</a:t>
            </a:r>
          </a:p>
          <a:p>
            <a:pPr fontAlgn="ctr"/>
            <a:r>
              <a:rPr lang="en-US" sz="1200" dirty="0" smtClean="0">
                <a:latin typeface="Huawei Sans" panose="020C0503030203020204" pitchFamily="34" charset="0"/>
              </a:rPr>
              <a:t>1.1.1.1</a:t>
            </a:r>
            <a:endParaRPr lang="en-US" sz="1200" dirty="0">
              <a:latin typeface="Huawei Sans" panose="020C0503030203020204" pitchFamily="34" charset="0"/>
              <a:cs typeface="Arial" panose="020B0604020202020204" pitchFamily="34" charset="0"/>
            </a:endParaRPr>
          </a:p>
        </p:txBody>
      </p:sp>
      <p:sp>
        <p:nvSpPr>
          <p:cNvPr id="62" name="椭圆 61"/>
          <p:cNvSpPr/>
          <p:nvPr/>
        </p:nvSpPr>
        <p:spPr bwMode="gray">
          <a:xfrm>
            <a:off x="2038427" y="5612607"/>
            <a:ext cx="144000" cy="144000"/>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latin typeface="Huawei Sans" panose="020C0503030203020204" pitchFamily="34" charset="0"/>
              </a:rPr>
              <a:t>6</a:t>
            </a:r>
            <a:endParaRPr lang="en-US" altLang="zh-CN" sz="1200" dirty="0">
              <a:latin typeface="Huawei Sans" panose="020C0503030203020204" pitchFamily="34" charset="0"/>
            </a:endParaRPr>
          </a:p>
        </p:txBody>
      </p:sp>
      <p:sp>
        <p:nvSpPr>
          <p:cNvPr id="63" name="文本框 62"/>
          <p:cNvSpPr txBox="1"/>
          <p:nvPr/>
        </p:nvSpPr>
        <p:spPr bwMode="gray">
          <a:xfrm>
            <a:off x="2148764" y="5549798"/>
            <a:ext cx="2209259" cy="646331"/>
          </a:xfrm>
          <a:prstGeom prst="rect">
            <a:avLst/>
          </a:prstGeom>
          <a:noFill/>
        </p:spPr>
        <p:txBody>
          <a:bodyPr wrap="none" rtlCol="0">
            <a:spAutoFit/>
          </a:bodyPr>
          <a:lstStyle/>
          <a:p>
            <a:pPr fontAlgn="ctr"/>
            <a:r>
              <a:rPr lang="en-US" sz="1200" dirty="0" smtClean="0">
                <a:latin typeface="Huawei Sans" panose="020C0503030203020204" pitchFamily="34" charset="0"/>
              </a:rPr>
              <a:t>HTTP Reply</a:t>
            </a:r>
          </a:p>
          <a:p>
            <a:pPr fontAlgn="ctr"/>
            <a:r>
              <a:rPr lang="en-US" sz="1200" dirty="0" smtClean="0">
                <a:latin typeface="Huawei Sans" panose="020C0503030203020204" pitchFamily="34" charset="0"/>
              </a:rPr>
              <a:t>SA/Port: </a:t>
            </a:r>
            <a:r>
              <a:rPr lang="en-US" sz="1200" dirty="0" smtClean="0">
                <a:solidFill>
                  <a:srgbClr val="ED6D00"/>
                </a:solidFill>
                <a:latin typeface="Huawei Sans" panose="020C0503030203020204" pitchFamily="34" charset="0"/>
              </a:rPr>
              <a:t>64:FF9B::101:101/80</a:t>
            </a:r>
            <a:endParaRPr lang="en-US" altLang="zh-CN" sz="1200" dirty="0" smtClean="0">
              <a:latin typeface="Huawei Sans" panose="020C0503030203020204" pitchFamily="34" charset="0"/>
              <a:cs typeface="Arial" panose="020B0604020202020204" pitchFamily="34" charset="0"/>
            </a:endParaRPr>
          </a:p>
          <a:p>
            <a:pPr fontAlgn="ctr"/>
            <a:r>
              <a:rPr lang="en-US" sz="1200" dirty="0" smtClean="0">
                <a:latin typeface="Huawei Sans" panose="020C0503030203020204" pitchFamily="34" charset="0"/>
              </a:rPr>
              <a:t>DA/Port: 2001:DB8::2/90</a:t>
            </a:r>
            <a:endParaRPr lang="en-US" sz="1200" dirty="0">
              <a:latin typeface="Huawei Sans" panose="020C0503030203020204" pitchFamily="34" charset="0"/>
            </a:endParaRPr>
          </a:p>
        </p:txBody>
      </p:sp>
      <p:sp>
        <p:nvSpPr>
          <p:cNvPr id="64" name="椭圆 63"/>
          <p:cNvSpPr/>
          <p:nvPr/>
        </p:nvSpPr>
        <p:spPr bwMode="gray">
          <a:xfrm>
            <a:off x="4747160" y="5612607"/>
            <a:ext cx="144000" cy="144000"/>
          </a:xfrm>
          <a:prstGeom prst="ellipse">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latin typeface="Huawei Sans" panose="020C0503030203020204" pitchFamily="34" charset="0"/>
              </a:rPr>
              <a:t>5</a:t>
            </a:r>
            <a:endParaRPr lang="en-US" altLang="zh-CN" sz="1200" dirty="0">
              <a:latin typeface="Huawei Sans" panose="020C0503030203020204" pitchFamily="34" charset="0"/>
            </a:endParaRPr>
          </a:p>
        </p:txBody>
      </p:sp>
      <p:sp>
        <p:nvSpPr>
          <p:cNvPr id="65" name="文本框 64"/>
          <p:cNvSpPr txBox="1"/>
          <p:nvPr/>
        </p:nvSpPr>
        <p:spPr bwMode="gray">
          <a:xfrm>
            <a:off x="4857497" y="5549798"/>
            <a:ext cx="1688283" cy="646331"/>
          </a:xfrm>
          <a:prstGeom prst="rect">
            <a:avLst/>
          </a:prstGeom>
          <a:noFill/>
        </p:spPr>
        <p:txBody>
          <a:bodyPr wrap="none" rtlCol="0">
            <a:spAutoFit/>
          </a:bodyPr>
          <a:lstStyle/>
          <a:p>
            <a:pPr fontAlgn="ctr"/>
            <a:r>
              <a:rPr lang="en-US" sz="1200" dirty="0" smtClean="0">
                <a:latin typeface="Huawei Sans" panose="020C0503030203020204" pitchFamily="34" charset="0"/>
              </a:rPr>
              <a:t>HTTP Reply</a:t>
            </a:r>
          </a:p>
          <a:p>
            <a:pPr fontAlgn="ctr"/>
            <a:r>
              <a:rPr lang="en-US" sz="1200" dirty="0" smtClean="0">
                <a:latin typeface="Huawei Sans" panose="020C0503030203020204" pitchFamily="34" charset="0"/>
              </a:rPr>
              <a:t>SA/Port: 1.1.1.1/80</a:t>
            </a:r>
          </a:p>
          <a:p>
            <a:pPr fontAlgn="ctr"/>
            <a:r>
              <a:rPr lang="en-US" sz="1200" dirty="0" smtClean="0">
                <a:latin typeface="Huawei Sans" panose="020C0503030203020204" pitchFamily="34" charset="0"/>
              </a:rPr>
              <a:t>DA/Port: </a:t>
            </a:r>
            <a:r>
              <a:rPr lang="en-US" sz="1200" dirty="0" smtClean="0">
                <a:solidFill>
                  <a:srgbClr val="C7000B"/>
                </a:solidFill>
                <a:latin typeface="Huawei Sans" panose="020C0503030203020204" pitchFamily="34" charset="0"/>
              </a:rPr>
              <a:t>2.1.1.10/190</a:t>
            </a:r>
            <a:endParaRPr lang="en-US" sz="1200" dirty="0">
              <a:solidFill>
                <a:srgbClr val="C7000B"/>
              </a:solidFill>
              <a:latin typeface="Huawei Sans" panose="020C0503030203020204" pitchFamily="34" charset="0"/>
            </a:endParaRPr>
          </a:p>
        </p:txBody>
      </p:sp>
      <p:sp>
        <p:nvSpPr>
          <p:cNvPr id="66" name="文本框 65"/>
          <p:cNvSpPr txBox="1"/>
          <p:nvPr/>
        </p:nvSpPr>
        <p:spPr bwMode="gray">
          <a:xfrm>
            <a:off x="4639934" y="3646264"/>
            <a:ext cx="1428596" cy="461665"/>
          </a:xfrm>
          <a:prstGeom prst="rect">
            <a:avLst/>
          </a:prstGeom>
          <a:solidFill>
            <a:schemeClr val="bg1">
              <a:lumMod val="95000"/>
            </a:schemeClr>
          </a:solidFill>
          <a:ln>
            <a:solidFill>
              <a:schemeClr val="bg1">
                <a:lumMod val="75000"/>
              </a:schemeClr>
            </a:solidFill>
            <a:prstDash val="dash"/>
          </a:ln>
        </p:spPr>
        <p:txBody>
          <a:bodyPr wrap="none" rtlCol="0">
            <a:spAutoFit/>
          </a:bodyPr>
          <a:lstStyle/>
          <a:p>
            <a:pPr algn="ctr" fontAlgn="ctr"/>
            <a:r>
              <a:rPr lang="en-US" sz="1200" dirty="0" smtClean="0">
                <a:latin typeface="Huawei Sans" panose="020C0503030203020204" pitchFamily="34" charset="0"/>
              </a:rPr>
              <a:t>IPv4 Address Pool</a:t>
            </a:r>
          </a:p>
          <a:p>
            <a:pPr algn="ctr" fontAlgn="ctr"/>
            <a:r>
              <a:rPr lang="en-US" sz="1200" dirty="0" smtClean="0">
                <a:latin typeface="Huawei Sans" panose="020C0503030203020204" pitchFamily="34" charset="0"/>
              </a:rPr>
              <a:t>2.1.1.10/24</a:t>
            </a:r>
            <a:endParaRPr lang="en-US" altLang="zh-CN" sz="1200" dirty="0">
              <a:latin typeface="Huawei Sans" panose="020C0503030203020204" pitchFamily="34" charset="0"/>
              <a:cs typeface="Arial" panose="020B0604020202020204" pitchFamily="34" charset="0"/>
            </a:endParaRPr>
          </a:p>
        </p:txBody>
      </p:sp>
      <p:grpSp>
        <p:nvGrpSpPr>
          <p:cNvPr id="81" name="组合 80"/>
          <p:cNvGrpSpPr/>
          <p:nvPr/>
        </p:nvGrpSpPr>
        <p:grpSpPr bwMode="gray">
          <a:xfrm>
            <a:off x="3861643" y="2670339"/>
            <a:ext cx="2491215" cy="745858"/>
            <a:chOff x="6250182" y="4735169"/>
            <a:chExt cx="2491215" cy="745858"/>
          </a:xfrm>
        </p:grpSpPr>
        <p:sp>
          <p:nvSpPr>
            <p:cNvPr id="80" name="文本框 79"/>
            <p:cNvSpPr txBox="1"/>
            <p:nvPr/>
          </p:nvSpPr>
          <p:spPr bwMode="gray">
            <a:xfrm>
              <a:off x="6250182" y="4735169"/>
              <a:ext cx="2491215" cy="728050"/>
            </a:xfrm>
            <a:prstGeom prst="rect">
              <a:avLst/>
            </a:prstGeom>
            <a:solidFill>
              <a:schemeClr val="bg1">
                <a:lumMod val="95000"/>
              </a:schemeClr>
            </a:solidFill>
            <a:ln>
              <a:solidFill>
                <a:schemeClr val="bg1">
                  <a:lumMod val="75000"/>
                </a:schemeClr>
              </a:solidFill>
              <a:prstDash val="dash"/>
            </a:ln>
          </p:spPr>
          <p:txBody>
            <a:bodyPr wrap="square" rtlCol="0">
              <a:noAutofit/>
            </a:bodyPr>
            <a:lstStyle/>
            <a:p>
              <a:pPr algn="ctr" fontAlgn="ctr"/>
              <a:endParaRPr lang="en-US" altLang="zh-CN" sz="1200" dirty="0">
                <a:latin typeface="Huawei Sans" panose="020C0503030203020204" pitchFamily="34" charset="0"/>
                <a:cs typeface="Arial" panose="020B0604020202020204" pitchFamily="34" charset="0"/>
              </a:endParaRPr>
            </a:p>
          </p:txBody>
        </p:sp>
        <p:sp>
          <p:nvSpPr>
            <p:cNvPr id="67" name="文本框 66"/>
            <p:cNvSpPr txBox="1"/>
            <p:nvPr/>
          </p:nvSpPr>
          <p:spPr bwMode="gray">
            <a:xfrm>
              <a:off x="6250183" y="4735668"/>
              <a:ext cx="1674617" cy="276999"/>
            </a:xfrm>
            <a:prstGeom prst="rect">
              <a:avLst/>
            </a:prstGeom>
            <a:noFill/>
            <a:ln>
              <a:noFill/>
              <a:prstDash val="dash"/>
            </a:ln>
          </p:spPr>
          <p:txBody>
            <a:bodyPr wrap="square" rtlCol="0">
              <a:spAutoFit/>
            </a:bodyPr>
            <a:lstStyle/>
            <a:p>
              <a:pPr algn="ctr" fontAlgn="ctr"/>
              <a:r>
                <a:rPr lang="en-US" sz="1200" dirty="0" smtClean="0">
                  <a:latin typeface="Huawei Sans" panose="020C0503030203020204" pitchFamily="34" charset="0"/>
                </a:rPr>
                <a:t>64:FF9B::</a:t>
              </a:r>
              <a:r>
                <a:rPr lang="en-US" sz="1200" dirty="0" smtClean="0">
                  <a:solidFill>
                    <a:srgbClr val="ED6D00"/>
                  </a:solidFill>
                  <a:latin typeface="Huawei Sans" panose="020C0503030203020204" pitchFamily="34" charset="0"/>
                </a:rPr>
                <a:t>0101</a:t>
              </a:r>
              <a:r>
                <a:rPr lang="en-US" sz="1200" dirty="0" smtClean="0">
                  <a:latin typeface="Huawei Sans" panose="020C0503030203020204" pitchFamily="34" charset="0"/>
                </a:rPr>
                <a:t>:</a:t>
              </a:r>
              <a:r>
                <a:rPr lang="en-US" sz="1200" dirty="0" smtClean="0">
                  <a:solidFill>
                    <a:srgbClr val="C7000B"/>
                  </a:solidFill>
                  <a:latin typeface="Huawei Sans" panose="020C0503030203020204" pitchFamily="34" charset="0"/>
                </a:rPr>
                <a:t>0101</a:t>
              </a:r>
              <a:endParaRPr lang="en-US" altLang="zh-CN" sz="1200" dirty="0">
                <a:solidFill>
                  <a:srgbClr val="C7000B"/>
                </a:solidFill>
                <a:latin typeface="Huawei Sans" panose="020C0503030203020204" pitchFamily="34" charset="0"/>
                <a:cs typeface="Arial" panose="020B0604020202020204" pitchFamily="34" charset="0"/>
              </a:endParaRPr>
            </a:p>
          </p:txBody>
        </p:sp>
        <p:sp>
          <p:nvSpPr>
            <p:cNvPr id="68" name="文本框 67"/>
            <p:cNvSpPr txBox="1"/>
            <p:nvPr/>
          </p:nvSpPr>
          <p:spPr bwMode="gray">
            <a:xfrm>
              <a:off x="8077188" y="4735169"/>
              <a:ext cx="647943" cy="276999"/>
            </a:xfrm>
            <a:prstGeom prst="rect">
              <a:avLst/>
            </a:prstGeom>
            <a:noFill/>
            <a:ln>
              <a:noFill/>
              <a:prstDash val="dash"/>
            </a:ln>
          </p:spPr>
          <p:txBody>
            <a:bodyPr wrap="square" rtlCol="0">
              <a:spAutoFit/>
            </a:bodyPr>
            <a:lstStyle/>
            <a:p>
              <a:pPr algn="ctr" fontAlgn="ctr"/>
              <a:r>
                <a:rPr lang="en-US" sz="1200" dirty="0" smtClean="0">
                  <a:solidFill>
                    <a:srgbClr val="ED6D00"/>
                  </a:solidFill>
                  <a:latin typeface="Huawei Sans" panose="020C0503030203020204" pitchFamily="34" charset="0"/>
                </a:rPr>
                <a:t>1.1.</a:t>
              </a:r>
              <a:r>
                <a:rPr lang="en-US" sz="1200" dirty="0" smtClean="0">
                  <a:solidFill>
                    <a:srgbClr val="C7000B"/>
                  </a:solidFill>
                  <a:latin typeface="Huawei Sans" panose="020C0503030203020204" pitchFamily="34" charset="0"/>
                </a:rPr>
                <a:t>1.1</a:t>
              </a:r>
              <a:endParaRPr lang="en-US" altLang="zh-CN" sz="1200" dirty="0">
                <a:solidFill>
                  <a:srgbClr val="C7000B"/>
                </a:solidFill>
                <a:latin typeface="Huawei Sans" panose="020C0503030203020204" pitchFamily="34" charset="0"/>
                <a:cs typeface="Arial" panose="020B0604020202020204" pitchFamily="34" charset="0"/>
              </a:endParaRPr>
            </a:p>
          </p:txBody>
        </p:sp>
        <p:cxnSp>
          <p:nvCxnSpPr>
            <p:cNvPr id="75" name="直接箭头连接符 74"/>
            <p:cNvCxnSpPr>
              <a:endCxn id="68" idx="1"/>
            </p:cNvCxnSpPr>
            <p:nvPr/>
          </p:nvCxnSpPr>
          <p:spPr bwMode="gray">
            <a:xfrm>
              <a:off x="7852212" y="4871136"/>
              <a:ext cx="224976" cy="0"/>
            </a:xfrm>
            <a:prstGeom prst="straightConnector1">
              <a:avLst/>
            </a:prstGeom>
            <a:ln w="127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76" name="右大括号 75"/>
            <p:cNvSpPr/>
            <p:nvPr/>
          </p:nvSpPr>
          <p:spPr bwMode="gray">
            <a:xfrm rot="5400000">
              <a:off x="6610519" y="4859994"/>
              <a:ext cx="139339" cy="496707"/>
            </a:xfrm>
            <a:prstGeom prst="rightBrac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ndParaRPr>
            </a:p>
          </p:txBody>
        </p:sp>
        <p:sp>
          <p:nvSpPr>
            <p:cNvPr id="77" name="文本框 76"/>
            <p:cNvSpPr txBox="1"/>
            <p:nvPr/>
          </p:nvSpPr>
          <p:spPr bwMode="gray">
            <a:xfrm>
              <a:off x="6353015" y="5204028"/>
              <a:ext cx="654346"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96 bits</a:t>
              </a:r>
              <a:endParaRPr lang="en-US" sz="1200" dirty="0">
                <a:latin typeface="Huawei Sans" panose="020C0503030203020204" pitchFamily="34" charset="0"/>
                <a:cs typeface="Arial" panose="020B0604020202020204" pitchFamily="34" charset="0"/>
              </a:endParaRPr>
            </a:p>
          </p:txBody>
        </p:sp>
        <p:sp>
          <p:nvSpPr>
            <p:cNvPr id="78" name="右大括号 77"/>
            <p:cNvSpPr/>
            <p:nvPr/>
          </p:nvSpPr>
          <p:spPr bwMode="gray">
            <a:xfrm rot="5400000">
              <a:off x="7295684" y="4790404"/>
              <a:ext cx="165350" cy="661898"/>
            </a:xfrm>
            <a:prstGeom prst="rightBrac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ndParaRPr>
            </a:p>
          </p:txBody>
        </p:sp>
        <p:sp>
          <p:nvSpPr>
            <p:cNvPr id="79" name="文本框 78"/>
            <p:cNvSpPr txBox="1"/>
            <p:nvPr/>
          </p:nvSpPr>
          <p:spPr bwMode="gray">
            <a:xfrm>
              <a:off x="7058164" y="5204028"/>
              <a:ext cx="654346"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32 bits</a:t>
              </a:r>
              <a:endParaRPr lang="en-US" sz="1200" dirty="0">
                <a:latin typeface="Huawei Sans" panose="020C0503030203020204" pitchFamily="34" charset="0"/>
                <a:cs typeface="Arial" panose="020B0604020202020204" pitchFamily="34" charset="0"/>
              </a:endParaRPr>
            </a:p>
          </p:txBody>
        </p:sp>
      </p:grpSp>
      <p:cxnSp>
        <p:nvCxnSpPr>
          <p:cNvPr id="82" name="直接箭头连接符 81"/>
          <p:cNvCxnSpPr>
            <a:stCxn id="9" idx="3"/>
          </p:cNvCxnSpPr>
          <p:nvPr/>
        </p:nvCxnSpPr>
        <p:spPr bwMode="gray">
          <a:xfrm flipV="1">
            <a:off x="3505737" y="3317062"/>
            <a:ext cx="326247" cy="578"/>
          </a:xfrm>
          <a:prstGeom prst="straightConnector1">
            <a:avLst/>
          </a:prstGeom>
          <a:ln w="12700">
            <a:solidFill>
              <a:schemeClr val="bg1">
                <a:lumMod val="6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6" name="直接箭头连接符 85"/>
          <p:cNvCxnSpPr>
            <a:stCxn id="16" idx="0"/>
          </p:cNvCxnSpPr>
          <p:nvPr/>
        </p:nvCxnSpPr>
        <p:spPr bwMode="gray">
          <a:xfrm flipH="1" flipV="1">
            <a:off x="4155024" y="3535756"/>
            <a:ext cx="378087" cy="604180"/>
          </a:xfrm>
          <a:prstGeom prst="straightConnector1">
            <a:avLst/>
          </a:prstGeom>
          <a:ln w="12700">
            <a:solidFill>
              <a:schemeClr val="bg1">
                <a:lumMod val="6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9" name="直接箭头连接符 88"/>
          <p:cNvCxnSpPr>
            <a:stCxn id="16" idx="0"/>
            <a:endCxn id="66" idx="1"/>
          </p:cNvCxnSpPr>
          <p:nvPr/>
        </p:nvCxnSpPr>
        <p:spPr bwMode="gray">
          <a:xfrm flipV="1">
            <a:off x="4533111" y="3877097"/>
            <a:ext cx="106823" cy="262839"/>
          </a:xfrm>
          <a:prstGeom prst="straightConnector1">
            <a:avLst/>
          </a:prstGeom>
          <a:ln w="12700">
            <a:solidFill>
              <a:schemeClr val="bg1">
                <a:lumMod val="6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aphicFrame>
        <p:nvGraphicFramePr>
          <p:cNvPr id="96" name="表格 95"/>
          <p:cNvGraphicFramePr>
            <a:graphicFrameLocks noGrp="1"/>
          </p:cNvGraphicFramePr>
          <p:nvPr>
            <p:extLst/>
          </p:nvPr>
        </p:nvGraphicFramePr>
        <p:xfrm>
          <a:off x="6804793" y="5044687"/>
          <a:ext cx="4910608" cy="731520"/>
        </p:xfrm>
        <a:graphic>
          <a:graphicData uri="http://schemas.openxmlformats.org/drawingml/2006/table">
            <a:tbl>
              <a:tblPr firstRow="1" bandRow="1"/>
              <a:tblGrid>
                <a:gridCol w="1209808"/>
                <a:gridCol w="1368000"/>
                <a:gridCol w="1144800"/>
                <a:gridCol w="1188000"/>
              </a:tblGrid>
              <a:tr h="170572">
                <a:tc>
                  <a:txBody>
                    <a:bodyPr/>
                    <a:lstStyle/>
                    <a:p>
                      <a:pPr algn="ctr" fontAlgn="ctr"/>
                      <a:r>
                        <a:rPr lang="en-US" sz="1200" b="1" dirty="0" smtClean="0">
                          <a:latin typeface="Huawei Sans" panose="020C0503030203020204" pitchFamily="34" charset="0"/>
                        </a:rPr>
                        <a:t>IN_SA/Port</a:t>
                      </a:r>
                      <a:endParaRPr lang="en-US" altLang="zh-CN" sz="1200" b="1" dirty="0">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200" b="1" dirty="0" smtClean="0">
                          <a:latin typeface="Huawei Sans" panose="020C0503030203020204" pitchFamily="34" charset="0"/>
                        </a:rPr>
                        <a:t>IN_DA/Port</a:t>
                      </a:r>
                      <a:endParaRPr lang="en-US" altLang="zh-CN" sz="1200" b="1" dirty="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200" b="1" dirty="0" smtClean="0">
                          <a:latin typeface="Huawei Sans" panose="020C0503030203020204" pitchFamily="34" charset="0"/>
                        </a:rPr>
                        <a:t>OUT_SA/Port</a:t>
                      </a:r>
                      <a:endParaRPr lang="en-US" altLang="zh-CN" sz="1200" b="1" dirty="0">
                        <a:latin typeface="Huawei Sans" panose="020C0503030203020204" pitchFamily="34" charset="0"/>
                      </a:endParaRPr>
                    </a:p>
                  </a:txBody>
                  <a:tcPr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200" b="1" dirty="0" smtClean="0">
                          <a:latin typeface="Huawei Sans" panose="020C0503030203020204" pitchFamily="34" charset="0"/>
                        </a:rPr>
                        <a:t>OUT_DA/Port</a:t>
                      </a:r>
                      <a:endParaRPr lang="en-US" altLang="zh-CN" sz="1200" b="1" dirty="0">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170572">
                <a:tc>
                  <a:txBody>
                    <a:bodyPr/>
                    <a:lstStyle/>
                    <a:p>
                      <a:pPr algn="ctr" fontAlgn="ctr"/>
                      <a:r>
                        <a:rPr lang="en-US" sz="1200" dirty="0" smtClean="0">
                          <a:latin typeface="Huawei Sans" panose="020C0503030203020204" pitchFamily="34" charset="0"/>
                        </a:rPr>
                        <a:t>2001:DB8::2</a:t>
                      </a:r>
                    </a:p>
                    <a:p>
                      <a:pPr algn="ctr" fontAlgn="ctr"/>
                      <a:r>
                        <a:rPr lang="en-US" sz="1200" dirty="0" smtClean="0">
                          <a:latin typeface="Huawei Sans" panose="020C0503030203020204" pitchFamily="34" charset="0"/>
                        </a:rPr>
                        <a:t>/90</a:t>
                      </a:r>
                      <a:endParaRPr lang="en-US" altLang="zh-CN" sz="1200" dirty="0">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64:FF9B::101:101</a:t>
                      </a:r>
                    </a:p>
                    <a:p>
                      <a:pPr algn="ctr" fontAlgn="ctr"/>
                      <a:r>
                        <a:rPr lang="en-US" sz="1200" dirty="0" smtClean="0">
                          <a:latin typeface="Huawei Sans" panose="020C0503030203020204" pitchFamily="34" charset="0"/>
                        </a:rPr>
                        <a:t>/80</a:t>
                      </a:r>
                      <a:endParaRPr lang="en-US" sz="1200" dirty="0">
                        <a:latin typeface="Huawei Sans" panose="020C0503030203020204" pitchFamily="34" charset="0"/>
                      </a:endParaRPr>
                    </a:p>
                  </a:txBody>
                  <a:tcPr anchor="ctr">
                    <a:lnB w="28575"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2.1.1.10</a:t>
                      </a:r>
                    </a:p>
                    <a:p>
                      <a:pPr algn="ctr" fontAlgn="ctr"/>
                      <a:r>
                        <a:rPr lang="en-US" sz="1200" dirty="0" smtClean="0">
                          <a:latin typeface="Huawei Sans" panose="020C0503030203020204" pitchFamily="34" charset="0"/>
                        </a:rPr>
                        <a:t>/190</a:t>
                      </a:r>
                      <a:endParaRPr lang="en-US" sz="1200" dirty="0">
                        <a:latin typeface="Huawei Sans" panose="020C0503030203020204" pitchFamily="34" charset="0"/>
                      </a:endParaRPr>
                    </a:p>
                  </a:txBody>
                  <a:tcPr anchor="ctr">
                    <a:lnB w="28575"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1.1.1.1</a:t>
                      </a:r>
                    </a:p>
                    <a:p>
                      <a:pPr algn="ctr" fontAlgn="ctr"/>
                      <a:r>
                        <a:rPr lang="en-US" sz="1200" dirty="0" smtClean="0">
                          <a:latin typeface="Huawei Sans" panose="020C0503030203020204" pitchFamily="34" charset="0"/>
                        </a:rPr>
                        <a:t>/80</a:t>
                      </a:r>
                      <a:endParaRPr lang="en-US" sz="1200" dirty="0">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sp>
        <p:nvSpPr>
          <p:cNvPr id="97" name="文本框 96"/>
          <p:cNvSpPr txBox="1"/>
          <p:nvPr/>
        </p:nvSpPr>
        <p:spPr bwMode="gray">
          <a:xfrm>
            <a:off x="7719434" y="4718842"/>
            <a:ext cx="3304111" cy="307777"/>
          </a:xfrm>
          <a:prstGeom prst="rect">
            <a:avLst/>
          </a:prstGeom>
          <a:noFill/>
        </p:spPr>
        <p:txBody>
          <a:bodyPr wrap="none" rtlCol="0">
            <a:spAutoFit/>
          </a:bodyPr>
          <a:lstStyle/>
          <a:p>
            <a:pPr algn="ctr" fontAlgn="ctr"/>
            <a:r>
              <a:rPr lang="en-US" sz="1400" b="1" dirty="0" smtClean="0">
                <a:latin typeface="Huawei Sans" panose="020C0503030203020204" pitchFamily="34" charset="0"/>
              </a:rPr>
              <a:t>Session table on the NAT64 firewall</a:t>
            </a:r>
            <a:endParaRPr lang="en-US" sz="1400" b="1" dirty="0">
              <a:latin typeface="Huawei Sans" panose="020C0503030203020204" pitchFamily="34" charset="0"/>
              <a:cs typeface="Arial" panose="020B0604020202020204" pitchFamily="34" charset="0"/>
            </a:endParaRPr>
          </a:p>
        </p:txBody>
      </p:sp>
      <p:cxnSp>
        <p:nvCxnSpPr>
          <p:cNvPr id="99" name="肘形连接符 98"/>
          <p:cNvCxnSpPr/>
          <p:nvPr/>
        </p:nvCxnSpPr>
        <p:spPr bwMode="gray">
          <a:xfrm rot="5400000">
            <a:off x="8666951" y="4584117"/>
            <a:ext cx="12700" cy="2433017"/>
          </a:xfrm>
          <a:prstGeom prst="bentConnector3">
            <a:avLst>
              <a:gd name="adj1" fmla="val 1800000"/>
            </a:avLst>
          </a:prstGeom>
          <a:ln w="19050">
            <a:solidFill>
              <a:schemeClr val="bg1">
                <a:lumMod val="50000"/>
              </a:schemeClr>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2" name="肘形连接符 101"/>
          <p:cNvCxnSpPr/>
          <p:nvPr/>
        </p:nvCxnSpPr>
        <p:spPr bwMode="gray">
          <a:xfrm rot="5400000">
            <a:off x="9883460" y="4584118"/>
            <a:ext cx="12700" cy="2433017"/>
          </a:xfrm>
          <a:prstGeom prst="bentConnector3">
            <a:avLst>
              <a:gd name="adj1" fmla="val 2925000"/>
            </a:avLst>
          </a:prstGeom>
          <a:ln w="19050">
            <a:solidFill>
              <a:srgbClr val="30B5C5"/>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p:nvCxnSpPr>
        <p:spPr bwMode="gray">
          <a:xfrm flipH="1">
            <a:off x="543509" y="5807328"/>
            <a:ext cx="315967" cy="0"/>
          </a:xfrm>
          <a:prstGeom prst="line">
            <a:avLst/>
          </a:prstGeom>
          <a:ln w="19050">
            <a:solidFill>
              <a:srgbClr val="56C4D2"/>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5" name="直接连接符 104"/>
          <p:cNvCxnSpPr/>
          <p:nvPr/>
        </p:nvCxnSpPr>
        <p:spPr bwMode="gray">
          <a:xfrm flipH="1">
            <a:off x="543509" y="6057716"/>
            <a:ext cx="315967" cy="0"/>
          </a:xfrm>
          <a:prstGeom prst="line">
            <a:avLst/>
          </a:prstGeom>
          <a:ln w="19050">
            <a:solidFill>
              <a:srgbClr val="62B230"/>
            </a:solidFill>
            <a:prstDash val="dash"/>
            <a:headEnd type="triangle"/>
          </a:ln>
        </p:spPr>
        <p:style>
          <a:lnRef idx="1">
            <a:schemeClr val="accent1"/>
          </a:lnRef>
          <a:fillRef idx="0">
            <a:schemeClr val="accent1"/>
          </a:fillRef>
          <a:effectRef idx="0">
            <a:schemeClr val="accent1"/>
          </a:effectRef>
          <a:fontRef idx="minor">
            <a:schemeClr val="tx1"/>
          </a:fontRef>
        </p:style>
      </p:cxnSp>
      <p:sp>
        <p:nvSpPr>
          <p:cNvPr id="106" name="文本框 105"/>
          <p:cNvSpPr txBox="1"/>
          <p:nvPr/>
        </p:nvSpPr>
        <p:spPr bwMode="gray">
          <a:xfrm>
            <a:off x="773730" y="5668829"/>
            <a:ext cx="864340" cy="276999"/>
          </a:xfrm>
          <a:prstGeom prst="rect">
            <a:avLst/>
          </a:prstGeom>
          <a:noFill/>
        </p:spPr>
        <p:txBody>
          <a:bodyPr wrap="none" rtlCol="0">
            <a:spAutoFit/>
          </a:bodyPr>
          <a:lstStyle/>
          <a:p>
            <a:pPr algn="ctr" fontAlgn="ctr"/>
            <a:r>
              <a:rPr lang="en-US" sz="1200" dirty="0" smtClean="0">
                <a:solidFill>
                  <a:srgbClr val="30B5C5"/>
                </a:solidFill>
                <a:latin typeface="Huawei Sans" panose="020C0503030203020204" pitchFamily="34" charset="0"/>
              </a:rPr>
              <a:t>IPv6 data</a:t>
            </a:r>
            <a:endParaRPr lang="en-US" sz="1200" dirty="0">
              <a:solidFill>
                <a:srgbClr val="30B5C5"/>
              </a:solidFill>
              <a:latin typeface="Huawei Sans" panose="020C0503030203020204" pitchFamily="34" charset="0"/>
              <a:cs typeface="Arial" panose="020B0604020202020204" pitchFamily="34" charset="0"/>
            </a:endParaRPr>
          </a:p>
        </p:txBody>
      </p:sp>
      <p:sp>
        <p:nvSpPr>
          <p:cNvPr id="107" name="文本框 106"/>
          <p:cNvSpPr txBox="1"/>
          <p:nvPr/>
        </p:nvSpPr>
        <p:spPr bwMode="gray">
          <a:xfrm>
            <a:off x="773730" y="5919217"/>
            <a:ext cx="864340" cy="276999"/>
          </a:xfrm>
          <a:prstGeom prst="rect">
            <a:avLst/>
          </a:prstGeom>
          <a:noFill/>
        </p:spPr>
        <p:txBody>
          <a:bodyPr wrap="none" rtlCol="0">
            <a:spAutoFit/>
          </a:bodyPr>
          <a:lstStyle/>
          <a:p>
            <a:pPr algn="ctr" fontAlgn="ctr"/>
            <a:r>
              <a:rPr lang="en-US" sz="1200" dirty="0" smtClean="0">
                <a:solidFill>
                  <a:srgbClr val="62B230"/>
                </a:solidFill>
                <a:latin typeface="Huawei Sans" panose="020C0503030203020204" pitchFamily="34" charset="0"/>
              </a:rPr>
              <a:t>IPv4 data</a:t>
            </a:r>
            <a:endParaRPr lang="en-US" sz="1200" dirty="0">
              <a:solidFill>
                <a:srgbClr val="62B230"/>
              </a:solidFill>
              <a:latin typeface="Huawei Sans" panose="020C0503030203020204" pitchFamily="34" charset="0"/>
              <a:cs typeface="Arial" panose="020B0604020202020204" pitchFamily="34" charset="0"/>
            </a:endParaRPr>
          </a:p>
        </p:txBody>
      </p:sp>
      <p:sp>
        <p:nvSpPr>
          <p:cNvPr id="70" name="五边形 69"/>
          <p:cNvSpPr/>
          <p:nvPr/>
        </p:nvSpPr>
        <p:spPr bwMode="gray">
          <a:xfrm>
            <a:off x="5855005" y="104076"/>
            <a:ext cx="881075" cy="21312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Overview</a:t>
            </a:r>
            <a:endParaRPr lang="en-US" sz="1200" dirty="0">
              <a:latin typeface="Huawei Sans" panose="020C0503030203020204" pitchFamily="34" charset="0"/>
            </a:endParaRPr>
          </a:p>
        </p:txBody>
      </p:sp>
      <p:sp>
        <p:nvSpPr>
          <p:cNvPr id="71" name="燕尾形 70"/>
          <p:cNvSpPr/>
          <p:nvPr/>
        </p:nvSpPr>
        <p:spPr bwMode="gray">
          <a:xfrm>
            <a:off x="6647300" y="104076"/>
            <a:ext cx="1294562"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IPv6 over IPv4</a:t>
            </a:r>
            <a:endParaRPr lang="en-US" sz="1200" dirty="0">
              <a:latin typeface="Huawei Sans" panose="020C0503030203020204" pitchFamily="34" charset="0"/>
            </a:endParaRPr>
          </a:p>
        </p:txBody>
      </p:sp>
      <p:sp>
        <p:nvSpPr>
          <p:cNvPr id="72" name="燕尾形 71"/>
          <p:cNvSpPr/>
          <p:nvPr/>
        </p:nvSpPr>
        <p:spPr bwMode="gray">
          <a:xfrm>
            <a:off x="7853082" y="104076"/>
            <a:ext cx="720000"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6PE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燕尾形 72"/>
          <p:cNvSpPr/>
          <p:nvPr/>
        </p:nvSpPr>
        <p:spPr bwMode="gray">
          <a:xfrm>
            <a:off x="8484302" y="104076"/>
            <a:ext cx="720000"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6VPE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燕尾形 73"/>
          <p:cNvSpPr/>
          <p:nvPr/>
        </p:nvSpPr>
        <p:spPr bwMode="gray">
          <a:xfrm>
            <a:off x="10344605" y="104076"/>
            <a:ext cx="77225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chemeClr val="bg1"/>
                </a:solidFill>
                <a:latin typeface="Huawei Sans" panose="020C0503030203020204" pitchFamily="34" charset="0"/>
              </a:rPr>
              <a:t>NAT64</a:t>
            </a:r>
            <a:endParaRPr lang="en-US" altLang="zh-CN"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燕尾形 82"/>
          <p:cNvSpPr/>
          <p:nvPr/>
        </p:nvSpPr>
        <p:spPr bwMode="gray">
          <a:xfrm>
            <a:off x="9115522" y="104076"/>
            <a:ext cx="1317863"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IPv4 over IPv6</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3" name="燕尾形 92"/>
          <p:cNvSpPr/>
          <p:nvPr/>
        </p:nvSpPr>
        <p:spPr bwMode="gray">
          <a:xfrm>
            <a:off x="11028075" y="104076"/>
            <a:ext cx="72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IVI</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21085960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Static NAT64</a:t>
            </a:r>
            <a:endParaRPr lang="en-US" altLang="zh-CN" dirty="0"/>
          </a:p>
        </p:txBody>
      </p:sp>
      <p:sp>
        <p:nvSpPr>
          <p:cNvPr id="95" name="文本占位符 94"/>
          <p:cNvSpPr>
            <a:spLocks noGrp="1"/>
          </p:cNvSpPr>
          <p:nvPr>
            <p:ph type="body" sz="quarter" idx="10"/>
          </p:nvPr>
        </p:nvSpPr>
        <p:spPr bwMode="gray">
          <a:xfrm>
            <a:off x="455612" y="1052514"/>
            <a:ext cx="11293476" cy="1645277"/>
          </a:xfrm>
        </p:spPr>
        <p:txBody>
          <a:bodyPr/>
          <a:lstStyle/>
          <a:p>
            <a:r>
              <a:rPr lang="en-US" sz="1400" smtClean="0"/>
              <a:t>Static NAT64 allows for static mappings between IPv6 and IPv4 addresses. These mappings will not be updated or age and will always exist unless you delete them. Both IPv6-to-IPv4 traffic and IPv4-to-IPv6 traffic can trigger the creation of session tables. In this way, not only IPv6 users can access IPv4 servers, but also IPv4 users can access IPv6 servers.</a:t>
            </a:r>
            <a:endParaRPr lang="en-US" altLang="zh-CN" sz="1400" smtClean="0"/>
          </a:p>
          <a:p>
            <a:r>
              <a:rPr lang="en-US" sz="1400" smtClean="0"/>
              <a:t>When users access services of a different protocol stack (IPv4-to-IPv6 or IPv6-to-IPv4), the device translates the destination address in packets between protocol stacks according to the corresponding static address mapping.</a:t>
            </a:r>
            <a:endParaRPr lang="en-US" sz="1400" dirty="0"/>
          </a:p>
        </p:txBody>
      </p:sp>
      <p:cxnSp>
        <p:nvCxnSpPr>
          <p:cNvPr id="7" name="直接连接符 6"/>
          <p:cNvCxnSpPr>
            <a:stCxn id="13" idx="3"/>
            <a:endCxn id="17" idx="1"/>
          </p:cNvCxnSpPr>
          <p:nvPr/>
        </p:nvCxnSpPr>
        <p:spPr bwMode="gray">
          <a:xfrm>
            <a:off x="1535841" y="4547000"/>
            <a:ext cx="225910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9" name="图片 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654885" y="3120138"/>
            <a:ext cx="435249" cy="356904"/>
          </a:xfrm>
          <a:prstGeom prst="rect">
            <a:avLst/>
          </a:prstGeom>
        </p:spPr>
      </p:pic>
      <p:sp>
        <p:nvSpPr>
          <p:cNvPr id="10" name="文本框 9"/>
          <p:cNvSpPr txBox="1"/>
          <p:nvPr/>
        </p:nvSpPr>
        <p:spPr bwMode="gray">
          <a:xfrm>
            <a:off x="4596604" y="2842658"/>
            <a:ext cx="495649"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DNS</a:t>
            </a:r>
            <a:endParaRPr lang="en-US" sz="1200" dirty="0">
              <a:latin typeface="Huawei Sans" panose="020C0503030203020204" pitchFamily="34" charset="0"/>
              <a:cs typeface="Arial" panose="020B0604020202020204" pitchFamily="34" charset="0"/>
            </a:endParaRPr>
          </a:p>
        </p:txBody>
      </p:sp>
      <p:sp>
        <p:nvSpPr>
          <p:cNvPr id="11" name="Freeform 159"/>
          <p:cNvSpPr/>
          <p:nvPr/>
        </p:nvSpPr>
        <p:spPr bwMode="gray">
          <a:xfrm flipH="1">
            <a:off x="6430436" y="4109450"/>
            <a:ext cx="1102034" cy="610231"/>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sym typeface="Huawei Sans" panose="020C0503030203020204" pitchFamily="34" charset="0"/>
            </a:endParaRPr>
          </a:p>
        </p:txBody>
      </p:sp>
      <p:sp>
        <p:nvSpPr>
          <p:cNvPr id="12" name="文本框 11"/>
          <p:cNvSpPr txBox="1"/>
          <p:nvPr/>
        </p:nvSpPr>
        <p:spPr bwMode="gray">
          <a:xfrm>
            <a:off x="6430436" y="4402827"/>
            <a:ext cx="1082348"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IPv4 Internet</a:t>
            </a:r>
            <a:endParaRPr lang="en-US" sz="1200" dirty="0">
              <a:latin typeface="Huawei Sans" panose="020C0503030203020204" pitchFamily="34" charset="0"/>
              <a:cs typeface="Arial" panose="020B0604020202020204" pitchFamily="34" charset="0"/>
            </a:endParaRPr>
          </a:p>
        </p:txBody>
      </p:sp>
      <p:pic>
        <p:nvPicPr>
          <p:cNvPr id="13" name="图片 12"/>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1101650" y="4368981"/>
            <a:ext cx="434191" cy="356037"/>
          </a:xfrm>
          <a:prstGeom prst="rect">
            <a:avLst/>
          </a:prstGeom>
        </p:spPr>
      </p:pic>
      <p:cxnSp>
        <p:nvCxnSpPr>
          <p:cNvPr id="14" name="直接连接符 13"/>
          <p:cNvCxnSpPr>
            <a:stCxn id="18" idx="0"/>
            <a:endCxn id="9" idx="2"/>
          </p:cNvCxnSpPr>
          <p:nvPr/>
        </p:nvCxnSpPr>
        <p:spPr bwMode="gray">
          <a:xfrm flipV="1">
            <a:off x="4872391" y="3477042"/>
            <a:ext cx="119" cy="891603"/>
          </a:xfrm>
          <a:prstGeom prst="line">
            <a:avLst/>
          </a:prstGeom>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5" name="直接箭头连接符 14"/>
          <p:cNvCxnSpPr/>
          <p:nvPr/>
        </p:nvCxnSpPr>
        <p:spPr bwMode="gray">
          <a:xfrm flipH="1">
            <a:off x="1545955" y="4737099"/>
            <a:ext cx="2223194" cy="0"/>
          </a:xfrm>
          <a:prstGeom prst="straightConnector1">
            <a:avLst/>
          </a:prstGeom>
          <a:ln w="19050">
            <a:solidFill>
              <a:srgbClr val="56C4D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bwMode="gray">
          <a:xfrm>
            <a:off x="3620619" y="4120886"/>
            <a:ext cx="766557" cy="307777"/>
          </a:xfrm>
          <a:prstGeom prst="rect">
            <a:avLst/>
          </a:prstGeom>
          <a:noFill/>
        </p:spPr>
        <p:txBody>
          <a:bodyPr wrap="none" rtlCol="0">
            <a:spAutoFit/>
          </a:bodyPr>
          <a:lstStyle/>
          <a:p>
            <a:pPr algn="ctr" fontAlgn="ctr"/>
            <a:r>
              <a:rPr lang="en-US" sz="1400" dirty="0" smtClean="0">
                <a:latin typeface="Huawei Sans" panose="020C0503030203020204" pitchFamily="34" charset="0"/>
              </a:rPr>
              <a:t>NAT64</a:t>
            </a:r>
            <a:endParaRPr lang="en-US" sz="1400" dirty="0">
              <a:latin typeface="Huawei Sans" panose="020C0503030203020204" pitchFamily="34" charset="0"/>
              <a:cs typeface="Arial" panose="020B0604020202020204" pitchFamily="34" charset="0"/>
            </a:endParaRPr>
          </a:p>
        </p:txBody>
      </p:sp>
      <p:pic>
        <p:nvPicPr>
          <p:cNvPr id="17" name="图片 1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3794942" y="4375898"/>
            <a:ext cx="417912" cy="342203"/>
          </a:xfrm>
          <a:prstGeom prst="rect">
            <a:avLst/>
          </a:prstGeom>
        </p:spPr>
      </p:pic>
      <p:pic>
        <p:nvPicPr>
          <p:cNvPr id="18" name="图片 17"/>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4654885" y="4368645"/>
            <a:ext cx="435011" cy="356709"/>
          </a:xfrm>
          <a:prstGeom prst="rect">
            <a:avLst/>
          </a:prstGeom>
        </p:spPr>
      </p:pic>
      <p:cxnSp>
        <p:nvCxnSpPr>
          <p:cNvPr id="24" name="直接连接符 23"/>
          <p:cNvCxnSpPr>
            <a:stCxn id="18" idx="1"/>
            <a:endCxn id="17" idx="3"/>
          </p:cNvCxnSpPr>
          <p:nvPr/>
        </p:nvCxnSpPr>
        <p:spPr bwMode="gray">
          <a:xfrm flipH="1">
            <a:off x="4212854" y="4547000"/>
            <a:ext cx="44203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a:stCxn id="18" idx="3"/>
            <a:endCxn id="12" idx="1"/>
          </p:cNvCxnSpPr>
          <p:nvPr/>
        </p:nvCxnSpPr>
        <p:spPr bwMode="gray">
          <a:xfrm flipV="1">
            <a:off x="5089896" y="4541327"/>
            <a:ext cx="134054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4" name="任意多边形 33"/>
          <p:cNvSpPr/>
          <p:nvPr/>
        </p:nvSpPr>
        <p:spPr bwMode="gray">
          <a:xfrm flipH="1">
            <a:off x="5070481" y="3570493"/>
            <a:ext cx="1297735" cy="775063"/>
          </a:xfrm>
          <a:custGeom>
            <a:avLst/>
            <a:gdLst>
              <a:gd name="connsiteX0" fmla="*/ 0 w 984069"/>
              <a:gd name="connsiteY0" fmla="*/ 775063 h 775063"/>
              <a:gd name="connsiteX1" fmla="*/ 984069 w 984069"/>
              <a:gd name="connsiteY1" fmla="*/ 775063 h 775063"/>
              <a:gd name="connsiteX2" fmla="*/ 984069 w 984069"/>
              <a:gd name="connsiteY2" fmla="*/ 0 h 775063"/>
            </a:gdLst>
            <a:ahLst/>
            <a:cxnLst>
              <a:cxn ang="0">
                <a:pos x="connsiteX0" y="connsiteY0"/>
              </a:cxn>
              <a:cxn ang="0">
                <a:pos x="connsiteX1" y="connsiteY1"/>
              </a:cxn>
              <a:cxn ang="0">
                <a:pos x="connsiteX2" y="connsiteY2"/>
              </a:cxn>
            </a:cxnLst>
            <a:rect l="l" t="t" r="r" b="b"/>
            <a:pathLst>
              <a:path w="984069" h="775063">
                <a:moveTo>
                  <a:pt x="0" y="775063"/>
                </a:moveTo>
                <a:lnTo>
                  <a:pt x="984069" y="775063"/>
                </a:lnTo>
                <a:lnTo>
                  <a:pt x="984069" y="0"/>
                </a:lnTo>
              </a:path>
            </a:pathLst>
          </a:custGeom>
          <a:ln w="19050">
            <a:solidFill>
              <a:srgbClr val="62B23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ndParaRPr>
          </a:p>
        </p:txBody>
      </p:sp>
      <p:cxnSp>
        <p:nvCxnSpPr>
          <p:cNvPr id="35" name="直接箭头连接符 34"/>
          <p:cNvCxnSpPr/>
          <p:nvPr/>
        </p:nvCxnSpPr>
        <p:spPr bwMode="gray">
          <a:xfrm>
            <a:off x="5191584" y="3491096"/>
            <a:ext cx="1328580" cy="675364"/>
          </a:xfrm>
          <a:prstGeom prst="straightConnector1">
            <a:avLst/>
          </a:prstGeom>
          <a:ln w="19050">
            <a:solidFill>
              <a:srgbClr val="62B23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8" name="直接箭头连接符 37"/>
          <p:cNvCxnSpPr/>
          <p:nvPr/>
        </p:nvCxnSpPr>
        <p:spPr bwMode="gray">
          <a:xfrm flipH="1">
            <a:off x="4305300" y="4746624"/>
            <a:ext cx="1981236" cy="0"/>
          </a:xfrm>
          <a:prstGeom prst="straightConnector1">
            <a:avLst/>
          </a:prstGeom>
          <a:ln w="19050">
            <a:solidFill>
              <a:srgbClr val="62B23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0" name="直接箭头连接符 39"/>
          <p:cNvCxnSpPr/>
          <p:nvPr/>
        </p:nvCxnSpPr>
        <p:spPr bwMode="gray">
          <a:xfrm flipH="1">
            <a:off x="1545955" y="5509561"/>
            <a:ext cx="2223194" cy="0"/>
          </a:xfrm>
          <a:prstGeom prst="straightConnector1">
            <a:avLst/>
          </a:prstGeom>
          <a:ln w="19050">
            <a:solidFill>
              <a:srgbClr val="56C4D2"/>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42" name="椭圆 41"/>
          <p:cNvSpPr/>
          <p:nvPr/>
        </p:nvSpPr>
        <p:spPr bwMode="gray">
          <a:xfrm>
            <a:off x="5115988" y="4127105"/>
            <a:ext cx="144000" cy="144000"/>
          </a:xfrm>
          <a:prstGeom prst="ellipse">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latin typeface="Huawei Sans" panose="020C0503030203020204" pitchFamily="34" charset="0"/>
              </a:rPr>
              <a:t>1</a:t>
            </a:r>
            <a:endParaRPr lang="en-US" altLang="zh-CN" sz="1200" dirty="0">
              <a:latin typeface="Huawei Sans" panose="020C0503030203020204" pitchFamily="34" charset="0"/>
            </a:endParaRPr>
          </a:p>
        </p:txBody>
      </p:sp>
      <p:sp>
        <p:nvSpPr>
          <p:cNvPr id="43" name="椭圆 42"/>
          <p:cNvSpPr/>
          <p:nvPr/>
        </p:nvSpPr>
        <p:spPr bwMode="gray">
          <a:xfrm>
            <a:off x="5409208" y="3374722"/>
            <a:ext cx="144000" cy="144000"/>
          </a:xfrm>
          <a:prstGeom prst="ellipse">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latin typeface="Huawei Sans" panose="020C0503030203020204" pitchFamily="34" charset="0"/>
              </a:rPr>
              <a:t>2</a:t>
            </a:r>
            <a:endParaRPr lang="en-US" altLang="zh-CN" sz="1200" dirty="0">
              <a:latin typeface="Huawei Sans" panose="020C0503030203020204" pitchFamily="34" charset="0"/>
            </a:endParaRPr>
          </a:p>
        </p:txBody>
      </p:sp>
      <p:sp>
        <p:nvSpPr>
          <p:cNvPr id="44" name="椭圆 43"/>
          <p:cNvSpPr/>
          <p:nvPr/>
        </p:nvSpPr>
        <p:spPr bwMode="gray">
          <a:xfrm>
            <a:off x="1545968" y="4821662"/>
            <a:ext cx="144000" cy="144000"/>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latin typeface="Huawei Sans" panose="020C0503030203020204" pitchFamily="34" charset="0"/>
              </a:rPr>
              <a:t>4</a:t>
            </a:r>
            <a:endParaRPr lang="en-US" altLang="zh-CN" sz="1200" dirty="0">
              <a:latin typeface="Huawei Sans" panose="020C0503030203020204" pitchFamily="34" charset="0"/>
            </a:endParaRPr>
          </a:p>
        </p:txBody>
      </p:sp>
      <p:sp>
        <p:nvSpPr>
          <p:cNvPr id="48" name="文本框 47"/>
          <p:cNvSpPr txBox="1"/>
          <p:nvPr/>
        </p:nvSpPr>
        <p:spPr bwMode="gray">
          <a:xfrm>
            <a:off x="5193731" y="4063654"/>
            <a:ext cx="1250662"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DNS A Request</a:t>
            </a:r>
            <a:endParaRPr lang="en-US" sz="1200" dirty="0">
              <a:latin typeface="Huawei Sans" panose="020C0503030203020204" pitchFamily="34" charset="0"/>
              <a:cs typeface="Arial" panose="020B0604020202020204" pitchFamily="34" charset="0"/>
            </a:endParaRPr>
          </a:p>
        </p:txBody>
      </p:sp>
      <p:sp>
        <p:nvSpPr>
          <p:cNvPr id="51" name="文本框 50"/>
          <p:cNvSpPr txBox="1"/>
          <p:nvPr/>
        </p:nvSpPr>
        <p:spPr bwMode="gray">
          <a:xfrm rot="1604649">
            <a:off x="5457144" y="3401857"/>
            <a:ext cx="1074333" cy="461665"/>
          </a:xfrm>
          <a:prstGeom prst="rect">
            <a:avLst/>
          </a:prstGeom>
          <a:noFill/>
        </p:spPr>
        <p:txBody>
          <a:bodyPr wrap="none" rtlCol="0">
            <a:spAutoFit/>
          </a:bodyPr>
          <a:lstStyle/>
          <a:p>
            <a:pPr fontAlgn="ctr"/>
            <a:r>
              <a:rPr lang="en-US" sz="1200" dirty="0" smtClean="0">
                <a:latin typeface="Huawei Sans" panose="020C0503030203020204" pitchFamily="34" charset="0"/>
              </a:rPr>
              <a:t>DNS A Reply</a:t>
            </a:r>
          </a:p>
          <a:p>
            <a:pPr fontAlgn="ctr"/>
            <a:r>
              <a:rPr lang="en-US" sz="1200" dirty="0" smtClean="0">
                <a:latin typeface="Huawei Sans" panose="020C0503030203020204" pitchFamily="34" charset="0"/>
              </a:rPr>
              <a:t>(2.1.1.10)</a:t>
            </a:r>
            <a:endParaRPr lang="en-US" sz="1200" dirty="0">
              <a:latin typeface="Huawei Sans" panose="020C0503030203020204" pitchFamily="34" charset="0"/>
              <a:cs typeface="Arial" panose="020B0604020202020204" pitchFamily="34" charset="0"/>
            </a:endParaRPr>
          </a:p>
        </p:txBody>
      </p:sp>
      <p:sp>
        <p:nvSpPr>
          <p:cNvPr id="52" name="文本框 51"/>
          <p:cNvSpPr txBox="1"/>
          <p:nvPr/>
        </p:nvSpPr>
        <p:spPr bwMode="gray">
          <a:xfrm>
            <a:off x="1656305" y="4758853"/>
            <a:ext cx="2279791" cy="646331"/>
          </a:xfrm>
          <a:prstGeom prst="rect">
            <a:avLst/>
          </a:prstGeom>
          <a:noFill/>
        </p:spPr>
        <p:txBody>
          <a:bodyPr wrap="none" rtlCol="0">
            <a:spAutoFit/>
          </a:bodyPr>
          <a:lstStyle/>
          <a:p>
            <a:pPr fontAlgn="ctr"/>
            <a:r>
              <a:rPr lang="en-US" sz="1200" dirty="0" smtClean="0">
                <a:latin typeface="Huawei Sans" panose="020C0503030203020204" pitchFamily="34" charset="0"/>
              </a:rPr>
              <a:t>HTTP Request</a:t>
            </a:r>
          </a:p>
          <a:p>
            <a:pPr fontAlgn="ctr"/>
            <a:r>
              <a:rPr lang="en-US" sz="1200" dirty="0" smtClean="0">
                <a:latin typeface="Huawei Sans" panose="020C0503030203020204" pitchFamily="34" charset="0"/>
              </a:rPr>
              <a:t>SA/Port: </a:t>
            </a:r>
            <a:r>
              <a:rPr lang="en-US" sz="1200" dirty="0" smtClean="0">
                <a:solidFill>
                  <a:srgbClr val="ED6D00"/>
                </a:solidFill>
                <a:latin typeface="Huawei Sans" panose="020C0503030203020204" pitchFamily="34" charset="0"/>
              </a:rPr>
              <a:t>64:FF9B::101:101/80</a:t>
            </a:r>
            <a:endParaRPr lang="en-US" altLang="zh-CN" sz="1200" dirty="0" smtClean="0">
              <a:solidFill>
                <a:srgbClr val="ED6D00"/>
              </a:solidFill>
              <a:latin typeface="Huawei Sans" panose="020C0503030203020204" pitchFamily="34" charset="0"/>
              <a:cs typeface="Arial" panose="020B0604020202020204" pitchFamily="34" charset="0"/>
            </a:endParaRPr>
          </a:p>
          <a:p>
            <a:pPr fontAlgn="ctr"/>
            <a:r>
              <a:rPr lang="en-US" sz="1200" dirty="0" smtClean="0">
                <a:latin typeface="Huawei Sans" panose="020C0503030203020204" pitchFamily="34" charset="0"/>
              </a:rPr>
              <a:t>DA/Port: </a:t>
            </a:r>
            <a:r>
              <a:rPr lang="en-US" sz="1200" dirty="0" smtClean="0">
                <a:solidFill>
                  <a:srgbClr val="C7000B"/>
                </a:solidFill>
                <a:latin typeface="Huawei Sans" panose="020C0503030203020204" pitchFamily="34" charset="0"/>
              </a:rPr>
              <a:t>2001:DB8::2/90</a:t>
            </a:r>
            <a:endParaRPr lang="en-US" altLang="zh-CN" sz="1200" dirty="0">
              <a:solidFill>
                <a:srgbClr val="C7000B"/>
              </a:solidFill>
              <a:latin typeface="Huawei Sans" panose="020C0503030203020204" pitchFamily="34" charset="0"/>
              <a:cs typeface="Arial" panose="020B0604020202020204" pitchFamily="34" charset="0"/>
            </a:endParaRPr>
          </a:p>
        </p:txBody>
      </p:sp>
      <p:sp>
        <p:nvSpPr>
          <p:cNvPr id="53" name="文本框 52"/>
          <p:cNvSpPr txBox="1"/>
          <p:nvPr/>
        </p:nvSpPr>
        <p:spPr bwMode="gray">
          <a:xfrm>
            <a:off x="531013" y="3945671"/>
            <a:ext cx="1651414" cy="461665"/>
          </a:xfrm>
          <a:prstGeom prst="rect">
            <a:avLst/>
          </a:prstGeom>
          <a:noFill/>
        </p:spPr>
        <p:txBody>
          <a:bodyPr wrap="none" rtlCol="0">
            <a:spAutoFit/>
          </a:bodyPr>
          <a:lstStyle/>
          <a:p>
            <a:pPr algn="ctr" fontAlgn="ctr"/>
            <a:r>
              <a:rPr lang="en-US" sz="1200" dirty="0" smtClean="0">
                <a:latin typeface="Huawei Sans" panose="020C0503030203020204" pitchFamily="34" charset="0"/>
              </a:rPr>
              <a:t>example.huawei.com</a:t>
            </a:r>
          </a:p>
          <a:p>
            <a:pPr algn="ctr" fontAlgn="ctr"/>
            <a:r>
              <a:rPr lang="en-US" sz="1200" dirty="0" smtClean="0">
                <a:latin typeface="Huawei Sans" panose="020C0503030203020204" pitchFamily="34" charset="0"/>
              </a:rPr>
              <a:t>2001:DB8::2/64</a:t>
            </a:r>
            <a:endParaRPr lang="en-US" sz="1200" dirty="0">
              <a:latin typeface="Huawei Sans" panose="020C0503030203020204" pitchFamily="34" charset="0"/>
              <a:cs typeface="Arial" panose="020B0604020202020204" pitchFamily="34" charset="0"/>
            </a:endParaRPr>
          </a:p>
        </p:txBody>
      </p:sp>
      <p:sp>
        <p:nvSpPr>
          <p:cNvPr id="59" name="椭圆 58"/>
          <p:cNvSpPr/>
          <p:nvPr/>
        </p:nvSpPr>
        <p:spPr bwMode="gray">
          <a:xfrm>
            <a:off x="4385840" y="4821662"/>
            <a:ext cx="144000" cy="144000"/>
          </a:xfrm>
          <a:prstGeom prst="ellipse">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latin typeface="Huawei Sans" panose="020C0503030203020204" pitchFamily="34" charset="0"/>
              </a:rPr>
              <a:t>3</a:t>
            </a:r>
            <a:endParaRPr lang="en-US" altLang="zh-CN" sz="1200" dirty="0">
              <a:latin typeface="Huawei Sans" panose="020C0503030203020204" pitchFamily="34" charset="0"/>
            </a:endParaRPr>
          </a:p>
        </p:txBody>
      </p:sp>
      <p:sp>
        <p:nvSpPr>
          <p:cNvPr id="60" name="文本框 59"/>
          <p:cNvSpPr txBox="1"/>
          <p:nvPr/>
        </p:nvSpPr>
        <p:spPr bwMode="gray">
          <a:xfrm>
            <a:off x="4496177" y="4758853"/>
            <a:ext cx="1688283" cy="646331"/>
          </a:xfrm>
          <a:prstGeom prst="rect">
            <a:avLst/>
          </a:prstGeom>
          <a:noFill/>
        </p:spPr>
        <p:txBody>
          <a:bodyPr wrap="none" rtlCol="0">
            <a:spAutoFit/>
          </a:bodyPr>
          <a:lstStyle/>
          <a:p>
            <a:pPr fontAlgn="ctr"/>
            <a:r>
              <a:rPr lang="en-US" sz="1200" dirty="0" smtClean="0">
                <a:latin typeface="Huawei Sans" panose="020C0503030203020204" pitchFamily="34" charset="0"/>
              </a:rPr>
              <a:t>HTTP Request</a:t>
            </a:r>
          </a:p>
          <a:p>
            <a:pPr fontAlgn="ctr"/>
            <a:r>
              <a:rPr lang="en-US" sz="1200" dirty="0" smtClean="0">
                <a:latin typeface="Huawei Sans" panose="020C0503030203020204" pitchFamily="34" charset="0"/>
              </a:rPr>
              <a:t>SA/Port: 1.1.1.1/80</a:t>
            </a:r>
          </a:p>
          <a:p>
            <a:pPr fontAlgn="ctr"/>
            <a:r>
              <a:rPr lang="en-US" sz="1200" dirty="0" smtClean="0">
                <a:latin typeface="Huawei Sans" panose="020C0503030203020204" pitchFamily="34" charset="0"/>
              </a:rPr>
              <a:t>DA/Port: </a:t>
            </a:r>
            <a:r>
              <a:rPr lang="en-US" sz="1200" dirty="0" smtClean="0">
                <a:solidFill>
                  <a:srgbClr val="C7000B"/>
                </a:solidFill>
                <a:latin typeface="Huawei Sans" panose="020C0503030203020204" pitchFamily="34" charset="0"/>
              </a:rPr>
              <a:t>2.1.1.10/190</a:t>
            </a:r>
            <a:endParaRPr lang="en-US" altLang="zh-CN" sz="1200" dirty="0">
              <a:solidFill>
                <a:srgbClr val="C7000B"/>
              </a:solidFill>
              <a:latin typeface="Huawei Sans" panose="020C0503030203020204" pitchFamily="34" charset="0"/>
              <a:cs typeface="Arial" panose="020B0604020202020204" pitchFamily="34" charset="0"/>
            </a:endParaRPr>
          </a:p>
        </p:txBody>
      </p:sp>
      <p:sp>
        <p:nvSpPr>
          <p:cNvPr id="61" name="文本框 60"/>
          <p:cNvSpPr txBox="1"/>
          <p:nvPr/>
        </p:nvSpPr>
        <p:spPr bwMode="gray">
          <a:xfrm>
            <a:off x="7439704" y="3974604"/>
            <a:ext cx="869149" cy="461665"/>
          </a:xfrm>
          <a:prstGeom prst="rect">
            <a:avLst/>
          </a:prstGeom>
          <a:noFill/>
        </p:spPr>
        <p:txBody>
          <a:bodyPr wrap="none" rtlCol="0">
            <a:spAutoFit/>
          </a:bodyPr>
          <a:lstStyle/>
          <a:p>
            <a:pPr fontAlgn="ctr"/>
            <a:r>
              <a:rPr lang="en-US" sz="1200" dirty="0" smtClean="0">
                <a:latin typeface="Huawei Sans" panose="020C0503030203020204" pitchFamily="34" charset="0"/>
              </a:rPr>
              <a:t>IPv4 user</a:t>
            </a:r>
          </a:p>
          <a:p>
            <a:pPr fontAlgn="ctr"/>
            <a:r>
              <a:rPr lang="en-US" sz="1200" dirty="0" smtClean="0">
                <a:latin typeface="Huawei Sans" panose="020C0503030203020204" pitchFamily="34" charset="0"/>
              </a:rPr>
              <a:t>1.1.1.1/24</a:t>
            </a:r>
            <a:endParaRPr lang="en-US" sz="1200" dirty="0">
              <a:latin typeface="Huawei Sans" panose="020C0503030203020204" pitchFamily="34" charset="0"/>
              <a:cs typeface="Arial" panose="020B0604020202020204" pitchFamily="34" charset="0"/>
            </a:endParaRPr>
          </a:p>
        </p:txBody>
      </p:sp>
      <p:sp>
        <p:nvSpPr>
          <p:cNvPr id="62" name="椭圆 61"/>
          <p:cNvSpPr/>
          <p:nvPr/>
        </p:nvSpPr>
        <p:spPr bwMode="gray">
          <a:xfrm>
            <a:off x="1545968" y="5593557"/>
            <a:ext cx="144000" cy="144000"/>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latin typeface="Huawei Sans" panose="020C0503030203020204" pitchFamily="34" charset="0"/>
              </a:rPr>
              <a:t>5</a:t>
            </a:r>
            <a:endParaRPr lang="en-US" altLang="zh-CN" sz="1200" dirty="0">
              <a:latin typeface="Huawei Sans" panose="020C0503030203020204" pitchFamily="34" charset="0"/>
            </a:endParaRPr>
          </a:p>
        </p:txBody>
      </p:sp>
      <p:sp>
        <p:nvSpPr>
          <p:cNvPr id="63" name="文本框 62"/>
          <p:cNvSpPr txBox="1"/>
          <p:nvPr/>
        </p:nvSpPr>
        <p:spPr bwMode="gray">
          <a:xfrm>
            <a:off x="1656305" y="5530748"/>
            <a:ext cx="2310248" cy="646331"/>
          </a:xfrm>
          <a:prstGeom prst="rect">
            <a:avLst/>
          </a:prstGeom>
          <a:noFill/>
        </p:spPr>
        <p:txBody>
          <a:bodyPr wrap="none" rtlCol="0">
            <a:spAutoFit/>
          </a:bodyPr>
          <a:lstStyle/>
          <a:p>
            <a:pPr fontAlgn="ctr"/>
            <a:r>
              <a:rPr lang="en-US" sz="1200" dirty="0" smtClean="0">
                <a:latin typeface="Huawei Sans" panose="020C0503030203020204" pitchFamily="34" charset="0"/>
              </a:rPr>
              <a:t>HTTP Reply</a:t>
            </a:r>
          </a:p>
          <a:p>
            <a:pPr fontAlgn="ctr"/>
            <a:r>
              <a:rPr lang="en-US" sz="1200" dirty="0" smtClean="0">
                <a:latin typeface="Huawei Sans" panose="020C0503030203020204" pitchFamily="34" charset="0"/>
              </a:rPr>
              <a:t>SA/Port: </a:t>
            </a:r>
            <a:r>
              <a:rPr lang="en-US" sz="1200" dirty="0" smtClean="0">
                <a:solidFill>
                  <a:srgbClr val="C7000B"/>
                </a:solidFill>
                <a:latin typeface="Huawei Sans" panose="020C0503030203020204" pitchFamily="34" charset="0"/>
              </a:rPr>
              <a:t>2001:DB8::2/90</a:t>
            </a:r>
            <a:endParaRPr lang="en-US" altLang="zh-CN" sz="1200" dirty="0" smtClean="0">
              <a:solidFill>
                <a:srgbClr val="C7000B"/>
              </a:solidFill>
              <a:latin typeface="Huawei Sans" panose="020C0503030203020204" pitchFamily="34" charset="0"/>
              <a:cs typeface="Arial" panose="020B0604020202020204" pitchFamily="34" charset="0"/>
            </a:endParaRPr>
          </a:p>
          <a:p>
            <a:pPr fontAlgn="ctr"/>
            <a:r>
              <a:rPr lang="en-US" sz="1200" dirty="0" smtClean="0">
                <a:latin typeface="Huawei Sans" panose="020C0503030203020204" pitchFamily="34" charset="0"/>
              </a:rPr>
              <a:t>DA/Port: </a:t>
            </a:r>
            <a:r>
              <a:rPr lang="en-US" sz="1200" dirty="0" smtClean="0">
                <a:solidFill>
                  <a:srgbClr val="ED6D00"/>
                </a:solidFill>
                <a:latin typeface="Huawei Sans" panose="020C0503030203020204" pitchFamily="34" charset="0"/>
              </a:rPr>
              <a:t>64:FF9B::101:101/80</a:t>
            </a:r>
            <a:endParaRPr lang="en-US" altLang="zh-CN" sz="1200" dirty="0">
              <a:latin typeface="Huawei Sans" panose="020C0503030203020204" pitchFamily="34" charset="0"/>
              <a:cs typeface="Arial" panose="020B0604020202020204" pitchFamily="34" charset="0"/>
            </a:endParaRPr>
          </a:p>
        </p:txBody>
      </p:sp>
      <p:sp>
        <p:nvSpPr>
          <p:cNvPr id="64" name="椭圆 63"/>
          <p:cNvSpPr/>
          <p:nvPr/>
        </p:nvSpPr>
        <p:spPr bwMode="gray">
          <a:xfrm>
            <a:off x="4385840" y="5593557"/>
            <a:ext cx="144000" cy="144000"/>
          </a:xfrm>
          <a:prstGeom prst="ellipse">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latin typeface="Huawei Sans" panose="020C0503030203020204" pitchFamily="34" charset="0"/>
              </a:rPr>
              <a:t>6</a:t>
            </a:r>
            <a:endParaRPr lang="en-US" altLang="zh-CN" sz="1200" dirty="0">
              <a:latin typeface="Huawei Sans" panose="020C0503030203020204" pitchFamily="34" charset="0"/>
            </a:endParaRPr>
          </a:p>
        </p:txBody>
      </p:sp>
      <p:sp>
        <p:nvSpPr>
          <p:cNvPr id="65" name="文本框 64"/>
          <p:cNvSpPr txBox="1"/>
          <p:nvPr/>
        </p:nvSpPr>
        <p:spPr bwMode="gray">
          <a:xfrm>
            <a:off x="4496177" y="5530748"/>
            <a:ext cx="1657826" cy="646331"/>
          </a:xfrm>
          <a:prstGeom prst="rect">
            <a:avLst/>
          </a:prstGeom>
          <a:noFill/>
        </p:spPr>
        <p:txBody>
          <a:bodyPr wrap="none" rtlCol="0">
            <a:spAutoFit/>
          </a:bodyPr>
          <a:lstStyle/>
          <a:p>
            <a:pPr fontAlgn="ctr"/>
            <a:r>
              <a:rPr lang="en-US" sz="1200" dirty="0" smtClean="0">
                <a:latin typeface="Huawei Sans" panose="020C0503030203020204" pitchFamily="34" charset="0"/>
              </a:rPr>
              <a:t>HTTP Reply</a:t>
            </a:r>
          </a:p>
          <a:p>
            <a:pPr fontAlgn="ctr"/>
            <a:r>
              <a:rPr lang="en-US" sz="1200" dirty="0" smtClean="0">
                <a:latin typeface="Huawei Sans" panose="020C0503030203020204" pitchFamily="34" charset="0"/>
              </a:rPr>
              <a:t>SA/Port: </a:t>
            </a:r>
            <a:r>
              <a:rPr lang="en-US" sz="1200" dirty="0" smtClean="0">
                <a:solidFill>
                  <a:srgbClr val="C7000B"/>
                </a:solidFill>
                <a:latin typeface="Huawei Sans" panose="020C0503030203020204" pitchFamily="34" charset="0"/>
              </a:rPr>
              <a:t>2.1.1.10/190</a:t>
            </a:r>
            <a:endParaRPr lang="en-US" altLang="zh-CN" sz="1200" dirty="0" smtClean="0">
              <a:solidFill>
                <a:srgbClr val="C7000B"/>
              </a:solidFill>
              <a:latin typeface="Huawei Sans" panose="020C0503030203020204" pitchFamily="34" charset="0"/>
              <a:cs typeface="Arial" panose="020B0604020202020204" pitchFamily="34" charset="0"/>
            </a:endParaRPr>
          </a:p>
          <a:p>
            <a:pPr fontAlgn="ctr"/>
            <a:r>
              <a:rPr lang="en-US" sz="1200" dirty="0" smtClean="0">
                <a:latin typeface="Huawei Sans" panose="020C0503030203020204" pitchFamily="34" charset="0"/>
              </a:rPr>
              <a:t>DA/Port: 1.1.1.1/80</a:t>
            </a:r>
            <a:endParaRPr lang="en-US" altLang="zh-CN" sz="1200" dirty="0">
              <a:latin typeface="Huawei Sans" panose="020C0503030203020204" pitchFamily="34" charset="0"/>
              <a:cs typeface="Arial" panose="020B0604020202020204" pitchFamily="34" charset="0"/>
            </a:endParaRPr>
          </a:p>
        </p:txBody>
      </p:sp>
      <p:graphicFrame>
        <p:nvGraphicFramePr>
          <p:cNvPr id="96" name="表格 95"/>
          <p:cNvGraphicFramePr>
            <a:graphicFrameLocks noGrp="1"/>
          </p:cNvGraphicFramePr>
          <p:nvPr>
            <p:extLst/>
          </p:nvPr>
        </p:nvGraphicFramePr>
        <p:xfrm>
          <a:off x="6804793" y="5025637"/>
          <a:ext cx="4910608" cy="731520"/>
        </p:xfrm>
        <a:graphic>
          <a:graphicData uri="http://schemas.openxmlformats.org/drawingml/2006/table">
            <a:tbl>
              <a:tblPr firstRow="1" bandRow="1"/>
              <a:tblGrid>
                <a:gridCol w="1209808"/>
                <a:gridCol w="1368000"/>
                <a:gridCol w="1144800"/>
                <a:gridCol w="1188000"/>
              </a:tblGrid>
              <a:tr h="170572">
                <a:tc>
                  <a:txBody>
                    <a:bodyPr/>
                    <a:lstStyle/>
                    <a:p>
                      <a:pPr algn="ctr" fontAlgn="ctr"/>
                      <a:r>
                        <a:rPr lang="en-US" sz="1200" b="1" dirty="0" smtClean="0">
                          <a:latin typeface="Huawei Sans" panose="020C0503030203020204" pitchFamily="34" charset="0"/>
                        </a:rPr>
                        <a:t>OUT_DA/Port</a:t>
                      </a:r>
                      <a:endParaRPr lang="en-US" altLang="zh-CN" sz="1200" b="1" dirty="0">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200" b="1" dirty="0" smtClean="0">
                          <a:latin typeface="Huawei Sans" panose="020C0503030203020204" pitchFamily="34" charset="0"/>
                        </a:rPr>
                        <a:t>OUT_SA/Port</a:t>
                      </a:r>
                      <a:endParaRPr lang="en-US" altLang="zh-CN" sz="1200" b="1" dirty="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200" b="1" dirty="0" smtClean="0">
                          <a:latin typeface="Huawei Sans" panose="020C0503030203020204" pitchFamily="34" charset="0"/>
                        </a:rPr>
                        <a:t>IN_DA/Port</a:t>
                      </a:r>
                      <a:endParaRPr lang="en-US" altLang="zh-CN" sz="1200" b="1" dirty="0">
                        <a:latin typeface="Huawei Sans" panose="020C0503030203020204" pitchFamily="34" charset="0"/>
                      </a:endParaRPr>
                    </a:p>
                  </a:txBody>
                  <a:tcPr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200" b="1" dirty="0" smtClean="0">
                          <a:latin typeface="Huawei Sans" panose="020C0503030203020204" pitchFamily="34" charset="0"/>
                        </a:rPr>
                        <a:t>IN_SA/Port</a:t>
                      </a:r>
                      <a:endParaRPr lang="en-US" altLang="zh-CN" sz="1200" b="1" dirty="0">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170572">
                <a:tc>
                  <a:txBody>
                    <a:bodyPr/>
                    <a:lstStyle/>
                    <a:p>
                      <a:pPr algn="ctr" fontAlgn="ctr"/>
                      <a:r>
                        <a:rPr lang="en-US" sz="1200" dirty="0" smtClean="0">
                          <a:latin typeface="Huawei Sans" panose="020C0503030203020204" pitchFamily="34" charset="0"/>
                        </a:rPr>
                        <a:t>2001:DB8::2</a:t>
                      </a:r>
                    </a:p>
                    <a:p>
                      <a:pPr algn="ctr" fontAlgn="ctr"/>
                      <a:r>
                        <a:rPr lang="en-US" sz="1200" dirty="0" smtClean="0">
                          <a:latin typeface="Huawei Sans" panose="020C0503030203020204" pitchFamily="34" charset="0"/>
                        </a:rPr>
                        <a:t>/90</a:t>
                      </a:r>
                      <a:endParaRPr lang="en-US" altLang="zh-CN" sz="1200" dirty="0">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64:FF9B::101:101</a:t>
                      </a:r>
                    </a:p>
                    <a:p>
                      <a:pPr algn="ctr" fontAlgn="ctr"/>
                      <a:r>
                        <a:rPr lang="en-US" sz="1200" dirty="0" smtClean="0">
                          <a:latin typeface="Huawei Sans" panose="020C0503030203020204" pitchFamily="34" charset="0"/>
                        </a:rPr>
                        <a:t>/80</a:t>
                      </a:r>
                      <a:endParaRPr lang="en-US" sz="1200" dirty="0">
                        <a:latin typeface="Huawei Sans" panose="020C0503030203020204" pitchFamily="34" charset="0"/>
                      </a:endParaRPr>
                    </a:p>
                  </a:txBody>
                  <a:tcPr anchor="ctr">
                    <a:lnB w="28575"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2.1.1.10</a:t>
                      </a:r>
                    </a:p>
                    <a:p>
                      <a:pPr algn="ctr" fontAlgn="ctr"/>
                      <a:r>
                        <a:rPr lang="en-US" sz="1200" dirty="0" smtClean="0">
                          <a:latin typeface="Huawei Sans" panose="020C0503030203020204" pitchFamily="34" charset="0"/>
                        </a:rPr>
                        <a:t>/190</a:t>
                      </a:r>
                      <a:endParaRPr lang="en-US" sz="1200" dirty="0">
                        <a:latin typeface="Huawei Sans" panose="020C0503030203020204" pitchFamily="34" charset="0"/>
                      </a:endParaRPr>
                    </a:p>
                  </a:txBody>
                  <a:tcPr anchor="ctr">
                    <a:lnB w="28575"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1.1.1.1</a:t>
                      </a:r>
                    </a:p>
                    <a:p>
                      <a:pPr algn="ctr" fontAlgn="ctr"/>
                      <a:r>
                        <a:rPr lang="en-US" sz="1200" dirty="0" smtClean="0">
                          <a:latin typeface="Huawei Sans" panose="020C0503030203020204" pitchFamily="34" charset="0"/>
                        </a:rPr>
                        <a:t>/80</a:t>
                      </a:r>
                      <a:endParaRPr lang="en-US" sz="1200" dirty="0">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sp>
        <p:nvSpPr>
          <p:cNvPr id="97" name="文本框 96"/>
          <p:cNvSpPr txBox="1"/>
          <p:nvPr/>
        </p:nvSpPr>
        <p:spPr bwMode="gray">
          <a:xfrm>
            <a:off x="7719433" y="4699792"/>
            <a:ext cx="3304111" cy="307777"/>
          </a:xfrm>
          <a:prstGeom prst="rect">
            <a:avLst/>
          </a:prstGeom>
          <a:noFill/>
        </p:spPr>
        <p:txBody>
          <a:bodyPr wrap="none" rtlCol="0">
            <a:spAutoFit/>
          </a:bodyPr>
          <a:lstStyle/>
          <a:p>
            <a:pPr algn="ctr" fontAlgn="ctr"/>
            <a:r>
              <a:rPr lang="en-US" sz="1400" b="1" dirty="0" smtClean="0">
                <a:latin typeface="Huawei Sans" panose="020C0503030203020204" pitchFamily="34" charset="0"/>
              </a:rPr>
              <a:t>Session table on the NAT64 firewall</a:t>
            </a:r>
            <a:endParaRPr lang="en-US" sz="1400" b="1" dirty="0">
              <a:latin typeface="Huawei Sans" panose="020C0503030203020204" pitchFamily="34" charset="0"/>
              <a:cs typeface="Arial" panose="020B0604020202020204" pitchFamily="34" charset="0"/>
            </a:endParaRPr>
          </a:p>
        </p:txBody>
      </p:sp>
      <p:cxnSp>
        <p:nvCxnSpPr>
          <p:cNvPr id="99" name="肘形连接符 98"/>
          <p:cNvCxnSpPr/>
          <p:nvPr/>
        </p:nvCxnSpPr>
        <p:spPr bwMode="gray">
          <a:xfrm rot="5400000">
            <a:off x="8666951" y="4565067"/>
            <a:ext cx="12700" cy="2433017"/>
          </a:xfrm>
          <a:prstGeom prst="bentConnector3">
            <a:avLst>
              <a:gd name="adj1" fmla="val 1800000"/>
            </a:avLst>
          </a:prstGeom>
          <a:ln w="19050">
            <a:solidFill>
              <a:schemeClr val="bg1">
                <a:lumMod val="50000"/>
              </a:schemeClr>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02" name="肘形连接符 101"/>
          <p:cNvCxnSpPr/>
          <p:nvPr/>
        </p:nvCxnSpPr>
        <p:spPr bwMode="gray">
          <a:xfrm rot="5400000">
            <a:off x="9883460" y="4565068"/>
            <a:ext cx="12700" cy="2433017"/>
          </a:xfrm>
          <a:prstGeom prst="bentConnector3">
            <a:avLst>
              <a:gd name="adj1" fmla="val 2925000"/>
            </a:avLst>
          </a:prstGeom>
          <a:ln w="19050">
            <a:solidFill>
              <a:srgbClr val="30B5C5"/>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pic>
        <p:nvPicPr>
          <p:cNvPr id="83" name="图片 82" descr="PC.png"/>
          <p:cNvPicPr>
            <a:picLocks noChangeAspect="1"/>
          </p:cNvPicPr>
          <p:nvPr/>
        </p:nvPicPr>
        <p:blipFill>
          <a:blip r:embed="rId7" cstate="print"/>
          <a:stretch>
            <a:fillRect/>
          </a:stretch>
        </p:blipFill>
        <p:spPr bwMode="gray">
          <a:xfrm>
            <a:off x="7011706" y="3998450"/>
            <a:ext cx="445577" cy="342203"/>
          </a:xfrm>
          <a:prstGeom prst="rect">
            <a:avLst/>
          </a:prstGeom>
        </p:spPr>
      </p:pic>
      <p:cxnSp>
        <p:nvCxnSpPr>
          <p:cNvPr id="85" name="直接箭头连接符 84"/>
          <p:cNvCxnSpPr/>
          <p:nvPr/>
        </p:nvCxnSpPr>
        <p:spPr bwMode="gray">
          <a:xfrm flipH="1">
            <a:off x="4305300" y="5503210"/>
            <a:ext cx="1981236" cy="0"/>
          </a:xfrm>
          <a:prstGeom prst="straightConnector1">
            <a:avLst/>
          </a:prstGeom>
          <a:ln w="19050">
            <a:solidFill>
              <a:srgbClr val="62B23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87" name="文本框 86"/>
          <p:cNvSpPr txBox="1"/>
          <p:nvPr/>
        </p:nvSpPr>
        <p:spPr bwMode="gray">
          <a:xfrm>
            <a:off x="2113616" y="2759794"/>
            <a:ext cx="2178802" cy="830997"/>
          </a:xfrm>
          <a:prstGeom prst="rect">
            <a:avLst/>
          </a:prstGeom>
          <a:solidFill>
            <a:schemeClr val="bg1">
              <a:lumMod val="95000"/>
            </a:schemeClr>
          </a:solidFill>
          <a:ln>
            <a:solidFill>
              <a:schemeClr val="bg1">
                <a:lumMod val="75000"/>
              </a:schemeClr>
            </a:solidFill>
            <a:prstDash val="dash"/>
          </a:ln>
        </p:spPr>
        <p:txBody>
          <a:bodyPr wrap="none" rtlCol="0">
            <a:spAutoFit/>
          </a:bodyPr>
          <a:lstStyle/>
          <a:p>
            <a:pPr fontAlgn="ctr"/>
            <a:r>
              <a:rPr lang="en-US" sz="1200" b="1" dirty="0" smtClean="0">
                <a:latin typeface="Huawei Sans" panose="020C0503030203020204" pitchFamily="34" charset="0"/>
              </a:rPr>
              <a:t>Static mapping:</a:t>
            </a:r>
          </a:p>
          <a:p>
            <a:pPr fontAlgn="ctr"/>
            <a:r>
              <a:rPr lang="en-US" sz="1200" dirty="0" smtClean="0">
                <a:latin typeface="Huawei Sans" panose="020C0503030203020204" pitchFamily="34" charset="0"/>
              </a:rPr>
              <a:t>2001:DB8::2  &lt;-----&gt; 2.1.1.10</a:t>
            </a:r>
          </a:p>
          <a:p>
            <a:pPr fontAlgn="ctr"/>
            <a:r>
              <a:rPr lang="en-US" sz="1200" dirty="0" smtClean="0">
                <a:latin typeface="Huawei Sans" panose="020C0503030203020204" pitchFamily="34" charset="0"/>
              </a:rPr>
              <a:t>      </a:t>
            </a:r>
            <a:r>
              <a:rPr lang="en-US" sz="1200" b="1" dirty="0" smtClean="0">
                <a:latin typeface="Huawei Sans" panose="020C0503030203020204" pitchFamily="34" charset="0"/>
              </a:rPr>
              <a:t>Prefix64:</a:t>
            </a:r>
          </a:p>
          <a:p>
            <a:pPr fontAlgn="ctr"/>
            <a:r>
              <a:rPr lang="en-US" sz="1200" dirty="0" smtClean="0">
                <a:latin typeface="Huawei Sans" panose="020C0503030203020204" pitchFamily="34" charset="0"/>
              </a:rPr>
              <a:t>      64:FF9B::/96</a:t>
            </a:r>
            <a:endParaRPr lang="en-US" altLang="zh-CN" sz="1200" dirty="0">
              <a:latin typeface="Huawei Sans" panose="020C0503030203020204" pitchFamily="34" charset="0"/>
              <a:cs typeface="Arial" panose="020B0604020202020204" pitchFamily="34" charset="0"/>
            </a:endParaRPr>
          </a:p>
        </p:txBody>
      </p:sp>
      <p:cxnSp>
        <p:nvCxnSpPr>
          <p:cNvPr id="88" name="直接箭头连接符 87"/>
          <p:cNvCxnSpPr>
            <a:stCxn id="16" idx="0"/>
          </p:cNvCxnSpPr>
          <p:nvPr/>
        </p:nvCxnSpPr>
        <p:spPr bwMode="gray">
          <a:xfrm flipH="1" flipV="1">
            <a:off x="4003897" y="3632689"/>
            <a:ext cx="1" cy="488197"/>
          </a:xfrm>
          <a:prstGeom prst="straightConnector1">
            <a:avLst/>
          </a:prstGeom>
          <a:ln w="12700">
            <a:solidFill>
              <a:schemeClr val="bg1">
                <a:lumMod val="6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90" name="文本框 89"/>
          <p:cNvSpPr txBox="1"/>
          <p:nvPr/>
        </p:nvSpPr>
        <p:spPr bwMode="gray">
          <a:xfrm>
            <a:off x="5341528" y="2719544"/>
            <a:ext cx="3079142" cy="461665"/>
          </a:xfrm>
          <a:prstGeom prst="rect">
            <a:avLst/>
          </a:prstGeom>
          <a:solidFill>
            <a:schemeClr val="bg1">
              <a:lumMod val="95000"/>
            </a:schemeClr>
          </a:solidFill>
          <a:ln>
            <a:solidFill>
              <a:schemeClr val="bg1">
                <a:lumMod val="75000"/>
              </a:schemeClr>
            </a:solidFill>
            <a:prstDash val="dash"/>
          </a:ln>
        </p:spPr>
        <p:txBody>
          <a:bodyPr wrap="square" rtlCol="0">
            <a:spAutoFit/>
          </a:bodyPr>
          <a:lstStyle/>
          <a:p>
            <a:pPr fontAlgn="ctr"/>
            <a:r>
              <a:rPr lang="en-US" sz="1200" dirty="0" smtClean="0">
                <a:latin typeface="Huawei Sans" panose="020C0503030203020204" pitchFamily="34" charset="0"/>
              </a:rPr>
              <a:t>The relationship between the domain name and address has been registered.</a:t>
            </a:r>
            <a:endParaRPr lang="en-US" altLang="zh-CN" sz="1200" dirty="0">
              <a:latin typeface="Huawei Sans" panose="020C0503030203020204" pitchFamily="34" charset="0"/>
              <a:cs typeface="Arial" panose="020B0604020202020204" pitchFamily="34" charset="0"/>
            </a:endParaRPr>
          </a:p>
        </p:txBody>
      </p:sp>
      <p:cxnSp>
        <p:nvCxnSpPr>
          <p:cNvPr id="91" name="直接箭头连接符 90"/>
          <p:cNvCxnSpPr>
            <a:stCxn id="9" idx="3"/>
          </p:cNvCxnSpPr>
          <p:nvPr/>
        </p:nvCxnSpPr>
        <p:spPr bwMode="gray">
          <a:xfrm flipV="1">
            <a:off x="5090134" y="2985030"/>
            <a:ext cx="242169" cy="313560"/>
          </a:xfrm>
          <a:prstGeom prst="straightConnector1">
            <a:avLst/>
          </a:prstGeom>
          <a:ln w="12700">
            <a:solidFill>
              <a:schemeClr val="bg1">
                <a:lumMod val="6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bwMode="gray">
          <a:xfrm flipH="1">
            <a:off x="543509" y="5849241"/>
            <a:ext cx="315967" cy="0"/>
          </a:xfrm>
          <a:prstGeom prst="line">
            <a:avLst/>
          </a:prstGeom>
          <a:ln w="19050">
            <a:solidFill>
              <a:srgbClr val="56C4D2"/>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bwMode="gray">
          <a:xfrm flipH="1">
            <a:off x="543509" y="6099629"/>
            <a:ext cx="315967" cy="0"/>
          </a:xfrm>
          <a:prstGeom prst="line">
            <a:avLst/>
          </a:prstGeom>
          <a:ln w="19050">
            <a:solidFill>
              <a:srgbClr val="62B230"/>
            </a:solidFill>
            <a:prstDash val="dash"/>
            <a:headEnd type="triangle"/>
          </a:ln>
        </p:spPr>
        <p:style>
          <a:lnRef idx="1">
            <a:schemeClr val="accent1"/>
          </a:lnRef>
          <a:fillRef idx="0">
            <a:schemeClr val="accent1"/>
          </a:fillRef>
          <a:effectRef idx="0">
            <a:schemeClr val="accent1"/>
          </a:effectRef>
          <a:fontRef idx="minor">
            <a:schemeClr val="tx1"/>
          </a:fontRef>
        </p:style>
      </p:cxnSp>
      <p:sp>
        <p:nvSpPr>
          <p:cNvPr id="100" name="文本框 99"/>
          <p:cNvSpPr txBox="1"/>
          <p:nvPr/>
        </p:nvSpPr>
        <p:spPr bwMode="gray">
          <a:xfrm>
            <a:off x="773730" y="5710742"/>
            <a:ext cx="864340" cy="276999"/>
          </a:xfrm>
          <a:prstGeom prst="rect">
            <a:avLst/>
          </a:prstGeom>
          <a:noFill/>
        </p:spPr>
        <p:txBody>
          <a:bodyPr wrap="none" rtlCol="0">
            <a:spAutoFit/>
          </a:bodyPr>
          <a:lstStyle/>
          <a:p>
            <a:pPr algn="ctr" fontAlgn="ctr"/>
            <a:r>
              <a:rPr lang="en-US" sz="1200" dirty="0" smtClean="0">
                <a:solidFill>
                  <a:srgbClr val="30B5C5"/>
                </a:solidFill>
                <a:latin typeface="Huawei Sans" panose="020C0503030203020204" pitchFamily="34" charset="0"/>
              </a:rPr>
              <a:t>IPv6 data</a:t>
            </a:r>
            <a:endParaRPr lang="en-US" sz="1200" dirty="0">
              <a:solidFill>
                <a:srgbClr val="30B5C5"/>
              </a:solidFill>
              <a:latin typeface="Huawei Sans" panose="020C0503030203020204" pitchFamily="34" charset="0"/>
              <a:cs typeface="Arial" panose="020B0604020202020204" pitchFamily="34" charset="0"/>
            </a:endParaRPr>
          </a:p>
        </p:txBody>
      </p:sp>
      <p:sp>
        <p:nvSpPr>
          <p:cNvPr id="101" name="文本框 100"/>
          <p:cNvSpPr txBox="1"/>
          <p:nvPr/>
        </p:nvSpPr>
        <p:spPr bwMode="gray">
          <a:xfrm>
            <a:off x="773730" y="5961130"/>
            <a:ext cx="864340" cy="276999"/>
          </a:xfrm>
          <a:prstGeom prst="rect">
            <a:avLst/>
          </a:prstGeom>
          <a:noFill/>
        </p:spPr>
        <p:txBody>
          <a:bodyPr wrap="none" rtlCol="0">
            <a:spAutoFit/>
          </a:bodyPr>
          <a:lstStyle/>
          <a:p>
            <a:pPr algn="ctr" fontAlgn="ctr"/>
            <a:r>
              <a:rPr lang="en-US" sz="1200" dirty="0" smtClean="0">
                <a:solidFill>
                  <a:srgbClr val="62B230"/>
                </a:solidFill>
                <a:latin typeface="Huawei Sans" panose="020C0503030203020204" pitchFamily="34" charset="0"/>
              </a:rPr>
              <a:t>IPv4 data</a:t>
            </a:r>
            <a:endParaRPr lang="en-US" sz="1200" dirty="0">
              <a:solidFill>
                <a:srgbClr val="62B230"/>
              </a:solidFill>
              <a:latin typeface="Huawei Sans" panose="020C0503030203020204" pitchFamily="34" charset="0"/>
              <a:cs typeface="Arial" panose="020B0604020202020204" pitchFamily="34" charset="0"/>
            </a:endParaRPr>
          </a:p>
        </p:txBody>
      </p:sp>
      <p:sp>
        <p:nvSpPr>
          <p:cNvPr id="72" name="五边形 71"/>
          <p:cNvSpPr/>
          <p:nvPr/>
        </p:nvSpPr>
        <p:spPr bwMode="gray">
          <a:xfrm>
            <a:off x="5855005" y="104076"/>
            <a:ext cx="881075" cy="21312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Overview</a:t>
            </a:r>
            <a:endParaRPr lang="en-US" sz="1200" dirty="0">
              <a:latin typeface="Huawei Sans" panose="020C0503030203020204" pitchFamily="34" charset="0"/>
            </a:endParaRPr>
          </a:p>
        </p:txBody>
      </p:sp>
      <p:sp>
        <p:nvSpPr>
          <p:cNvPr id="73" name="燕尾形 72"/>
          <p:cNvSpPr/>
          <p:nvPr/>
        </p:nvSpPr>
        <p:spPr bwMode="gray">
          <a:xfrm>
            <a:off x="6647300" y="104076"/>
            <a:ext cx="1294562"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IPv6 over IPv4</a:t>
            </a:r>
            <a:endParaRPr lang="en-US" sz="1200" dirty="0">
              <a:latin typeface="Huawei Sans" panose="020C0503030203020204" pitchFamily="34" charset="0"/>
            </a:endParaRPr>
          </a:p>
        </p:txBody>
      </p:sp>
      <p:sp>
        <p:nvSpPr>
          <p:cNvPr id="74" name="燕尾形 73"/>
          <p:cNvSpPr/>
          <p:nvPr/>
        </p:nvSpPr>
        <p:spPr bwMode="gray">
          <a:xfrm>
            <a:off x="7853082" y="104076"/>
            <a:ext cx="720000"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6PE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燕尾形 74"/>
          <p:cNvSpPr/>
          <p:nvPr/>
        </p:nvSpPr>
        <p:spPr bwMode="gray">
          <a:xfrm>
            <a:off x="8484302" y="104076"/>
            <a:ext cx="720000"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6VPE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燕尾形 75"/>
          <p:cNvSpPr/>
          <p:nvPr/>
        </p:nvSpPr>
        <p:spPr bwMode="gray">
          <a:xfrm>
            <a:off x="10344605" y="104076"/>
            <a:ext cx="77225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chemeClr val="bg1"/>
                </a:solidFill>
                <a:latin typeface="Huawei Sans" panose="020C0503030203020204" pitchFamily="34" charset="0"/>
              </a:rPr>
              <a:t>NAT64</a:t>
            </a:r>
            <a:endParaRPr lang="en-US" altLang="zh-CN"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燕尾形 76"/>
          <p:cNvSpPr/>
          <p:nvPr/>
        </p:nvSpPr>
        <p:spPr bwMode="gray">
          <a:xfrm>
            <a:off x="9115522" y="104076"/>
            <a:ext cx="1317863"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IPv4 over IPv6</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燕尾形 77"/>
          <p:cNvSpPr/>
          <p:nvPr/>
        </p:nvSpPr>
        <p:spPr bwMode="gray">
          <a:xfrm>
            <a:off x="11028075" y="104076"/>
            <a:ext cx="72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IVI</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8859355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bwMode="gray"/>
        <p:txBody>
          <a:bodyPr/>
          <a:lstStyle/>
          <a:p>
            <a:r>
              <a:rPr lang="en-US" smtClean="0"/>
              <a:t>Configuring a NAT64 Prefix</a:t>
            </a:r>
            <a:endParaRPr lang="en-US" altLang="zh-CN" dirty="0"/>
          </a:p>
        </p:txBody>
      </p:sp>
      <p:sp>
        <p:nvSpPr>
          <p:cNvPr id="5" name="矩形 4"/>
          <p:cNvSpPr/>
          <p:nvPr/>
        </p:nvSpPr>
        <p:spPr bwMode="gray">
          <a:xfrm>
            <a:off x="904875" y="1530967"/>
            <a:ext cx="10608699" cy="338554"/>
          </a:xfrm>
          <a:prstGeom prst="rect">
            <a:avLst/>
          </a:prstGeom>
          <a:solidFill>
            <a:schemeClr val="bg1">
              <a:lumMod val="85000"/>
            </a:schemeClr>
          </a:solidFill>
          <a:ln>
            <a:noFill/>
          </a:ln>
        </p:spPr>
        <p:txBody>
          <a:bodyPr wrap="square">
            <a:spAutoFit/>
          </a:bodyPr>
          <a:lstStyle/>
          <a:p>
            <a:pPr fontAlgn="ctr"/>
            <a:r>
              <a:rPr lang="en-US" sz="1600" dirty="0" smtClean="0">
                <a:latin typeface="Huawei Sans" panose="020C0503030203020204" pitchFamily="34" charset="0"/>
              </a:rPr>
              <a:t>[HUAWEI] </a:t>
            </a:r>
            <a:r>
              <a:rPr lang="en-US" sz="1600" b="1" dirty="0" smtClean="0">
                <a:latin typeface="Huawei Sans" panose="020C0503030203020204" pitchFamily="34" charset="0"/>
              </a:rPr>
              <a:t>nat64 enable</a:t>
            </a:r>
            <a:endParaRPr lang="en-US" altLang="zh-CN" sz="1600" dirty="0">
              <a:latin typeface="Huawei Sans" panose="020C0503030203020204" pitchFamily="34" charset="0"/>
              <a:cs typeface="Courier New" panose="02070309020205020404" pitchFamily="49" charset="0"/>
            </a:endParaRPr>
          </a:p>
        </p:txBody>
      </p:sp>
      <p:sp>
        <p:nvSpPr>
          <p:cNvPr id="6" name="矩形 5"/>
          <p:cNvSpPr/>
          <p:nvPr/>
        </p:nvSpPr>
        <p:spPr bwMode="gray">
          <a:xfrm>
            <a:off x="452438" y="1172807"/>
            <a:ext cx="11089232" cy="338554"/>
          </a:xfrm>
          <a:prstGeom prst="rect">
            <a:avLst/>
          </a:prstGeom>
        </p:spPr>
        <p:txBody>
          <a:bodyPr wrap="square">
            <a:spAutoFit/>
          </a:bodyPr>
          <a:lstStyle/>
          <a:p>
            <a:pPr marL="342900" indent="-342900" fontAlgn="ctr">
              <a:buFont typeface="+mj-lt"/>
              <a:buAutoNum type="arabicPeriod"/>
            </a:pPr>
            <a:r>
              <a:rPr lang="en-US" sz="1600" dirty="0" smtClean="0">
                <a:latin typeface="Huawei Sans" panose="020C0503030203020204" pitchFamily="34" charset="0"/>
              </a:rPr>
              <a:t>Enable NAT64 globally or on an interface.</a:t>
            </a:r>
            <a:endParaRPr lang="en-US" sz="1600" dirty="0">
              <a:latin typeface="Huawei Sans" panose="020C0503030203020204" pitchFamily="34" charset="0"/>
            </a:endParaRPr>
          </a:p>
        </p:txBody>
      </p:sp>
      <p:sp>
        <p:nvSpPr>
          <p:cNvPr id="7" name="矩形 6"/>
          <p:cNvSpPr/>
          <p:nvPr/>
        </p:nvSpPr>
        <p:spPr bwMode="gray">
          <a:xfrm>
            <a:off x="811755" y="2210480"/>
            <a:ext cx="10608699" cy="400110"/>
          </a:xfrm>
          <a:prstGeom prst="rect">
            <a:avLst/>
          </a:prstGeom>
        </p:spPr>
        <p:txBody>
          <a:bodyPr wrap="square">
            <a:spAutoFit/>
          </a:bodyPr>
          <a:lstStyle/>
          <a:p>
            <a:pPr fontAlgn="ctr">
              <a:lnSpc>
                <a:spcPts val="2400"/>
              </a:lnSpc>
            </a:pPr>
            <a:r>
              <a:rPr lang="en-US" sz="1600" dirty="0" smtClean="0">
                <a:latin typeface="Huawei Sans" panose="020C0503030203020204" pitchFamily="34" charset="0"/>
              </a:rPr>
              <a:t>When NAT64 is enabled globally, it takes effect on all interfaces.</a:t>
            </a:r>
            <a:endParaRPr lang="en-US" altLang="zh-CN" sz="16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8" name="矩形 7"/>
          <p:cNvSpPr/>
          <p:nvPr/>
        </p:nvSpPr>
        <p:spPr bwMode="gray">
          <a:xfrm>
            <a:off x="904875" y="3270756"/>
            <a:ext cx="10608699" cy="338554"/>
          </a:xfrm>
          <a:prstGeom prst="rect">
            <a:avLst/>
          </a:prstGeom>
          <a:solidFill>
            <a:schemeClr val="bg1">
              <a:lumMod val="85000"/>
            </a:schemeClr>
          </a:solidFill>
          <a:ln>
            <a:noFill/>
          </a:ln>
        </p:spPr>
        <p:txBody>
          <a:bodyPr wrap="square">
            <a:spAutoFit/>
          </a:bodyPr>
          <a:lstStyle/>
          <a:p>
            <a:pPr fontAlgn="ctr"/>
            <a:r>
              <a:rPr lang="en-US" sz="1600" dirty="0" smtClean="0">
                <a:latin typeface="Huawei Sans" panose="020C0503030203020204" pitchFamily="34" charset="0"/>
              </a:rPr>
              <a:t>[HUAWEI] </a:t>
            </a:r>
            <a:r>
              <a:rPr lang="en-US" sz="1600" b="1" dirty="0" smtClean="0">
                <a:latin typeface="Huawei Sans" panose="020C0503030203020204" pitchFamily="34" charset="0"/>
              </a:rPr>
              <a:t>nat64 prefix </a:t>
            </a:r>
            <a:r>
              <a:rPr lang="en-US" sz="1600" i="1" dirty="0" err="1" smtClean="0">
                <a:latin typeface="Huawei Sans" panose="020C0503030203020204" pitchFamily="34" charset="0"/>
              </a:rPr>
              <a:t>prefix</a:t>
            </a:r>
            <a:r>
              <a:rPr lang="en-US" sz="1600" dirty="0" smtClean="0">
                <a:latin typeface="Huawei Sans" panose="020C0503030203020204" pitchFamily="34" charset="0"/>
              </a:rPr>
              <a:t> </a:t>
            </a:r>
            <a:r>
              <a:rPr lang="en-US" sz="1600" i="1" dirty="0" smtClean="0">
                <a:latin typeface="Huawei Sans" panose="020C0503030203020204" pitchFamily="34" charset="0"/>
              </a:rPr>
              <a:t>prefix-length</a:t>
            </a:r>
            <a:endParaRPr lang="en-US" altLang="zh-CN" sz="1600" i="1" dirty="0">
              <a:latin typeface="Huawei Sans" panose="020C0503030203020204" pitchFamily="34" charset="0"/>
              <a:cs typeface="Courier New" panose="02070309020205020404" pitchFamily="49" charset="0"/>
            </a:endParaRPr>
          </a:p>
        </p:txBody>
      </p:sp>
      <p:sp>
        <p:nvSpPr>
          <p:cNvPr id="9" name="矩形 8"/>
          <p:cNvSpPr/>
          <p:nvPr/>
        </p:nvSpPr>
        <p:spPr bwMode="gray">
          <a:xfrm>
            <a:off x="452438" y="2904478"/>
            <a:ext cx="11089232" cy="338554"/>
          </a:xfrm>
          <a:prstGeom prst="rect">
            <a:avLst/>
          </a:prstGeom>
        </p:spPr>
        <p:txBody>
          <a:bodyPr wrap="square">
            <a:spAutoFit/>
          </a:bodyPr>
          <a:lstStyle/>
          <a:p>
            <a:pPr marL="342900" indent="-342900" fontAlgn="ctr">
              <a:buFont typeface="+mj-lt"/>
              <a:buAutoNum type="arabicPeriod" startAt="2"/>
            </a:pPr>
            <a:r>
              <a:rPr lang="en-US" sz="1600" dirty="0" smtClean="0">
                <a:latin typeface="Huawei Sans" panose="020C0503030203020204" pitchFamily="34" charset="0"/>
              </a:rPr>
              <a:t>Configure a NAT64 prefix.</a:t>
            </a:r>
            <a:endParaRPr lang="en-US" altLang="zh-CN" sz="1600" dirty="0">
              <a:latin typeface="Huawei Sans" panose="020C0503030203020204" pitchFamily="34" charset="0"/>
              <a:cs typeface="Courier New" panose="02070309020205020404" pitchFamily="49" charset="0"/>
            </a:endParaRPr>
          </a:p>
        </p:txBody>
      </p:sp>
      <p:sp>
        <p:nvSpPr>
          <p:cNvPr id="15" name="矩形 14"/>
          <p:cNvSpPr/>
          <p:nvPr/>
        </p:nvSpPr>
        <p:spPr bwMode="gray">
          <a:xfrm>
            <a:off x="904875" y="1931093"/>
            <a:ext cx="10608699" cy="338554"/>
          </a:xfrm>
          <a:prstGeom prst="rect">
            <a:avLst/>
          </a:prstGeom>
          <a:solidFill>
            <a:schemeClr val="bg1">
              <a:lumMod val="85000"/>
            </a:schemeClr>
          </a:solidFill>
          <a:ln>
            <a:noFill/>
          </a:ln>
        </p:spPr>
        <p:txBody>
          <a:bodyPr wrap="square">
            <a:spAutoFit/>
          </a:bodyPr>
          <a:lstStyle/>
          <a:p>
            <a:pPr fontAlgn="ctr"/>
            <a:r>
              <a:rPr lang="en-US" sz="1600" dirty="0" smtClean="0">
                <a:latin typeface="Huawei Sans" panose="020C0503030203020204" pitchFamily="34" charset="0"/>
              </a:rPr>
              <a:t>[HUAWEI-GE1/0/1] </a:t>
            </a:r>
            <a:r>
              <a:rPr lang="en-US" sz="1600" b="1" dirty="0" smtClean="0">
                <a:latin typeface="Huawei Sans" panose="020C0503030203020204" pitchFamily="34" charset="0"/>
              </a:rPr>
              <a:t>nat64 enable</a:t>
            </a:r>
            <a:endParaRPr lang="en-US" altLang="zh-CN" sz="1600" dirty="0">
              <a:latin typeface="Huawei Sans" panose="020C0503030203020204" pitchFamily="34" charset="0"/>
              <a:cs typeface="Courier New" panose="02070309020205020404" pitchFamily="49" charset="0"/>
            </a:endParaRPr>
          </a:p>
        </p:txBody>
      </p:sp>
      <p:sp>
        <p:nvSpPr>
          <p:cNvPr id="16" name="矩形 15"/>
          <p:cNvSpPr/>
          <p:nvPr/>
        </p:nvSpPr>
        <p:spPr bwMode="gray">
          <a:xfrm>
            <a:off x="811755" y="3548984"/>
            <a:ext cx="10608699" cy="707886"/>
          </a:xfrm>
          <a:prstGeom prst="rect">
            <a:avLst/>
          </a:prstGeom>
        </p:spPr>
        <p:txBody>
          <a:bodyPr wrap="square">
            <a:spAutoFit/>
          </a:bodyPr>
          <a:lstStyle/>
          <a:p>
            <a:pPr marL="285750" indent="-285750" fontAlgn="ctr">
              <a:lnSpc>
                <a:spcPts val="2400"/>
              </a:lnSpc>
              <a:buFont typeface="Arial" panose="020B0604020202020204" pitchFamily="34" charset="0"/>
              <a:buChar char="•"/>
            </a:pPr>
            <a:r>
              <a:rPr lang="en-US" sz="1600" i="1" dirty="0" smtClean="0">
                <a:latin typeface="Huawei Sans" panose="020C0503030203020204" pitchFamily="34" charset="0"/>
              </a:rPr>
              <a:t>prefix</a:t>
            </a:r>
            <a:r>
              <a:rPr lang="en-US" sz="1600" dirty="0" smtClean="0">
                <a:latin typeface="Huawei Sans" panose="020C0503030203020204" pitchFamily="34" charset="0"/>
              </a:rPr>
              <a:t>: specifies the prefix of an IPv6 address. The value is in the format X:X:X:X:X:X:X:X.</a:t>
            </a:r>
          </a:p>
          <a:p>
            <a:pPr marL="285750" indent="-285750" fontAlgn="ctr">
              <a:lnSpc>
                <a:spcPts val="2400"/>
              </a:lnSpc>
              <a:buFont typeface="Arial" panose="020B0604020202020204" pitchFamily="34" charset="0"/>
              <a:buChar char="•"/>
            </a:pPr>
            <a:r>
              <a:rPr lang="en-US" sz="1600" i="1" dirty="0" smtClean="0">
                <a:latin typeface="Huawei Sans" panose="020C0503030203020204" pitchFamily="34" charset="0"/>
              </a:rPr>
              <a:t>prefix-length</a:t>
            </a:r>
            <a:r>
              <a:rPr lang="en-US" sz="1600" dirty="0" smtClean="0">
                <a:latin typeface="Huawei Sans" panose="020C0503030203020204" pitchFamily="34" charset="0"/>
              </a:rPr>
              <a:t>: specifies the prefix length. The value can be 32, 40, 48, 56, 64, or 96.</a:t>
            </a:r>
            <a:endParaRPr lang="en-US" altLang="zh-CN" sz="16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7" name="矩形 16"/>
          <p:cNvSpPr/>
          <p:nvPr/>
        </p:nvSpPr>
        <p:spPr bwMode="gray">
          <a:xfrm>
            <a:off x="904875" y="4969227"/>
            <a:ext cx="10608699" cy="338554"/>
          </a:xfrm>
          <a:prstGeom prst="rect">
            <a:avLst/>
          </a:prstGeom>
          <a:solidFill>
            <a:schemeClr val="bg1">
              <a:lumMod val="85000"/>
            </a:schemeClr>
          </a:solidFill>
          <a:ln>
            <a:noFill/>
          </a:ln>
        </p:spPr>
        <p:txBody>
          <a:bodyPr wrap="square">
            <a:spAutoFit/>
          </a:bodyPr>
          <a:lstStyle/>
          <a:p>
            <a:pPr fontAlgn="ctr"/>
            <a:r>
              <a:rPr lang="en-US" sz="1600" dirty="0" smtClean="0">
                <a:latin typeface="Huawei Sans" panose="020C0503030203020204" pitchFamily="34" charset="0"/>
              </a:rPr>
              <a:t>[HUAWEI] </a:t>
            </a:r>
            <a:r>
              <a:rPr lang="en-US" sz="1600" b="1" dirty="0" smtClean="0">
                <a:latin typeface="Huawei Sans" panose="020C0503030203020204" pitchFamily="34" charset="0"/>
              </a:rPr>
              <a:t>display nat64 prefix</a:t>
            </a:r>
            <a:endParaRPr lang="en-US" altLang="zh-CN" sz="1600" i="1" dirty="0">
              <a:latin typeface="Huawei Sans" panose="020C0503030203020204" pitchFamily="34" charset="0"/>
              <a:cs typeface="Courier New" panose="02070309020205020404" pitchFamily="49" charset="0"/>
            </a:endParaRPr>
          </a:p>
        </p:txBody>
      </p:sp>
      <p:sp>
        <p:nvSpPr>
          <p:cNvPr id="18" name="矩形 17"/>
          <p:cNvSpPr/>
          <p:nvPr/>
        </p:nvSpPr>
        <p:spPr bwMode="gray">
          <a:xfrm>
            <a:off x="452438" y="4640657"/>
            <a:ext cx="11089232" cy="338554"/>
          </a:xfrm>
          <a:prstGeom prst="rect">
            <a:avLst/>
          </a:prstGeom>
        </p:spPr>
        <p:txBody>
          <a:bodyPr wrap="square">
            <a:spAutoFit/>
          </a:bodyPr>
          <a:lstStyle/>
          <a:p>
            <a:pPr marL="342900" indent="-342900" fontAlgn="ctr">
              <a:buFont typeface="+mj-lt"/>
              <a:buAutoNum type="arabicPeriod" startAt="3"/>
            </a:pPr>
            <a:r>
              <a:rPr lang="en-US" sz="1600" dirty="0" smtClean="0">
                <a:latin typeface="Huawei Sans" panose="020C0503030203020204" pitchFamily="34" charset="0"/>
              </a:rPr>
              <a:t>Check the NAT64 prefix configuration.</a:t>
            </a:r>
            <a:endParaRPr lang="en-US" altLang="zh-CN" sz="1600" dirty="0">
              <a:latin typeface="Huawei Sans" panose="020C0503030203020204" pitchFamily="34" charset="0"/>
              <a:cs typeface="Courier New" panose="02070309020205020404" pitchFamily="49" charset="0"/>
            </a:endParaRPr>
          </a:p>
        </p:txBody>
      </p:sp>
      <p:sp>
        <p:nvSpPr>
          <p:cNvPr id="20" name="五边形 19"/>
          <p:cNvSpPr/>
          <p:nvPr/>
        </p:nvSpPr>
        <p:spPr bwMode="gray">
          <a:xfrm>
            <a:off x="5855005" y="104076"/>
            <a:ext cx="881075" cy="21312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Overview</a:t>
            </a:r>
            <a:endParaRPr lang="en-US" sz="1200" dirty="0">
              <a:latin typeface="Huawei Sans" panose="020C0503030203020204" pitchFamily="34" charset="0"/>
            </a:endParaRPr>
          </a:p>
        </p:txBody>
      </p:sp>
      <p:sp>
        <p:nvSpPr>
          <p:cNvPr id="21" name="燕尾形 20"/>
          <p:cNvSpPr/>
          <p:nvPr/>
        </p:nvSpPr>
        <p:spPr bwMode="gray">
          <a:xfrm>
            <a:off x="6647300" y="104076"/>
            <a:ext cx="1294562"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IPv6 over IPv4</a:t>
            </a:r>
            <a:endParaRPr lang="en-US" sz="1200" dirty="0">
              <a:latin typeface="Huawei Sans" panose="020C0503030203020204" pitchFamily="34" charset="0"/>
            </a:endParaRPr>
          </a:p>
        </p:txBody>
      </p:sp>
      <p:sp>
        <p:nvSpPr>
          <p:cNvPr id="29" name="燕尾形 28"/>
          <p:cNvSpPr/>
          <p:nvPr/>
        </p:nvSpPr>
        <p:spPr bwMode="gray">
          <a:xfrm>
            <a:off x="7853082" y="104076"/>
            <a:ext cx="720000"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6PE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燕尾形 29"/>
          <p:cNvSpPr/>
          <p:nvPr/>
        </p:nvSpPr>
        <p:spPr bwMode="gray">
          <a:xfrm>
            <a:off x="8484302" y="104076"/>
            <a:ext cx="720000"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6VPE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燕尾形 30"/>
          <p:cNvSpPr/>
          <p:nvPr/>
        </p:nvSpPr>
        <p:spPr bwMode="gray">
          <a:xfrm>
            <a:off x="10344605" y="104076"/>
            <a:ext cx="77225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chemeClr val="bg1"/>
                </a:solidFill>
                <a:latin typeface="Huawei Sans" panose="020C0503030203020204" pitchFamily="34" charset="0"/>
              </a:rPr>
              <a:t>NAT64</a:t>
            </a:r>
            <a:endParaRPr lang="en-US" altLang="zh-CN"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燕尾形 31"/>
          <p:cNvSpPr/>
          <p:nvPr/>
        </p:nvSpPr>
        <p:spPr bwMode="gray">
          <a:xfrm>
            <a:off x="9115522" y="104076"/>
            <a:ext cx="1317863"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IPv4 over IPv6</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燕尾形 32"/>
          <p:cNvSpPr/>
          <p:nvPr/>
        </p:nvSpPr>
        <p:spPr bwMode="gray">
          <a:xfrm>
            <a:off x="11028075" y="104076"/>
            <a:ext cx="72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IVI</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91630529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pPr marL="302279" indent="-302279">
              <a:buChar char="l"/>
            </a:pPr>
            <a:r>
              <a:rPr lang="en-US" altLang="zh-CN" sz="2199" kern="1200" dirty="0">
                <a:solidFill>
                  <a:schemeClr val="tx1"/>
                </a:solidFill>
                <a:cs typeface="Huawei Sans" panose="020C0503030203020204" pitchFamily="34" charset="0"/>
              </a:rPr>
              <a:t>On completion of this course, you will be able to:</a:t>
            </a:r>
          </a:p>
          <a:p>
            <a:pPr lvl="1"/>
            <a:r>
              <a:rPr lang="en-US" altLang="zh-CN" dirty="0"/>
              <a:t>Master the basics of IPv6, such as classification and obtaining of IPv6 addresses.</a:t>
            </a:r>
          </a:p>
          <a:p>
            <a:pPr lvl="1"/>
            <a:r>
              <a:rPr lang="en-US" altLang="zh-CN" dirty="0"/>
              <a:t>Describe IPv6 transition technologies and their implementations, and complete the configuration</a:t>
            </a:r>
            <a:r>
              <a:rPr lang="en-US" altLang="zh-CN" dirty="0" smtClean="0"/>
              <a:t>.</a:t>
            </a:r>
            <a:endParaRPr lang="en-US" altLang="zh-CN" dirty="0"/>
          </a:p>
          <a:p>
            <a:pPr marL="302279" indent="-302279">
              <a:buChar char="l"/>
            </a:pPr>
            <a:endParaRPr lang="zh-CN" altLang="en-US" sz="2199" kern="1200" dirty="0">
              <a:solidFill>
                <a:schemeClr val="tx1"/>
              </a:solidFill>
              <a:cs typeface="Huawei Sans" panose="020C0503030203020204" pitchFamily="34" charset="0"/>
            </a:endParaRPr>
          </a:p>
        </p:txBody>
      </p:sp>
    </p:spTree>
    <p:extLst>
      <p:ext uri="{BB962C8B-B14F-4D97-AF65-F5344CB8AC3E}">
        <p14:creationId xmlns:p14="http://schemas.microsoft.com/office/powerpoint/2010/main" val="4100122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bwMode="gray"/>
        <p:txBody>
          <a:bodyPr/>
          <a:lstStyle/>
          <a:p>
            <a:r>
              <a:rPr lang="en-US" smtClean="0"/>
              <a:t>Configuring Dynamic NAT64</a:t>
            </a:r>
            <a:endParaRPr lang="en-US" altLang="zh-CN" dirty="0"/>
          </a:p>
        </p:txBody>
      </p:sp>
      <p:sp>
        <p:nvSpPr>
          <p:cNvPr id="5" name="矩形 4"/>
          <p:cNvSpPr/>
          <p:nvPr/>
        </p:nvSpPr>
        <p:spPr bwMode="gray">
          <a:xfrm>
            <a:off x="904875" y="1530967"/>
            <a:ext cx="10608699" cy="338554"/>
          </a:xfrm>
          <a:prstGeom prst="rect">
            <a:avLst/>
          </a:prstGeom>
          <a:solidFill>
            <a:schemeClr val="bg1">
              <a:lumMod val="85000"/>
            </a:schemeClr>
          </a:solidFill>
          <a:ln>
            <a:noFill/>
          </a:ln>
        </p:spPr>
        <p:txBody>
          <a:bodyPr wrap="square">
            <a:spAutoFit/>
          </a:bodyPr>
          <a:lstStyle/>
          <a:p>
            <a:pPr fontAlgn="ctr"/>
            <a:r>
              <a:rPr lang="en-US" sz="1600" dirty="0" smtClean="0">
                <a:latin typeface="Huawei Sans" panose="020C0503030203020204" pitchFamily="34" charset="0"/>
              </a:rPr>
              <a:t>[HUAWEI] </a:t>
            </a:r>
            <a:r>
              <a:rPr lang="en-US" sz="1600" b="1" dirty="0" err="1" smtClean="0">
                <a:latin typeface="Huawei Sans" panose="020C0503030203020204" pitchFamily="34" charset="0"/>
              </a:rPr>
              <a:t>nat</a:t>
            </a:r>
            <a:r>
              <a:rPr lang="en-US" sz="1600" b="1" dirty="0" smtClean="0">
                <a:latin typeface="Huawei Sans" panose="020C0503030203020204" pitchFamily="34" charset="0"/>
              </a:rPr>
              <a:t> address-group </a:t>
            </a:r>
            <a:r>
              <a:rPr lang="en-US" sz="1600" i="1" dirty="0" smtClean="0">
                <a:latin typeface="Huawei Sans" panose="020C0503030203020204" pitchFamily="34" charset="0"/>
              </a:rPr>
              <a:t>group-name</a:t>
            </a:r>
            <a:r>
              <a:rPr lang="en-US" sz="1600" dirty="0" smtClean="0">
                <a:latin typeface="Huawei Sans" panose="020C0503030203020204" pitchFamily="34" charset="0"/>
              </a:rPr>
              <a:t> [ </a:t>
            </a:r>
            <a:r>
              <a:rPr lang="en-US" sz="1600" i="1" dirty="0" smtClean="0">
                <a:latin typeface="Huawei Sans" panose="020C0503030203020204" pitchFamily="34" charset="0"/>
              </a:rPr>
              <a:t>group-number</a:t>
            </a:r>
            <a:r>
              <a:rPr lang="en-US" sz="1600" dirty="0" smtClean="0">
                <a:latin typeface="Huawei Sans" panose="020C0503030203020204" pitchFamily="34" charset="0"/>
              </a:rPr>
              <a:t> ]</a:t>
            </a:r>
            <a:endParaRPr lang="en-US" altLang="zh-CN" sz="1600" dirty="0">
              <a:latin typeface="Huawei Sans" panose="020C0503030203020204" pitchFamily="34" charset="0"/>
              <a:cs typeface="Courier New" panose="02070309020205020404" pitchFamily="49" charset="0"/>
            </a:endParaRPr>
          </a:p>
        </p:txBody>
      </p:sp>
      <p:sp>
        <p:nvSpPr>
          <p:cNvPr id="6" name="矩形 5"/>
          <p:cNvSpPr/>
          <p:nvPr/>
        </p:nvSpPr>
        <p:spPr bwMode="gray">
          <a:xfrm>
            <a:off x="452438" y="1172807"/>
            <a:ext cx="11089232" cy="338554"/>
          </a:xfrm>
          <a:prstGeom prst="rect">
            <a:avLst/>
          </a:prstGeom>
        </p:spPr>
        <p:txBody>
          <a:bodyPr wrap="square">
            <a:spAutoFit/>
          </a:bodyPr>
          <a:lstStyle/>
          <a:p>
            <a:pPr marL="342900" indent="-342900" fontAlgn="ctr">
              <a:buFont typeface="+mj-lt"/>
              <a:buAutoNum type="arabicPeriod"/>
            </a:pPr>
            <a:r>
              <a:rPr lang="en-US" sz="1600" dirty="0" smtClean="0">
                <a:latin typeface="Huawei Sans" panose="020C0503030203020204" pitchFamily="34" charset="0"/>
              </a:rPr>
              <a:t>Configure a NAT address pool.</a:t>
            </a:r>
            <a:endParaRPr lang="en-US" altLang="zh-CN" sz="1600" dirty="0">
              <a:latin typeface="Huawei Sans" panose="020C0503030203020204" pitchFamily="34" charset="0"/>
              <a:cs typeface="Courier New" panose="02070309020205020404" pitchFamily="49" charset="0"/>
            </a:endParaRPr>
          </a:p>
        </p:txBody>
      </p:sp>
      <p:sp>
        <p:nvSpPr>
          <p:cNvPr id="15" name="矩形 14"/>
          <p:cNvSpPr/>
          <p:nvPr/>
        </p:nvSpPr>
        <p:spPr bwMode="gray">
          <a:xfrm>
            <a:off x="904875" y="1931093"/>
            <a:ext cx="10608699" cy="338554"/>
          </a:xfrm>
          <a:prstGeom prst="rect">
            <a:avLst/>
          </a:prstGeom>
          <a:solidFill>
            <a:schemeClr val="bg1">
              <a:lumMod val="85000"/>
            </a:schemeClr>
          </a:solidFill>
          <a:ln>
            <a:noFill/>
          </a:ln>
        </p:spPr>
        <p:txBody>
          <a:bodyPr wrap="square">
            <a:spAutoFit/>
          </a:bodyPr>
          <a:lstStyle/>
          <a:p>
            <a:pPr fontAlgn="ctr"/>
            <a:r>
              <a:rPr lang="en-US" sz="1600" dirty="0" smtClean="0">
                <a:latin typeface="Huawei Sans" panose="020C0503030203020204" pitchFamily="34" charset="0"/>
              </a:rPr>
              <a:t>[HUAWEI-address-group-</a:t>
            </a:r>
            <a:r>
              <a:rPr lang="en-US" sz="1600" dirty="0" err="1" smtClean="0">
                <a:latin typeface="Huawei Sans" panose="020C0503030203020204" pitchFamily="34" charset="0"/>
              </a:rPr>
              <a:t>nataddr</a:t>
            </a:r>
            <a:r>
              <a:rPr lang="en-US" sz="1600" dirty="0" smtClean="0">
                <a:latin typeface="Huawei Sans" panose="020C0503030203020204" pitchFamily="34" charset="0"/>
              </a:rPr>
              <a:t>] </a:t>
            </a:r>
            <a:r>
              <a:rPr lang="en-US" sz="1600" b="1" dirty="0" smtClean="0">
                <a:latin typeface="Huawei Sans" panose="020C0503030203020204" pitchFamily="34" charset="0"/>
              </a:rPr>
              <a:t>mode </a:t>
            </a:r>
            <a:r>
              <a:rPr lang="en-US" sz="1600" dirty="0" smtClean="0">
                <a:latin typeface="Huawei Sans" panose="020C0503030203020204" pitchFamily="34" charset="0"/>
              </a:rPr>
              <a:t>{</a:t>
            </a:r>
            <a:r>
              <a:rPr lang="en-US" sz="1600" b="1" dirty="0" smtClean="0">
                <a:latin typeface="Huawei Sans" panose="020C0503030203020204" pitchFamily="34" charset="0"/>
              </a:rPr>
              <a:t> pat </a:t>
            </a:r>
            <a:r>
              <a:rPr lang="en-US" sz="1600" dirty="0" smtClean="0">
                <a:latin typeface="Huawei Sans" panose="020C0503030203020204" pitchFamily="34" charset="0"/>
              </a:rPr>
              <a:t>|</a:t>
            </a:r>
            <a:r>
              <a:rPr lang="en-US" sz="1600" b="1" dirty="0" smtClean="0">
                <a:latin typeface="Huawei Sans" panose="020C0503030203020204" pitchFamily="34" charset="0"/>
              </a:rPr>
              <a:t> full-cone </a:t>
            </a:r>
            <a:r>
              <a:rPr lang="en-US" sz="1600" dirty="0" smtClean="0">
                <a:latin typeface="Huawei Sans" panose="020C0503030203020204" pitchFamily="34" charset="0"/>
              </a:rPr>
              <a:t>{ </a:t>
            </a:r>
            <a:r>
              <a:rPr lang="en-US" sz="1600" b="1" dirty="0" smtClean="0">
                <a:latin typeface="Huawei Sans" panose="020C0503030203020204" pitchFamily="34" charset="0"/>
              </a:rPr>
              <a:t>global </a:t>
            </a:r>
            <a:r>
              <a:rPr lang="en-US" sz="1600" dirty="0" smtClean="0">
                <a:latin typeface="Huawei Sans" panose="020C0503030203020204" pitchFamily="34" charset="0"/>
              </a:rPr>
              <a:t>|</a:t>
            </a:r>
            <a:r>
              <a:rPr lang="en-US" sz="1600" b="1" dirty="0" smtClean="0">
                <a:latin typeface="Huawei Sans" panose="020C0503030203020204" pitchFamily="34" charset="0"/>
              </a:rPr>
              <a:t> local </a:t>
            </a:r>
            <a:r>
              <a:rPr lang="en-US" sz="1600" dirty="0" smtClean="0">
                <a:latin typeface="Huawei Sans" panose="020C0503030203020204" pitchFamily="34" charset="0"/>
              </a:rPr>
              <a:t>} [</a:t>
            </a:r>
            <a:r>
              <a:rPr lang="en-US" sz="1600" b="1" dirty="0" smtClean="0">
                <a:latin typeface="Huawei Sans" panose="020C0503030203020204" pitchFamily="34" charset="0"/>
              </a:rPr>
              <a:t> no-reverse </a:t>
            </a:r>
            <a:r>
              <a:rPr lang="en-US" sz="1600" dirty="0" smtClean="0">
                <a:latin typeface="Huawei Sans" panose="020C0503030203020204" pitchFamily="34" charset="0"/>
              </a:rPr>
              <a:t>] }</a:t>
            </a:r>
            <a:endParaRPr lang="en-US" altLang="zh-CN" sz="1600" dirty="0">
              <a:latin typeface="Huawei Sans" panose="020C0503030203020204" pitchFamily="34" charset="0"/>
              <a:cs typeface="Courier New" panose="02070309020205020404" pitchFamily="49" charset="0"/>
            </a:endParaRPr>
          </a:p>
        </p:txBody>
      </p:sp>
      <p:sp>
        <p:nvSpPr>
          <p:cNvPr id="14" name="矩形 13"/>
          <p:cNvSpPr/>
          <p:nvPr/>
        </p:nvSpPr>
        <p:spPr bwMode="gray">
          <a:xfrm>
            <a:off x="904875" y="2686992"/>
            <a:ext cx="10608699" cy="338554"/>
          </a:xfrm>
          <a:prstGeom prst="rect">
            <a:avLst/>
          </a:prstGeom>
          <a:solidFill>
            <a:schemeClr val="bg1">
              <a:lumMod val="85000"/>
            </a:schemeClr>
          </a:solidFill>
          <a:ln>
            <a:noFill/>
          </a:ln>
        </p:spPr>
        <p:txBody>
          <a:bodyPr wrap="square">
            <a:spAutoFit/>
          </a:bodyPr>
          <a:lstStyle/>
          <a:p>
            <a:pPr fontAlgn="ctr"/>
            <a:r>
              <a:rPr lang="en-US" sz="1600" dirty="0" smtClean="0">
                <a:latin typeface="Huawei Sans" panose="020C0503030203020204" pitchFamily="34" charset="0"/>
              </a:rPr>
              <a:t>[HUAWEI-address-group-</a:t>
            </a:r>
            <a:r>
              <a:rPr lang="en-US" sz="1600" dirty="0" err="1" smtClean="0">
                <a:latin typeface="Huawei Sans" panose="020C0503030203020204" pitchFamily="34" charset="0"/>
              </a:rPr>
              <a:t>nataddr</a:t>
            </a:r>
            <a:r>
              <a:rPr lang="en-US" sz="1600" dirty="0" smtClean="0">
                <a:latin typeface="Huawei Sans" panose="020C0503030203020204" pitchFamily="34" charset="0"/>
              </a:rPr>
              <a:t>] </a:t>
            </a:r>
            <a:r>
              <a:rPr lang="en-US" sz="1600" b="1" dirty="0" smtClean="0">
                <a:latin typeface="Huawei Sans" panose="020C0503030203020204" pitchFamily="34" charset="0"/>
              </a:rPr>
              <a:t>section </a:t>
            </a:r>
            <a:r>
              <a:rPr lang="en-US" sz="1600" i="1" dirty="0" smtClean="0">
                <a:latin typeface="Huawei Sans" panose="020C0503030203020204" pitchFamily="34" charset="0"/>
              </a:rPr>
              <a:t>section-id</a:t>
            </a:r>
            <a:r>
              <a:rPr lang="en-US" sz="1600" dirty="0" smtClean="0">
                <a:latin typeface="Huawei Sans" panose="020C0503030203020204" pitchFamily="34" charset="0"/>
              </a:rPr>
              <a:t> </a:t>
            </a:r>
            <a:r>
              <a:rPr lang="en-US" sz="1600" i="1" dirty="0" smtClean="0">
                <a:latin typeface="Huawei Sans" panose="020C0503030203020204" pitchFamily="34" charset="0"/>
              </a:rPr>
              <a:t>start-address</a:t>
            </a:r>
            <a:r>
              <a:rPr lang="en-US" sz="1600" dirty="0" smtClean="0">
                <a:latin typeface="Huawei Sans" panose="020C0503030203020204" pitchFamily="34" charset="0"/>
              </a:rPr>
              <a:t> [ </a:t>
            </a:r>
            <a:r>
              <a:rPr lang="en-US" sz="1600" i="1" dirty="0" smtClean="0">
                <a:latin typeface="Huawei Sans" panose="020C0503030203020204" pitchFamily="34" charset="0"/>
              </a:rPr>
              <a:t>end-address</a:t>
            </a:r>
            <a:r>
              <a:rPr lang="en-US" sz="1600" dirty="0" smtClean="0">
                <a:latin typeface="Huawei Sans" panose="020C0503030203020204" pitchFamily="34" charset="0"/>
              </a:rPr>
              <a:t> ]</a:t>
            </a:r>
            <a:endParaRPr lang="en-US" altLang="zh-CN" sz="1600" dirty="0">
              <a:latin typeface="Huawei Sans" panose="020C0503030203020204" pitchFamily="34" charset="0"/>
              <a:cs typeface="Courier New" panose="02070309020205020404" pitchFamily="49" charset="0"/>
            </a:endParaRPr>
          </a:p>
        </p:txBody>
      </p:sp>
      <p:sp>
        <p:nvSpPr>
          <p:cNvPr id="19" name="矩形 18"/>
          <p:cNvSpPr/>
          <p:nvPr/>
        </p:nvSpPr>
        <p:spPr bwMode="gray">
          <a:xfrm>
            <a:off x="801175" y="2955658"/>
            <a:ext cx="10608699" cy="400110"/>
          </a:xfrm>
          <a:prstGeom prst="rect">
            <a:avLst/>
          </a:prstGeom>
        </p:spPr>
        <p:txBody>
          <a:bodyPr wrap="square">
            <a:spAutoFit/>
          </a:bodyPr>
          <a:lstStyle/>
          <a:p>
            <a:pPr fontAlgn="ctr">
              <a:lnSpc>
                <a:spcPts val="2400"/>
              </a:lnSpc>
            </a:pPr>
            <a:r>
              <a:rPr lang="en-US" sz="1600" dirty="0" smtClean="0">
                <a:latin typeface="Huawei Sans" panose="020C0503030203020204" pitchFamily="34" charset="0"/>
              </a:rPr>
              <a:t>IP address segments in the IP address pool are configured.</a:t>
            </a:r>
            <a:endParaRPr lang="en-US" altLang="zh-CN" sz="16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20" name="矩形 19"/>
          <p:cNvSpPr/>
          <p:nvPr/>
        </p:nvSpPr>
        <p:spPr bwMode="gray">
          <a:xfrm>
            <a:off x="801175" y="2194231"/>
            <a:ext cx="10608699" cy="400110"/>
          </a:xfrm>
          <a:prstGeom prst="rect">
            <a:avLst/>
          </a:prstGeom>
        </p:spPr>
        <p:txBody>
          <a:bodyPr wrap="square">
            <a:spAutoFit/>
          </a:bodyPr>
          <a:lstStyle/>
          <a:p>
            <a:pPr fontAlgn="ctr">
              <a:lnSpc>
                <a:spcPts val="2400"/>
              </a:lnSpc>
            </a:pPr>
            <a:r>
              <a:rPr lang="en-US" sz="1600" dirty="0" smtClean="0">
                <a:latin typeface="Huawei Sans" panose="020C0503030203020204" pitchFamily="34" charset="0"/>
              </a:rPr>
              <a:t>The address pool mode is configured. By default, the PAT mode is used.</a:t>
            </a:r>
            <a:endParaRPr lang="en-US" altLang="zh-CN" sz="16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21" name="矩形 20"/>
          <p:cNvSpPr/>
          <p:nvPr/>
        </p:nvSpPr>
        <p:spPr bwMode="gray">
          <a:xfrm>
            <a:off x="904875" y="4027157"/>
            <a:ext cx="10608699" cy="338554"/>
          </a:xfrm>
          <a:prstGeom prst="rect">
            <a:avLst/>
          </a:prstGeom>
          <a:solidFill>
            <a:schemeClr val="bg1">
              <a:lumMod val="85000"/>
            </a:schemeClr>
          </a:solidFill>
          <a:ln>
            <a:noFill/>
          </a:ln>
        </p:spPr>
        <p:txBody>
          <a:bodyPr wrap="square">
            <a:spAutoFit/>
          </a:bodyPr>
          <a:lstStyle/>
          <a:p>
            <a:pPr fontAlgn="ctr"/>
            <a:r>
              <a:rPr lang="en-US" sz="1600" dirty="0" smtClean="0">
                <a:latin typeface="Huawei Sans" panose="020C0503030203020204" pitchFamily="34" charset="0"/>
              </a:rPr>
              <a:t>[HUAWEI] </a:t>
            </a:r>
            <a:r>
              <a:rPr lang="en-US" sz="1600" b="1" dirty="0" err="1" smtClean="0">
                <a:latin typeface="Huawei Sans" panose="020C0503030203020204" pitchFamily="34" charset="0"/>
              </a:rPr>
              <a:t>nat</a:t>
            </a:r>
            <a:r>
              <a:rPr lang="en-US" sz="1600" b="1" dirty="0" smtClean="0">
                <a:latin typeface="Huawei Sans" panose="020C0503030203020204" pitchFamily="34" charset="0"/>
              </a:rPr>
              <a:t>-policy</a:t>
            </a:r>
            <a:endParaRPr lang="en-US" altLang="zh-CN" sz="1600" i="1" dirty="0">
              <a:latin typeface="Huawei Sans" panose="020C0503030203020204" pitchFamily="34" charset="0"/>
              <a:cs typeface="Courier New" panose="02070309020205020404" pitchFamily="49" charset="0"/>
            </a:endParaRPr>
          </a:p>
        </p:txBody>
      </p:sp>
      <p:sp>
        <p:nvSpPr>
          <p:cNvPr id="22" name="矩形 21"/>
          <p:cNvSpPr/>
          <p:nvPr/>
        </p:nvSpPr>
        <p:spPr bwMode="gray">
          <a:xfrm>
            <a:off x="452438" y="3660879"/>
            <a:ext cx="11089232" cy="338554"/>
          </a:xfrm>
          <a:prstGeom prst="rect">
            <a:avLst/>
          </a:prstGeom>
        </p:spPr>
        <p:txBody>
          <a:bodyPr wrap="square">
            <a:spAutoFit/>
          </a:bodyPr>
          <a:lstStyle/>
          <a:p>
            <a:pPr marL="342900" indent="-342900" fontAlgn="ctr">
              <a:buFont typeface="+mj-lt"/>
              <a:buAutoNum type="arabicPeriod" startAt="2"/>
            </a:pPr>
            <a:r>
              <a:rPr lang="en-US" sz="1600" dirty="0" smtClean="0">
                <a:latin typeface="Huawei Sans" panose="020C0503030203020204" pitchFamily="34" charset="0"/>
              </a:rPr>
              <a:t>Configure a NAT policy.</a:t>
            </a:r>
            <a:endParaRPr lang="en-US" altLang="zh-CN" sz="1600" dirty="0">
              <a:latin typeface="Huawei Sans" panose="020C0503030203020204" pitchFamily="34" charset="0"/>
              <a:cs typeface="Courier New" panose="02070309020205020404" pitchFamily="49" charset="0"/>
            </a:endParaRPr>
          </a:p>
        </p:txBody>
      </p:sp>
      <p:sp>
        <p:nvSpPr>
          <p:cNvPr id="23" name="矩形 22"/>
          <p:cNvSpPr/>
          <p:nvPr/>
        </p:nvSpPr>
        <p:spPr bwMode="gray">
          <a:xfrm>
            <a:off x="904875" y="4421788"/>
            <a:ext cx="10608699" cy="338554"/>
          </a:xfrm>
          <a:prstGeom prst="rect">
            <a:avLst/>
          </a:prstGeom>
          <a:solidFill>
            <a:schemeClr val="bg1">
              <a:lumMod val="85000"/>
            </a:schemeClr>
          </a:solidFill>
          <a:ln>
            <a:noFill/>
          </a:ln>
        </p:spPr>
        <p:txBody>
          <a:bodyPr wrap="square">
            <a:spAutoFit/>
          </a:bodyPr>
          <a:lstStyle/>
          <a:p>
            <a:pPr fontAlgn="ctr"/>
            <a:r>
              <a:rPr lang="en-US" sz="1600" dirty="0" smtClean="0">
                <a:latin typeface="Huawei Sans" panose="020C0503030203020204" pitchFamily="34" charset="0"/>
              </a:rPr>
              <a:t>[HUAWEI-policy-</a:t>
            </a:r>
            <a:r>
              <a:rPr lang="en-US" sz="1600" dirty="0" err="1" smtClean="0">
                <a:latin typeface="Huawei Sans" panose="020C0503030203020204" pitchFamily="34" charset="0"/>
              </a:rPr>
              <a:t>nat</a:t>
            </a:r>
            <a:r>
              <a:rPr lang="en-US" sz="1600" dirty="0" smtClean="0">
                <a:latin typeface="Huawei Sans" panose="020C0503030203020204" pitchFamily="34" charset="0"/>
              </a:rPr>
              <a:t>] </a:t>
            </a:r>
            <a:r>
              <a:rPr lang="en-US" sz="1600" b="1" dirty="0" smtClean="0">
                <a:latin typeface="Huawei Sans" panose="020C0503030203020204" pitchFamily="34" charset="0"/>
              </a:rPr>
              <a:t>rule name </a:t>
            </a:r>
            <a:r>
              <a:rPr lang="en-US" sz="1600" i="1" dirty="0" smtClean="0">
                <a:latin typeface="Huawei Sans" panose="020C0503030203020204" pitchFamily="34" charset="0"/>
              </a:rPr>
              <a:t>rule-name</a:t>
            </a:r>
            <a:endParaRPr lang="en-US" altLang="zh-CN" sz="1600" i="1" dirty="0">
              <a:latin typeface="Huawei Sans" panose="020C0503030203020204" pitchFamily="34" charset="0"/>
              <a:cs typeface="Courier New" panose="02070309020205020404" pitchFamily="49" charset="0"/>
            </a:endParaRPr>
          </a:p>
        </p:txBody>
      </p:sp>
      <p:sp>
        <p:nvSpPr>
          <p:cNvPr id="24" name="矩形 23"/>
          <p:cNvSpPr/>
          <p:nvPr/>
        </p:nvSpPr>
        <p:spPr bwMode="gray">
          <a:xfrm>
            <a:off x="904875" y="4816419"/>
            <a:ext cx="10608699" cy="338554"/>
          </a:xfrm>
          <a:prstGeom prst="rect">
            <a:avLst/>
          </a:prstGeom>
          <a:solidFill>
            <a:schemeClr val="bg1">
              <a:lumMod val="85000"/>
            </a:schemeClr>
          </a:solidFill>
          <a:ln>
            <a:noFill/>
          </a:ln>
        </p:spPr>
        <p:txBody>
          <a:bodyPr wrap="square">
            <a:spAutoFit/>
          </a:bodyPr>
          <a:lstStyle/>
          <a:p>
            <a:pPr fontAlgn="ctr"/>
            <a:r>
              <a:rPr lang="en-US" sz="1600" dirty="0" smtClean="0">
                <a:latin typeface="Huawei Sans" panose="020C0503030203020204" pitchFamily="34" charset="0"/>
              </a:rPr>
              <a:t>[HUAWEI-policy-</a:t>
            </a:r>
            <a:r>
              <a:rPr lang="en-US" sz="1600" dirty="0" err="1" smtClean="0">
                <a:latin typeface="Huawei Sans" panose="020C0503030203020204" pitchFamily="34" charset="0"/>
              </a:rPr>
              <a:t>nat</a:t>
            </a:r>
            <a:r>
              <a:rPr lang="en-US" sz="1600" dirty="0" smtClean="0">
                <a:latin typeface="Huawei Sans" panose="020C0503030203020204" pitchFamily="34" charset="0"/>
              </a:rPr>
              <a:t>-rule-</a:t>
            </a:r>
            <a:r>
              <a:rPr lang="en-US" sz="1600" dirty="0" err="1" smtClean="0">
                <a:latin typeface="Huawei Sans" panose="020C0503030203020204" pitchFamily="34" charset="0"/>
              </a:rPr>
              <a:t>abc</a:t>
            </a:r>
            <a:r>
              <a:rPr lang="en-US" sz="1600" dirty="0" smtClean="0">
                <a:latin typeface="Huawei Sans" panose="020C0503030203020204" pitchFamily="34" charset="0"/>
              </a:rPr>
              <a:t>] </a:t>
            </a:r>
            <a:r>
              <a:rPr lang="en-US" sz="1600" b="1" dirty="0" err="1" smtClean="0">
                <a:latin typeface="Huawei Sans" panose="020C0503030203020204" pitchFamily="34" charset="0"/>
              </a:rPr>
              <a:t>nat</a:t>
            </a:r>
            <a:r>
              <a:rPr lang="en-US" sz="1600" b="1" dirty="0" smtClean="0">
                <a:latin typeface="Huawei Sans" panose="020C0503030203020204" pitchFamily="34" charset="0"/>
              </a:rPr>
              <a:t>-type nat64</a:t>
            </a:r>
            <a:endParaRPr lang="en-US" altLang="zh-CN" sz="1600" i="1" dirty="0">
              <a:latin typeface="Huawei Sans" panose="020C0503030203020204" pitchFamily="34" charset="0"/>
              <a:cs typeface="Courier New" panose="02070309020205020404" pitchFamily="49" charset="0"/>
            </a:endParaRPr>
          </a:p>
        </p:txBody>
      </p:sp>
      <p:sp>
        <p:nvSpPr>
          <p:cNvPr id="25" name="矩形 24"/>
          <p:cNvSpPr/>
          <p:nvPr/>
        </p:nvSpPr>
        <p:spPr bwMode="gray">
          <a:xfrm>
            <a:off x="801175" y="5154973"/>
            <a:ext cx="10608699" cy="400110"/>
          </a:xfrm>
          <a:prstGeom prst="rect">
            <a:avLst/>
          </a:prstGeom>
        </p:spPr>
        <p:txBody>
          <a:bodyPr wrap="square">
            <a:spAutoFit/>
          </a:bodyPr>
          <a:lstStyle/>
          <a:p>
            <a:pPr fontAlgn="ctr">
              <a:lnSpc>
                <a:spcPts val="2400"/>
              </a:lnSpc>
            </a:pPr>
            <a:r>
              <a:rPr lang="en-US" sz="1600" dirty="0" smtClean="0">
                <a:latin typeface="Huawei Sans" panose="020C0503030203020204" pitchFamily="34" charset="0"/>
              </a:rPr>
              <a:t>The NAT policy type is configured.</a:t>
            </a:r>
            <a:endParaRPr lang="en-US" altLang="zh-CN" sz="16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26" name="文本框 25"/>
          <p:cNvSpPr txBox="1"/>
          <p:nvPr/>
        </p:nvSpPr>
        <p:spPr bwMode="gray">
          <a:xfrm>
            <a:off x="7652825" y="5529542"/>
            <a:ext cx="4096264" cy="609398"/>
          </a:xfrm>
          <a:prstGeom prst="rect">
            <a:avLst/>
          </a:prstGeom>
          <a:noFill/>
        </p:spPr>
        <p:txBody>
          <a:bodyPr wrap="square" rtlCol="0">
            <a:spAutoFit/>
          </a:bodyPr>
          <a:lstStyle/>
          <a:p>
            <a:pPr fontAlgn="ctr">
              <a:lnSpc>
                <a:spcPct val="140000"/>
              </a:lnSpc>
            </a:pPr>
            <a:r>
              <a:rPr lang="en-US" sz="1200" dirty="0" smtClean="0">
                <a:latin typeface="Huawei Sans" panose="020C0503030203020204" pitchFamily="34" charset="0"/>
              </a:rPr>
              <a:t>Other configurations are similar to the NAT configuration on a firewall and are not provided here.</a:t>
            </a:r>
            <a:endParaRPr lang="en-US" altLang="zh-CN" sz="1200" dirty="0">
              <a:latin typeface="Huawei Sans" panose="020C0503030203020204" pitchFamily="34" charset="0"/>
            </a:endParaRPr>
          </a:p>
        </p:txBody>
      </p:sp>
      <p:sp>
        <p:nvSpPr>
          <p:cNvPr id="27" name="五边形 26"/>
          <p:cNvSpPr/>
          <p:nvPr/>
        </p:nvSpPr>
        <p:spPr bwMode="gray">
          <a:xfrm>
            <a:off x="5855005" y="104076"/>
            <a:ext cx="881075" cy="21312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Overview</a:t>
            </a:r>
            <a:endParaRPr lang="en-US" sz="1200" dirty="0">
              <a:latin typeface="Huawei Sans" panose="020C0503030203020204" pitchFamily="34" charset="0"/>
            </a:endParaRPr>
          </a:p>
        </p:txBody>
      </p:sp>
      <p:sp>
        <p:nvSpPr>
          <p:cNvPr id="28" name="燕尾形 27"/>
          <p:cNvSpPr/>
          <p:nvPr/>
        </p:nvSpPr>
        <p:spPr bwMode="gray">
          <a:xfrm>
            <a:off x="6647300" y="104076"/>
            <a:ext cx="1294562"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IPv6 over IPv4</a:t>
            </a:r>
            <a:endParaRPr lang="en-US" sz="1200" dirty="0">
              <a:latin typeface="Huawei Sans" panose="020C0503030203020204" pitchFamily="34" charset="0"/>
            </a:endParaRPr>
          </a:p>
        </p:txBody>
      </p:sp>
      <p:sp>
        <p:nvSpPr>
          <p:cNvPr id="29" name="燕尾形 28"/>
          <p:cNvSpPr/>
          <p:nvPr/>
        </p:nvSpPr>
        <p:spPr bwMode="gray">
          <a:xfrm>
            <a:off x="7853082" y="104076"/>
            <a:ext cx="720000"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6PE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燕尾形 36"/>
          <p:cNvSpPr/>
          <p:nvPr/>
        </p:nvSpPr>
        <p:spPr bwMode="gray">
          <a:xfrm>
            <a:off x="8484302" y="104076"/>
            <a:ext cx="720000"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6VPE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燕尾形 37"/>
          <p:cNvSpPr/>
          <p:nvPr/>
        </p:nvSpPr>
        <p:spPr bwMode="gray">
          <a:xfrm>
            <a:off x="10344605" y="104076"/>
            <a:ext cx="77225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chemeClr val="bg1"/>
                </a:solidFill>
                <a:latin typeface="Huawei Sans" panose="020C0503030203020204" pitchFamily="34" charset="0"/>
              </a:rPr>
              <a:t>NAT64</a:t>
            </a:r>
            <a:endParaRPr lang="en-US" altLang="zh-CN"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燕尾形 38"/>
          <p:cNvSpPr/>
          <p:nvPr/>
        </p:nvSpPr>
        <p:spPr bwMode="gray">
          <a:xfrm>
            <a:off x="9115522" y="104076"/>
            <a:ext cx="1317863"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IPv4 over IPv6</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燕尾形 39"/>
          <p:cNvSpPr/>
          <p:nvPr/>
        </p:nvSpPr>
        <p:spPr bwMode="gray">
          <a:xfrm>
            <a:off x="11028075" y="104076"/>
            <a:ext cx="72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IVI</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99244270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bwMode="gray"/>
        <p:txBody>
          <a:bodyPr/>
          <a:lstStyle/>
          <a:p>
            <a:r>
              <a:rPr lang="en-US" smtClean="0"/>
              <a:t>Configuring Static NAT64</a:t>
            </a:r>
            <a:endParaRPr lang="en-US" altLang="zh-CN" dirty="0"/>
          </a:p>
        </p:txBody>
      </p:sp>
      <p:sp>
        <p:nvSpPr>
          <p:cNvPr id="5" name="矩形 4"/>
          <p:cNvSpPr/>
          <p:nvPr/>
        </p:nvSpPr>
        <p:spPr bwMode="gray">
          <a:xfrm>
            <a:off x="904875" y="1521540"/>
            <a:ext cx="10608699" cy="338554"/>
          </a:xfrm>
          <a:prstGeom prst="rect">
            <a:avLst/>
          </a:prstGeom>
          <a:solidFill>
            <a:schemeClr val="bg1">
              <a:lumMod val="85000"/>
            </a:schemeClr>
          </a:solidFill>
          <a:ln>
            <a:noFill/>
          </a:ln>
        </p:spPr>
        <p:txBody>
          <a:bodyPr wrap="square">
            <a:spAutoFit/>
          </a:bodyPr>
          <a:lstStyle/>
          <a:p>
            <a:pPr fontAlgn="ctr"/>
            <a:r>
              <a:rPr lang="en-US" sz="1600" dirty="0" smtClean="0">
                <a:latin typeface="Huawei Sans" panose="020C0503030203020204" pitchFamily="34" charset="0"/>
              </a:rPr>
              <a:t>[HUAWEI] </a:t>
            </a:r>
            <a:r>
              <a:rPr lang="en-US" sz="1600" b="1" dirty="0" smtClean="0">
                <a:latin typeface="Huawei Sans" panose="020C0503030203020204" pitchFamily="34" charset="0"/>
              </a:rPr>
              <a:t>nat64 static </a:t>
            </a:r>
            <a:r>
              <a:rPr lang="en-US" sz="1600" i="1" dirty="0" smtClean="0">
                <a:latin typeface="Huawei Sans" panose="020C0503030203020204" pitchFamily="34" charset="0"/>
              </a:rPr>
              <a:t>ipv6-address ipv4-address </a:t>
            </a:r>
            <a:r>
              <a:rPr lang="en-US" sz="1600" dirty="0" smtClean="0">
                <a:latin typeface="Huawei Sans" panose="020C0503030203020204" pitchFamily="34" charset="0"/>
              </a:rPr>
              <a:t>[</a:t>
            </a:r>
            <a:r>
              <a:rPr lang="en-US" sz="1600" b="1" dirty="0" smtClean="0">
                <a:latin typeface="Huawei Sans" panose="020C0503030203020204" pitchFamily="34" charset="0"/>
              </a:rPr>
              <a:t> route </a:t>
            </a:r>
            <a:r>
              <a:rPr lang="en-US" sz="1600" dirty="0" smtClean="0">
                <a:latin typeface="Huawei Sans" panose="020C0503030203020204" pitchFamily="34" charset="0"/>
              </a:rPr>
              <a:t>]</a:t>
            </a:r>
            <a:endParaRPr lang="en-US" altLang="zh-CN" sz="1600" dirty="0">
              <a:latin typeface="Huawei Sans" panose="020C0503030203020204" pitchFamily="34" charset="0"/>
              <a:cs typeface="Courier New" panose="02070309020205020404" pitchFamily="49" charset="0"/>
            </a:endParaRPr>
          </a:p>
        </p:txBody>
      </p:sp>
      <p:sp>
        <p:nvSpPr>
          <p:cNvPr id="6" name="矩形 5"/>
          <p:cNvSpPr/>
          <p:nvPr/>
        </p:nvSpPr>
        <p:spPr bwMode="gray">
          <a:xfrm>
            <a:off x="452438" y="1172807"/>
            <a:ext cx="11089232" cy="338554"/>
          </a:xfrm>
          <a:prstGeom prst="rect">
            <a:avLst/>
          </a:prstGeom>
        </p:spPr>
        <p:txBody>
          <a:bodyPr wrap="square">
            <a:spAutoFit/>
          </a:bodyPr>
          <a:lstStyle/>
          <a:p>
            <a:pPr marL="342900" indent="-342900" fontAlgn="ctr">
              <a:buFont typeface="+mj-lt"/>
              <a:buAutoNum type="arabicPeriod"/>
            </a:pPr>
            <a:r>
              <a:rPr lang="en-US" sz="1600" dirty="0" smtClean="0">
                <a:latin typeface="Huawei Sans" panose="020C0503030203020204" pitchFamily="34" charset="0"/>
              </a:rPr>
              <a:t>Configure static NAT64.</a:t>
            </a:r>
            <a:endParaRPr lang="en-US" altLang="zh-CN" sz="1600" dirty="0">
              <a:latin typeface="Huawei Sans" panose="020C0503030203020204" pitchFamily="34" charset="0"/>
              <a:cs typeface="Courier New" panose="02070309020205020404" pitchFamily="49" charset="0"/>
            </a:endParaRPr>
          </a:p>
        </p:txBody>
      </p:sp>
      <p:sp>
        <p:nvSpPr>
          <p:cNvPr id="15" name="矩形 14"/>
          <p:cNvSpPr/>
          <p:nvPr/>
        </p:nvSpPr>
        <p:spPr bwMode="gray">
          <a:xfrm>
            <a:off x="904875" y="2339011"/>
            <a:ext cx="10608699" cy="338554"/>
          </a:xfrm>
          <a:prstGeom prst="rect">
            <a:avLst/>
          </a:prstGeom>
          <a:solidFill>
            <a:schemeClr val="bg1">
              <a:lumMod val="85000"/>
            </a:schemeClr>
          </a:solidFill>
          <a:ln>
            <a:noFill/>
          </a:ln>
        </p:spPr>
        <p:txBody>
          <a:bodyPr wrap="square">
            <a:spAutoFit/>
          </a:bodyPr>
          <a:lstStyle/>
          <a:p>
            <a:pPr fontAlgn="ctr"/>
            <a:r>
              <a:rPr lang="en-US" sz="1600" dirty="0" smtClean="0">
                <a:latin typeface="Huawei Sans" panose="020C0503030203020204" pitchFamily="34" charset="0"/>
              </a:rPr>
              <a:t>[HUAWEI] </a:t>
            </a:r>
            <a:r>
              <a:rPr lang="en-US" sz="1600" b="1" dirty="0" smtClean="0">
                <a:latin typeface="Huawei Sans" panose="020C0503030203020204" pitchFamily="34" charset="0"/>
              </a:rPr>
              <a:t>nat64 static protocol </a:t>
            </a:r>
            <a:r>
              <a:rPr lang="en-US" sz="1600" b="1" dirty="0" err="1" smtClean="0">
                <a:latin typeface="Huawei Sans" panose="020C0503030203020204" pitchFamily="34" charset="0"/>
              </a:rPr>
              <a:t>icmp</a:t>
            </a:r>
            <a:r>
              <a:rPr lang="en-US" sz="1600" b="1" dirty="0" smtClean="0">
                <a:latin typeface="Huawei Sans" panose="020C0503030203020204" pitchFamily="34" charset="0"/>
              </a:rPr>
              <a:t> </a:t>
            </a:r>
            <a:r>
              <a:rPr lang="en-US" sz="1600" i="1" dirty="0" smtClean="0">
                <a:latin typeface="Huawei Sans" panose="020C0503030203020204" pitchFamily="34" charset="0"/>
              </a:rPr>
              <a:t>ipv6-address ipv4-address </a:t>
            </a:r>
            <a:r>
              <a:rPr lang="en-US" sz="1600" dirty="0" smtClean="0">
                <a:latin typeface="Huawei Sans" panose="020C0503030203020204" pitchFamily="34" charset="0"/>
              </a:rPr>
              <a:t>[</a:t>
            </a:r>
            <a:r>
              <a:rPr lang="en-US" sz="1600" b="1" dirty="0" smtClean="0">
                <a:latin typeface="Huawei Sans" panose="020C0503030203020204" pitchFamily="34" charset="0"/>
              </a:rPr>
              <a:t> route </a:t>
            </a:r>
            <a:r>
              <a:rPr lang="en-US" sz="1600" dirty="0" smtClean="0">
                <a:latin typeface="Huawei Sans" panose="020C0503030203020204" pitchFamily="34" charset="0"/>
              </a:rPr>
              <a:t>]</a:t>
            </a:r>
            <a:endParaRPr lang="en-US" altLang="zh-CN" sz="1600" dirty="0">
              <a:latin typeface="Huawei Sans" panose="020C0503030203020204" pitchFamily="34" charset="0"/>
              <a:cs typeface="Courier New" panose="02070309020205020404" pitchFamily="49" charset="0"/>
            </a:endParaRPr>
          </a:p>
        </p:txBody>
      </p:sp>
      <p:sp>
        <p:nvSpPr>
          <p:cNvPr id="14" name="矩形 13"/>
          <p:cNvSpPr/>
          <p:nvPr/>
        </p:nvSpPr>
        <p:spPr bwMode="gray">
          <a:xfrm>
            <a:off x="904875" y="3199685"/>
            <a:ext cx="10608699" cy="338554"/>
          </a:xfrm>
          <a:prstGeom prst="rect">
            <a:avLst/>
          </a:prstGeom>
          <a:solidFill>
            <a:schemeClr val="bg1">
              <a:lumMod val="85000"/>
            </a:schemeClr>
          </a:solidFill>
          <a:ln>
            <a:noFill/>
          </a:ln>
        </p:spPr>
        <p:txBody>
          <a:bodyPr wrap="square">
            <a:spAutoFit/>
          </a:bodyPr>
          <a:lstStyle/>
          <a:p>
            <a:pPr fontAlgn="ctr"/>
            <a:r>
              <a:rPr lang="en-US" sz="1600" dirty="0" smtClean="0">
                <a:latin typeface="Huawei Sans" panose="020C0503030203020204" pitchFamily="34" charset="0"/>
              </a:rPr>
              <a:t>[HUAWEI] </a:t>
            </a:r>
            <a:r>
              <a:rPr lang="en-US" sz="1600" b="1" dirty="0" smtClean="0">
                <a:latin typeface="Huawei Sans" panose="020C0503030203020204" pitchFamily="34" charset="0"/>
              </a:rPr>
              <a:t>nat64 static protocol </a:t>
            </a:r>
            <a:r>
              <a:rPr lang="en-US" sz="1600" dirty="0" smtClean="0">
                <a:latin typeface="Huawei Sans" panose="020C0503030203020204" pitchFamily="34" charset="0"/>
              </a:rPr>
              <a:t>{</a:t>
            </a:r>
            <a:r>
              <a:rPr lang="en-US" sz="1600" b="1" dirty="0" smtClean="0">
                <a:latin typeface="Huawei Sans" panose="020C0503030203020204" pitchFamily="34" charset="0"/>
              </a:rPr>
              <a:t> </a:t>
            </a:r>
            <a:r>
              <a:rPr lang="en-US" sz="1600" b="1" dirty="0" err="1" smtClean="0">
                <a:latin typeface="Huawei Sans" panose="020C0503030203020204" pitchFamily="34" charset="0"/>
              </a:rPr>
              <a:t>tcp</a:t>
            </a:r>
            <a:r>
              <a:rPr lang="en-US" sz="1600" b="1" dirty="0" smtClean="0">
                <a:latin typeface="Huawei Sans" panose="020C0503030203020204" pitchFamily="34" charset="0"/>
              </a:rPr>
              <a:t> </a:t>
            </a:r>
            <a:r>
              <a:rPr lang="en-US" sz="1600" dirty="0" smtClean="0">
                <a:latin typeface="Huawei Sans" panose="020C0503030203020204" pitchFamily="34" charset="0"/>
              </a:rPr>
              <a:t>| </a:t>
            </a:r>
            <a:r>
              <a:rPr lang="en-US" sz="1600" b="1" dirty="0" err="1" smtClean="0">
                <a:latin typeface="Huawei Sans" panose="020C0503030203020204" pitchFamily="34" charset="0"/>
              </a:rPr>
              <a:t>udp</a:t>
            </a:r>
            <a:r>
              <a:rPr lang="en-US" sz="1600" b="1" dirty="0" smtClean="0">
                <a:latin typeface="Huawei Sans" panose="020C0503030203020204" pitchFamily="34" charset="0"/>
              </a:rPr>
              <a:t> </a:t>
            </a:r>
            <a:r>
              <a:rPr lang="en-US" sz="1600" dirty="0" smtClean="0">
                <a:latin typeface="Huawei Sans" panose="020C0503030203020204" pitchFamily="34" charset="0"/>
              </a:rPr>
              <a:t>} </a:t>
            </a:r>
            <a:r>
              <a:rPr lang="en-US" sz="1600" i="1" dirty="0" smtClean="0">
                <a:latin typeface="Huawei Sans" panose="020C0503030203020204" pitchFamily="34" charset="0"/>
              </a:rPr>
              <a:t>ipv6-address</a:t>
            </a:r>
            <a:r>
              <a:rPr lang="en-US" sz="1600" b="1" dirty="0" smtClean="0">
                <a:latin typeface="Huawei Sans" panose="020C0503030203020204" pitchFamily="34" charset="0"/>
              </a:rPr>
              <a:t> </a:t>
            </a:r>
            <a:r>
              <a:rPr lang="en-US" sz="1600" dirty="0" smtClean="0">
                <a:latin typeface="Huawei Sans" panose="020C0503030203020204" pitchFamily="34" charset="0"/>
              </a:rPr>
              <a:t>[ </a:t>
            </a:r>
            <a:r>
              <a:rPr lang="en-US" sz="1600" i="1" dirty="0" smtClean="0">
                <a:latin typeface="Huawei Sans" panose="020C0503030203020204" pitchFamily="34" charset="0"/>
              </a:rPr>
              <a:t>ipv6-port </a:t>
            </a:r>
            <a:r>
              <a:rPr lang="en-US" sz="1600" dirty="0" smtClean="0">
                <a:latin typeface="Huawei Sans" panose="020C0503030203020204" pitchFamily="34" charset="0"/>
              </a:rPr>
              <a:t>] </a:t>
            </a:r>
            <a:r>
              <a:rPr lang="en-US" sz="1600" i="1" dirty="0" smtClean="0">
                <a:latin typeface="Huawei Sans" panose="020C0503030203020204" pitchFamily="34" charset="0"/>
              </a:rPr>
              <a:t>ipv4-address</a:t>
            </a:r>
            <a:r>
              <a:rPr lang="en-US" sz="1600" dirty="0" smtClean="0">
                <a:latin typeface="Huawei Sans" panose="020C0503030203020204" pitchFamily="34" charset="0"/>
              </a:rPr>
              <a:t> [</a:t>
            </a:r>
            <a:r>
              <a:rPr lang="en-US" sz="1600" i="1" dirty="0" smtClean="0">
                <a:latin typeface="Huawei Sans" panose="020C0503030203020204" pitchFamily="34" charset="0"/>
              </a:rPr>
              <a:t>ipv4-port </a:t>
            </a:r>
            <a:r>
              <a:rPr lang="en-US" sz="1600" dirty="0" smtClean="0">
                <a:latin typeface="Huawei Sans" panose="020C0503030203020204" pitchFamily="34" charset="0"/>
              </a:rPr>
              <a:t>] [ </a:t>
            </a:r>
            <a:r>
              <a:rPr lang="en-US" sz="1600" b="1" dirty="0" smtClean="0">
                <a:latin typeface="Huawei Sans" panose="020C0503030203020204" pitchFamily="34" charset="0"/>
              </a:rPr>
              <a:t>route </a:t>
            </a:r>
            <a:r>
              <a:rPr lang="en-US" sz="1600" dirty="0" smtClean="0">
                <a:latin typeface="Huawei Sans" panose="020C0503030203020204" pitchFamily="34" charset="0"/>
              </a:rPr>
              <a:t>]</a:t>
            </a:r>
            <a:endParaRPr lang="en-US" altLang="zh-CN" sz="1600" dirty="0">
              <a:latin typeface="Huawei Sans" panose="020C0503030203020204" pitchFamily="34" charset="0"/>
              <a:cs typeface="Courier New" panose="02070309020205020404" pitchFamily="49" charset="0"/>
            </a:endParaRPr>
          </a:p>
        </p:txBody>
      </p:sp>
      <p:sp>
        <p:nvSpPr>
          <p:cNvPr id="19" name="矩形 18"/>
          <p:cNvSpPr/>
          <p:nvPr/>
        </p:nvSpPr>
        <p:spPr bwMode="gray">
          <a:xfrm>
            <a:off x="803317" y="3468351"/>
            <a:ext cx="10608699" cy="400110"/>
          </a:xfrm>
          <a:prstGeom prst="rect">
            <a:avLst/>
          </a:prstGeom>
        </p:spPr>
        <p:txBody>
          <a:bodyPr wrap="square">
            <a:spAutoFit/>
          </a:bodyPr>
          <a:lstStyle/>
          <a:p>
            <a:pPr fontAlgn="ctr">
              <a:lnSpc>
                <a:spcPts val="2400"/>
              </a:lnSpc>
            </a:pPr>
            <a:r>
              <a:rPr lang="en-US" sz="1600" dirty="0" smtClean="0">
                <a:latin typeface="Huawei Sans" panose="020C0503030203020204" pitchFamily="34" charset="0"/>
              </a:rPr>
              <a:t>Static NAT64 mapping for TCP or UDP is configured.</a:t>
            </a:r>
            <a:endParaRPr lang="en-US" altLang="zh-CN" sz="16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20" name="矩形 19"/>
          <p:cNvSpPr/>
          <p:nvPr/>
        </p:nvSpPr>
        <p:spPr bwMode="gray">
          <a:xfrm>
            <a:off x="803317" y="2602149"/>
            <a:ext cx="10608699" cy="400110"/>
          </a:xfrm>
          <a:prstGeom prst="rect">
            <a:avLst/>
          </a:prstGeom>
        </p:spPr>
        <p:txBody>
          <a:bodyPr wrap="square">
            <a:spAutoFit/>
          </a:bodyPr>
          <a:lstStyle/>
          <a:p>
            <a:pPr fontAlgn="ctr">
              <a:lnSpc>
                <a:spcPts val="2400"/>
              </a:lnSpc>
            </a:pPr>
            <a:r>
              <a:rPr lang="en-US" sz="1600" dirty="0" smtClean="0">
                <a:latin typeface="Huawei Sans" panose="020C0503030203020204" pitchFamily="34" charset="0"/>
              </a:rPr>
              <a:t>Static NAT64 mapping for ICMP is configured.</a:t>
            </a:r>
            <a:endParaRPr lang="en-US" altLang="zh-CN" sz="16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6" name="矩形 15"/>
          <p:cNvSpPr/>
          <p:nvPr/>
        </p:nvSpPr>
        <p:spPr bwMode="gray">
          <a:xfrm>
            <a:off x="803317" y="1784678"/>
            <a:ext cx="10608699" cy="400110"/>
          </a:xfrm>
          <a:prstGeom prst="rect">
            <a:avLst/>
          </a:prstGeom>
        </p:spPr>
        <p:txBody>
          <a:bodyPr wrap="square">
            <a:spAutoFit/>
          </a:bodyPr>
          <a:lstStyle/>
          <a:p>
            <a:pPr fontAlgn="ctr">
              <a:lnSpc>
                <a:spcPts val="2400"/>
              </a:lnSpc>
            </a:pPr>
            <a:r>
              <a:rPr lang="en-US" sz="1600" dirty="0" smtClean="0">
                <a:latin typeface="Huawei Sans" panose="020C0503030203020204" pitchFamily="34" charset="0"/>
              </a:rPr>
              <a:t>Static NAT64 mapping for a specified IPv6 address is configured.</a:t>
            </a:r>
            <a:endParaRPr lang="en-US" altLang="zh-CN" sz="16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8" name="五边形 17"/>
          <p:cNvSpPr/>
          <p:nvPr/>
        </p:nvSpPr>
        <p:spPr bwMode="gray">
          <a:xfrm>
            <a:off x="5855005" y="104076"/>
            <a:ext cx="881075" cy="21312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Overview</a:t>
            </a:r>
            <a:endParaRPr lang="en-US" sz="1200" dirty="0">
              <a:latin typeface="Huawei Sans" panose="020C0503030203020204" pitchFamily="34" charset="0"/>
            </a:endParaRPr>
          </a:p>
        </p:txBody>
      </p:sp>
      <p:sp>
        <p:nvSpPr>
          <p:cNvPr id="28" name="燕尾形 27"/>
          <p:cNvSpPr/>
          <p:nvPr/>
        </p:nvSpPr>
        <p:spPr bwMode="gray">
          <a:xfrm>
            <a:off x="6647300" y="104076"/>
            <a:ext cx="1294562"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IPv6 over IPv4</a:t>
            </a:r>
            <a:endParaRPr lang="en-US" sz="1200" dirty="0">
              <a:latin typeface="Huawei Sans" panose="020C0503030203020204" pitchFamily="34" charset="0"/>
            </a:endParaRPr>
          </a:p>
        </p:txBody>
      </p:sp>
      <p:sp>
        <p:nvSpPr>
          <p:cNvPr id="29" name="燕尾形 28"/>
          <p:cNvSpPr/>
          <p:nvPr/>
        </p:nvSpPr>
        <p:spPr bwMode="gray">
          <a:xfrm>
            <a:off x="7853082" y="104076"/>
            <a:ext cx="720000"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6PE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燕尾形 29"/>
          <p:cNvSpPr/>
          <p:nvPr/>
        </p:nvSpPr>
        <p:spPr bwMode="gray">
          <a:xfrm>
            <a:off x="8484302" y="104076"/>
            <a:ext cx="720000"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6VPE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燕尾形 30"/>
          <p:cNvSpPr/>
          <p:nvPr/>
        </p:nvSpPr>
        <p:spPr bwMode="gray">
          <a:xfrm>
            <a:off x="10344605" y="104076"/>
            <a:ext cx="77225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chemeClr val="bg1"/>
                </a:solidFill>
                <a:latin typeface="Huawei Sans" panose="020C0503030203020204" pitchFamily="34" charset="0"/>
              </a:rPr>
              <a:t>NAT64</a:t>
            </a:r>
            <a:endParaRPr lang="en-US" altLang="zh-CN"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燕尾形 31"/>
          <p:cNvSpPr/>
          <p:nvPr/>
        </p:nvSpPr>
        <p:spPr bwMode="gray">
          <a:xfrm>
            <a:off x="9115522" y="104076"/>
            <a:ext cx="1317863"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IPv4 over IPv6</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燕尾形 32"/>
          <p:cNvSpPr/>
          <p:nvPr/>
        </p:nvSpPr>
        <p:spPr bwMode="gray">
          <a:xfrm>
            <a:off x="11028075" y="104076"/>
            <a:ext cx="72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IVI</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476574611"/>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文本框 60"/>
          <p:cNvSpPr txBox="1"/>
          <p:nvPr/>
        </p:nvSpPr>
        <p:spPr bwMode="gray">
          <a:xfrm>
            <a:off x="3848976" y="2191859"/>
            <a:ext cx="2002857" cy="1524479"/>
          </a:xfrm>
          <a:prstGeom prst="rect">
            <a:avLst/>
          </a:prstGeom>
          <a:solidFill>
            <a:schemeClr val="bg1">
              <a:lumMod val="95000"/>
            </a:schemeClr>
          </a:solidFill>
          <a:ln>
            <a:solidFill>
              <a:schemeClr val="bg1">
                <a:lumMod val="75000"/>
              </a:schemeClr>
            </a:solidFill>
            <a:prstDash val="dash"/>
          </a:ln>
        </p:spPr>
        <p:txBody>
          <a:bodyPr wrap="square" rtlCol="0">
            <a:noAutofit/>
          </a:bodyPr>
          <a:lstStyle/>
          <a:p>
            <a:pPr fontAlgn="ctr"/>
            <a:endParaRPr lang="en-US" altLang="zh-CN" sz="1200" dirty="0">
              <a:latin typeface="Huawei Sans" panose="020C0503030203020204" pitchFamily="34" charset="0"/>
              <a:cs typeface="Arial" panose="020B0604020202020204" pitchFamily="34" charset="0"/>
            </a:endParaRPr>
          </a:p>
        </p:txBody>
      </p:sp>
      <p:sp>
        <p:nvSpPr>
          <p:cNvPr id="60" name="文本框 59"/>
          <p:cNvSpPr txBox="1"/>
          <p:nvPr/>
        </p:nvSpPr>
        <p:spPr bwMode="gray">
          <a:xfrm>
            <a:off x="626423" y="2191859"/>
            <a:ext cx="3093082" cy="1524479"/>
          </a:xfrm>
          <a:prstGeom prst="rect">
            <a:avLst/>
          </a:prstGeom>
          <a:solidFill>
            <a:schemeClr val="bg1">
              <a:lumMod val="95000"/>
            </a:schemeClr>
          </a:solidFill>
          <a:ln>
            <a:solidFill>
              <a:schemeClr val="bg1">
                <a:lumMod val="75000"/>
              </a:schemeClr>
            </a:solidFill>
            <a:prstDash val="dash"/>
          </a:ln>
        </p:spPr>
        <p:txBody>
          <a:bodyPr wrap="square" rtlCol="0">
            <a:noAutofit/>
          </a:bodyPr>
          <a:lstStyle/>
          <a:p>
            <a:pPr fontAlgn="ctr"/>
            <a:endParaRPr lang="en-US" altLang="zh-CN" sz="1200" dirty="0">
              <a:latin typeface="Huawei Sans" panose="020C0503030203020204" pitchFamily="34" charset="0"/>
              <a:cs typeface="Arial" panose="020B0604020202020204" pitchFamily="34" charset="0"/>
            </a:endParaRPr>
          </a:p>
        </p:txBody>
      </p:sp>
      <p:sp>
        <p:nvSpPr>
          <p:cNvPr id="51" name="Freeform 159"/>
          <p:cNvSpPr/>
          <p:nvPr/>
        </p:nvSpPr>
        <p:spPr bwMode="gray">
          <a:xfrm flipH="1">
            <a:off x="774687" y="2414905"/>
            <a:ext cx="1365732" cy="75624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sym typeface="Huawei Sans" panose="020C0503030203020204" pitchFamily="34" charset="0"/>
            </a:endParaRPr>
          </a:p>
        </p:txBody>
      </p:sp>
      <p:sp>
        <p:nvSpPr>
          <p:cNvPr id="2" name="标题 1"/>
          <p:cNvSpPr>
            <a:spLocks noGrp="1"/>
          </p:cNvSpPr>
          <p:nvPr>
            <p:ph type="title"/>
          </p:nvPr>
        </p:nvSpPr>
        <p:spPr bwMode="gray"/>
        <p:txBody>
          <a:bodyPr/>
          <a:lstStyle/>
          <a:p>
            <a:r>
              <a:rPr lang="en-US" smtClean="0"/>
              <a:t>Example for Configuring Dynamic NAT64 (1)</a:t>
            </a:r>
            <a:endParaRPr lang="en-US" altLang="zh-CN" dirty="0"/>
          </a:p>
        </p:txBody>
      </p:sp>
      <p:sp>
        <p:nvSpPr>
          <p:cNvPr id="44" name="文本占位符 43"/>
          <p:cNvSpPr>
            <a:spLocks noGrp="1"/>
          </p:cNvSpPr>
          <p:nvPr>
            <p:ph type="body" sz="quarter" idx="10"/>
          </p:nvPr>
        </p:nvSpPr>
        <p:spPr bwMode="gray">
          <a:xfrm>
            <a:off x="455612" y="3726278"/>
            <a:ext cx="5507038" cy="2474497"/>
          </a:xfrm>
        </p:spPr>
        <p:txBody>
          <a:bodyPr/>
          <a:lstStyle/>
          <a:p>
            <a:pPr algn="l"/>
            <a:r>
              <a:rPr lang="en-US" sz="1600" dirty="0" smtClean="0"/>
              <a:t>Configuration requirements:</a:t>
            </a:r>
            <a:endParaRPr lang="en-US" altLang="zh-CN" sz="1600" dirty="0" smtClean="0"/>
          </a:p>
          <a:p>
            <a:pPr marL="542925" lvl="1" indent="-247650"/>
            <a:r>
              <a:rPr lang="en-US" sz="1400" dirty="0" smtClean="0"/>
              <a:t>Firewall 1 supports the IPv4/IPv6 dual stack and is connected to an IPv4 network and an IPv6 network.</a:t>
            </a:r>
          </a:p>
          <a:p>
            <a:pPr marL="542925" lvl="1" indent="-247650"/>
            <a:r>
              <a:rPr lang="en-US" sz="1400" dirty="0" smtClean="0"/>
              <a:t>The IPv6 network has a large number of PCs using unfixed IP addresses. These PCs need to access the server on the IPv4 network through the domain name example.huawei.com.</a:t>
            </a:r>
            <a:endParaRPr lang="en-US" sz="1400" dirty="0"/>
          </a:p>
        </p:txBody>
      </p:sp>
      <p:pic>
        <p:nvPicPr>
          <p:cNvPr id="31" name="图片 30" descr="PC.png"/>
          <p:cNvPicPr>
            <a:picLocks noChangeAspect="1"/>
          </p:cNvPicPr>
          <p:nvPr/>
        </p:nvPicPr>
        <p:blipFill>
          <a:blip r:embed="rId3" cstate="print"/>
          <a:stretch>
            <a:fillRect/>
          </a:stretch>
        </p:blipFill>
        <p:spPr bwMode="gray">
          <a:xfrm>
            <a:off x="1187644" y="2760929"/>
            <a:ext cx="445577" cy="342203"/>
          </a:xfrm>
          <a:prstGeom prst="rect">
            <a:avLst/>
          </a:prstGeom>
        </p:spPr>
      </p:pic>
      <p:cxnSp>
        <p:nvCxnSpPr>
          <p:cNvPr id="32" name="直接连接符 31"/>
          <p:cNvCxnSpPr>
            <a:stCxn id="31" idx="3"/>
            <a:endCxn id="37" idx="1"/>
          </p:cNvCxnSpPr>
          <p:nvPr/>
        </p:nvCxnSpPr>
        <p:spPr bwMode="gray">
          <a:xfrm>
            <a:off x="1633221" y="2932031"/>
            <a:ext cx="195304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33" name="图片 32"/>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2749244" y="1449388"/>
            <a:ext cx="435249" cy="356904"/>
          </a:xfrm>
          <a:prstGeom prst="rect">
            <a:avLst/>
          </a:prstGeom>
        </p:spPr>
      </p:pic>
      <p:sp>
        <p:nvSpPr>
          <p:cNvPr id="34" name="文本框 33"/>
          <p:cNvSpPr txBox="1"/>
          <p:nvPr/>
        </p:nvSpPr>
        <p:spPr bwMode="gray">
          <a:xfrm>
            <a:off x="2617170" y="1171908"/>
            <a:ext cx="668773"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DNS64</a:t>
            </a:r>
            <a:endParaRPr lang="en-US" sz="1200" dirty="0">
              <a:latin typeface="Huawei Sans" panose="020C0503030203020204" pitchFamily="34" charset="0"/>
              <a:cs typeface="Arial" panose="020B0604020202020204" pitchFamily="34" charset="0"/>
            </a:endParaRPr>
          </a:p>
        </p:txBody>
      </p:sp>
      <p:pic>
        <p:nvPicPr>
          <p:cNvPr id="35" name="图片 34"/>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5153676" y="2754012"/>
            <a:ext cx="434191" cy="356037"/>
          </a:xfrm>
          <a:prstGeom prst="rect">
            <a:avLst/>
          </a:prstGeom>
        </p:spPr>
      </p:pic>
      <p:sp>
        <p:nvSpPr>
          <p:cNvPr id="36" name="文本框 35"/>
          <p:cNvSpPr txBox="1"/>
          <p:nvPr/>
        </p:nvSpPr>
        <p:spPr bwMode="gray">
          <a:xfrm>
            <a:off x="3342366" y="3062860"/>
            <a:ext cx="867545"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Firewall 1</a:t>
            </a:r>
            <a:endParaRPr lang="en-US" sz="1200" dirty="0">
              <a:latin typeface="Huawei Sans" panose="020C0503030203020204" pitchFamily="34" charset="0"/>
              <a:cs typeface="Arial" panose="020B0604020202020204" pitchFamily="34" charset="0"/>
            </a:endParaRPr>
          </a:p>
        </p:txBody>
      </p:sp>
      <p:pic>
        <p:nvPicPr>
          <p:cNvPr id="37" name="图片 3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3586264" y="2760929"/>
            <a:ext cx="417912" cy="342203"/>
          </a:xfrm>
          <a:prstGeom prst="rect">
            <a:avLst/>
          </a:prstGeom>
        </p:spPr>
      </p:pic>
      <p:cxnSp>
        <p:nvCxnSpPr>
          <p:cNvPr id="40" name="直接连接符 39"/>
          <p:cNvCxnSpPr>
            <a:stCxn id="37" idx="3"/>
            <a:endCxn id="35" idx="1"/>
          </p:cNvCxnSpPr>
          <p:nvPr/>
        </p:nvCxnSpPr>
        <p:spPr bwMode="gray">
          <a:xfrm>
            <a:off x="4004176" y="2932031"/>
            <a:ext cx="11495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2" name="文本框 41"/>
          <p:cNvSpPr txBox="1"/>
          <p:nvPr/>
        </p:nvSpPr>
        <p:spPr bwMode="gray">
          <a:xfrm>
            <a:off x="793434" y="3141416"/>
            <a:ext cx="1247456" cy="461665"/>
          </a:xfrm>
          <a:prstGeom prst="rect">
            <a:avLst/>
          </a:prstGeom>
          <a:noFill/>
        </p:spPr>
        <p:txBody>
          <a:bodyPr wrap="none" rtlCol="0">
            <a:spAutoFit/>
          </a:bodyPr>
          <a:lstStyle/>
          <a:p>
            <a:pPr algn="ctr" fontAlgn="ctr"/>
            <a:r>
              <a:rPr lang="en-US" sz="1200" dirty="0" smtClean="0">
                <a:latin typeface="Huawei Sans" panose="020C0503030203020204" pitchFamily="34" charset="0"/>
              </a:rPr>
              <a:t>IPv6 PC</a:t>
            </a:r>
          </a:p>
          <a:p>
            <a:pPr algn="ctr" fontAlgn="ctr"/>
            <a:r>
              <a:rPr lang="en-US" sz="1200" dirty="0" smtClean="0">
                <a:latin typeface="Huawei Sans" panose="020C0503030203020204" pitchFamily="34" charset="0"/>
              </a:rPr>
              <a:t>2001:DB8::1/64</a:t>
            </a:r>
            <a:endParaRPr lang="en-US" sz="1200" dirty="0">
              <a:latin typeface="Huawei Sans" panose="020C0503030203020204" pitchFamily="34" charset="0"/>
              <a:cs typeface="Arial" panose="020B0604020202020204" pitchFamily="34" charset="0"/>
            </a:endParaRPr>
          </a:p>
        </p:txBody>
      </p:sp>
      <p:sp>
        <p:nvSpPr>
          <p:cNvPr id="47" name="文本框 46"/>
          <p:cNvSpPr txBox="1"/>
          <p:nvPr/>
        </p:nvSpPr>
        <p:spPr bwMode="gray">
          <a:xfrm>
            <a:off x="4889710" y="3093733"/>
            <a:ext cx="962123" cy="461665"/>
          </a:xfrm>
          <a:prstGeom prst="rect">
            <a:avLst/>
          </a:prstGeom>
          <a:noFill/>
        </p:spPr>
        <p:txBody>
          <a:bodyPr wrap="none" rtlCol="0">
            <a:spAutoFit/>
          </a:bodyPr>
          <a:lstStyle/>
          <a:p>
            <a:pPr algn="ctr" fontAlgn="ctr"/>
            <a:r>
              <a:rPr lang="en-US" sz="1200" dirty="0" smtClean="0">
                <a:latin typeface="Huawei Sans" panose="020C0503030203020204" pitchFamily="34" charset="0"/>
              </a:rPr>
              <a:t>IPv4 server</a:t>
            </a:r>
          </a:p>
          <a:p>
            <a:pPr algn="ctr" fontAlgn="ctr"/>
            <a:r>
              <a:rPr lang="en-US" sz="1200" dirty="0" smtClean="0">
                <a:latin typeface="Huawei Sans" panose="020C0503030203020204" pitchFamily="34" charset="0"/>
              </a:rPr>
              <a:t>1.1.1.2/24</a:t>
            </a:r>
            <a:endParaRPr lang="en-US" sz="1200" dirty="0">
              <a:latin typeface="Huawei Sans" panose="020C0503030203020204" pitchFamily="34" charset="0"/>
              <a:cs typeface="Arial" panose="020B0604020202020204" pitchFamily="34" charset="0"/>
            </a:endParaRPr>
          </a:p>
        </p:txBody>
      </p:sp>
      <p:cxnSp>
        <p:nvCxnSpPr>
          <p:cNvPr id="49" name="直接连接符 48"/>
          <p:cNvCxnSpPr>
            <a:stCxn id="53" idx="3"/>
            <a:endCxn id="33" idx="2"/>
          </p:cNvCxnSpPr>
          <p:nvPr/>
        </p:nvCxnSpPr>
        <p:spPr bwMode="gray">
          <a:xfrm flipV="1">
            <a:off x="2034160" y="1806292"/>
            <a:ext cx="932709" cy="856412"/>
          </a:xfrm>
          <a:prstGeom prst="line">
            <a:avLst/>
          </a:prstGeom>
          <a:ln w="190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
        <p:nvSpPr>
          <p:cNvPr id="53" name="文本框 52"/>
          <p:cNvSpPr txBox="1"/>
          <p:nvPr/>
        </p:nvSpPr>
        <p:spPr bwMode="gray">
          <a:xfrm>
            <a:off x="905325" y="2524204"/>
            <a:ext cx="1128835"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IPv6 network</a:t>
            </a:r>
            <a:endParaRPr lang="en-US" sz="1200" dirty="0">
              <a:latin typeface="Huawei Sans" panose="020C0503030203020204" pitchFamily="34" charset="0"/>
              <a:cs typeface="Arial" panose="020B0604020202020204" pitchFamily="34" charset="0"/>
            </a:endParaRPr>
          </a:p>
        </p:txBody>
      </p:sp>
      <p:sp>
        <p:nvSpPr>
          <p:cNvPr id="55" name="文本框 54"/>
          <p:cNvSpPr txBox="1"/>
          <p:nvPr/>
        </p:nvSpPr>
        <p:spPr bwMode="gray">
          <a:xfrm>
            <a:off x="2403895" y="2702578"/>
            <a:ext cx="1247456" cy="461665"/>
          </a:xfrm>
          <a:prstGeom prst="rect">
            <a:avLst/>
          </a:prstGeom>
          <a:noFill/>
        </p:spPr>
        <p:txBody>
          <a:bodyPr wrap="none" rtlCol="0">
            <a:spAutoFit/>
          </a:bodyPr>
          <a:lstStyle/>
          <a:p>
            <a:pPr algn="r" fontAlgn="ctr"/>
            <a:r>
              <a:rPr lang="en-US" sz="1200" dirty="0" smtClean="0">
                <a:latin typeface="Huawei Sans" panose="020C0503030203020204" pitchFamily="34" charset="0"/>
              </a:rPr>
              <a:t>GE1/0/1</a:t>
            </a:r>
          </a:p>
          <a:p>
            <a:pPr algn="r" fontAlgn="ctr"/>
            <a:r>
              <a:rPr lang="en-US" sz="1200" dirty="0" smtClean="0">
                <a:latin typeface="Huawei Sans" panose="020C0503030203020204" pitchFamily="34" charset="0"/>
              </a:rPr>
              <a:t>2001:DB8::2/64</a:t>
            </a:r>
            <a:endParaRPr lang="en-US" sz="1200" dirty="0">
              <a:latin typeface="Huawei Sans" panose="020C0503030203020204" pitchFamily="34" charset="0"/>
              <a:cs typeface="Arial" panose="020B0604020202020204" pitchFamily="34" charset="0"/>
            </a:endParaRPr>
          </a:p>
        </p:txBody>
      </p:sp>
      <p:sp>
        <p:nvSpPr>
          <p:cNvPr id="56" name="文本框 55"/>
          <p:cNvSpPr txBox="1"/>
          <p:nvPr/>
        </p:nvSpPr>
        <p:spPr bwMode="gray">
          <a:xfrm>
            <a:off x="4002016" y="2702578"/>
            <a:ext cx="869149" cy="461665"/>
          </a:xfrm>
          <a:prstGeom prst="rect">
            <a:avLst/>
          </a:prstGeom>
          <a:noFill/>
        </p:spPr>
        <p:txBody>
          <a:bodyPr wrap="none" rtlCol="0">
            <a:spAutoFit/>
          </a:bodyPr>
          <a:lstStyle/>
          <a:p>
            <a:pPr fontAlgn="ctr"/>
            <a:r>
              <a:rPr lang="en-US" sz="1200" dirty="0" smtClean="0">
                <a:latin typeface="Huawei Sans" panose="020C0503030203020204" pitchFamily="34" charset="0"/>
              </a:rPr>
              <a:t>GE1/0/2</a:t>
            </a:r>
          </a:p>
          <a:p>
            <a:pPr fontAlgn="ctr"/>
            <a:r>
              <a:rPr lang="en-US" sz="1200" dirty="0" smtClean="0">
                <a:latin typeface="Huawei Sans" panose="020C0503030203020204" pitchFamily="34" charset="0"/>
              </a:rPr>
              <a:t>1.1.1.1/24</a:t>
            </a:r>
            <a:endParaRPr lang="en-US" sz="1200" dirty="0">
              <a:latin typeface="Huawei Sans" panose="020C0503030203020204" pitchFamily="34" charset="0"/>
              <a:cs typeface="Arial" panose="020B0604020202020204" pitchFamily="34" charset="0"/>
            </a:endParaRPr>
          </a:p>
        </p:txBody>
      </p:sp>
      <p:sp>
        <p:nvSpPr>
          <p:cNvPr id="62" name="文本框 61"/>
          <p:cNvSpPr txBox="1"/>
          <p:nvPr/>
        </p:nvSpPr>
        <p:spPr bwMode="gray">
          <a:xfrm>
            <a:off x="3812400" y="2195936"/>
            <a:ext cx="569388" cy="276999"/>
          </a:xfrm>
          <a:prstGeom prst="rect">
            <a:avLst/>
          </a:prstGeom>
          <a:noFill/>
        </p:spPr>
        <p:txBody>
          <a:bodyPr wrap="none" rtlCol="0">
            <a:spAutoFit/>
          </a:bodyPr>
          <a:lstStyle/>
          <a:p>
            <a:pPr algn="ctr" fontAlgn="ctr"/>
            <a:r>
              <a:rPr lang="en-US" sz="1200" b="1" dirty="0" smtClean="0">
                <a:latin typeface="Huawei Sans" panose="020C0503030203020204" pitchFamily="34" charset="0"/>
              </a:rPr>
              <a:t>Trust</a:t>
            </a:r>
            <a:endParaRPr lang="en-US" sz="1200" b="1" dirty="0">
              <a:latin typeface="Huawei Sans" panose="020C0503030203020204" pitchFamily="34" charset="0"/>
              <a:cs typeface="Arial" panose="020B0604020202020204" pitchFamily="34" charset="0"/>
            </a:endParaRPr>
          </a:p>
        </p:txBody>
      </p:sp>
      <p:sp>
        <p:nvSpPr>
          <p:cNvPr id="63" name="文本框 62"/>
          <p:cNvSpPr txBox="1"/>
          <p:nvPr/>
        </p:nvSpPr>
        <p:spPr bwMode="gray">
          <a:xfrm>
            <a:off x="2900544" y="2195936"/>
            <a:ext cx="750526" cy="276999"/>
          </a:xfrm>
          <a:prstGeom prst="rect">
            <a:avLst/>
          </a:prstGeom>
          <a:noFill/>
        </p:spPr>
        <p:txBody>
          <a:bodyPr wrap="none" rtlCol="0">
            <a:spAutoFit/>
          </a:bodyPr>
          <a:lstStyle/>
          <a:p>
            <a:pPr algn="ctr" fontAlgn="ctr"/>
            <a:r>
              <a:rPr lang="en-US" sz="1200" b="1" dirty="0" err="1" smtClean="0">
                <a:latin typeface="Huawei Sans" panose="020C0503030203020204" pitchFamily="34" charset="0"/>
              </a:rPr>
              <a:t>Untrust</a:t>
            </a:r>
            <a:endParaRPr lang="en-US" sz="1200" b="1" dirty="0">
              <a:latin typeface="Huawei Sans" panose="020C0503030203020204" pitchFamily="34" charset="0"/>
              <a:cs typeface="Arial" panose="020B0604020202020204" pitchFamily="34" charset="0"/>
            </a:endParaRPr>
          </a:p>
        </p:txBody>
      </p:sp>
      <p:sp>
        <p:nvSpPr>
          <p:cNvPr id="64" name="文本框 31"/>
          <p:cNvSpPr txBox="1"/>
          <p:nvPr/>
        </p:nvSpPr>
        <p:spPr bwMode="gray">
          <a:xfrm>
            <a:off x="6210991" y="1207435"/>
            <a:ext cx="5227643" cy="738664"/>
          </a:xfrm>
          <a:prstGeom prst="rect">
            <a:avLst/>
          </a:prstGeom>
          <a:noFill/>
        </p:spPr>
        <p:txBody>
          <a:bodyPr wrap="squar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marL="266700" indent="-266700" fontAlgn="ctr">
              <a:spcBef>
                <a:spcPts val="0"/>
              </a:spcBef>
              <a:spcAft>
                <a:spcPts val="0"/>
              </a:spcAft>
              <a:buFont typeface="+mj-lt"/>
              <a:buAutoNum type="arabicPeriod"/>
            </a:pPr>
            <a:r>
              <a:rPr lang="en-US" sz="1400" dirty="0" smtClean="0">
                <a:solidFill>
                  <a:prstClr val="black"/>
                </a:solidFill>
                <a:latin typeface="Huawei Sans" panose="020C0503030203020204" pitchFamily="34" charset="0"/>
              </a:rPr>
              <a:t>Configure IPv4 and IPv6 addresses for Firewall 1 and configure security zones. (The configuration details are not provided here.)</a:t>
            </a:r>
            <a:endParaRPr lang="en-US" altLang="zh-CN" sz="1400" dirty="0">
              <a:solidFill>
                <a:prstClr val="black"/>
              </a:solidFill>
              <a:latin typeface="Huawei Sans" panose="020C0503030203020204" pitchFamily="34" charset="0"/>
            </a:endParaRPr>
          </a:p>
        </p:txBody>
      </p:sp>
      <p:sp>
        <p:nvSpPr>
          <p:cNvPr id="65" name="文本框 32"/>
          <p:cNvSpPr txBox="1"/>
          <p:nvPr/>
        </p:nvSpPr>
        <p:spPr bwMode="gray">
          <a:xfrm>
            <a:off x="6585950" y="4267939"/>
            <a:ext cx="5125037" cy="523220"/>
          </a:xfrm>
          <a:prstGeom prst="rect">
            <a:avLst/>
          </a:prstGeom>
          <a:solidFill>
            <a:schemeClr val="bg1">
              <a:lumMod val="85000"/>
            </a:schemeClr>
          </a:solidFill>
          <a:ln>
            <a:noFill/>
          </a:ln>
        </p:spPr>
        <p:txBody>
          <a:bodyPr wrap="squar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fontAlgn="ctr"/>
            <a:r>
              <a:rPr lang="en-US" sz="1400" dirty="0" smtClean="0">
                <a:solidFill>
                  <a:prstClr val="black"/>
                </a:solidFill>
                <a:latin typeface="Huawei Sans" panose="020C0503030203020204" pitchFamily="34" charset="0"/>
              </a:rPr>
              <a:t>[FW1] interface </a:t>
            </a:r>
            <a:r>
              <a:rPr lang="en-US" sz="1400" dirty="0" err="1" smtClean="0">
                <a:solidFill>
                  <a:prstClr val="black"/>
                </a:solidFill>
                <a:latin typeface="Huawei Sans" panose="020C0503030203020204" pitchFamily="34" charset="0"/>
              </a:rPr>
              <a:t>GigabitEthernet</a:t>
            </a:r>
            <a:r>
              <a:rPr lang="en-US" sz="1400" dirty="0" smtClean="0">
                <a:solidFill>
                  <a:prstClr val="black"/>
                </a:solidFill>
                <a:latin typeface="Huawei Sans" panose="020C0503030203020204" pitchFamily="34" charset="0"/>
              </a:rPr>
              <a:t> 1/0/1</a:t>
            </a:r>
            <a:endParaRPr lang="en-US" altLang="zh-CN" sz="1400" dirty="0" smtClean="0">
              <a:solidFill>
                <a:prstClr val="black"/>
              </a:solidFill>
              <a:latin typeface="Huawei Sans" panose="020C0503030203020204" pitchFamily="34" charset="0"/>
              <a:cs typeface="Courier New" panose="02070309020205020404" pitchFamily="49" charset="0"/>
            </a:endParaRPr>
          </a:p>
          <a:p>
            <a:pPr fontAlgn="ctr"/>
            <a:r>
              <a:rPr lang="en-US" sz="1400" dirty="0" smtClean="0">
                <a:solidFill>
                  <a:prstClr val="black"/>
                </a:solidFill>
                <a:latin typeface="Huawei Sans" panose="020C0503030203020204" pitchFamily="34" charset="0"/>
              </a:rPr>
              <a:t>[FW1-GigabitEthernet1/0/1] nat64 enable</a:t>
            </a:r>
            <a:endParaRPr lang="en-US" altLang="zh-CN" sz="1400" dirty="0">
              <a:solidFill>
                <a:prstClr val="black"/>
              </a:solidFill>
              <a:latin typeface="Huawei Sans" panose="020C0503030203020204" pitchFamily="34" charset="0"/>
              <a:cs typeface="Courier New" panose="02070309020205020404" pitchFamily="49" charset="0"/>
            </a:endParaRPr>
          </a:p>
        </p:txBody>
      </p:sp>
      <p:sp>
        <p:nvSpPr>
          <p:cNvPr id="66" name="文本框 33"/>
          <p:cNvSpPr txBox="1"/>
          <p:nvPr/>
        </p:nvSpPr>
        <p:spPr bwMode="gray">
          <a:xfrm>
            <a:off x="6210991" y="3941841"/>
            <a:ext cx="4374443" cy="307777"/>
          </a:xfrm>
          <a:prstGeom prst="rect">
            <a:avLst/>
          </a:prstGeom>
          <a:noFill/>
        </p:spPr>
        <p:txBody>
          <a:bodyPr wrap="squar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marL="266700" indent="-266700" fontAlgn="ctr">
              <a:spcBef>
                <a:spcPts val="0"/>
              </a:spcBef>
              <a:spcAft>
                <a:spcPts val="0"/>
              </a:spcAft>
              <a:buFont typeface="+mj-lt"/>
              <a:buAutoNum type="arabicPeriod" startAt="3"/>
            </a:pPr>
            <a:r>
              <a:rPr lang="en-US" sz="1400" dirty="0" smtClean="0">
                <a:solidFill>
                  <a:prstClr val="black"/>
                </a:solidFill>
                <a:latin typeface="Huawei Sans" panose="020C0503030203020204" pitchFamily="34" charset="0"/>
              </a:rPr>
              <a:t>Enable NAT64 on GE1/0/1 of Firewall 1.</a:t>
            </a:r>
            <a:endParaRPr lang="en-US" altLang="zh-CN" sz="1400" dirty="0">
              <a:solidFill>
                <a:prstClr val="black"/>
              </a:solidFill>
              <a:latin typeface="Huawei Sans" panose="020C0503030203020204" pitchFamily="34" charset="0"/>
            </a:endParaRPr>
          </a:p>
        </p:txBody>
      </p:sp>
      <p:sp>
        <p:nvSpPr>
          <p:cNvPr id="67" name="文本框 32"/>
          <p:cNvSpPr txBox="1"/>
          <p:nvPr/>
        </p:nvSpPr>
        <p:spPr bwMode="gray">
          <a:xfrm>
            <a:off x="6585950" y="5530332"/>
            <a:ext cx="5125037" cy="307777"/>
          </a:xfrm>
          <a:prstGeom prst="rect">
            <a:avLst/>
          </a:prstGeom>
          <a:solidFill>
            <a:schemeClr val="bg1">
              <a:lumMod val="85000"/>
            </a:schemeClr>
          </a:solidFill>
          <a:ln>
            <a:noFill/>
          </a:ln>
        </p:spPr>
        <p:txBody>
          <a:bodyPr wrap="squar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fontAlgn="ctr"/>
            <a:r>
              <a:rPr lang="en-US" sz="1400" dirty="0" smtClean="0">
                <a:solidFill>
                  <a:prstClr val="black"/>
                </a:solidFill>
                <a:latin typeface="Huawei Sans" panose="020C0503030203020204" pitchFamily="34" charset="0"/>
              </a:rPr>
              <a:t>[FW1] nat64 prefix 2001:db8:1:: 96</a:t>
            </a:r>
            <a:endParaRPr lang="en-US" sz="1400" dirty="0">
              <a:solidFill>
                <a:prstClr val="black"/>
              </a:solidFill>
              <a:latin typeface="Huawei Sans" panose="020C0503030203020204" pitchFamily="34" charset="0"/>
            </a:endParaRPr>
          </a:p>
        </p:txBody>
      </p:sp>
      <p:sp>
        <p:nvSpPr>
          <p:cNvPr id="68" name="文本框 33"/>
          <p:cNvSpPr txBox="1"/>
          <p:nvPr/>
        </p:nvSpPr>
        <p:spPr bwMode="gray">
          <a:xfrm>
            <a:off x="6210990" y="5189680"/>
            <a:ext cx="5619059" cy="307777"/>
          </a:xfrm>
          <a:prstGeom prst="rect">
            <a:avLst/>
          </a:prstGeom>
          <a:noFill/>
        </p:spPr>
        <p:txBody>
          <a:bodyPr wrap="squar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marL="266700" indent="-266700" fontAlgn="ctr">
              <a:spcBef>
                <a:spcPts val="0"/>
              </a:spcBef>
              <a:spcAft>
                <a:spcPts val="0"/>
              </a:spcAft>
              <a:buFont typeface="+mj-lt"/>
              <a:buAutoNum type="arabicPeriod" startAt="4"/>
            </a:pPr>
            <a:r>
              <a:rPr lang="en-US" sz="1400" dirty="0" smtClean="0">
                <a:solidFill>
                  <a:prstClr val="black"/>
                </a:solidFill>
                <a:latin typeface="Huawei Sans" panose="020C0503030203020204" pitchFamily="34" charset="0"/>
              </a:rPr>
              <a:t>Set the NAT64 prefix to 2001:db8:1::/96 (a predefined prefix).</a:t>
            </a:r>
            <a:endParaRPr lang="en-US" altLang="zh-CN" sz="1400" dirty="0">
              <a:solidFill>
                <a:prstClr val="black"/>
              </a:solidFill>
              <a:latin typeface="Huawei Sans" panose="020C0503030203020204" pitchFamily="34" charset="0"/>
            </a:endParaRPr>
          </a:p>
        </p:txBody>
      </p:sp>
      <p:sp>
        <p:nvSpPr>
          <p:cNvPr id="71" name="文本框 32"/>
          <p:cNvSpPr txBox="1"/>
          <p:nvPr/>
        </p:nvSpPr>
        <p:spPr bwMode="gray">
          <a:xfrm>
            <a:off x="6585950" y="2344118"/>
            <a:ext cx="5125037" cy="1384995"/>
          </a:xfrm>
          <a:prstGeom prst="rect">
            <a:avLst/>
          </a:prstGeom>
          <a:solidFill>
            <a:schemeClr val="bg1">
              <a:lumMod val="85000"/>
            </a:schemeClr>
          </a:solidFill>
          <a:ln>
            <a:noFill/>
          </a:ln>
        </p:spPr>
        <p:txBody>
          <a:bodyPr wrap="squar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fontAlgn="ctr"/>
            <a:r>
              <a:rPr lang="en-US" sz="1400" dirty="0" smtClean="0">
                <a:solidFill>
                  <a:prstClr val="black"/>
                </a:solidFill>
                <a:latin typeface="Huawei Sans" panose="020C0503030203020204" pitchFamily="34" charset="0"/>
              </a:rPr>
              <a:t>[FW1] security-policy</a:t>
            </a:r>
          </a:p>
          <a:p>
            <a:pPr fontAlgn="ctr"/>
            <a:r>
              <a:rPr lang="en-US" sz="1400" dirty="0" smtClean="0">
                <a:solidFill>
                  <a:prstClr val="black"/>
                </a:solidFill>
                <a:latin typeface="Huawei Sans" panose="020C0503030203020204" pitchFamily="34" charset="0"/>
              </a:rPr>
              <a:t>[FW1-policy-security] rule name sec1</a:t>
            </a:r>
            <a:endParaRPr lang="en-US" altLang="zh-CN" sz="1400" dirty="0" smtClean="0">
              <a:solidFill>
                <a:prstClr val="black"/>
              </a:solidFill>
              <a:latin typeface="Huawei Sans" panose="020C0503030203020204" pitchFamily="34" charset="0"/>
              <a:cs typeface="Courier New" panose="02070309020205020404" pitchFamily="49" charset="0"/>
            </a:endParaRPr>
          </a:p>
          <a:p>
            <a:pPr fontAlgn="ctr"/>
            <a:r>
              <a:rPr lang="en-US" sz="1400" dirty="0" smtClean="0">
                <a:solidFill>
                  <a:prstClr val="black"/>
                </a:solidFill>
                <a:latin typeface="Huawei Sans" panose="020C0503030203020204" pitchFamily="34" charset="0"/>
              </a:rPr>
              <a:t>[FW1-policy-security-rule-sec1] source-zone </a:t>
            </a:r>
            <a:r>
              <a:rPr lang="en-US" sz="1400" dirty="0" err="1" smtClean="0">
                <a:solidFill>
                  <a:prstClr val="black"/>
                </a:solidFill>
                <a:latin typeface="Huawei Sans" panose="020C0503030203020204" pitchFamily="34" charset="0"/>
              </a:rPr>
              <a:t>untrust</a:t>
            </a:r>
            <a:endParaRPr lang="en-US" altLang="zh-CN" sz="1400" dirty="0" smtClean="0">
              <a:solidFill>
                <a:prstClr val="black"/>
              </a:solidFill>
              <a:latin typeface="Huawei Sans" panose="020C0503030203020204" pitchFamily="34" charset="0"/>
              <a:cs typeface="Courier New" panose="02070309020205020404" pitchFamily="49" charset="0"/>
            </a:endParaRPr>
          </a:p>
          <a:p>
            <a:pPr fontAlgn="ctr"/>
            <a:r>
              <a:rPr lang="en-US" sz="1400" dirty="0" smtClean="0">
                <a:solidFill>
                  <a:prstClr val="black"/>
                </a:solidFill>
                <a:latin typeface="Huawei Sans" panose="020C0503030203020204" pitchFamily="34" charset="0"/>
              </a:rPr>
              <a:t>[FW1-policy-security-rule-sec1] destination-zone trust</a:t>
            </a:r>
          </a:p>
          <a:p>
            <a:pPr fontAlgn="ctr"/>
            <a:r>
              <a:rPr lang="en-US" sz="1400" dirty="0" smtClean="0">
                <a:solidFill>
                  <a:prstClr val="black"/>
                </a:solidFill>
                <a:latin typeface="Huawei Sans" panose="020C0503030203020204" pitchFamily="34" charset="0"/>
              </a:rPr>
              <a:t>[FW1-policy-security-rule-sec1] source-address 2001:db8:: 64</a:t>
            </a:r>
          </a:p>
          <a:p>
            <a:pPr fontAlgn="ctr"/>
            <a:r>
              <a:rPr lang="en-US" sz="1400" dirty="0" smtClean="0">
                <a:solidFill>
                  <a:prstClr val="black"/>
                </a:solidFill>
                <a:latin typeface="Huawei Sans" panose="020C0503030203020204" pitchFamily="34" charset="0"/>
              </a:rPr>
              <a:t>[FW1-policy-security-rule-sec1] action permit</a:t>
            </a:r>
            <a:endParaRPr lang="en-US" altLang="zh-CN" sz="1400" dirty="0">
              <a:solidFill>
                <a:prstClr val="black"/>
              </a:solidFill>
              <a:latin typeface="Huawei Sans" panose="020C0503030203020204" pitchFamily="34" charset="0"/>
              <a:cs typeface="Courier New" panose="02070309020205020404" pitchFamily="49" charset="0"/>
            </a:endParaRPr>
          </a:p>
        </p:txBody>
      </p:sp>
      <p:sp>
        <p:nvSpPr>
          <p:cNvPr id="72" name="文本框 33"/>
          <p:cNvSpPr txBox="1"/>
          <p:nvPr/>
        </p:nvSpPr>
        <p:spPr bwMode="gray">
          <a:xfrm>
            <a:off x="6210991" y="2012431"/>
            <a:ext cx="4374443" cy="307777"/>
          </a:xfrm>
          <a:prstGeom prst="rect">
            <a:avLst/>
          </a:prstGeom>
          <a:noFill/>
        </p:spPr>
        <p:txBody>
          <a:bodyPr wrap="squar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marL="266700" indent="-266700" fontAlgn="ctr">
              <a:spcBef>
                <a:spcPts val="0"/>
              </a:spcBef>
              <a:spcAft>
                <a:spcPts val="0"/>
              </a:spcAft>
              <a:buFont typeface="+mj-lt"/>
              <a:buAutoNum type="arabicPeriod" startAt="2"/>
            </a:pPr>
            <a:r>
              <a:rPr lang="en-US" sz="1400" dirty="0" smtClean="0">
                <a:solidFill>
                  <a:prstClr val="black"/>
                </a:solidFill>
                <a:latin typeface="Huawei Sans" panose="020C0503030203020204" pitchFamily="34" charset="0"/>
              </a:rPr>
              <a:t>Configure a security policy.</a:t>
            </a:r>
            <a:endParaRPr lang="en-US" altLang="zh-CN" sz="1400" dirty="0">
              <a:solidFill>
                <a:prstClr val="black"/>
              </a:solidFill>
              <a:latin typeface="Huawei Sans" panose="020C0503030203020204" pitchFamily="34" charset="0"/>
            </a:endParaRPr>
          </a:p>
        </p:txBody>
      </p:sp>
      <p:sp>
        <p:nvSpPr>
          <p:cNvPr id="39" name="五边形 38"/>
          <p:cNvSpPr/>
          <p:nvPr/>
        </p:nvSpPr>
        <p:spPr bwMode="gray">
          <a:xfrm>
            <a:off x="5855005" y="104076"/>
            <a:ext cx="881075" cy="21312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Overview</a:t>
            </a:r>
            <a:endParaRPr lang="en-US" sz="1200" dirty="0">
              <a:latin typeface="Huawei Sans" panose="020C0503030203020204" pitchFamily="34" charset="0"/>
            </a:endParaRPr>
          </a:p>
        </p:txBody>
      </p:sp>
      <p:sp>
        <p:nvSpPr>
          <p:cNvPr id="41" name="燕尾形 40"/>
          <p:cNvSpPr/>
          <p:nvPr/>
        </p:nvSpPr>
        <p:spPr bwMode="gray">
          <a:xfrm>
            <a:off x="6647300" y="104076"/>
            <a:ext cx="1294562"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IPv6 over IPv4</a:t>
            </a:r>
            <a:endParaRPr lang="en-US" sz="1200" dirty="0">
              <a:latin typeface="Huawei Sans" panose="020C0503030203020204" pitchFamily="34" charset="0"/>
            </a:endParaRPr>
          </a:p>
        </p:txBody>
      </p:sp>
      <p:sp>
        <p:nvSpPr>
          <p:cNvPr id="43" name="燕尾形 42"/>
          <p:cNvSpPr/>
          <p:nvPr/>
        </p:nvSpPr>
        <p:spPr bwMode="gray">
          <a:xfrm>
            <a:off x="7853082" y="104076"/>
            <a:ext cx="720000"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6PE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燕尾形 44"/>
          <p:cNvSpPr/>
          <p:nvPr/>
        </p:nvSpPr>
        <p:spPr bwMode="gray">
          <a:xfrm>
            <a:off x="8484302" y="104076"/>
            <a:ext cx="720000"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6VPE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燕尾形 58"/>
          <p:cNvSpPr/>
          <p:nvPr/>
        </p:nvSpPr>
        <p:spPr bwMode="gray">
          <a:xfrm>
            <a:off x="10344605" y="104076"/>
            <a:ext cx="77225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chemeClr val="bg1"/>
                </a:solidFill>
                <a:latin typeface="Huawei Sans" panose="020C0503030203020204" pitchFamily="34" charset="0"/>
              </a:rPr>
              <a:t>NAT64</a:t>
            </a:r>
            <a:endParaRPr lang="en-US" altLang="zh-CN"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燕尾形 68"/>
          <p:cNvSpPr/>
          <p:nvPr/>
        </p:nvSpPr>
        <p:spPr bwMode="gray">
          <a:xfrm>
            <a:off x="9115522" y="104076"/>
            <a:ext cx="1317863"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IPv4 over IPv6</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燕尾形 69"/>
          <p:cNvSpPr/>
          <p:nvPr/>
        </p:nvSpPr>
        <p:spPr bwMode="gray">
          <a:xfrm>
            <a:off x="11028075" y="104076"/>
            <a:ext cx="72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IVI</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599375490"/>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文本框 60"/>
          <p:cNvSpPr txBox="1"/>
          <p:nvPr/>
        </p:nvSpPr>
        <p:spPr bwMode="gray">
          <a:xfrm>
            <a:off x="3848976" y="2191859"/>
            <a:ext cx="2002857" cy="1524295"/>
          </a:xfrm>
          <a:prstGeom prst="rect">
            <a:avLst/>
          </a:prstGeom>
          <a:solidFill>
            <a:schemeClr val="bg1">
              <a:lumMod val="95000"/>
            </a:schemeClr>
          </a:solidFill>
          <a:ln>
            <a:solidFill>
              <a:schemeClr val="bg1">
                <a:lumMod val="75000"/>
              </a:schemeClr>
            </a:solidFill>
            <a:prstDash val="dash"/>
          </a:ln>
        </p:spPr>
        <p:txBody>
          <a:bodyPr wrap="square" rtlCol="0">
            <a:noAutofit/>
          </a:bodyPr>
          <a:lstStyle/>
          <a:p>
            <a:pPr fontAlgn="ctr"/>
            <a:endParaRPr lang="en-US" altLang="zh-CN" sz="1200" dirty="0">
              <a:latin typeface="Huawei Sans" panose="020C0503030203020204" pitchFamily="34" charset="0"/>
              <a:cs typeface="Arial" panose="020B0604020202020204" pitchFamily="34" charset="0"/>
            </a:endParaRPr>
          </a:p>
        </p:txBody>
      </p:sp>
      <p:sp>
        <p:nvSpPr>
          <p:cNvPr id="60" name="文本框 59"/>
          <p:cNvSpPr txBox="1"/>
          <p:nvPr/>
        </p:nvSpPr>
        <p:spPr bwMode="gray">
          <a:xfrm>
            <a:off x="626423" y="2191859"/>
            <a:ext cx="3093082" cy="1524295"/>
          </a:xfrm>
          <a:prstGeom prst="rect">
            <a:avLst/>
          </a:prstGeom>
          <a:solidFill>
            <a:schemeClr val="bg1">
              <a:lumMod val="95000"/>
            </a:schemeClr>
          </a:solidFill>
          <a:ln>
            <a:solidFill>
              <a:schemeClr val="bg1">
                <a:lumMod val="75000"/>
              </a:schemeClr>
            </a:solidFill>
            <a:prstDash val="dash"/>
          </a:ln>
        </p:spPr>
        <p:txBody>
          <a:bodyPr wrap="square" rtlCol="0">
            <a:noAutofit/>
          </a:bodyPr>
          <a:lstStyle/>
          <a:p>
            <a:pPr fontAlgn="ctr"/>
            <a:endParaRPr lang="en-US" altLang="zh-CN" sz="1200" dirty="0">
              <a:latin typeface="Huawei Sans" panose="020C0503030203020204" pitchFamily="34" charset="0"/>
              <a:cs typeface="Arial" panose="020B0604020202020204" pitchFamily="34" charset="0"/>
            </a:endParaRPr>
          </a:p>
        </p:txBody>
      </p:sp>
      <p:sp>
        <p:nvSpPr>
          <p:cNvPr id="51" name="Freeform 159"/>
          <p:cNvSpPr/>
          <p:nvPr/>
        </p:nvSpPr>
        <p:spPr bwMode="gray">
          <a:xfrm flipH="1">
            <a:off x="774687" y="2414905"/>
            <a:ext cx="1365732" cy="75624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sym typeface="Huawei Sans" panose="020C0503030203020204" pitchFamily="34" charset="0"/>
            </a:endParaRPr>
          </a:p>
        </p:txBody>
      </p:sp>
      <p:sp>
        <p:nvSpPr>
          <p:cNvPr id="2" name="标题 1"/>
          <p:cNvSpPr>
            <a:spLocks noGrp="1"/>
          </p:cNvSpPr>
          <p:nvPr>
            <p:ph type="title"/>
          </p:nvPr>
        </p:nvSpPr>
        <p:spPr bwMode="gray"/>
        <p:txBody>
          <a:bodyPr/>
          <a:lstStyle/>
          <a:p>
            <a:r>
              <a:rPr lang="en-US" smtClean="0"/>
              <a:t>Example for Configuring Dynamic NAT64 (2)</a:t>
            </a:r>
            <a:endParaRPr lang="en-US" altLang="zh-CN" dirty="0"/>
          </a:p>
        </p:txBody>
      </p:sp>
      <p:sp>
        <p:nvSpPr>
          <p:cNvPr id="44" name="文本占位符 43"/>
          <p:cNvSpPr>
            <a:spLocks noGrp="1"/>
          </p:cNvSpPr>
          <p:nvPr>
            <p:ph type="body" sz="quarter" idx="10"/>
          </p:nvPr>
        </p:nvSpPr>
        <p:spPr bwMode="gray">
          <a:xfrm>
            <a:off x="455612" y="3725679"/>
            <a:ext cx="5516563" cy="2475096"/>
          </a:xfrm>
        </p:spPr>
        <p:txBody>
          <a:bodyPr/>
          <a:lstStyle/>
          <a:p>
            <a:r>
              <a:rPr lang="en-US" sz="1600" dirty="0" smtClean="0"/>
              <a:t>Configuration requirements:</a:t>
            </a:r>
            <a:endParaRPr lang="en-US" altLang="zh-CN" sz="1600" dirty="0" smtClean="0"/>
          </a:p>
          <a:p>
            <a:pPr marL="542925" lvl="1" indent="-247650"/>
            <a:r>
              <a:rPr lang="en-US" sz="1400" dirty="0" smtClean="0"/>
              <a:t>Firewall 1 supports the IPv4/IPv6 dual stack and is connected to an IPv4 network and an IPv6 network.</a:t>
            </a:r>
          </a:p>
          <a:p>
            <a:pPr marL="542925" lvl="1" indent="-247650"/>
            <a:r>
              <a:rPr lang="en-US" sz="1400" dirty="0" smtClean="0"/>
              <a:t>The IPv6 network has a large number of PCs using unfixed IP addresses. These PCs need to access the server on the IPv4 network through the domain name example.huawei.com.</a:t>
            </a:r>
            <a:endParaRPr lang="en-US" sz="1400" dirty="0"/>
          </a:p>
        </p:txBody>
      </p:sp>
      <p:pic>
        <p:nvPicPr>
          <p:cNvPr id="31" name="图片 30" descr="PC.png"/>
          <p:cNvPicPr>
            <a:picLocks noChangeAspect="1"/>
          </p:cNvPicPr>
          <p:nvPr/>
        </p:nvPicPr>
        <p:blipFill>
          <a:blip r:embed="rId3" cstate="print"/>
          <a:stretch>
            <a:fillRect/>
          </a:stretch>
        </p:blipFill>
        <p:spPr bwMode="gray">
          <a:xfrm>
            <a:off x="1187644" y="2760929"/>
            <a:ext cx="445577" cy="342203"/>
          </a:xfrm>
          <a:prstGeom prst="rect">
            <a:avLst/>
          </a:prstGeom>
        </p:spPr>
      </p:pic>
      <p:cxnSp>
        <p:nvCxnSpPr>
          <p:cNvPr id="32" name="直接连接符 31"/>
          <p:cNvCxnSpPr>
            <a:stCxn id="31" idx="3"/>
            <a:endCxn id="37" idx="1"/>
          </p:cNvCxnSpPr>
          <p:nvPr/>
        </p:nvCxnSpPr>
        <p:spPr bwMode="gray">
          <a:xfrm>
            <a:off x="1633221" y="2932031"/>
            <a:ext cx="195304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33" name="图片 32"/>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2749244" y="1449388"/>
            <a:ext cx="435249" cy="356904"/>
          </a:xfrm>
          <a:prstGeom prst="rect">
            <a:avLst/>
          </a:prstGeom>
        </p:spPr>
      </p:pic>
      <p:sp>
        <p:nvSpPr>
          <p:cNvPr id="34" name="文本框 33"/>
          <p:cNvSpPr txBox="1"/>
          <p:nvPr/>
        </p:nvSpPr>
        <p:spPr bwMode="gray">
          <a:xfrm>
            <a:off x="2617170" y="1171908"/>
            <a:ext cx="668773"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DNS64</a:t>
            </a:r>
            <a:endParaRPr lang="en-US" sz="1200" dirty="0">
              <a:latin typeface="Huawei Sans" panose="020C0503030203020204" pitchFamily="34" charset="0"/>
              <a:cs typeface="Arial" panose="020B0604020202020204" pitchFamily="34" charset="0"/>
            </a:endParaRPr>
          </a:p>
        </p:txBody>
      </p:sp>
      <p:pic>
        <p:nvPicPr>
          <p:cNvPr id="35" name="图片 34"/>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5153676" y="2754012"/>
            <a:ext cx="434191" cy="356037"/>
          </a:xfrm>
          <a:prstGeom prst="rect">
            <a:avLst/>
          </a:prstGeom>
        </p:spPr>
      </p:pic>
      <p:sp>
        <p:nvSpPr>
          <p:cNvPr id="36" name="文本框 35"/>
          <p:cNvSpPr txBox="1"/>
          <p:nvPr/>
        </p:nvSpPr>
        <p:spPr bwMode="gray">
          <a:xfrm>
            <a:off x="3342366" y="3062860"/>
            <a:ext cx="867545"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Firewall 1</a:t>
            </a:r>
            <a:endParaRPr lang="en-US" sz="1200" dirty="0">
              <a:latin typeface="Huawei Sans" panose="020C0503030203020204" pitchFamily="34" charset="0"/>
              <a:cs typeface="Arial" panose="020B0604020202020204" pitchFamily="34" charset="0"/>
            </a:endParaRPr>
          </a:p>
        </p:txBody>
      </p:sp>
      <p:pic>
        <p:nvPicPr>
          <p:cNvPr id="37" name="图片 3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3586264" y="2760929"/>
            <a:ext cx="417912" cy="342203"/>
          </a:xfrm>
          <a:prstGeom prst="rect">
            <a:avLst/>
          </a:prstGeom>
        </p:spPr>
      </p:pic>
      <p:cxnSp>
        <p:nvCxnSpPr>
          <p:cNvPr id="40" name="直接连接符 39"/>
          <p:cNvCxnSpPr>
            <a:stCxn id="37" idx="3"/>
            <a:endCxn id="35" idx="1"/>
          </p:cNvCxnSpPr>
          <p:nvPr/>
        </p:nvCxnSpPr>
        <p:spPr bwMode="gray">
          <a:xfrm>
            <a:off x="4004176" y="2932031"/>
            <a:ext cx="11495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2" name="文本框 41"/>
          <p:cNvSpPr txBox="1"/>
          <p:nvPr/>
        </p:nvSpPr>
        <p:spPr bwMode="gray">
          <a:xfrm>
            <a:off x="793434" y="3141416"/>
            <a:ext cx="1247456" cy="461665"/>
          </a:xfrm>
          <a:prstGeom prst="rect">
            <a:avLst/>
          </a:prstGeom>
          <a:noFill/>
        </p:spPr>
        <p:txBody>
          <a:bodyPr wrap="none" rtlCol="0">
            <a:spAutoFit/>
          </a:bodyPr>
          <a:lstStyle/>
          <a:p>
            <a:pPr algn="ctr" fontAlgn="ctr"/>
            <a:r>
              <a:rPr lang="en-US" sz="1200" dirty="0" smtClean="0">
                <a:latin typeface="Huawei Sans" panose="020C0503030203020204" pitchFamily="34" charset="0"/>
              </a:rPr>
              <a:t>IPv6 PC</a:t>
            </a:r>
          </a:p>
          <a:p>
            <a:pPr algn="ctr" fontAlgn="ctr"/>
            <a:r>
              <a:rPr lang="en-US" sz="1200" dirty="0" smtClean="0">
                <a:latin typeface="Huawei Sans" panose="020C0503030203020204" pitchFamily="34" charset="0"/>
              </a:rPr>
              <a:t>2001:DB8::1/64</a:t>
            </a:r>
            <a:endParaRPr lang="en-US" sz="1200" dirty="0">
              <a:latin typeface="Huawei Sans" panose="020C0503030203020204" pitchFamily="34" charset="0"/>
              <a:cs typeface="Arial" panose="020B0604020202020204" pitchFamily="34" charset="0"/>
            </a:endParaRPr>
          </a:p>
        </p:txBody>
      </p:sp>
      <p:sp>
        <p:nvSpPr>
          <p:cNvPr id="47" name="文本框 46"/>
          <p:cNvSpPr txBox="1"/>
          <p:nvPr/>
        </p:nvSpPr>
        <p:spPr bwMode="gray">
          <a:xfrm>
            <a:off x="4889710" y="3093733"/>
            <a:ext cx="962123" cy="461665"/>
          </a:xfrm>
          <a:prstGeom prst="rect">
            <a:avLst/>
          </a:prstGeom>
          <a:noFill/>
        </p:spPr>
        <p:txBody>
          <a:bodyPr wrap="none" rtlCol="0">
            <a:spAutoFit/>
          </a:bodyPr>
          <a:lstStyle/>
          <a:p>
            <a:pPr algn="ctr" fontAlgn="ctr"/>
            <a:r>
              <a:rPr lang="en-US" sz="1200" dirty="0" smtClean="0">
                <a:latin typeface="Huawei Sans" panose="020C0503030203020204" pitchFamily="34" charset="0"/>
              </a:rPr>
              <a:t>IPv4 server</a:t>
            </a:r>
          </a:p>
          <a:p>
            <a:pPr algn="ctr" fontAlgn="ctr"/>
            <a:r>
              <a:rPr lang="en-US" sz="1200" dirty="0" smtClean="0">
                <a:latin typeface="Huawei Sans" panose="020C0503030203020204" pitchFamily="34" charset="0"/>
              </a:rPr>
              <a:t>1.1.1.2/24</a:t>
            </a:r>
            <a:endParaRPr lang="en-US" sz="1200" dirty="0">
              <a:latin typeface="Huawei Sans" panose="020C0503030203020204" pitchFamily="34" charset="0"/>
              <a:cs typeface="Arial" panose="020B0604020202020204" pitchFamily="34" charset="0"/>
            </a:endParaRPr>
          </a:p>
        </p:txBody>
      </p:sp>
      <p:cxnSp>
        <p:nvCxnSpPr>
          <p:cNvPr id="49" name="直接连接符 48"/>
          <p:cNvCxnSpPr>
            <a:stCxn id="53" idx="3"/>
            <a:endCxn id="33" idx="2"/>
          </p:cNvCxnSpPr>
          <p:nvPr/>
        </p:nvCxnSpPr>
        <p:spPr bwMode="gray">
          <a:xfrm flipV="1">
            <a:off x="2034160" y="1806292"/>
            <a:ext cx="932709" cy="856412"/>
          </a:xfrm>
          <a:prstGeom prst="line">
            <a:avLst/>
          </a:prstGeom>
          <a:ln w="190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
        <p:nvSpPr>
          <p:cNvPr id="53" name="文本框 52"/>
          <p:cNvSpPr txBox="1"/>
          <p:nvPr/>
        </p:nvSpPr>
        <p:spPr bwMode="gray">
          <a:xfrm>
            <a:off x="905325" y="2524204"/>
            <a:ext cx="1128835"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IPv6 network</a:t>
            </a:r>
            <a:endParaRPr lang="en-US" sz="1200" dirty="0">
              <a:latin typeface="Huawei Sans" panose="020C0503030203020204" pitchFamily="34" charset="0"/>
              <a:cs typeface="Arial" panose="020B0604020202020204" pitchFamily="34" charset="0"/>
            </a:endParaRPr>
          </a:p>
        </p:txBody>
      </p:sp>
      <p:sp>
        <p:nvSpPr>
          <p:cNvPr id="55" name="文本框 54"/>
          <p:cNvSpPr txBox="1"/>
          <p:nvPr/>
        </p:nvSpPr>
        <p:spPr bwMode="gray">
          <a:xfrm>
            <a:off x="2403895" y="2704210"/>
            <a:ext cx="1247456" cy="461665"/>
          </a:xfrm>
          <a:prstGeom prst="rect">
            <a:avLst/>
          </a:prstGeom>
          <a:noFill/>
        </p:spPr>
        <p:txBody>
          <a:bodyPr wrap="none" rtlCol="0">
            <a:spAutoFit/>
          </a:bodyPr>
          <a:lstStyle/>
          <a:p>
            <a:pPr algn="r" fontAlgn="ctr"/>
            <a:r>
              <a:rPr lang="en-US" sz="1200" dirty="0" smtClean="0">
                <a:latin typeface="Huawei Sans" panose="020C0503030203020204" pitchFamily="34" charset="0"/>
              </a:rPr>
              <a:t>GE1/0/1</a:t>
            </a:r>
          </a:p>
          <a:p>
            <a:pPr algn="r" fontAlgn="ctr"/>
            <a:r>
              <a:rPr lang="en-US" sz="1200" dirty="0" smtClean="0">
                <a:latin typeface="Huawei Sans" panose="020C0503030203020204" pitchFamily="34" charset="0"/>
              </a:rPr>
              <a:t>2001:DB8::2/64</a:t>
            </a:r>
            <a:endParaRPr lang="en-US" sz="1200" dirty="0">
              <a:latin typeface="Huawei Sans" panose="020C0503030203020204" pitchFamily="34" charset="0"/>
              <a:cs typeface="Arial" panose="020B0604020202020204" pitchFamily="34" charset="0"/>
            </a:endParaRPr>
          </a:p>
        </p:txBody>
      </p:sp>
      <p:sp>
        <p:nvSpPr>
          <p:cNvPr id="56" name="文本框 55"/>
          <p:cNvSpPr txBox="1"/>
          <p:nvPr/>
        </p:nvSpPr>
        <p:spPr bwMode="gray">
          <a:xfrm>
            <a:off x="4002016" y="2704210"/>
            <a:ext cx="869149" cy="461665"/>
          </a:xfrm>
          <a:prstGeom prst="rect">
            <a:avLst/>
          </a:prstGeom>
          <a:noFill/>
        </p:spPr>
        <p:txBody>
          <a:bodyPr wrap="none" rtlCol="0">
            <a:spAutoFit/>
          </a:bodyPr>
          <a:lstStyle/>
          <a:p>
            <a:pPr fontAlgn="ctr"/>
            <a:r>
              <a:rPr lang="en-US" sz="1200" dirty="0" smtClean="0">
                <a:latin typeface="Huawei Sans" panose="020C0503030203020204" pitchFamily="34" charset="0"/>
              </a:rPr>
              <a:t>GE1/0/2</a:t>
            </a:r>
          </a:p>
          <a:p>
            <a:pPr fontAlgn="ctr"/>
            <a:r>
              <a:rPr lang="en-US" sz="1200" dirty="0" smtClean="0">
                <a:latin typeface="Huawei Sans" panose="020C0503030203020204" pitchFamily="34" charset="0"/>
              </a:rPr>
              <a:t>1.1.1.1/24</a:t>
            </a:r>
            <a:endParaRPr lang="en-US" sz="1200" dirty="0">
              <a:latin typeface="Huawei Sans" panose="020C0503030203020204" pitchFamily="34" charset="0"/>
              <a:cs typeface="Arial" panose="020B0604020202020204" pitchFamily="34" charset="0"/>
            </a:endParaRPr>
          </a:p>
        </p:txBody>
      </p:sp>
      <p:sp>
        <p:nvSpPr>
          <p:cNvPr id="62" name="文本框 61"/>
          <p:cNvSpPr txBox="1"/>
          <p:nvPr/>
        </p:nvSpPr>
        <p:spPr bwMode="gray">
          <a:xfrm>
            <a:off x="3812400" y="2195936"/>
            <a:ext cx="569388" cy="276999"/>
          </a:xfrm>
          <a:prstGeom prst="rect">
            <a:avLst/>
          </a:prstGeom>
          <a:noFill/>
        </p:spPr>
        <p:txBody>
          <a:bodyPr wrap="none" rtlCol="0">
            <a:spAutoFit/>
          </a:bodyPr>
          <a:lstStyle/>
          <a:p>
            <a:pPr algn="ctr" fontAlgn="ctr"/>
            <a:r>
              <a:rPr lang="en-US" sz="1200" b="1" dirty="0" smtClean="0">
                <a:latin typeface="Huawei Sans" panose="020C0503030203020204" pitchFamily="34" charset="0"/>
              </a:rPr>
              <a:t>Trust</a:t>
            </a:r>
            <a:endParaRPr lang="en-US" sz="1200" b="1" dirty="0">
              <a:latin typeface="Huawei Sans" panose="020C0503030203020204" pitchFamily="34" charset="0"/>
              <a:cs typeface="Arial" panose="020B0604020202020204" pitchFamily="34" charset="0"/>
            </a:endParaRPr>
          </a:p>
        </p:txBody>
      </p:sp>
      <p:sp>
        <p:nvSpPr>
          <p:cNvPr id="63" name="文本框 62"/>
          <p:cNvSpPr txBox="1"/>
          <p:nvPr/>
        </p:nvSpPr>
        <p:spPr bwMode="gray">
          <a:xfrm>
            <a:off x="2900544" y="2195936"/>
            <a:ext cx="750526" cy="276999"/>
          </a:xfrm>
          <a:prstGeom prst="rect">
            <a:avLst/>
          </a:prstGeom>
          <a:noFill/>
        </p:spPr>
        <p:txBody>
          <a:bodyPr wrap="none" rtlCol="0">
            <a:spAutoFit/>
          </a:bodyPr>
          <a:lstStyle/>
          <a:p>
            <a:pPr algn="ctr" fontAlgn="ctr"/>
            <a:r>
              <a:rPr lang="en-US" sz="1200" b="1" dirty="0" err="1" smtClean="0">
                <a:latin typeface="Huawei Sans" panose="020C0503030203020204" pitchFamily="34" charset="0"/>
              </a:rPr>
              <a:t>Untrust</a:t>
            </a:r>
            <a:endParaRPr lang="en-US" sz="1200" b="1" dirty="0">
              <a:latin typeface="Huawei Sans" panose="020C0503030203020204" pitchFamily="34" charset="0"/>
              <a:cs typeface="Arial" panose="020B0604020202020204" pitchFamily="34" charset="0"/>
            </a:endParaRPr>
          </a:p>
        </p:txBody>
      </p:sp>
      <p:sp>
        <p:nvSpPr>
          <p:cNvPr id="30" name="文本框 32"/>
          <p:cNvSpPr txBox="1"/>
          <p:nvPr/>
        </p:nvSpPr>
        <p:spPr bwMode="gray">
          <a:xfrm>
            <a:off x="6585950" y="2912228"/>
            <a:ext cx="5125037" cy="1815882"/>
          </a:xfrm>
          <a:prstGeom prst="rect">
            <a:avLst/>
          </a:prstGeom>
          <a:solidFill>
            <a:schemeClr val="bg1">
              <a:lumMod val="85000"/>
            </a:schemeClr>
          </a:solidFill>
          <a:ln>
            <a:noFill/>
          </a:ln>
        </p:spPr>
        <p:txBody>
          <a:bodyPr wrap="squar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fontAlgn="ctr"/>
            <a:r>
              <a:rPr lang="en-US" sz="1400" dirty="0" smtClean="0">
                <a:solidFill>
                  <a:prstClr val="black"/>
                </a:solidFill>
                <a:latin typeface="Huawei Sans" panose="020C0503030203020204" pitchFamily="34" charset="0"/>
              </a:rPr>
              <a:t>[FW1] </a:t>
            </a:r>
            <a:r>
              <a:rPr lang="en-US" sz="1400" dirty="0" err="1" smtClean="0">
                <a:solidFill>
                  <a:prstClr val="black"/>
                </a:solidFill>
                <a:latin typeface="Huawei Sans" panose="020C0503030203020204" pitchFamily="34" charset="0"/>
              </a:rPr>
              <a:t>nat</a:t>
            </a:r>
            <a:r>
              <a:rPr lang="en-US" sz="1400" dirty="0" smtClean="0">
                <a:solidFill>
                  <a:prstClr val="black"/>
                </a:solidFill>
                <a:latin typeface="Huawei Sans" panose="020C0503030203020204" pitchFamily="34" charset="0"/>
              </a:rPr>
              <a:t>-policy</a:t>
            </a:r>
          </a:p>
          <a:p>
            <a:pPr fontAlgn="ctr"/>
            <a:r>
              <a:rPr lang="en-US" sz="1400" dirty="0" smtClean="0">
                <a:solidFill>
                  <a:prstClr val="black"/>
                </a:solidFill>
                <a:latin typeface="Huawei Sans" panose="020C0503030203020204" pitchFamily="34" charset="0"/>
              </a:rPr>
              <a:t>[FW1-policy-nat] rule name nat64</a:t>
            </a:r>
            <a:endParaRPr lang="en-US" altLang="zh-CN" sz="1400" dirty="0" smtClean="0">
              <a:solidFill>
                <a:prstClr val="black"/>
              </a:solidFill>
              <a:latin typeface="Huawei Sans" panose="020C0503030203020204" pitchFamily="34" charset="0"/>
              <a:cs typeface="Courier New" panose="02070309020205020404" pitchFamily="49" charset="0"/>
            </a:endParaRPr>
          </a:p>
          <a:p>
            <a:pPr fontAlgn="ctr"/>
            <a:r>
              <a:rPr lang="en-US" sz="1400" dirty="0" smtClean="0">
                <a:solidFill>
                  <a:prstClr val="black"/>
                </a:solidFill>
                <a:latin typeface="Huawei Sans" panose="020C0503030203020204" pitchFamily="34" charset="0"/>
              </a:rPr>
              <a:t>[FW1-policy-nat-rule-nat64] </a:t>
            </a:r>
            <a:r>
              <a:rPr lang="en-US" sz="1400" dirty="0" err="1" smtClean="0">
                <a:solidFill>
                  <a:prstClr val="black"/>
                </a:solidFill>
                <a:latin typeface="Huawei Sans" panose="020C0503030203020204" pitchFamily="34" charset="0"/>
              </a:rPr>
              <a:t>nat</a:t>
            </a:r>
            <a:r>
              <a:rPr lang="en-US" sz="1400" dirty="0" smtClean="0">
                <a:solidFill>
                  <a:prstClr val="black"/>
                </a:solidFill>
                <a:latin typeface="Huawei Sans" panose="020C0503030203020204" pitchFamily="34" charset="0"/>
              </a:rPr>
              <a:t>-type nat64</a:t>
            </a:r>
          </a:p>
          <a:p>
            <a:pPr fontAlgn="ctr"/>
            <a:r>
              <a:rPr lang="en-US" sz="1400" dirty="0" smtClean="0">
                <a:solidFill>
                  <a:prstClr val="black"/>
                </a:solidFill>
                <a:latin typeface="Huawei Sans" panose="020C0503030203020204" pitchFamily="34" charset="0"/>
              </a:rPr>
              <a:t>[FW1-policy-nat-rule-nat64] source-zone </a:t>
            </a:r>
            <a:r>
              <a:rPr lang="en-US" sz="1400" dirty="0" err="1" smtClean="0">
                <a:solidFill>
                  <a:prstClr val="black"/>
                </a:solidFill>
                <a:latin typeface="Huawei Sans" panose="020C0503030203020204" pitchFamily="34" charset="0"/>
              </a:rPr>
              <a:t>untrust</a:t>
            </a:r>
            <a:endParaRPr lang="en-US" altLang="zh-CN" sz="1400" dirty="0" smtClean="0">
              <a:solidFill>
                <a:prstClr val="black"/>
              </a:solidFill>
              <a:latin typeface="Huawei Sans" panose="020C0503030203020204" pitchFamily="34" charset="0"/>
              <a:cs typeface="Courier New" panose="02070309020205020404" pitchFamily="49" charset="0"/>
            </a:endParaRPr>
          </a:p>
          <a:p>
            <a:pPr fontAlgn="ctr"/>
            <a:r>
              <a:rPr lang="en-US" sz="1400" dirty="0" smtClean="0">
                <a:solidFill>
                  <a:prstClr val="black"/>
                </a:solidFill>
                <a:latin typeface="Huawei Sans" panose="020C0503030203020204" pitchFamily="34" charset="0"/>
              </a:rPr>
              <a:t>[FW1-policy-nat-rule-nat64] destination-zone trust</a:t>
            </a:r>
          </a:p>
          <a:p>
            <a:pPr fontAlgn="ctr"/>
            <a:r>
              <a:rPr lang="en-US" sz="1400" dirty="0" smtClean="0">
                <a:solidFill>
                  <a:prstClr val="black"/>
                </a:solidFill>
                <a:latin typeface="Huawei Sans" panose="020C0503030203020204" pitchFamily="34" charset="0"/>
              </a:rPr>
              <a:t>[FW1-policy-nat-rule-nat64] source-address 2001:db8:: 64</a:t>
            </a:r>
          </a:p>
          <a:p>
            <a:pPr fontAlgn="ctr"/>
            <a:r>
              <a:rPr lang="en-US" sz="1400" dirty="0" smtClean="0">
                <a:solidFill>
                  <a:prstClr val="black"/>
                </a:solidFill>
                <a:latin typeface="Huawei Sans" panose="020C0503030203020204" pitchFamily="34" charset="0"/>
              </a:rPr>
              <a:t>[FW1-policy-nat-rule-nat64] action source-</a:t>
            </a:r>
            <a:r>
              <a:rPr lang="en-US" sz="1400" dirty="0" err="1" smtClean="0">
                <a:solidFill>
                  <a:prstClr val="black"/>
                </a:solidFill>
                <a:latin typeface="Huawei Sans" panose="020C0503030203020204" pitchFamily="34" charset="0"/>
              </a:rPr>
              <a:t>nat</a:t>
            </a:r>
            <a:r>
              <a:rPr lang="en-US" sz="1400" dirty="0" smtClean="0">
                <a:solidFill>
                  <a:prstClr val="black"/>
                </a:solidFill>
                <a:latin typeface="Huawei Sans" panose="020C0503030203020204" pitchFamily="34" charset="0"/>
              </a:rPr>
              <a:t> address-group pool1</a:t>
            </a:r>
            <a:endParaRPr lang="en-US" altLang="zh-CN" sz="1400" dirty="0">
              <a:solidFill>
                <a:prstClr val="black"/>
              </a:solidFill>
              <a:latin typeface="Huawei Sans" panose="020C0503030203020204" pitchFamily="34" charset="0"/>
              <a:cs typeface="Courier New" panose="02070309020205020404" pitchFamily="49" charset="0"/>
            </a:endParaRPr>
          </a:p>
        </p:txBody>
      </p:sp>
      <p:sp>
        <p:nvSpPr>
          <p:cNvPr id="38" name="文本框 33"/>
          <p:cNvSpPr txBox="1"/>
          <p:nvPr/>
        </p:nvSpPr>
        <p:spPr bwMode="gray">
          <a:xfrm>
            <a:off x="6204356" y="2567095"/>
            <a:ext cx="4374443" cy="307777"/>
          </a:xfrm>
          <a:prstGeom prst="rect">
            <a:avLst/>
          </a:prstGeom>
          <a:noFill/>
        </p:spPr>
        <p:txBody>
          <a:bodyPr wrap="squar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marL="266700" indent="-266700" fontAlgn="ctr">
              <a:spcBef>
                <a:spcPts val="0"/>
              </a:spcBef>
              <a:spcAft>
                <a:spcPts val="0"/>
              </a:spcAft>
              <a:buFont typeface="+mj-lt"/>
              <a:buAutoNum type="arabicPeriod" startAt="6"/>
            </a:pPr>
            <a:r>
              <a:rPr lang="en-US" sz="1400" dirty="0" smtClean="0">
                <a:solidFill>
                  <a:prstClr val="black"/>
                </a:solidFill>
                <a:latin typeface="Huawei Sans" panose="020C0503030203020204" pitchFamily="34" charset="0"/>
              </a:rPr>
              <a:t>Configure dynamic NAT64.</a:t>
            </a:r>
            <a:endParaRPr lang="en-US" altLang="zh-CN" sz="1400" dirty="0">
              <a:solidFill>
                <a:prstClr val="black"/>
              </a:solidFill>
              <a:latin typeface="Huawei Sans" panose="020C0503030203020204" pitchFamily="34" charset="0"/>
            </a:endParaRPr>
          </a:p>
        </p:txBody>
      </p:sp>
      <p:sp>
        <p:nvSpPr>
          <p:cNvPr id="39" name="文本框 32"/>
          <p:cNvSpPr txBox="1"/>
          <p:nvPr/>
        </p:nvSpPr>
        <p:spPr bwMode="gray">
          <a:xfrm>
            <a:off x="6585950" y="1580700"/>
            <a:ext cx="5125037" cy="738664"/>
          </a:xfrm>
          <a:prstGeom prst="rect">
            <a:avLst/>
          </a:prstGeom>
          <a:solidFill>
            <a:schemeClr val="bg1">
              <a:lumMod val="85000"/>
            </a:schemeClr>
          </a:solidFill>
          <a:ln>
            <a:noFill/>
          </a:ln>
        </p:spPr>
        <p:txBody>
          <a:bodyPr wrap="squar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fontAlgn="ctr"/>
            <a:r>
              <a:rPr lang="en-US" sz="1400" dirty="0" smtClean="0">
                <a:solidFill>
                  <a:prstClr val="black"/>
                </a:solidFill>
                <a:latin typeface="Huawei Sans" panose="020C0503030203020204" pitchFamily="34" charset="0"/>
              </a:rPr>
              <a:t>[FW1] </a:t>
            </a:r>
            <a:r>
              <a:rPr lang="en-US" sz="1400" dirty="0" err="1" smtClean="0">
                <a:solidFill>
                  <a:prstClr val="black"/>
                </a:solidFill>
                <a:latin typeface="Huawei Sans" panose="020C0503030203020204" pitchFamily="34" charset="0"/>
              </a:rPr>
              <a:t>nat</a:t>
            </a:r>
            <a:r>
              <a:rPr lang="en-US" sz="1400" dirty="0" smtClean="0">
                <a:solidFill>
                  <a:prstClr val="black"/>
                </a:solidFill>
                <a:latin typeface="Huawei Sans" panose="020C0503030203020204" pitchFamily="34" charset="0"/>
              </a:rPr>
              <a:t> address-group pool1</a:t>
            </a:r>
            <a:endParaRPr lang="en-US" altLang="zh-CN" sz="1400" dirty="0" smtClean="0">
              <a:solidFill>
                <a:prstClr val="black"/>
              </a:solidFill>
              <a:latin typeface="Huawei Sans" panose="020C0503030203020204" pitchFamily="34" charset="0"/>
              <a:cs typeface="Courier New" panose="02070309020205020404" pitchFamily="49" charset="0"/>
            </a:endParaRPr>
          </a:p>
          <a:p>
            <a:pPr fontAlgn="ctr"/>
            <a:r>
              <a:rPr lang="en-US" sz="1400" dirty="0" smtClean="0">
                <a:solidFill>
                  <a:prstClr val="black"/>
                </a:solidFill>
                <a:latin typeface="Huawei Sans" panose="020C0503030203020204" pitchFamily="34" charset="0"/>
              </a:rPr>
              <a:t>[FW1-address-group-pool1] mode pat</a:t>
            </a:r>
          </a:p>
          <a:p>
            <a:pPr fontAlgn="ctr"/>
            <a:r>
              <a:rPr lang="en-US" sz="1400" dirty="0" smtClean="0">
                <a:solidFill>
                  <a:prstClr val="black"/>
                </a:solidFill>
                <a:latin typeface="Huawei Sans" panose="020C0503030203020204" pitchFamily="34" charset="0"/>
              </a:rPr>
              <a:t>[FW1-address-group-pool1] section 1 1.1.1.6 1.1.1.10</a:t>
            </a:r>
            <a:endParaRPr lang="en-US" altLang="zh-CN" sz="1400" dirty="0">
              <a:solidFill>
                <a:prstClr val="black"/>
              </a:solidFill>
              <a:latin typeface="Huawei Sans" panose="020C0503030203020204" pitchFamily="34" charset="0"/>
              <a:cs typeface="Courier New" panose="02070309020205020404" pitchFamily="49" charset="0"/>
            </a:endParaRPr>
          </a:p>
        </p:txBody>
      </p:sp>
      <p:sp>
        <p:nvSpPr>
          <p:cNvPr id="41" name="文本框 33"/>
          <p:cNvSpPr txBox="1"/>
          <p:nvPr/>
        </p:nvSpPr>
        <p:spPr bwMode="gray">
          <a:xfrm>
            <a:off x="6204356" y="1235568"/>
            <a:ext cx="4374443" cy="307777"/>
          </a:xfrm>
          <a:prstGeom prst="rect">
            <a:avLst/>
          </a:prstGeom>
          <a:noFill/>
        </p:spPr>
        <p:txBody>
          <a:bodyPr wrap="square" rtlCol="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marL="266700" indent="-266700" fontAlgn="ctr">
              <a:spcBef>
                <a:spcPts val="0"/>
              </a:spcBef>
              <a:spcAft>
                <a:spcPts val="0"/>
              </a:spcAft>
              <a:buFont typeface="+mj-lt"/>
              <a:buAutoNum type="arabicPeriod" startAt="5"/>
            </a:pPr>
            <a:r>
              <a:rPr lang="en-US" sz="1400" dirty="0" smtClean="0">
                <a:solidFill>
                  <a:prstClr val="black"/>
                </a:solidFill>
                <a:latin typeface="Huawei Sans" panose="020C0503030203020204" pitchFamily="34" charset="0"/>
              </a:rPr>
              <a:t>Configure a NAT64 address pool.</a:t>
            </a:r>
            <a:endParaRPr lang="en-US" altLang="zh-CN" sz="1400" dirty="0">
              <a:solidFill>
                <a:prstClr val="black"/>
              </a:solidFill>
              <a:latin typeface="Huawei Sans" panose="020C0503030203020204" pitchFamily="34" charset="0"/>
            </a:endParaRPr>
          </a:p>
        </p:txBody>
      </p:sp>
      <p:sp>
        <p:nvSpPr>
          <p:cNvPr id="43" name="五边形 42"/>
          <p:cNvSpPr/>
          <p:nvPr/>
        </p:nvSpPr>
        <p:spPr bwMode="gray">
          <a:xfrm>
            <a:off x="5855005" y="104076"/>
            <a:ext cx="881075" cy="21312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Overview</a:t>
            </a:r>
            <a:endParaRPr lang="en-US" sz="1200" dirty="0">
              <a:latin typeface="Huawei Sans" panose="020C0503030203020204" pitchFamily="34" charset="0"/>
            </a:endParaRPr>
          </a:p>
        </p:txBody>
      </p:sp>
      <p:sp>
        <p:nvSpPr>
          <p:cNvPr id="45" name="燕尾形 44"/>
          <p:cNvSpPr/>
          <p:nvPr/>
        </p:nvSpPr>
        <p:spPr bwMode="gray">
          <a:xfrm>
            <a:off x="6647300" y="104076"/>
            <a:ext cx="1294562"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IPv6 over IPv4</a:t>
            </a:r>
            <a:endParaRPr lang="en-US" sz="1200" dirty="0">
              <a:latin typeface="Huawei Sans" panose="020C0503030203020204" pitchFamily="34" charset="0"/>
            </a:endParaRPr>
          </a:p>
        </p:txBody>
      </p:sp>
      <p:sp>
        <p:nvSpPr>
          <p:cNvPr id="46" name="燕尾形 45"/>
          <p:cNvSpPr/>
          <p:nvPr/>
        </p:nvSpPr>
        <p:spPr bwMode="gray">
          <a:xfrm>
            <a:off x="7853082" y="104076"/>
            <a:ext cx="720000"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6PE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燕尾形 63"/>
          <p:cNvSpPr/>
          <p:nvPr/>
        </p:nvSpPr>
        <p:spPr bwMode="gray">
          <a:xfrm>
            <a:off x="8484302" y="104076"/>
            <a:ext cx="720000"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6VPE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燕尾形 64"/>
          <p:cNvSpPr/>
          <p:nvPr/>
        </p:nvSpPr>
        <p:spPr bwMode="gray">
          <a:xfrm>
            <a:off x="10344605" y="104076"/>
            <a:ext cx="77225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chemeClr val="bg1"/>
                </a:solidFill>
                <a:latin typeface="Huawei Sans" panose="020C0503030203020204" pitchFamily="34" charset="0"/>
              </a:rPr>
              <a:t>NAT64</a:t>
            </a:r>
            <a:endParaRPr lang="en-US" altLang="zh-CN"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燕尾形 65"/>
          <p:cNvSpPr/>
          <p:nvPr/>
        </p:nvSpPr>
        <p:spPr bwMode="gray">
          <a:xfrm>
            <a:off x="9115522" y="104076"/>
            <a:ext cx="1317863"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IPv4 over IPv6</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燕尾形 66"/>
          <p:cNvSpPr/>
          <p:nvPr/>
        </p:nvSpPr>
        <p:spPr bwMode="gray">
          <a:xfrm>
            <a:off x="11028075" y="104076"/>
            <a:ext cx="72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IVI</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532061569"/>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Translation Technology: IVI</a:t>
            </a:r>
            <a:endParaRPr lang="en-US" altLang="zh-CN" dirty="0"/>
          </a:p>
        </p:txBody>
      </p:sp>
      <p:sp>
        <p:nvSpPr>
          <p:cNvPr id="3" name="文本占位符 2"/>
          <p:cNvSpPr>
            <a:spLocks noGrp="1"/>
          </p:cNvSpPr>
          <p:nvPr>
            <p:ph type="body" sz="quarter" idx="10"/>
          </p:nvPr>
        </p:nvSpPr>
        <p:spPr bwMode="gray">
          <a:xfrm>
            <a:off x="455612" y="1052514"/>
            <a:ext cx="11293476" cy="1943624"/>
          </a:xfrm>
        </p:spPr>
        <p:txBody>
          <a:bodyPr/>
          <a:lstStyle/>
          <a:p>
            <a:r>
              <a:rPr lang="en-US" sz="1600" smtClean="0"/>
              <a:t>The IVI stateless address translation technology translates an IPv4 address segment (IVI4 addresses) reserved by carriers into a special IPv6 address segment (IVI6 addresses embedded with IPv4 addresses).</a:t>
            </a:r>
            <a:endParaRPr lang="en-US" altLang="zh-CN" sz="1600" smtClean="0"/>
          </a:p>
          <a:p>
            <a:r>
              <a:rPr lang="en-US" sz="1600" smtClean="0"/>
              <a:t>Users with IVI6 addresses can directly access the global IPv6 network, and access the global IPv4 network after their IVI6 addresses are translated into IVI4 addresses by an IVI gateway.</a:t>
            </a:r>
            <a:endParaRPr lang="en-US" altLang="zh-CN" sz="1600" smtClean="0"/>
          </a:p>
          <a:p>
            <a:r>
              <a:rPr lang="en-US" sz="1600" smtClean="0"/>
              <a:t>IVI6 address format:</a:t>
            </a:r>
            <a:endParaRPr lang="en-US" altLang="zh-CN" sz="1600" dirty="0" smtClean="0"/>
          </a:p>
        </p:txBody>
      </p:sp>
      <p:grpSp>
        <p:nvGrpSpPr>
          <p:cNvPr id="4" name="组合 3"/>
          <p:cNvGrpSpPr/>
          <p:nvPr/>
        </p:nvGrpSpPr>
        <p:grpSpPr bwMode="gray">
          <a:xfrm>
            <a:off x="6090129" y="2510234"/>
            <a:ext cx="4803941" cy="3536002"/>
            <a:chOff x="464745" y="2571480"/>
            <a:chExt cx="4803941" cy="3536002"/>
          </a:xfrm>
        </p:grpSpPr>
        <p:sp>
          <p:nvSpPr>
            <p:cNvPr id="18" name="圆角矩形 17"/>
            <p:cNvSpPr/>
            <p:nvPr/>
          </p:nvSpPr>
          <p:spPr bwMode="gray">
            <a:xfrm>
              <a:off x="3614057" y="5342616"/>
              <a:ext cx="1654629" cy="764866"/>
            </a:xfrm>
            <a:prstGeom prst="roundRect">
              <a:avLst/>
            </a:pr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21" name="圆角矩形 20"/>
            <p:cNvSpPr/>
            <p:nvPr/>
          </p:nvSpPr>
          <p:spPr bwMode="gray">
            <a:xfrm>
              <a:off x="3614057" y="2571480"/>
              <a:ext cx="1654629" cy="764866"/>
            </a:xfrm>
            <a:prstGeom prst="roundRect">
              <a:avLst/>
            </a:prstGeom>
            <a:solidFill>
              <a:srgbClr val="F2FBFC"/>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cxnSp>
          <p:nvCxnSpPr>
            <p:cNvPr id="22" name="直接连接符 21"/>
            <p:cNvCxnSpPr>
              <a:endCxn id="45" idx="1"/>
            </p:cNvCxnSpPr>
            <p:nvPr/>
          </p:nvCxnSpPr>
          <p:spPr bwMode="gray">
            <a:xfrm flipV="1">
              <a:off x="2547996" y="3821235"/>
              <a:ext cx="1344130" cy="61292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a:endCxn id="48" idx="1"/>
            </p:cNvCxnSpPr>
            <p:nvPr/>
          </p:nvCxnSpPr>
          <p:spPr bwMode="gray">
            <a:xfrm>
              <a:off x="2537664" y="4457209"/>
              <a:ext cx="1354462" cy="58443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49" idx="0"/>
              <a:endCxn id="48" idx="0"/>
            </p:cNvCxnSpPr>
            <p:nvPr/>
          </p:nvCxnSpPr>
          <p:spPr bwMode="gray">
            <a:xfrm flipV="1">
              <a:off x="4082303" y="4903143"/>
              <a:ext cx="350997" cy="54383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a:stCxn id="50" idx="0"/>
              <a:endCxn id="48" idx="0"/>
            </p:cNvCxnSpPr>
            <p:nvPr/>
          </p:nvCxnSpPr>
          <p:spPr bwMode="gray">
            <a:xfrm flipH="1" flipV="1">
              <a:off x="4433300" y="4903143"/>
              <a:ext cx="354998" cy="54296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a:stCxn id="40" idx="2"/>
              <a:endCxn id="45" idx="0"/>
            </p:cNvCxnSpPr>
            <p:nvPr/>
          </p:nvCxnSpPr>
          <p:spPr bwMode="gray">
            <a:xfrm>
              <a:off x="4082303" y="3277204"/>
              <a:ext cx="350997" cy="40553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stCxn id="43" idx="2"/>
              <a:endCxn id="45" idx="0"/>
            </p:cNvCxnSpPr>
            <p:nvPr/>
          </p:nvCxnSpPr>
          <p:spPr bwMode="gray">
            <a:xfrm flipH="1">
              <a:off x="4433300" y="3277204"/>
              <a:ext cx="354998" cy="40553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3" name="Freeform 159"/>
            <p:cNvSpPr/>
            <p:nvPr/>
          </p:nvSpPr>
          <p:spPr bwMode="gray">
            <a:xfrm flipH="1">
              <a:off x="1077485" y="4140494"/>
              <a:ext cx="873543" cy="48370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sym typeface="Huawei Sans" panose="020C0503030203020204" pitchFamily="34" charset="0"/>
              </a:endParaRPr>
            </a:p>
          </p:txBody>
        </p:sp>
        <p:sp>
          <p:nvSpPr>
            <p:cNvPr id="35" name="文本框 34"/>
            <p:cNvSpPr txBox="1"/>
            <p:nvPr/>
          </p:nvSpPr>
          <p:spPr bwMode="gray">
            <a:xfrm>
              <a:off x="1268358" y="4286050"/>
              <a:ext cx="478016"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IPv6</a:t>
              </a:r>
              <a:endParaRPr lang="en-US" sz="1200" dirty="0">
                <a:latin typeface="Huawei Sans" panose="020C0503030203020204" pitchFamily="34" charset="0"/>
                <a:cs typeface="Arial" panose="020B0604020202020204" pitchFamily="34" charset="0"/>
              </a:endParaRPr>
            </a:p>
          </p:txBody>
        </p:sp>
        <p:pic>
          <p:nvPicPr>
            <p:cNvPr id="36" name="图片 35" descr="PC.png"/>
            <p:cNvPicPr>
              <a:picLocks noChangeAspect="1"/>
            </p:cNvPicPr>
            <p:nvPr/>
          </p:nvPicPr>
          <p:blipFill>
            <a:blip r:embed="rId3" cstate="print"/>
            <a:stretch>
              <a:fillRect/>
            </a:stretch>
          </p:blipFill>
          <p:spPr bwMode="gray">
            <a:xfrm>
              <a:off x="814758" y="4138020"/>
              <a:ext cx="445577" cy="342203"/>
            </a:xfrm>
            <a:prstGeom prst="rect">
              <a:avLst/>
            </a:prstGeom>
          </p:spPr>
        </p:pic>
        <p:cxnSp>
          <p:nvCxnSpPr>
            <p:cNvPr id="37" name="直接连接符 36"/>
            <p:cNvCxnSpPr>
              <a:stCxn id="33" idx="8"/>
            </p:cNvCxnSpPr>
            <p:nvPr/>
          </p:nvCxnSpPr>
          <p:spPr bwMode="gray">
            <a:xfrm flipV="1">
              <a:off x="1951028" y="4467805"/>
              <a:ext cx="428107"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9" name="文本框 38"/>
            <p:cNvSpPr txBox="1"/>
            <p:nvPr/>
          </p:nvSpPr>
          <p:spPr bwMode="gray">
            <a:xfrm>
              <a:off x="464745" y="4564486"/>
              <a:ext cx="843501"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IPv6 user</a:t>
              </a:r>
              <a:endParaRPr lang="en-US" sz="1200" dirty="0">
                <a:latin typeface="Huawei Sans" panose="020C0503030203020204" pitchFamily="34" charset="0"/>
                <a:cs typeface="Arial" panose="020B0604020202020204" pitchFamily="34" charset="0"/>
              </a:endParaRPr>
            </a:p>
          </p:txBody>
        </p:sp>
        <p:pic>
          <p:nvPicPr>
            <p:cNvPr id="40" name="图片 39"/>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3865207" y="2921167"/>
              <a:ext cx="434191" cy="356037"/>
            </a:xfrm>
            <a:prstGeom prst="rect">
              <a:avLst/>
            </a:prstGeom>
          </p:spPr>
        </p:pic>
        <p:pic>
          <p:nvPicPr>
            <p:cNvPr id="41" name="图片 40"/>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2378897" y="3255616"/>
              <a:ext cx="435249" cy="356904"/>
            </a:xfrm>
            <a:prstGeom prst="rect">
              <a:avLst/>
            </a:prstGeom>
          </p:spPr>
        </p:pic>
        <p:sp>
          <p:nvSpPr>
            <p:cNvPr id="42" name="文本框 41"/>
            <p:cNvSpPr txBox="1"/>
            <p:nvPr/>
          </p:nvSpPr>
          <p:spPr bwMode="gray">
            <a:xfrm>
              <a:off x="2217168" y="2978136"/>
              <a:ext cx="728084"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IVI DNS</a:t>
              </a:r>
              <a:endParaRPr lang="en-US" sz="1200" dirty="0">
                <a:latin typeface="Huawei Sans" panose="020C0503030203020204" pitchFamily="34" charset="0"/>
                <a:cs typeface="Arial" panose="020B0604020202020204" pitchFamily="34" charset="0"/>
              </a:endParaRPr>
            </a:p>
          </p:txBody>
        </p:sp>
        <p:pic>
          <p:nvPicPr>
            <p:cNvPr id="43" name="图片 42"/>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4570673" y="2920300"/>
              <a:ext cx="435249" cy="356904"/>
            </a:xfrm>
            <a:prstGeom prst="rect">
              <a:avLst/>
            </a:prstGeom>
          </p:spPr>
        </p:pic>
        <p:sp>
          <p:nvSpPr>
            <p:cNvPr id="44" name="Freeform 159"/>
            <p:cNvSpPr/>
            <p:nvPr/>
          </p:nvSpPr>
          <p:spPr bwMode="gray">
            <a:xfrm flipH="1">
              <a:off x="3882283" y="3403794"/>
              <a:ext cx="1102034" cy="610231"/>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sym typeface="Huawei Sans" panose="020C0503030203020204" pitchFamily="34" charset="0"/>
              </a:endParaRPr>
            </a:p>
          </p:txBody>
        </p:sp>
        <p:sp>
          <p:nvSpPr>
            <p:cNvPr id="45" name="文本框 44"/>
            <p:cNvSpPr txBox="1"/>
            <p:nvPr/>
          </p:nvSpPr>
          <p:spPr bwMode="gray">
            <a:xfrm>
              <a:off x="3892126" y="3682735"/>
              <a:ext cx="1082348"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IPv6 Internet</a:t>
              </a:r>
              <a:endParaRPr lang="en-US" sz="1200" dirty="0">
                <a:latin typeface="Huawei Sans" panose="020C0503030203020204" pitchFamily="34" charset="0"/>
                <a:cs typeface="Arial" panose="020B0604020202020204" pitchFamily="34" charset="0"/>
              </a:endParaRPr>
            </a:p>
          </p:txBody>
        </p:sp>
        <p:sp>
          <p:nvSpPr>
            <p:cNvPr id="46" name="文本框 45"/>
            <p:cNvSpPr txBox="1"/>
            <p:nvPr/>
          </p:nvSpPr>
          <p:spPr bwMode="gray">
            <a:xfrm>
              <a:off x="3952242" y="2638650"/>
              <a:ext cx="962122"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IPv6 server</a:t>
              </a:r>
              <a:endParaRPr lang="en-US" sz="1200" dirty="0">
                <a:latin typeface="Huawei Sans" panose="020C0503030203020204" pitchFamily="34" charset="0"/>
                <a:cs typeface="Arial" panose="020B0604020202020204" pitchFamily="34" charset="0"/>
              </a:endParaRPr>
            </a:p>
          </p:txBody>
        </p:sp>
        <p:sp>
          <p:nvSpPr>
            <p:cNvPr id="47" name="Freeform 159"/>
            <p:cNvSpPr/>
            <p:nvPr/>
          </p:nvSpPr>
          <p:spPr bwMode="gray">
            <a:xfrm flipH="1">
              <a:off x="3882283" y="4624202"/>
              <a:ext cx="1102034" cy="610231"/>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latin typeface="Huawei Sans" panose="020C0503030203020204" pitchFamily="34" charset="0"/>
                <a:sym typeface="Huawei Sans" panose="020C0503030203020204" pitchFamily="34" charset="0"/>
              </a:endParaRPr>
            </a:p>
          </p:txBody>
        </p:sp>
        <p:sp>
          <p:nvSpPr>
            <p:cNvPr id="48" name="文本框 47"/>
            <p:cNvSpPr txBox="1"/>
            <p:nvPr/>
          </p:nvSpPr>
          <p:spPr bwMode="gray">
            <a:xfrm>
              <a:off x="3892126" y="4903143"/>
              <a:ext cx="1082348"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IPv4 Internet</a:t>
              </a:r>
              <a:endParaRPr lang="en-US" sz="1200" dirty="0">
                <a:latin typeface="Huawei Sans" panose="020C0503030203020204" pitchFamily="34" charset="0"/>
                <a:cs typeface="Arial" panose="020B0604020202020204" pitchFamily="34" charset="0"/>
              </a:endParaRPr>
            </a:p>
          </p:txBody>
        </p:sp>
        <p:pic>
          <p:nvPicPr>
            <p:cNvPr id="49" name="图片 48"/>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3865207" y="5446975"/>
              <a:ext cx="434191" cy="356037"/>
            </a:xfrm>
            <a:prstGeom prst="rect">
              <a:avLst/>
            </a:prstGeom>
          </p:spPr>
        </p:pic>
        <p:pic>
          <p:nvPicPr>
            <p:cNvPr id="50" name="图片 49"/>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4570673" y="5446108"/>
              <a:ext cx="435249" cy="356904"/>
            </a:xfrm>
            <a:prstGeom prst="rect">
              <a:avLst/>
            </a:prstGeom>
          </p:spPr>
        </p:pic>
        <p:sp>
          <p:nvSpPr>
            <p:cNvPr id="51" name="文本框 50"/>
            <p:cNvSpPr txBox="1"/>
            <p:nvPr/>
          </p:nvSpPr>
          <p:spPr bwMode="gray">
            <a:xfrm>
              <a:off x="3952242" y="5792497"/>
              <a:ext cx="962123"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IPv4 server</a:t>
              </a:r>
              <a:endParaRPr lang="en-US" sz="1200" dirty="0">
                <a:latin typeface="Huawei Sans" panose="020C0503030203020204" pitchFamily="34" charset="0"/>
                <a:cs typeface="Arial" panose="020B0604020202020204" pitchFamily="34" charset="0"/>
              </a:endParaRPr>
            </a:p>
          </p:txBody>
        </p:sp>
        <p:cxnSp>
          <p:nvCxnSpPr>
            <p:cNvPr id="52" name="直接连接符 51"/>
            <p:cNvCxnSpPr>
              <a:endCxn id="41" idx="2"/>
            </p:cNvCxnSpPr>
            <p:nvPr/>
          </p:nvCxnSpPr>
          <p:spPr bwMode="gray">
            <a:xfrm flipH="1" flipV="1">
              <a:off x="2596522" y="3612520"/>
              <a:ext cx="119" cy="67693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bwMode="gray">
            <a:xfrm flipH="1">
              <a:off x="758919" y="5651777"/>
              <a:ext cx="315967" cy="0"/>
            </a:xfrm>
            <a:prstGeom prst="line">
              <a:avLst/>
            </a:prstGeom>
            <a:ln w="19050">
              <a:solidFill>
                <a:srgbClr val="56C4D2"/>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bwMode="gray">
            <a:xfrm flipH="1">
              <a:off x="758919" y="5902165"/>
              <a:ext cx="315967" cy="0"/>
            </a:xfrm>
            <a:prstGeom prst="line">
              <a:avLst/>
            </a:prstGeom>
            <a:ln w="19050">
              <a:solidFill>
                <a:srgbClr val="62B230"/>
              </a:solidFill>
              <a:prstDash val="dash"/>
              <a:headEnd type="triangle"/>
            </a:ln>
          </p:spPr>
          <p:style>
            <a:lnRef idx="1">
              <a:schemeClr val="accent1"/>
            </a:lnRef>
            <a:fillRef idx="0">
              <a:schemeClr val="accent1"/>
            </a:fillRef>
            <a:effectRef idx="0">
              <a:schemeClr val="accent1"/>
            </a:effectRef>
            <a:fontRef idx="minor">
              <a:schemeClr val="tx1"/>
            </a:fontRef>
          </p:style>
        </p:cxnSp>
        <p:sp>
          <p:nvSpPr>
            <p:cNvPr id="56" name="文本框 55"/>
            <p:cNvSpPr txBox="1"/>
            <p:nvPr/>
          </p:nvSpPr>
          <p:spPr bwMode="gray">
            <a:xfrm>
              <a:off x="989140" y="5513278"/>
              <a:ext cx="864340" cy="276999"/>
            </a:xfrm>
            <a:prstGeom prst="rect">
              <a:avLst/>
            </a:prstGeom>
            <a:noFill/>
          </p:spPr>
          <p:txBody>
            <a:bodyPr wrap="none" rtlCol="0">
              <a:spAutoFit/>
            </a:bodyPr>
            <a:lstStyle/>
            <a:p>
              <a:pPr algn="ctr" fontAlgn="ctr"/>
              <a:r>
                <a:rPr lang="en-US" sz="1200" dirty="0" smtClean="0">
                  <a:solidFill>
                    <a:srgbClr val="30B5C5"/>
                  </a:solidFill>
                  <a:latin typeface="Huawei Sans" panose="020C0503030203020204" pitchFamily="34" charset="0"/>
                </a:rPr>
                <a:t>IPv6 data</a:t>
              </a:r>
              <a:endParaRPr lang="en-US" sz="1200" dirty="0">
                <a:solidFill>
                  <a:srgbClr val="30B5C5"/>
                </a:solidFill>
                <a:latin typeface="Huawei Sans" panose="020C0503030203020204" pitchFamily="34" charset="0"/>
                <a:cs typeface="Arial" panose="020B0604020202020204" pitchFamily="34" charset="0"/>
              </a:endParaRPr>
            </a:p>
          </p:txBody>
        </p:sp>
        <p:sp>
          <p:nvSpPr>
            <p:cNvPr id="57" name="文本框 56"/>
            <p:cNvSpPr txBox="1"/>
            <p:nvPr/>
          </p:nvSpPr>
          <p:spPr bwMode="gray">
            <a:xfrm>
              <a:off x="989140" y="5763666"/>
              <a:ext cx="864340" cy="276999"/>
            </a:xfrm>
            <a:prstGeom prst="rect">
              <a:avLst/>
            </a:prstGeom>
            <a:noFill/>
          </p:spPr>
          <p:txBody>
            <a:bodyPr wrap="none" rtlCol="0">
              <a:spAutoFit/>
            </a:bodyPr>
            <a:lstStyle/>
            <a:p>
              <a:pPr algn="ctr" fontAlgn="ctr"/>
              <a:r>
                <a:rPr lang="en-US" sz="1200" dirty="0" smtClean="0">
                  <a:solidFill>
                    <a:srgbClr val="62B230"/>
                  </a:solidFill>
                  <a:latin typeface="Huawei Sans" panose="020C0503030203020204" pitchFamily="34" charset="0"/>
                </a:rPr>
                <a:t>IPv4 data</a:t>
              </a:r>
              <a:endParaRPr lang="en-US" sz="1200" dirty="0">
                <a:solidFill>
                  <a:srgbClr val="62B230"/>
                </a:solidFill>
                <a:latin typeface="Huawei Sans" panose="020C0503030203020204" pitchFamily="34" charset="0"/>
                <a:cs typeface="Arial" panose="020B0604020202020204" pitchFamily="34" charset="0"/>
              </a:endParaRPr>
            </a:p>
          </p:txBody>
        </p:sp>
        <p:cxnSp>
          <p:nvCxnSpPr>
            <p:cNvPr id="12" name="直接箭头连接符 11"/>
            <p:cNvCxnSpPr/>
            <p:nvPr/>
          </p:nvCxnSpPr>
          <p:spPr bwMode="gray">
            <a:xfrm flipV="1">
              <a:off x="1355174" y="4749426"/>
              <a:ext cx="900000" cy="0"/>
            </a:xfrm>
            <a:prstGeom prst="straightConnector1">
              <a:avLst/>
            </a:prstGeom>
            <a:ln w="19050">
              <a:solidFill>
                <a:srgbClr val="56C4D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8" name="文本框 37"/>
            <p:cNvSpPr txBox="1"/>
            <p:nvPr/>
          </p:nvSpPr>
          <p:spPr bwMode="gray">
            <a:xfrm>
              <a:off x="2089740" y="4586475"/>
              <a:ext cx="966358" cy="523220"/>
            </a:xfrm>
            <a:prstGeom prst="rect">
              <a:avLst/>
            </a:prstGeom>
            <a:noFill/>
          </p:spPr>
          <p:txBody>
            <a:bodyPr wrap="square" rtlCol="0">
              <a:spAutoFit/>
            </a:bodyPr>
            <a:lstStyle/>
            <a:p>
              <a:pPr algn="ctr" fontAlgn="ctr"/>
              <a:r>
                <a:rPr lang="en-US" sz="1400" b="1" dirty="0" smtClean="0">
                  <a:solidFill>
                    <a:srgbClr val="C7000B"/>
                  </a:solidFill>
                  <a:latin typeface="Huawei Sans" panose="020C0503030203020204" pitchFamily="34" charset="0"/>
                </a:rPr>
                <a:t>IVI gateway</a:t>
              </a:r>
              <a:endParaRPr lang="en-US" sz="1400" b="1" dirty="0">
                <a:solidFill>
                  <a:srgbClr val="C7000B"/>
                </a:solidFill>
                <a:latin typeface="Huawei Sans" panose="020C0503030203020204" pitchFamily="34" charset="0"/>
                <a:cs typeface="Arial" panose="020B0604020202020204" pitchFamily="34" charset="0"/>
              </a:endParaRPr>
            </a:p>
          </p:txBody>
        </p:sp>
        <p:cxnSp>
          <p:nvCxnSpPr>
            <p:cNvPr id="58" name="直接箭头连接符 57"/>
            <p:cNvCxnSpPr/>
            <p:nvPr/>
          </p:nvCxnSpPr>
          <p:spPr bwMode="gray">
            <a:xfrm>
              <a:off x="2938704" y="4821813"/>
              <a:ext cx="926503" cy="412620"/>
            </a:xfrm>
            <a:prstGeom prst="straightConnector1">
              <a:avLst/>
            </a:prstGeom>
            <a:ln w="19050">
              <a:solidFill>
                <a:srgbClr val="62B230"/>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pic>
          <p:nvPicPr>
            <p:cNvPr id="60" name="图片 5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2333010" y="4208386"/>
              <a:ext cx="540000" cy="442174"/>
            </a:xfrm>
            <a:prstGeom prst="rect">
              <a:avLst/>
            </a:prstGeom>
          </p:spPr>
        </p:pic>
        <p:sp>
          <p:nvSpPr>
            <p:cNvPr id="10" name="任意多边形 9"/>
            <p:cNvSpPr/>
            <p:nvPr/>
          </p:nvSpPr>
          <p:spPr bwMode="gray">
            <a:xfrm>
              <a:off x="1358537" y="3422469"/>
              <a:ext cx="2621280" cy="896982"/>
            </a:xfrm>
            <a:custGeom>
              <a:avLst/>
              <a:gdLst>
                <a:gd name="connsiteX0" fmla="*/ 0 w 2621280"/>
                <a:gd name="connsiteY0" fmla="*/ 896982 h 896982"/>
                <a:gd name="connsiteX1" fmla="*/ 0 w 2621280"/>
                <a:gd name="connsiteY1" fmla="*/ 896982 h 896982"/>
                <a:gd name="connsiteX2" fmla="*/ 1175657 w 2621280"/>
                <a:gd name="connsiteY2" fmla="*/ 896982 h 896982"/>
                <a:gd name="connsiteX3" fmla="*/ 2621280 w 2621280"/>
                <a:gd name="connsiteY3" fmla="*/ 0 h 896982"/>
              </a:gdLst>
              <a:ahLst/>
              <a:cxnLst>
                <a:cxn ang="0">
                  <a:pos x="connsiteX0" y="connsiteY0"/>
                </a:cxn>
                <a:cxn ang="0">
                  <a:pos x="connsiteX1" y="connsiteY1"/>
                </a:cxn>
                <a:cxn ang="0">
                  <a:pos x="connsiteX2" y="connsiteY2"/>
                </a:cxn>
                <a:cxn ang="0">
                  <a:pos x="connsiteX3" y="connsiteY3"/>
                </a:cxn>
              </a:cxnLst>
              <a:rect l="l" t="t" r="r" b="b"/>
              <a:pathLst>
                <a:path w="2621280" h="896982">
                  <a:moveTo>
                    <a:pt x="0" y="896982"/>
                  </a:moveTo>
                  <a:lnTo>
                    <a:pt x="0" y="896982"/>
                  </a:lnTo>
                  <a:lnTo>
                    <a:pt x="1175657" y="896982"/>
                  </a:lnTo>
                  <a:lnTo>
                    <a:pt x="2621280" y="0"/>
                  </a:lnTo>
                </a:path>
              </a:pathLst>
            </a:custGeom>
            <a:ln w="19050">
              <a:solidFill>
                <a:srgbClr val="56C4D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ndParaRPr>
            </a:p>
          </p:txBody>
        </p:sp>
        <p:sp>
          <p:nvSpPr>
            <p:cNvPr id="108" name="文本框 107"/>
            <p:cNvSpPr txBox="1"/>
            <p:nvPr/>
          </p:nvSpPr>
          <p:spPr bwMode="gray">
            <a:xfrm>
              <a:off x="1366409" y="4673307"/>
              <a:ext cx="763351" cy="376525"/>
            </a:xfrm>
            <a:prstGeom prst="rect">
              <a:avLst/>
            </a:pr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ctr">
                <a:defRPr sz="1200"/>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r>
                <a:rPr lang="en-US" dirty="0" smtClean="0">
                  <a:solidFill>
                    <a:schemeClr val="tx1"/>
                  </a:solidFill>
                  <a:latin typeface="Huawei Sans" panose="020C0503030203020204" pitchFamily="34" charset="0"/>
                </a:rPr>
                <a:t>IVI6 address</a:t>
              </a:r>
              <a:endParaRPr lang="en-US" dirty="0">
                <a:solidFill>
                  <a:schemeClr val="tx1"/>
                </a:solidFill>
                <a:latin typeface="Huawei Sans" panose="020C0503030203020204" pitchFamily="34" charset="0"/>
              </a:endParaRPr>
            </a:p>
          </p:txBody>
        </p:sp>
        <p:sp>
          <p:nvSpPr>
            <p:cNvPr id="110" name="文本框 109"/>
            <p:cNvSpPr txBox="1"/>
            <p:nvPr/>
          </p:nvSpPr>
          <p:spPr bwMode="gray">
            <a:xfrm>
              <a:off x="1366409" y="3890296"/>
              <a:ext cx="763351" cy="376525"/>
            </a:xfrm>
            <a:prstGeom prst="rect">
              <a:avLst/>
            </a:pr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ctr">
                <a:defRPr sz="1200"/>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r>
                <a:rPr lang="en-US" dirty="0" smtClean="0">
                  <a:solidFill>
                    <a:schemeClr val="tx1"/>
                  </a:solidFill>
                  <a:latin typeface="Huawei Sans" panose="020C0503030203020204" pitchFamily="34" charset="0"/>
                </a:rPr>
                <a:t>IVI6 address</a:t>
              </a:r>
              <a:endParaRPr lang="en-US" dirty="0">
                <a:solidFill>
                  <a:schemeClr val="tx1"/>
                </a:solidFill>
                <a:latin typeface="Huawei Sans" panose="020C0503030203020204" pitchFamily="34" charset="0"/>
              </a:endParaRPr>
            </a:p>
          </p:txBody>
        </p:sp>
        <p:sp>
          <p:nvSpPr>
            <p:cNvPr id="111" name="文本框 110"/>
            <p:cNvSpPr txBox="1"/>
            <p:nvPr/>
          </p:nvSpPr>
          <p:spPr bwMode="gray">
            <a:xfrm rot="19806813">
              <a:off x="2800423" y="3429364"/>
              <a:ext cx="763351" cy="376525"/>
            </a:xfrm>
            <a:prstGeom prst="rect">
              <a:avLst/>
            </a:pr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ctr">
                <a:defRPr sz="1200"/>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r>
                <a:rPr lang="en-US" dirty="0" smtClean="0">
                  <a:solidFill>
                    <a:schemeClr val="tx1"/>
                  </a:solidFill>
                  <a:latin typeface="Huawei Sans" panose="020C0503030203020204" pitchFamily="34" charset="0"/>
                </a:rPr>
                <a:t>IVI6 address</a:t>
              </a:r>
              <a:endParaRPr lang="en-US" dirty="0">
                <a:solidFill>
                  <a:schemeClr val="tx1"/>
                </a:solidFill>
                <a:latin typeface="Huawei Sans" panose="020C0503030203020204" pitchFamily="34" charset="0"/>
              </a:endParaRPr>
            </a:p>
          </p:txBody>
        </p:sp>
        <p:sp>
          <p:nvSpPr>
            <p:cNvPr id="112" name="文本框 111"/>
            <p:cNvSpPr txBox="1"/>
            <p:nvPr/>
          </p:nvSpPr>
          <p:spPr bwMode="gray">
            <a:xfrm rot="1298826">
              <a:off x="2944185" y="4933854"/>
              <a:ext cx="763351" cy="376525"/>
            </a:xfrm>
            <a:prstGeom prst="rect">
              <a:avLst/>
            </a:prstGeom>
            <a:solidFill>
              <a:schemeClr val="accent6">
                <a:lumMod val="20000"/>
                <a:lumOff val="8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ctr">
                <a:defRPr sz="1200"/>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r>
                <a:rPr lang="en-US" dirty="0" smtClean="0">
                  <a:solidFill>
                    <a:schemeClr val="tx1"/>
                  </a:solidFill>
                  <a:latin typeface="Huawei Sans" panose="020C0503030203020204" pitchFamily="34" charset="0"/>
                </a:rPr>
                <a:t>IVI4 address</a:t>
              </a:r>
              <a:endParaRPr lang="en-US" dirty="0">
                <a:solidFill>
                  <a:schemeClr val="tx1"/>
                </a:solidFill>
                <a:latin typeface="Huawei Sans" panose="020C0503030203020204" pitchFamily="34" charset="0"/>
              </a:endParaRPr>
            </a:p>
          </p:txBody>
        </p:sp>
      </p:grpSp>
      <p:grpSp>
        <p:nvGrpSpPr>
          <p:cNvPr id="5" name="组合 4"/>
          <p:cNvGrpSpPr/>
          <p:nvPr/>
        </p:nvGrpSpPr>
        <p:grpSpPr bwMode="gray">
          <a:xfrm>
            <a:off x="812328" y="3371801"/>
            <a:ext cx="4741670" cy="462637"/>
            <a:chOff x="684758" y="3691002"/>
            <a:chExt cx="4741670" cy="462637"/>
          </a:xfrm>
        </p:grpSpPr>
        <p:sp>
          <p:nvSpPr>
            <p:cNvPr id="59" name="矩形 58"/>
            <p:cNvSpPr/>
            <p:nvPr/>
          </p:nvSpPr>
          <p:spPr bwMode="gray">
            <a:xfrm>
              <a:off x="812328" y="3921739"/>
              <a:ext cx="1080000" cy="231899"/>
            </a:xfrm>
            <a:prstGeom prst="rect">
              <a:avLst/>
            </a:prstGeom>
            <a:solidFill>
              <a:srgbClr val="FDEFE7"/>
            </a:solidFill>
            <a:ln>
              <a:solidFill>
                <a:srgbClr val="F6B78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IVI Prefix</a:t>
              </a:r>
              <a:endParaRPr lang="en-US" altLang="zh-CN" sz="1200" dirty="0">
                <a:solidFill>
                  <a:schemeClr val="tx1"/>
                </a:solidFill>
                <a:latin typeface="Huawei Sans" panose="020C0503030203020204" pitchFamily="34" charset="0"/>
              </a:endParaRPr>
            </a:p>
          </p:txBody>
        </p:sp>
        <p:sp>
          <p:nvSpPr>
            <p:cNvPr id="62" name="矩形 61"/>
            <p:cNvSpPr/>
            <p:nvPr/>
          </p:nvSpPr>
          <p:spPr bwMode="gray">
            <a:xfrm>
              <a:off x="1892960" y="3921740"/>
              <a:ext cx="360000" cy="231899"/>
            </a:xfrm>
            <a:prstGeom prst="rect">
              <a:avLst/>
            </a:pr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FF</a:t>
              </a:r>
              <a:endParaRPr lang="en-US" altLang="zh-CN" sz="1200" dirty="0">
                <a:solidFill>
                  <a:schemeClr val="tx1"/>
                </a:solidFill>
                <a:latin typeface="Huawei Sans" panose="020C0503030203020204" pitchFamily="34" charset="0"/>
              </a:endParaRPr>
            </a:p>
          </p:txBody>
        </p:sp>
        <p:sp>
          <p:nvSpPr>
            <p:cNvPr id="64" name="矩形 63"/>
            <p:cNvSpPr/>
            <p:nvPr/>
          </p:nvSpPr>
          <p:spPr bwMode="gray">
            <a:xfrm>
              <a:off x="3323851" y="3921740"/>
              <a:ext cx="1890000" cy="231899"/>
            </a:xfrm>
            <a:prstGeom prst="rect">
              <a:avLst/>
            </a:pr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Suffix</a:t>
              </a:r>
              <a:endParaRPr lang="en-US" altLang="zh-CN" sz="1200" dirty="0">
                <a:solidFill>
                  <a:schemeClr val="tx1"/>
                </a:solidFill>
                <a:latin typeface="Huawei Sans" panose="020C0503030203020204" pitchFamily="34" charset="0"/>
              </a:endParaRPr>
            </a:p>
          </p:txBody>
        </p:sp>
        <p:sp>
          <p:nvSpPr>
            <p:cNvPr id="98" name="文本框 97"/>
            <p:cNvSpPr txBox="1"/>
            <p:nvPr/>
          </p:nvSpPr>
          <p:spPr bwMode="gray">
            <a:xfrm>
              <a:off x="684758" y="3691002"/>
              <a:ext cx="271228"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0</a:t>
              </a:r>
              <a:endParaRPr lang="en-US" sz="1200" dirty="0">
                <a:latin typeface="Huawei Sans" panose="020C0503030203020204" pitchFamily="34" charset="0"/>
                <a:cs typeface="Arial" panose="020B0604020202020204" pitchFamily="34" charset="0"/>
              </a:endParaRPr>
            </a:p>
          </p:txBody>
        </p:sp>
        <p:sp>
          <p:nvSpPr>
            <p:cNvPr id="99" name="矩形 98"/>
            <p:cNvSpPr/>
            <p:nvPr/>
          </p:nvSpPr>
          <p:spPr bwMode="gray">
            <a:xfrm>
              <a:off x="2249044" y="3921739"/>
              <a:ext cx="1080000" cy="231899"/>
            </a:xfrm>
            <a:prstGeom prst="rect">
              <a:avLst/>
            </a:prstGeom>
            <a:solidFill>
              <a:srgbClr val="EAF8FA"/>
            </a:solidFill>
            <a:ln>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IPv4 Address</a:t>
              </a:r>
              <a:endParaRPr lang="en-US" sz="1200" dirty="0">
                <a:solidFill>
                  <a:schemeClr val="tx1"/>
                </a:solidFill>
                <a:latin typeface="Huawei Sans" panose="020C0503030203020204" pitchFamily="34" charset="0"/>
              </a:endParaRPr>
            </a:p>
          </p:txBody>
        </p:sp>
        <p:sp>
          <p:nvSpPr>
            <p:cNvPr id="103" name="文本框 102"/>
            <p:cNvSpPr txBox="1"/>
            <p:nvPr/>
          </p:nvSpPr>
          <p:spPr bwMode="gray">
            <a:xfrm>
              <a:off x="1714065" y="3691002"/>
              <a:ext cx="357790"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31</a:t>
              </a:r>
              <a:endParaRPr lang="en-US" sz="1200" dirty="0">
                <a:latin typeface="Huawei Sans" panose="020C0503030203020204" pitchFamily="34" charset="0"/>
                <a:cs typeface="Arial" panose="020B0604020202020204" pitchFamily="34" charset="0"/>
              </a:endParaRPr>
            </a:p>
          </p:txBody>
        </p:sp>
        <p:sp>
          <p:nvSpPr>
            <p:cNvPr id="104" name="文本框 103"/>
            <p:cNvSpPr txBox="1"/>
            <p:nvPr/>
          </p:nvSpPr>
          <p:spPr bwMode="gray">
            <a:xfrm>
              <a:off x="2080701" y="3691002"/>
              <a:ext cx="357790"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39</a:t>
              </a:r>
              <a:endParaRPr lang="en-US" sz="1200" dirty="0">
                <a:latin typeface="Huawei Sans" panose="020C0503030203020204" pitchFamily="34" charset="0"/>
                <a:cs typeface="Arial" panose="020B0604020202020204" pitchFamily="34" charset="0"/>
              </a:endParaRPr>
            </a:p>
          </p:txBody>
        </p:sp>
        <p:sp>
          <p:nvSpPr>
            <p:cNvPr id="105" name="文本框 104"/>
            <p:cNvSpPr txBox="1"/>
            <p:nvPr/>
          </p:nvSpPr>
          <p:spPr bwMode="gray">
            <a:xfrm>
              <a:off x="3159992" y="3691002"/>
              <a:ext cx="357790"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71</a:t>
              </a:r>
              <a:endParaRPr lang="en-US" sz="1200" dirty="0">
                <a:latin typeface="Huawei Sans" panose="020C0503030203020204" pitchFamily="34" charset="0"/>
                <a:cs typeface="Arial" panose="020B0604020202020204" pitchFamily="34" charset="0"/>
              </a:endParaRPr>
            </a:p>
          </p:txBody>
        </p:sp>
        <p:sp>
          <p:nvSpPr>
            <p:cNvPr id="106" name="文本框 105"/>
            <p:cNvSpPr txBox="1"/>
            <p:nvPr/>
          </p:nvSpPr>
          <p:spPr bwMode="gray">
            <a:xfrm>
              <a:off x="4982076" y="3691002"/>
              <a:ext cx="444352"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127</a:t>
              </a:r>
              <a:endParaRPr lang="en-US" sz="1200" dirty="0">
                <a:latin typeface="Huawei Sans" panose="020C0503030203020204" pitchFamily="34" charset="0"/>
                <a:cs typeface="Arial" panose="020B0604020202020204" pitchFamily="34" charset="0"/>
              </a:endParaRPr>
            </a:p>
          </p:txBody>
        </p:sp>
      </p:grpSp>
      <p:sp>
        <p:nvSpPr>
          <p:cNvPr id="107" name="文本框 106"/>
          <p:cNvSpPr txBox="1"/>
          <p:nvPr/>
        </p:nvSpPr>
        <p:spPr bwMode="gray">
          <a:xfrm>
            <a:off x="857778" y="4096458"/>
            <a:ext cx="4444237" cy="1126462"/>
          </a:xfrm>
          <a:prstGeom prst="rect">
            <a:avLst/>
          </a:prstGeom>
          <a:noFill/>
        </p:spPr>
        <p:txBody>
          <a:bodyPr wrap="square" rtlCol="0">
            <a:spAutoFit/>
          </a:bodyPr>
          <a:lstStyle/>
          <a:p>
            <a:pPr marL="171450" indent="-171450" fontAlgn="ctr">
              <a:lnSpc>
                <a:spcPct val="140000"/>
              </a:lnSpc>
              <a:buFont typeface="Arial" panose="020B0604020202020204" pitchFamily="34" charset="0"/>
              <a:buChar char="•"/>
            </a:pPr>
            <a:r>
              <a:rPr lang="en-US" sz="1200" dirty="0" smtClean="0">
                <a:latin typeface="Huawei Sans" panose="020C0503030203020204" pitchFamily="34" charset="0"/>
              </a:rPr>
              <a:t>The first 32 bits are an </a:t>
            </a:r>
            <a:r>
              <a:rPr lang="en-US" altLang="zh-CN" sz="1200" dirty="0">
                <a:latin typeface="Huawei Sans" panose="020C0503030203020204" pitchFamily="34" charset="0"/>
              </a:rPr>
              <a:t>IVI </a:t>
            </a:r>
            <a:r>
              <a:rPr lang="en-US" altLang="zh-CN" sz="1200" dirty="0" smtClean="0">
                <a:latin typeface="Huawei Sans" panose="020C0503030203020204" pitchFamily="34" charset="0"/>
              </a:rPr>
              <a:t>prefix, which is an </a:t>
            </a:r>
            <a:r>
              <a:rPr lang="en-US" sz="1200" dirty="0" smtClean="0">
                <a:latin typeface="Huawei Sans" panose="020C0503030203020204" pitchFamily="34" charset="0"/>
              </a:rPr>
              <a:t>IPv6 address prefix, and the last eight bits are fixed at FF.</a:t>
            </a:r>
          </a:p>
          <a:p>
            <a:pPr marL="171450" indent="-171450" fontAlgn="ctr">
              <a:lnSpc>
                <a:spcPct val="140000"/>
              </a:lnSpc>
              <a:buFont typeface="Arial" panose="020B0604020202020204" pitchFamily="34" charset="0"/>
              <a:buChar char="•"/>
            </a:pPr>
            <a:r>
              <a:rPr lang="en-US" sz="1200" dirty="0" smtClean="0">
                <a:latin typeface="Huawei Sans" panose="020C0503030203020204" pitchFamily="34" charset="0"/>
              </a:rPr>
              <a:t>The 41st to 72nd bits are an embedded IPv4 address.</a:t>
            </a:r>
          </a:p>
          <a:p>
            <a:pPr marL="171450" indent="-171450" fontAlgn="ctr">
              <a:lnSpc>
                <a:spcPct val="140000"/>
              </a:lnSpc>
              <a:buFont typeface="Arial" panose="020B0604020202020204" pitchFamily="34" charset="0"/>
              <a:buChar char="•"/>
            </a:pPr>
            <a:r>
              <a:rPr lang="en-US" sz="1200" dirty="0" smtClean="0">
                <a:latin typeface="Huawei Sans" panose="020C0503030203020204" pitchFamily="34" charset="0"/>
              </a:rPr>
              <a:t>The value of </a:t>
            </a:r>
            <a:r>
              <a:rPr lang="en-US" sz="1200" b="1" dirty="0" smtClean="0">
                <a:latin typeface="Huawei Sans" panose="020C0503030203020204" pitchFamily="34" charset="0"/>
              </a:rPr>
              <a:t>Suffix</a:t>
            </a:r>
            <a:r>
              <a:rPr lang="en-US" sz="1200" dirty="0" smtClean="0">
                <a:latin typeface="Huawei Sans" panose="020C0503030203020204" pitchFamily="34" charset="0"/>
              </a:rPr>
              <a:t> is all 0s.</a:t>
            </a:r>
            <a:endParaRPr lang="en-US" altLang="zh-CN" sz="1200" dirty="0">
              <a:latin typeface="Huawei Sans" panose="020C0503030203020204" pitchFamily="34" charset="0"/>
            </a:endParaRPr>
          </a:p>
        </p:txBody>
      </p:sp>
      <p:sp>
        <p:nvSpPr>
          <p:cNvPr id="72" name="五边形 71"/>
          <p:cNvSpPr/>
          <p:nvPr/>
        </p:nvSpPr>
        <p:spPr bwMode="gray">
          <a:xfrm>
            <a:off x="5855005" y="104076"/>
            <a:ext cx="881075" cy="21312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Overview</a:t>
            </a:r>
            <a:endParaRPr lang="en-US" sz="1200" dirty="0">
              <a:latin typeface="Huawei Sans" panose="020C0503030203020204" pitchFamily="34" charset="0"/>
            </a:endParaRPr>
          </a:p>
        </p:txBody>
      </p:sp>
      <p:sp>
        <p:nvSpPr>
          <p:cNvPr id="73" name="燕尾形 72"/>
          <p:cNvSpPr/>
          <p:nvPr/>
        </p:nvSpPr>
        <p:spPr bwMode="gray">
          <a:xfrm>
            <a:off x="6647300" y="104076"/>
            <a:ext cx="1294562"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IPv6 over IPv4</a:t>
            </a:r>
            <a:endParaRPr lang="en-US" sz="1200" dirty="0">
              <a:latin typeface="Huawei Sans" panose="020C0503030203020204" pitchFamily="34" charset="0"/>
            </a:endParaRPr>
          </a:p>
        </p:txBody>
      </p:sp>
      <p:sp>
        <p:nvSpPr>
          <p:cNvPr id="74" name="燕尾形 73"/>
          <p:cNvSpPr/>
          <p:nvPr/>
        </p:nvSpPr>
        <p:spPr bwMode="gray">
          <a:xfrm>
            <a:off x="7853082" y="104076"/>
            <a:ext cx="720000"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6PE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燕尾形 74"/>
          <p:cNvSpPr/>
          <p:nvPr/>
        </p:nvSpPr>
        <p:spPr bwMode="gray">
          <a:xfrm>
            <a:off x="8484302" y="104076"/>
            <a:ext cx="720000"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6VPE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燕尾形 75"/>
          <p:cNvSpPr/>
          <p:nvPr/>
        </p:nvSpPr>
        <p:spPr bwMode="gray">
          <a:xfrm>
            <a:off x="10344605" y="104076"/>
            <a:ext cx="772250"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NAT64</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燕尾形 76"/>
          <p:cNvSpPr/>
          <p:nvPr/>
        </p:nvSpPr>
        <p:spPr bwMode="gray">
          <a:xfrm>
            <a:off x="9115522" y="104076"/>
            <a:ext cx="1317863"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IPv4 over IPv6</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燕尾形 77"/>
          <p:cNvSpPr/>
          <p:nvPr/>
        </p:nvSpPr>
        <p:spPr bwMode="gray">
          <a:xfrm>
            <a:off x="11028075" y="104076"/>
            <a:ext cx="720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chemeClr val="bg1"/>
                </a:solidFill>
                <a:latin typeface="Huawei Sans" panose="020C0503030203020204" pitchFamily="34" charset="0"/>
              </a:rPr>
              <a:t>IVI</a:t>
            </a:r>
            <a:endParaRPr lang="en-US" altLang="zh-CN"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753785460"/>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en-US" altLang="zh-CN" smtClean="0"/>
              <a:t>(Multiple-answer question) Which of the following technologies can be used to carry IPv6 service traffic on an IPv4 WAN? (     )</a:t>
            </a:r>
          </a:p>
          <a:p>
            <a:pPr lvl="1"/>
            <a:r>
              <a:rPr lang="en-US" altLang="zh-CN" smtClean="0"/>
              <a:t>GRE tunneling</a:t>
            </a:r>
          </a:p>
          <a:p>
            <a:pPr lvl="1"/>
            <a:r>
              <a:rPr lang="en-US" altLang="zh-CN" smtClean="0"/>
              <a:t>6PE</a:t>
            </a:r>
          </a:p>
          <a:p>
            <a:pPr lvl="1"/>
            <a:r>
              <a:rPr lang="en-US" altLang="zh-CN" smtClean="0"/>
              <a:t>NAT64</a:t>
            </a:r>
          </a:p>
          <a:p>
            <a:pPr lvl="1"/>
            <a:r>
              <a:rPr lang="en-US" altLang="zh-CN" smtClean="0"/>
              <a:t>6VPE</a:t>
            </a:r>
            <a:endParaRPr lang="en-US" altLang="zh-CN" dirty="0"/>
          </a:p>
        </p:txBody>
      </p:sp>
    </p:spTree>
    <p:extLst>
      <p:ext uri="{BB962C8B-B14F-4D97-AF65-F5344CB8AC3E}">
        <p14:creationId xmlns:p14="http://schemas.microsoft.com/office/powerpoint/2010/main" val="2762374666"/>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0"/>
          </p:nvPr>
        </p:nvSpPr>
        <p:spPr>
          <a:xfrm>
            <a:off x="1019175" y="1844674"/>
            <a:ext cx="10153650" cy="4356101"/>
          </a:xfrm>
        </p:spPr>
        <p:txBody>
          <a:bodyPr/>
          <a:lstStyle/>
          <a:p>
            <a:r>
              <a:rPr lang="en-US" altLang="zh-CN" sz="1600" dirty="0" smtClean="0"/>
              <a:t>IPv6 can provide a large number of network address resources, making it a key to implementing Internet of Everything (</a:t>
            </a:r>
            <a:r>
              <a:rPr lang="en-US" altLang="zh-CN" sz="1600" dirty="0" err="1" smtClean="0"/>
              <a:t>IoE</a:t>
            </a:r>
            <a:r>
              <a:rPr lang="en-US" altLang="zh-CN" sz="1600" dirty="0" smtClean="0"/>
              <a:t>) and promoting the digital, network-based, and intelligent development of production and life. The IPv6-based next-generation Internet is an inevitable trend of Internet evolution and upgrade.</a:t>
            </a:r>
          </a:p>
          <a:p>
            <a:r>
              <a:rPr lang="en-US" altLang="zh-CN" sz="1600" dirty="0" smtClean="0"/>
              <a:t>In the early stage of IPv4-to-IPv6 transition, IPv4 networks are widely deployed, whereas IPv6 networks are </a:t>
            </a:r>
            <a:r>
              <a:rPr lang="en-US" altLang="zh-CN" sz="1600" dirty="0" err="1" smtClean="0"/>
              <a:t>siloed</a:t>
            </a:r>
            <a:r>
              <a:rPr lang="en-US" altLang="zh-CN" sz="1600" dirty="0" smtClean="0"/>
              <a:t> networks scattered around the world. Tunneling technologies can be used to create tunnels over IPv4 networks, so as to connect these </a:t>
            </a:r>
            <a:r>
              <a:rPr lang="en-US" altLang="zh-CN" sz="1600" dirty="0" err="1" smtClean="0"/>
              <a:t>siloed</a:t>
            </a:r>
            <a:r>
              <a:rPr lang="en-US" altLang="zh-CN" sz="1600" dirty="0" smtClean="0"/>
              <a:t> IPv6 networks. Address translation technologies can also be used to translate between IPv6 and IPv4 addresses and protocols for bidirectional communication.</a:t>
            </a:r>
          </a:p>
          <a:p>
            <a:r>
              <a:rPr lang="en-US" altLang="zh-CN" sz="1600" dirty="0" smtClean="0"/>
              <a:t>This course mainly describes the fundamentals and applications of transition technologies during IPv6 network evolution, including IPv6 over IPv4 tunneling, 6PE, 6VPE, IPv4 over IPv6 tunneling, NAT64, and IVI.</a:t>
            </a:r>
            <a:endParaRPr lang="en-US" altLang="zh-CN" sz="1600" dirty="0"/>
          </a:p>
        </p:txBody>
      </p:sp>
    </p:spTree>
    <p:extLst>
      <p:ext uri="{BB962C8B-B14F-4D97-AF65-F5344CB8AC3E}">
        <p14:creationId xmlns:p14="http://schemas.microsoft.com/office/powerpoint/2010/main" val="1408381718"/>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67212647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fr-FR" altLang="zh-CN" b="1" dirty="0" smtClean="0"/>
              <a:t>IPv6 Basics</a:t>
            </a:r>
          </a:p>
          <a:p>
            <a:r>
              <a:rPr lang="fr-FR" altLang="zh-CN" dirty="0" smtClean="0">
                <a:solidFill>
                  <a:schemeClr val="bg1">
                    <a:lumMod val="50000"/>
                  </a:schemeClr>
                </a:solidFill>
              </a:rPr>
              <a:t>IPv6 Transition Technologies</a:t>
            </a:r>
            <a:endParaRPr lang="fr-FR" altLang="zh-CN" dirty="0">
              <a:solidFill>
                <a:schemeClr val="bg1">
                  <a:lumMod val="50000"/>
                </a:schemeClr>
              </a:solidFill>
            </a:endParaRPr>
          </a:p>
        </p:txBody>
      </p:sp>
    </p:spTree>
    <p:extLst>
      <p:ext uri="{BB962C8B-B14F-4D97-AF65-F5344CB8AC3E}">
        <p14:creationId xmlns:p14="http://schemas.microsoft.com/office/powerpoint/2010/main" val="82697391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smtClean="0"/>
              <a:t>Problem Faced by IP Networks and Introduction to IPv6 Technologies</a:t>
            </a:r>
            <a:endParaRPr lang="en-US" altLang="zh-CN" dirty="0"/>
          </a:p>
        </p:txBody>
      </p:sp>
      <p:sp>
        <p:nvSpPr>
          <p:cNvPr id="4" name="文本占位符 3"/>
          <p:cNvSpPr>
            <a:spLocks noGrp="1"/>
          </p:cNvSpPr>
          <p:nvPr>
            <p:ph type="body" sz="quarter" idx="10"/>
          </p:nvPr>
        </p:nvSpPr>
        <p:spPr bwMode="gray">
          <a:xfrm>
            <a:off x="455613" y="1484312"/>
            <a:ext cx="11293476" cy="2092409"/>
          </a:xfrm>
        </p:spPr>
        <p:txBody>
          <a:bodyPr/>
          <a:lstStyle/>
          <a:p>
            <a:r>
              <a:rPr lang="en-US" sz="1800" smtClean="0"/>
              <a:t>The development of IP networks is driven by services and applications. The IP protocol requires each network terminal to have a unique addressable IP address. The Internet Assigned Numbers Authority (IANA) issued the last five Class A IPv4 address segments in February 2011. This means it has been more difficult to obtain available IPv4 addresses since then.</a:t>
            </a:r>
            <a:endParaRPr lang="en-US" altLang="zh-CN" sz="1800" smtClean="0"/>
          </a:p>
          <a:p>
            <a:r>
              <a:rPr lang="en-US" sz="1800" smtClean="0"/>
              <a:t>Currently, IP networks are facing the problem that new services require a large number of IP addresses.</a:t>
            </a:r>
            <a:endParaRPr lang="en-US" altLang="zh-CN" sz="1800" dirty="0" smtClean="0"/>
          </a:p>
        </p:txBody>
      </p:sp>
      <p:sp>
        <p:nvSpPr>
          <p:cNvPr id="7" name="圆角矩形 75"/>
          <p:cNvSpPr/>
          <p:nvPr/>
        </p:nvSpPr>
        <p:spPr bwMode="gray">
          <a:xfrm>
            <a:off x="843915" y="3628975"/>
            <a:ext cx="4732043" cy="2385757"/>
          </a:xfrm>
          <a:prstGeom prst="roundRect">
            <a:avLst>
              <a:gd name="adj" fmla="val 2049"/>
            </a:avLst>
          </a:prstGeom>
          <a:noFill/>
          <a:ln w="9525" cap="flat" cmpd="sng" algn="ctr">
            <a:solidFill>
              <a:sysClr val="window" lastClr="FFFFFF">
                <a:lumMod val="75000"/>
              </a:sysClr>
            </a:solidFill>
            <a:prstDash val="solid"/>
            <a:miter lim="800000"/>
          </a:ln>
          <a:effectLst/>
        </p:spPr>
        <p:txBody>
          <a:bodyPr wrap="square" lIns="72000" tIns="72000" rIns="72000" bIns="72000" rtlCol="0" anchor="ctr" anchorCtr="0"/>
          <a:lstStyle/>
          <a:p>
            <a:pPr marL="171450" lvl="0" indent="-171450" defTabSz="914400" fontAlgn="ctr">
              <a:lnSpc>
                <a:spcPct val="120000"/>
              </a:lnSpc>
              <a:buFont typeface="Arial" panose="020B0604020202020204" pitchFamily="34" charset="0"/>
              <a:buChar char="•"/>
              <a:defRPr/>
            </a:pPr>
            <a:r>
              <a:rPr lang="en-US" sz="1400" dirty="0" smtClean="0">
                <a:solidFill>
                  <a:srgbClr val="000000"/>
                </a:solidFill>
                <a:latin typeface="Huawei Sans" panose="020C0503030203020204" pitchFamily="34" charset="0"/>
              </a:rPr>
              <a:t>IP technologies have been widely applied due to the great success of the IPv4 Internet. However, with the rapid development of the Internet, IPv4's disadvantages become more apparent:</a:t>
            </a:r>
            <a:endParaRPr lang="en-US" altLang="zh-CN" sz="1400" kern="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p>
            <a:pPr marL="360000" lvl="0" indent="-180000" defTabSz="914400" fontAlgn="ctr">
              <a:lnSpc>
                <a:spcPct val="120000"/>
              </a:lnSpc>
              <a:buFont typeface="Huawei Sans" panose="020C0503030203020204" pitchFamily="34" charset="0"/>
              <a:buChar char="▫"/>
              <a:defRPr/>
            </a:pPr>
            <a:r>
              <a:rPr lang="en-US" sz="1400" dirty="0" smtClean="0">
                <a:solidFill>
                  <a:srgbClr val="000000"/>
                </a:solidFill>
                <a:latin typeface="Huawei Sans" panose="020C0503030203020204" pitchFamily="34" charset="0"/>
              </a:rPr>
              <a:t>The IPv4 address space is insufficient.</a:t>
            </a:r>
            <a:endParaRPr lang="en-US" altLang="zh-CN" sz="1400" kern="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p>
            <a:pPr marL="360000" lvl="0" indent="-180000" defTabSz="914400" fontAlgn="ctr">
              <a:lnSpc>
                <a:spcPct val="120000"/>
              </a:lnSpc>
              <a:buFont typeface="Huawei Sans" panose="020C0503030203020204" pitchFamily="34" charset="0"/>
              <a:buChar char="▫"/>
              <a:defRPr/>
            </a:pPr>
            <a:r>
              <a:rPr lang="en-US" sz="1400" dirty="0" smtClean="0">
                <a:solidFill>
                  <a:srgbClr val="000000"/>
                </a:solidFill>
                <a:latin typeface="Huawei Sans" panose="020C0503030203020204" pitchFamily="34" charset="0"/>
              </a:rPr>
              <a:t>A large number of routing entries on devices need to be maintained.</a:t>
            </a:r>
            <a:endParaRPr lang="en-US" altLang="zh-CN" sz="1400" kern="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p>
            <a:pPr marL="360000" lvl="0" indent="-180000" defTabSz="914400" fontAlgn="ctr">
              <a:lnSpc>
                <a:spcPct val="120000"/>
              </a:lnSpc>
              <a:buFont typeface="Huawei Sans" panose="020C0503030203020204" pitchFamily="34" charset="0"/>
              <a:buChar char="▫"/>
              <a:defRPr/>
            </a:pPr>
            <a:r>
              <a:rPr lang="en-US" sz="1400" dirty="0" smtClean="0">
                <a:solidFill>
                  <a:srgbClr val="000000"/>
                </a:solidFill>
                <a:latin typeface="Huawei Sans" panose="020C0503030203020204" pitchFamily="34" charset="0"/>
              </a:rPr>
              <a:t>Address </a:t>
            </a:r>
            <a:r>
              <a:rPr lang="en-US" sz="1400" dirty="0" err="1" smtClean="0">
                <a:solidFill>
                  <a:srgbClr val="000000"/>
                </a:solidFill>
                <a:latin typeface="Huawei Sans" panose="020C0503030203020204" pitchFamily="34" charset="0"/>
              </a:rPr>
              <a:t>autoconfiguration</a:t>
            </a:r>
            <a:r>
              <a:rPr lang="en-US" sz="1400" dirty="0" smtClean="0">
                <a:solidFill>
                  <a:srgbClr val="000000"/>
                </a:solidFill>
                <a:latin typeface="Huawei Sans" panose="020C0503030203020204" pitchFamily="34" charset="0"/>
              </a:rPr>
              <a:t> and readdressing cannot be easily performed.</a:t>
            </a:r>
            <a:endParaRPr lang="en-US" altLang="zh-CN" sz="1400"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圆角矩形 75"/>
          <p:cNvSpPr/>
          <p:nvPr/>
        </p:nvSpPr>
        <p:spPr bwMode="gray">
          <a:xfrm>
            <a:off x="6419849" y="3628976"/>
            <a:ext cx="5162551"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IPv6 — resolving the problem of IP address shortage</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圆角矩形 75"/>
          <p:cNvSpPr/>
          <p:nvPr/>
        </p:nvSpPr>
        <p:spPr bwMode="gray">
          <a:xfrm>
            <a:off x="6419849" y="4075268"/>
            <a:ext cx="5162551" cy="1935904"/>
          </a:xfrm>
          <a:prstGeom prst="roundRect">
            <a:avLst>
              <a:gd name="adj" fmla="val 2049"/>
            </a:avLst>
          </a:prstGeom>
          <a:noFill/>
          <a:ln w="9525" cap="flat" cmpd="sng" algn="ctr">
            <a:solidFill>
              <a:sysClr val="window" lastClr="FFFFFF">
                <a:lumMod val="75000"/>
              </a:sysClr>
            </a:solidFill>
            <a:prstDash val="solid"/>
            <a:miter lim="800000"/>
          </a:ln>
          <a:effectLst/>
        </p:spPr>
        <p:txBody>
          <a:bodyPr wrap="square" lIns="72000" tIns="72000" rIns="72000" bIns="72000" rtlCol="0" anchor="ctr" anchorCtr="0"/>
          <a:lstStyle/>
          <a:p>
            <a:pPr marL="171450" lvl="0" indent="-171450" defTabSz="914400" fontAlgn="ctr">
              <a:lnSpc>
                <a:spcPct val="120000"/>
              </a:lnSpc>
              <a:buFont typeface="Arial" panose="020B0604020202020204" pitchFamily="34" charset="0"/>
              <a:buChar char="•"/>
              <a:defRPr/>
            </a:pPr>
            <a:r>
              <a:rPr lang="en-US" sz="1400" dirty="0" smtClean="0">
                <a:solidFill>
                  <a:srgbClr val="000000"/>
                </a:solidFill>
                <a:latin typeface="Huawei Sans" panose="020C0503030203020204" pitchFamily="34" charset="0"/>
              </a:rPr>
              <a:t>The most significant difference between IPv6 and IPv4 is that IP addresses are lengthened from 32 bits to 128 bits.</a:t>
            </a:r>
            <a:endParaRPr lang="en-US" altLang="zh-CN" sz="1400" kern="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p>
            <a:pPr marL="171450" lvl="0" indent="-171450" defTabSz="914400" fontAlgn="ctr">
              <a:lnSpc>
                <a:spcPct val="120000"/>
              </a:lnSpc>
              <a:buFont typeface="Arial" panose="020B0604020202020204" pitchFamily="34" charset="0"/>
              <a:buChar char="•"/>
              <a:defRPr/>
            </a:pPr>
            <a:r>
              <a:rPr lang="en-US" sz="1400" dirty="0" smtClean="0">
                <a:solidFill>
                  <a:srgbClr val="000000"/>
                </a:solidFill>
                <a:latin typeface="Huawei Sans" panose="020C0503030203020204" pitchFamily="34" charset="0"/>
              </a:rPr>
              <a:t>IPv6 is more competitive due to its features such as simplified packet header, sufficient address space, hierarchical address structure, flexible extension header, and enhanced neighbor discovery mechanism.</a:t>
            </a:r>
            <a:endParaRPr lang="en-US" altLang="zh-CN" sz="1400" kern="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Right Arrow 157"/>
          <p:cNvSpPr/>
          <p:nvPr/>
        </p:nvSpPr>
        <p:spPr bwMode="gray">
          <a:xfrm>
            <a:off x="5674232" y="4574033"/>
            <a:ext cx="647343" cy="356242"/>
          </a:xfrm>
          <a:prstGeom prst="rightArrow">
            <a:avLst>
              <a:gd name="adj1" fmla="val 40000"/>
              <a:gd name="adj2" fmla="val 50000"/>
            </a:avLst>
          </a:prstGeom>
          <a:gradFill flip="none" rotWithShape="1">
            <a:gsLst>
              <a:gs pos="15000">
                <a:schemeClr val="accent1">
                  <a:lumMod val="5000"/>
                  <a:lumOff val="95000"/>
                  <a:alpha val="0"/>
                </a:schemeClr>
              </a:gs>
              <a:gs pos="81000">
                <a:srgbClr val="BEE9EE"/>
              </a:gs>
            </a:gsLst>
            <a:lin ang="0" scaled="1"/>
            <a:tileRect/>
          </a:gradFill>
          <a:ln w="15875">
            <a:gradFill flip="none" rotWithShape="1">
              <a:gsLst>
                <a:gs pos="0">
                  <a:schemeClr val="accent1">
                    <a:lumMod val="5000"/>
                    <a:lumOff val="95000"/>
                  </a:schemeClr>
                </a:gs>
                <a:gs pos="100000">
                  <a:srgbClr val="94DAE2"/>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32878542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IPv6 Basics: IPv6 Header</a:t>
            </a:r>
            <a:endParaRPr lang="en-US" altLang="zh-CN" dirty="0"/>
          </a:p>
        </p:txBody>
      </p:sp>
      <p:graphicFrame>
        <p:nvGraphicFramePr>
          <p:cNvPr id="4" name="表格 3"/>
          <p:cNvGraphicFramePr>
            <a:graphicFrameLocks noGrp="1"/>
          </p:cNvGraphicFramePr>
          <p:nvPr>
            <p:extLst/>
          </p:nvPr>
        </p:nvGraphicFramePr>
        <p:xfrm>
          <a:off x="535004" y="1379047"/>
          <a:ext cx="4961556" cy="1645920"/>
        </p:xfrm>
        <a:graphic>
          <a:graphicData uri="http://schemas.openxmlformats.org/drawingml/2006/table">
            <a:tbl>
              <a:tblPr firstRow="1" bandRow="1">
                <a:tableStyleId>{2D5ABB26-0587-4C30-8999-92F81FD0307C}</a:tableStyleId>
              </a:tblPr>
              <a:tblGrid>
                <a:gridCol w="957383"/>
                <a:gridCol w="598857"/>
                <a:gridCol w="1098608"/>
                <a:gridCol w="957384"/>
                <a:gridCol w="149414"/>
                <a:gridCol w="1199910"/>
              </a:tblGrid>
              <a:tr h="248400">
                <a:tc>
                  <a:txBody>
                    <a:bodyPr/>
                    <a:lstStyle/>
                    <a:p>
                      <a:pPr algn="ctr" fontAlgn="ctr"/>
                      <a:r>
                        <a:rPr lang="en-US" sz="1200" dirty="0" smtClean="0">
                          <a:latin typeface="Huawei Sans" panose="020C0503030203020204" pitchFamily="34" charset="0"/>
                        </a:rPr>
                        <a:t>Version</a:t>
                      </a:r>
                      <a:endParaRPr lang="en-US" altLang="zh-CN" sz="12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a:txBody>
                  <a:tcPr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algn="ctr" defTabSz="914478" rtl="0" eaLnBrk="1" fontAlgn="ctr" latinLnBrk="0" hangingPunct="1"/>
                      <a:r>
                        <a:rPr lang="en-US" sz="1200" strike="sngStrike" dirty="0" smtClean="0">
                          <a:solidFill>
                            <a:schemeClr val="tx1"/>
                          </a:solidFill>
                          <a:latin typeface="Huawei Sans" panose="020C0503030203020204" pitchFamily="34" charset="0"/>
                        </a:rPr>
                        <a:t>IHL</a:t>
                      </a:r>
                      <a:endParaRPr lang="en-US" altLang="zh-CN" sz="1200" strike="sngStrike" kern="1200" baseline="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200" dirty="0" err="1" smtClean="0">
                          <a:latin typeface="Huawei Sans" panose="020C0503030203020204" pitchFamily="34" charset="0"/>
                        </a:rPr>
                        <a:t>ToS</a:t>
                      </a:r>
                      <a:endParaRPr lang="en-US" altLang="zh-CN" sz="12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a:txBody>
                  <a:tcPr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gridSpan="3">
                  <a:txBody>
                    <a:bodyPr/>
                    <a:lstStyle/>
                    <a:p>
                      <a:pPr algn="ctr" fontAlgn="ctr"/>
                      <a:r>
                        <a:rPr lang="en-US" sz="1200" dirty="0" smtClean="0">
                          <a:latin typeface="Huawei Sans" panose="020C0503030203020204" pitchFamily="34" charset="0"/>
                        </a:rPr>
                        <a:t>Total Len</a:t>
                      </a:r>
                      <a:endParaRPr lang="en-US" altLang="zh-CN" sz="12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a:txBody>
                  <a:tcPr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hMerge="1">
                  <a:txBody>
                    <a:bodyPr/>
                    <a:lstStyle/>
                    <a:p>
                      <a:endParaRPr lang="zh-CN" altLang="en-US"/>
                    </a:p>
                  </a:txBody>
                  <a:tcPr/>
                </a:tc>
                <a:tc hMerge="1">
                  <a:txBody>
                    <a:bodyPr/>
                    <a:lstStyle/>
                    <a:p>
                      <a:endParaRPr lang="zh-CN" altLang="en-US"/>
                    </a:p>
                  </a:txBody>
                  <a:tcPr/>
                </a:tc>
              </a:tr>
              <a:tr h="248400">
                <a:tc gridSpan="3">
                  <a:txBody>
                    <a:bodyPr/>
                    <a:lstStyle/>
                    <a:p>
                      <a:pPr algn="ctr" fontAlgn="ctr"/>
                      <a:r>
                        <a:rPr lang="en-US" sz="1200" strike="sngStrike" dirty="0" smtClean="0">
                          <a:solidFill>
                            <a:schemeClr val="tx1"/>
                          </a:solidFill>
                          <a:latin typeface="Huawei Sans" panose="020C0503030203020204" pitchFamily="34" charset="0"/>
                        </a:rPr>
                        <a:t>Identification</a:t>
                      </a:r>
                      <a:endParaRPr lang="en-US" altLang="zh-CN" sz="1200" strike="sngStrike" kern="1200" baseline="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zh-CN" altLang="en-US"/>
                    </a:p>
                  </a:txBody>
                  <a:tcPr/>
                </a:tc>
                <a:tc hMerge="1">
                  <a:txBody>
                    <a:bodyPr/>
                    <a:lstStyle/>
                    <a:p>
                      <a:endParaRPr lang="zh-CN" altLang="en-US"/>
                    </a:p>
                  </a:txBody>
                  <a:tcPr/>
                </a:tc>
                <a:tc>
                  <a:txBody>
                    <a:bodyPr/>
                    <a:lstStyle/>
                    <a:p>
                      <a:pPr algn="ctr" fontAlgn="ctr"/>
                      <a:r>
                        <a:rPr lang="en-US" sz="1200" strike="sngStrike" dirty="0" smtClean="0">
                          <a:solidFill>
                            <a:schemeClr val="tx1"/>
                          </a:solidFill>
                          <a:latin typeface="Huawei Sans" panose="020C0503030203020204" pitchFamily="34" charset="0"/>
                        </a:rPr>
                        <a:t>Flags</a:t>
                      </a:r>
                      <a:endParaRPr lang="en-US" altLang="zh-CN" sz="1200" strike="sngStrike" kern="1200" baseline="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fontAlgn="ctr"/>
                      <a:r>
                        <a:rPr lang="en-US" sz="1200" strike="sngStrike" dirty="0" smtClean="0">
                          <a:solidFill>
                            <a:schemeClr val="tx1"/>
                          </a:solidFill>
                          <a:latin typeface="Huawei Sans" panose="020C0503030203020204" pitchFamily="34" charset="0"/>
                        </a:rPr>
                        <a:t>Fragment Offset</a:t>
                      </a:r>
                      <a:endParaRPr lang="en-US" altLang="zh-CN" sz="1200" strike="sngStrike" kern="1200" baseline="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zh-CN" altLang="en-US" sz="150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48400">
                <a:tc gridSpan="2">
                  <a:txBody>
                    <a:bodyPr/>
                    <a:lstStyle/>
                    <a:p>
                      <a:pPr algn="ctr" fontAlgn="ctr"/>
                      <a:r>
                        <a:rPr lang="en-US" sz="1200" dirty="0" smtClean="0">
                          <a:latin typeface="Huawei Sans" panose="020C0503030203020204" pitchFamily="34" charset="0"/>
                        </a:rPr>
                        <a:t>TTL</a:t>
                      </a:r>
                      <a:endParaRPr lang="en-US" altLang="zh-CN" sz="12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a:txBody>
                  <a:tcPr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hMerge="1">
                  <a:txBody>
                    <a:bodyPr/>
                    <a:lstStyle/>
                    <a:p>
                      <a:endParaRPr lang="zh-CN" altLang="en-US"/>
                    </a:p>
                  </a:txBody>
                  <a:tcPr/>
                </a:tc>
                <a:tc>
                  <a:txBody>
                    <a:bodyPr/>
                    <a:lstStyle/>
                    <a:p>
                      <a:pPr algn="ctr" fontAlgn="ctr"/>
                      <a:r>
                        <a:rPr lang="en-US" sz="1200" dirty="0" smtClean="0">
                          <a:latin typeface="Huawei Sans" panose="020C0503030203020204" pitchFamily="34" charset="0"/>
                        </a:rPr>
                        <a:t>Protocol</a:t>
                      </a:r>
                      <a:endParaRPr lang="en-US" altLang="zh-CN" sz="12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a:txBody>
                  <a:tcPr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gridSpan="3">
                  <a:txBody>
                    <a:bodyPr/>
                    <a:lstStyle/>
                    <a:p>
                      <a:pPr algn="ctr" fontAlgn="ctr"/>
                      <a:r>
                        <a:rPr lang="en-US" sz="1200" strike="sngStrike" dirty="0" smtClean="0">
                          <a:solidFill>
                            <a:schemeClr val="tx1"/>
                          </a:solidFill>
                          <a:latin typeface="Huawei Sans" panose="020C0503030203020204" pitchFamily="34" charset="0"/>
                        </a:rPr>
                        <a:t>Head Checksum</a:t>
                      </a:r>
                      <a:endParaRPr lang="en-US" altLang="zh-CN" sz="1200" strike="sngStrike" kern="1200" baseline="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zh-CN" altLang="en-US"/>
                    </a:p>
                  </a:txBody>
                  <a:tcPr/>
                </a:tc>
                <a:tc hMerge="1">
                  <a:txBody>
                    <a:bodyPr/>
                    <a:lstStyle/>
                    <a:p>
                      <a:endParaRPr lang="zh-CN" altLang="en-US"/>
                    </a:p>
                  </a:txBody>
                  <a:tcPr/>
                </a:tc>
              </a:tr>
              <a:tr h="248400">
                <a:tc gridSpan="6">
                  <a:txBody>
                    <a:bodyPr/>
                    <a:lstStyle/>
                    <a:p>
                      <a:pPr algn="ctr" fontAlgn="ctr"/>
                      <a:r>
                        <a:rPr lang="en-US" sz="1200" dirty="0" smtClean="0">
                          <a:latin typeface="Huawei Sans" panose="020C0503030203020204" pitchFamily="34" charset="0"/>
                        </a:rPr>
                        <a:t>Source address</a:t>
                      </a:r>
                      <a:endParaRPr lang="en-US" altLang="zh-CN" sz="12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a:txBody>
                  <a:tcPr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248400">
                <a:tc gridSpan="6">
                  <a:txBody>
                    <a:bodyPr/>
                    <a:lstStyle/>
                    <a:p>
                      <a:pPr algn="ctr" fontAlgn="ctr"/>
                      <a:r>
                        <a:rPr lang="en-US" sz="1200" dirty="0" smtClean="0">
                          <a:latin typeface="Huawei Sans" panose="020C0503030203020204" pitchFamily="34" charset="0"/>
                        </a:rPr>
                        <a:t>Destination Address</a:t>
                      </a:r>
                      <a:endParaRPr lang="en-US" altLang="zh-CN" sz="12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a:txBody>
                  <a:tcPr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248400">
                <a:tc gridSpan="5">
                  <a:txBody>
                    <a:bodyPr/>
                    <a:lstStyle/>
                    <a:p>
                      <a:pPr algn="ctr" fontAlgn="ctr"/>
                      <a:r>
                        <a:rPr lang="en-US" sz="1200" strike="sngStrike" dirty="0" smtClean="0">
                          <a:solidFill>
                            <a:schemeClr val="tx1"/>
                          </a:solidFill>
                          <a:latin typeface="Huawei Sans" panose="020C0503030203020204" pitchFamily="34" charset="0"/>
                        </a:rPr>
                        <a:t>Options</a:t>
                      </a:r>
                      <a:endParaRPr lang="en-US" altLang="zh-CN" sz="1200" strike="sngStrike" kern="1200" baseline="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ctr" fontAlgn="ctr"/>
                      <a:r>
                        <a:rPr lang="en-US" sz="1200" strike="sngStrike" dirty="0" smtClean="0">
                          <a:solidFill>
                            <a:schemeClr val="tx1"/>
                          </a:solidFill>
                          <a:latin typeface="Huawei Sans" panose="020C0503030203020204" pitchFamily="34" charset="0"/>
                        </a:rPr>
                        <a:t>padding</a:t>
                      </a:r>
                      <a:endParaRPr lang="en-US" altLang="zh-CN" sz="1200" strike="sngStrike" kern="1200" baseline="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graphicFrame>
        <p:nvGraphicFramePr>
          <p:cNvPr id="5" name="表格 4"/>
          <p:cNvGraphicFramePr>
            <a:graphicFrameLocks noGrp="1"/>
          </p:cNvGraphicFramePr>
          <p:nvPr>
            <p:extLst/>
          </p:nvPr>
        </p:nvGraphicFramePr>
        <p:xfrm>
          <a:off x="6552910" y="1376831"/>
          <a:ext cx="5149462" cy="1648136"/>
        </p:xfrm>
        <a:graphic>
          <a:graphicData uri="http://schemas.openxmlformats.org/drawingml/2006/table">
            <a:tbl>
              <a:tblPr firstRow="1" bandRow="1">
                <a:tableStyleId>{2D5ABB26-0587-4C30-8999-92F81FD0307C}</a:tableStyleId>
              </a:tblPr>
              <a:tblGrid>
                <a:gridCol w="1011502"/>
                <a:gridCol w="1103456"/>
                <a:gridCol w="551728"/>
                <a:gridCol w="1103456"/>
                <a:gridCol w="1379320"/>
              </a:tblGrid>
              <a:tr h="302902">
                <a:tc>
                  <a:txBody>
                    <a:bodyPr/>
                    <a:lstStyle/>
                    <a:p>
                      <a:pPr algn="ctr" fontAlgn="ctr"/>
                      <a:r>
                        <a:rPr lang="en-US" sz="1200" dirty="0" smtClean="0">
                          <a:latin typeface="Huawei Sans" panose="020C0503030203020204" pitchFamily="34" charset="0"/>
                        </a:rPr>
                        <a:t>Version</a:t>
                      </a:r>
                      <a:endParaRPr lang="en-US" altLang="zh-CN" sz="12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a:txBody>
                  <a:tcPr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95000"/>
                      </a:schemeClr>
                    </a:solidFill>
                  </a:tcPr>
                </a:tc>
                <a:tc>
                  <a:txBody>
                    <a:bodyPr/>
                    <a:lstStyle/>
                    <a:p>
                      <a:pPr algn="ctr" fontAlgn="ctr"/>
                      <a:r>
                        <a:rPr lang="en-US" sz="1200" dirty="0" smtClean="0">
                          <a:latin typeface="Huawei Sans" panose="020C0503030203020204" pitchFamily="34" charset="0"/>
                        </a:rPr>
                        <a:t>Traffic Class</a:t>
                      </a:r>
                      <a:endParaRPr lang="en-US" altLang="zh-CN" sz="12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a:txBody>
                  <a:tcPr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75000"/>
                      </a:schemeClr>
                    </a:solidFill>
                  </a:tcPr>
                </a:tc>
                <a:tc gridSpan="3">
                  <a:txBody>
                    <a:bodyPr/>
                    <a:lstStyle/>
                    <a:p>
                      <a:pPr algn="ctr" fontAlgn="ctr"/>
                      <a:r>
                        <a:rPr lang="en-US" sz="1200" dirty="0" smtClean="0">
                          <a:solidFill>
                            <a:schemeClr val="bg1"/>
                          </a:solidFill>
                          <a:latin typeface="Huawei Sans" panose="020C0503030203020204" pitchFamily="34" charset="0"/>
                        </a:rPr>
                        <a:t>Flow Label</a:t>
                      </a:r>
                      <a:endParaRPr lang="en-US" altLang="zh-CN" sz="1200" dirty="0">
                        <a:solidFill>
                          <a:schemeClr val="bg1"/>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a:txBody>
                  <a:tcPr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50000"/>
                      </a:schemeClr>
                    </a:solidFill>
                  </a:tcPr>
                </a:tc>
                <a:tc hMerge="1">
                  <a:txBody>
                    <a:bodyPr/>
                    <a:lstStyle/>
                    <a:p>
                      <a:endParaRPr lang="zh-CN" altLang="en-US" sz="1400">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66"/>
                    </a:solidFill>
                  </a:tcPr>
                </a:tc>
                <a:tc hMerge="1">
                  <a:txBody>
                    <a:bodyPr/>
                    <a:lstStyle/>
                    <a:p>
                      <a:endParaRPr lang="zh-CN" altLang="en-US"/>
                    </a:p>
                  </a:txBody>
                  <a:tcPr/>
                </a:tc>
              </a:tr>
              <a:tr h="302902">
                <a:tc gridSpan="3">
                  <a:txBody>
                    <a:bodyPr/>
                    <a:lstStyle/>
                    <a:p>
                      <a:pPr algn="ctr" fontAlgn="ctr"/>
                      <a:r>
                        <a:rPr lang="en-US" sz="1200" dirty="0" smtClean="0">
                          <a:latin typeface="Huawei Sans" panose="020C0503030203020204" pitchFamily="34" charset="0"/>
                        </a:rPr>
                        <a:t>Payload Length</a:t>
                      </a:r>
                      <a:endParaRPr lang="en-US" altLang="zh-CN" sz="12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a:txBody>
                  <a:tcPr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75000"/>
                      </a:schemeClr>
                    </a:solidFill>
                  </a:tcPr>
                </a:tc>
                <a:tc hMerge="1">
                  <a:txBody>
                    <a:bodyPr/>
                    <a:lstStyle/>
                    <a:p>
                      <a:endParaRPr lang="zh-CN" altLang="en-US"/>
                    </a:p>
                  </a:txBody>
                  <a:tcPr/>
                </a:tc>
                <a:tc hMerge="1">
                  <a:txBody>
                    <a:bodyPr/>
                    <a:lstStyle/>
                    <a:p>
                      <a:endParaRPr lang="zh-CN" altLang="en-US"/>
                    </a:p>
                  </a:txBody>
                  <a:tcPr/>
                </a:tc>
                <a:tc>
                  <a:txBody>
                    <a:bodyPr/>
                    <a:lstStyle/>
                    <a:p>
                      <a:pPr algn="ctr" fontAlgn="ctr"/>
                      <a:r>
                        <a:rPr lang="en-US" sz="1200" dirty="0" smtClean="0">
                          <a:latin typeface="Huawei Sans" panose="020C0503030203020204" pitchFamily="34" charset="0"/>
                        </a:rPr>
                        <a:t>Next Header</a:t>
                      </a:r>
                      <a:endParaRPr lang="en-US" altLang="zh-CN" sz="12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a:txBody>
                  <a:tcPr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75000"/>
                      </a:schemeClr>
                    </a:solidFill>
                  </a:tcPr>
                </a:tc>
                <a:tc>
                  <a:txBody>
                    <a:bodyPr/>
                    <a:lstStyle/>
                    <a:p>
                      <a:pPr algn="ctr" fontAlgn="ctr"/>
                      <a:r>
                        <a:rPr lang="en-US" sz="1200" dirty="0" smtClean="0">
                          <a:latin typeface="Huawei Sans" panose="020C0503030203020204" pitchFamily="34" charset="0"/>
                        </a:rPr>
                        <a:t>Hop Limit</a:t>
                      </a:r>
                      <a:endParaRPr lang="en-US" altLang="zh-CN" sz="12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a:txBody>
                  <a:tcPr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75000"/>
                      </a:schemeClr>
                    </a:solidFill>
                  </a:tcPr>
                </a:tc>
              </a:tr>
              <a:tr h="521166">
                <a:tc gridSpan="5">
                  <a:txBody>
                    <a:bodyPr/>
                    <a:lstStyle/>
                    <a:p>
                      <a:pPr algn="ctr" fontAlgn="ctr"/>
                      <a:r>
                        <a:rPr lang="en-US" sz="1200" dirty="0" smtClean="0">
                          <a:latin typeface="Huawei Sans" panose="020C0503030203020204" pitchFamily="34" charset="0"/>
                        </a:rPr>
                        <a:t>Source Address</a:t>
                      </a:r>
                      <a:endParaRPr lang="en-US" altLang="zh-CN" sz="12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a:txBody>
                  <a:tcPr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95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521166">
                <a:tc gridSpan="5">
                  <a:txBody>
                    <a:bodyPr/>
                    <a:lstStyle/>
                    <a:p>
                      <a:pPr algn="ctr" fontAlgn="ctr"/>
                      <a:r>
                        <a:rPr lang="en-US" sz="1200" dirty="0" smtClean="0">
                          <a:latin typeface="Huawei Sans" panose="020C0503030203020204" pitchFamily="34" charset="0"/>
                        </a:rPr>
                        <a:t>Destination Address</a:t>
                      </a:r>
                      <a:endParaRPr lang="en-US" altLang="zh-CN" sz="12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a:txBody>
                  <a:tcPr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95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bl>
          </a:graphicData>
        </a:graphic>
      </p:graphicFrame>
      <p:sp>
        <p:nvSpPr>
          <p:cNvPr id="6" name="矩形 5"/>
          <p:cNvSpPr/>
          <p:nvPr/>
        </p:nvSpPr>
        <p:spPr bwMode="gray">
          <a:xfrm>
            <a:off x="6552910" y="3105150"/>
            <a:ext cx="1190215" cy="411465"/>
          </a:xfrm>
          <a:prstGeom prst="rect">
            <a:avLst/>
          </a:prstGeom>
          <a:solidFill>
            <a:schemeClr val="bg1">
              <a:lumMod val="9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smtClean="0">
                <a:solidFill>
                  <a:schemeClr val="tx1"/>
                </a:solidFill>
                <a:latin typeface="Huawei Sans" panose="020C0503030203020204" pitchFamily="34" charset="0"/>
              </a:rPr>
              <a:t>Reserved</a:t>
            </a:r>
            <a:endParaRPr lang="en-US" sz="1200" dirty="0">
              <a:solidFill>
                <a:schemeClr val="tx1"/>
              </a:solidFill>
              <a:latin typeface="Huawei Sans" panose="020C0503030203020204" pitchFamily="34" charset="0"/>
            </a:endParaRPr>
          </a:p>
        </p:txBody>
      </p:sp>
      <p:sp>
        <p:nvSpPr>
          <p:cNvPr id="7" name="矩形 6"/>
          <p:cNvSpPr/>
          <p:nvPr/>
        </p:nvSpPr>
        <p:spPr bwMode="gray">
          <a:xfrm>
            <a:off x="7872659" y="3105150"/>
            <a:ext cx="1190215" cy="411465"/>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strike="sngStrike" dirty="0" smtClean="0">
                <a:solidFill>
                  <a:schemeClr val="tx1"/>
                </a:solidFill>
                <a:latin typeface="Huawei Sans" panose="020C0503030203020204" pitchFamily="34" charset="0"/>
              </a:rPr>
              <a:t>Removed</a:t>
            </a:r>
            <a:endParaRPr lang="en-US" sz="1200" strike="sngStrike" dirty="0">
              <a:solidFill>
                <a:schemeClr val="tx1"/>
              </a:solidFill>
              <a:latin typeface="Huawei Sans" panose="020C0503030203020204" pitchFamily="34" charset="0"/>
            </a:endParaRPr>
          </a:p>
        </p:txBody>
      </p:sp>
      <p:sp>
        <p:nvSpPr>
          <p:cNvPr id="8" name="矩形 7"/>
          <p:cNvSpPr/>
          <p:nvPr/>
        </p:nvSpPr>
        <p:spPr bwMode="gray">
          <a:xfrm>
            <a:off x="9192408" y="3105150"/>
            <a:ext cx="1190215" cy="411465"/>
          </a:xfrm>
          <a:prstGeom prst="rect">
            <a:avLst/>
          </a:prstGeom>
          <a:solidFill>
            <a:schemeClr val="bg1">
              <a:lumMod val="7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smtClean="0">
                <a:solidFill>
                  <a:schemeClr val="tx1"/>
                </a:solidFill>
                <a:latin typeface="Huawei Sans" panose="020C0503030203020204" pitchFamily="34" charset="0"/>
              </a:rPr>
              <a:t>Location/Name changed</a:t>
            </a:r>
            <a:endParaRPr lang="en-US" sz="1200" dirty="0">
              <a:solidFill>
                <a:schemeClr val="tx1"/>
              </a:solidFill>
              <a:latin typeface="Huawei Sans" panose="020C0503030203020204" pitchFamily="34" charset="0"/>
            </a:endParaRPr>
          </a:p>
        </p:txBody>
      </p:sp>
      <p:sp>
        <p:nvSpPr>
          <p:cNvPr id="9" name="矩形 8"/>
          <p:cNvSpPr/>
          <p:nvPr/>
        </p:nvSpPr>
        <p:spPr bwMode="gray">
          <a:xfrm>
            <a:off x="10512157" y="3105150"/>
            <a:ext cx="1190215" cy="411465"/>
          </a:xfrm>
          <a:prstGeom prst="rect">
            <a:avLst/>
          </a:pr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smtClean="0">
                <a:solidFill>
                  <a:schemeClr val="bg1"/>
                </a:solidFill>
                <a:latin typeface="Huawei Sans" panose="020C0503030203020204" pitchFamily="34" charset="0"/>
              </a:rPr>
              <a:t>New</a:t>
            </a:r>
            <a:endParaRPr lang="en-US" sz="1200" dirty="0">
              <a:solidFill>
                <a:schemeClr val="bg1"/>
              </a:solidFill>
              <a:latin typeface="Huawei Sans" panose="020C0503030203020204" pitchFamily="34" charset="0"/>
            </a:endParaRPr>
          </a:p>
        </p:txBody>
      </p:sp>
      <p:sp>
        <p:nvSpPr>
          <p:cNvPr id="10" name="矩形 9"/>
          <p:cNvSpPr/>
          <p:nvPr/>
        </p:nvSpPr>
        <p:spPr bwMode="gray">
          <a:xfrm>
            <a:off x="1592156" y="998383"/>
            <a:ext cx="2847254" cy="338554"/>
          </a:xfrm>
          <a:prstGeom prst="rect">
            <a:avLst/>
          </a:prstGeom>
        </p:spPr>
        <p:txBody>
          <a:bodyPr wrap="none">
            <a:spAutoFit/>
          </a:bodyPr>
          <a:lstStyle/>
          <a:p>
            <a:pPr algn="ctr" fontAlgn="ctr"/>
            <a:r>
              <a:rPr lang="en-US" sz="1600" b="1" dirty="0" smtClean="0">
                <a:latin typeface="Huawei Sans" panose="020C0503030203020204" pitchFamily="34" charset="0"/>
              </a:rPr>
              <a:t>IPv4 header (20–60 octets)</a:t>
            </a:r>
            <a:endParaRPr lang="en-US" sz="1600" b="1" dirty="0">
              <a:latin typeface="Huawei Sans" panose="020C0503030203020204" pitchFamily="34" charset="0"/>
            </a:endParaRPr>
          </a:p>
        </p:txBody>
      </p:sp>
      <p:sp>
        <p:nvSpPr>
          <p:cNvPr id="11" name="矩形 10"/>
          <p:cNvSpPr/>
          <p:nvPr/>
        </p:nvSpPr>
        <p:spPr bwMode="gray">
          <a:xfrm>
            <a:off x="7597415" y="998383"/>
            <a:ext cx="3060454" cy="338554"/>
          </a:xfrm>
          <a:prstGeom prst="rect">
            <a:avLst/>
          </a:prstGeom>
        </p:spPr>
        <p:txBody>
          <a:bodyPr wrap="none">
            <a:spAutoFit/>
          </a:bodyPr>
          <a:lstStyle/>
          <a:p>
            <a:pPr algn="ctr" fontAlgn="ctr"/>
            <a:r>
              <a:rPr lang="en-US" sz="1600" b="1" dirty="0" smtClean="0">
                <a:latin typeface="Huawei Sans" panose="020C0503030203020204" pitchFamily="34" charset="0"/>
              </a:rPr>
              <a:t>Basic IPv6 header (40 </a:t>
            </a:r>
            <a:r>
              <a:rPr lang="en-US" sz="1600" b="1" dirty="0">
                <a:latin typeface="Huawei Sans" panose="020C0503030203020204" pitchFamily="34" charset="0"/>
              </a:rPr>
              <a:t>octets)</a:t>
            </a:r>
          </a:p>
        </p:txBody>
      </p:sp>
      <p:sp>
        <p:nvSpPr>
          <p:cNvPr id="12" name="圆角矩形 3"/>
          <p:cNvSpPr/>
          <p:nvPr/>
        </p:nvSpPr>
        <p:spPr bwMode="gray">
          <a:xfrm>
            <a:off x="452438" y="4029169"/>
            <a:ext cx="11296649" cy="2114455"/>
          </a:xfrm>
          <a:prstGeom prst="roundRect">
            <a:avLst>
              <a:gd name="adj" fmla="val 960"/>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6000" tIns="96000" rIns="96000" bIns="96000" rtlCol="0" anchor="ctr" anchorCtr="0"/>
          <a:lstStyle/>
          <a:p>
            <a:pPr marL="171450" indent="-171450" defTabSz="914400" fontAlgn="ctr">
              <a:spcAft>
                <a:spcPts val="800"/>
              </a:spcAft>
              <a:buFont typeface="Arial" panose="020B0604020202020204" pitchFamily="34" charset="0"/>
              <a:buChar char="•"/>
              <a:defRPr/>
            </a:pPr>
            <a:r>
              <a:rPr lang="en-US" sz="1200" b="1" dirty="0" smtClean="0">
                <a:solidFill>
                  <a:srgbClr val="000000"/>
                </a:solidFill>
                <a:latin typeface="Huawei Sans" panose="020C0503030203020204" pitchFamily="34" charset="0"/>
              </a:rPr>
              <a:t>The checksum at Layer 3 is removed.</a:t>
            </a:r>
            <a:r>
              <a:rPr lang="en-US" sz="1200" dirty="0" smtClean="0">
                <a:solidFill>
                  <a:srgbClr val="000000"/>
                </a:solidFill>
                <a:latin typeface="Huawei Sans" panose="020C0503030203020204" pitchFamily="34" charset="0"/>
              </a:rPr>
              <a:t> The checksums at Layer 2 and Layer 4 have been provided in the protocol stack. Therefore, the checksum at Layer 3 is removed to save router processing resources.</a:t>
            </a:r>
          </a:p>
          <a:p>
            <a:pPr marL="171450" indent="-171450" defTabSz="914400" fontAlgn="ctr">
              <a:spcAft>
                <a:spcPts val="800"/>
              </a:spcAft>
              <a:buFont typeface="Arial" panose="020B0604020202020204" pitchFamily="34" charset="0"/>
              <a:buChar char="•"/>
              <a:defRPr/>
            </a:pPr>
            <a:r>
              <a:rPr lang="en-US" sz="1200" b="1" dirty="0" smtClean="0">
                <a:solidFill>
                  <a:srgbClr val="000000"/>
                </a:solidFill>
                <a:latin typeface="Huawei Sans" panose="020C0503030203020204" pitchFamily="34" charset="0"/>
              </a:rPr>
              <a:t>The fragmentation function on intermediate nodes is removed.</a:t>
            </a:r>
            <a:r>
              <a:rPr lang="en-US" sz="1200" dirty="0" smtClean="0">
                <a:solidFill>
                  <a:srgbClr val="000000"/>
                </a:solidFill>
                <a:latin typeface="Huawei Sans" panose="020C0503030203020204" pitchFamily="34" charset="0"/>
              </a:rPr>
              <a:t> Fragments are processed only on the source node that generates data, but not on intermediate routers. This prevents the intermediate routers from consuming a large amount of CPU resources to process fragments.</a:t>
            </a:r>
            <a:endParaRPr lang="en-US" altLang="zh-CN" sz="1200" kern="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p>
            <a:pPr marL="171450" indent="-171450" defTabSz="914400" fontAlgn="ctr">
              <a:spcAft>
                <a:spcPts val="800"/>
              </a:spcAft>
              <a:buFont typeface="Arial" panose="020B0604020202020204" pitchFamily="34" charset="0"/>
              <a:buChar char="•"/>
              <a:defRPr/>
            </a:pPr>
            <a:r>
              <a:rPr lang="en-US" sz="1200" b="1" dirty="0" smtClean="0">
                <a:solidFill>
                  <a:srgbClr val="000000"/>
                </a:solidFill>
                <a:latin typeface="Huawei Sans" panose="020C0503030203020204" pitchFamily="34" charset="0"/>
              </a:rPr>
              <a:t>The fixed-length IPv6 header is defined.</a:t>
            </a:r>
            <a:r>
              <a:rPr lang="en-US" sz="1200" dirty="0" smtClean="0">
                <a:solidFill>
                  <a:srgbClr val="000000"/>
                </a:solidFill>
                <a:latin typeface="Huawei Sans" panose="020C0503030203020204" pitchFamily="34" charset="0"/>
              </a:rPr>
              <a:t> This facilitates fast hardware processing and improves the forwarding efficiency of routers.</a:t>
            </a:r>
          </a:p>
          <a:p>
            <a:pPr marL="171450" indent="-171450" defTabSz="914400" fontAlgn="ctr">
              <a:spcAft>
                <a:spcPts val="800"/>
              </a:spcAft>
              <a:buFont typeface="Arial" panose="020B0604020202020204" pitchFamily="34" charset="0"/>
              <a:buChar char="•"/>
              <a:defRPr/>
            </a:pPr>
            <a:r>
              <a:rPr lang="en-US" sz="1200" b="1" dirty="0" smtClean="0">
                <a:solidFill>
                  <a:srgbClr val="000000"/>
                </a:solidFill>
                <a:latin typeface="Huawei Sans" panose="020C0503030203020204" pitchFamily="34" charset="0"/>
              </a:rPr>
              <a:t>Security options are supported.</a:t>
            </a:r>
            <a:r>
              <a:rPr lang="en-US" sz="1200" dirty="0" smtClean="0">
                <a:solidFill>
                  <a:srgbClr val="000000"/>
                </a:solidFill>
                <a:latin typeface="Huawei Sans" panose="020C0503030203020204" pitchFamily="34" charset="0"/>
              </a:rPr>
              <a:t> IPv6 provides optimal support for IPsec, allowing the upper-layer protocols to omit many security options.</a:t>
            </a:r>
            <a:endParaRPr lang="en-US" altLang="zh-CN" sz="1200" kern="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p>
            <a:pPr marL="171450" indent="-171450" defTabSz="914400" fontAlgn="ctr">
              <a:spcAft>
                <a:spcPts val="800"/>
              </a:spcAft>
              <a:buFont typeface="Arial" panose="020B0604020202020204" pitchFamily="34" charset="0"/>
              <a:buChar char="•"/>
              <a:defRPr/>
            </a:pPr>
            <a:r>
              <a:rPr lang="en-US" sz="1200" b="1" dirty="0" smtClean="0">
                <a:solidFill>
                  <a:srgbClr val="000000"/>
                </a:solidFill>
                <a:latin typeface="Huawei Sans" panose="020C0503030203020204" pitchFamily="34" charset="0"/>
              </a:rPr>
              <a:t>The Flow Label field is added.</a:t>
            </a:r>
            <a:r>
              <a:rPr lang="en-US" sz="1200" dirty="0" smtClean="0">
                <a:solidFill>
                  <a:srgbClr val="000000"/>
                </a:solidFill>
                <a:latin typeface="Huawei Sans" panose="020C0503030203020204" pitchFamily="34" charset="0"/>
              </a:rPr>
              <a:t> This improves </a:t>
            </a:r>
            <a:r>
              <a:rPr lang="en-US" sz="1200" dirty="0" err="1" smtClean="0">
                <a:solidFill>
                  <a:srgbClr val="000000"/>
                </a:solidFill>
                <a:latin typeface="Huawei Sans" panose="020C0503030203020204" pitchFamily="34" charset="0"/>
              </a:rPr>
              <a:t>QoS</a:t>
            </a:r>
            <a:r>
              <a:rPr lang="en-US" sz="1200" dirty="0" smtClean="0">
                <a:solidFill>
                  <a:srgbClr val="000000"/>
                </a:solidFill>
                <a:latin typeface="Huawei Sans" panose="020C0503030203020204" pitchFamily="34" charset="0"/>
              </a:rPr>
              <a:t> efficiency.</a:t>
            </a:r>
            <a:endParaRPr lang="en-US" sz="1200" dirty="0">
              <a:solidFill>
                <a:srgbClr val="000000"/>
              </a:solidFill>
              <a:latin typeface="Huawei Sans" panose="020C0503030203020204" pitchFamily="34" charset="0"/>
            </a:endParaRPr>
          </a:p>
        </p:txBody>
      </p:sp>
      <p:sp>
        <p:nvSpPr>
          <p:cNvPr id="13" name="圆角矩形 24"/>
          <p:cNvSpPr/>
          <p:nvPr/>
        </p:nvSpPr>
        <p:spPr bwMode="gray">
          <a:xfrm>
            <a:off x="452438" y="3665275"/>
            <a:ext cx="11296649" cy="324000"/>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Improvements of an IPv6 header over an IPv4 header</a:t>
            </a:r>
            <a:endParaRPr lang="en-US"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82065960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2797618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IPv6 Basics: IPv6 Extension Header</a:t>
            </a:r>
            <a:endParaRPr lang="en-US" altLang="zh-CN" dirty="0"/>
          </a:p>
        </p:txBody>
      </p:sp>
      <p:graphicFrame>
        <p:nvGraphicFramePr>
          <p:cNvPr id="22" name="表格 26"/>
          <p:cNvGraphicFramePr>
            <a:graphicFrameLocks noGrp="1"/>
          </p:cNvGraphicFramePr>
          <p:nvPr>
            <p:extLst/>
          </p:nvPr>
        </p:nvGraphicFramePr>
        <p:xfrm>
          <a:off x="1099411" y="1182954"/>
          <a:ext cx="8989856" cy="1141440"/>
        </p:xfrm>
        <a:graphic>
          <a:graphicData uri="http://schemas.openxmlformats.org/drawingml/2006/table">
            <a:tbl>
              <a:tblPr firstRow="1" bandRow="1">
                <a:tableStyleId>{2D5ABB26-0587-4C30-8999-92F81FD0307C}</a:tableStyleId>
              </a:tblPr>
              <a:tblGrid>
                <a:gridCol w="1734929">
                  <a:extLst>
                    <a:ext uri="{9D8B030D-6E8A-4147-A177-3AD203B41FA5}">
                      <a16:colId xmlns="" xmlns:a16="http://schemas.microsoft.com/office/drawing/2014/main" val="20000"/>
                    </a:ext>
                  </a:extLst>
                </a:gridCol>
                <a:gridCol w="1892649">
                  <a:extLst>
                    <a:ext uri="{9D8B030D-6E8A-4147-A177-3AD203B41FA5}">
                      <a16:colId xmlns="" xmlns:a16="http://schemas.microsoft.com/office/drawing/2014/main" val="20001"/>
                    </a:ext>
                  </a:extLst>
                </a:gridCol>
                <a:gridCol w="946325">
                  <a:extLst>
                    <a:ext uri="{9D8B030D-6E8A-4147-A177-3AD203B41FA5}">
                      <a16:colId xmlns="" xmlns:a16="http://schemas.microsoft.com/office/drawing/2014/main" val="20002"/>
                    </a:ext>
                  </a:extLst>
                </a:gridCol>
                <a:gridCol w="2050142">
                  <a:extLst>
                    <a:ext uri="{9D8B030D-6E8A-4147-A177-3AD203B41FA5}">
                      <a16:colId xmlns="" xmlns:a16="http://schemas.microsoft.com/office/drawing/2014/main" val="20003"/>
                    </a:ext>
                  </a:extLst>
                </a:gridCol>
                <a:gridCol w="2365811">
                  <a:extLst>
                    <a:ext uri="{9D8B030D-6E8A-4147-A177-3AD203B41FA5}">
                      <a16:colId xmlns="" xmlns:a16="http://schemas.microsoft.com/office/drawing/2014/main" val="20004"/>
                    </a:ext>
                  </a:extLst>
                </a:gridCol>
              </a:tblGrid>
              <a:tr h="0">
                <a:tc>
                  <a:txBody>
                    <a:bodyPr/>
                    <a:lstStyle/>
                    <a:p>
                      <a:pPr algn="ctr" fontAlgn="ctr"/>
                      <a:r>
                        <a:rPr lang="en-US" sz="1400" dirty="0" smtClean="0">
                          <a:latin typeface="Huawei Sans" panose="020C0503030203020204" pitchFamily="34" charset="0"/>
                        </a:rPr>
                        <a:t>Version</a:t>
                      </a:r>
                      <a:endParaRPr lang="en-US" altLang="zh-CN" sz="1400" dirty="0">
                        <a:latin typeface="Huawei Sans" panose="020C0503030203020204" pitchFamily="34" charset="0"/>
                        <a:cs typeface="Arial" pitchFamily="34" charset="0"/>
                      </a:endParaRPr>
                    </a:p>
                  </a:txBody>
                  <a:tcPr marL="36000" marR="36000" marT="36000" marB="3600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95000"/>
                      </a:schemeClr>
                    </a:solidFill>
                  </a:tcPr>
                </a:tc>
                <a:tc>
                  <a:txBody>
                    <a:bodyPr/>
                    <a:lstStyle/>
                    <a:p>
                      <a:pPr marL="0" algn="ctr" defTabSz="914034" rtl="0" eaLnBrk="1" fontAlgn="ctr" latinLnBrk="0" hangingPunct="1"/>
                      <a:r>
                        <a:rPr lang="en-US" sz="1400" dirty="0" smtClean="0">
                          <a:solidFill>
                            <a:schemeClr val="tx1"/>
                          </a:solidFill>
                          <a:latin typeface="Huawei Sans" panose="020C0503030203020204" pitchFamily="34" charset="0"/>
                        </a:rPr>
                        <a:t>Traffic Class</a:t>
                      </a:r>
                      <a:endParaRPr lang="en-US" altLang="zh-CN" sz="1400" kern="1200" dirty="0">
                        <a:solidFill>
                          <a:schemeClr val="tx1"/>
                        </a:solidFill>
                        <a:latin typeface="Huawei Sans" panose="020C0503030203020204" pitchFamily="34" charset="0"/>
                        <a:ea typeface="+mn-ea"/>
                        <a:cs typeface="Arial" pitchFamily="34" charset="0"/>
                      </a:endParaRPr>
                    </a:p>
                  </a:txBody>
                  <a:tcPr marL="36000" marR="36000" marT="36000" marB="3600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95000"/>
                      </a:schemeClr>
                    </a:solidFill>
                  </a:tcPr>
                </a:tc>
                <a:tc gridSpan="3">
                  <a:txBody>
                    <a:bodyPr/>
                    <a:lstStyle/>
                    <a:p>
                      <a:pPr marL="0" algn="ctr" defTabSz="914034" rtl="0" eaLnBrk="1" fontAlgn="ctr" latinLnBrk="0" hangingPunct="1"/>
                      <a:r>
                        <a:rPr lang="en-US" sz="1400" dirty="0" smtClean="0">
                          <a:solidFill>
                            <a:schemeClr val="tx1"/>
                          </a:solidFill>
                          <a:latin typeface="Huawei Sans" panose="020C0503030203020204" pitchFamily="34" charset="0"/>
                        </a:rPr>
                        <a:t>Flow Label</a:t>
                      </a:r>
                      <a:endParaRPr lang="en-US" altLang="zh-CN" sz="1400" kern="1200" dirty="0">
                        <a:solidFill>
                          <a:schemeClr val="tx1"/>
                        </a:solidFill>
                        <a:latin typeface="Huawei Sans" panose="020C0503030203020204" pitchFamily="34" charset="0"/>
                        <a:ea typeface="+mn-ea"/>
                        <a:cs typeface="Arial" pitchFamily="34" charset="0"/>
                      </a:endParaRPr>
                    </a:p>
                  </a:txBody>
                  <a:tcPr marL="36000" marR="36000" marT="36000" marB="3600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95000"/>
                      </a:schemeClr>
                    </a:solidFill>
                  </a:tcPr>
                </a:tc>
                <a:tc hMerge="1">
                  <a:txBody>
                    <a:bodyPr/>
                    <a:lstStyle/>
                    <a:p>
                      <a:endParaRPr lang="zh-CN" altLang="en-US" sz="1400">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hMerge="1">
                  <a:txBody>
                    <a:bodyPr/>
                    <a:lstStyle/>
                    <a:p>
                      <a:endParaRPr lang="zh-CN" altLang="en-US"/>
                    </a:p>
                  </a:txBody>
                  <a:tcPr/>
                </a:tc>
                <a:extLst>
                  <a:ext uri="{0D108BD9-81ED-4DB2-BD59-A6C34878D82A}">
                    <a16:rowId xmlns="" xmlns:a16="http://schemas.microsoft.com/office/drawing/2014/main" val="10000"/>
                  </a:ext>
                </a:extLst>
              </a:tr>
              <a:tr h="0">
                <a:tc gridSpan="3">
                  <a:txBody>
                    <a:bodyPr/>
                    <a:lstStyle/>
                    <a:p>
                      <a:pPr marL="0" algn="ctr" defTabSz="914034" rtl="0" eaLnBrk="1" fontAlgn="ctr" latinLnBrk="0" hangingPunct="1"/>
                      <a:r>
                        <a:rPr lang="en-US" sz="1400" dirty="0" smtClean="0">
                          <a:solidFill>
                            <a:schemeClr val="tx1"/>
                          </a:solidFill>
                          <a:latin typeface="Huawei Sans" panose="020C0503030203020204" pitchFamily="34" charset="0"/>
                        </a:rPr>
                        <a:t>Payload Length</a:t>
                      </a:r>
                      <a:endParaRPr lang="en-US" altLang="zh-CN" sz="1400" kern="1200" dirty="0">
                        <a:solidFill>
                          <a:schemeClr val="tx1"/>
                        </a:solidFill>
                        <a:latin typeface="Huawei Sans" panose="020C0503030203020204" pitchFamily="34" charset="0"/>
                        <a:ea typeface="+mn-ea"/>
                        <a:cs typeface="Arial" pitchFamily="34" charset="0"/>
                      </a:endParaRPr>
                    </a:p>
                  </a:txBody>
                  <a:tcPr marL="36000" marR="36000" marT="36000" marB="3600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95000"/>
                      </a:schemeClr>
                    </a:solidFill>
                  </a:tcPr>
                </a:tc>
                <a:tc hMerge="1">
                  <a:txBody>
                    <a:bodyPr/>
                    <a:lstStyle/>
                    <a:p>
                      <a:endParaRPr lang="zh-CN" altLang="en-US"/>
                    </a:p>
                  </a:txBody>
                  <a:tcPr/>
                </a:tc>
                <a:tc hMerge="1">
                  <a:txBody>
                    <a:bodyPr/>
                    <a:lstStyle/>
                    <a:p>
                      <a:endParaRPr lang="zh-CN" altLang="en-US"/>
                    </a:p>
                  </a:txBody>
                  <a:tcPr/>
                </a:tc>
                <a:tc>
                  <a:txBody>
                    <a:bodyPr/>
                    <a:lstStyle/>
                    <a:p>
                      <a:pPr marL="0" algn="ctr" defTabSz="914034" rtl="0" eaLnBrk="1" fontAlgn="ctr" latinLnBrk="0" hangingPunct="1"/>
                      <a:r>
                        <a:rPr lang="en-US" sz="1400" b="1" dirty="0" smtClean="0">
                          <a:solidFill>
                            <a:schemeClr val="bg1"/>
                          </a:solidFill>
                          <a:latin typeface="Huawei Sans" panose="020C0503030203020204" pitchFamily="34" charset="0"/>
                        </a:rPr>
                        <a:t>Next Header</a:t>
                      </a:r>
                      <a:endParaRPr lang="en-US" altLang="zh-CN" sz="1400" b="1" kern="1200" dirty="0">
                        <a:solidFill>
                          <a:schemeClr val="bg1"/>
                        </a:solidFill>
                        <a:latin typeface="Huawei Sans" panose="020C0503030203020204" pitchFamily="34" charset="0"/>
                        <a:ea typeface="+mn-ea"/>
                        <a:cs typeface="Arial" pitchFamily="34" charset="0"/>
                      </a:endParaRPr>
                    </a:p>
                  </a:txBody>
                  <a:tcPr marL="36000" marR="36000" marT="36000" marB="3600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50000"/>
                      </a:schemeClr>
                    </a:solidFill>
                  </a:tcPr>
                </a:tc>
                <a:tc>
                  <a:txBody>
                    <a:bodyPr/>
                    <a:lstStyle/>
                    <a:p>
                      <a:pPr marL="0" algn="ctr" defTabSz="914034" rtl="0" eaLnBrk="1" fontAlgn="ctr" latinLnBrk="0" hangingPunct="1"/>
                      <a:r>
                        <a:rPr lang="en-US" sz="1400" dirty="0" smtClean="0">
                          <a:solidFill>
                            <a:schemeClr val="tx1"/>
                          </a:solidFill>
                          <a:latin typeface="Huawei Sans" panose="020C0503030203020204" pitchFamily="34" charset="0"/>
                        </a:rPr>
                        <a:t>Hop Limit</a:t>
                      </a:r>
                      <a:endParaRPr lang="en-US" altLang="zh-CN" sz="1400" kern="1200" dirty="0">
                        <a:solidFill>
                          <a:schemeClr val="tx1"/>
                        </a:solidFill>
                        <a:latin typeface="Huawei Sans" panose="020C0503030203020204" pitchFamily="34" charset="0"/>
                        <a:ea typeface="+mn-ea"/>
                        <a:cs typeface="Arial" pitchFamily="34" charset="0"/>
                      </a:endParaRPr>
                    </a:p>
                  </a:txBody>
                  <a:tcPr marL="36000" marR="36000" marT="36000" marB="3600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1"/>
                  </a:ext>
                </a:extLst>
              </a:tr>
              <a:tr h="0">
                <a:tc gridSpan="5">
                  <a:txBody>
                    <a:bodyPr/>
                    <a:lstStyle/>
                    <a:p>
                      <a:pPr marL="0" algn="ctr" defTabSz="914034" rtl="0" eaLnBrk="1" fontAlgn="ctr" latinLnBrk="0" hangingPunct="1"/>
                      <a:r>
                        <a:rPr lang="en-US" sz="1400" dirty="0" smtClean="0">
                          <a:solidFill>
                            <a:schemeClr val="tx1"/>
                          </a:solidFill>
                          <a:latin typeface="Huawei Sans" panose="020C0503030203020204" pitchFamily="34" charset="0"/>
                        </a:rPr>
                        <a:t>Source Address</a:t>
                      </a:r>
                      <a:endParaRPr lang="en-US" altLang="zh-CN" sz="1400" kern="1200" dirty="0">
                        <a:solidFill>
                          <a:schemeClr val="tx1"/>
                        </a:solidFill>
                        <a:latin typeface="Huawei Sans" panose="020C0503030203020204" pitchFamily="34" charset="0"/>
                        <a:ea typeface="+mn-ea"/>
                        <a:cs typeface="Arial" pitchFamily="34" charset="0"/>
                      </a:endParaRPr>
                    </a:p>
                  </a:txBody>
                  <a:tcPr marL="36000" marR="36000" marT="36000" marB="3600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95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 xmlns:a16="http://schemas.microsoft.com/office/drawing/2014/main" val="10002"/>
                  </a:ext>
                </a:extLst>
              </a:tr>
              <a:tr h="0">
                <a:tc gridSpan="5">
                  <a:txBody>
                    <a:bodyPr/>
                    <a:lstStyle/>
                    <a:p>
                      <a:pPr marL="0" algn="ctr" defTabSz="914034" rtl="0" eaLnBrk="1" fontAlgn="ctr" latinLnBrk="0" hangingPunct="1"/>
                      <a:r>
                        <a:rPr lang="en-US" sz="1400" dirty="0" smtClean="0">
                          <a:solidFill>
                            <a:schemeClr val="tx1"/>
                          </a:solidFill>
                          <a:latin typeface="Huawei Sans" panose="020C0503030203020204" pitchFamily="34" charset="0"/>
                        </a:rPr>
                        <a:t>Destination Address</a:t>
                      </a:r>
                      <a:endParaRPr lang="en-US" altLang="zh-CN" sz="1400" kern="1200" dirty="0">
                        <a:solidFill>
                          <a:schemeClr val="tx1"/>
                        </a:solidFill>
                        <a:latin typeface="Huawei Sans" panose="020C0503030203020204" pitchFamily="34" charset="0"/>
                        <a:ea typeface="+mn-ea"/>
                        <a:cs typeface="Arial" pitchFamily="34" charset="0"/>
                      </a:endParaRPr>
                    </a:p>
                  </a:txBody>
                  <a:tcPr marL="36000" marR="36000" marT="36000" marB="3600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95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 xmlns:a16="http://schemas.microsoft.com/office/drawing/2014/main" val="10003"/>
                  </a:ext>
                </a:extLst>
              </a:tr>
            </a:tbl>
          </a:graphicData>
        </a:graphic>
      </p:graphicFrame>
      <p:graphicFrame>
        <p:nvGraphicFramePr>
          <p:cNvPr id="23" name="表格 27"/>
          <p:cNvGraphicFramePr>
            <a:graphicFrameLocks noGrp="1"/>
          </p:cNvGraphicFramePr>
          <p:nvPr>
            <p:extLst/>
          </p:nvPr>
        </p:nvGraphicFramePr>
        <p:xfrm>
          <a:off x="1099588" y="2401630"/>
          <a:ext cx="8989679" cy="608500"/>
        </p:xfrm>
        <a:graphic>
          <a:graphicData uri="http://schemas.openxmlformats.org/drawingml/2006/table">
            <a:tbl>
              <a:tblPr firstRow="1" bandRow="1">
                <a:tableStyleId>{2D5ABB26-0587-4C30-8999-92F81FD0307C}</a:tableStyleId>
              </a:tblPr>
              <a:tblGrid>
                <a:gridCol w="2729011">
                  <a:extLst>
                    <a:ext uri="{9D8B030D-6E8A-4147-A177-3AD203B41FA5}">
                      <a16:colId xmlns="" xmlns:a16="http://schemas.microsoft.com/office/drawing/2014/main" val="20000"/>
                    </a:ext>
                  </a:extLst>
                </a:gridCol>
                <a:gridCol w="4503740">
                  <a:extLst>
                    <a:ext uri="{9D8B030D-6E8A-4147-A177-3AD203B41FA5}">
                      <a16:colId xmlns="" xmlns:a16="http://schemas.microsoft.com/office/drawing/2014/main" val="20001"/>
                    </a:ext>
                  </a:extLst>
                </a:gridCol>
                <a:gridCol w="1756928">
                  <a:extLst>
                    <a:ext uri="{9D8B030D-6E8A-4147-A177-3AD203B41FA5}">
                      <a16:colId xmlns="" xmlns:a16="http://schemas.microsoft.com/office/drawing/2014/main" val="20002"/>
                    </a:ext>
                  </a:extLst>
                </a:gridCol>
              </a:tblGrid>
              <a:tr h="304250">
                <a:tc>
                  <a:txBody>
                    <a:bodyPr/>
                    <a:lstStyle/>
                    <a:p>
                      <a:pPr marL="0" algn="ctr" defTabSz="914034" rtl="0" eaLnBrk="1" fontAlgn="ctr" latinLnBrk="0" hangingPunct="1"/>
                      <a:r>
                        <a:rPr lang="en-US" sz="1400" b="1" dirty="0" smtClean="0">
                          <a:solidFill>
                            <a:schemeClr val="bg1"/>
                          </a:solidFill>
                          <a:latin typeface="Huawei Sans" panose="020C0503030203020204" pitchFamily="34" charset="0"/>
                        </a:rPr>
                        <a:t>Next Header</a:t>
                      </a:r>
                      <a:endParaRPr lang="en-US" altLang="zh-CN" sz="1400" b="1" kern="1200" dirty="0">
                        <a:solidFill>
                          <a:schemeClr val="bg1"/>
                        </a:solidFill>
                        <a:latin typeface="Huawei Sans" panose="020C0503030203020204" pitchFamily="34" charset="0"/>
                        <a:ea typeface="+mn-ea"/>
                        <a:cs typeface="Arial" pitchFamily="34" charset="0"/>
                      </a:endParaRPr>
                    </a:p>
                  </a:txBody>
                  <a:tcPr marL="36000" marR="36000" marT="36000" marB="3600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50000"/>
                      </a:schemeClr>
                    </a:solidFill>
                  </a:tcPr>
                </a:tc>
                <a:tc>
                  <a:txBody>
                    <a:bodyPr/>
                    <a:lstStyle/>
                    <a:p>
                      <a:pPr marL="0" algn="ctr" defTabSz="914034" rtl="0" eaLnBrk="1" fontAlgn="ctr" latinLnBrk="0" hangingPunct="1"/>
                      <a:r>
                        <a:rPr lang="en-US" sz="1400" dirty="0" smtClean="0">
                          <a:solidFill>
                            <a:schemeClr val="tx1"/>
                          </a:solidFill>
                          <a:latin typeface="Huawei Sans" panose="020C0503030203020204" pitchFamily="34" charset="0"/>
                        </a:rPr>
                        <a:t>Extension Header Length</a:t>
                      </a:r>
                      <a:endParaRPr lang="en-US" altLang="zh-CN" sz="1400" kern="1200" dirty="0">
                        <a:solidFill>
                          <a:schemeClr val="tx1"/>
                        </a:solidFill>
                        <a:latin typeface="Huawei Sans" panose="020C0503030203020204" pitchFamily="34" charset="0"/>
                        <a:ea typeface="+mn-ea"/>
                        <a:cs typeface="Arial" pitchFamily="34" charset="0"/>
                      </a:endParaRPr>
                    </a:p>
                  </a:txBody>
                  <a:tcPr marL="36000" marR="36000" marT="36000" marB="3600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95000"/>
                      </a:schemeClr>
                    </a:solidFill>
                  </a:tcPr>
                </a:tc>
                <a:tc>
                  <a:txBody>
                    <a:bodyPr/>
                    <a:lstStyle/>
                    <a:p>
                      <a:pPr algn="ctr" fontAlgn="ctr"/>
                      <a:endParaRPr lang="en-US" altLang="zh-CN" sz="1200" dirty="0">
                        <a:latin typeface="Huawei Sans" panose="020C0503030203020204" pitchFamily="34" charset="0"/>
                        <a:ea typeface="微软雅黑" pitchFamily="34" charset="-122"/>
                        <a:cs typeface="Arial" pitchFamily="34" charset="0"/>
                      </a:endParaRPr>
                    </a:p>
                  </a:txBody>
                  <a:tcPr marL="36000" marR="36000" marT="36000" marB="3600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0"/>
                  </a:ext>
                </a:extLst>
              </a:tr>
              <a:tr h="304250">
                <a:tc gridSpan="3">
                  <a:txBody>
                    <a:bodyPr/>
                    <a:lstStyle/>
                    <a:p>
                      <a:pPr marL="0" algn="ctr" defTabSz="914034" rtl="0" eaLnBrk="1" fontAlgn="ctr" latinLnBrk="0" hangingPunct="1"/>
                      <a:r>
                        <a:rPr lang="en-US" sz="1400" dirty="0" smtClean="0">
                          <a:solidFill>
                            <a:schemeClr val="tx1"/>
                          </a:solidFill>
                          <a:latin typeface="Huawei Sans" panose="020C0503030203020204" pitchFamily="34" charset="0"/>
                        </a:rPr>
                        <a:t>Extension header 1's data</a:t>
                      </a:r>
                      <a:endParaRPr lang="en-US" altLang="zh-CN" sz="1400" kern="1200" dirty="0">
                        <a:solidFill>
                          <a:schemeClr val="tx1"/>
                        </a:solidFill>
                        <a:latin typeface="Huawei Sans" panose="020C0503030203020204" pitchFamily="34" charset="0"/>
                        <a:ea typeface="+mn-ea"/>
                        <a:cs typeface="Arial" pitchFamily="34" charset="0"/>
                      </a:endParaRPr>
                    </a:p>
                  </a:txBody>
                  <a:tcPr marL="36000" marR="36000" marT="36000" marB="3600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95000"/>
                      </a:schemeClr>
                    </a:solidFill>
                  </a:tcPr>
                </a:tc>
                <a:tc hMerge="1">
                  <a:txBody>
                    <a:bodyPr/>
                    <a:lstStyle/>
                    <a:p>
                      <a:endParaRPr lang="zh-CN" altLang="en-US"/>
                    </a:p>
                  </a:txBody>
                  <a:tcPr/>
                </a:tc>
                <a:tc hMerge="1">
                  <a:txBody>
                    <a:bodyPr/>
                    <a:lstStyle/>
                    <a:p>
                      <a:endParaRPr lang="zh-CN" altLang="en-US"/>
                    </a:p>
                  </a:txBody>
                  <a:tcPr/>
                </a:tc>
                <a:extLst>
                  <a:ext uri="{0D108BD9-81ED-4DB2-BD59-A6C34878D82A}">
                    <a16:rowId xmlns="" xmlns:a16="http://schemas.microsoft.com/office/drawing/2014/main" val="10001"/>
                  </a:ext>
                </a:extLst>
              </a:tr>
            </a:tbl>
          </a:graphicData>
        </a:graphic>
      </p:graphicFrame>
      <p:graphicFrame>
        <p:nvGraphicFramePr>
          <p:cNvPr id="24" name="表格 28"/>
          <p:cNvGraphicFramePr>
            <a:graphicFrameLocks noGrp="1"/>
          </p:cNvGraphicFramePr>
          <p:nvPr>
            <p:extLst/>
          </p:nvPr>
        </p:nvGraphicFramePr>
        <p:xfrm>
          <a:off x="1099587" y="3926683"/>
          <a:ext cx="8989677" cy="759796"/>
        </p:xfrm>
        <a:graphic>
          <a:graphicData uri="http://schemas.openxmlformats.org/drawingml/2006/table">
            <a:tbl>
              <a:tblPr firstRow="1" bandRow="1">
                <a:tableStyleId>{2D5ABB26-0587-4C30-8999-92F81FD0307C}</a:tableStyleId>
              </a:tblPr>
              <a:tblGrid>
                <a:gridCol w="8989677">
                  <a:extLst>
                    <a:ext uri="{9D8B030D-6E8A-4147-A177-3AD203B41FA5}">
                      <a16:colId xmlns="" xmlns:a16="http://schemas.microsoft.com/office/drawing/2014/main" val="20000"/>
                    </a:ext>
                  </a:extLst>
                </a:gridCol>
              </a:tblGrid>
              <a:tr h="759796">
                <a:tc>
                  <a:txBody>
                    <a:bodyPr/>
                    <a:lstStyle/>
                    <a:p>
                      <a:pPr marL="0" algn="ctr" defTabSz="914034" rtl="0" eaLnBrk="1" fontAlgn="ctr" latinLnBrk="0" hangingPunct="1"/>
                      <a:r>
                        <a:rPr lang="en-US" sz="1400" dirty="0" smtClean="0">
                          <a:solidFill>
                            <a:schemeClr val="tx1"/>
                          </a:solidFill>
                          <a:latin typeface="Huawei Sans" panose="020C0503030203020204" pitchFamily="34" charset="0"/>
                        </a:rPr>
                        <a:t>Payload</a:t>
                      </a:r>
                      <a:endParaRPr lang="en-US" altLang="zh-CN" sz="1400" kern="1200" dirty="0" smtClean="0">
                        <a:solidFill>
                          <a:schemeClr val="tx1"/>
                        </a:solidFill>
                        <a:latin typeface="Huawei Sans" panose="020C0503030203020204" pitchFamily="34" charset="0"/>
                        <a:ea typeface="+mn-ea"/>
                        <a:cs typeface="Arial" pitchFamily="34" charset="0"/>
                      </a:endParaRPr>
                    </a:p>
                    <a:p>
                      <a:pPr marL="0" algn="ctr" defTabSz="914034" rtl="0" eaLnBrk="1" fontAlgn="ctr" latinLnBrk="0" hangingPunct="1"/>
                      <a:r>
                        <a:rPr lang="en-US" sz="1400" dirty="0" smtClean="0">
                          <a:solidFill>
                            <a:schemeClr val="tx1"/>
                          </a:solidFill>
                          <a:latin typeface="Huawei Sans" panose="020C0503030203020204" pitchFamily="34" charset="0"/>
                        </a:rPr>
                        <a:t>(such as TCP/UDP packets)</a:t>
                      </a:r>
                      <a:endParaRPr lang="en-US" sz="1400" dirty="0">
                        <a:solidFill>
                          <a:schemeClr val="tx1"/>
                        </a:solidFill>
                        <a:latin typeface="Huawei Sans" panose="020C0503030203020204" pitchFamily="34" charset="0"/>
                      </a:endParaRPr>
                    </a:p>
                  </a:txBody>
                  <a:tcPr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0"/>
                  </a:ext>
                </a:extLst>
              </a:tr>
            </a:tbl>
          </a:graphicData>
        </a:graphic>
      </p:graphicFrame>
      <p:cxnSp>
        <p:nvCxnSpPr>
          <p:cNvPr id="25" name="直接连接符 29"/>
          <p:cNvCxnSpPr/>
          <p:nvPr/>
        </p:nvCxnSpPr>
        <p:spPr bwMode="gray">
          <a:xfrm flipH="1">
            <a:off x="2504767" y="1577438"/>
            <a:ext cx="3232418" cy="810373"/>
          </a:xfrm>
          <a:prstGeom prst="line">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6" name="直接连接符 30"/>
          <p:cNvCxnSpPr/>
          <p:nvPr/>
        </p:nvCxnSpPr>
        <p:spPr bwMode="gray">
          <a:xfrm>
            <a:off x="10257598" y="1194707"/>
            <a:ext cx="196385"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31"/>
          <p:cNvCxnSpPr/>
          <p:nvPr/>
        </p:nvCxnSpPr>
        <p:spPr bwMode="gray">
          <a:xfrm>
            <a:off x="10257598" y="2333219"/>
            <a:ext cx="196385"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 name="直接箭头连接符 32"/>
          <p:cNvCxnSpPr/>
          <p:nvPr/>
        </p:nvCxnSpPr>
        <p:spPr bwMode="gray">
          <a:xfrm>
            <a:off x="10355790" y="1194707"/>
            <a:ext cx="0" cy="1126937"/>
          </a:xfrm>
          <a:prstGeom prst="straightConnector1">
            <a:avLst/>
          </a:prstGeom>
          <a:ln>
            <a:solidFill>
              <a:schemeClr val="bg1">
                <a:lumMod val="75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9" name="直接连接符 33"/>
          <p:cNvCxnSpPr/>
          <p:nvPr/>
        </p:nvCxnSpPr>
        <p:spPr bwMode="gray">
          <a:xfrm>
            <a:off x="10257935" y="2416435"/>
            <a:ext cx="196385"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34"/>
          <p:cNvCxnSpPr/>
          <p:nvPr/>
        </p:nvCxnSpPr>
        <p:spPr bwMode="gray">
          <a:xfrm>
            <a:off x="10257935" y="3111704"/>
            <a:ext cx="196385"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1" name="直接箭头连接符 35"/>
          <p:cNvCxnSpPr/>
          <p:nvPr/>
        </p:nvCxnSpPr>
        <p:spPr bwMode="gray">
          <a:xfrm>
            <a:off x="10355790" y="2425766"/>
            <a:ext cx="0" cy="584364"/>
          </a:xfrm>
          <a:prstGeom prst="straightConnector1">
            <a:avLst/>
          </a:prstGeom>
          <a:ln>
            <a:solidFill>
              <a:schemeClr val="bg1">
                <a:lumMod val="75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32" name="矩形 36"/>
          <p:cNvSpPr/>
          <p:nvPr/>
        </p:nvSpPr>
        <p:spPr bwMode="gray">
          <a:xfrm>
            <a:off x="10346283" y="1591389"/>
            <a:ext cx="857927" cy="276999"/>
          </a:xfrm>
          <a:prstGeom prst="rect">
            <a:avLst/>
          </a:prstGeom>
        </p:spPr>
        <p:txBody>
          <a:bodyPr wrap="none">
            <a:spAutoFit/>
          </a:bodyPr>
          <a:lstStyle/>
          <a:p>
            <a:pPr fontAlgn="ctr"/>
            <a:r>
              <a:rPr lang="en-US" sz="1200" b="1" dirty="0" smtClean="0">
                <a:latin typeface="Huawei Sans" panose="020C0503030203020204" pitchFamily="34" charset="0"/>
              </a:rPr>
              <a:t>40 </a:t>
            </a:r>
            <a:r>
              <a:rPr lang="en-US" sz="1200" b="1" dirty="0">
                <a:latin typeface="Huawei Sans" panose="020C0503030203020204" pitchFamily="34" charset="0"/>
              </a:rPr>
              <a:t>octets</a:t>
            </a:r>
            <a:endParaRPr lang="en-US" altLang="zh-CN" sz="1200" b="1" dirty="0">
              <a:latin typeface="Huawei Sans" panose="020C0503030203020204" pitchFamily="34" charset="0"/>
            </a:endParaRPr>
          </a:p>
        </p:txBody>
      </p:sp>
      <p:sp>
        <p:nvSpPr>
          <p:cNvPr id="33" name="矩形 37"/>
          <p:cNvSpPr/>
          <p:nvPr/>
        </p:nvSpPr>
        <p:spPr bwMode="gray">
          <a:xfrm>
            <a:off x="10355790" y="2568557"/>
            <a:ext cx="1342034" cy="276999"/>
          </a:xfrm>
          <a:prstGeom prst="rect">
            <a:avLst/>
          </a:prstGeom>
        </p:spPr>
        <p:txBody>
          <a:bodyPr wrap="none">
            <a:spAutoFit/>
          </a:bodyPr>
          <a:lstStyle/>
          <a:p>
            <a:pPr fontAlgn="ctr"/>
            <a:r>
              <a:rPr lang="en-US" sz="1200" b="1" dirty="0" smtClean="0">
                <a:latin typeface="Huawei Sans" panose="020C0503030203020204" pitchFamily="34" charset="0"/>
              </a:rPr>
              <a:t>Variable length</a:t>
            </a:r>
            <a:endParaRPr lang="en-US" sz="1200" b="1" dirty="0">
              <a:latin typeface="Huawei Sans" panose="020C0503030203020204" pitchFamily="34" charset="0"/>
            </a:endParaRPr>
          </a:p>
        </p:txBody>
      </p:sp>
      <p:graphicFrame>
        <p:nvGraphicFramePr>
          <p:cNvPr id="34" name="表格 33"/>
          <p:cNvGraphicFramePr>
            <a:graphicFrameLocks noGrp="1"/>
          </p:cNvGraphicFramePr>
          <p:nvPr>
            <p:extLst/>
          </p:nvPr>
        </p:nvGraphicFramePr>
        <p:xfrm>
          <a:off x="1086272" y="3089641"/>
          <a:ext cx="9002993" cy="738490"/>
        </p:xfrm>
        <a:graphic>
          <a:graphicData uri="http://schemas.openxmlformats.org/drawingml/2006/table">
            <a:tbl>
              <a:tblPr firstRow="1" bandRow="1">
                <a:tableStyleId>{2D5ABB26-0587-4C30-8999-92F81FD0307C}</a:tableStyleId>
              </a:tblPr>
              <a:tblGrid>
                <a:gridCol w="2733051">
                  <a:extLst>
                    <a:ext uri="{9D8B030D-6E8A-4147-A177-3AD203B41FA5}">
                      <a16:colId xmlns="" xmlns:a16="http://schemas.microsoft.com/office/drawing/2014/main" val="20000"/>
                    </a:ext>
                  </a:extLst>
                </a:gridCol>
                <a:gridCol w="4510412">
                  <a:extLst>
                    <a:ext uri="{9D8B030D-6E8A-4147-A177-3AD203B41FA5}">
                      <a16:colId xmlns="" xmlns:a16="http://schemas.microsoft.com/office/drawing/2014/main" val="20001"/>
                    </a:ext>
                  </a:extLst>
                </a:gridCol>
                <a:gridCol w="1759530">
                  <a:extLst>
                    <a:ext uri="{9D8B030D-6E8A-4147-A177-3AD203B41FA5}">
                      <a16:colId xmlns="" xmlns:a16="http://schemas.microsoft.com/office/drawing/2014/main" val="20002"/>
                    </a:ext>
                  </a:extLst>
                </a:gridCol>
              </a:tblGrid>
              <a:tr h="369245">
                <a:tc>
                  <a:txBody>
                    <a:bodyPr/>
                    <a:lstStyle/>
                    <a:p>
                      <a:pPr marL="0" algn="ctr" defTabSz="914034" rtl="0" eaLnBrk="1" fontAlgn="ctr" latinLnBrk="0" hangingPunct="1"/>
                      <a:r>
                        <a:rPr lang="en-US" sz="1400" b="1" dirty="0" smtClean="0">
                          <a:solidFill>
                            <a:schemeClr val="bg1"/>
                          </a:solidFill>
                          <a:latin typeface="Huawei Sans" panose="020C0503030203020204" pitchFamily="34" charset="0"/>
                        </a:rPr>
                        <a:t>Next Header</a:t>
                      </a:r>
                      <a:endParaRPr lang="en-US" altLang="zh-CN" sz="1400" b="1" kern="1200" dirty="0">
                        <a:solidFill>
                          <a:schemeClr val="bg1"/>
                        </a:solidFill>
                        <a:latin typeface="Huawei Sans" panose="020C0503030203020204" pitchFamily="34" charset="0"/>
                        <a:ea typeface="+mn-ea"/>
                        <a:cs typeface="Arial" pitchFamily="34" charset="0"/>
                      </a:endParaRPr>
                    </a:p>
                  </a:txBody>
                  <a:tcPr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50000"/>
                      </a:schemeClr>
                    </a:solidFill>
                  </a:tcPr>
                </a:tc>
                <a:tc>
                  <a:txBody>
                    <a:bodyPr/>
                    <a:lstStyle/>
                    <a:p>
                      <a:pPr marL="0" algn="ctr" defTabSz="914034" rtl="0" eaLnBrk="1" fontAlgn="ctr" latinLnBrk="0" hangingPunct="1"/>
                      <a:r>
                        <a:rPr lang="en-US" sz="1400" dirty="0" smtClean="0">
                          <a:solidFill>
                            <a:schemeClr val="tx1"/>
                          </a:solidFill>
                          <a:latin typeface="Huawei Sans" panose="020C0503030203020204" pitchFamily="34" charset="0"/>
                        </a:rPr>
                        <a:t>Extension Header Length</a:t>
                      </a:r>
                      <a:endParaRPr lang="en-US" altLang="zh-CN" sz="1400" kern="1200" dirty="0">
                        <a:solidFill>
                          <a:schemeClr val="tx1"/>
                        </a:solidFill>
                        <a:latin typeface="Huawei Sans" panose="020C0503030203020204" pitchFamily="34" charset="0"/>
                        <a:ea typeface="+mn-ea"/>
                        <a:cs typeface="Arial" pitchFamily="34" charset="0"/>
                      </a:endParaRPr>
                    </a:p>
                  </a:txBody>
                  <a:tcPr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95000"/>
                      </a:schemeClr>
                    </a:solidFill>
                  </a:tcPr>
                </a:tc>
                <a:tc>
                  <a:txBody>
                    <a:bodyPr/>
                    <a:lstStyle/>
                    <a:p>
                      <a:pPr algn="ctr" fontAlgn="ctr"/>
                      <a:endParaRPr lang="en-US" altLang="zh-CN" sz="1200" dirty="0">
                        <a:latin typeface="Huawei Sans" panose="020C0503030203020204" pitchFamily="34" charset="0"/>
                        <a:ea typeface="微软雅黑" pitchFamily="34" charset="-122"/>
                        <a:cs typeface="Arial" pitchFamily="34" charset="0"/>
                      </a:endParaRPr>
                    </a:p>
                  </a:txBody>
                  <a:tcPr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000"/>
                  </a:ext>
                </a:extLst>
              </a:tr>
              <a:tr h="369245">
                <a:tc gridSpan="3">
                  <a:txBody>
                    <a:bodyPr/>
                    <a:lstStyle/>
                    <a:p>
                      <a:pPr marL="0" algn="ctr" defTabSz="914034" rtl="0" eaLnBrk="1" fontAlgn="ctr" latinLnBrk="0" hangingPunct="1"/>
                      <a:r>
                        <a:rPr lang="en-US" sz="1400" dirty="0" smtClean="0">
                          <a:solidFill>
                            <a:schemeClr val="tx1"/>
                          </a:solidFill>
                          <a:latin typeface="Huawei Sans" panose="020C0503030203020204" pitchFamily="34" charset="0"/>
                        </a:rPr>
                        <a:t>Extension header 2's data</a:t>
                      </a:r>
                      <a:endParaRPr lang="en-US" altLang="zh-CN" sz="1400" kern="1200" dirty="0">
                        <a:solidFill>
                          <a:schemeClr val="tx1"/>
                        </a:solidFill>
                        <a:latin typeface="Huawei Sans" panose="020C0503030203020204" pitchFamily="34" charset="0"/>
                        <a:ea typeface="+mn-ea"/>
                        <a:cs typeface="Arial" pitchFamily="34" charset="0"/>
                      </a:endParaRPr>
                    </a:p>
                  </a:txBody>
                  <a:tcPr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95000"/>
                      </a:schemeClr>
                    </a:solidFill>
                  </a:tcPr>
                </a:tc>
                <a:tc hMerge="1">
                  <a:txBody>
                    <a:bodyPr/>
                    <a:lstStyle/>
                    <a:p>
                      <a:endParaRPr lang="zh-CN" altLang="en-US"/>
                    </a:p>
                  </a:txBody>
                  <a:tcPr/>
                </a:tc>
                <a:tc hMerge="1">
                  <a:txBody>
                    <a:bodyPr/>
                    <a:lstStyle/>
                    <a:p>
                      <a:endParaRPr lang="zh-CN" altLang="en-US"/>
                    </a:p>
                  </a:txBody>
                  <a:tcPr/>
                </a:tc>
                <a:extLst>
                  <a:ext uri="{0D108BD9-81ED-4DB2-BD59-A6C34878D82A}">
                    <a16:rowId xmlns="" xmlns:a16="http://schemas.microsoft.com/office/drawing/2014/main" val="10001"/>
                  </a:ext>
                </a:extLst>
              </a:tr>
            </a:tbl>
          </a:graphicData>
        </a:graphic>
      </p:graphicFrame>
      <p:sp>
        <p:nvSpPr>
          <p:cNvPr id="35" name="弧形 38"/>
          <p:cNvSpPr/>
          <p:nvPr/>
        </p:nvSpPr>
        <p:spPr bwMode="gray">
          <a:xfrm>
            <a:off x="533872" y="3363021"/>
            <a:ext cx="1033239" cy="827160"/>
          </a:xfrm>
          <a:prstGeom prst="arc">
            <a:avLst>
              <a:gd name="adj1" fmla="val 5001726"/>
              <a:gd name="adj2" fmla="val 16277986"/>
            </a:avLst>
          </a:prstGeom>
          <a:ln w="28575">
            <a:solidFill>
              <a:schemeClr val="bg1">
                <a:lumMod val="50000"/>
              </a:schemeClr>
            </a:solidFill>
            <a:head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ndParaRPr>
          </a:p>
        </p:txBody>
      </p:sp>
      <p:cxnSp>
        <p:nvCxnSpPr>
          <p:cNvPr id="36" name="直接连接符 33"/>
          <p:cNvCxnSpPr/>
          <p:nvPr/>
        </p:nvCxnSpPr>
        <p:spPr bwMode="gray">
          <a:xfrm>
            <a:off x="10257598" y="3039855"/>
            <a:ext cx="196385"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4"/>
          <p:cNvCxnSpPr/>
          <p:nvPr/>
        </p:nvCxnSpPr>
        <p:spPr bwMode="gray">
          <a:xfrm>
            <a:off x="10248091" y="3859608"/>
            <a:ext cx="196385"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8" name="直接箭头连接符 35"/>
          <p:cNvCxnSpPr/>
          <p:nvPr/>
        </p:nvCxnSpPr>
        <p:spPr bwMode="gray">
          <a:xfrm>
            <a:off x="10355790" y="3109193"/>
            <a:ext cx="0" cy="718938"/>
          </a:xfrm>
          <a:prstGeom prst="straightConnector1">
            <a:avLst/>
          </a:prstGeom>
          <a:ln>
            <a:solidFill>
              <a:schemeClr val="bg1">
                <a:lumMod val="75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40" name="弧形 38"/>
          <p:cNvSpPr/>
          <p:nvPr/>
        </p:nvSpPr>
        <p:spPr bwMode="gray">
          <a:xfrm>
            <a:off x="533871" y="2439722"/>
            <a:ext cx="1033239" cy="827160"/>
          </a:xfrm>
          <a:prstGeom prst="arc">
            <a:avLst>
              <a:gd name="adj1" fmla="val 5001726"/>
              <a:gd name="adj2" fmla="val 16277986"/>
            </a:avLst>
          </a:prstGeom>
          <a:ln w="28575">
            <a:solidFill>
              <a:schemeClr val="bg1">
                <a:lumMod val="50000"/>
              </a:schemeClr>
            </a:solidFill>
            <a:head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ndParaRPr>
          </a:p>
        </p:txBody>
      </p:sp>
      <p:sp>
        <p:nvSpPr>
          <p:cNvPr id="41" name="矩形 37"/>
          <p:cNvSpPr/>
          <p:nvPr/>
        </p:nvSpPr>
        <p:spPr bwMode="gray">
          <a:xfrm>
            <a:off x="10355790" y="3332464"/>
            <a:ext cx="1342034" cy="276999"/>
          </a:xfrm>
          <a:prstGeom prst="rect">
            <a:avLst/>
          </a:prstGeom>
        </p:spPr>
        <p:txBody>
          <a:bodyPr wrap="none">
            <a:spAutoFit/>
          </a:bodyPr>
          <a:lstStyle/>
          <a:p>
            <a:pPr fontAlgn="ctr"/>
            <a:r>
              <a:rPr lang="en-US" sz="1200" b="1" dirty="0" smtClean="0">
                <a:latin typeface="Huawei Sans" panose="020C0503030203020204" pitchFamily="34" charset="0"/>
              </a:rPr>
              <a:t>Variable length</a:t>
            </a:r>
            <a:endParaRPr lang="en-US" sz="1200" b="1" dirty="0">
              <a:latin typeface="Huawei Sans" panose="020C0503030203020204" pitchFamily="34" charset="0"/>
            </a:endParaRPr>
          </a:p>
        </p:txBody>
      </p:sp>
      <p:sp>
        <p:nvSpPr>
          <p:cNvPr id="42" name="矩形 41"/>
          <p:cNvSpPr/>
          <p:nvPr/>
        </p:nvSpPr>
        <p:spPr bwMode="gray">
          <a:xfrm>
            <a:off x="1086272" y="4736967"/>
            <a:ext cx="9100453" cy="1502976"/>
          </a:xfrm>
          <a:prstGeom prst="rect">
            <a:avLst/>
          </a:prstGeom>
        </p:spPr>
        <p:txBody>
          <a:bodyPr wrap="square">
            <a:spAutoFit/>
          </a:bodyPr>
          <a:lstStyle/>
          <a:p>
            <a:pPr marL="177800" indent="-177800" algn="just" fontAlgn="ctr">
              <a:lnSpc>
                <a:spcPts val="2200"/>
              </a:lnSpc>
              <a:buFont typeface="Arial" panose="020B0604020202020204" pitchFamily="34" charset="0"/>
              <a:buChar char="•"/>
            </a:pPr>
            <a:r>
              <a:rPr lang="en-US" sz="1400" b="1" dirty="0" smtClean="0">
                <a:latin typeface="Huawei Sans" panose="020C0503030203020204" pitchFamily="34" charset="0"/>
              </a:rPr>
              <a:t>Next Header</a:t>
            </a:r>
            <a:r>
              <a:rPr lang="en-US" sz="1400" dirty="0" smtClean="0">
                <a:latin typeface="Huawei Sans" panose="020C0503030203020204" pitchFamily="34" charset="0"/>
              </a:rPr>
              <a:t>: 8 bits long. This field is similar to the Next Header field in the basic IPv6 header, indicating the next extension header (if any) or upper-layer protocol type.</a:t>
            </a:r>
          </a:p>
          <a:p>
            <a:pPr marL="177800" indent="-177800" algn="just" fontAlgn="ctr">
              <a:lnSpc>
                <a:spcPts val="2200"/>
              </a:lnSpc>
              <a:buFont typeface="Arial" panose="020B0604020202020204" pitchFamily="34" charset="0"/>
              <a:buChar char="•"/>
            </a:pPr>
            <a:r>
              <a:rPr lang="en-US" sz="1400" b="1" dirty="0" smtClean="0">
                <a:latin typeface="Huawei Sans" panose="020C0503030203020204" pitchFamily="34" charset="0"/>
              </a:rPr>
              <a:t>Extension Header Length</a:t>
            </a:r>
            <a:r>
              <a:rPr lang="en-US" sz="1400" dirty="0" smtClean="0">
                <a:latin typeface="Huawei Sans" panose="020C0503030203020204" pitchFamily="34" charset="0"/>
              </a:rPr>
              <a:t>: 8 bits long. This field indicates the extension header length excluding the Next Header field.</a:t>
            </a:r>
          </a:p>
          <a:p>
            <a:pPr marL="177800" indent="-177800" algn="just" fontAlgn="ctr">
              <a:lnSpc>
                <a:spcPts val="2200"/>
              </a:lnSpc>
              <a:buFont typeface="Arial" panose="020B0604020202020204" pitchFamily="34" charset="0"/>
              <a:buChar char="•"/>
            </a:pPr>
            <a:r>
              <a:rPr lang="en-US" sz="1400" b="1" dirty="0" smtClean="0">
                <a:latin typeface="Huawei Sans" panose="020C0503030203020204" pitchFamily="34" charset="0"/>
              </a:rPr>
              <a:t>Extension Header Data</a:t>
            </a:r>
            <a:r>
              <a:rPr lang="en-US" sz="1400" dirty="0" smtClean="0">
                <a:latin typeface="Huawei Sans" panose="020C0503030203020204" pitchFamily="34" charset="0"/>
              </a:rPr>
              <a:t>: variable length. This field includes a series of options and the padding field.</a:t>
            </a:r>
            <a:endParaRPr lang="en-US" sz="1400" dirty="0">
              <a:latin typeface="Huawei Sans" panose="020C0503030203020204" pitchFamily="34" charset="0"/>
            </a:endParaRPr>
          </a:p>
        </p:txBody>
      </p:sp>
    </p:spTree>
    <p:extLst>
      <p:ext uri="{BB962C8B-B14F-4D97-AF65-F5344CB8AC3E}">
        <p14:creationId xmlns:p14="http://schemas.microsoft.com/office/powerpoint/2010/main" val="3113451131"/>
      </p:ext>
    </p:extLst>
  </p:cSld>
  <p:clrMapOvr>
    <a:masterClrMapping/>
  </p:clrMapOvr>
  <p:timing>
    <p:tnLst>
      <p:par>
        <p:cTn id="1" dur="indefinite" restart="never" nodeType="tmRoot"/>
      </p:par>
    </p:tnLst>
  </p:timing>
</p:sld>
</file>

<file path=ppt/theme/theme1.xml><?xml version="1.0" encoding="utf-8"?>
<a:theme xmlns:a="http://schemas.openxmlformats.org/drawingml/2006/main" name="1_标题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自功能页模板">
  <a:themeElements>
    <a:clrScheme name="自定义 2">
      <a:dk1>
        <a:sysClr val="windowText" lastClr="000000"/>
      </a:dk1>
      <a:lt1>
        <a:sysClr val="window" lastClr="FFFFFF"/>
      </a:lt1>
      <a:dk2>
        <a:srgbClr val="44546A"/>
      </a:dk2>
      <a:lt2>
        <a:srgbClr val="E7E6E6"/>
      </a:lt2>
      <a:accent1>
        <a:srgbClr val="C7000B"/>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内容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感谢页模板">
  <a:themeElements>
    <a:clrScheme name="2210">
      <a:dk1>
        <a:srgbClr val="1D1D1A"/>
      </a:dk1>
      <a:lt1>
        <a:srgbClr val="1D1D1A"/>
      </a:lt1>
      <a:dk2>
        <a:srgbClr val="FFFFFF"/>
      </a:dk2>
      <a:lt2>
        <a:srgbClr val="FFFFFF"/>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sz="1800" dirty="0"/>
        </a:defPPr>
      </a:lstStyle>
    </a:txDef>
  </a:objectDefaults>
  <a:extraClrSchemeLst/>
  <a:extLst>
    <a:ext uri="{05A4C25C-085E-4340-85A3-A5531E510DB2}">
      <thm15:themeFamily xmlns:thm15="http://schemas.microsoft.com/office/thememl/2012/main" name="演示文稿1" id="{5D7106B4-FD24-471A-B326-8B58E27A973B}" vid="{1AA013AF-7C2E-4A39-9796-86760F640C19}"/>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文档" ma:contentTypeID="0x01010002C5B4B712841F4C8A7AAEE2CD191271" ma:contentTypeVersion="1" ma:contentTypeDescription="新建文档。" ma:contentTypeScope="" ma:versionID="e3584c25149db5ebf399a1149e351fb6">
  <xsd:schema xmlns:xsd="http://www.w3.org/2001/XMLSchema" xmlns:xs="http://www.w3.org/2001/XMLSchema" xmlns:p="http://schemas.microsoft.com/office/2006/metadata/properties" xmlns:ns2="475f1e55-3009-46d8-9566-5d569a2b3a98" targetNamespace="http://schemas.microsoft.com/office/2006/metadata/properties" ma:root="true" ma:fieldsID="e872da27d3e632afd91cf7694db677c0" ns2:_="">
    <xsd:import namespace="475f1e55-3009-46d8-9566-5d569a2b3a98"/>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75f1e55-3009-46d8-9566-5d569a2b3a98" elementFormDefault="qualified">
    <xsd:import namespace="http://schemas.microsoft.com/office/2006/documentManagement/types"/>
    <xsd:import namespace="http://schemas.microsoft.com/office/infopath/2007/PartnerControls"/>
    <xsd:element name="SharedWithUsers" ma:index="8" nillable="true" ma:displayName="共享对象:"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内容类型"/>
        <xsd:element ref="dc:title" minOccurs="0" maxOccurs="1" ma:index="4" ma:displayName="标题"/>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910EFEAE-CE38-4782-874C-F0C04452BAF1}">
  <ds:schemaRefs>
    <ds:schemaRef ds:uri="http://schemas.microsoft.com/sharepoint/v3/contenttype/forms"/>
  </ds:schemaRefs>
</ds:datastoreItem>
</file>

<file path=customXml/itemProps2.xml><?xml version="1.0" encoding="utf-8"?>
<ds:datastoreItem xmlns:ds="http://schemas.openxmlformats.org/officeDocument/2006/customXml" ds:itemID="{07BF04BC-B89F-4C48-BC2A-4AFC85B61CB4}"/>
</file>

<file path=customXml/itemProps3.xml><?xml version="1.0" encoding="utf-8"?>
<ds:datastoreItem xmlns:ds="http://schemas.openxmlformats.org/officeDocument/2006/customXml" ds:itemID="{12296AD3-5121-4DF6-8150-62C25C031437}">
  <ds:schemaRefs>
    <ds:schemaRef ds:uri="http://purl.org/dc/dcmitype/"/>
    <ds:schemaRef ds:uri="http://www.w3.org/XML/1998/namespace"/>
    <ds:schemaRef ds:uri="http://schemas.microsoft.com/office/2006/documentManagement/types"/>
    <ds:schemaRef ds:uri="http://schemas.microsoft.com/office/2006/metadata/properties"/>
    <ds:schemaRef ds:uri="http://schemas.openxmlformats.org/package/2006/metadata/core-properties"/>
    <ds:schemaRef ds:uri="http://purl.org/dc/terms/"/>
    <ds:schemaRef ds:uri="http://schemas.microsoft.com/office/infopath/2007/PartnerControls"/>
    <ds:schemaRef ds:uri="475f1e55-3009-46d8-9566-5d569a2b3a98"/>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
  <TotalTime>686</TotalTime>
  <Words>11817</Words>
  <Application>Microsoft Office PowerPoint</Application>
  <PresentationFormat>宽屏</PresentationFormat>
  <Paragraphs>1439</Paragraphs>
  <Slides>47</Slides>
  <Notes>47</Notes>
  <HiddenSlides>3</HiddenSlides>
  <MMClips>0</MMClips>
  <ScaleCrop>false</ScaleCrop>
  <HeadingPairs>
    <vt:vector size="6" baseType="variant">
      <vt:variant>
        <vt:lpstr>已用的字体</vt:lpstr>
      </vt:variant>
      <vt:variant>
        <vt:i4>8</vt:i4>
      </vt:variant>
      <vt:variant>
        <vt:lpstr>主题</vt:lpstr>
      </vt:variant>
      <vt:variant>
        <vt:i4>4</vt:i4>
      </vt:variant>
      <vt:variant>
        <vt:lpstr>幻灯片标题</vt:lpstr>
      </vt:variant>
      <vt:variant>
        <vt:i4>47</vt:i4>
      </vt:variant>
    </vt:vector>
  </HeadingPairs>
  <TitlesOfParts>
    <vt:vector size="59" baseType="lpstr">
      <vt:lpstr>方正兰亭黑简体</vt:lpstr>
      <vt:lpstr>微软雅黑</vt:lpstr>
      <vt:lpstr>微软雅黑</vt:lpstr>
      <vt:lpstr>Arial</vt:lpstr>
      <vt:lpstr>Courier New</vt:lpstr>
      <vt:lpstr>Huawei Sans</vt:lpstr>
      <vt:lpstr>Times New Roman</vt:lpstr>
      <vt:lpstr>Wingdings</vt:lpstr>
      <vt:lpstr>1_标题页模板</vt:lpstr>
      <vt:lpstr>2_自功能页模板</vt:lpstr>
      <vt:lpstr>3_内容页模板</vt:lpstr>
      <vt:lpstr>4_感谢页模板</vt:lpstr>
      <vt:lpstr>PowerPoint 演示文稿</vt:lpstr>
      <vt:lpstr>IPv6 Transition Technologies</vt:lpstr>
      <vt:lpstr>PowerPoint 演示文稿</vt:lpstr>
      <vt:lpstr>PowerPoint 演示文稿</vt:lpstr>
      <vt:lpstr>PowerPoint 演示文稿</vt:lpstr>
      <vt:lpstr>Problem Faced by IP Networks and Introduction to IPv6 Technologies</vt:lpstr>
      <vt:lpstr>IPv6 Basics: IPv6 Header</vt:lpstr>
      <vt:lpstr>PowerPoint 演示文稿</vt:lpstr>
      <vt:lpstr>IPv6 Basics: IPv6 Extension Header</vt:lpstr>
      <vt:lpstr>IPv6 Basics: IPv6 Address</vt:lpstr>
      <vt:lpstr>IPv6 Basics: Service Process of IPv6 Unicast Addresses</vt:lpstr>
      <vt:lpstr>IPv6 Basics: Configuration Methods of GUAs</vt:lpstr>
      <vt:lpstr>IPv6 Address Application</vt:lpstr>
      <vt:lpstr>IPv6 Address Planning</vt:lpstr>
      <vt:lpstr>Example of IPv6 Address Planning</vt:lpstr>
      <vt:lpstr>PowerPoint 演示文稿</vt:lpstr>
      <vt:lpstr>Introduction to IPv6 Transition Technologies</vt:lpstr>
      <vt:lpstr>Tunneling Technology: IPv6 over IPv4</vt:lpstr>
      <vt:lpstr>Manual Tunnel</vt:lpstr>
      <vt:lpstr>Automatic Tunnel</vt:lpstr>
      <vt:lpstr>PowerPoint 演示文稿</vt:lpstr>
      <vt:lpstr>Tunneling Technology: 6PE</vt:lpstr>
      <vt:lpstr>Intra-AS 6PE</vt:lpstr>
      <vt:lpstr>Explicit Null Label Shared by 6PE Routes</vt:lpstr>
      <vt:lpstr>Tunneling Technology: 6VPE</vt:lpstr>
      <vt:lpstr>Configuring 6VPE (1)</vt:lpstr>
      <vt:lpstr>Configuring 6VPE (2)</vt:lpstr>
      <vt:lpstr>Configuring 6VPE (3)</vt:lpstr>
      <vt:lpstr>Example of Configuring 6VPE (1)</vt:lpstr>
      <vt:lpstr>Example of Configuring 6VPE (2)</vt:lpstr>
      <vt:lpstr>Example of Configuring 6VPE (3)</vt:lpstr>
      <vt:lpstr>Example of Configuring 6VPE (4)</vt:lpstr>
      <vt:lpstr>Verifying the Configuration</vt:lpstr>
      <vt:lpstr>Tunneling Technology: IPv4 over IPv6</vt:lpstr>
      <vt:lpstr>Translation Technology: NAT64</vt:lpstr>
      <vt:lpstr>NAT64 Prefixes</vt:lpstr>
      <vt:lpstr>Dynamic NAT64</vt:lpstr>
      <vt:lpstr>Static NAT64</vt:lpstr>
      <vt:lpstr>Configuring a NAT64 Prefix</vt:lpstr>
      <vt:lpstr>Configuring Dynamic NAT64</vt:lpstr>
      <vt:lpstr>Configuring Static NAT64</vt:lpstr>
      <vt:lpstr>Example for Configuring Dynamic NAT64 (1)</vt:lpstr>
      <vt:lpstr>Example for Configuring Dynamic NAT64 (2)</vt:lpstr>
      <vt:lpstr>Translation Technology: IVI</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luyueyuezjhw</cp:lastModifiedBy>
  <cp:revision>176</cp:revision>
  <dcterms:created xsi:type="dcterms:W3CDTF">2018-11-29T10:16:29Z</dcterms:created>
  <dcterms:modified xsi:type="dcterms:W3CDTF">2021-11-01T08:57:31Z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(3)o1hs4mlClRjbJEFq/icvfFpU0REso8Wivm7rj/o7r1kgqKS8xzpjKNZ1yn9aohVAvM2x4Mqk
3a3NY4c+8yGs9yvFOMfheO9oS0+o1LlNhA6XIQA86+JrQ6hsK9/0APcwNTHdCjjBSaDtaj/4
Uo9L2VDZcVBMvtU8kb/IfgVz6D8TwoZEGICiihBBbBV4VXNs1yNotE+QVPFDWZ20t7ZwAwlL
u/+u3Us5cg9WVD1QsN</vt:lpwstr>
  </property>
  <property fmtid="{D5CDD505-2E9C-101B-9397-08002B2CF9AE}" pid="3" name="_2015_ms_pID_7253431">
    <vt:lpwstr>v4tuwLjOwQz7y1h5EqEiGUCsyJxZ3h5+pa1j8p8cvTpZKE04M2qDBj
22s+kclHmQO8SrbxaUO46LJpKxQ36TwgLCVhRealJ+cgq4+FLSeNpFkSrM/bYb8vnhYm830O
Y8mB5tRls+iPnqBBtC1Gxx2qmuSGd13R3i2/2ypHkuTrZNcM+HyfCnjDRHfW0HD6k9sn3j4H
SiHGp1kaH8aP9E26SbtCszntSWwaKPQZZoLy</vt:lpwstr>
  </property>
  <property fmtid="{D5CDD505-2E9C-101B-9397-08002B2CF9AE}" pid="4" name="_2015_ms_pID_7253432">
    <vt:lpwstr>bA==</vt:lpwstr>
  </property>
  <property fmtid="{D5CDD505-2E9C-101B-9397-08002B2CF9AE}" pid="5" name="ContentTypeId">
    <vt:lpwstr>0x01010002C5B4B712841F4C8A7AAEE2CD191271</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1635498702</vt:lpwstr>
  </property>
</Properties>
</file>