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81"/>
  </p:notesMasterIdLst>
  <p:handoutMasterIdLst>
    <p:handoutMasterId r:id="rId82"/>
  </p:handoutMasterIdLst>
  <p:sldIdLst>
    <p:sldId id="271" r:id="rId8"/>
    <p:sldId id="272" r:id="rId9"/>
    <p:sldId id="273" r:id="rId10"/>
    <p:sldId id="274" r:id="rId11"/>
    <p:sldId id="275" r:id="rId12"/>
    <p:sldId id="292" r:id="rId13"/>
    <p:sldId id="293" r:id="rId14"/>
    <p:sldId id="294" r:id="rId15"/>
    <p:sldId id="295" r:id="rId16"/>
    <p:sldId id="296" r:id="rId17"/>
    <p:sldId id="291" r:id="rId18"/>
    <p:sldId id="297" r:id="rId19"/>
    <p:sldId id="298" r:id="rId20"/>
    <p:sldId id="299" r:id="rId21"/>
    <p:sldId id="300" r:id="rId22"/>
    <p:sldId id="301" r:id="rId23"/>
    <p:sldId id="302" r:id="rId24"/>
    <p:sldId id="303" r:id="rId25"/>
    <p:sldId id="304" r:id="rId26"/>
    <p:sldId id="305" r:id="rId27"/>
    <p:sldId id="306" r:id="rId28"/>
    <p:sldId id="307" r:id="rId29"/>
    <p:sldId id="353" r:id="rId30"/>
    <p:sldId id="308" r:id="rId31"/>
    <p:sldId id="309" r:id="rId32"/>
    <p:sldId id="310" r:id="rId33"/>
    <p:sldId id="311" r:id="rId34"/>
    <p:sldId id="312" r:id="rId35"/>
    <p:sldId id="314" r:id="rId36"/>
    <p:sldId id="315" r:id="rId37"/>
    <p:sldId id="316" r:id="rId38"/>
    <p:sldId id="317" r:id="rId39"/>
    <p:sldId id="318" r:id="rId40"/>
    <p:sldId id="319" r:id="rId41"/>
    <p:sldId id="290" r:id="rId42"/>
    <p:sldId id="320" r:id="rId43"/>
    <p:sldId id="321" r:id="rId44"/>
    <p:sldId id="322" r:id="rId45"/>
    <p:sldId id="323" r:id="rId46"/>
    <p:sldId id="288" r:id="rId47"/>
    <p:sldId id="324" r:id="rId48"/>
    <p:sldId id="325" r:id="rId49"/>
    <p:sldId id="326" r:id="rId50"/>
    <p:sldId id="327" r:id="rId51"/>
    <p:sldId id="328" r:id="rId52"/>
    <p:sldId id="329" r:id="rId53"/>
    <p:sldId id="330" r:id="rId54"/>
    <p:sldId id="331" r:id="rId55"/>
    <p:sldId id="332" r:id="rId56"/>
    <p:sldId id="333" r:id="rId57"/>
    <p:sldId id="334" r:id="rId58"/>
    <p:sldId id="289" r:id="rId59"/>
    <p:sldId id="335" r:id="rId60"/>
    <p:sldId id="336" r:id="rId61"/>
    <p:sldId id="337" r:id="rId62"/>
    <p:sldId id="338" r:id="rId63"/>
    <p:sldId id="339" r:id="rId64"/>
    <p:sldId id="340" r:id="rId65"/>
    <p:sldId id="341" r:id="rId66"/>
    <p:sldId id="342" r:id="rId67"/>
    <p:sldId id="343" r:id="rId68"/>
    <p:sldId id="344" r:id="rId69"/>
    <p:sldId id="345" r:id="rId70"/>
    <p:sldId id="346" r:id="rId71"/>
    <p:sldId id="347" r:id="rId72"/>
    <p:sldId id="348" r:id="rId73"/>
    <p:sldId id="349" r:id="rId74"/>
    <p:sldId id="350" r:id="rId75"/>
    <p:sldId id="351" r:id="rId76"/>
    <p:sldId id="280" r:id="rId77"/>
    <p:sldId id="352" r:id="rId78"/>
    <p:sldId id="282" r:id="rId79"/>
    <p:sldId id="285" r:id="rId8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DAE2"/>
    <a:srgbClr val="56C4D2"/>
    <a:srgbClr val="404040"/>
    <a:srgbClr val="151515"/>
    <a:srgbClr val="C7000B"/>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68051" autoAdjust="0"/>
  </p:normalViewPr>
  <p:slideViewPr>
    <p:cSldViewPr snapToGrid="0" snapToObjects="1">
      <p:cViewPr varScale="1">
        <p:scale>
          <a:sx n="110" d="100"/>
          <a:sy n="110" d="100"/>
        </p:scale>
        <p:origin x="78" y="108"/>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1008"/>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viewProps" Target="view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61" Type="http://schemas.openxmlformats.org/officeDocument/2006/relationships/slide" Target="slides/slide54.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11/3/2021</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basic </a:t>
            </a:r>
            <a:r>
              <a:rPr lang="en-US" altLang="zh-CN" dirty="0" smtClean="0"/>
              <a:t>NAC </a:t>
            </a:r>
            <a:r>
              <a:rPr lang="en-US" dirty="0" smtClean="0"/>
              <a:t>process is as follows:</a:t>
            </a:r>
          </a:p>
          <a:p>
            <a:pPr marL="588600" lvl="1" indent="-228600">
              <a:buFont typeface="+mj-lt"/>
              <a:buAutoNum type="arabicPeriod"/>
            </a:pPr>
            <a:r>
              <a:rPr lang="en-US" dirty="0" smtClean="0"/>
              <a:t>User </a:t>
            </a:r>
            <a:r>
              <a:rPr lang="en-US" altLang="zh-CN" dirty="0" smtClean="0"/>
              <a:t>can</a:t>
            </a:r>
            <a:r>
              <a:rPr lang="en-US" dirty="0" smtClean="0"/>
              <a:t> access the network and have the pre-authentication domain network permission before authentication, including access to the access control server, DHCP, and DNS.</a:t>
            </a:r>
          </a:p>
          <a:p>
            <a:pPr marL="588600" lvl="1" indent="-228600">
              <a:buFont typeface="+mj-lt"/>
              <a:buAutoNum type="arabicPeriod"/>
            </a:pPr>
            <a:r>
              <a:rPr lang="en-US" altLang="zh-CN" dirty="0" smtClean="0"/>
              <a:t>After terminals are successfully authenticated, the admission server delivers network access rights to the admission device to allow users to access resources in the post-authentication domain. For </a:t>
            </a:r>
            <a:r>
              <a:rPr lang="en-US" dirty="0" smtClean="0"/>
              <a:t>authorized but insecure users, they are granted the rights to access resources in the isolation domain. Only after network </a:t>
            </a:r>
            <a:r>
              <a:rPr lang="en-US" altLang="zh-CN" dirty="0" smtClean="0"/>
              <a:t>vulnerabilities on the terminals are fixed, the admission server grants the rights to access resources in the post-authentication domain to the users. In the isolation domain, users can access resources in the pre-authentication domain to install and upgrade terminal agent software, patches, and antivirus software.</a:t>
            </a:r>
            <a:endParaRPr lang="en-US" dirty="0" smtClean="0"/>
          </a:p>
          <a:p>
            <a:pPr marL="588600" lvl="1" indent="-228600">
              <a:buFont typeface="+mj-lt"/>
              <a:buAutoNum type="arabicPeriod"/>
            </a:pPr>
            <a:r>
              <a:rPr lang="en-US" dirty="0" smtClean="0"/>
              <a:t>Unauthorized users and users who have not </a:t>
            </a:r>
            <a:r>
              <a:rPr lang="en-US" altLang="zh-CN" dirty="0" smtClean="0"/>
              <a:t>completed </a:t>
            </a:r>
            <a:r>
              <a:rPr lang="en-US" dirty="0" smtClean="0"/>
              <a:t>authentication are allowed to access resources only in the pre-authentication domain or isolation domain.</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1220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0964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The EAP packets transmitted between the client and access device are encapsulated in </a:t>
            </a:r>
            <a:r>
              <a:rPr lang="en-US" altLang="zh-CN" dirty="0" err="1" smtClean="0"/>
              <a:t>EAPoL</a:t>
            </a:r>
            <a:r>
              <a:rPr lang="en-US" altLang="zh-CN" dirty="0" smtClean="0"/>
              <a:t> format and transmitted across the LAN.</a:t>
            </a:r>
          </a:p>
          <a:p>
            <a:r>
              <a:rPr lang="en-US" altLang="zh-CN" dirty="0" smtClean="0"/>
              <a:t>Users can determine the authentication mode between the access device and authentication server based on the client support and network security requirements.</a:t>
            </a:r>
          </a:p>
          <a:p>
            <a:pPr lvl="1"/>
            <a:r>
              <a:rPr lang="en-US" altLang="zh-CN" dirty="0" smtClean="0"/>
              <a:t>EAP termination mode: The access device terminates EAP packets and encapsulates them into RADIUS packets. The authentication server then uses the standard RADIUS protocol to implement authentication, authorization, and accounting. </a:t>
            </a:r>
          </a:p>
          <a:p>
            <a:pPr lvl="1"/>
            <a:r>
              <a:rPr lang="en-US" altLang="zh-CN" dirty="0" smtClean="0"/>
              <a:t>EAP relay mode: The access device directly encapsulates the received EAP packets into EAP over RADIUS (</a:t>
            </a:r>
            <a:r>
              <a:rPr lang="en-US" altLang="zh-CN" dirty="0" err="1" smtClean="0"/>
              <a:t>EAPoR</a:t>
            </a:r>
            <a:r>
              <a:rPr lang="en-US" altLang="zh-CN" dirty="0" smtClean="0"/>
              <a:t>) packets, and then transmits these packets over a complex network to the authentication server.</a:t>
            </a:r>
          </a:p>
          <a:p>
            <a:pPr lvl="0"/>
            <a:r>
              <a:rPr lang="en-US" altLang="zh-CN" dirty="0" err="1" smtClean="0"/>
              <a:t>EAPoL</a:t>
            </a:r>
            <a:r>
              <a:rPr lang="en-US" altLang="zh-CN" dirty="0" smtClean="0"/>
              <a:t> defines EAP encapsulation on IEEE 802 (such as 802.3 and 802.11) networks. </a:t>
            </a:r>
            <a:r>
              <a:rPr lang="en-US" altLang="zh-CN" dirty="0" err="1" smtClean="0"/>
              <a:t>EAPoL</a:t>
            </a:r>
            <a:r>
              <a:rPr lang="en-US" altLang="zh-CN" dirty="0" smtClean="0"/>
              <a:t> only transmits EAP packets between 802.1X clients and access devices, and does not implement authentication.</a:t>
            </a:r>
          </a:p>
          <a:p>
            <a:r>
              <a:rPr lang="en-US" altLang="zh-CN" dirty="0" smtClean="0"/>
              <a:t>Typical </a:t>
            </a:r>
            <a:r>
              <a:rPr lang="en-US" dirty="0" smtClean="0"/>
              <a:t>EAP authentication protocols include Extensible Authentication Protocol Transport Layer Security (EAP-TLS), EAP Tunneled Transport Layer Security (EAP-TTLS), EAP Protected Extensible Authentication Protocol (EAP-PEAP), and EAP Message-Digest Algorithm 5 (EAP-MD5).</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11362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EAP relay mode</a:t>
            </a:r>
            <a:endParaRPr lang="en-US" altLang="zh-CN" dirty="0" smtClean="0"/>
          </a:p>
          <a:p>
            <a:pPr lvl="1"/>
            <a:r>
              <a:rPr lang="en-US" altLang="zh-CN" dirty="0" smtClean="0"/>
              <a:t>This mode simplifies the processing on the access device and supports various authentication methods. However, the authentication server must support EAP and have high processing capability</a:t>
            </a:r>
            <a:r>
              <a:rPr lang="en-US" dirty="0" smtClean="0"/>
              <a:t>.</a:t>
            </a:r>
            <a:endParaRPr lang="en-US" altLang="zh-CN" dirty="0" smtClean="0"/>
          </a:p>
          <a:p>
            <a:pPr lvl="1"/>
            <a:r>
              <a:rPr lang="en-US" altLang="zh-CN" dirty="0" smtClean="0"/>
              <a:t>The commonly used authentication modes include EAP-TLS, EAP-TTLS, and EAP-PEAP. EAP-TLS has the highest security because it requires a certificate to be loaded on both the client and authentication server. EAP-TTLS and EAP-PEAP are easier to deploy since the certificate needs to be loaded only on the authentication server, but not the client</a:t>
            </a:r>
            <a:r>
              <a:rPr lang="en-US" dirty="0" smtClean="0"/>
              <a:t>.</a:t>
            </a:r>
          </a:p>
          <a:p>
            <a:r>
              <a:rPr lang="en-US" dirty="0" smtClean="0"/>
              <a:t>EAP termination mode</a:t>
            </a:r>
            <a:endParaRPr lang="en-US" altLang="zh-CN" dirty="0" smtClean="0"/>
          </a:p>
          <a:p>
            <a:pPr lvl="1"/>
            <a:r>
              <a:rPr lang="en-US" altLang="zh-CN" dirty="0" smtClean="0"/>
              <a:t>This mode is advantageous in that mainstream RADIUS servers support PAP authentication and CHAP authentication, eliminating the need of server upgrade. However, the workload on the access device is heavy because it needs to extract the client authentication information from the EAP packets sent by the client and encapsulate the information using the standard RADIUS protocol. In addition, the access device does not support other EAP authentication methods except MD5-Challenge.</a:t>
            </a:r>
          </a:p>
          <a:p>
            <a:pPr lvl="1"/>
            <a:r>
              <a:rPr lang="en-US" altLang="zh-CN" dirty="0" smtClean="0"/>
              <a:t>The major difference between PAP and CHAP is that passwords in CHAP authentication are transmitted in cipher text, whereas passwords in PAP authentication are transmitted in plain text. In this aspect, CHAP provides higher security and is recommended.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8317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EAP relay authentication process:</a:t>
            </a:r>
            <a:endParaRPr lang="en-US" altLang="zh-CN" dirty="0" smtClean="0"/>
          </a:p>
          <a:p>
            <a:pPr marL="588600" lvl="1" indent="-228600">
              <a:buFont typeface="+mj-lt"/>
              <a:buAutoNum type="arabicPeriod"/>
            </a:pPr>
            <a:r>
              <a:rPr lang="en-US" altLang="zh-CN" dirty="0" smtClean="0"/>
              <a:t>When a user needs to access an external network, the user starts the 802.1X client, enters the applied and registered user name and password, and initiates a connection request. The client then sends an authentication request packet (</a:t>
            </a:r>
            <a:r>
              <a:rPr lang="en-US" altLang="zh-CN" dirty="0" err="1" smtClean="0"/>
              <a:t>EAPoL</a:t>
            </a:r>
            <a:r>
              <a:rPr lang="en-US" altLang="zh-CN" dirty="0" smtClean="0"/>
              <a:t>-Start) to the access device to start the authentication process</a:t>
            </a:r>
            <a:r>
              <a:rPr lang="en-US" dirty="0" smtClean="0"/>
              <a:t>.</a:t>
            </a:r>
          </a:p>
          <a:p>
            <a:pPr marL="588600" lvl="1" indent="-228600">
              <a:buFont typeface="+mj-lt"/>
              <a:buAutoNum type="arabicPeriod"/>
            </a:pPr>
            <a:r>
              <a:rPr lang="en-US" altLang="zh-CN" dirty="0" smtClean="0"/>
              <a:t>After receiving the authentication request packet, the access device returns an EAP-Request/Identity packet, requesting the client to send the previously entered user name</a:t>
            </a:r>
            <a:r>
              <a:rPr lang="en-US" dirty="0" smtClean="0"/>
              <a:t>.</a:t>
            </a:r>
          </a:p>
          <a:p>
            <a:pPr marL="588600" lvl="1" indent="-228600">
              <a:buFont typeface="+mj-lt"/>
              <a:buAutoNum type="arabicPeriod"/>
            </a:pPr>
            <a:r>
              <a:rPr lang="en-US" altLang="zh-CN" dirty="0" smtClean="0"/>
              <a:t>In response to the request sent by the access device, the client sends an EAP-Response/Identity packet containing the user name to the access device</a:t>
            </a:r>
            <a:r>
              <a:rPr lang="en-US" dirty="0" smtClean="0"/>
              <a:t>.</a:t>
            </a:r>
          </a:p>
          <a:p>
            <a:pPr marL="588600" lvl="1" indent="-228600">
              <a:buFont typeface="+mj-lt"/>
              <a:buAutoNum type="arabicPeriod"/>
            </a:pPr>
            <a:r>
              <a:rPr lang="en-US" altLang="zh-CN" dirty="0" smtClean="0"/>
              <a:t>The access device encapsulates the EAP-Response/Identity packet into a RADIUS Access-Request packet and sends the RADIUS packet to the authentication server</a:t>
            </a:r>
            <a:r>
              <a:rPr lang="en-US" dirty="0" smtClean="0"/>
              <a:t>.</a:t>
            </a:r>
          </a:p>
          <a:p>
            <a:pPr marL="588600" lvl="1" indent="-228600">
              <a:buFont typeface="+mj-lt"/>
              <a:buAutoNum type="arabicPeriod"/>
            </a:pPr>
            <a:r>
              <a:rPr lang="en-US" altLang="zh-CN" dirty="0" smtClean="0"/>
              <a:t>After receiving the user name forwarded by the access device, the RADIUS server searches the user name table in the local database for the corresponding password, encrypts the password with a randomly generated MD5 challenge, and sends a RADIUS Access-Challenge packet containing the MD5 challenge to the access device</a:t>
            </a:r>
            <a:r>
              <a:rPr lang="en-US" dirty="0" smtClean="0"/>
              <a:t>.</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7218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588600" lvl="1" indent="-228600">
              <a:buFont typeface="+mj-lt"/>
              <a:buAutoNum type="arabicPeriod" startAt="6"/>
            </a:pPr>
            <a:r>
              <a:rPr lang="en-US" altLang="zh-CN" dirty="0" smtClean="0"/>
              <a:t>The access device forwards the MD5 challenge received from the RADIUS server to the client.</a:t>
            </a:r>
          </a:p>
          <a:p>
            <a:pPr marL="588600" lvl="1" indent="-228600">
              <a:buFont typeface="+mj-lt"/>
              <a:buAutoNum type="arabicPeriod" startAt="6"/>
            </a:pPr>
            <a:r>
              <a:rPr lang="en-US" altLang="zh-CN" dirty="0" smtClean="0"/>
              <a:t>Upon receipt of the MD5 challenge, the client encrypts the password with the MD5 challenge, generates an EAP-Response/MD5-Challenge packet, and sends the packet to the access device.</a:t>
            </a:r>
          </a:p>
          <a:p>
            <a:pPr marL="588600" lvl="1" indent="-228600">
              <a:buFont typeface="+mj-lt"/>
              <a:buAutoNum type="arabicPeriod" startAt="6"/>
            </a:pPr>
            <a:r>
              <a:rPr lang="en-US" altLang="zh-CN" dirty="0" smtClean="0"/>
              <a:t>The access device encapsulates the EAP-Response/MD5-Challenge packet into a RADIUS Access-Request packet and sends the RADIUS packet to the RADIUS server.</a:t>
            </a:r>
          </a:p>
          <a:p>
            <a:pPr marL="588600" lvl="1" indent="-228600">
              <a:buFont typeface="+mj-lt"/>
              <a:buAutoNum type="arabicPeriod" startAt="6"/>
            </a:pPr>
            <a:r>
              <a:rPr lang="en-US" altLang="zh-CN" dirty="0" smtClean="0"/>
              <a:t>The RADIUS server compares the received encrypted password with the locally encrypted password. If the two passwords match, the user is considered valid and the RADIUS server sends a packet indicating successful authentication (RADIUS Access-Accept) to the access device</a:t>
            </a:r>
            <a:r>
              <a:rPr lang="en-US" dirty="0" smtClean="0"/>
              <a:t>.</a:t>
            </a:r>
          </a:p>
          <a:p>
            <a:pPr marL="588600" lvl="1" indent="-228600">
              <a:buFont typeface="+mj-lt"/>
              <a:buAutoNum type="arabicPeriod" startAt="6"/>
            </a:pPr>
            <a:r>
              <a:rPr lang="en-US" altLang="zh-CN" dirty="0" smtClean="0"/>
              <a:t>After receiving the RADIUS Access-Accept packet, the access device sends a packet indicating successful authentication (EAP-Success) to the client, changes the port state to authorized, and allows the user to access the network through the port</a:t>
            </a:r>
            <a:r>
              <a:rPr lang="en-US" dirty="0" smtClean="0"/>
              <a:t>.</a:t>
            </a:r>
          </a:p>
          <a:p>
            <a:r>
              <a:rPr lang="en-US" altLang="zh-CN" dirty="0" smtClean="0"/>
              <a:t>In EAP termination mode, the MD5 challenge for encrypting the user password is randomly generated by the access device, instead of the authentication server in EAP relay mode. Besides, in EAP termination mode, the access device encapsulates the user name, password encrypted by the client, and MD5 challenge into standard RADIUS packets, and sends the packets to the authentication server for authentication. In EAP relay mode, in contrast, the access device is only responsible for encapsulating EAP packets into RADIUS packets and transparently transmitting them to the authentication server.</a:t>
            </a:r>
            <a:endParaRPr lang="en-US" dirty="0" smtClean="0"/>
          </a:p>
          <a:p>
            <a:endParaRPr lang="en-US" altLang="zh-CN" dirty="0" smtClean="0"/>
          </a:p>
          <a:p>
            <a:endParaRPr lang="en-US" altLang="zh-CN" dirty="0"/>
          </a:p>
        </p:txBody>
      </p:sp>
    </p:spTree>
    <p:extLst>
      <p:ext uri="{BB962C8B-B14F-4D97-AF65-F5344CB8AC3E}">
        <p14:creationId xmlns:p14="http://schemas.microsoft.com/office/powerpoint/2010/main" val="2890232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0359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3582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53299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smtClean="0"/>
              <a:t>Dumb terminal: Compared with other terminals, dumb terminals have limited functions and simple interaction modes. In this document, dumb terminals refer to terminals whose authentication information such as user names and passwords cannot be entered.</a:t>
            </a:r>
          </a:p>
          <a:p>
            <a:pPr lvl="0">
              <a:lnSpc>
                <a:spcPct val="100000"/>
              </a:lnSpc>
            </a:pPr>
            <a:r>
              <a:rPr lang="en-US" altLang="zh-CN" dirty="0" smtClean="0"/>
              <a:t>By default, a MAC address without hyphens (-) is used as the user name and password for MAC address authentication, for example, 0005e0112233.</a:t>
            </a:r>
          </a:p>
          <a:p>
            <a:pPr>
              <a:lnSpc>
                <a:spcPct val="100000"/>
              </a:lnSpc>
            </a:pPr>
            <a:r>
              <a:rPr lang="en-US" altLang="zh-CN" dirty="0" smtClean="0"/>
              <a:t>Passwords of MAC address authentication users can be processed using PAP or CHAP. The following MAC address authentication process uses PAP as an example:</a:t>
            </a:r>
          </a:p>
          <a:p>
            <a:pPr marL="588600" lvl="1" indent="-228600">
              <a:lnSpc>
                <a:spcPct val="100000"/>
              </a:lnSpc>
              <a:buFont typeface="+mj-lt"/>
              <a:buAutoNum type="arabicPeriod"/>
            </a:pPr>
            <a:r>
              <a:rPr lang="en-US" altLang="zh-CN" dirty="0" smtClean="0"/>
              <a:t>When a terminal accesses the network, the access device detects and learns the MAC address of the terminal, triggering MAC address authentication.</a:t>
            </a:r>
          </a:p>
          <a:p>
            <a:pPr marL="588600" lvl="1" indent="-228600">
              <a:lnSpc>
                <a:spcPct val="100000"/>
              </a:lnSpc>
              <a:buFont typeface="+mj-lt"/>
              <a:buAutoNum type="arabicPeriod"/>
            </a:pPr>
            <a:r>
              <a:rPr lang="en-US" altLang="zh-CN" dirty="0" smtClean="0"/>
              <a:t>The access device generates a random value (MD5 challenge), arranges the user MAC address, password, and random value in sequence, encrypts them using the MD5 algorithm, encapsulates the encryption results into a RADIUS authentication request packet, and sends the packet to the RADIUS server.</a:t>
            </a:r>
          </a:p>
          <a:p>
            <a:pPr marL="588600" lvl="1" indent="-228600">
              <a:lnSpc>
                <a:spcPct val="100000"/>
              </a:lnSpc>
              <a:buFont typeface="+mj-lt"/>
              <a:buAutoNum type="arabicPeriod"/>
            </a:pPr>
            <a:r>
              <a:rPr lang="en-US" altLang="zh-CN" dirty="0" smtClean="0"/>
              <a:t>The RADIUS server arranges the user MAC address, password saved in the local database, and received random value in sequence, and uses the random value to encrypt them using the MD5 algorithm. If the encrypted password is the same as that received from the access device, the RADIUS server sends an authentication accept packet to the access device, indicating that MAC address authentication is successful and the terminal is allowed to access the network.</a:t>
            </a:r>
          </a:p>
          <a:p>
            <a:pPr>
              <a:lnSpc>
                <a:spcPct val="100000"/>
              </a:lnSpc>
            </a:pPr>
            <a:r>
              <a:rPr lang="en-US" altLang="zh-CN" dirty="0" smtClean="0"/>
              <a:t>Different from PAP, CHAP arranges CHAP ID</a:t>
            </a:r>
            <a:r>
              <a:rPr lang="zh-CN" altLang="en-US" dirty="0" smtClean="0"/>
              <a:t>，</a:t>
            </a:r>
            <a:r>
              <a:rPr lang="en-US" altLang="zh-CN" dirty="0" smtClean="0"/>
              <a:t>the user MAC address, and random value in sequence, encrypts them using the MD5 algorithm.</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34754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6771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9931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Client: In most cases, a client is a host where an HTTP/HTTPS-capable browser is installed. </a:t>
            </a:r>
          </a:p>
          <a:p>
            <a:r>
              <a:rPr lang="en-US" altLang="zh-CN" dirty="0" smtClean="0"/>
              <a:t>Access device: a network device such as a switch or router, which provides the following functions:</a:t>
            </a:r>
          </a:p>
          <a:p>
            <a:pPr lvl="1"/>
            <a:r>
              <a:rPr lang="en-US" altLang="zh-CN" dirty="0" smtClean="0"/>
              <a:t>Redirects all HTTP and HTTPS requests of users on authentication subnets to the Portal server before authentication is performed.</a:t>
            </a:r>
          </a:p>
          <a:p>
            <a:pPr lvl="1"/>
            <a:r>
              <a:rPr lang="en-US" altLang="zh-CN" dirty="0" smtClean="0"/>
              <a:t>Interacts with the Portal server and authentication server to implement user authentication, authorization, and accounting.</a:t>
            </a:r>
          </a:p>
          <a:p>
            <a:pPr lvl="1"/>
            <a:r>
              <a:rPr lang="en-US" altLang="zh-CN" dirty="0" smtClean="0"/>
              <a:t>Grants users access to specified network resources upon successful authentication.</a:t>
            </a:r>
          </a:p>
          <a:p>
            <a:r>
              <a:rPr lang="en-US" altLang="zh-CN" dirty="0" smtClean="0"/>
              <a:t>Portal server: a server system that receives authentication requests from clients, provides Portal services and authentication pages, and exchanges client authentication information with access devices.</a:t>
            </a:r>
          </a:p>
          <a:p>
            <a:r>
              <a:rPr lang="en-US" altLang="zh-CN" dirty="0" smtClean="0"/>
              <a:t>Authentication server: interacts with access devices to implement user authentication, authorization, and accounting.</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88645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a:t>Portal authentication has the following advantages:</a:t>
            </a:r>
          </a:p>
          <a:p>
            <a:pPr lvl="1"/>
            <a:r>
              <a:rPr lang="en-US" altLang="zh-CN" dirty="0"/>
              <a:t>Ease of use: In most cases, Portal authentication authenticates a user on a web page, without any additional software required on the client.</a:t>
            </a:r>
          </a:p>
          <a:p>
            <a:pPr lvl="1"/>
            <a:r>
              <a:rPr lang="en-US" altLang="zh-CN" dirty="0"/>
              <a:t>Convenient operations: Portal authentication allows for value-added services on the web page, including advertisement push and enterprise publicity.</a:t>
            </a:r>
          </a:p>
          <a:p>
            <a:pPr lvl="1"/>
            <a:r>
              <a:rPr lang="en-US" altLang="zh-CN" dirty="0"/>
              <a:t>Mature technology: Portal authentication has been widely used on networks of carriers, fast food chains, hotels, and schools.</a:t>
            </a:r>
          </a:p>
          <a:p>
            <a:pPr lvl="1"/>
            <a:r>
              <a:rPr lang="en-US" altLang="zh-CN" dirty="0"/>
              <a:t>Flexible deployment: Portal authentication implements access control at the access layer or at the ingress of key data.</a:t>
            </a:r>
          </a:p>
          <a:p>
            <a:pPr lvl="1"/>
            <a:r>
              <a:rPr lang="en-US" altLang="zh-CN" dirty="0"/>
              <a:t>Flexible user management: Portal authentication can be performed on users based on the combination of user names and any one of VLANs, IP addresses, and MAC addresses.</a:t>
            </a:r>
          </a:p>
          <a:p>
            <a:endParaRPr lang="zh-CN" altLang="en-US" dirty="0"/>
          </a:p>
        </p:txBody>
      </p:sp>
    </p:spTree>
    <p:extLst>
      <p:ext uri="{BB962C8B-B14F-4D97-AF65-F5344CB8AC3E}">
        <p14:creationId xmlns:p14="http://schemas.microsoft.com/office/powerpoint/2010/main" val="33056595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Select a Portal authentication mode based on the actual network requirements.</a:t>
            </a:r>
          </a:p>
          <a:p>
            <a:pPr lvl="1"/>
            <a:r>
              <a:rPr lang="en-US" altLang="zh-CN" dirty="0" smtClean="0"/>
              <a:t>When Layer 2 authentication is used, the device can learn users' MAC addresses and identify the users based on their MAC addresses and IP addresses. Layer 2 authentication provides a simple authentication process while ensuring high security. However, users must be in the same network segment as the access device, causing inflexible networking.</a:t>
            </a:r>
          </a:p>
          <a:p>
            <a:pPr lvl="1"/>
            <a:r>
              <a:rPr lang="en-US" altLang="zh-CN" dirty="0" smtClean="0"/>
              <a:t>When Layer 3 authentication is used, the device cannot obtain the MAC address of a client, so it identifies the user based only on the client IP address. Layer 3 authentication allows for flexible networking and facilitates remote control. However, users can only be identified based on their IP addresses, leading to poor security.</a:t>
            </a:r>
          </a:p>
          <a:p>
            <a:pPr lvl="0"/>
            <a:r>
              <a:rPr lang="en-US" altLang="zh-CN" dirty="0" smtClean="0"/>
              <a:t>The Portal authentication process is as follows:</a:t>
            </a:r>
          </a:p>
          <a:p>
            <a:pPr marL="588600" lvl="1" indent="-228600">
              <a:buFont typeface="+mj-lt"/>
              <a:buAutoNum type="arabicPeriod"/>
            </a:pPr>
            <a:r>
              <a:rPr lang="en-US" altLang="zh-CN" dirty="0" smtClean="0"/>
              <a:t>Before authentication, the client establishes a pre-connection with the access device. The access device creates a user online entry for the client and grants the client access to certain network resources. The Layer 3 authentication process is similar to the Layer 2 authentication process, except that no pre-connection is established between the client and access device.</a:t>
            </a:r>
          </a:p>
          <a:p>
            <a:pPr marL="588600" lvl="1" indent="-228600">
              <a:buFont typeface="+mj-lt"/>
              <a:buAutoNum type="arabicPeriod"/>
            </a:pPr>
            <a:r>
              <a:rPr lang="en-US" altLang="zh-CN" dirty="0" smtClean="0"/>
              <a:t>The client initiates an HTTP connection request.</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1628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marL="588600" lvl="1" indent="-228600">
              <a:buFont typeface="+mj-lt"/>
              <a:buAutoNum type="arabicPeriod" startAt="3"/>
            </a:pPr>
            <a:r>
              <a:rPr lang="en-US" altLang="zh-CN" dirty="0" smtClean="0"/>
              <a:t>Upon receipt of the HTTP connection request packet, the access device determines whether to permit the packet. If the HTTP packet is destined for the Portal server or a publicly available network resource, the access device permits the packet. If the HTTP packet is destined for other addresses, the access device sends the uniform resource locator (URL) of the Portal authentication page to the client.</a:t>
            </a:r>
          </a:p>
          <a:p>
            <a:pPr marL="588600" lvl="1" indent="-228600">
              <a:buFont typeface="+mj-lt"/>
              <a:buAutoNum type="arabicPeriod" startAt="3"/>
            </a:pPr>
            <a:r>
              <a:rPr lang="en-US" altLang="zh-CN" dirty="0" smtClean="0"/>
              <a:t>The client sends an HTTP connection request to the Portal server based on the obtained URL.</a:t>
            </a:r>
          </a:p>
          <a:p>
            <a:pPr marL="588600" lvl="1" indent="-228600">
              <a:buFont typeface="+mj-lt"/>
              <a:buAutoNum type="arabicPeriod" startAt="3"/>
            </a:pPr>
            <a:r>
              <a:rPr lang="en-US" altLang="zh-CN" dirty="0" smtClean="0"/>
              <a:t>The Portal server returns the Portal authentication page to the client.</a:t>
            </a:r>
          </a:p>
          <a:p>
            <a:pPr marL="588600" lvl="1" indent="-228600">
              <a:buFont typeface="+mj-lt"/>
              <a:buAutoNum type="arabicPeriod" startAt="3"/>
            </a:pPr>
            <a:r>
              <a:rPr lang="en-US" altLang="zh-CN" dirty="0" smtClean="0"/>
              <a:t>The user enters the user name and password on the Portal authentication page. The client then sends a Portal authentication request to the Portal server.</a:t>
            </a:r>
          </a:p>
          <a:p>
            <a:pPr marL="588600" lvl="1" indent="-228600">
              <a:buFont typeface="+mj-lt"/>
              <a:buAutoNum type="arabicPeriod" startAt="3"/>
            </a:pPr>
            <a:r>
              <a:rPr lang="en-US" altLang="zh-CN" dirty="0" smtClean="0"/>
              <a:t>The parameters such as the user name and password are transmitted according to the protocol interaction process defined by different authentication protocols.</a:t>
            </a:r>
            <a:endParaRPr lang="en-US" altLang="zh-CN" dirty="0"/>
          </a:p>
        </p:txBody>
      </p:sp>
    </p:spTree>
    <p:extLst>
      <p:ext uri="{BB962C8B-B14F-4D97-AF65-F5344CB8AC3E}">
        <p14:creationId xmlns:p14="http://schemas.microsoft.com/office/powerpoint/2010/main" val="3795964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The following uses CHAP authentication as an example to describe the Portal-based Portal authentication process:</a:t>
            </a:r>
          </a:p>
          <a:p>
            <a:pPr marL="588600" lvl="1" indent="-228600">
              <a:buFont typeface="+mj-lt"/>
              <a:buAutoNum type="arabicPeriod" startAt="7"/>
            </a:pPr>
            <a:r>
              <a:rPr lang="en-US" altLang="zh-CN" dirty="0" smtClean="0"/>
              <a:t>After receiving the Portal authentication request, the Portal server sends a Portal challenge request packet to the access device. This step is performed only when CHAP authentication is used between the Portal server and access device. If PAP authentication is used, steps 7 and 8 are not performed</a:t>
            </a:r>
            <a:r>
              <a:rPr lang="en-US" dirty="0" smtClean="0"/>
              <a:t>.</a:t>
            </a:r>
          </a:p>
          <a:p>
            <a:pPr marL="588600" lvl="1" indent="-228600">
              <a:buFont typeface="+mj-lt"/>
              <a:buAutoNum type="arabicPeriod" startAt="7"/>
            </a:pPr>
            <a:r>
              <a:rPr lang="en-US" altLang="zh-CN" dirty="0" smtClean="0"/>
              <a:t>The access device sends a Portal challenge response packet to the Portal server</a:t>
            </a:r>
            <a:r>
              <a:rPr lang="en-US" dirty="0" smtClean="0"/>
              <a:t>.</a:t>
            </a:r>
          </a:p>
          <a:p>
            <a:pPr marL="588600" lvl="1" indent="-228600">
              <a:buFont typeface="+mj-lt"/>
              <a:buAutoNum type="arabicPeriod" startAt="7"/>
            </a:pPr>
            <a:r>
              <a:rPr lang="en-US" altLang="zh-CN" dirty="0" smtClean="0"/>
              <a:t>The Portal server encapsulates the entered user name and password into a Portal authentication request packet and sends the packet to the access device</a:t>
            </a:r>
            <a:r>
              <a:rPr lang="en-US" dirty="0" smtClean="0"/>
              <a:t>.</a:t>
            </a:r>
          </a:p>
          <a:p>
            <a:pPr marL="588600" lvl="1" indent="-228600">
              <a:buFont typeface="+mj-lt"/>
              <a:buAutoNum type="arabicPeriod" startAt="7"/>
            </a:pPr>
            <a:r>
              <a:rPr lang="en-US" altLang="zh-CN" dirty="0" smtClean="0"/>
              <a:t>The access device and RADIUS server exchange user information to authenticate the user, including:</a:t>
            </a:r>
          </a:p>
          <a:p>
            <a:pPr lvl="2"/>
            <a:r>
              <a:rPr lang="en-US" altLang="zh-CN" dirty="0" smtClean="0"/>
              <a:t>The access device encapsulates the entered user name and password into a RADIUS authentication request packet and sends the packet to the RADIUS server.</a:t>
            </a:r>
          </a:p>
          <a:p>
            <a:pPr lvl="1"/>
            <a:endParaRPr lang="en-US" dirty="0" smtClean="0"/>
          </a:p>
        </p:txBody>
      </p:sp>
      <p:sp>
        <p:nvSpPr>
          <p:cNvPr id="9" name="幻灯片图像占位符 8"/>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51984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2"/>
            <a:r>
              <a:rPr lang="en-US" altLang="zh-CN" dirty="0" smtClean="0"/>
              <a:t>The RADIUS server authenticates the user name and password. If authentication succeeds, the RADIUS server sends an authentication accept packet to the access device. If authentication fails, the RADIUS server sends an authentication reject packet to the access device. The authentication accept packet also contains user authorization information because RADIUS authorization is combined with authentication.</a:t>
            </a:r>
          </a:p>
          <a:p>
            <a:pPr lvl="2"/>
            <a:r>
              <a:rPr lang="en-US" altLang="zh-CN" dirty="0" smtClean="0"/>
              <a:t>The access device permits or denies the user access according to the authentication result. If the user access is permitted, the access device sends an accounting start request packet to the RADIUS server.</a:t>
            </a:r>
          </a:p>
          <a:p>
            <a:pPr lvl="2"/>
            <a:r>
              <a:rPr lang="en-US" altLang="zh-CN" dirty="0" smtClean="0"/>
              <a:t>The RADIUS server replies with an accounting start response packet, starts accounting, and adds the user to the local online user list.</a:t>
            </a:r>
          </a:p>
          <a:p>
            <a:pPr marL="588600" lvl="1" indent="-228600">
              <a:buFont typeface="+mj-lt"/>
              <a:buAutoNum type="arabicPeriod" startAt="11"/>
            </a:pPr>
            <a:r>
              <a:rPr lang="en-US" altLang="zh-CN" dirty="0" smtClean="0"/>
              <a:t>The access device sends the Portal authentication result to the Portal server and adds the user to the local online user list</a:t>
            </a:r>
            <a:r>
              <a:rPr lang="en-US" dirty="0" smtClean="0"/>
              <a:t>.</a:t>
            </a:r>
          </a:p>
          <a:p>
            <a:pPr marL="588600" lvl="1" indent="-228600">
              <a:buFont typeface="+mj-lt"/>
              <a:buAutoNum type="arabicPeriod" startAt="11"/>
            </a:pPr>
            <a:r>
              <a:rPr lang="en-US" altLang="zh-CN" dirty="0" smtClean="0"/>
              <a:t>The Portal server sends the Portal authentication result to the client to inform the client of successful authentication and adds the user to the local online user list.</a:t>
            </a:r>
          </a:p>
          <a:p>
            <a:pPr marL="588600" lvl="1" indent="-228600">
              <a:buFont typeface="+mj-lt"/>
              <a:buAutoNum type="arabicPeriod" startAt="11"/>
            </a:pPr>
            <a:r>
              <a:rPr lang="en-US" altLang="zh-CN" dirty="0" smtClean="0"/>
              <a:t>The Portal server sends an authentication acknowledgment packet to the access device.</a:t>
            </a:r>
          </a:p>
          <a:p>
            <a:r>
              <a:rPr lang="en-US" dirty="0" smtClean="0"/>
              <a:t>Note: If the built-in Portal server </a:t>
            </a:r>
            <a:r>
              <a:rPr lang="en-US" altLang="zh-CN" dirty="0" smtClean="0"/>
              <a:t>function </a:t>
            </a:r>
            <a:r>
              <a:rPr lang="en-US" dirty="0" smtClean="0"/>
              <a:t>of an access device is used for Portal authentication, only the Portal protocol is supported.</a:t>
            </a:r>
          </a:p>
          <a:p>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4219941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smtClean="0"/>
              <a:t>HTTPS is a secure HTTP and also known as </a:t>
            </a:r>
            <a:r>
              <a:rPr lang="en-US" altLang="zh-CN" dirty="0" err="1" smtClean="0"/>
              <a:t>HyperText</a:t>
            </a:r>
            <a:r>
              <a:rPr lang="en-US" altLang="zh-CN" dirty="0" smtClean="0"/>
              <a:t> Transfer Protocol over Transport Layer Security (HTTP over TLS) or </a:t>
            </a:r>
            <a:r>
              <a:rPr lang="en-US" altLang="zh-CN" dirty="0" err="1" smtClean="0"/>
              <a:t>HyperText</a:t>
            </a:r>
            <a:r>
              <a:rPr lang="en-US" altLang="zh-CN" dirty="0" smtClean="0"/>
              <a:t> Transfer Protocol over Secure Socket Layer (HTTP over SSL). HTTPS uses HTTP for communication and SSL/TLS for data encryption.</a:t>
            </a:r>
          </a:p>
          <a:p>
            <a:pPr>
              <a:lnSpc>
                <a:spcPct val="100000"/>
              </a:lnSpc>
            </a:pPr>
            <a:r>
              <a:rPr lang="en-US" altLang="zh-CN" dirty="0" smtClean="0"/>
              <a:t>A URL is a concise representation of the location and access method of a resource that can be obtained from the Internet. It is the address of a standard resource on the Internet. Each file on the Internet has a unique URL. The URL contains information about the location of the file and how a browser should process the file.</a:t>
            </a:r>
          </a:p>
          <a:p>
            <a:pPr>
              <a:lnSpc>
                <a:spcPct val="100000"/>
              </a:lnSpc>
            </a:pPr>
            <a:r>
              <a:rPr lang="en-US" altLang="zh-CN" dirty="0" smtClean="0"/>
              <a:t>When HTTP/HTTPS-based Portal authentication is used, the authentication process is as follows:</a:t>
            </a:r>
          </a:p>
          <a:p>
            <a:pPr marL="588600" lvl="1" indent="-228600">
              <a:lnSpc>
                <a:spcPct val="100000"/>
              </a:lnSpc>
              <a:buFont typeface="+mj-lt"/>
              <a:buAutoNum type="arabicPeriod"/>
            </a:pPr>
            <a:r>
              <a:rPr lang="en-US" altLang="zh-CN" dirty="0" smtClean="0"/>
              <a:t>The Portal server instructs the client to send a Portal authentication request to the access device.</a:t>
            </a:r>
          </a:p>
          <a:p>
            <a:pPr marL="588600" lvl="1" indent="-228600">
              <a:lnSpc>
                <a:spcPct val="100000"/>
              </a:lnSpc>
              <a:buFont typeface="+mj-lt"/>
              <a:buAutoNum type="arabicPeriod"/>
            </a:pPr>
            <a:r>
              <a:rPr lang="en-US" altLang="zh-CN" dirty="0" smtClean="0"/>
              <a:t>The client sends a Portal authentication request to the access device. </a:t>
            </a:r>
          </a:p>
          <a:p>
            <a:pPr marL="588600" lvl="1" indent="-228600">
              <a:lnSpc>
                <a:spcPct val="100000"/>
              </a:lnSpc>
              <a:buFont typeface="+mj-lt"/>
              <a:buAutoNum type="arabicPeriod"/>
            </a:pPr>
            <a:r>
              <a:rPr lang="en-US" altLang="zh-CN" dirty="0" smtClean="0"/>
              <a:t>After receiving the Portal authentication request, the access device parses the packet according to parameter names to obtain parameters such as the user name and password, and then sends the obtained user name and password to the RADIUS server for authentication. The process is similar to the Portal-based Portal authentication.</a:t>
            </a:r>
          </a:p>
          <a:p>
            <a:pPr marL="588600" lvl="1" indent="-228600">
              <a:lnSpc>
                <a:spcPct val="100000"/>
              </a:lnSpc>
              <a:buFont typeface="+mj-lt"/>
              <a:buAutoNum type="arabicPeriod"/>
            </a:pPr>
            <a:r>
              <a:rPr lang="en-US" altLang="zh-CN" dirty="0" smtClean="0"/>
              <a:t>The access device returns the Portal authentication result to the client and adds the user to the local online user list.</a:t>
            </a:r>
          </a:p>
          <a:p>
            <a:pPr>
              <a:lnSpc>
                <a:spcPct val="100000"/>
              </a:lnSpc>
            </a:pPr>
            <a:r>
              <a:rPr lang="en-US" altLang="zh-CN" dirty="0" smtClean="0"/>
              <a:t>As shown in the figure, an HTTP request is sent in Get mode: https://Portal.example.com/login?userName=test&amp;password=Huawei@123. You can see that the user name and password are in plain text and are separated from the URL by a question mark (?).</a:t>
            </a:r>
          </a:p>
          <a:p>
            <a:pPr>
              <a:lnSpc>
                <a:spcPct val="100000"/>
              </a:lnSpc>
            </a:pP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09626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50477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71952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2852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5086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13011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passing Portal authentication, terminals may be disconnected from the wireless network when they move from one wireless signal coverage area to another or when the wireless signal is unstable. In this case, users need to enter their user names and passwords for identity authentication every time the terminals go online, leading to poor network access experience. MAC address-prioritized Portal authentication is used to resolve this problem. Generally, there is no need to enable MAC address-prioritized Portal authentication on wired networks that provide stable signals.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71708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0842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t>When the RADIUS server is used, the authentication accept packet also contains user authorization information because RADIUS authorization is combined with authentication.</a:t>
            </a:r>
          </a:p>
          <a:p>
            <a:r>
              <a:rPr lang="en-US" dirty="0" smtClean="0"/>
              <a:t>VLAN-based authorization by the RADIUS server:</a:t>
            </a:r>
            <a:endParaRPr lang="en-US" altLang="zh-CN" dirty="0" smtClean="0"/>
          </a:p>
          <a:p>
            <a:pPr lvl="1"/>
            <a:r>
              <a:rPr lang="en-US" altLang="zh-CN" dirty="0" smtClean="0"/>
              <a:t>After a user is authenticated, the RADIUS server delivers an authorized VLAN to the user. The access device then changes the VLAN to which the user belongs to the authorized VLAN, with the interface configuration remaining unchanged. The authorized VLAN has a higher priority than the VLAN configured on the interface. That is, the authorized VLAN takes effect after the authentication succeeds, and the configured VLAN takes effect when the user is offline</a:t>
            </a:r>
            <a:r>
              <a:rPr lang="en-US" dirty="0" smtClean="0"/>
              <a:t>.</a:t>
            </a:r>
          </a:p>
          <a:p>
            <a:r>
              <a:rPr lang="en-US" altLang="zh-CN" dirty="0" smtClean="0"/>
              <a:t>The RADIUS server can assign an authorized ACL to a user in either of the following modes</a:t>
            </a:r>
            <a:r>
              <a:rPr lang="en-US" dirty="0" smtClean="0"/>
              <a:t>:</a:t>
            </a:r>
          </a:p>
          <a:p>
            <a:pPr lvl="1"/>
            <a:r>
              <a:rPr lang="en-US" altLang="zh-CN" dirty="0" smtClean="0"/>
              <a:t>Static ACL assignment: The RADIUS server uses the standard RADIUS attribute </a:t>
            </a:r>
            <a:r>
              <a:rPr lang="en-US" altLang="zh-CN" b="1" dirty="0" smtClean="0"/>
              <a:t>Filter-Id</a:t>
            </a:r>
            <a:r>
              <a:rPr lang="en-US" altLang="zh-CN" dirty="0" smtClean="0"/>
              <a:t> to assign an ACL ID to the user. In this mode, the ACL and corresponding rules are configured on the access device in advance</a:t>
            </a:r>
            <a:r>
              <a:rPr lang="en-US" dirty="0" smtClean="0"/>
              <a:t>.</a:t>
            </a:r>
          </a:p>
          <a:p>
            <a:pPr lvl="1"/>
            <a:r>
              <a:rPr lang="en-US" altLang="zh-CN" dirty="0" smtClean="0"/>
              <a:t>Dynamic ACL assignment: The RADIUS server uses the Huawei extended RADIUS attribute </a:t>
            </a:r>
            <a:r>
              <a:rPr lang="en-US" altLang="zh-CN" b="1" dirty="0" smtClean="0"/>
              <a:t>HW-Data-Filter</a:t>
            </a:r>
            <a:r>
              <a:rPr lang="en-US" altLang="zh-CN" dirty="0" smtClean="0"/>
              <a:t> to assign an ACL ID and corresponding rules to the user. In this mode, the ACL ID and ACL rules are configured on the RADIUS server</a:t>
            </a:r>
            <a:r>
              <a:rPr lang="en-US" dirty="0" smtClean="0"/>
              <a: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9390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70721"/>
          </a:xfrm>
        </p:spPr>
        <p:txBody>
          <a:bodyPr/>
          <a:lstStyle/>
          <a:p>
            <a:r>
              <a:rPr lang="en-US" altLang="zh-CN" dirty="0" smtClean="0"/>
              <a:t>The RADIUS server assigns an authorized UCL group to a user in either of the following modes:</a:t>
            </a:r>
            <a:endParaRPr lang="en-US" dirty="0" smtClean="0"/>
          </a:p>
          <a:p>
            <a:pPr lvl="1"/>
            <a:r>
              <a:rPr lang="en-US" altLang="zh-CN" dirty="0" smtClean="0"/>
              <a:t>Assigns the UCL group name through the standard RADIUS attribute </a:t>
            </a:r>
            <a:r>
              <a:rPr lang="en-US" altLang="zh-CN" b="1" dirty="0" smtClean="0"/>
              <a:t>Filter-Id</a:t>
            </a:r>
            <a:r>
              <a:rPr lang="en-US" dirty="0" smtClean="0"/>
              <a:t>.</a:t>
            </a:r>
          </a:p>
          <a:p>
            <a:pPr lvl="1"/>
            <a:r>
              <a:rPr lang="en-US" altLang="zh-CN" dirty="0" smtClean="0"/>
              <a:t>Assigns the UCL group ID through the Huawei extended RADIUS attribute </a:t>
            </a:r>
            <a:r>
              <a:rPr lang="en-US" altLang="zh-CN" b="1" dirty="0" smtClean="0"/>
              <a:t>HW-UCL-Group</a:t>
            </a:r>
            <a:r>
              <a:rPr lang="en-US" dirty="0" smtClean="0"/>
              <a:t>.</a:t>
            </a:r>
          </a:p>
          <a:p>
            <a:pPr lvl="1"/>
            <a:r>
              <a:rPr lang="en-US" altLang="zh-CN" dirty="0" smtClean="0"/>
              <a:t>You must configure the UCL group and corresponding network access policies on the access device in advance, regardless of which UCL group authorization mode is used.</a:t>
            </a:r>
            <a:endParaRPr lang="en-US" dirty="0" smtClean="0"/>
          </a:p>
          <a:p>
            <a:pPr lvl="0"/>
            <a:r>
              <a:rPr lang="en-US" altLang="zh-CN" dirty="0" smtClean="0"/>
              <a:t>RADIUS is a fully extensible protocol. The No. 26 attribute (Vendor-Specific) defined in RFC 2865 can be used to extend RADIUS to implement the functions not supported by standard RADIUS attributes. For details about Huawei extended RADIUS attributes, see the product documentation.</a:t>
            </a:r>
          </a:p>
          <a:p>
            <a:r>
              <a:rPr lang="en-US" dirty="0" smtClean="0"/>
              <a:t>For more information, see the Free Mobility course.</a:t>
            </a:r>
          </a:p>
          <a:p>
            <a:endParaRPr lang="en-US" altLang="zh-CN" dirty="0" smtClean="0"/>
          </a:p>
          <a:p>
            <a:endParaRPr lang="en-US" altLang="zh-CN" dirty="0"/>
          </a:p>
        </p:txBody>
      </p:sp>
    </p:spTree>
    <p:extLst>
      <p:ext uri="{BB962C8B-B14F-4D97-AF65-F5344CB8AC3E}">
        <p14:creationId xmlns:p14="http://schemas.microsoft.com/office/powerpoint/2010/main" val="24753959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When an authentication-free rule is configured using an ACL, the ACL number is in the range from 6000 to 6031.</a:t>
            </a:r>
          </a:p>
          <a:p>
            <a:r>
              <a:rPr lang="en-US" altLang="zh-CN" smtClean="0"/>
              <a:t>The NAC escape mechanism grants specified network access rights to users when the authentication server is Down or to users who fail the authentication or are in pre-connection state. The escape solutions vary according to the authentication modes. Some escape solutions are shared by all authentication modes, while some are supported only in specific authentication modes. For details, see "NAC Escape Mechanism" in the product documentation.</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70442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a:t>
            </a:r>
            <a:endParaRPr lang="en-US" altLang="zh-CN" smtClean="0"/>
          </a:p>
          <a:p>
            <a:pPr lvl="1"/>
            <a:r>
              <a:rPr lang="en-US" altLang="zh-CN" smtClean="0"/>
              <a:t>MAC address authentication supports only user logout control by the access device and server</a:t>
            </a:r>
            <a:r>
              <a:rPr lang="en-US" smtClean="0"/>
              <a:t>.</a:t>
            </a:r>
          </a:p>
          <a:p>
            <a:pPr lvl="1"/>
            <a:r>
              <a:rPr lang="en-US" altLang="zh-CN" smtClean="0"/>
              <a:t>Portal authentication allows both the authentication server and Portal server to control user logout</a:t>
            </a:r>
            <a:r>
              <a:rPr lang="en-US" smtClean="0"/>
              <a:t>.</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3103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75615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VAP indicates a virtual access point.</a:t>
            </a:r>
            <a:endParaRPr lang="en-US" altLang="zh-CN" smtClean="0"/>
          </a:p>
          <a:p>
            <a:r>
              <a:rPr lang="en-US" smtClean="0"/>
              <a:t>VAP profile: Configure WLAN parameters in a VAP profile, and bind the VAP profile to an AP group or AP. Then, a VAP is generated on the AP to provide wireless access services for STAs.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982937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691904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665098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a static user is configured, the device preferentially uses the user name and password of the static user to authenticate the user when detecting that the user information matches the parameters such as the IP address range and domain name configured for the static user. If the authentication fails, the device performs 802.1X, MAC address, or Portal authentication on the user.</a:t>
            </a:r>
            <a:endParaRPr lang="en-US" altLang="zh-CN" dirty="0" smtClean="0"/>
          </a:p>
          <a:p>
            <a:pPr lvl="0"/>
            <a:r>
              <a:rPr lang="en-US" dirty="0" smtClean="0"/>
              <a:t>You can run the </a:t>
            </a:r>
            <a:r>
              <a:rPr lang="en-US" b="1" dirty="0" smtClean="0"/>
              <a:t>static-user username </a:t>
            </a:r>
            <a:r>
              <a:rPr lang="en-US" b="1" dirty="0" err="1" smtClean="0"/>
              <a:t>macaddress</a:t>
            </a:r>
            <a:r>
              <a:rPr lang="en-US" b="1" dirty="0" smtClean="0"/>
              <a:t> format </a:t>
            </a:r>
            <a:r>
              <a:rPr lang="en-US" dirty="0" smtClean="0"/>
              <a:t>command to specify the MAC address of a terminal as the user name and password for authentication, as well as the user name format. This command has a higher priority than the </a:t>
            </a:r>
            <a:r>
              <a:rPr lang="en-US" b="1" dirty="0" smtClean="0"/>
              <a:t>static-user username format-include and static-user password cipher password</a:t>
            </a:r>
            <a:r>
              <a:rPr lang="en-US" dirty="0" smtClean="0"/>
              <a:t> commands.</a:t>
            </a:r>
            <a:endParaRPr lang="en-US" altLang="zh-CN" dirty="0" smtClean="0"/>
          </a:p>
          <a:p>
            <a:pPr lvl="0"/>
            <a:r>
              <a:rPr lang="en-US" dirty="0" smtClean="0"/>
              <a:t>The </a:t>
            </a:r>
            <a:r>
              <a:rPr lang="en-US" b="1" dirty="0" smtClean="0"/>
              <a:t>static-user username format-include </a:t>
            </a:r>
            <a:r>
              <a:rPr lang="en-US" dirty="0" smtClean="0"/>
              <a:t>and </a:t>
            </a:r>
            <a:r>
              <a:rPr lang="en-US" b="1" dirty="0" smtClean="0"/>
              <a:t>static-user password </a:t>
            </a:r>
            <a:r>
              <a:rPr lang="en-US" dirty="0" smtClean="0"/>
              <a:t>commands are used to configure the user name and password of a static user respectively.</a:t>
            </a:r>
          </a:p>
          <a:p>
            <a:r>
              <a:rPr lang="en-US" altLang="zh-CN" dirty="0" smtClean="0"/>
              <a:t>By default (the S5731 is used as an example):</a:t>
            </a:r>
          </a:p>
          <a:p>
            <a:pPr lvl="1"/>
            <a:r>
              <a:rPr lang="en-US" altLang="zh-CN" dirty="0" smtClean="0"/>
              <a:t>The user name of a static user is a combination of [system-name] and [</a:t>
            </a:r>
            <a:r>
              <a:rPr lang="en-US" altLang="zh-CN" dirty="0" err="1" smtClean="0"/>
              <a:t>ip</a:t>
            </a:r>
            <a:r>
              <a:rPr lang="en-US" altLang="zh-CN" dirty="0" smtClean="0"/>
              <a:t>-address]. For example, when the system name of an access device is </a:t>
            </a:r>
            <a:r>
              <a:rPr lang="en-US" altLang="zh-CN" b="1" dirty="0" err="1" smtClean="0"/>
              <a:t>huawei</a:t>
            </a:r>
            <a:r>
              <a:rPr lang="en-US" altLang="zh-CN" dirty="0" smtClean="0"/>
              <a:t> and the user IP address is 1.1.1.1, then the static user name is </a:t>
            </a:r>
            <a:r>
              <a:rPr lang="en-US" altLang="zh-CN" b="1" dirty="0" smtClean="0"/>
              <a:t>huawei1.1.1.1</a:t>
            </a:r>
            <a:r>
              <a:rPr lang="en-US" altLang="zh-CN" dirty="0" smtClean="0"/>
              <a:t>.</a:t>
            </a:r>
          </a:p>
          <a:p>
            <a:pPr lvl="1"/>
            <a:r>
              <a:rPr lang="en-US" altLang="zh-CN" dirty="0" smtClean="0"/>
              <a:t>The password of a static user is not configured.</a:t>
            </a:r>
          </a:p>
          <a:p>
            <a:pPr lvl="0"/>
            <a:endParaRPr lang="en-US" altLang="zh-CN" dirty="0" smtClean="0"/>
          </a:p>
          <a:p>
            <a:pPr lvl="0"/>
            <a:endParaRPr lang="en-US" altLang="zh-CN" dirty="0"/>
          </a:p>
        </p:txBody>
      </p:sp>
      <p:sp>
        <p:nvSpPr>
          <p:cNvPr id="8" name="幻灯片图像占位符 7"/>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41519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525353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08226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0293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example, SW3 and SW4 are deployed between the authentication switch SW2 and users. Therefore, transparent transmission of </a:t>
            </a:r>
            <a:r>
              <a:rPr lang="en-US" altLang="zh-CN" smtClean="0"/>
              <a:t>802.1X packets must be </a:t>
            </a:r>
            <a:r>
              <a:rPr lang="en-US" smtClean="0"/>
              <a:t>configured on SW3 and SW4 so that SW2 can perform 802.1X authentication on users.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336447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2269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06527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81799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31523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07568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Devices at the access layer must transparently transmit BPDUs. Otherwise, 802.1X authentication fails. The reason is as follows:</a:t>
            </a:r>
          </a:p>
          <a:p>
            <a:pPr lvl="1"/>
            <a:r>
              <a:rPr lang="en-US" smtClean="0"/>
              <a:t>EAP packets transmitted in 802.1X authentication are BPDUs. By default, Huawei switches do not perform Layer 2 forwarding for BPDUs. If a Layer 2 switch exists between the 802.1X-enabled device and users, Layer 2 transparent transmission must be enabled on the Layer 2 switch. Otherwise, the EAP packets sent by users cannot reach the </a:t>
            </a:r>
            <a:r>
              <a:rPr lang="en-US" altLang="zh-CN" smtClean="0"/>
              <a:t>802.1X-enabled </a:t>
            </a:r>
            <a:r>
              <a:rPr lang="en-US" smtClean="0"/>
              <a:t>device, causing authentication failures.</a:t>
            </a:r>
            <a:endParaRPr lang="en-US" altLang="zh-CN" dirty="0" smtClean="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146730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policy association is configured, access devices can transparently transmit BPDUs and report user logout and user access positions in real time. In addition, authentication control devices request authentication access devices to execute user access policies, thus controlling user access to the network.</a:t>
            </a:r>
            <a:endParaRPr lang="en-US" altLang="zh-CN" smtClean="0"/>
          </a:p>
          <a:p>
            <a:r>
              <a:rPr lang="en-US" smtClean="0"/>
              <a:t>Roles involved in policy association:</a:t>
            </a:r>
            <a:endParaRPr lang="en-US" altLang="zh-CN" smtClean="0"/>
          </a:p>
          <a:p>
            <a:pPr lvl="1"/>
            <a:r>
              <a:rPr lang="en-US" smtClean="0"/>
              <a:t>Authentication access device: an authentication execution point that </a:t>
            </a:r>
            <a:r>
              <a:rPr lang="en-US" altLang="zh-CN" smtClean="0"/>
              <a:t>executes </a:t>
            </a:r>
            <a:r>
              <a:rPr lang="en-US" smtClean="0"/>
              <a:t>network access policies for users. When an </a:t>
            </a:r>
            <a:r>
              <a:rPr lang="en-US" altLang="zh-CN" smtClean="0"/>
              <a:t>authenticated</a:t>
            </a:r>
            <a:r>
              <a:rPr lang="en-US" smtClean="0"/>
              <a:t> user accesses the network, the device </a:t>
            </a:r>
            <a:r>
              <a:rPr lang="en-US" altLang="zh-CN" smtClean="0"/>
              <a:t>executes </a:t>
            </a:r>
            <a:r>
              <a:rPr lang="en-US" smtClean="0"/>
              <a:t>the corresponding access policy, such as a policy defining the VLAN, ACL, or UCL group to which the user belongs.</a:t>
            </a:r>
            <a:endParaRPr lang="en-US" altLang="zh-CN" smtClean="0"/>
          </a:p>
          <a:p>
            <a:pPr lvl="1"/>
            <a:r>
              <a:rPr lang="en-US" smtClean="0"/>
              <a:t>Authentication control device: an authentication control point that authenticates users and controls their access policies. The device authenticates the identities of users who attempt to access the network and specifies their network access rights, that is, accessible resources.</a:t>
            </a:r>
            <a:endParaRPr lang="en-US" altLang="zh-CN" smtClean="0"/>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731614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User login process:</a:t>
            </a:r>
          </a:p>
          <a:p>
            <a:pPr marL="588600" lvl="1" indent="-228600">
              <a:buFont typeface="+mj-lt"/>
              <a:buAutoNum type="arabicPeriod"/>
            </a:pPr>
            <a:r>
              <a:rPr lang="en-US" altLang="zh-CN" dirty="0" smtClean="0"/>
              <a:t>The control device and access device establish a CAPWAP tunnel with each other.</a:t>
            </a:r>
          </a:p>
          <a:p>
            <a:pPr marL="588600" lvl="1" indent="-228600">
              <a:buFont typeface="+mj-lt"/>
              <a:buAutoNum type="arabicPeriod"/>
            </a:pPr>
            <a:r>
              <a:rPr lang="en-US" altLang="zh-CN" dirty="0" smtClean="0"/>
              <a:t>When detecting the access of a new user, the access device creates a user association entry to record basic information such as the user and access interface.</a:t>
            </a:r>
          </a:p>
          <a:p>
            <a:pPr marL="588600" lvl="1" indent="-228600">
              <a:buFont typeface="+mj-lt"/>
              <a:buAutoNum type="arabicPeriod"/>
            </a:pPr>
            <a:r>
              <a:rPr lang="en-US" altLang="zh-CN" dirty="0" smtClean="0"/>
              <a:t>The access device sends a user association request to the control device.</a:t>
            </a:r>
          </a:p>
          <a:p>
            <a:pPr marL="588600" lvl="1" indent="-228600">
              <a:buFont typeface="+mj-lt"/>
              <a:buAutoNum type="arabicPeriod"/>
            </a:pPr>
            <a:r>
              <a:rPr lang="en-US" altLang="zh-CN" dirty="0" smtClean="0"/>
              <a:t>The control device creates a user association entry to save the mapping between the user and access device, and returns a user association response to notify the access device of successful association.</a:t>
            </a:r>
          </a:p>
          <a:p>
            <a:pPr marL="588600" lvl="1" indent="-228600">
              <a:buFont typeface="+mj-lt"/>
              <a:buAutoNum type="arabicPeriod"/>
            </a:pPr>
            <a:r>
              <a:rPr lang="en-US" altLang="zh-CN" dirty="0" smtClean="0"/>
              <a:t>The user initiates an authentication request to the control device. The access device forwards the authentication packets between the user and control device.</a:t>
            </a:r>
          </a:p>
          <a:p>
            <a:pPr marL="588600" lvl="1" indent="-228600">
              <a:buFont typeface="+mj-lt"/>
              <a:buAutoNum type="arabicPeriod"/>
            </a:pPr>
            <a:r>
              <a:rPr lang="en-US" altLang="zh-CN" dirty="0" smtClean="0"/>
              <a:t>The control device deletes the user association entry. When the authentication succeeds, the control device generates a complete user entry, and sends a user authorization request to the access device, and delivers the network access policy of the user to the access device.</a:t>
            </a:r>
          </a:p>
          <a:p>
            <a:pPr marL="588600" lvl="1" indent="-228600">
              <a:buFont typeface="+mj-lt"/>
              <a:buAutoNum type="arabicPeriod"/>
            </a:pPr>
            <a:r>
              <a:rPr lang="en-US" altLang="zh-CN" dirty="0" smtClean="0"/>
              <a:t>The access device updates the user association entry, grants the specified network access rights to the user, and sends a user authorization response to the control device.</a:t>
            </a:r>
          </a:p>
          <a:p>
            <a:pPr marL="588600" lvl="1" indent="-228600">
              <a:buFont typeface="+mj-lt"/>
              <a:buAutoNum type="arabicPeriod"/>
            </a:pPr>
            <a:r>
              <a:rPr lang="en-US" altLang="zh-CN" dirty="0" smtClean="0"/>
              <a:t>The user accesses the specified network resources.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74640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Authentication:</a:t>
            </a:r>
            <a:endParaRPr lang="en-US" altLang="zh-CN" smtClean="0"/>
          </a:p>
          <a:p>
            <a:pPr lvl="1"/>
            <a:r>
              <a:rPr lang="en-US" smtClean="0"/>
              <a:t>The user exchanges information with the authentication point. The authentication point directly exchanges authentication information with the authentication server. When the authentication succeeds, the authentication server delivers the user rights to the authentication point. The interface on the authentication point then executes the corresponding user policy.</a:t>
            </a:r>
            <a:endParaRPr lang="en-US" altLang="zh-CN" smtClean="0"/>
          </a:p>
          <a:p>
            <a:r>
              <a:rPr lang="en-US" smtClean="0"/>
              <a:t>Policy association:</a:t>
            </a:r>
            <a:endParaRPr lang="en-US" altLang="zh-CN" smtClean="0"/>
          </a:p>
          <a:p>
            <a:pPr lvl="1"/>
            <a:r>
              <a:rPr lang="en-US" smtClean="0"/>
              <a:t>The user exchanges information with the authentication execution point. The authentication execution point transmits the user credential to the authentication control point through a CAPWAP tunnel. The authentication control point exchanges authentication information with the authentication server.</a:t>
            </a:r>
            <a:endParaRPr lang="en-US" altLang="zh-CN" smtClean="0"/>
          </a:p>
          <a:p>
            <a:pPr lvl="1"/>
            <a:r>
              <a:rPr lang="en-US" smtClean="0"/>
              <a:t>When the authentication succeeds, the authentication server delivers user rights to the authentication control point, which further forwards the user rights to the authentication execution point through the CAPWAP tunnel. Finally, the </a:t>
            </a:r>
            <a:r>
              <a:rPr lang="en-US" altLang="zh-CN" smtClean="0"/>
              <a:t>interface on the </a:t>
            </a:r>
            <a:r>
              <a:rPr lang="en-US" smtClean="0"/>
              <a:t>authentication </a:t>
            </a:r>
            <a:r>
              <a:rPr lang="en-US" altLang="zh-CN" smtClean="0"/>
              <a:t>execution </a:t>
            </a:r>
            <a:r>
              <a:rPr lang="en-US" smtClean="0"/>
              <a:t>point executes the corresponding user policy.</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332012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49989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sym typeface="Huawei Sans" panose="020C0503030203020204" pitchFamily="34" charset="0"/>
              </a:rPr>
              <a:t>[Huawei-GigabitEthernet0/0/1] </a:t>
            </a:r>
            <a:r>
              <a:rPr lang="en-US" altLang="zh-CN" b="1" dirty="0" smtClean="0">
                <a:sym typeface="Huawei Sans" panose="020C0503030203020204" pitchFamily="34" charset="0"/>
              </a:rPr>
              <a:t>authentication access-point [ open ]</a:t>
            </a:r>
            <a:endParaRPr lang="zh-CN" altLang="en-US" b="1" dirty="0" smtClean="0">
              <a:sym typeface="Huawei Sans" panose="020C0503030203020204" pitchFamily="34" charset="0"/>
            </a:endParaRPr>
          </a:p>
          <a:p>
            <a:pPr lvl="1"/>
            <a:r>
              <a:rPr lang="en-US" altLang="zh-CN" dirty="0" smtClean="0"/>
              <a:t>open: Disables right control of the access point.</a:t>
            </a:r>
            <a:endParaRPr lang="zh-CN" altLang="en-US"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88057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Currently, the intranets of most campus networks are faced with the following security issues:</a:t>
            </a:r>
          </a:p>
          <a:p>
            <a:pPr lvl="1"/>
            <a:r>
              <a:rPr lang="en-US" dirty="0" smtClean="0"/>
              <a:t>Antivirus software is not managed in a centralized manner, and patch management is disordered. Even if enterprises purchase antivirus software, it is difficult to ensure that the virus signature databases of all terminals are the latest. As a result, once a terminal is infected with viruses or malicious code, the virus will soon spread on the intranet.</a:t>
            </a:r>
          </a:p>
          <a:p>
            <a:pPr lvl="1"/>
            <a:r>
              <a:rPr lang="en-US" altLang="zh-CN" dirty="0" smtClean="0"/>
              <a:t>User identities cannot be verified. Therefore, unauthorized access cannot be prevented, posing security risks to the network.</a:t>
            </a:r>
            <a:endParaRPr lang="en-US" dirty="0" smtClean="0"/>
          </a:p>
          <a:p>
            <a:pPr lvl="1"/>
            <a:r>
              <a:rPr lang="en-US" dirty="0" smtClean="0"/>
              <a:t>Access control for terminals is not implemented. A user can access all network resources as long as the user successfully connects to the network.</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883439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tLang="zh-CN" dirty="0" smtClean="0">
                <a:sym typeface="Huawei Sans" panose="020C0503030203020204" pitchFamily="34" charset="0"/>
              </a:rPr>
              <a:t>[Huawei-GigabitEthernet0/0/1] </a:t>
            </a:r>
            <a:r>
              <a:rPr lang="en-US" altLang="zh-CN" b="1" dirty="0" smtClean="0">
                <a:sym typeface="Huawei Sans" panose="020C0503030203020204" pitchFamily="34" charset="0"/>
              </a:rPr>
              <a:t>authentication control-</a:t>
            </a:r>
            <a:r>
              <a:rPr lang="en-US" altLang="zh-CN" b="1" dirty="0" err="1" smtClean="0">
                <a:sym typeface="Huawei Sans" panose="020C0503030203020204" pitchFamily="34" charset="0"/>
              </a:rPr>
              <a:t>poin</a:t>
            </a:r>
            <a:r>
              <a:rPr lang="en-US" altLang="zh-CN" b="1" dirty="0" smtClean="0">
                <a:sym typeface="Huawei Sans" panose="020C0503030203020204" pitchFamily="34" charset="0"/>
              </a:rPr>
              <a:t> [ open ]</a:t>
            </a:r>
          </a:p>
          <a:p>
            <a:pPr lvl="1"/>
            <a:r>
              <a:rPr lang="en-US" altLang="zh-CN" dirty="0" smtClean="0"/>
              <a:t>open: Enables the forwarding function of the control point.</a:t>
            </a:r>
          </a:p>
          <a:p>
            <a:pPr lvl="0"/>
            <a:r>
              <a:rPr lang="en-US" dirty="0" smtClean="0"/>
              <a:t>Configure access authentication for access devices.</a:t>
            </a:r>
            <a:endParaRPr lang="en-US" altLang="zh-CN" dirty="0" smtClean="0"/>
          </a:p>
          <a:p>
            <a:pPr lvl="1"/>
            <a:r>
              <a:rPr lang="en-US" dirty="0" smtClean="0"/>
              <a:t>By default, access devices can connect to a control device only after passing authentication. The control device authenticates access devices using a blacklist and whitelist. </a:t>
            </a:r>
            <a:r>
              <a:rPr lang="en-US" altLang="zh-CN" dirty="0" smtClean="0"/>
              <a:t>Blacklisted </a:t>
            </a:r>
            <a:r>
              <a:rPr lang="en-US" dirty="0" smtClean="0"/>
              <a:t>access devices cannot connect to the control device, whereas whitelisted access devices can. The control device does not authenticate access devices out of the blacklist and whitelist, and you need to manually specify allowed access devices. You can also configure none authentication for access devices. As a result of this configuration, an access device can connect to the control device regardless of whether the access device is in the blacklist or whitelist.</a:t>
            </a:r>
          </a:p>
          <a:p>
            <a:pPr lvl="1"/>
            <a:r>
              <a:rPr lang="en-US" dirty="0" smtClean="0"/>
              <a:t>For details about how to configure this function, see the product documentation.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390951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65813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43888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62565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6742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93573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62048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94681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93905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5178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A terminal agent (also known as client software) is usually installed on a user terminal. It works with an admission server to implement user identity authentication, terminal security check, system repair and upgrade, and terminal behavior monitoring and audit.</a:t>
            </a:r>
          </a:p>
          <a:p>
            <a:pPr>
              <a:lnSpc>
                <a:spcPct val="114000"/>
              </a:lnSpc>
            </a:pPr>
            <a:r>
              <a:rPr lang="en-US" dirty="0" smtClean="0"/>
              <a:t>Admission devices, which can be </a:t>
            </a:r>
            <a:r>
              <a:rPr lang="en-US" altLang="zh-CN" dirty="0" smtClean="0"/>
              <a:t>switches, routers, APs, or other network devices,</a:t>
            </a:r>
            <a:r>
              <a:rPr lang="en-US" dirty="0" smtClean="0"/>
              <a:t> provide the following functions:</a:t>
            </a:r>
          </a:p>
          <a:p>
            <a:pPr lvl="1">
              <a:lnSpc>
                <a:spcPct val="114000"/>
              </a:lnSpc>
            </a:pPr>
            <a:r>
              <a:rPr lang="en-US" dirty="0" smtClean="0"/>
              <a:t>User identity verification.</a:t>
            </a:r>
          </a:p>
          <a:p>
            <a:pPr lvl="1">
              <a:lnSpc>
                <a:spcPct val="114000"/>
              </a:lnSpc>
            </a:pPr>
            <a:r>
              <a:rPr lang="en-US" dirty="0" smtClean="0"/>
              <a:t>User authentication. Admission devices can implement the commonly used </a:t>
            </a:r>
            <a:r>
              <a:rPr lang="en-US" altLang="zh-CN" dirty="0" smtClean="0"/>
              <a:t>802.1X authentication, MAC address authentication, and Portal authentication by working with the client software and admission server.</a:t>
            </a:r>
          </a:p>
          <a:p>
            <a:pPr lvl="1">
              <a:lnSpc>
                <a:spcPct val="114000"/>
              </a:lnSpc>
            </a:pPr>
            <a:r>
              <a:rPr lang="en-US" dirty="0" smtClean="0"/>
              <a:t>User permission control.</a:t>
            </a:r>
          </a:p>
          <a:p>
            <a:pPr>
              <a:lnSpc>
                <a:spcPct val="114000"/>
              </a:lnSpc>
            </a:pPr>
            <a:r>
              <a:rPr lang="en-US" dirty="0" smtClean="0"/>
              <a:t>Admission servers include the security control server, security management server, virus signature database server, and patch server.</a:t>
            </a:r>
          </a:p>
          <a:p>
            <a:pPr lvl="1">
              <a:lnSpc>
                <a:spcPct val="114000"/>
              </a:lnSpc>
            </a:pPr>
            <a:r>
              <a:rPr lang="en-US" dirty="0" smtClean="0"/>
              <a:t>A security control server authenticates users, performs security audit, executes security policies, and works with admission devices to deliver user permissions.</a:t>
            </a:r>
          </a:p>
          <a:p>
            <a:pPr lvl="1">
              <a:lnSpc>
                <a:spcPct val="114000"/>
              </a:lnSpc>
            </a:pPr>
            <a:r>
              <a:rPr lang="en-US" dirty="0" smtClean="0"/>
              <a:t>A security management server manages user information (including adding, deleting, or modifying user permissions and departments), and defines and manages security policies.</a:t>
            </a:r>
          </a:p>
          <a:p>
            <a:pPr lvl="1">
              <a:lnSpc>
                <a:spcPct val="114000"/>
              </a:lnSpc>
            </a:pPr>
            <a:r>
              <a:rPr lang="en-US" dirty="0" smtClean="0"/>
              <a:t>A virus </a:t>
            </a:r>
            <a:r>
              <a:rPr lang="en-US" altLang="zh-CN" dirty="0" smtClean="0"/>
              <a:t>signature </a:t>
            </a:r>
            <a:r>
              <a:rPr lang="en-US" dirty="0" smtClean="0"/>
              <a:t>database server controls automatic update of the virus signature database in </a:t>
            </a:r>
            <a:r>
              <a:rPr lang="en-US" altLang="zh-CN" dirty="0" smtClean="0"/>
              <a:t>antivirus software on </a:t>
            </a:r>
            <a:r>
              <a:rPr lang="en-US" dirty="0" smtClean="0"/>
              <a:t>terminals.</a:t>
            </a:r>
          </a:p>
          <a:p>
            <a:pPr lvl="1">
              <a:lnSpc>
                <a:spcPct val="114000"/>
              </a:lnSpc>
            </a:pPr>
            <a:r>
              <a:rPr lang="en-US" dirty="0" smtClean="0"/>
              <a:t>A patch server controls patch installation and update for terminals' operating systems and applications.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66188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D</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07036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startAt="2"/>
            </a:pPr>
            <a:r>
              <a:rPr lang="en-US" altLang="zh-CN" dirty="0" smtClean="0"/>
              <a:t>ACD</a:t>
            </a:r>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54481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User identity authentication request: A terminal sends the user credential to an admission device.</a:t>
            </a:r>
          </a:p>
          <a:p>
            <a:r>
              <a:rPr lang="en-US" smtClean="0"/>
              <a:t>User identity authentication: The </a:t>
            </a:r>
            <a:r>
              <a:rPr lang="en-US" altLang="zh-CN" smtClean="0"/>
              <a:t>admission </a:t>
            </a:r>
            <a:r>
              <a:rPr lang="en-US" smtClean="0"/>
              <a:t>device sends the user credential to the </a:t>
            </a:r>
            <a:r>
              <a:rPr lang="en-US" altLang="zh-CN" smtClean="0"/>
              <a:t>admission </a:t>
            </a:r>
            <a:r>
              <a:rPr lang="en-US" smtClean="0"/>
              <a:t>server for authentication.</a:t>
            </a:r>
          </a:p>
          <a:p>
            <a:r>
              <a:rPr lang="en-US" smtClean="0"/>
              <a:t>User identity verification: The </a:t>
            </a:r>
            <a:r>
              <a:rPr lang="en-US" altLang="zh-CN" smtClean="0"/>
              <a:t>admission </a:t>
            </a:r>
            <a:r>
              <a:rPr lang="en-US" smtClean="0"/>
              <a:t>server stores user identity information and provides user management functions. After receiving the user credential, the </a:t>
            </a:r>
            <a:r>
              <a:rPr lang="en-US" altLang="zh-CN" smtClean="0"/>
              <a:t>admission </a:t>
            </a:r>
            <a:r>
              <a:rPr lang="en-US" smtClean="0"/>
              <a:t>server </a:t>
            </a:r>
            <a:r>
              <a:rPr lang="en-US" altLang="zh-CN" smtClean="0"/>
              <a:t>determines whether the terminal identity is valid and delivers the verification result and corresponding policy to the admission device</a:t>
            </a:r>
            <a:r>
              <a:rPr lang="en-US" smtClean="0"/>
              <a:t>.</a:t>
            </a:r>
          </a:p>
          <a:p>
            <a:pPr lvl="0"/>
            <a:r>
              <a:rPr lang="en-US" smtClean="0"/>
              <a:t>User policy authorization: </a:t>
            </a:r>
            <a:r>
              <a:rPr lang="en-US" altLang="zh-CN" smtClean="0"/>
              <a:t>The admission device executes the policy based on the authorization result received from the admission server.</a:t>
            </a:r>
            <a:r>
              <a:rPr lang="en-US" smtClean="0"/>
              <a:t> For example, the admission device permits or denies access from the terminal. The admission device can also perform more complex policy-based control on the terminal, for example, increasing or decreasing the forwarding priority or limiting the network access rate.</a:t>
            </a:r>
            <a:endParaRPr 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7649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20333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3.png"/><Relationship Id="rId5" Type="http://schemas.openxmlformats.org/officeDocument/2006/relationships/image" Target="../media/image4.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22.pn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4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5.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8.png"/><Relationship Id="rId7"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6.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27.png"/></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4.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5.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6.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7.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5.pn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8.png"/><Relationship Id="rId11" Type="http://schemas.openxmlformats.org/officeDocument/2006/relationships/image" Target="../media/image4.png"/><Relationship Id="rId5" Type="http://schemas.openxmlformats.org/officeDocument/2006/relationships/image" Target="../media/image17.png"/><Relationship Id="rId10" Type="http://schemas.openxmlformats.org/officeDocument/2006/relationships/image" Target="../media/image5.png"/><Relationship Id="rId4" Type="http://schemas.openxmlformats.org/officeDocument/2006/relationships/image" Target="../media/image16.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a:t>Zhang </a:t>
            </a:r>
            <a:r>
              <a:rPr lang="en-US" altLang="zh-CN" dirty="0" err="1" smtClean="0"/>
              <a:t>Linrui</a:t>
            </a:r>
            <a:r>
              <a:rPr lang="en-US" altLang="zh-CN" dirty="0" smtClean="0"/>
              <a:t>/WX570554</a:t>
            </a:r>
            <a:endParaRPr lang="en-US" altLang="zh-CN" dirty="0"/>
          </a:p>
        </p:txBody>
      </p:sp>
      <p:sp>
        <p:nvSpPr>
          <p:cNvPr id="3" name="文本占位符 2"/>
          <p:cNvSpPr>
            <a:spLocks noGrp="1"/>
          </p:cNvSpPr>
          <p:nvPr>
            <p:ph type="body" sz="quarter" idx="14"/>
          </p:nvPr>
        </p:nvSpPr>
        <p:spPr/>
        <p:txBody>
          <a:bodyPr/>
          <a:lstStyle/>
          <a:p>
            <a:r>
              <a:rPr lang="en-US" altLang="zh-CN" dirty="0" smtClean="0"/>
              <a:t>2020.09.01</a:t>
            </a:r>
            <a:endParaRPr lang="en-US" altLang="zh-CN" dirty="0"/>
          </a:p>
        </p:txBody>
      </p:sp>
      <p:sp>
        <p:nvSpPr>
          <p:cNvPr id="4" name="文本占位符 3"/>
          <p:cNvSpPr>
            <a:spLocks noGrp="1"/>
          </p:cNvSpPr>
          <p:nvPr>
            <p:ph type="body" sz="quarter" idx="15"/>
          </p:nvPr>
        </p:nvSpPr>
        <p:spPr/>
        <p:txBody>
          <a:bodyPr/>
          <a:lstStyle/>
          <a:p>
            <a:r>
              <a:rPr lang="en-US" altLang="zh-CN" dirty="0"/>
              <a:t>Zhu </a:t>
            </a:r>
            <a:r>
              <a:rPr lang="en-US" altLang="zh-CN" dirty="0" err="1" smtClean="0"/>
              <a:t>Shigeng</a:t>
            </a:r>
            <a:r>
              <a:rPr lang="en-US" altLang="zh-CN" dirty="0" smtClean="0"/>
              <a:t>/00261992</a:t>
            </a:r>
            <a:endParaRPr lang="en-US" altLang="zh-CN" dirty="0"/>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10" name="文本占位符 9"/>
          <p:cNvSpPr>
            <a:spLocks noGrp="1"/>
          </p:cNvSpPr>
          <p:nvPr>
            <p:ph type="body" sz="quarter" idx="21"/>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11" name="文本占位符 10"/>
          <p:cNvSpPr>
            <a:spLocks noGrp="1"/>
          </p:cNvSpPr>
          <p:nvPr>
            <p:ph type="body" sz="quarter" idx="22"/>
          </p:nvPr>
        </p:nvSpPr>
        <p:spPr/>
        <p:txBody>
          <a:bodyPr/>
          <a:lstStyle/>
          <a:p>
            <a:r>
              <a:rPr lang="en-US" altLang="zh-CN" dirty="0" smtClean="0"/>
              <a:t>2020.09.15</a:t>
            </a:r>
            <a:endParaRPr lang="zh-CN" altLang="en-US" dirty="0"/>
          </a:p>
        </p:txBody>
      </p:sp>
      <p:sp>
        <p:nvSpPr>
          <p:cNvPr id="12" name="文本占位符 11"/>
          <p:cNvSpPr>
            <a:spLocks noGrp="1"/>
          </p:cNvSpPr>
          <p:nvPr>
            <p:ph type="body" sz="quarter" idx="23"/>
          </p:nvPr>
        </p:nvSpPr>
        <p:spPr/>
        <p:txBody>
          <a:bodyPr/>
          <a:lstStyle/>
          <a:p>
            <a:r>
              <a:rPr lang="en-US" altLang="zh-CN" dirty="0"/>
              <a:t>Yao </a:t>
            </a:r>
            <a:r>
              <a:rPr lang="en-US" altLang="zh-CN" dirty="0" err="1" smtClean="0"/>
              <a:t>Ning</a:t>
            </a:r>
            <a:r>
              <a:rPr lang="en-US" altLang="zh-CN" dirty="0" smtClean="0"/>
              <a:t>/00276205</a:t>
            </a:r>
            <a:endParaRPr lang="en-US" altLang="zh-CN"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r>
              <a:rPr lang="en-US" altLang="zh-CN" dirty="0"/>
              <a:t>Lu </a:t>
            </a:r>
            <a:r>
              <a:rPr lang="en-US" altLang="zh-CN" dirty="0" err="1" smtClean="0"/>
              <a:t>Yueyue</a:t>
            </a:r>
            <a:r>
              <a:rPr lang="en-US" altLang="zh-CN" dirty="0" smtClean="0"/>
              <a:t>/WX445705</a:t>
            </a:r>
            <a:endParaRPr lang="en-US" altLang="zh-CN" dirty="0"/>
          </a:p>
        </p:txBody>
      </p:sp>
      <p:sp>
        <p:nvSpPr>
          <p:cNvPr id="15" name="文本占位符 14"/>
          <p:cNvSpPr>
            <a:spLocks noGrp="1"/>
          </p:cNvSpPr>
          <p:nvPr>
            <p:ph type="body" sz="quarter" idx="26"/>
          </p:nvPr>
        </p:nvSpPr>
        <p:spPr/>
        <p:txBody>
          <a:bodyPr/>
          <a:lstStyle/>
          <a:p>
            <a:r>
              <a:rPr lang="en-US" altLang="zh-CN" dirty="0" smtClean="0"/>
              <a:t>2021.07.15</a:t>
            </a:r>
            <a:endParaRPr lang="zh-CN" altLang="en-US" dirty="0"/>
          </a:p>
        </p:txBody>
      </p:sp>
      <p:sp>
        <p:nvSpPr>
          <p:cNvPr id="16" name="文本占位符 15"/>
          <p:cNvSpPr>
            <a:spLocks noGrp="1"/>
          </p:cNvSpPr>
          <p:nvPr>
            <p:ph type="body" sz="quarter" idx="27"/>
          </p:nvPr>
        </p:nvSpPr>
        <p:spPr/>
        <p:txBody>
          <a:bodyPr/>
          <a:lstStyle/>
          <a:p>
            <a:r>
              <a:rPr lang="en-US" altLang="zh-CN" dirty="0" smtClean="0"/>
              <a:t>Wu Yue/WX291773</a:t>
            </a:r>
            <a:endParaRPr lang="en-US" altLang="zh-CN" dirty="0"/>
          </a:p>
        </p:txBody>
      </p:sp>
      <p:sp>
        <p:nvSpPr>
          <p:cNvPr id="17" name="文本占位符 16"/>
          <p:cNvSpPr>
            <a:spLocks noGrp="1"/>
          </p:cNvSpPr>
          <p:nvPr>
            <p:ph type="body" sz="quarter" idx="28"/>
          </p:nvPr>
        </p:nvSpPr>
        <p:spPr/>
        <p:txBody>
          <a:bodyPr/>
          <a:lstStyle/>
          <a:p>
            <a:r>
              <a:rPr lang="en-US" altLang="zh-CN" dirty="0" smtClean="0"/>
              <a:t>Update</a:t>
            </a:r>
            <a:endParaRPr lang="zh-CN" altLang="en-US" dirty="0"/>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Policy-based Authorization in NAC</a:t>
            </a:r>
            <a:endParaRPr lang="en-US" altLang="zh-CN" dirty="0"/>
          </a:p>
        </p:txBody>
      </p:sp>
      <p:sp>
        <p:nvSpPr>
          <p:cNvPr id="4" name="矩形 3"/>
          <p:cNvSpPr/>
          <p:nvPr/>
        </p:nvSpPr>
        <p:spPr bwMode="gray">
          <a:xfrm>
            <a:off x="973632" y="1316355"/>
            <a:ext cx="1849551" cy="4476739"/>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descr="SAN网络-蓝.png"/>
          <p:cNvPicPr>
            <a:picLocks noChangeAspect="1"/>
          </p:cNvPicPr>
          <p:nvPr/>
        </p:nvPicPr>
        <p:blipFill>
          <a:blip r:embed="rId3" cstate="print"/>
          <a:stretch>
            <a:fillRect/>
          </a:stretch>
        </p:blipFill>
        <p:spPr bwMode="gray">
          <a:xfrm>
            <a:off x="1439798" y="3330871"/>
            <a:ext cx="219740" cy="360000"/>
          </a:xfrm>
          <a:prstGeom prst="rect">
            <a:avLst/>
          </a:prstGeom>
        </p:spPr>
      </p:pic>
      <p:pic>
        <p:nvPicPr>
          <p:cNvPr id="6" name="图片 5" descr="PC.png"/>
          <p:cNvPicPr>
            <a:picLocks noChangeAspect="1"/>
          </p:cNvPicPr>
          <p:nvPr/>
        </p:nvPicPr>
        <p:blipFill>
          <a:blip r:embed="rId4" cstate="print"/>
          <a:stretch>
            <a:fillRect/>
          </a:stretch>
        </p:blipFill>
        <p:spPr bwMode="gray">
          <a:xfrm>
            <a:off x="2063621" y="3330871"/>
            <a:ext cx="468750" cy="360000"/>
          </a:xfrm>
          <a:prstGeom prst="rect">
            <a:avLst/>
          </a:prstGeom>
        </p:spPr>
      </p:pic>
      <p:pic>
        <p:nvPicPr>
          <p:cNvPr id="7" name="图片 6" descr="故障链路.png"/>
          <p:cNvPicPr>
            <a:picLocks noChangeAspect="1"/>
          </p:cNvPicPr>
          <p:nvPr/>
        </p:nvPicPr>
        <p:blipFill>
          <a:blip r:embed="rId5" cstate="print"/>
          <a:stretch>
            <a:fillRect/>
          </a:stretch>
        </p:blipFill>
        <p:spPr bwMode="gray">
          <a:xfrm>
            <a:off x="1308278" y="1904831"/>
            <a:ext cx="482781" cy="360000"/>
          </a:xfrm>
          <a:prstGeom prst="rect">
            <a:avLst/>
          </a:prstGeom>
        </p:spPr>
      </p:pic>
      <p:pic>
        <p:nvPicPr>
          <p:cNvPr id="8" name="图片 7" descr="笔记本电脑.png"/>
          <p:cNvPicPr>
            <a:picLocks noChangeAspect="1"/>
          </p:cNvPicPr>
          <p:nvPr/>
        </p:nvPicPr>
        <p:blipFill>
          <a:blip r:embed="rId6" cstate="print"/>
          <a:stretch>
            <a:fillRect/>
          </a:stretch>
        </p:blipFill>
        <p:spPr bwMode="gray">
          <a:xfrm>
            <a:off x="2010880" y="1904831"/>
            <a:ext cx="574233" cy="360000"/>
          </a:xfrm>
          <a:prstGeom prst="rect">
            <a:avLst/>
          </a:prstGeom>
        </p:spPr>
      </p:pic>
      <p:pic>
        <p:nvPicPr>
          <p:cNvPr id="9" name="图片 8" descr="IP电话.png"/>
          <p:cNvPicPr>
            <a:picLocks noChangeAspect="1"/>
          </p:cNvPicPr>
          <p:nvPr/>
        </p:nvPicPr>
        <p:blipFill>
          <a:blip r:embed="rId7" cstate="print"/>
          <a:stretch>
            <a:fillRect/>
          </a:stretch>
        </p:blipFill>
        <p:spPr bwMode="gray">
          <a:xfrm>
            <a:off x="1358198" y="4756910"/>
            <a:ext cx="382941" cy="360000"/>
          </a:xfrm>
          <a:prstGeom prst="rect">
            <a:avLst/>
          </a:prstGeom>
        </p:spPr>
      </p:pic>
      <p:pic>
        <p:nvPicPr>
          <p:cNvPr id="10" name="图片 9" descr="打印机.png"/>
          <p:cNvPicPr>
            <a:picLocks noChangeAspect="1"/>
          </p:cNvPicPr>
          <p:nvPr/>
        </p:nvPicPr>
        <p:blipFill>
          <a:blip r:embed="rId8" cstate="print"/>
          <a:stretch>
            <a:fillRect/>
          </a:stretch>
        </p:blipFill>
        <p:spPr bwMode="gray">
          <a:xfrm>
            <a:off x="2071866" y="4756910"/>
            <a:ext cx="452261" cy="360000"/>
          </a:xfrm>
          <a:prstGeom prst="rect">
            <a:avLst/>
          </a:prstGeom>
        </p:spPr>
      </p:pic>
      <p:sp>
        <p:nvSpPr>
          <p:cNvPr id="11" name="文本框 10"/>
          <p:cNvSpPr txBox="1"/>
          <p:nvPr/>
        </p:nvSpPr>
        <p:spPr bwMode="gray">
          <a:xfrm>
            <a:off x="1649235" y="5153196"/>
            <a:ext cx="396262" cy="461665"/>
          </a:xfrm>
          <a:prstGeom prst="rect">
            <a:avLst/>
          </a:prstGeom>
          <a:noFill/>
        </p:spPr>
        <p:txBody>
          <a:bodyPr wrap="none" rtlCol="0">
            <a:noAutofit/>
          </a:bodyPr>
          <a:lstStyle/>
          <a:p>
            <a:pPr fontAlgn="ctr"/>
            <a:r>
              <a:rPr lang="en-US"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12"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1030250" y="1340104"/>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latin typeface="Huawei Sans" panose="020C0503030203020204" pitchFamily="34" charset="0"/>
              </a:rPr>
              <a:t>User terminals</a:t>
            </a:r>
            <a:endParaRPr lang="en-US" sz="1400" dirty="0">
              <a:latin typeface="Huawei Sans" panose="020C0503030203020204" pitchFamily="34" charset="0"/>
            </a:endParaRPr>
          </a:p>
        </p:txBody>
      </p:sp>
      <p:cxnSp>
        <p:nvCxnSpPr>
          <p:cNvPr id="13" name="直接连接符 473">
            <a:extLst>
              <a:ext uri="{FF2B5EF4-FFF2-40B4-BE49-F238E27FC236}">
                <a16:creationId xmlns:a16="http://schemas.microsoft.com/office/drawing/2014/main" xmlns="" id="{D100375A-B4E2-4380-9022-7CC50820FCF7}"/>
              </a:ext>
            </a:extLst>
          </p:cNvPr>
          <p:cNvCxnSpPr/>
          <p:nvPr/>
        </p:nvCxnSpPr>
        <p:spPr bwMode="gray">
          <a:xfrm>
            <a:off x="973632" y="1716209"/>
            <a:ext cx="1849551" cy="0"/>
          </a:xfrm>
          <a:prstGeom prst="line">
            <a:avLst/>
          </a:prstGeom>
          <a:solidFill>
            <a:srgbClr val="FFFFFF"/>
          </a:solidFill>
          <a:ln w="12700" cap="flat" cmpd="sng" algn="ctr">
            <a:solidFill>
              <a:srgbClr val="94DAE2"/>
            </a:solidFill>
            <a:prstDash val="solid"/>
            <a:miter lim="800000"/>
          </a:ln>
          <a:effectLst/>
        </p:spPr>
      </p:cxnSp>
      <p:sp>
        <p:nvSpPr>
          <p:cNvPr id="14" name="矩形 13"/>
          <p:cNvSpPr/>
          <p:nvPr/>
        </p:nvSpPr>
        <p:spPr bwMode="gray">
          <a:xfrm>
            <a:off x="3803634" y="1267278"/>
            <a:ext cx="1598879" cy="4525816"/>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 name="图片 14"/>
          <p:cNvPicPr>
            <a:picLocks/>
          </p:cNvPicPr>
          <p:nvPr/>
        </p:nvPicPr>
        <p:blipFill>
          <a:blip r:embed="rId9" cstate="print">
            <a:extLst>
              <a:ext uri="{28A0092B-C50C-407E-A947-70E740481C1C}">
                <a14:useLocalDpi xmlns:a14="http://schemas.microsoft.com/office/drawing/2010/main" val="0"/>
              </a:ext>
            </a:extLst>
          </a:blip>
          <a:stretch>
            <a:fillRect/>
          </a:stretch>
        </p:blipFill>
        <p:spPr bwMode="gray">
          <a:xfrm>
            <a:off x="4318354" y="1902082"/>
            <a:ext cx="540000" cy="442800"/>
          </a:xfrm>
          <a:prstGeom prst="rect">
            <a:avLst/>
          </a:prstGeom>
        </p:spPr>
      </p:pic>
      <p:pic>
        <p:nvPicPr>
          <p:cNvPr id="16" name="图片 15" descr="通用交换机.png"/>
          <p:cNvPicPr>
            <a:picLocks/>
          </p:cNvPicPr>
          <p:nvPr/>
        </p:nvPicPr>
        <p:blipFill>
          <a:blip r:embed="rId10" cstate="print"/>
          <a:stretch>
            <a:fillRect/>
          </a:stretch>
        </p:blipFill>
        <p:spPr bwMode="gray">
          <a:xfrm>
            <a:off x="4318354" y="3285442"/>
            <a:ext cx="540000" cy="441818"/>
          </a:xfrm>
          <a:prstGeom prst="rect">
            <a:avLst/>
          </a:prstGeom>
        </p:spPr>
      </p:pic>
      <p:pic>
        <p:nvPicPr>
          <p:cNvPr id="17" name="图片 16"/>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4318354" y="4667820"/>
            <a:ext cx="540000" cy="442800"/>
          </a:xfrm>
          <a:prstGeom prst="rect">
            <a:avLst/>
          </a:prstGeom>
        </p:spPr>
      </p:pic>
      <p:sp>
        <p:nvSpPr>
          <p:cNvPr id="18" name="文本框 17"/>
          <p:cNvSpPr txBox="1"/>
          <p:nvPr/>
        </p:nvSpPr>
        <p:spPr bwMode="gray">
          <a:xfrm>
            <a:off x="4333073" y="5170669"/>
            <a:ext cx="396262" cy="461665"/>
          </a:xfrm>
          <a:prstGeom prst="rect">
            <a:avLst/>
          </a:prstGeom>
          <a:noFill/>
        </p:spPr>
        <p:txBody>
          <a:bodyPr wrap="none" rtlCol="0">
            <a:noAutofit/>
          </a:bodyPr>
          <a:lstStyle/>
          <a:p>
            <a:pPr fontAlgn="ctr"/>
            <a:r>
              <a:rPr lang="en-US" altLang="zh-CN"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19"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3649265" y="1303691"/>
            <a:ext cx="192675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latin typeface="Huawei Sans" panose="020C0503030203020204" pitchFamily="34" charset="0"/>
              </a:rPr>
              <a:t>Admission devices</a:t>
            </a:r>
            <a:endParaRPr lang="en-US" sz="1400" dirty="0">
              <a:latin typeface="Huawei Sans" panose="020C0503030203020204" pitchFamily="34" charset="0"/>
            </a:endParaRPr>
          </a:p>
        </p:txBody>
      </p:sp>
      <p:cxnSp>
        <p:nvCxnSpPr>
          <p:cNvPr id="20" name="直接连接符 473">
            <a:extLst>
              <a:ext uri="{FF2B5EF4-FFF2-40B4-BE49-F238E27FC236}">
                <a16:creationId xmlns:a16="http://schemas.microsoft.com/office/drawing/2014/main" xmlns="" id="{D100375A-B4E2-4380-9022-7CC50820FCF7}"/>
              </a:ext>
            </a:extLst>
          </p:cNvPr>
          <p:cNvCxnSpPr/>
          <p:nvPr/>
        </p:nvCxnSpPr>
        <p:spPr bwMode="gray">
          <a:xfrm>
            <a:off x="3806853" y="1660259"/>
            <a:ext cx="1592441" cy="0"/>
          </a:xfrm>
          <a:prstGeom prst="line">
            <a:avLst/>
          </a:prstGeom>
          <a:solidFill>
            <a:srgbClr val="FFFFFF"/>
          </a:solidFill>
          <a:ln w="12700" cap="flat" cmpd="sng" algn="ctr">
            <a:solidFill>
              <a:srgbClr val="94DAE2"/>
            </a:solidFill>
            <a:prstDash val="solid"/>
            <a:miter lim="800000"/>
          </a:ln>
          <a:effectLst/>
        </p:spPr>
      </p:cxnSp>
      <p:sp>
        <p:nvSpPr>
          <p:cNvPr id="21" name="Right Arrow 157"/>
          <p:cNvSpPr/>
          <p:nvPr/>
        </p:nvSpPr>
        <p:spPr bwMode="gray">
          <a:xfrm>
            <a:off x="2840677" y="3260213"/>
            <a:ext cx="924102" cy="349864"/>
          </a:xfrm>
          <a:prstGeom prst="rightArrow">
            <a:avLst>
              <a:gd name="adj1" fmla="val 40000"/>
              <a:gd name="adj2" fmla="val 50000"/>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2915954" y="3019685"/>
            <a:ext cx="710451" cy="307777"/>
          </a:xfrm>
          <a:prstGeom prst="rect">
            <a:avLst/>
          </a:prstGeom>
          <a:noFill/>
        </p:spPr>
        <p:txBody>
          <a:bodyPr wrap="none" rtlCol="0">
            <a:noAutofit/>
          </a:bodyPr>
          <a:lstStyle/>
          <a:p>
            <a:pPr fontAlgn="ctr"/>
            <a:r>
              <a:rPr lang="en-US" sz="1400" dirty="0" smtClean="0">
                <a:latin typeface="Huawei Sans" panose="020C0503030203020204" pitchFamily="34" charset="0"/>
              </a:rPr>
              <a:t>Access</a:t>
            </a:r>
            <a:endParaRPr lang="en-US" sz="1400" dirty="0">
              <a:latin typeface="Huawei Sans" panose="020C0503030203020204" pitchFamily="34" charset="0"/>
            </a:endParaRPr>
          </a:p>
        </p:txBody>
      </p:sp>
      <p:sp>
        <p:nvSpPr>
          <p:cNvPr id="23" name="圆角矩形 383">
            <a:extLst>
              <a:ext uri="{FF2B5EF4-FFF2-40B4-BE49-F238E27FC236}">
                <a16:creationId xmlns:a16="http://schemas.microsoft.com/office/drawing/2014/main" xmlns="" id="{15D5F585-025C-45ED-849C-71AB867BB8EA}"/>
              </a:ext>
            </a:extLst>
          </p:cNvPr>
          <p:cNvSpPr/>
          <p:nvPr/>
        </p:nvSpPr>
        <p:spPr bwMode="gray">
          <a:xfrm>
            <a:off x="7043293" y="4492500"/>
            <a:ext cx="4175075" cy="1274156"/>
          </a:xfrm>
          <a:prstGeom prst="roundRect">
            <a:avLst>
              <a:gd name="adj" fmla="val 2584"/>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4" name="矩形 51">
            <a:extLst>
              <a:ext uri="{FF2B5EF4-FFF2-40B4-BE49-F238E27FC236}">
                <a16:creationId xmlns:a16="http://schemas.microsoft.com/office/drawing/2014/main" xmlns="" id="{B3B39257-A615-43E3-9A92-AA2212D6D0E8}"/>
              </a:ext>
            </a:extLst>
          </p:cNvPr>
          <p:cNvSpPr>
            <a:spLocks noChangeArrowheads="1"/>
          </p:cNvSpPr>
          <p:nvPr/>
        </p:nvSpPr>
        <p:spPr bwMode="gray">
          <a:xfrm>
            <a:off x="8073338" y="5133379"/>
            <a:ext cx="808180"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R&amp;D data</a:t>
            </a:r>
            <a:endParaRPr lang="en-US" sz="1200" dirty="0">
              <a:latin typeface="Huawei Sans" panose="020C0503030203020204" pitchFamily="34" charset="0"/>
            </a:endParaRPr>
          </a:p>
        </p:txBody>
      </p:sp>
      <p:sp>
        <p:nvSpPr>
          <p:cNvPr id="25" name="矩形 51">
            <a:extLst>
              <a:ext uri="{FF2B5EF4-FFF2-40B4-BE49-F238E27FC236}">
                <a16:creationId xmlns:a16="http://schemas.microsoft.com/office/drawing/2014/main" xmlns="" id="{C5DF21F4-AD92-4E26-98C4-7BFE3BB4D5B4}"/>
              </a:ext>
            </a:extLst>
          </p:cNvPr>
          <p:cNvSpPr>
            <a:spLocks noChangeArrowheads="1"/>
          </p:cNvSpPr>
          <p:nvPr/>
        </p:nvSpPr>
        <p:spPr bwMode="gray">
          <a:xfrm>
            <a:off x="7205173" y="5131330"/>
            <a:ext cx="901153"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Office data</a:t>
            </a:r>
            <a:endParaRPr lang="en-US" sz="1200" dirty="0">
              <a:latin typeface="Huawei Sans" panose="020C0503030203020204" pitchFamily="34" charset="0"/>
            </a:endParaRPr>
          </a:p>
        </p:txBody>
      </p:sp>
      <p:sp>
        <p:nvSpPr>
          <p:cNvPr id="26" name="矩形 51">
            <a:extLst>
              <a:ext uri="{FF2B5EF4-FFF2-40B4-BE49-F238E27FC236}">
                <a16:creationId xmlns:a16="http://schemas.microsoft.com/office/drawing/2014/main" xmlns="" id="{9973C60C-A8E4-4E81-9026-AD74641C4DC1}"/>
              </a:ext>
            </a:extLst>
          </p:cNvPr>
          <p:cNvSpPr>
            <a:spLocks noChangeArrowheads="1"/>
          </p:cNvSpPr>
          <p:nvPr/>
        </p:nvSpPr>
        <p:spPr bwMode="gray">
          <a:xfrm>
            <a:off x="8758156" y="5111486"/>
            <a:ext cx="1064582" cy="430861"/>
          </a:xfrm>
          <a:prstGeom prst="rect">
            <a:avLst/>
          </a:prstGeom>
          <a:noFill/>
          <a:ln w="9525">
            <a:noFill/>
            <a:miter lim="800000"/>
            <a:headEnd/>
            <a:tailEnd/>
          </a:ln>
        </p:spPr>
        <p:txBody>
          <a:bodyPr wrap="square" lIns="91413" tIns="45707" rIns="91413" bIns="45707">
            <a:noAutofit/>
          </a:bodyPr>
          <a:lstStyle/>
          <a:p>
            <a:pPr algn="ctr" fontAlgn="ctr"/>
            <a:r>
              <a:rPr lang="en-US" sz="1200" dirty="0" smtClean="0">
                <a:latin typeface="Huawei Sans" panose="020C0503030203020204" pitchFamily="34" charset="0"/>
              </a:rPr>
              <a:t>Marketing data</a:t>
            </a:r>
            <a:endParaRPr lang="en-US" sz="1200" dirty="0">
              <a:latin typeface="Huawei Sans" panose="020C0503030203020204" pitchFamily="34" charset="0"/>
            </a:endParaRPr>
          </a:p>
        </p:txBody>
      </p:sp>
      <p:sp>
        <p:nvSpPr>
          <p:cNvPr id="27"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7133447" y="4392528"/>
            <a:ext cx="2207493"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Post-authentication domain</a:t>
            </a:r>
            <a:endParaRPr lang="en-US" sz="1200" dirty="0">
              <a:solidFill>
                <a:srgbClr val="C7000B"/>
              </a:solidFill>
              <a:latin typeface="Huawei Sans" panose="020C0503030203020204" pitchFamily="34" charset="0"/>
            </a:endParaRPr>
          </a:p>
        </p:txBody>
      </p:sp>
      <p:sp>
        <p:nvSpPr>
          <p:cNvPr id="28" name="矩形 51">
            <a:extLst>
              <a:ext uri="{FF2B5EF4-FFF2-40B4-BE49-F238E27FC236}">
                <a16:creationId xmlns:a16="http://schemas.microsoft.com/office/drawing/2014/main" xmlns="" id="{B9146186-E6E0-4850-849C-7C5219A5D431}"/>
              </a:ext>
            </a:extLst>
          </p:cNvPr>
          <p:cNvSpPr>
            <a:spLocks noChangeArrowheads="1"/>
          </p:cNvSpPr>
          <p:nvPr/>
        </p:nvSpPr>
        <p:spPr bwMode="gray">
          <a:xfrm>
            <a:off x="10272565" y="5465469"/>
            <a:ext cx="282395" cy="261584"/>
          </a:xfrm>
          <a:prstGeom prst="rect">
            <a:avLst/>
          </a:prstGeom>
          <a:noFill/>
          <a:ln w="9525">
            <a:noFill/>
            <a:miter lim="800000"/>
            <a:headEnd/>
            <a:tailEnd/>
          </a:ln>
        </p:spPr>
        <p:txBody>
          <a:bodyPr wrap="none" lIns="91413" tIns="45707" rIns="91413" bIns="45707">
            <a:noAutofit/>
          </a:bodyPr>
          <a:lstStyle/>
          <a:p>
            <a:pPr algn="ctr" fontAlgn="ctr"/>
            <a:r>
              <a:rPr lang="en-US" altLang="zh-CN" sz="1200" dirty="0" smtClean="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sym typeface="Arial" pitchFamily="34" charset="0"/>
            </a:endParaRPr>
          </a:p>
        </p:txBody>
      </p:sp>
      <p:sp>
        <p:nvSpPr>
          <p:cNvPr id="29" name="Freeform 721">
            <a:extLst>
              <a:ext uri="{FF2B5EF4-FFF2-40B4-BE49-F238E27FC236}">
                <a16:creationId xmlns:a16="http://schemas.microsoft.com/office/drawing/2014/main" xmlns="" id="{7215C9D2-2E5D-43C8-ADAC-C6FBB73B66B4}"/>
              </a:ext>
            </a:extLst>
          </p:cNvPr>
          <p:cNvSpPr>
            <a:spLocks/>
          </p:cNvSpPr>
          <p:nvPr/>
        </p:nvSpPr>
        <p:spPr bwMode="gray">
          <a:xfrm>
            <a:off x="9851177" y="5146484"/>
            <a:ext cx="284133" cy="292156"/>
          </a:xfrm>
          <a:custGeom>
            <a:avLst/>
            <a:gdLst/>
            <a:ahLst/>
            <a:cxnLst>
              <a:cxn ang="0">
                <a:pos x="346" y="190"/>
              </a:cxn>
              <a:cxn ang="0">
                <a:pos x="338" y="237"/>
              </a:cxn>
              <a:cxn ang="0">
                <a:pos x="320" y="278"/>
              </a:cxn>
              <a:cxn ang="0">
                <a:pos x="299" y="302"/>
              </a:cxn>
              <a:cxn ang="0">
                <a:pos x="265" y="329"/>
              </a:cxn>
              <a:cxn ang="0">
                <a:pos x="220" y="345"/>
              </a:cxn>
              <a:cxn ang="0">
                <a:pos x="189" y="347"/>
              </a:cxn>
              <a:cxn ang="0">
                <a:pos x="142" y="341"/>
              </a:cxn>
              <a:cxn ang="0">
                <a:pos x="102" y="320"/>
              </a:cxn>
              <a:cxn ang="0">
                <a:pos x="79" y="302"/>
              </a:cxn>
              <a:cxn ang="0">
                <a:pos x="51" y="265"/>
              </a:cxn>
              <a:cxn ang="0">
                <a:pos x="36" y="223"/>
              </a:cxn>
              <a:cxn ang="0">
                <a:pos x="32" y="190"/>
              </a:cxn>
              <a:cxn ang="0">
                <a:pos x="38" y="143"/>
              </a:cxn>
              <a:cxn ang="0">
                <a:pos x="59" y="102"/>
              </a:cxn>
              <a:cxn ang="0">
                <a:pos x="79" y="80"/>
              </a:cxn>
              <a:cxn ang="0">
                <a:pos x="114" y="53"/>
              </a:cxn>
              <a:cxn ang="0">
                <a:pos x="157" y="37"/>
              </a:cxn>
              <a:cxn ang="0">
                <a:pos x="189" y="33"/>
              </a:cxn>
              <a:cxn ang="0">
                <a:pos x="236" y="41"/>
              </a:cxn>
              <a:cxn ang="0">
                <a:pos x="277" y="62"/>
              </a:cxn>
              <a:cxn ang="0">
                <a:pos x="299" y="80"/>
              </a:cxn>
              <a:cxn ang="0">
                <a:pos x="328" y="117"/>
              </a:cxn>
              <a:cxn ang="0">
                <a:pos x="342" y="159"/>
              </a:cxn>
              <a:cxn ang="0">
                <a:pos x="363" y="190"/>
              </a:cxn>
              <a:cxn ang="0">
                <a:pos x="379" y="172"/>
              </a:cxn>
              <a:cxn ang="0">
                <a:pos x="365" y="117"/>
              </a:cxn>
              <a:cxn ang="0">
                <a:pos x="336" y="70"/>
              </a:cxn>
              <a:cxn ang="0">
                <a:pos x="295" y="33"/>
              </a:cxn>
              <a:cxn ang="0">
                <a:pos x="246" y="8"/>
              </a:cxn>
              <a:cxn ang="0">
                <a:pos x="189" y="0"/>
              </a:cxn>
              <a:cxn ang="0">
                <a:pos x="151" y="4"/>
              </a:cxn>
              <a:cxn ang="0">
                <a:pos x="98" y="23"/>
              </a:cxn>
              <a:cxn ang="0">
                <a:pos x="55" y="55"/>
              </a:cxn>
              <a:cxn ang="0">
                <a:pos x="22" y="100"/>
              </a:cxn>
              <a:cxn ang="0">
                <a:pos x="4" y="151"/>
              </a:cxn>
              <a:cxn ang="0">
                <a:pos x="0" y="190"/>
              </a:cxn>
              <a:cxn ang="0">
                <a:pos x="8" y="247"/>
              </a:cxn>
              <a:cxn ang="0">
                <a:pos x="32" y="296"/>
              </a:cxn>
              <a:cxn ang="0">
                <a:pos x="69" y="337"/>
              </a:cxn>
              <a:cxn ang="0">
                <a:pos x="116" y="365"/>
              </a:cxn>
              <a:cxn ang="0">
                <a:pos x="169" y="380"/>
              </a:cxn>
              <a:cxn ang="0">
                <a:pos x="208" y="380"/>
              </a:cxn>
              <a:cxn ang="0">
                <a:pos x="263" y="365"/>
              </a:cxn>
              <a:cxn ang="0">
                <a:pos x="310" y="337"/>
              </a:cxn>
              <a:cxn ang="0">
                <a:pos x="346" y="296"/>
              </a:cxn>
              <a:cxn ang="0">
                <a:pos x="371" y="247"/>
              </a:cxn>
              <a:cxn ang="0">
                <a:pos x="379" y="190"/>
              </a:cxn>
            </a:cxnLst>
            <a:rect l="0" t="0" r="r" b="b"/>
            <a:pathLst>
              <a:path w="379" h="382">
                <a:moveTo>
                  <a:pt x="363" y="190"/>
                </a:moveTo>
                <a:lnTo>
                  <a:pt x="346" y="190"/>
                </a:lnTo>
                <a:lnTo>
                  <a:pt x="346" y="190"/>
                </a:lnTo>
                <a:lnTo>
                  <a:pt x="344" y="206"/>
                </a:lnTo>
                <a:lnTo>
                  <a:pt x="342" y="223"/>
                </a:lnTo>
                <a:lnTo>
                  <a:pt x="338" y="237"/>
                </a:lnTo>
                <a:lnTo>
                  <a:pt x="334" y="251"/>
                </a:lnTo>
                <a:lnTo>
                  <a:pt x="328" y="265"/>
                </a:lnTo>
                <a:lnTo>
                  <a:pt x="320" y="278"/>
                </a:lnTo>
                <a:lnTo>
                  <a:pt x="310" y="290"/>
                </a:lnTo>
                <a:lnTo>
                  <a:pt x="299" y="302"/>
                </a:lnTo>
                <a:lnTo>
                  <a:pt x="299" y="302"/>
                </a:lnTo>
                <a:lnTo>
                  <a:pt x="289" y="312"/>
                </a:lnTo>
                <a:lnTo>
                  <a:pt x="277" y="320"/>
                </a:lnTo>
                <a:lnTo>
                  <a:pt x="265" y="329"/>
                </a:lnTo>
                <a:lnTo>
                  <a:pt x="250" y="335"/>
                </a:lnTo>
                <a:lnTo>
                  <a:pt x="236" y="341"/>
                </a:lnTo>
                <a:lnTo>
                  <a:pt x="220" y="345"/>
                </a:lnTo>
                <a:lnTo>
                  <a:pt x="206" y="347"/>
                </a:lnTo>
                <a:lnTo>
                  <a:pt x="189" y="347"/>
                </a:lnTo>
                <a:lnTo>
                  <a:pt x="189" y="347"/>
                </a:lnTo>
                <a:lnTo>
                  <a:pt x="173" y="347"/>
                </a:lnTo>
                <a:lnTo>
                  <a:pt x="157" y="345"/>
                </a:lnTo>
                <a:lnTo>
                  <a:pt x="142" y="341"/>
                </a:lnTo>
                <a:lnTo>
                  <a:pt x="128" y="335"/>
                </a:lnTo>
                <a:lnTo>
                  <a:pt x="114" y="329"/>
                </a:lnTo>
                <a:lnTo>
                  <a:pt x="102" y="320"/>
                </a:lnTo>
                <a:lnTo>
                  <a:pt x="89" y="312"/>
                </a:lnTo>
                <a:lnTo>
                  <a:pt x="79" y="302"/>
                </a:lnTo>
                <a:lnTo>
                  <a:pt x="79" y="302"/>
                </a:lnTo>
                <a:lnTo>
                  <a:pt x="69" y="290"/>
                </a:lnTo>
                <a:lnTo>
                  <a:pt x="59" y="278"/>
                </a:lnTo>
                <a:lnTo>
                  <a:pt x="51" y="265"/>
                </a:lnTo>
                <a:lnTo>
                  <a:pt x="45" y="251"/>
                </a:lnTo>
                <a:lnTo>
                  <a:pt x="38" y="237"/>
                </a:lnTo>
                <a:lnTo>
                  <a:pt x="36" y="223"/>
                </a:lnTo>
                <a:lnTo>
                  <a:pt x="32" y="206"/>
                </a:lnTo>
                <a:lnTo>
                  <a:pt x="32" y="190"/>
                </a:lnTo>
                <a:lnTo>
                  <a:pt x="32" y="190"/>
                </a:lnTo>
                <a:lnTo>
                  <a:pt x="32" y="174"/>
                </a:lnTo>
                <a:lnTo>
                  <a:pt x="36" y="159"/>
                </a:lnTo>
                <a:lnTo>
                  <a:pt x="38" y="143"/>
                </a:lnTo>
                <a:lnTo>
                  <a:pt x="45" y="129"/>
                </a:lnTo>
                <a:lnTo>
                  <a:pt x="51" y="117"/>
                </a:lnTo>
                <a:lnTo>
                  <a:pt x="59" y="102"/>
                </a:lnTo>
                <a:lnTo>
                  <a:pt x="69" y="90"/>
                </a:lnTo>
                <a:lnTo>
                  <a:pt x="79" y="80"/>
                </a:lnTo>
                <a:lnTo>
                  <a:pt x="79" y="80"/>
                </a:lnTo>
                <a:lnTo>
                  <a:pt x="89" y="70"/>
                </a:lnTo>
                <a:lnTo>
                  <a:pt x="102" y="62"/>
                </a:lnTo>
                <a:lnTo>
                  <a:pt x="114" y="53"/>
                </a:lnTo>
                <a:lnTo>
                  <a:pt x="128" y="45"/>
                </a:lnTo>
                <a:lnTo>
                  <a:pt x="142" y="41"/>
                </a:lnTo>
                <a:lnTo>
                  <a:pt x="157" y="37"/>
                </a:lnTo>
                <a:lnTo>
                  <a:pt x="173" y="35"/>
                </a:lnTo>
                <a:lnTo>
                  <a:pt x="189" y="33"/>
                </a:lnTo>
                <a:lnTo>
                  <a:pt x="189" y="33"/>
                </a:lnTo>
                <a:lnTo>
                  <a:pt x="206" y="35"/>
                </a:lnTo>
                <a:lnTo>
                  <a:pt x="220" y="37"/>
                </a:lnTo>
                <a:lnTo>
                  <a:pt x="236" y="41"/>
                </a:lnTo>
                <a:lnTo>
                  <a:pt x="250" y="45"/>
                </a:lnTo>
                <a:lnTo>
                  <a:pt x="265" y="53"/>
                </a:lnTo>
                <a:lnTo>
                  <a:pt x="277" y="62"/>
                </a:lnTo>
                <a:lnTo>
                  <a:pt x="289" y="70"/>
                </a:lnTo>
                <a:lnTo>
                  <a:pt x="299" y="80"/>
                </a:lnTo>
                <a:lnTo>
                  <a:pt x="299" y="80"/>
                </a:lnTo>
                <a:lnTo>
                  <a:pt x="310" y="90"/>
                </a:lnTo>
                <a:lnTo>
                  <a:pt x="320" y="102"/>
                </a:lnTo>
                <a:lnTo>
                  <a:pt x="328" y="117"/>
                </a:lnTo>
                <a:lnTo>
                  <a:pt x="334" y="129"/>
                </a:lnTo>
                <a:lnTo>
                  <a:pt x="338" y="143"/>
                </a:lnTo>
                <a:lnTo>
                  <a:pt x="342" y="159"/>
                </a:lnTo>
                <a:lnTo>
                  <a:pt x="344" y="174"/>
                </a:lnTo>
                <a:lnTo>
                  <a:pt x="346" y="190"/>
                </a:lnTo>
                <a:lnTo>
                  <a:pt x="363" y="190"/>
                </a:lnTo>
                <a:lnTo>
                  <a:pt x="379" y="190"/>
                </a:lnTo>
                <a:lnTo>
                  <a:pt x="379" y="190"/>
                </a:lnTo>
                <a:lnTo>
                  <a:pt x="379" y="172"/>
                </a:lnTo>
                <a:lnTo>
                  <a:pt x="375" y="151"/>
                </a:lnTo>
                <a:lnTo>
                  <a:pt x="371" y="135"/>
                </a:lnTo>
                <a:lnTo>
                  <a:pt x="365" y="117"/>
                </a:lnTo>
                <a:lnTo>
                  <a:pt x="356" y="100"/>
                </a:lnTo>
                <a:lnTo>
                  <a:pt x="346" y="84"/>
                </a:lnTo>
                <a:lnTo>
                  <a:pt x="336" y="70"/>
                </a:lnTo>
                <a:lnTo>
                  <a:pt x="324" y="55"/>
                </a:lnTo>
                <a:lnTo>
                  <a:pt x="310" y="43"/>
                </a:lnTo>
                <a:lnTo>
                  <a:pt x="295" y="33"/>
                </a:lnTo>
                <a:lnTo>
                  <a:pt x="279" y="23"/>
                </a:lnTo>
                <a:lnTo>
                  <a:pt x="263" y="15"/>
                </a:lnTo>
                <a:lnTo>
                  <a:pt x="246" y="8"/>
                </a:lnTo>
                <a:lnTo>
                  <a:pt x="228" y="4"/>
                </a:lnTo>
                <a:lnTo>
                  <a:pt x="208" y="2"/>
                </a:lnTo>
                <a:lnTo>
                  <a:pt x="189" y="0"/>
                </a:lnTo>
                <a:lnTo>
                  <a:pt x="189" y="0"/>
                </a:lnTo>
                <a:lnTo>
                  <a:pt x="169" y="2"/>
                </a:lnTo>
                <a:lnTo>
                  <a:pt x="151" y="4"/>
                </a:lnTo>
                <a:lnTo>
                  <a:pt x="132" y="8"/>
                </a:lnTo>
                <a:lnTo>
                  <a:pt x="116" y="15"/>
                </a:lnTo>
                <a:lnTo>
                  <a:pt x="98" y="23"/>
                </a:lnTo>
                <a:lnTo>
                  <a:pt x="83" y="33"/>
                </a:lnTo>
                <a:lnTo>
                  <a:pt x="69" y="43"/>
                </a:lnTo>
                <a:lnTo>
                  <a:pt x="55" y="55"/>
                </a:lnTo>
                <a:lnTo>
                  <a:pt x="42" y="70"/>
                </a:lnTo>
                <a:lnTo>
                  <a:pt x="32" y="84"/>
                </a:lnTo>
                <a:lnTo>
                  <a:pt x="22" y="100"/>
                </a:lnTo>
                <a:lnTo>
                  <a:pt x="14" y="117"/>
                </a:lnTo>
                <a:lnTo>
                  <a:pt x="8" y="135"/>
                </a:lnTo>
                <a:lnTo>
                  <a:pt x="4" y="151"/>
                </a:lnTo>
                <a:lnTo>
                  <a:pt x="0" y="172"/>
                </a:lnTo>
                <a:lnTo>
                  <a:pt x="0" y="190"/>
                </a:lnTo>
                <a:lnTo>
                  <a:pt x="0" y="190"/>
                </a:lnTo>
                <a:lnTo>
                  <a:pt x="0" y="210"/>
                </a:lnTo>
                <a:lnTo>
                  <a:pt x="4" y="229"/>
                </a:lnTo>
                <a:lnTo>
                  <a:pt x="8" y="247"/>
                </a:lnTo>
                <a:lnTo>
                  <a:pt x="14" y="265"/>
                </a:lnTo>
                <a:lnTo>
                  <a:pt x="22" y="282"/>
                </a:lnTo>
                <a:lnTo>
                  <a:pt x="32" y="296"/>
                </a:lnTo>
                <a:lnTo>
                  <a:pt x="42" y="312"/>
                </a:lnTo>
                <a:lnTo>
                  <a:pt x="55" y="325"/>
                </a:lnTo>
                <a:lnTo>
                  <a:pt x="69" y="337"/>
                </a:lnTo>
                <a:lnTo>
                  <a:pt x="83" y="349"/>
                </a:lnTo>
                <a:lnTo>
                  <a:pt x="98" y="357"/>
                </a:lnTo>
                <a:lnTo>
                  <a:pt x="116" y="365"/>
                </a:lnTo>
                <a:lnTo>
                  <a:pt x="132" y="371"/>
                </a:lnTo>
                <a:lnTo>
                  <a:pt x="151" y="378"/>
                </a:lnTo>
                <a:lnTo>
                  <a:pt x="169" y="380"/>
                </a:lnTo>
                <a:lnTo>
                  <a:pt x="189" y="382"/>
                </a:lnTo>
                <a:lnTo>
                  <a:pt x="189" y="382"/>
                </a:lnTo>
                <a:lnTo>
                  <a:pt x="208" y="380"/>
                </a:lnTo>
                <a:lnTo>
                  <a:pt x="228" y="378"/>
                </a:lnTo>
                <a:lnTo>
                  <a:pt x="246" y="371"/>
                </a:lnTo>
                <a:lnTo>
                  <a:pt x="263" y="365"/>
                </a:lnTo>
                <a:lnTo>
                  <a:pt x="279" y="357"/>
                </a:lnTo>
                <a:lnTo>
                  <a:pt x="295" y="349"/>
                </a:lnTo>
                <a:lnTo>
                  <a:pt x="310" y="337"/>
                </a:lnTo>
                <a:lnTo>
                  <a:pt x="324" y="325"/>
                </a:lnTo>
                <a:lnTo>
                  <a:pt x="336" y="312"/>
                </a:lnTo>
                <a:lnTo>
                  <a:pt x="346" y="296"/>
                </a:lnTo>
                <a:lnTo>
                  <a:pt x="356" y="282"/>
                </a:lnTo>
                <a:lnTo>
                  <a:pt x="365" y="265"/>
                </a:lnTo>
                <a:lnTo>
                  <a:pt x="371" y="247"/>
                </a:lnTo>
                <a:lnTo>
                  <a:pt x="375" y="229"/>
                </a:lnTo>
                <a:lnTo>
                  <a:pt x="379" y="210"/>
                </a:lnTo>
                <a:lnTo>
                  <a:pt x="379" y="190"/>
                </a:lnTo>
                <a:lnTo>
                  <a:pt x="363" y="19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0" name="Freeform 722">
            <a:extLst>
              <a:ext uri="{FF2B5EF4-FFF2-40B4-BE49-F238E27FC236}">
                <a16:creationId xmlns:a16="http://schemas.microsoft.com/office/drawing/2014/main" xmlns="" id="{DF0ABA13-3D6C-4D45-8B5D-C81CE2865D19}"/>
              </a:ext>
            </a:extLst>
          </p:cNvPr>
          <p:cNvSpPr>
            <a:spLocks noEditPoints="1"/>
          </p:cNvSpPr>
          <p:nvPr/>
        </p:nvSpPr>
        <p:spPr bwMode="gray">
          <a:xfrm>
            <a:off x="9971877" y="5219905"/>
            <a:ext cx="134195" cy="162139"/>
          </a:xfrm>
          <a:custGeom>
            <a:avLst/>
            <a:gdLst/>
            <a:ahLst/>
            <a:cxnLst>
              <a:cxn ang="0">
                <a:pos x="163" y="39"/>
              </a:cxn>
              <a:cxn ang="0">
                <a:pos x="144" y="21"/>
              </a:cxn>
              <a:cxn ang="0">
                <a:pos x="122" y="8"/>
              </a:cxn>
              <a:cxn ang="0">
                <a:pos x="83" y="10"/>
              </a:cxn>
              <a:cxn ang="0">
                <a:pos x="73" y="10"/>
              </a:cxn>
              <a:cxn ang="0">
                <a:pos x="53" y="0"/>
              </a:cxn>
              <a:cxn ang="0">
                <a:pos x="41" y="2"/>
              </a:cxn>
              <a:cxn ang="0">
                <a:pos x="36" y="16"/>
              </a:cxn>
              <a:cxn ang="0">
                <a:pos x="32" y="37"/>
              </a:cxn>
              <a:cxn ang="0">
                <a:pos x="16" y="39"/>
              </a:cxn>
              <a:cxn ang="0">
                <a:pos x="20" y="49"/>
              </a:cxn>
              <a:cxn ang="0">
                <a:pos x="28" y="55"/>
              </a:cxn>
              <a:cxn ang="0">
                <a:pos x="16" y="59"/>
              </a:cxn>
              <a:cxn ang="0">
                <a:pos x="10" y="63"/>
              </a:cxn>
              <a:cxn ang="0">
                <a:pos x="18" y="67"/>
              </a:cxn>
              <a:cxn ang="0">
                <a:pos x="14" y="76"/>
              </a:cxn>
              <a:cxn ang="0">
                <a:pos x="2" y="96"/>
              </a:cxn>
              <a:cxn ang="0">
                <a:pos x="2" y="125"/>
              </a:cxn>
              <a:cxn ang="0">
                <a:pos x="14" y="133"/>
              </a:cxn>
              <a:cxn ang="0">
                <a:pos x="34" y="139"/>
              </a:cxn>
              <a:cxn ang="0">
                <a:pos x="38" y="147"/>
              </a:cxn>
              <a:cxn ang="0">
                <a:pos x="38" y="190"/>
              </a:cxn>
              <a:cxn ang="0">
                <a:pos x="43" y="206"/>
              </a:cxn>
              <a:cxn ang="0">
                <a:pos x="57" y="210"/>
              </a:cxn>
              <a:cxn ang="0">
                <a:pos x="63" y="206"/>
              </a:cxn>
              <a:cxn ang="0">
                <a:pos x="71" y="182"/>
              </a:cxn>
              <a:cxn ang="0">
                <a:pos x="83" y="186"/>
              </a:cxn>
              <a:cxn ang="0">
                <a:pos x="91" y="184"/>
              </a:cxn>
              <a:cxn ang="0">
                <a:pos x="94" y="169"/>
              </a:cxn>
              <a:cxn ang="0">
                <a:pos x="83" y="165"/>
              </a:cxn>
              <a:cxn ang="0">
                <a:pos x="81" y="159"/>
              </a:cxn>
              <a:cxn ang="0">
                <a:pos x="94" y="143"/>
              </a:cxn>
              <a:cxn ang="0">
                <a:pos x="98" y="125"/>
              </a:cxn>
              <a:cxn ang="0">
                <a:pos x="110" y="100"/>
              </a:cxn>
              <a:cxn ang="0">
                <a:pos x="122" y="100"/>
              </a:cxn>
              <a:cxn ang="0">
                <a:pos x="134" y="127"/>
              </a:cxn>
              <a:cxn ang="0">
                <a:pos x="140" y="118"/>
              </a:cxn>
              <a:cxn ang="0">
                <a:pos x="147" y="106"/>
              </a:cxn>
              <a:cxn ang="0">
                <a:pos x="157" y="116"/>
              </a:cxn>
              <a:cxn ang="0">
                <a:pos x="167" y="151"/>
              </a:cxn>
              <a:cxn ang="0">
                <a:pos x="177" y="118"/>
              </a:cxn>
              <a:cxn ang="0">
                <a:pos x="175" y="72"/>
              </a:cxn>
              <a:cxn ang="0">
                <a:pos x="163" y="39"/>
              </a:cxn>
              <a:cxn ang="0">
                <a:pos x="75" y="82"/>
              </a:cxn>
              <a:cxn ang="0">
                <a:pos x="61" y="84"/>
              </a:cxn>
              <a:cxn ang="0">
                <a:pos x="51" y="78"/>
              </a:cxn>
              <a:cxn ang="0">
                <a:pos x="45" y="74"/>
              </a:cxn>
              <a:cxn ang="0">
                <a:pos x="41" y="63"/>
              </a:cxn>
              <a:cxn ang="0">
                <a:pos x="47" y="57"/>
              </a:cxn>
              <a:cxn ang="0">
                <a:pos x="51" y="59"/>
              </a:cxn>
              <a:cxn ang="0">
                <a:pos x="53" y="67"/>
              </a:cxn>
              <a:cxn ang="0">
                <a:pos x="57" y="67"/>
              </a:cxn>
              <a:cxn ang="0">
                <a:pos x="65" y="61"/>
              </a:cxn>
              <a:cxn ang="0">
                <a:pos x="75" y="72"/>
              </a:cxn>
            </a:cxnLst>
            <a:rect l="0" t="0" r="r" b="b"/>
            <a:pathLst>
              <a:path w="179" h="212">
                <a:moveTo>
                  <a:pt x="6" y="82"/>
                </a:moveTo>
                <a:lnTo>
                  <a:pt x="6" y="82"/>
                </a:lnTo>
                <a:close/>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close/>
                <a:moveTo>
                  <a:pt x="77" y="80"/>
                </a:moveTo>
                <a:lnTo>
                  <a:pt x="77" y="80"/>
                </a:lnTo>
                <a:lnTo>
                  <a:pt x="75" y="82"/>
                </a:lnTo>
                <a:lnTo>
                  <a:pt x="73" y="84"/>
                </a:lnTo>
                <a:lnTo>
                  <a:pt x="67" y="86"/>
                </a:lnTo>
                <a:lnTo>
                  <a:pt x="61" y="84"/>
                </a:lnTo>
                <a:lnTo>
                  <a:pt x="55" y="82"/>
                </a:lnTo>
                <a:lnTo>
                  <a:pt x="55" y="82"/>
                </a:lnTo>
                <a:lnTo>
                  <a:pt x="51" y="78"/>
                </a:lnTo>
                <a:lnTo>
                  <a:pt x="51" y="78"/>
                </a:lnTo>
                <a:lnTo>
                  <a:pt x="45" y="74"/>
                </a:lnTo>
                <a:lnTo>
                  <a:pt x="45" y="74"/>
                </a:lnTo>
                <a:lnTo>
                  <a:pt x="41" y="69"/>
                </a:lnTo>
                <a:lnTo>
                  <a:pt x="41" y="65"/>
                </a:lnTo>
                <a:lnTo>
                  <a:pt x="41" y="63"/>
                </a:lnTo>
                <a:lnTo>
                  <a:pt x="41" y="63"/>
                </a:lnTo>
                <a:lnTo>
                  <a:pt x="43" y="59"/>
                </a:lnTo>
                <a:lnTo>
                  <a:pt x="47" y="57"/>
                </a:lnTo>
                <a:lnTo>
                  <a:pt x="49" y="57"/>
                </a:lnTo>
                <a:lnTo>
                  <a:pt x="49" y="57"/>
                </a:lnTo>
                <a:lnTo>
                  <a:pt x="51" y="59"/>
                </a:lnTo>
                <a:lnTo>
                  <a:pt x="51" y="61"/>
                </a:lnTo>
                <a:lnTo>
                  <a:pt x="51" y="65"/>
                </a:lnTo>
                <a:lnTo>
                  <a:pt x="53" y="67"/>
                </a:lnTo>
                <a:lnTo>
                  <a:pt x="53" y="67"/>
                </a:lnTo>
                <a:lnTo>
                  <a:pt x="55" y="69"/>
                </a:lnTo>
                <a:lnTo>
                  <a:pt x="57" y="67"/>
                </a:lnTo>
                <a:lnTo>
                  <a:pt x="61" y="61"/>
                </a:lnTo>
                <a:lnTo>
                  <a:pt x="61" y="61"/>
                </a:lnTo>
                <a:lnTo>
                  <a:pt x="65" y="61"/>
                </a:lnTo>
                <a:lnTo>
                  <a:pt x="67" y="61"/>
                </a:lnTo>
                <a:lnTo>
                  <a:pt x="73" y="65"/>
                </a:lnTo>
                <a:lnTo>
                  <a:pt x="75" y="72"/>
                </a:lnTo>
                <a:lnTo>
                  <a:pt x="77" y="80"/>
                </a:lnTo>
                <a:lnTo>
                  <a:pt x="77" y="8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1" name="Line 723">
            <a:extLst>
              <a:ext uri="{FF2B5EF4-FFF2-40B4-BE49-F238E27FC236}">
                <a16:creationId xmlns:a16="http://schemas.microsoft.com/office/drawing/2014/main" xmlns="" id="{F5AA8F1D-B70E-45E4-91DD-0CA349F0553D}"/>
              </a:ext>
            </a:extLst>
          </p:cNvPr>
          <p:cNvSpPr>
            <a:spLocks noChangeShapeType="1"/>
          </p:cNvSpPr>
          <p:nvPr/>
        </p:nvSpPr>
        <p:spPr bwMode="gray">
          <a:xfrm>
            <a:off x="9976376" y="5282620"/>
            <a:ext cx="750" cy="765"/>
          </a:xfrm>
          <a:prstGeom prst="line">
            <a:avLst/>
          </a:pr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2" name="Freeform 724">
            <a:extLst>
              <a:ext uri="{FF2B5EF4-FFF2-40B4-BE49-F238E27FC236}">
                <a16:creationId xmlns:a16="http://schemas.microsoft.com/office/drawing/2014/main" xmlns="" id="{72B22E44-4A89-4233-9991-DD74349B0EE4}"/>
              </a:ext>
            </a:extLst>
          </p:cNvPr>
          <p:cNvSpPr>
            <a:spLocks/>
          </p:cNvSpPr>
          <p:nvPr/>
        </p:nvSpPr>
        <p:spPr bwMode="gray">
          <a:xfrm>
            <a:off x="9971877" y="5219905"/>
            <a:ext cx="134195" cy="162139"/>
          </a:xfrm>
          <a:custGeom>
            <a:avLst/>
            <a:gdLst/>
            <a:ahLst/>
            <a:cxnLst>
              <a:cxn ang="0">
                <a:pos x="163" y="39"/>
              </a:cxn>
              <a:cxn ang="0">
                <a:pos x="144" y="21"/>
              </a:cxn>
              <a:cxn ang="0">
                <a:pos x="122" y="8"/>
              </a:cxn>
              <a:cxn ang="0">
                <a:pos x="110" y="4"/>
              </a:cxn>
              <a:cxn ang="0">
                <a:pos x="83" y="10"/>
              </a:cxn>
              <a:cxn ang="0">
                <a:pos x="79" y="12"/>
              </a:cxn>
              <a:cxn ang="0">
                <a:pos x="65" y="6"/>
              </a:cxn>
              <a:cxn ang="0">
                <a:pos x="53" y="0"/>
              </a:cxn>
              <a:cxn ang="0">
                <a:pos x="47" y="0"/>
              </a:cxn>
              <a:cxn ang="0">
                <a:pos x="38" y="6"/>
              </a:cxn>
              <a:cxn ang="0">
                <a:pos x="36" y="16"/>
              </a:cxn>
              <a:cxn ang="0">
                <a:pos x="36" y="35"/>
              </a:cxn>
              <a:cxn ang="0">
                <a:pos x="32" y="37"/>
              </a:cxn>
              <a:cxn ang="0">
                <a:pos x="16" y="39"/>
              </a:cxn>
              <a:cxn ang="0">
                <a:pos x="16" y="43"/>
              </a:cxn>
              <a:cxn ang="0">
                <a:pos x="20" y="49"/>
              </a:cxn>
              <a:cxn ang="0">
                <a:pos x="28" y="55"/>
              </a:cxn>
              <a:cxn ang="0">
                <a:pos x="24" y="57"/>
              </a:cxn>
              <a:cxn ang="0">
                <a:pos x="12" y="61"/>
              </a:cxn>
              <a:cxn ang="0">
                <a:pos x="10" y="63"/>
              </a:cxn>
              <a:cxn ang="0">
                <a:pos x="18" y="67"/>
              </a:cxn>
              <a:cxn ang="0">
                <a:pos x="18" y="69"/>
              </a:cxn>
              <a:cxn ang="0">
                <a:pos x="14" y="76"/>
              </a:cxn>
              <a:cxn ang="0">
                <a:pos x="6" y="82"/>
              </a:cxn>
              <a:cxn ang="0">
                <a:pos x="0" y="110"/>
              </a:cxn>
              <a:cxn ang="0">
                <a:pos x="2" y="125"/>
              </a:cxn>
              <a:cxn ang="0">
                <a:pos x="14" y="133"/>
              </a:cxn>
              <a:cxn ang="0">
                <a:pos x="22" y="135"/>
              </a:cxn>
              <a:cxn ang="0">
                <a:pos x="34" y="139"/>
              </a:cxn>
              <a:cxn ang="0">
                <a:pos x="38" y="147"/>
              </a:cxn>
              <a:cxn ang="0">
                <a:pos x="38" y="159"/>
              </a:cxn>
              <a:cxn ang="0">
                <a:pos x="38" y="190"/>
              </a:cxn>
              <a:cxn ang="0">
                <a:pos x="38" y="198"/>
              </a:cxn>
              <a:cxn ang="0">
                <a:pos x="49" y="210"/>
              </a:cxn>
              <a:cxn ang="0">
                <a:pos x="57" y="210"/>
              </a:cxn>
              <a:cxn ang="0">
                <a:pos x="59" y="208"/>
              </a:cxn>
              <a:cxn ang="0">
                <a:pos x="67" y="198"/>
              </a:cxn>
              <a:cxn ang="0">
                <a:pos x="71" y="182"/>
              </a:cxn>
              <a:cxn ang="0">
                <a:pos x="77" y="180"/>
              </a:cxn>
              <a:cxn ang="0">
                <a:pos x="87" y="188"/>
              </a:cxn>
              <a:cxn ang="0">
                <a:pos x="91" y="184"/>
              </a:cxn>
              <a:cxn ang="0">
                <a:pos x="94" y="175"/>
              </a:cxn>
              <a:cxn ang="0">
                <a:pos x="91" y="167"/>
              </a:cxn>
              <a:cxn ang="0">
                <a:pos x="83" y="165"/>
              </a:cxn>
              <a:cxn ang="0">
                <a:pos x="81" y="159"/>
              </a:cxn>
              <a:cxn ang="0">
                <a:pos x="83" y="153"/>
              </a:cxn>
              <a:cxn ang="0">
                <a:pos x="94" y="143"/>
              </a:cxn>
              <a:cxn ang="0">
                <a:pos x="96" y="137"/>
              </a:cxn>
              <a:cxn ang="0">
                <a:pos x="102" y="110"/>
              </a:cxn>
              <a:cxn ang="0">
                <a:pos x="110" y="100"/>
              </a:cxn>
              <a:cxn ang="0">
                <a:pos x="122" y="100"/>
              </a:cxn>
              <a:cxn ang="0">
                <a:pos x="126" y="108"/>
              </a:cxn>
              <a:cxn ang="0">
                <a:pos x="134" y="127"/>
              </a:cxn>
              <a:cxn ang="0">
                <a:pos x="138" y="127"/>
              </a:cxn>
              <a:cxn ang="0">
                <a:pos x="140" y="118"/>
              </a:cxn>
              <a:cxn ang="0">
                <a:pos x="147" y="106"/>
              </a:cxn>
              <a:cxn ang="0">
                <a:pos x="153" y="110"/>
              </a:cxn>
              <a:cxn ang="0">
                <a:pos x="163" y="135"/>
              </a:cxn>
              <a:cxn ang="0">
                <a:pos x="167" y="151"/>
              </a:cxn>
              <a:cxn ang="0">
                <a:pos x="175" y="133"/>
              </a:cxn>
              <a:cxn ang="0">
                <a:pos x="179" y="104"/>
              </a:cxn>
              <a:cxn ang="0">
                <a:pos x="175" y="72"/>
              </a:cxn>
              <a:cxn ang="0">
                <a:pos x="163" y="39"/>
              </a:cxn>
            </a:cxnLst>
            <a:rect l="0" t="0" r="r" b="b"/>
            <a:pathLst>
              <a:path w="179" h="212">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3" name="Freeform 725">
            <a:extLst>
              <a:ext uri="{FF2B5EF4-FFF2-40B4-BE49-F238E27FC236}">
                <a16:creationId xmlns:a16="http://schemas.microsoft.com/office/drawing/2014/main" xmlns="" id="{88290A22-B94D-4F29-B839-3E94A39BEABD}"/>
              </a:ext>
            </a:extLst>
          </p:cNvPr>
          <p:cNvSpPr>
            <a:spLocks/>
          </p:cNvSpPr>
          <p:nvPr/>
        </p:nvSpPr>
        <p:spPr bwMode="gray">
          <a:xfrm>
            <a:off x="10002615" y="5263499"/>
            <a:ext cx="26989" cy="22180"/>
          </a:xfrm>
          <a:custGeom>
            <a:avLst/>
            <a:gdLst/>
            <a:ahLst/>
            <a:cxnLst>
              <a:cxn ang="0">
                <a:pos x="36" y="23"/>
              </a:cxn>
              <a:cxn ang="0">
                <a:pos x="36" y="23"/>
              </a:cxn>
              <a:cxn ang="0">
                <a:pos x="34" y="25"/>
              </a:cxn>
              <a:cxn ang="0">
                <a:pos x="32" y="27"/>
              </a:cxn>
              <a:cxn ang="0">
                <a:pos x="26" y="29"/>
              </a:cxn>
              <a:cxn ang="0">
                <a:pos x="20" y="27"/>
              </a:cxn>
              <a:cxn ang="0">
                <a:pos x="14" y="25"/>
              </a:cxn>
              <a:cxn ang="0">
                <a:pos x="14" y="25"/>
              </a:cxn>
              <a:cxn ang="0">
                <a:pos x="10" y="21"/>
              </a:cxn>
              <a:cxn ang="0">
                <a:pos x="10" y="21"/>
              </a:cxn>
              <a:cxn ang="0">
                <a:pos x="4" y="17"/>
              </a:cxn>
              <a:cxn ang="0">
                <a:pos x="4" y="17"/>
              </a:cxn>
              <a:cxn ang="0">
                <a:pos x="0" y="12"/>
              </a:cxn>
              <a:cxn ang="0">
                <a:pos x="0" y="8"/>
              </a:cxn>
              <a:cxn ang="0">
                <a:pos x="0" y="6"/>
              </a:cxn>
              <a:cxn ang="0">
                <a:pos x="0" y="6"/>
              </a:cxn>
              <a:cxn ang="0">
                <a:pos x="2" y="2"/>
              </a:cxn>
              <a:cxn ang="0">
                <a:pos x="6" y="0"/>
              </a:cxn>
              <a:cxn ang="0">
                <a:pos x="8" y="0"/>
              </a:cxn>
              <a:cxn ang="0">
                <a:pos x="8" y="0"/>
              </a:cxn>
              <a:cxn ang="0">
                <a:pos x="10" y="2"/>
              </a:cxn>
              <a:cxn ang="0">
                <a:pos x="10" y="4"/>
              </a:cxn>
              <a:cxn ang="0">
                <a:pos x="10" y="8"/>
              </a:cxn>
              <a:cxn ang="0">
                <a:pos x="12" y="10"/>
              </a:cxn>
              <a:cxn ang="0">
                <a:pos x="12" y="10"/>
              </a:cxn>
              <a:cxn ang="0">
                <a:pos x="14" y="12"/>
              </a:cxn>
              <a:cxn ang="0">
                <a:pos x="16" y="10"/>
              </a:cxn>
              <a:cxn ang="0">
                <a:pos x="20" y="4"/>
              </a:cxn>
              <a:cxn ang="0">
                <a:pos x="20" y="4"/>
              </a:cxn>
              <a:cxn ang="0">
                <a:pos x="24" y="4"/>
              </a:cxn>
              <a:cxn ang="0">
                <a:pos x="26" y="4"/>
              </a:cxn>
              <a:cxn ang="0">
                <a:pos x="32" y="8"/>
              </a:cxn>
              <a:cxn ang="0">
                <a:pos x="34" y="15"/>
              </a:cxn>
              <a:cxn ang="0">
                <a:pos x="36" y="23"/>
              </a:cxn>
              <a:cxn ang="0">
                <a:pos x="36" y="23"/>
              </a:cxn>
            </a:cxnLst>
            <a:rect l="0" t="0" r="r" b="b"/>
            <a:pathLst>
              <a:path w="36" h="29">
                <a:moveTo>
                  <a:pt x="36" y="23"/>
                </a:moveTo>
                <a:lnTo>
                  <a:pt x="36" y="23"/>
                </a:lnTo>
                <a:lnTo>
                  <a:pt x="34" y="25"/>
                </a:lnTo>
                <a:lnTo>
                  <a:pt x="32" y="27"/>
                </a:lnTo>
                <a:lnTo>
                  <a:pt x="26" y="29"/>
                </a:lnTo>
                <a:lnTo>
                  <a:pt x="20" y="27"/>
                </a:lnTo>
                <a:lnTo>
                  <a:pt x="14" y="25"/>
                </a:lnTo>
                <a:lnTo>
                  <a:pt x="14" y="25"/>
                </a:lnTo>
                <a:lnTo>
                  <a:pt x="10" y="21"/>
                </a:lnTo>
                <a:lnTo>
                  <a:pt x="10" y="21"/>
                </a:lnTo>
                <a:lnTo>
                  <a:pt x="4" y="17"/>
                </a:lnTo>
                <a:lnTo>
                  <a:pt x="4" y="17"/>
                </a:lnTo>
                <a:lnTo>
                  <a:pt x="0" y="12"/>
                </a:lnTo>
                <a:lnTo>
                  <a:pt x="0" y="8"/>
                </a:lnTo>
                <a:lnTo>
                  <a:pt x="0" y="6"/>
                </a:lnTo>
                <a:lnTo>
                  <a:pt x="0" y="6"/>
                </a:lnTo>
                <a:lnTo>
                  <a:pt x="2" y="2"/>
                </a:lnTo>
                <a:lnTo>
                  <a:pt x="6" y="0"/>
                </a:lnTo>
                <a:lnTo>
                  <a:pt x="8" y="0"/>
                </a:lnTo>
                <a:lnTo>
                  <a:pt x="8" y="0"/>
                </a:lnTo>
                <a:lnTo>
                  <a:pt x="10" y="2"/>
                </a:lnTo>
                <a:lnTo>
                  <a:pt x="10" y="4"/>
                </a:lnTo>
                <a:lnTo>
                  <a:pt x="10" y="8"/>
                </a:lnTo>
                <a:lnTo>
                  <a:pt x="12" y="10"/>
                </a:lnTo>
                <a:lnTo>
                  <a:pt x="12" y="10"/>
                </a:lnTo>
                <a:lnTo>
                  <a:pt x="14" y="12"/>
                </a:lnTo>
                <a:lnTo>
                  <a:pt x="16" y="10"/>
                </a:lnTo>
                <a:lnTo>
                  <a:pt x="20" y="4"/>
                </a:lnTo>
                <a:lnTo>
                  <a:pt x="20" y="4"/>
                </a:lnTo>
                <a:lnTo>
                  <a:pt x="24" y="4"/>
                </a:lnTo>
                <a:lnTo>
                  <a:pt x="26" y="4"/>
                </a:lnTo>
                <a:lnTo>
                  <a:pt x="32" y="8"/>
                </a:lnTo>
                <a:lnTo>
                  <a:pt x="34" y="15"/>
                </a:lnTo>
                <a:lnTo>
                  <a:pt x="36" y="23"/>
                </a:lnTo>
                <a:lnTo>
                  <a:pt x="36" y="23"/>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4" name="Freeform 726">
            <a:extLst>
              <a:ext uri="{FF2B5EF4-FFF2-40B4-BE49-F238E27FC236}">
                <a16:creationId xmlns:a16="http://schemas.microsoft.com/office/drawing/2014/main" xmlns="" id="{0B33DE8C-D451-47FC-B35E-03CD320F69AE}"/>
              </a:ext>
            </a:extLst>
          </p:cNvPr>
          <p:cNvSpPr>
            <a:spLocks/>
          </p:cNvSpPr>
          <p:nvPr/>
        </p:nvSpPr>
        <p:spPr bwMode="gray">
          <a:xfrm>
            <a:off x="9881165" y="5207669"/>
            <a:ext cx="87714" cy="90247"/>
          </a:xfrm>
          <a:custGeom>
            <a:avLst/>
            <a:gdLst/>
            <a:ahLst/>
            <a:cxnLst>
              <a:cxn ang="0">
                <a:pos x="15" y="102"/>
              </a:cxn>
              <a:cxn ang="0">
                <a:pos x="7" y="98"/>
              </a:cxn>
              <a:cxn ang="0">
                <a:pos x="2" y="90"/>
              </a:cxn>
              <a:cxn ang="0">
                <a:pos x="0" y="81"/>
              </a:cxn>
              <a:cxn ang="0">
                <a:pos x="5" y="63"/>
              </a:cxn>
              <a:cxn ang="0">
                <a:pos x="11" y="55"/>
              </a:cxn>
              <a:cxn ang="0">
                <a:pos x="51" y="20"/>
              </a:cxn>
              <a:cxn ang="0">
                <a:pos x="58" y="18"/>
              </a:cxn>
              <a:cxn ang="0">
                <a:pos x="62" y="22"/>
              </a:cxn>
              <a:cxn ang="0">
                <a:pos x="68" y="22"/>
              </a:cxn>
              <a:cxn ang="0">
                <a:pos x="82" y="8"/>
              </a:cxn>
              <a:cxn ang="0">
                <a:pos x="92" y="2"/>
              </a:cxn>
              <a:cxn ang="0">
                <a:pos x="102" y="0"/>
              </a:cxn>
              <a:cxn ang="0">
                <a:pos x="115" y="4"/>
              </a:cxn>
              <a:cxn ang="0">
                <a:pos x="117" y="12"/>
              </a:cxn>
              <a:cxn ang="0">
                <a:pos x="111" y="24"/>
              </a:cxn>
              <a:cxn ang="0">
                <a:pos x="102" y="30"/>
              </a:cxn>
              <a:cxn ang="0">
                <a:pos x="86" y="45"/>
              </a:cxn>
              <a:cxn ang="0">
                <a:pos x="80" y="43"/>
              </a:cxn>
              <a:cxn ang="0">
                <a:pos x="80" y="39"/>
              </a:cxn>
              <a:cxn ang="0">
                <a:pos x="82" y="32"/>
              </a:cxn>
              <a:cxn ang="0">
                <a:pos x="84" y="22"/>
              </a:cxn>
              <a:cxn ang="0">
                <a:pos x="84" y="20"/>
              </a:cxn>
              <a:cxn ang="0">
                <a:pos x="76" y="20"/>
              </a:cxn>
              <a:cxn ang="0">
                <a:pos x="72" y="28"/>
              </a:cxn>
              <a:cxn ang="0">
                <a:pos x="72" y="32"/>
              </a:cxn>
              <a:cxn ang="0">
                <a:pos x="72" y="41"/>
              </a:cxn>
              <a:cxn ang="0">
                <a:pos x="66" y="47"/>
              </a:cxn>
              <a:cxn ang="0">
                <a:pos x="64" y="51"/>
              </a:cxn>
              <a:cxn ang="0">
                <a:pos x="68" y="61"/>
              </a:cxn>
              <a:cxn ang="0">
                <a:pos x="66" y="67"/>
              </a:cxn>
              <a:cxn ang="0">
                <a:pos x="60" y="73"/>
              </a:cxn>
              <a:cxn ang="0">
                <a:pos x="39" y="83"/>
              </a:cxn>
              <a:cxn ang="0">
                <a:pos x="35" y="85"/>
              </a:cxn>
              <a:cxn ang="0">
                <a:pos x="25" y="98"/>
              </a:cxn>
              <a:cxn ang="0">
                <a:pos x="23" y="100"/>
              </a:cxn>
              <a:cxn ang="0">
                <a:pos x="25" y="106"/>
              </a:cxn>
              <a:cxn ang="0">
                <a:pos x="31" y="114"/>
              </a:cxn>
              <a:cxn ang="0">
                <a:pos x="31" y="118"/>
              </a:cxn>
              <a:cxn ang="0">
                <a:pos x="23" y="112"/>
              </a:cxn>
              <a:cxn ang="0">
                <a:pos x="15" y="102"/>
              </a:cxn>
              <a:cxn ang="0">
                <a:pos x="15" y="102"/>
              </a:cxn>
            </a:cxnLst>
            <a:rect l="0" t="0" r="r" b="b"/>
            <a:pathLst>
              <a:path w="117" h="118">
                <a:moveTo>
                  <a:pt x="15" y="102"/>
                </a:moveTo>
                <a:lnTo>
                  <a:pt x="15" y="102"/>
                </a:lnTo>
                <a:lnTo>
                  <a:pt x="11" y="100"/>
                </a:lnTo>
                <a:lnTo>
                  <a:pt x="7" y="98"/>
                </a:lnTo>
                <a:lnTo>
                  <a:pt x="5" y="98"/>
                </a:lnTo>
                <a:lnTo>
                  <a:pt x="2" y="90"/>
                </a:lnTo>
                <a:lnTo>
                  <a:pt x="2" y="90"/>
                </a:lnTo>
                <a:lnTo>
                  <a:pt x="0" y="81"/>
                </a:lnTo>
                <a:lnTo>
                  <a:pt x="2" y="71"/>
                </a:lnTo>
                <a:lnTo>
                  <a:pt x="5" y="63"/>
                </a:lnTo>
                <a:lnTo>
                  <a:pt x="11" y="55"/>
                </a:lnTo>
                <a:lnTo>
                  <a:pt x="11" y="55"/>
                </a:lnTo>
                <a:lnTo>
                  <a:pt x="35" y="32"/>
                </a:lnTo>
                <a:lnTo>
                  <a:pt x="51" y="20"/>
                </a:lnTo>
                <a:lnTo>
                  <a:pt x="55" y="16"/>
                </a:lnTo>
                <a:lnTo>
                  <a:pt x="58" y="18"/>
                </a:lnTo>
                <a:lnTo>
                  <a:pt x="58" y="18"/>
                </a:lnTo>
                <a:lnTo>
                  <a:pt x="62" y="22"/>
                </a:lnTo>
                <a:lnTo>
                  <a:pt x="64" y="22"/>
                </a:lnTo>
                <a:lnTo>
                  <a:pt x="68" y="22"/>
                </a:lnTo>
                <a:lnTo>
                  <a:pt x="74" y="18"/>
                </a:lnTo>
                <a:lnTo>
                  <a:pt x="82" y="8"/>
                </a:lnTo>
                <a:lnTo>
                  <a:pt x="88" y="4"/>
                </a:lnTo>
                <a:lnTo>
                  <a:pt x="92" y="2"/>
                </a:lnTo>
                <a:lnTo>
                  <a:pt x="92" y="2"/>
                </a:lnTo>
                <a:lnTo>
                  <a:pt x="102" y="0"/>
                </a:lnTo>
                <a:lnTo>
                  <a:pt x="111" y="2"/>
                </a:lnTo>
                <a:lnTo>
                  <a:pt x="115" y="4"/>
                </a:lnTo>
                <a:lnTo>
                  <a:pt x="117" y="8"/>
                </a:lnTo>
                <a:lnTo>
                  <a:pt x="117" y="12"/>
                </a:lnTo>
                <a:lnTo>
                  <a:pt x="115" y="18"/>
                </a:lnTo>
                <a:lnTo>
                  <a:pt x="111" y="24"/>
                </a:lnTo>
                <a:lnTo>
                  <a:pt x="102" y="30"/>
                </a:lnTo>
                <a:lnTo>
                  <a:pt x="102" y="30"/>
                </a:lnTo>
                <a:lnTo>
                  <a:pt x="92" y="41"/>
                </a:lnTo>
                <a:lnTo>
                  <a:pt x="86" y="45"/>
                </a:lnTo>
                <a:lnTo>
                  <a:pt x="84" y="45"/>
                </a:lnTo>
                <a:lnTo>
                  <a:pt x="80" y="43"/>
                </a:lnTo>
                <a:lnTo>
                  <a:pt x="80" y="43"/>
                </a:lnTo>
                <a:lnTo>
                  <a:pt x="80" y="39"/>
                </a:lnTo>
                <a:lnTo>
                  <a:pt x="80" y="37"/>
                </a:lnTo>
                <a:lnTo>
                  <a:pt x="82" y="32"/>
                </a:lnTo>
                <a:lnTo>
                  <a:pt x="84" y="28"/>
                </a:lnTo>
                <a:lnTo>
                  <a:pt x="84" y="22"/>
                </a:lnTo>
                <a:lnTo>
                  <a:pt x="84" y="22"/>
                </a:lnTo>
                <a:lnTo>
                  <a:pt x="84" y="20"/>
                </a:lnTo>
                <a:lnTo>
                  <a:pt x="82" y="20"/>
                </a:lnTo>
                <a:lnTo>
                  <a:pt x="76" y="20"/>
                </a:lnTo>
                <a:lnTo>
                  <a:pt x="72" y="26"/>
                </a:lnTo>
                <a:lnTo>
                  <a:pt x="72" y="28"/>
                </a:lnTo>
                <a:lnTo>
                  <a:pt x="72" y="32"/>
                </a:lnTo>
                <a:lnTo>
                  <a:pt x="72" y="32"/>
                </a:lnTo>
                <a:lnTo>
                  <a:pt x="74" y="39"/>
                </a:lnTo>
                <a:lnTo>
                  <a:pt x="72" y="41"/>
                </a:lnTo>
                <a:lnTo>
                  <a:pt x="70" y="43"/>
                </a:lnTo>
                <a:lnTo>
                  <a:pt x="66" y="47"/>
                </a:lnTo>
                <a:lnTo>
                  <a:pt x="66" y="47"/>
                </a:lnTo>
                <a:lnTo>
                  <a:pt x="64" y="51"/>
                </a:lnTo>
                <a:lnTo>
                  <a:pt x="66" y="57"/>
                </a:lnTo>
                <a:lnTo>
                  <a:pt x="68" y="61"/>
                </a:lnTo>
                <a:lnTo>
                  <a:pt x="68" y="65"/>
                </a:lnTo>
                <a:lnTo>
                  <a:pt x="66" y="67"/>
                </a:lnTo>
                <a:lnTo>
                  <a:pt x="66" y="67"/>
                </a:lnTo>
                <a:lnTo>
                  <a:pt x="60" y="73"/>
                </a:lnTo>
                <a:lnTo>
                  <a:pt x="53" y="77"/>
                </a:lnTo>
                <a:lnTo>
                  <a:pt x="39" y="83"/>
                </a:lnTo>
                <a:lnTo>
                  <a:pt x="39" y="83"/>
                </a:lnTo>
                <a:lnTo>
                  <a:pt x="35" y="85"/>
                </a:lnTo>
                <a:lnTo>
                  <a:pt x="31" y="90"/>
                </a:lnTo>
                <a:lnTo>
                  <a:pt x="25" y="98"/>
                </a:lnTo>
                <a:lnTo>
                  <a:pt x="25" y="98"/>
                </a:lnTo>
                <a:lnTo>
                  <a:pt x="23" y="100"/>
                </a:lnTo>
                <a:lnTo>
                  <a:pt x="23" y="104"/>
                </a:lnTo>
                <a:lnTo>
                  <a:pt x="25" y="106"/>
                </a:lnTo>
                <a:lnTo>
                  <a:pt x="29" y="110"/>
                </a:lnTo>
                <a:lnTo>
                  <a:pt x="31" y="114"/>
                </a:lnTo>
                <a:lnTo>
                  <a:pt x="31" y="114"/>
                </a:lnTo>
                <a:lnTo>
                  <a:pt x="31" y="118"/>
                </a:lnTo>
                <a:lnTo>
                  <a:pt x="29" y="118"/>
                </a:lnTo>
                <a:lnTo>
                  <a:pt x="23" y="112"/>
                </a:lnTo>
                <a:lnTo>
                  <a:pt x="15" y="102"/>
                </a:lnTo>
                <a:lnTo>
                  <a:pt x="15" y="102"/>
                </a:lnTo>
                <a:lnTo>
                  <a:pt x="15" y="102"/>
                </a:lnTo>
                <a:lnTo>
                  <a:pt x="15" y="102"/>
                </a:lnTo>
                <a:lnTo>
                  <a:pt x="15" y="102"/>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5" name="Freeform 727">
            <a:extLst>
              <a:ext uri="{FF2B5EF4-FFF2-40B4-BE49-F238E27FC236}">
                <a16:creationId xmlns:a16="http://schemas.microsoft.com/office/drawing/2014/main" xmlns="" id="{F4A40DA0-B200-4E0C-8D99-63C4CE9EC50F}"/>
              </a:ext>
            </a:extLst>
          </p:cNvPr>
          <p:cNvSpPr>
            <a:spLocks/>
          </p:cNvSpPr>
          <p:nvPr/>
        </p:nvSpPr>
        <p:spPr bwMode="gray">
          <a:xfrm>
            <a:off x="9879665" y="5294856"/>
            <a:ext cx="61475" cy="90247"/>
          </a:xfrm>
          <a:custGeom>
            <a:avLst/>
            <a:gdLst/>
            <a:ahLst/>
            <a:cxnLst>
              <a:cxn ang="0">
                <a:pos x="9" y="0"/>
              </a:cxn>
              <a:cxn ang="0">
                <a:pos x="9" y="0"/>
              </a:cxn>
              <a:cxn ang="0">
                <a:pos x="2" y="0"/>
              </a:cxn>
              <a:cxn ang="0">
                <a:pos x="0" y="2"/>
              </a:cxn>
              <a:cxn ang="0">
                <a:pos x="2" y="6"/>
              </a:cxn>
              <a:cxn ang="0">
                <a:pos x="4" y="12"/>
              </a:cxn>
              <a:cxn ang="0">
                <a:pos x="17" y="24"/>
              </a:cxn>
              <a:cxn ang="0">
                <a:pos x="17" y="24"/>
              </a:cxn>
              <a:cxn ang="0">
                <a:pos x="19" y="39"/>
              </a:cxn>
              <a:cxn ang="0">
                <a:pos x="23" y="47"/>
              </a:cxn>
              <a:cxn ang="0">
                <a:pos x="37" y="63"/>
              </a:cxn>
              <a:cxn ang="0">
                <a:pos x="37" y="63"/>
              </a:cxn>
              <a:cxn ang="0">
                <a:pos x="41" y="69"/>
              </a:cxn>
              <a:cxn ang="0">
                <a:pos x="43" y="75"/>
              </a:cxn>
              <a:cxn ang="0">
                <a:pos x="47" y="88"/>
              </a:cxn>
              <a:cxn ang="0">
                <a:pos x="51" y="100"/>
              </a:cxn>
              <a:cxn ang="0">
                <a:pos x="53" y="106"/>
              </a:cxn>
              <a:cxn ang="0">
                <a:pos x="60" y="112"/>
              </a:cxn>
              <a:cxn ang="0">
                <a:pos x="60" y="112"/>
              </a:cxn>
              <a:cxn ang="0">
                <a:pos x="68" y="118"/>
              </a:cxn>
              <a:cxn ang="0">
                <a:pos x="70" y="118"/>
              </a:cxn>
              <a:cxn ang="0">
                <a:pos x="72" y="116"/>
              </a:cxn>
              <a:cxn ang="0">
                <a:pos x="74" y="110"/>
              </a:cxn>
              <a:cxn ang="0">
                <a:pos x="72" y="102"/>
              </a:cxn>
              <a:cxn ang="0">
                <a:pos x="72" y="102"/>
              </a:cxn>
              <a:cxn ang="0">
                <a:pos x="72" y="92"/>
              </a:cxn>
              <a:cxn ang="0">
                <a:pos x="74" y="84"/>
              </a:cxn>
              <a:cxn ang="0">
                <a:pos x="80" y="65"/>
              </a:cxn>
              <a:cxn ang="0">
                <a:pos x="80" y="65"/>
              </a:cxn>
              <a:cxn ang="0">
                <a:pos x="82" y="59"/>
              </a:cxn>
              <a:cxn ang="0">
                <a:pos x="80" y="53"/>
              </a:cxn>
              <a:cxn ang="0">
                <a:pos x="76" y="49"/>
              </a:cxn>
              <a:cxn ang="0">
                <a:pos x="72" y="45"/>
              </a:cxn>
              <a:cxn ang="0">
                <a:pos x="60" y="37"/>
              </a:cxn>
              <a:cxn ang="0">
                <a:pos x="51" y="27"/>
              </a:cxn>
              <a:cxn ang="0">
                <a:pos x="51" y="27"/>
              </a:cxn>
              <a:cxn ang="0">
                <a:pos x="47" y="22"/>
              </a:cxn>
              <a:cxn ang="0">
                <a:pos x="43" y="20"/>
              </a:cxn>
              <a:cxn ang="0">
                <a:pos x="31" y="20"/>
              </a:cxn>
              <a:cxn ang="0">
                <a:pos x="23" y="20"/>
              </a:cxn>
              <a:cxn ang="0">
                <a:pos x="19" y="18"/>
              </a:cxn>
              <a:cxn ang="0">
                <a:pos x="17" y="14"/>
              </a:cxn>
              <a:cxn ang="0">
                <a:pos x="17" y="14"/>
              </a:cxn>
              <a:cxn ang="0">
                <a:pos x="15" y="8"/>
              </a:cxn>
              <a:cxn ang="0">
                <a:pos x="13" y="2"/>
              </a:cxn>
              <a:cxn ang="0">
                <a:pos x="9" y="0"/>
              </a:cxn>
              <a:cxn ang="0">
                <a:pos x="9" y="0"/>
              </a:cxn>
            </a:cxnLst>
            <a:rect l="0" t="0" r="r" b="b"/>
            <a:pathLst>
              <a:path w="82" h="118">
                <a:moveTo>
                  <a:pt x="9" y="0"/>
                </a:moveTo>
                <a:lnTo>
                  <a:pt x="9" y="0"/>
                </a:lnTo>
                <a:lnTo>
                  <a:pt x="2" y="0"/>
                </a:lnTo>
                <a:lnTo>
                  <a:pt x="0" y="2"/>
                </a:lnTo>
                <a:lnTo>
                  <a:pt x="2" y="6"/>
                </a:lnTo>
                <a:lnTo>
                  <a:pt x="4" y="12"/>
                </a:lnTo>
                <a:lnTo>
                  <a:pt x="17" y="24"/>
                </a:lnTo>
                <a:lnTo>
                  <a:pt x="17" y="24"/>
                </a:lnTo>
                <a:lnTo>
                  <a:pt x="19" y="39"/>
                </a:lnTo>
                <a:lnTo>
                  <a:pt x="23" y="47"/>
                </a:lnTo>
                <a:lnTo>
                  <a:pt x="37" y="63"/>
                </a:lnTo>
                <a:lnTo>
                  <a:pt x="37" y="63"/>
                </a:lnTo>
                <a:lnTo>
                  <a:pt x="41" y="69"/>
                </a:lnTo>
                <a:lnTo>
                  <a:pt x="43" y="75"/>
                </a:lnTo>
                <a:lnTo>
                  <a:pt x="47" y="88"/>
                </a:lnTo>
                <a:lnTo>
                  <a:pt x="51" y="100"/>
                </a:lnTo>
                <a:lnTo>
                  <a:pt x="53" y="106"/>
                </a:lnTo>
                <a:lnTo>
                  <a:pt x="60" y="112"/>
                </a:lnTo>
                <a:lnTo>
                  <a:pt x="60" y="112"/>
                </a:lnTo>
                <a:lnTo>
                  <a:pt x="68" y="118"/>
                </a:lnTo>
                <a:lnTo>
                  <a:pt x="70" y="118"/>
                </a:lnTo>
                <a:lnTo>
                  <a:pt x="72" y="116"/>
                </a:lnTo>
                <a:lnTo>
                  <a:pt x="74" y="110"/>
                </a:lnTo>
                <a:lnTo>
                  <a:pt x="72" y="102"/>
                </a:lnTo>
                <a:lnTo>
                  <a:pt x="72" y="102"/>
                </a:lnTo>
                <a:lnTo>
                  <a:pt x="72" y="92"/>
                </a:lnTo>
                <a:lnTo>
                  <a:pt x="74" y="84"/>
                </a:lnTo>
                <a:lnTo>
                  <a:pt x="80" y="65"/>
                </a:lnTo>
                <a:lnTo>
                  <a:pt x="80" y="65"/>
                </a:lnTo>
                <a:lnTo>
                  <a:pt x="82" y="59"/>
                </a:lnTo>
                <a:lnTo>
                  <a:pt x="80" y="53"/>
                </a:lnTo>
                <a:lnTo>
                  <a:pt x="76" y="49"/>
                </a:lnTo>
                <a:lnTo>
                  <a:pt x="72" y="45"/>
                </a:lnTo>
                <a:lnTo>
                  <a:pt x="60" y="37"/>
                </a:lnTo>
                <a:lnTo>
                  <a:pt x="51" y="27"/>
                </a:lnTo>
                <a:lnTo>
                  <a:pt x="51" y="27"/>
                </a:lnTo>
                <a:lnTo>
                  <a:pt x="47" y="22"/>
                </a:lnTo>
                <a:lnTo>
                  <a:pt x="43" y="20"/>
                </a:lnTo>
                <a:lnTo>
                  <a:pt x="31" y="20"/>
                </a:lnTo>
                <a:lnTo>
                  <a:pt x="23" y="20"/>
                </a:lnTo>
                <a:lnTo>
                  <a:pt x="19" y="18"/>
                </a:lnTo>
                <a:lnTo>
                  <a:pt x="17" y="14"/>
                </a:lnTo>
                <a:lnTo>
                  <a:pt x="17" y="14"/>
                </a:lnTo>
                <a:lnTo>
                  <a:pt x="15" y="8"/>
                </a:lnTo>
                <a:lnTo>
                  <a:pt x="13" y="2"/>
                </a:lnTo>
                <a:lnTo>
                  <a:pt x="9" y="0"/>
                </a:lnTo>
                <a:lnTo>
                  <a:pt x="9" y="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6" name="Freeform 728">
            <a:extLst>
              <a:ext uri="{FF2B5EF4-FFF2-40B4-BE49-F238E27FC236}">
                <a16:creationId xmlns:a16="http://schemas.microsoft.com/office/drawing/2014/main" xmlns="" id="{869BF168-288D-4A62-9240-BE4ABC3E80C1}"/>
              </a:ext>
            </a:extLst>
          </p:cNvPr>
          <p:cNvSpPr>
            <a:spLocks/>
          </p:cNvSpPr>
          <p:nvPr/>
        </p:nvSpPr>
        <p:spPr bwMode="gray">
          <a:xfrm>
            <a:off x="9962131" y="5176311"/>
            <a:ext cx="65973" cy="23709"/>
          </a:xfrm>
          <a:custGeom>
            <a:avLst/>
            <a:gdLst/>
            <a:ahLst/>
            <a:cxnLst>
              <a:cxn ang="0">
                <a:pos x="29" y="31"/>
              </a:cxn>
              <a:cxn ang="0">
                <a:pos x="29" y="31"/>
              </a:cxn>
              <a:cxn ang="0">
                <a:pos x="35" y="29"/>
              </a:cxn>
              <a:cxn ang="0">
                <a:pos x="41" y="25"/>
              </a:cxn>
              <a:cxn ang="0">
                <a:pos x="47" y="23"/>
              </a:cxn>
              <a:cxn ang="0">
                <a:pos x="54" y="20"/>
              </a:cxn>
              <a:cxn ang="0">
                <a:pos x="54" y="20"/>
              </a:cxn>
              <a:cxn ang="0">
                <a:pos x="76" y="25"/>
              </a:cxn>
              <a:cxn ang="0">
                <a:pos x="82" y="25"/>
              </a:cxn>
              <a:cxn ang="0">
                <a:pos x="88" y="23"/>
              </a:cxn>
              <a:cxn ang="0">
                <a:pos x="88" y="18"/>
              </a:cxn>
              <a:cxn ang="0">
                <a:pos x="86" y="14"/>
              </a:cxn>
              <a:cxn ang="0">
                <a:pos x="86" y="14"/>
              </a:cxn>
              <a:cxn ang="0">
                <a:pos x="78" y="8"/>
              </a:cxn>
              <a:cxn ang="0">
                <a:pos x="70" y="4"/>
              </a:cxn>
              <a:cxn ang="0">
                <a:pos x="60" y="2"/>
              </a:cxn>
              <a:cxn ang="0">
                <a:pos x="49" y="0"/>
              </a:cxn>
              <a:cxn ang="0">
                <a:pos x="39" y="0"/>
              </a:cxn>
              <a:cxn ang="0">
                <a:pos x="29" y="0"/>
              </a:cxn>
              <a:cxn ang="0">
                <a:pos x="19" y="4"/>
              </a:cxn>
              <a:cxn ang="0">
                <a:pos x="13" y="8"/>
              </a:cxn>
              <a:cxn ang="0">
                <a:pos x="13" y="8"/>
              </a:cxn>
              <a:cxn ang="0">
                <a:pos x="5" y="12"/>
              </a:cxn>
              <a:cxn ang="0">
                <a:pos x="0" y="18"/>
              </a:cxn>
              <a:cxn ang="0">
                <a:pos x="0" y="23"/>
              </a:cxn>
              <a:cxn ang="0">
                <a:pos x="3" y="27"/>
              </a:cxn>
              <a:cxn ang="0">
                <a:pos x="9" y="29"/>
              </a:cxn>
              <a:cxn ang="0">
                <a:pos x="15" y="31"/>
              </a:cxn>
              <a:cxn ang="0">
                <a:pos x="21" y="31"/>
              </a:cxn>
              <a:cxn ang="0">
                <a:pos x="29" y="31"/>
              </a:cxn>
              <a:cxn ang="0">
                <a:pos x="29" y="31"/>
              </a:cxn>
              <a:cxn ang="0">
                <a:pos x="31" y="31"/>
              </a:cxn>
              <a:cxn ang="0">
                <a:pos x="29" y="31"/>
              </a:cxn>
              <a:cxn ang="0">
                <a:pos x="29" y="31"/>
              </a:cxn>
            </a:cxnLst>
            <a:rect l="0" t="0" r="r" b="b"/>
            <a:pathLst>
              <a:path w="88" h="31">
                <a:moveTo>
                  <a:pt x="29" y="31"/>
                </a:moveTo>
                <a:lnTo>
                  <a:pt x="29" y="31"/>
                </a:lnTo>
                <a:lnTo>
                  <a:pt x="35" y="29"/>
                </a:lnTo>
                <a:lnTo>
                  <a:pt x="41" y="25"/>
                </a:lnTo>
                <a:lnTo>
                  <a:pt x="47" y="23"/>
                </a:lnTo>
                <a:lnTo>
                  <a:pt x="54" y="20"/>
                </a:lnTo>
                <a:lnTo>
                  <a:pt x="54" y="20"/>
                </a:lnTo>
                <a:lnTo>
                  <a:pt x="76" y="25"/>
                </a:lnTo>
                <a:lnTo>
                  <a:pt x="82" y="25"/>
                </a:lnTo>
                <a:lnTo>
                  <a:pt x="88" y="23"/>
                </a:lnTo>
                <a:lnTo>
                  <a:pt x="88" y="18"/>
                </a:lnTo>
                <a:lnTo>
                  <a:pt x="86" y="14"/>
                </a:lnTo>
                <a:lnTo>
                  <a:pt x="86" y="14"/>
                </a:lnTo>
                <a:lnTo>
                  <a:pt x="78" y="8"/>
                </a:lnTo>
                <a:lnTo>
                  <a:pt x="70" y="4"/>
                </a:lnTo>
                <a:lnTo>
                  <a:pt x="60" y="2"/>
                </a:lnTo>
                <a:lnTo>
                  <a:pt x="49" y="0"/>
                </a:lnTo>
                <a:lnTo>
                  <a:pt x="39" y="0"/>
                </a:lnTo>
                <a:lnTo>
                  <a:pt x="29" y="0"/>
                </a:lnTo>
                <a:lnTo>
                  <a:pt x="19" y="4"/>
                </a:lnTo>
                <a:lnTo>
                  <a:pt x="13" y="8"/>
                </a:lnTo>
                <a:lnTo>
                  <a:pt x="13" y="8"/>
                </a:lnTo>
                <a:lnTo>
                  <a:pt x="5" y="12"/>
                </a:lnTo>
                <a:lnTo>
                  <a:pt x="0" y="18"/>
                </a:lnTo>
                <a:lnTo>
                  <a:pt x="0" y="23"/>
                </a:lnTo>
                <a:lnTo>
                  <a:pt x="3" y="27"/>
                </a:lnTo>
                <a:lnTo>
                  <a:pt x="9" y="29"/>
                </a:lnTo>
                <a:lnTo>
                  <a:pt x="15" y="31"/>
                </a:lnTo>
                <a:lnTo>
                  <a:pt x="21" y="31"/>
                </a:lnTo>
                <a:lnTo>
                  <a:pt x="29" y="31"/>
                </a:lnTo>
                <a:lnTo>
                  <a:pt x="29" y="31"/>
                </a:lnTo>
                <a:lnTo>
                  <a:pt x="31" y="31"/>
                </a:lnTo>
                <a:lnTo>
                  <a:pt x="29" y="31"/>
                </a:lnTo>
                <a:lnTo>
                  <a:pt x="29" y="31"/>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7" name="Freeform 729">
            <a:extLst>
              <a:ext uri="{FF2B5EF4-FFF2-40B4-BE49-F238E27FC236}">
                <a16:creationId xmlns:a16="http://schemas.microsoft.com/office/drawing/2014/main" xmlns="" id="{81AFE011-4F13-4B8A-8A5B-9FC8512A07E9}"/>
              </a:ext>
            </a:extLst>
          </p:cNvPr>
          <p:cNvSpPr>
            <a:spLocks/>
          </p:cNvSpPr>
          <p:nvPr/>
        </p:nvSpPr>
        <p:spPr bwMode="gray">
          <a:xfrm>
            <a:off x="9960632" y="5383574"/>
            <a:ext cx="58476" cy="23709"/>
          </a:xfrm>
          <a:custGeom>
            <a:avLst/>
            <a:gdLst/>
            <a:ahLst/>
            <a:cxnLst>
              <a:cxn ang="0">
                <a:pos x="27" y="8"/>
              </a:cxn>
              <a:cxn ang="0">
                <a:pos x="27" y="8"/>
              </a:cxn>
              <a:cxn ang="0">
                <a:pos x="31" y="6"/>
              </a:cxn>
              <a:cxn ang="0">
                <a:pos x="35" y="4"/>
              </a:cxn>
              <a:cxn ang="0">
                <a:pos x="39" y="0"/>
              </a:cxn>
              <a:cxn ang="0">
                <a:pos x="43" y="0"/>
              </a:cxn>
              <a:cxn ang="0">
                <a:pos x="45" y="2"/>
              </a:cxn>
              <a:cxn ang="0">
                <a:pos x="45" y="2"/>
              </a:cxn>
              <a:cxn ang="0">
                <a:pos x="64" y="12"/>
              </a:cxn>
              <a:cxn ang="0">
                <a:pos x="74" y="19"/>
              </a:cxn>
              <a:cxn ang="0">
                <a:pos x="78" y="23"/>
              </a:cxn>
              <a:cxn ang="0">
                <a:pos x="78" y="27"/>
              </a:cxn>
              <a:cxn ang="0">
                <a:pos x="78" y="27"/>
              </a:cxn>
              <a:cxn ang="0">
                <a:pos x="64" y="29"/>
              </a:cxn>
              <a:cxn ang="0">
                <a:pos x="47" y="31"/>
              </a:cxn>
              <a:cxn ang="0">
                <a:pos x="25" y="29"/>
              </a:cxn>
              <a:cxn ang="0">
                <a:pos x="25" y="29"/>
              </a:cxn>
              <a:cxn ang="0">
                <a:pos x="15" y="27"/>
              </a:cxn>
              <a:cxn ang="0">
                <a:pos x="7" y="25"/>
              </a:cxn>
              <a:cxn ang="0">
                <a:pos x="2" y="21"/>
              </a:cxn>
              <a:cxn ang="0">
                <a:pos x="0" y="15"/>
              </a:cxn>
              <a:cxn ang="0">
                <a:pos x="2" y="12"/>
              </a:cxn>
              <a:cxn ang="0">
                <a:pos x="7" y="8"/>
              </a:cxn>
              <a:cxn ang="0">
                <a:pos x="15" y="8"/>
              </a:cxn>
              <a:cxn ang="0">
                <a:pos x="27" y="8"/>
              </a:cxn>
              <a:cxn ang="0">
                <a:pos x="27" y="8"/>
              </a:cxn>
              <a:cxn ang="0">
                <a:pos x="19" y="6"/>
              </a:cxn>
              <a:cxn ang="0">
                <a:pos x="27" y="8"/>
              </a:cxn>
              <a:cxn ang="0">
                <a:pos x="27" y="8"/>
              </a:cxn>
            </a:cxnLst>
            <a:rect l="0" t="0" r="r" b="b"/>
            <a:pathLst>
              <a:path w="78" h="31">
                <a:moveTo>
                  <a:pt x="27" y="8"/>
                </a:moveTo>
                <a:lnTo>
                  <a:pt x="27" y="8"/>
                </a:lnTo>
                <a:lnTo>
                  <a:pt x="31" y="6"/>
                </a:lnTo>
                <a:lnTo>
                  <a:pt x="35" y="4"/>
                </a:lnTo>
                <a:lnTo>
                  <a:pt x="39" y="0"/>
                </a:lnTo>
                <a:lnTo>
                  <a:pt x="43" y="0"/>
                </a:lnTo>
                <a:lnTo>
                  <a:pt x="45" y="2"/>
                </a:lnTo>
                <a:lnTo>
                  <a:pt x="45" y="2"/>
                </a:lnTo>
                <a:lnTo>
                  <a:pt x="64" y="12"/>
                </a:lnTo>
                <a:lnTo>
                  <a:pt x="74" y="19"/>
                </a:lnTo>
                <a:lnTo>
                  <a:pt x="78" y="23"/>
                </a:lnTo>
                <a:lnTo>
                  <a:pt x="78" y="27"/>
                </a:lnTo>
                <a:lnTo>
                  <a:pt x="78" y="27"/>
                </a:lnTo>
                <a:lnTo>
                  <a:pt x="64" y="29"/>
                </a:lnTo>
                <a:lnTo>
                  <a:pt x="47" y="31"/>
                </a:lnTo>
                <a:lnTo>
                  <a:pt x="25" y="29"/>
                </a:lnTo>
                <a:lnTo>
                  <a:pt x="25" y="29"/>
                </a:lnTo>
                <a:lnTo>
                  <a:pt x="15" y="27"/>
                </a:lnTo>
                <a:lnTo>
                  <a:pt x="7" y="25"/>
                </a:lnTo>
                <a:lnTo>
                  <a:pt x="2" y="21"/>
                </a:lnTo>
                <a:lnTo>
                  <a:pt x="0" y="15"/>
                </a:lnTo>
                <a:lnTo>
                  <a:pt x="2" y="12"/>
                </a:lnTo>
                <a:lnTo>
                  <a:pt x="7" y="8"/>
                </a:lnTo>
                <a:lnTo>
                  <a:pt x="15" y="8"/>
                </a:lnTo>
                <a:lnTo>
                  <a:pt x="27" y="8"/>
                </a:lnTo>
                <a:lnTo>
                  <a:pt x="27" y="8"/>
                </a:lnTo>
                <a:lnTo>
                  <a:pt x="19" y="6"/>
                </a:lnTo>
                <a:lnTo>
                  <a:pt x="27" y="8"/>
                </a:lnTo>
                <a:lnTo>
                  <a:pt x="27" y="8"/>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38" name="矩形 51">
            <a:extLst>
              <a:ext uri="{FF2B5EF4-FFF2-40B4-BE49-F238E27FC236}">
                <a16:creationId xmlns:a16="http://schemas.microsoft.com/office/drawing/2014/main" xmlns="" id="{F917C425-33E6-45ED-AE3D-48E3D718E0A0}"/>
              </a:ext>
            </a:extLst>
          </p:cNvPr>
          <p:cNvSpPr>
            <a:spLocks noChangeArrowheads="1"/>
          </p:cNvSpPr>
          <p:nvPr/>
        </p:nvSpPr>
        <p:spPr bwMode="gray">
          <a:xfrm>
            <a:off x="10091628" y="5177158"/>
            <a:ext cx="691160"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a typeface="方正兰亭黑简体" panose="02000000000000000000" pitchFamily="2" charset="-122"/>
              <a:sym typeface="Arial" pitchFamily="34" charset="0"/>
            </a:endParaRPr>
          </a:p>
        </p:txBody>
      </p:sp>
      <p:sp>
        <p:nvSpPr>
          <p:cNvPr id="39" name="Freeform 721">
            <a:extLst>
              <a:ext uri="{FF2B5EF4-FFF2-40B4-BE49-F238E27FC236}">
                <a16:creationId xmlns:a16="http://schemas.microsoft.com/office/drawing/2014/main" xmlns="" id="{DD12A4FA-E0B9-4258-ACE9-915B3BA9E6A1}"/>
              </a:ext>
            </a:extLst>
          </p:cNvPr>
          <p:cNvSpPr>
            <a:spLocks/>
          </p:cNvSpPr>
          <p:nvPr/>
        </p:nvSpPr>
        <p:spPr bwMode="gray">
          <a:xfrm>
            <a:off x="9851177" y="4707501"/>
            <a:ext cx="284133" cy="292156"/>
          </a:xfrm>
          <a:custGeom>
            <a:avLst/>
            <a:gdLst/>
            <a:ahLst/>
            <a:cxnLst>
              <a:cxn ang="0">
                <a:pos x="346" y="190"/>
              </a:cxn>
              <a:cxn ang="0">
                <a:pos x="338" y="237"/>
              </a:cxn>
              <a:cxn ang="0">
                <a:pos x="320" y="278"/>
              </a:cxn>
              <a:cxn ang="0">
                <a:pos x="299" y="302"/>
              </a:cxn>
              <a:cxn ang="0">
                <a:pos x="265" y="329"/>
              </a:cxn>
              <a:cxn ang="0">
                <a:pos x="220" y="345"/>
              </a:cxn>
              <a:cxn ang="0">
                <a:pos x="189" y="347"/>
              </a:cxn>
              <a:cxn ang="0">
                <a:pos x="142" y="341"/>
              </a:cxn>
              <a:cxn ang="0">
                <a:pos x="102" y="320"/>
              </a:cxn>
              <a:cxn ang="0">
                <a:pos x="79" y="302"/>
              </a:cxn>
              <a:cxn ang="0">
                <a:pos x="51" y="265"/>
              </a:cxn>
              <a:cxn ang="0">
                <a:pos x="36" y="223"/>
              </a:cxn>
              <a:cxn ang="0">
                <a:pos x="32" y="190"/>
              </a:cxn>
              <a:cxn ang="0">
                <a:pos x="38" y="143"/>
              </a:cxn>
              <a:cxn ang="0">
                <a:pos x="59" y="102"/>
              </a:cxn>
              <a:cxn ang="0">
                <a:pos x="79" y="80"/>
              </a:cxn>
              <a:cxn ang="0">
                <a:pos x="114" y="53"/>
              </a:cxn>
              <a:cxn ang="0">
                <a:pos x="157" y="37"/>
              </a:cxn>
              <a:cxn ang="0">
                <a:pos x="189" y="33"/>
              </a:cxn>
              <a:cxn ang="0">
                <a:pos x="236" y="41"/>
              </a:cxn>
              <a:cxn ang="0">
                <a:pos x="277" y="62"/>
              </a:cxn>
              <a:cxn ang="0">
                <a:pos x="299" y="80"/>
              </a:cxn>
              <a:cxn ang="0">
                <a:pos x="328" y="117"/>
              </a:cxn>
              <a:cxn ang="0">
                <a:pos x="342" y="159"/>
              </a:cxn>
              <a:cxn ang="0">
                <a:pos x="363" y="190"/>
              </a:cxn>
              <a:cxn ang="0">
                <a:pos x="379" y="172"/>
              </a:cxn>
              <a:cxn ang="0">
                <a:pos x="365" y="117"/>
              </a:cxn>
              <a:cxn ang="0">
                <a:pos x="336" y="70"/>
              </a:cxn>
              <a:cxn ang="0">
                <a:pos x="295" y="33"/>
              </a:cxn>
              <a:cxn ang="0">
                <a:pos x="246" y="8"/>
              </a:cxn>
              <a:cxn ang="0">
                <a:pos x="189" y="0"/>
              </a:cxn>
              <a:cxn ang="0">
                <a:pos x="151" y="4"/>
              </a:cxn>
              <a:cxn ang="0">
                <a:pos x="98" y="23"/>
              </a:cxn>
              <a:cxn ang="0">
                <a:pos x="55" y="55"/>
              </a:cxn>
              <a:cxn ang="0">
                <a:pos x="22" y="100"/>
              </a:cxn>
              <a:cxn ang="0">
                <a:pos x="4" y="151"/>
              </a:cxn>
              <a:cxn ang="0">
                <a:pos x="0" y="190"/>
              </a:cxn>
              <a:cxn ang="0">
                <a:pos x="8" y="247"/>
              </a:cxn>
              <a:cxn ang="0">
                <a:pos x="32" y="296"/>
              </a:cxn>
              <a:cxn ang="0">
                <a:pos x="69" y="337"/>
              </a:cxn>
              <a:cxn ang="0">
                <a:pos x="116" y="365"/>
              </a:cxn>
              <a:cxn ang="0">
                <a:pos x="169" y="380"/>
              </a:cxn>
              <a:cxn ang="0">
                <a:pos x="208" y="380"/>
              </a:cxn>
              <a:cxn ang="0">
                <a:pos x="263" y="365"/>
              </a:cxn>
              <a:cxn ang="0">
                <a:pos x="310" y="337"/>
              </a:cxn>
              <a:cxn ang="0">
                <a:pos x="346" y="296"/>
              </a:cxn>
              <a:cxn ang="0">
                <a:pos x="371" y="247"/>
              </a:cxn>
              <a:cxn ang="0">
                <a:pos x="379" y="190"/>
              </a:cxn>
            </a:cxnLst>
            <a:rect l="0" t="0" r="r" b="b"/>
            <a:pathLst>
              <a:path w="379" h="382">
                <a:moveTo>
                  <a:pt x="363" y="190"/>
                </a:moveTo>
                <a:lnTo>
                  <a:pt x="346" y="190"/>
                </a:lnTo>
                <a:lnTo>
                  <a:pt x="346" y="190"/>
                </a:lnTo>
                <a:lnTo>
                  <a:pt x="344" y="206"/>
                </a:lnTo>
                <a:lnTo>
                  <a:pt x="342" y="223"/>
                </a:lnTo>
                <a:lnTo>
                  <a:pt x="338" y="237"/>
                </a:lnTo>
                <a:lnTo>
                  <a:pt x="334" y="251"/>
                </a:lnTo>
                <a:lnTo>
                  <a:pt x="328" y="265"/>
                </a:lnTo>
                <a:lnTo>
                  <a:pt x="320" y="278"/>
                </a:lnTo>
                <a:lnTo>
                  <a:pt x="310" y="290"/>
                </a:lnTo>
                <a:lnTo>
                  <a:pt x="299" y="302"/>
                </a:lnTo>
                <a:lnTo>
                  <a:pt x="299" y="302"/>
                </a:lnTo>
                <a:lnTo>
                  <a:pt x="289" y="312"/>
                </a:lnTo>
                <a:lnTo>
                  <a:pt x="277" y="320"/>
                </a:lnTo>
                <a:lnTo>
                  <a:pt x="265" y="329"/>
                </a:lnTo>
                <a:lnTo>
                  <a:pt x="250" y="335"/>
                </a:lnTo>
                <a:lnTo>
                  <a:pt x="236" y="341"/>
                </a:lnTo>
                <a:lnTo>
                  <a:pt x="220" y="345"/>
                </a:lnTo>
                <a:lnTo>
                  <a:pt x="206" y="347"/>
                </a:lnTo>
                <a:lnTo>
                  <a:pt x="189" y="347"/>
                </a:lnTo>
                <a:lnTo>
                  <a:pt x="189" y="347"/>
                </a:lnTo>
                <a:lnTo>
                  <a:pt x="173" y="347"/>
                </a:lnTo>
                <a:lnTo>
                  <a:pt x="157" y="345"/>
                </a:lnTo>
                <a:lnTo>
                  <a:pt x="142" y="341"/>
                </a:lnTo>
                <a:lnTo>
                  <a:pt x="128" y="335"/>
                </a:lnTo>
                <a:lnTo>
                  <a:pt x="114" y="329"/>
                </a:lnTo>
                <a:lnTo>
                  <a:pt x="102" y="320"/>
                </a:lnTo>
                <a:lnTo>
                  <a:pt x="89" y="312"/>
                </a:lnTo>
                <a:lnTo>
                  <a:pt x="79" y="302"/>
                </a:lnTo>
                <a:lnTo>
                  <a:pt x="79" y="302"/>
                </a:lnTo>
                <a:lnTo>
                  <a:pt x="69" y="290"/>
                </a:lnTo>
                <a:lnTo>
                  <a:pt x="59" y="278"/>
                </a:lnTo>
                <a:lnTo>
                  <a:pt x="51" y="265"/>
                </a:lnTo>
                <a:lnTo>
                  <a:pt x="45" y="251"/>
                </a:lnTo>
                <a:lnTo>
                  <a:pt x="38" y="237"/>
                </a:lnTo>
                <a:lnTo>
                  <a:pt x="36" y="223"/>
                </a:lnTo>
                <a:lnTo>
                  <a:pt x="32" y="206"/>
                </a:lnTo>
                <a:lnTo>
                  <a:pt x="32" y="190"/>
                </a:lnTo>
                <a:lnTo>
                  <a:pt x="32" y="190"/>
                </a:lnTo>
                <a:lnTo>
                  <a:pt x="32" y="174"/>
                </a:lnTo>
                <a:lnTo>
                  <a:pt x="36" y="159"/>
                </a:lnTo>
                <a:lnTo>
                  <a:pt x="38" y="143"/>
                </a:lnTo>
                <a:lnTo>
                  <a:pt x="45" y="129"/>
                </a:lnTo>
                <a:lnTo>
                  <a:pt x="51" y="117"/>
                </a:lnTo>
                <a:lnTo>
                  <a:pt x="59" y="102"/>
                </a:lnTo>
                <a:lnTo>
                  <a:pt x="69" y="90"/>
                </a:lnTo>
                <a:lnTo>
                  <a:pt x="79" y="80"/>
                </a:lnTo>
                <a:lnTo>
                  <a:pt x="79" y="80"/>
                </a:lnTo>
                <a:lnTo>
                  <a:pt x="89" y="70"/>
                </a:lnTo>
                <a:lnTo>
                  <a:pt x="102" y="62"/>
                </a:lnTo>
                <a:lnTo>
                  <a:pt x="114" y="53"/>
                </a:lnTo>
                <a:lnTo>
                  <a:pt x="128" y="45"/>
                </a:lnTo>
                <a:lnTo>
                  <a:pt x="142" y="41"/>
                </a:lnTo>
                <a:lnTo>
                  <a:pt x="157" y="37"/>
                </a:lnTo>
                <a:lnTo>
                  <a:pt x="173" y="35"/>
                </a:lnTo>
                <a:lnTo>
                  <a:pt x="189" y="33"/>
                </a:lnTo>
                <a:lnTo>
                  <a:pt x="189" y="33"/>
                </a:lnTo>
                <a:lnTo>
                  <a:pt x="206" y="35"/>
                </a:lnTo>
                <a:lnTo>
                  <a:pt x="220" y="37"/>
                </a:lnTo>
                <a:lnTo>
                  <a:pt x="236" y="41"/>
                </a:lnTo>
                <a:lnTo>
                  <a:pt x="250" y="45"/>
                </a:lnTo>
                <a:lnTo>
                  <a:pt x="265" y="53"/>
                </a:lnTo>
                <a:lnTo>
                  <a:pt x="277" y="62"/>
                </a:lnTo>
                <a:lnTo>
                  <a:pt x="289" y="70"/>
                </a:lnTo>
                <a:lnTo>
                  <a:pt x="299" y="80"/>
                </a:lnTo>
                <a:lnTo>
                  <a:pt x="299" y="80"/>
                </a:lnTo>
                <a:lnTo>
                  <a:pt x="310" y="90"/>
                </a:lnTo>
                <a:lnTo>
                  <a:pt x="320" y="102"/>
                </a:lnTo>
                <a:lnTo>
                  <a:pt x="328" y="117"/>
                </a:lnTo>
                <a:lnTo>
                  <a:pt x="334" y="129"/>
                </a:lnTo>
                <a:lnTo>
                  <a:pt x="338" y="143"/>
                </a:lnTo>
                <a:lnTo>
                  <a:pt x="342" y="159"/>
                </a:lnTo>
                <a:lnTo>
                  <a:pt x="344" y="174"/>
                </a:lnTo>
                <a:lnTo>
                  <a:pt x="346" y="190"/>
                </a:lnTo>
                <a:lnTo>
                  <a:pt x="363" y="190"/>
                </a:lnTo>
                <a:lnTo>
                  <a:pt x="379" y="190"/>
                </a:lnTo>
                <a:lnTo>
                  <a:pt x="379" y="190"/>
                </a:lnTo>
                <a:lnTo>
                  <a:pt x="379" y="172"/>
                </a:lnTo>
                <a:lnTo>
                  <a:pt x="375" y="151"/>
                </a:lnTo>
                <a:lnTo>
                  <a:pt x="371" y="135"/>
                </a:lnTo>
                <a:lnTo>
                  <a:pt x="365" y="117"/>
                </a:lnTo>
                <a:lnTo>
                  <a:pt x="356" y="100"/>
                </a:lnTo>
                <a:lnTo>
                  <a:pt x="346" y="84"/>
                </a:lnTo>
                <a:lnTo>
                  <a:pt x="336" y="70"/>
                </a:lnTo>
                <a:lnTo>
                  <a:pt x="324" y="55"/>
                </a:lnTo>
                <a:lnTo>
                  <a:pt x="310" y="43"/>
                </a:lnTo>
                <a:lnTo>
                  <a:pt x="295" y="33"/>
                </a:lnTo>
                <a:lnTo>
                  <a:pt x="279" y="23"/>
                </a:lnTo>
                <a:lnTo>
                  <a:pt x="263" y="15"/>
                </a:lnTo>
                <a:lnTo>
                  <a:pt x="246" y="8"/>
                </a:lnTo>
                <a:lnTo>
                  <a:pt x="228" y="4"/>
                </a:lnTo>
                <a:lnTo>
                  <a:pt x="208" y="2"/>
                </a:lnTo>
                <a:lnTo>
                  <a:pt x="189" y="0"/>
                </a:lnTo>
                <a:lnTo>
                  <a:pt x="189" y="0"/>
                </a:lnTo>
                <a:lnTo>
                  <a:pt x="169" y="2"/>
                </a:lnTo>
                <a:lnTo>
                  <a:pt x="151" y="4"/>
                </a:lnTo>
                <a:lnTo>
                  <a:pt x="132" y="8"/>
                </a:lnTo>
                <a:lnTo>
                  <a:pt x="116" y="15"/>
                </a:lnTo>
                <a:lnTo>
                  <a:pt x="98" y="23"/>
                </a:lnTo>
                <a:lnTo>
                  <a:pt x="83" y="33"/>
                </a:lnTo>
                <a:lnTo>
                  <a:pt x="69" y="43"/>
                </a:lnTo>
                <a:lnTo>
                  <a:pt x="55" y="55"/>
                </a:lnTo>
                <a:lnTo>
                  <a:pt x="42" y="70"/>
                </a:lnTo>
                <a:lnTo>
                  <a:pt x="32" y="84"/>
                </a:lnTo>
                <a:lnTo>
                  <a:pt x="22" y="100"/>
                </a:lnTo>
                <a:lnTo>
                  <a:pt x="14" y="117"/>
                </a:lnTo>
                <a:lnTo>
                  <a:pt x="8" y="135"/>
                </a:lnTo>
                <a:lnTo>
                  <a:pt x="4" y="151"/>
                </a:lnTo>
                <a:lnTo>
                  <a:pt x="0" y="172"/>
                </a:lnTo>
                <a:lnTo>
                  <a:pt x="0" y="190"/>
                </a:lnTo>
                <a:lnTo>
                  <a:pt x="0" y="190"/>
                </a:lnTo>
                <a:lnTo>
                  <a:pt x="0" y="210"/>
                </a:lnTo>
                <a:lnTo>
                  <a:pt x="4" y="229"/>
                </a:lnTo>
                <a:lnTo>
                  <a:pt x="8" y="247"/>
                </a:lnTo>
                <a:lnTo>
                  <a:pt x="14" y="265"/>
                </a:lnTo>
                <a:lnTo>
                  <a:pt x="22" y="282"/>
                </a:lnTo>
                <a:lnTo>
                  <a:pt x="32" y="296"/>
                </a:lnTo>
                <a:lnTo>
                  <a:pt x="42" y="312"/>
                </a:lnTo>
                <a:lnTo>
                  <a:pt x="55" y="325"/>
                </a:lnTo>
                <a:lnTo>
                  <a:pt x="69" y="337"/>
                </a:lnTo>
                <a:lnTo>
                  <a:pt x="83" y="349"/>
                </a:lnTo>
                <a:lnTo>
                  <a:pt x="98" y="357"/>
                </a:lnTo>
                <a:lnTo>
                  <a:pt x="116" y="365"/>
                </a:lnTo>
                <a:lnTo>
                  <a:pt x="132" y="371"/>
                </a:lnTo>
                <a:lnTo>
                  <a:pt x="151" y="378"/>
                </a:lnTo>
                <a:lnTo>
                  <a:pt x="169" y="380"/>
                </a:lnTo>
                <a:lnTo>
                  <a:pt x="189" y="382"/>
                </a:lnTo>
                <a:lnTo>
                  <a:pt x="189" y="382"/>
                </a:lnTo>
                <a:lnTo>
                  <a:pt x="208" y="380"/>
                </a:lnTo>
                <a:lnTo>
                  <a:pt x="228" y="378"/>
                </a:lnTo>
                <a:lnTo>
                  <a:pt x="246" y="371"/>
                </a:lnTo>
                <a:lnTo>
                  <a:pt x="263" y="365"/>
                </a:lnTo>
                <a:lnTo>
                  <a:pt x="279" y="357"/>
                </a:lnTo>
                <a:lnTo>
                  <a:pt x="295" y="349"/>
                </a:lnTo>
                <a:lnTo>
                  <a:pt x="310" y="337"/>
                </a:lnTo>
                <a:lnTo>
                  <a:pt x="324" y="325"/>
                </a:lnTo>
                <a:lnTo>
                  <a:pt x="336" y="312"/>
                </a:lnTo>
                <a:lnTo>
                  <a:pt x="346" y="296"/>
                </a:lnTo>
                <a:lnTo>
                  <a:pt x="356" y="282"/>
                </a:lnTo>
                <a:lnTo>
                  <a:pt x="365" y="265"/>
                </a:lnTo>
                <a:lnTo>
                  <a:pt x="371" y="247"/>
                </a:lnTo>
                <a:lnTo>
                  <a:pt x="375" y="229"/>
                </a:lnTo>
                <a:lnTo>
                  <a:pt x="379" y="210"/>
                </a:lnTo>
                <a:lnTo>
                  <a:pt x="379" y="190"/>
                </a:lnTo>
                <a:lnTo>
                  <a:pt x="363" y="19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0" name="Freeform 722">
            <a:extLst>
              <a:ext uri="{FF2B5EF4-FFF2-40B4-BE49-F238E27FC236}">
                <a16:creationId xmlns:a16="http://schemas.microsoft.com/office/drawing/2014/main" xmlns="" id="{9A76119A-C105-4B1B-9CA3-361CC8CE8400}"/>
              </a:ext>
            </a:extLst>
          </p:cNvPr>
          <p:cNvSpPr>
            <a:spLocks noEditPoints="1"/>
          </p:cNvSpPr>
          <p:nvPr/>
        </p:nvSpPr>
        <p:spPr bwMode="gray">
          <a:xfrm>
            <a:off x="9971877" y="4780922"/>
            <a:ext cx="134195" cy="162139"/>
          </a:xfrm>
          <a:custGeom>
            <a:avLst/>
            <a:gdLst/>
            <a:ahLst/>
            <a:cxnLst>
              <a:cxn ang="0">
                <a:pos x="163" y="39"/>
              </a:cxn>
              <a:cxn ang="0">
                <a:pos x="144" y="21"/>
              </a:cxn>
              <a:cxn ang="0">
                <a:pos x="122" y="8"/>
              </a:cxn>
              <a:cxn ang="0">
                <a:pos x="83" y="10"/>
              </a:cxn>
              <a:cxn ang="0">
                <a:pos x="73" y="10"/>
              </a:cxn>
              <a:cxn ang="0">
                <a:pos x="53" y="0"/>
              </a:cxn>
              <a:cxn ang="0">
                <a:pos x="41" y="2"/>
              </a:cxn>
              <a:cxn ang="0">
                <a:pos x="36" y="16"/>
              </a:cxn>
              <a:cxn ang="0">
                <a:pos x="32" y="37"/>
              </a:cxn>
              <a:cxn ang="0">
                <a:pos x="16" y="39"/>
              </a:cxn>
              <a:cxn ang="0">
                <a:pos x="20" y="49"/>
              </a:cxn>
              <a:cxn ang="0">
                <a:pos x="28" y="55"/>
              </a:cxn>
              <a:cxn ang="0">
                <a:pos x="16" y="59"/>
              </a:cxn>
              <a:cxn ang="0">
                <a:pos x="10" y="63"/>
              </a:cxn>
              <a:cxn ang="0">
                <a:pos x="18" y="67"/>
              </a:cxn>
              <a:cxn ang="0">
                <a:pos x="14" y="76"/>
              </a:cxn>
              <a:cxn ang="0">
                <a:pos x="2" y="96"/>
              </a:cxn>
              <a:cxn ang="0">
                <a:pos x="2" y="125"/>
              </a:cxn>
              <a:cxn ang="0">
                <a:pos x="14" y="133"/>
              </a:cxn>
              <a:cxn ang="0">
                <a:pos x="34" y="139"/>
              </a:cxn>
              <a:cxn ang="0">
                <a:pos x="38" y="147"/>
              </a:cxn>
              <a:cxn ang="0">
                <a:pos x="38" y="190"/>
              </a:cxn>
              <a:cxn ang="0">
                <a:pos x="43" y="206"/>
              </a:cxn>
              <a:cxn ang="0">
                <a:pos x="57" y="210"/>
              </a:cxn>
              <a:cxn ang="0">
                <a:pos x="63" y="206"/>
              </a:cxn>
              <a:cxn ang="0">
                <a:pos x="71" y="182"/>
              </a:cxn>
              <a:cxn ang="0">
                <a:pos x="83" y="186"/>
              </a:cxn>
              <a:cxn ang="0">
                <a:pos x="91" y="184"/>
              </a:cxn>
              <a:cxn ang="0">
                <a:pos x="94" y="169"/>
              </a:cxn>
              <a:cxn ang="0">
                <a:pos x="83" y="165"/>
              </a:cxn>
              <a:cxn ang="0">
                <a:pos x="81" y="159"/>
              </a:cxn>
              <a:cxn ang="0">
                <a:pos x="94" y="143"/>
              </a:cxn>
              <a:cxn ang="0">
                <a:pos x="98" y="125"/>
              </a:cxn>
              <a:cxn ang="0">
                <a:pos x="110" y="100"/>
              </a:cxn>
              <a:cxn ang="0">
                <a:pos x="122" y="100"/>
              </a:cxn>
              <a:cxn ang="0">
                <a:pos x="134" y="127"/>
              </a:cxn>
              <a:cxn ang="0">
                <a:pos x="140" y="118"/>
              </a:cxn>
              <a:cxn ang="0">
                <a:pos x="147" y="106"/>
              </a:cxn>
              <a:cxn ang="0">
                <a:pos x="157" y="116"/>
              </a:cxn>
              <a:cxn ang="0">
                <a:pos x="167" y="151"/>
              </a:cxn>
              <a:cxn ang="0">
                <a:pos x="177" y="118"/>
              </a:cxn>
              <a:cxn ang="0">
                <a:pos x="175" y="72"/>
              </a:cxn>
              <a:cxn ang="0">
                <a:pos x="163" y="39"/>
              </a:cxn>
              <a:cxn ang="0">
                <a:pos x="75" y="82"/>
              </a:cxn>
              <a:cxn ang="0">
                <a:pos x="61" y="84"/>
              </a:cxn>
              <a:cxn ang="0">
                <a:pos x="51" y="78"/>
              </a:cxn>
              <a:cxn ang="0">
                <a:pos x="45" y="74"/>
              </a:cxn>
              <a:cxn ang="0">
                <a:pos x="41" y="63"/>
              </a:cxn>
              <a:cxn ang="0">
                <a:pos x="47" y="57"/>
              </a:cxn>
              <a:cxn ang="0">
                <a:pos x="51" y="59"/>
              </a:cxn>
              <a:cxn ang="0">
                <a:pos x="53" y="67"/>
              </a:cxn>
              <a:cxn ang="0">
                <a:pos x="57" y="67"/>
              </a:cxn>
              <a:cxn ang="0">
                <a:pos x="65" y="61"/>
              </a:cxn>
              <a:cxn ang="0">
                <a:pos x="75" y="72"/>
              </a:cxn>
            </a:cxnLst>
            <a:rect l="0" t="0" r="r" b="b"/>
            <a:pathLst>
              <a:path w="179" h="212">
                <a:moveTo>
                  <a:pt x="6" y="82"/>
                </a:moveTo>
                <a:lnTo>
                  <a:pt x="6" y="82"/>
                </a:lnTo>
                <a:close/>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close/>
                <a:moveTo>
                  <a:pt x="77" y="80"/>
                </a:moveTo>
                <a:lnTo>
                  <a:pt x="77" y="80"/>
                </a:lnTo>
                <a:lnTo>
                  <a:pt x="75" y="82"/>
                </a:lnTo>
                <a:lnTo>
                  <a:pt x="73" y="84"/>
                </a:lnTo>
                <a:lnTo>
                  <a:pt x="67" y="86"/>
                </a:lnTo>
                <a:lnTo>
                  <a:pt x="61" y="84"/>
                </a:lnTo>
                <a:lnTo>
                  <a:pt x="55" y="82"/>
                </a:lnTo>
                <a:lnTo>
                  <a:pt x="55" y="82"/>
                </a:lnTo>
                <a:lnTo>
                  <a:pt x="51" y="78"/>
                </a:lnTo>
                <a:lnTo>
                  <a:pt x="51" y="78"/>
                </a:lnTo>
                <a:lnTo>
                  <a:pt x="45" y="74"/>
                </a:lnTo>
                <a:lnTo>
                  <a:pt x="45" y="74"/>
                </a:lnTo>
                <a:lnTo>
                  <a:pt x="41" y="69"/>
                </a:lnTo>
                <a:lnTo>
                  <a:pt x="41" y="65"/>
                </a:lnTo>
                <a:lnTo>
                  <a:pt x="41" y="63"/>
                </a:lnTo>
                <a:lnTo>
                  <a:pt x="41" y="63"/>
                </a:lnTo>
                <a:lnTo>
                  <a:pt x="43" y="59"/>
                </a:lnTo>
                <a:lnTo>
                  <a:pt x="47" y="57"/>
                </a:lnTo>
                <a:lnTo>
                  <a:pt x="49" y="57"/>
                </a:lnTo>
                <a:lnTo>
                  <a:pt x="49" y="57"/>
                </a:lnTo>
                <a:lnTo>
                  <a:pt x="51" y="59"/>
                </a:lnTo>
                <a:lnTo>
                  <a:pt x="51" y="61"/>
                </a:lnTo>
                <a:lnTo>
                  <a:pt x="51" y="65"/>
                </a:lnTo>
                <a:lnTo>
                  <a:pt x="53" y="67"/>
                </a:lnTo>
                <a:lnTo>
                  <a:pt x="53" y="67"/>
                </a:lnTo>
                <a:lnTo>
                  <a:pt x="55" y="69"/>
                </a:lnTo>
                <a:lnTo>
                  <a:pt x="57" y="67"/>
                </a:lnTo>
                <a:lnTo>
                  <a:pt x="61" y="61"/>
                </a:lnTo>
                <a:lnTo>
                  <a:pt x="61" y="61"/>
                </a:lnTo>
                <a:lnTo>
                  <a:pt x="65" y="61"/>
                </a:lnTo>
                <a:lnTo>
                  <a:pt x="67" y="61"/>
                </a:lnTo>
                <a:lnTo>
                  <a:pt x="73" y="65"/>
                </a:lnTo>
                <a:lnTo>
                  <a:pt x="75" y="72"/>
                </a:lnTo>
                <a:lnTo>
                  <a:pt x="77" y="80"/>
                </a:lnTo>
                <a:lnTo>
                  <a:pt x="77" y="8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1" name="Line 723">
            <a:extLst>
              <a:ext uri="{FF2B5EF4-FFF2-40B4-BE49-F238E27FC236}">
                <a16:creationId xmlns:a16="http://schemas.microsoft.com/office/drawing/2014/main" xmlns="" id="{96788116-E235-4CE3-A3BB-E8A54811D162}"/>
              </a:ext>
            </a:extLst>
          </p:cNvPr>
          <p:cNvSpPr>
            <a:spLocks noChangeShapeType="1"/>
          </p:cNvSpPr>
          <p:nvPr/>
        </p:nvSpPr>
        <p:spPr bwMode="gray">
          <a:xfrm>
            <a:off x="9976376" y="4843637"/>
            <a:ext cx="750" cy="765"/>
          </a:xfrm>
          <a:prstGeom prst="line">
            <a:avLst/>
          </a:pr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2" name="Freeform 724">
            <a:extLst>
              <a:ext uri="{FF2B5EF4-FFF2-40B4-BE49-F238E27FC236}">
                <a16:creationId xmlns:a16="http://schemas.microsoft.com/office/drawing/2014/main" xmlns="" id="{959B17CB-5005-4222-9B59-0DC57A363F4C}"/>
              </a:ext>
            </a:extLst>
          </p:cNvPr>
          <p:cNvSpPr>
            <a:spLocks/>
          </p:cNvSpPr>
          <p:nvPr/>
        </p:nvSpPr>
        <p:spPr bwMode="gray">
          <a:xfrm>
            <a:off x="9971877" y="4780922"/>
            <a:ext cx="134195" cy="162139"/>
          </a:xfrm>
          <a:custGeom>
            <a:avLst/>
            <a:gdLst/>
            <a:ahLst/>
            <a:cxnLst>
              <a:cxn ang="0">
                <a:pos x="163" y="39"/>
              </a:cxn>
              <a:cxn ang="0">
                <a:pos x="144" y="21"/>
              </a:cxn>
              <a:cxn ang="0">
                <a:pos x="122" y="8"/>
              </a:cxn>
              <a:cxn ang="0">
                <a:pos x="110" y="4"/>
              </a:cxn>
              <a:cxn ang="0">
                <a:pos x="83" y="10"/>
              </a:cxn>
              <a:cxn ang="0">
                <a:pos x="79" y="12"/>
              </a:cxn>
              <a:cxn ang="0">
                <a:pos x="65" y="6"/>
              </a:cxn>
              <a:cxn ang="0">
                <a:pos x="53" y="0"/>
              </a:cxn>
              <a:cxn ang="0">
                <a:pos x="47" y="0"/>
              </a:cxn>
              <a:cxn ang="0">
                <a:pos x="38" y="6"/>
              </a:cxn>
              <a:cxn ang="0">
                <a:pos x="36" y="16"/>
              </a:cxn>
              <a:cxn ang="0">
                <a:pos x="36" y="35"/>
              </a:cxn>
              <a:cxn ang="0">
                <a:pos x="32" y="37"/>
              </a:cxn>
              <a:cxn ang="0">
                <a:pos x="16" y="39"/>
              </a:cxn>
              <a:cxn ang="0">
                <a:pos x="16" y="43"/>
              </a:cxn>
              <a:cxn ang="0">
                <a:pos x="20" y="49"/>
              </a:cxn>
              <a:cxn ang="0">
                <a:pos x="28" y="55"/>
              </a:cxn>
              <a:cxn ang="0">
                <a:pos x="24" y="57"/>
              </a:cxn>
              <a:cxn ang="0">
                <a:pos x="12" y="61"/>
              </a:cxn>
              <a:cxn ang="0">
                <a:pos x="10" y="63"/>
              </a:cxn>
              <a:cxn ang="0">
                <a:pos x="18" y="67"/>
              </a:cxn>
              <a:cxn ang="0">
                <a:pos x="18" y="69"/>
              </a:cxn>
              <a:cxn ang="0">
                <a:pos x="14" y="76"/>
              </a:cxn>
              <a:cxn ang="0">
                <a:pos x="6" y="82"/>
              </a:cxn>
              <a:cxn ang="0">
                <a:pos x="0" y="110"/>
              </a:cxn>
              <a:cxn ang="0">
                <a:pos x="2" y="125"/>
              </a:cxn>
              <a:cxn ang="0">
                <a:pos x="14" y="133"/>
              </a:cxn>
              <a:cxn ang="0">
                <a:pos x="22" y="135"/>
              </a:cxn>
              <a:cxn ang="0">
                <a:pos x="34" y="139"/>
              </a:cxn>
              <a:cxn ang="0">
                <a:pos x="38" y="147"/>
              </a:cxn>
              <a:cxn ang="0">
                <a:pos x="38" y="159"/>
              </a:cxn>
              <a:cxn ang="0">
                <a:pos x="38" y="190"/>
              </a:cxn>
              <a:cxn ang="0">
                <a:pos x="38" y="198"/>
              </a:cxn>
              <a:cxn ang="0">
                <a:pos x="49" y="210"/>
              </a:cxn>
              <a:cxn ang="0">
                <a:pos x="57" y="210"/>
              </a:cxn>
              <a:cxn ang="0">
                <a:pos x="59" y="208"/>
              </a:cxn>
              <a:cxn ang="0">
                <a:pos x="67" y="198"/>
              </a:cxn>
              <a:cxn ang="0">
                <a:pos x="71" y="182"/>
              </a:cxn>
              <a:cxn ang="0">
                <a:pos x="77" y="180"/>
              </a:cxn>
              <a:cxn ang="0">
                <a:pos x="87" y="188"/>
              </a:cxn>
              <a:cxn ang="0">
                <a:pos x="91" y="184"/>
              </a:cxn>
              <a:cxn ang="0">
                <a:pos x="94" y="175"/>
              </a:cxn>
              <a:cxn ang="0">
                <a:pos x="91" y="167"/>
              </a:cxn>
              <a:cxn ang="0">
                <a:pos x="83" y="165"/>
              </a:cxn>
              <a:cxn ang="0">
                <a:pos x="81" y="159"/>
              </a:cxn>
              <a:cxn ang="0">
                <a:pos x="83" y="153"/>
              </a:cxn>
              <a:cxn ang="0">
                <a:pos x="94" y="143"/>
              </a:cxn>
              <a:cxn ang="0">
                <a:pos x="96" y="137"/>
              </a:cxn>
              <a:cxn ang="0">
                <a:pos x="102" y="110"/>
              </a:cxn>
              <a:cxn ang="0">
                <a:pos x="110" y="100"/>
              </a:cxn>
              <a:cxn ang="0">
                <a:pos x="122" y="100"/>
              </a:cxn>
              <a:cxn ang="0">
                <a:pos x="126" y="108"/>
              </a:cxn>
              <a:cxn ang="0">
                <a:pos x="134" y="127"/>
              </a:cxn>
              <a:cxn ang="0">
                <a:pos x="138" y="127"/>
              </a:cxn>
              <a:cxn ang="0">
                <a:pos x="140" y="118"/>
              </a:cxn>
              <a:cxn ang="0">
                <a:pos x="147" y="106"/>
              </a:cxn>
              <a:cxn ang="0">
                <a:pos x="153" y="110"/>
              </a:cxn>
              <a:cxn ang="0">
                <a:pos x="163" y="135"/>
              </a:cxn>
              <a:cxn ang="0">
                <a:pos x="167" y="151"/>
              </a:cxn>
              <a:cxn ang="0">
                <a:pos x="175" y="133"/>
              </a:cxn>
              <a:cxn ang="0">
                <a:pos x="179" y="104"/>
              </a:cxn>
              <a:cxn ang="0">
                <a:pos x="175" y="72"/>
              </a:cxn>
              <a:cxn ang="0">
                <a:pos x="163" y="39"/>
              </a:cxn>
            </a:cxnLst>
            <a:rect l="0" t="0" r="r" b="b"/>
            <a:pathLst>
              <a:path w="179" h="212">
                <a:moveTo>
                  <a:pt x="163" y="39"/>
                </a:moveTo>
                <a:lnTo>
                  <a:pt x="163" y="39"/>
                </a:lnTo>
                <a:lnTo>
                  <a:pt x="155" y="29"/>
                </a:lnTo>
                <a:lnTo>
                  <a:pt x="144" y="21"/>
                </a:lnTo>
                <a:lnTo>
                  <a:pt x="134" y="14"/>
                </a:lnTo>
                <a:lnTo>
                  <a:pt x="122" y="8"/>
                </a:lnTo>
                <a:lnTo>
                  <a:pt x="122" y="8"/>
                </a:lnTo>
                <a:lnTo>
                  <a:pt x="110" y="4"/>
                </a:lnTo>
                <a:lnTo>
                  <a:pt x="104" y="4"/>
                </a:lnTo>
                <a:lnTo>
                  <a:pt x="83" y="10"/>
                </a:lnTo>
                <a:lnTo>
                  <a:pt x="83" y="10"/>
                </a:lnTo>
                <a:lnTo>
                  <a:pt x="79" y="12"/>
                </a:lnTo>
                <a:lnTo>
                  <a:pt x="73" y="10"/>
                </a:lnTo>
                <a:lnTo>
                  <a:pt x="65" y="6"/>
                </a:lnTo>
                <a:lnTo>
                  <a:pt x="57" y="0"/>
                </a:lnTo>
                <a:lnTo>
                  <a:pt x="53" y="0"/>
                </a:lnTo>
                <a:lnTo>
                  <a:pt x="47" y="0"/>
                </a:lnTo>
                <a:lnTo>
                  <a:pt x="47" y="0"/>
                </a:lnTo>
                <a:lnTo>
                  <a:pt x="41" y="2"/>
                </a:lnTo>
                <a:lnTo>
                  <a:pt x="38" y="6"/>
                </a:lnTo>
                <a:lnTo>
                  <a:pt x="36" y="10"/>
                </a:lnTo>
                <a:lnTo>
                  <a:pt x="36" y="16"/>
                </a:lnTo>
                <a:lnTo>
                  <a:pt x="36" y="29"/>
                </a:lnTo>
                <a:lnTo>
                  <a:pt x="36" y="35"/>
                </a:lnTo>
                <a:lnTo>
                  <a:pt x="32" y="37"/>
                </a:lnTo>
                <a:lnTo>
                  <a:pt x="32" y="37"/>
                </a:lnTo>
                <a:lnTo>
                  <a:pt x="18" y="39"/>
                </a:lnTo>
                <a:lnTo>
                  <a:pt x="16" y="39"/>
                </a:lnTo>
                <a:lnTo>
                  <a:pt x="14" y="41"/>
                </a:lnTo>
                <a:lnTo>
                  <a:pt x="16" y="43"/>
                </a:lnTo>
                <a:lnTo>
                  <a:pt x="20" y="49"/>
                </a:lnTo>
                <a:lnTo>
                  <a:pt x="20" y="49"/>
                </a:lnTo>
                <a:lnTo>
                  <a:pt x="26" y="53"/>
                </a:lnTo>
                <a:lnTo>
                  <a:pt x="28" y="55"/>
                </a:lnTo>
                <a:lnTo>
                  <a:pt x="26" y="57"/>
                </a:lnTo>
                <a:lnTo>
                  <a:pt x="24" y="57"/>
                </a:lnTo>
                <a:lnTo>
                  <a:pt x="16" y="59"/>
                </a:lnTo>
                <a:lnTo>
                  <a:pt x="12" y="61"/>
                </a:lnTo>
                <a:lnTo>
                  <a:pt x="10" y="63"/>
                </a:lnTo>
                <a:lnTo>
                  <a:pt x="10" y="63"/>
                </a:lnTo>
                <a:lnTo>
                  <a:pt x="14" y="67"/>
                </a:lnTo>
                <a:lnTo>
                  <a:pt x="18" y="67"/>
                </a:lnTo>
                <a:lnTo>
                  <a:pt x="18" y="67"/>
                </a:lnTo>
                <a:lnTo>
                  <a:pt x="18" y="69"/>
                </a:lnTo>
                <a:lnTo>
                  <a:pt x="18" y="72"/>
                </a:lnTo>
                <a:lnTo>
                  <a:pt x="14" y="76"/>
                </a:lnTo>
                <a:lnTo>
                  <a:pt x="6" y="82"/>
                </a:lnTo>
                <a:lnTo>
                  <a:pt x="6" y="82"/>
                </a:lnTo>
                <a:lnTo>
                  <a:pt x="2" y="96"/>
                </a:lnTo>
                <a:lnTo>
                  <a:pt x="0" y="110"/>
                </a:lnTo>
                <a:lnTo>
                  <a:pt x="0" y="118"/>
                </a:lnTo>
                <a:lnTo>
                  <a:pt x="2" y="125"/>
                </a:lnTo>
                <a:lnTo>
                  <a:pt x="6" y="129"/>
                </a:lnTo>
                <a:lnTo>
                  <a:pt x="14" y="133"/>
                </a:lnTo>
                <a:lnTo>
                  <a:pt x="14" y="133"/>
                </a:lnTo>
                <a:lnTo>
                  <a:pt x="22" y="135"/>
                </a:lnTo>
                <a:lnTo>
                  <a:pt x="28" y="137"/>
                </a:lnTo>
                <a:lnTo>
                  <a:pt x="34" y="139"/>
                </a:lnTo>
                <a:lnTo>
                  <a:pt x="36" y="143"/>
                </a:lnTo>
                <a:lnTo>
                  <a:pt x="38" y="147"/>
                </a:lnTo>
                <a:lnTo>
                  <a:pt x="38" y="147"/>
                </a:lnTo>
                <a:lnTo>
                  <a:pt x="38" y="159"/>
                </a:lnTo>
                <a:lnTo>
                  <a:pt x="38" y="169"/>
                </a:lnTo>
                <a:lnTo>
                  <a:pt x="38" y="190"/>
                </a:lnTo>
                <a:lnTo>
                  <a:pt x="38" y="190"/>
                </a:lnTo>
                <a:lnTo>
                  <a:pt x="38" y="198"/>
                </a:lnTo>
                <a:lnTo>
                  <a:pt x="43" y="206"/>
                </a:lnTo>
                <a:lnTo>
                  <a:pt x="49" y="210"/>
                </a:lnTo>
                <a:lnTo>
                  <a:pt x="53" y="212"/>
                </a:lnTo>
                <a:lnTo>
                  <a:pt x="57" y="210"/>
                </a:lnTo>
                <a:lnTo>
                  <a:pt x="57" y="210"/>
                </a:lnTo>
                <a:lnTo>
                  <a:pt x="59" y="208"/>
                </a:lnTo>
                <a:lnTo>
                  <a:pt x="63" y="206"/>
                </a:lnTo>
                <a:lnTo>
                  <a:pt x="67" y="198"/>
                </a:lnTo>
                <a:lnTo>
                  <a:pt x="71" y="182"/>
                </a:lnTo>
                <a:lnTo>
                  <a:pt x="71" y="182"/>
                </a:lnTo>
                <a:lnTo>
                  <a:pt x="75" y="180"/>
                </a:lnTo>
                <a:lnTo>
                  <a:pt x="77" y="180"/>
                </a:lnTo>
                <a:lnTo>
                  <a:pt x="83" y="186"/>
                </a:lnTo>
                <a:lnTo>
                  <a:pt x="87" y="188"/>
                </a:lnTo>
                <a:lnTo>
                  <a:pt x="89" y="188"/>
                </a:lnTo>
                <a:lnTo>
                  <a:pt x="91" y="184"/>
                </a:lnTo>
                <a:lnTo>
                  <a:pt x="94" y="175"/>
                </a:lnTo>
                <a:lnTo>
                  <a:pt x="94" y="175"/>
                </a:lnTo>
                <a:lnTo>
                  <a:pt x="94" y="169"/>
                </a:lnTo>
                <a:lnTo>
                  <a:pt x="91" y="167"/>
                </a:lnTo>
                <a:lnTo>
                  <a:pt x="87" y="165"/>
                </a:lnTo>
                <a:lnTo>
                  <a:pt x="83" y="165"/>
                </a:lnTo>
                <a:lnTo>
                  <a:pt x="83" y="163"/>
                </a:lnTo>
                <a:lnTo>
                  <a:pt x="81" y="159"/>
                </a:lnTo>
                <a:lnTo>
                  <a:pt x="81" y="159"/>
                </a:lnTo>
                <a:lnTo>
                  <a:pt x="83" y="153"/>
                </a:lnTo>
                <a:lnTo>
                  <a:pt x="89" y="147"/>
                </a:lnTo>
                <a:lnTo>
                  <a:pt x="94" y="143"/>
                </a:lnTo>
                <a:lnTo>
                  <a:pt x="96" y="137"/>
                </a:lnTo>
                <a:lnTo>
                  <a:pt x="96" y="137"/>
                </a:lnTo>
                <a:lnTo>
                  <a:pt x="98" y="125"/>
                </a:lnTo>
                <a:lnTo>
                  <a:pt x="102" y="110"/>
                </a:lnTo>
                <a:lnTo>
                  <a:pt x="106" y="104"/>
                </a:lnTo>
                <a:lnTo>
                  <a:pt x="110" y="100"/>
                </a:lnTo>
                <a:lnTo>
                  <a:pt x="116" y="98"/>
                </a:lnTo>
                <a:lnTo>
                  <a:pt x="122" y="100"/>
                </a:lnTo>
                <a:lnTo>
                  <a:pt x="122" y="100"/>
                </a:lnTo>
                <a:lnTo>
                  <a:pt x="126" y="108"/>
                </a:lnTo>
                <a:lnTo>
                  <a:pt x="130" y="120"/>
                </a:lnTo>
                <a:lnTo>
                  <a:pt x="134" y="127"/>
                </a:lnTo>
                <a:lnTo>
                  <a:pt x="136" y="129"/>
                </a:lnTo>
                <a:lnTo>
                  <a:pt x="138" y="127"/>
                </a:lnTo>
                <a:lnTo>
                  <a:pt x="140" y="118"/>
                </a:lnTo>
                <a:lnTo>
                  <a:pt x="140" y="118"/>
                </a:lnTo>
                <a:lnTo>
                  <a:pt x="144" y="108"/>
                </a:lnTo>
                <a:lnTo>
                  <a:pt x="147" y="106"/>
                </a:lnTo>
                <a:lnTo>
                  <a:pt x="149" y="106"/>
                </a:lnTo>
                <a:lnTo>
                  <a:pt x="153" y="110"/>
                </a:lnTo>
                <a:lnTo>
                  <a:pt x="157" y="116"/>
                </a:lnTo>
                <a:lnTo>
                  <a:pt x="163" y="135"/>
                </a:lnTo>
                <a:lnTo>
                  <a:pt x="167" y="151"/>
                </a:lnTo>
                <a:lnTo>
                  <a:pt x="167" y="151"/>
                </a:lnTo>
                <a:lnTo>
                  <a:pt x="171" y="143"/>
                </a:lnTo>
                <a:lnTo>
                  <a:pt x="175" y="133"/>
                </a:lnTo>
                <a:lnTo>
                  <a:pt x="177" y="118"/>
                </a:lnTo>
                <a:lnTo>
                  <a:pt x="179" y="104"/>
                </a:lnTo>
                <a:lnTo>
                  <a:pt x="179" y="88"/>
                </a:lnTo>
                <a:lnTo>
                  <a:pt x="175" y="72"/>
                </a:lnTo>
                <a:lnTo>
                  <a:pt x="171" y="55"/>
                </a:lnTo>
                <a:lnTo>
                  <a:pt x="163" y="39"/>
                </a:lnTo>
                <a:lnTo>
                  <a:pt x="163" y="39"/>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3" name="Freeform 725">
            <a:extLst>
              <a:ext uri="{FF2B5EF4-FFF2-40B4-BE49-F238E27FC236}">
                <a16:creationId xmlns:a16="http://schemas.microsoft.com/office/drawing/2014/main" xmlns="" id="{320DEBE6-34D1-422F-A0EB-A1A2C2F7DAAA}"/>
              </a:ext>
            </a:extLst>
          </p:cNvPr>
          <p:cNvSpPr>
            <a:spLocks/>
          </p:cNvSpPr>
          <p:nvPr/>
        </p:nvSpPr>
        <p:spPr bwMode="gray">
          <a:xfrm>
            <a:off x="10002615" y="4824516"/>
            <a:ext cx="26989" cy="22180"/>
          </a:xfrm>
          <a:custGeom>
            <a:avLst/>
            <a:gdLst/>
            <a:ahLst/>
            <a:cxnLst>
              <a:cxn ang="0">
                <a:pos x="36" y="23"/>
              </a:cxn>
              <a:cxn ang="0">
                <a:pos x="36" y="23"/>
              </a:cxn>
              <a:cxn ang="0">
                <a:pos x="34" y="25"/>
              </a:cxn>
              <a:cxn ang="0">
                <a:pos x="32" y="27"/>
              </a:cxn>
              <a:cxn ang="0">
                <a:pos x="26" y="29"/>
              </a:cxn>
              <a:cxn ang="0">
                <a:pos x="20" y="27"/>
              </a:cxn>
              <a:cxn ang="0">
                <a:pos x="14" y="25"/>
              </a:cxn>
              <a:cxn ang="0">
                <a:pos x="14" y="25"/>
              </a:cxn>
              <a:cxn ang="0">
                <a:pos x="10" y="21"/>
              </a:cxn>
              <a:cxn ang="0">
                <a:pos x="10" y="21"/>
              </a:cxn>
              <a:cxn ang="0">
                <a:pos x="4" y="17"/>
              </a:cxn>
              <a:cxn ang="0">
                <a:pos x="4" y="17"/>
              </a:cxn>
              <a:cxn ang="0">
                <a:pos x="0" y="12"/>
              </a:cxn>
              <a:cxn ang="0">
                <a:pos x="0" y="8"/>
              </a:cxn>
              <a:cxn ang="0">
                <a:pos x="0" y="6"/>
              </a:cxn>
              <a:cxn ang="0">
                <a:pos x="0" y="6"/>
              </a:cxn>
              <a:cxn ang="0">
                <a:pos x="2" y="2"/>
              </a:cxn>
              <a:cxn ang="0">
                <a:pos x="6" y="0"/>
              </a:cxn>
              <a:cxn ang="0">
                <a:pos x="8" y="0"/>
              </a:cxn>
              <a:cxn ang="0">
                <a:pos x="8" y="0"/>
              </a:cxn>
              <a:cxn ang="0">
                <a:pos x="10" y="2"/>
              </a:cxn>
              <a:cxn ang="0">
                <a:pos x="10" y="4"/>
              </a:cxn>
              <a:cxn ang="0">
                <a:pos x="10" y="8"/>
              </a:cxn>
              <a:cxn ang="0">
                <a:pos x="12" y="10"/>
              </a:cxn>
              <a:cxn ang="0">
                <a:pos x="12" y="10"/>
              </a:cxn>
              <a:cxn ang="0">
                <a:pos x="14" y="12"/>
              </a:cxn>
              <a:cxn ang="0">
                <a:pos x="16" y="10"/>
              </a:cxn>
              <a:cxn ang="0">
                <a:pos x="20" y="4"/>
              </a:cxn>
              <a:cxn ang="0">
                <a:pos x="20" y="4"/>
              </a:cxn>
              <a:cxn ang="0">
                <a:pos x="24" y="4"/>
              </a:cxn>
              <a:cxn ang="0">
                <a:pos x="26" y="4"/>
              </a:cxn>
              <a:cxn ang="0">
                <a:pos x="32" y="8"/>
              </a:cxn>
              <a:cxn ang="0">
                <a:pos x="34" y="15"/>
              </a:cxn>
              <a:cxn ang="0">
                <a:pos x="36" y="23"/>
              </a:cxn>
              <a:cxn ang="0">
                <a:pos x="36" y="23"/>
              </a:cxn>
            </a:cxnLst>
            <a:rect l="0" t="0" r="r" b="b"/>
            <a:pathLst>
              <a:path w="36" h="29">
                <a:moveTo>
                  <a:pt x="36" y="23"/>
                </a:moveTo>
                <a:lnTo>
                  <a:pt x="36" y="23"/>
                </a:lnTo>
                <a:lnTo>
                  <a:pt x="34" y="25"/>
                </a:lnTo>
                <a:lnTo>
                  <a:pt x="32" y="27"/>
                </a:lnTo>
                <a:lnTo>
                  <a:pt x="26" y="29"/>
                </a:lnTo>
                <a:lnTo>
                  <a:pt x="20" y="27"/>
                </a:lnTo>
                <a:lnTo>
                  <a:pt x="14" y="25"/>
                </a:lnTo>
                <a:lnTo>
                  <a:pt x="14" y="25"/>
                </a:lnTo>
                <a:lnTo>
                  <a:pt x="10" y="21"/>
                </a:lnTo>
                <a:lnTo>
                  <a:pt x="10" y="21"/>
                </a:lnTo>
                <a:lnTo>
                  <a:pt x="4" y="17"/>
                </a:lnTo>
                <a:lnTo>
                  <a:pt x="4" y="17"/>
                </a:lnTo>
                <a:lnTo>
                  <a:pt x="0" y="12"/>
                </a:lnTo>
                <a:lnTo>
                  <a:pt x="0" y="8"/>
                </a:lnTo>
                <a:lnTo>
                  <a:pt x="0" y="6"/>
                </a:lnTo>
                <a:lnTo>
                  <a:pt x="0" y="6"/>
                </a:lnTo>
                <a:lnTo>
                  <a:pt x="2" y="2"/>
                </a:lnTo>
                <a:lnTo>
                  <a:pt x="6" y="0"/>
                </a:lnTo>
                <a:lnTo>
                  <a:pt x="8" y="0"/>
                </a:lnTo>
                <a:lnTo>
                  <a:pt x="8" y="0"/>
                </a:lnTo>
                <a:lnTo>
                  <a:pt x="10" y="2"/>
                </a:lnTo>
                <a:lnTo>
                  <a:pt x="10" y="4"/>
                </a:lnTo>
                <a:lnTo>
                  <a:pt x="10" y="8"/>
                </a:lnTo>
                <a:lnTo>
                  <a:pt x="12" y="10"/>
                </a:lnTo>
                <a:lnTo>
                  <a:pt x="12" y="10"/>
                </a:lnTo>
                <a:lnTo>
                  <a:pt x="14" y="12"/>
                </a:lnTo>
                <a:lnTo>
                  <a:pt x="16" y="10"/>
                </a:lnTo>
                <a:lnTo>
                  <a:pt x="20" y="4"/>
                </a:lnTo>
                <a:lnTo>
                  <a:pt x="20" y="4"/>
                </a:lnTo>
                <a:lnTo>
                  <a:pt x="24" y="4"/>
                </a:lnTo>
                <a:lnTo>
                  <a:pt x="26" y="4"/>
                </a:lnTo>
                <a:lnTo>
                  <a:pt x="32" y="8"/>
                </a:lnTo>
                <a:lnTo>
                  <a:pt x="34" y="15"/>
                </a:lnTo>
                <a:lnTo>
                  <a:pt x="36" y="23"/>
                </a:lnTo>
                <a:lnTo>
                  <a:pt x="36" y="23"/>
                </a:lnTo>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4" name="Freeform 726">
            <a:extLst>
              <a:ext uri="{FF2B5EF4-FFF2-40B4-BE49-F238E27FC236}">
                <a16:creationId xmlns:a16="http://schemas.microsoft.com/office/drawing/2014/main" xmlns="" id="{F4B007FB-4521-4962-860F-4EB808EB9463}"/>
              </a:ext>
            </a:extLst>
          </p:cNvPr>
          <p:cNvSpPr>
            <a:spLocks/>
          </p:cNvSpPr>
          <p:nvPr/>
        </p:nvSpPr>
        <p:spPr bwMode="gray">
          <a:xfrm>
            <a:off x="9881165" y="4768686"/>
            <a:ext cx="87714" cy="90247"/>
          </a:xfrm>
          <a:custGeom>
            <a:avLst/>
            <a:gdLst/>
            <a:ahLst/>
            <a:cxnLst>
              <a:cxn ang="0">
                <a:pos x="15" y="102"/>
              </a:cxn>
              <a:cxn ang="0">
                <a:pos x="7" y="98"/>
              </a:cxn>
              <a:cxn ang="0">
                <a:pos x="2" y="90"/>
              </a:cxn>
              <a:cxn ang="0">
                <a:pos x="0" y="81"/>
              </a:cxn>
              <a:cxn ang="0">
                <a:pos x="5" y="63"/>
              </a:cxn>
              <a:cxn ang="0">
                <a:pos x="11" y="55"/>
              </a:cxn>
              <a:cxn ang="0">
                <a:pos x="51" y="20"/>
              </a:cxn>
              <a:cxn ang="0">
                <a:pos x="58" y="18"/>
              </a:cxn>
              <a:cxn ang="0">
                <a:pos x="62" y="22"/>
              </a:cxn>
              <a:cxn ang="0">
                <a:pos x="68" y="22"/>
              </a:cxn>
              <a:cxn ang="0">
                <a:pos x="82" y="8"/>
              </a:cxn>
              <a:cxn ang="0">
                <a:pos x="92" y="2"/>
              </a:cxn>
              <a:cxn ang="0">
                <a:pos x="102" y="0"/>
              </a:cxn>
              <a:cxn ang="0">
                <a:pos x="115" y="4"/>
              </a:cxn>
              <a:cxn ang="0">
                <a:pos x="117" y="12"/>
              </a:cxn>
              <a:cxn ang="0">
                <a:pos x="111" y="24"/>
              </a:cxn>
              <a:cxn ang="0">
                <a:pos x="102" y="30"/>
              </a:cxn>
              <a:cxn ang="0">
                <a:pos x="86" y="45"/>
              </a:cxn>
              <a:cxn ang="0">
                <a:pos x="80" y="43"/>
              </a:cxn>
              <a:cxn ang="0">
                <a:pos x="80" y="39"/>
              </a:cxn>
              <a:cxn ang="0">
                <a:pos x="82" y="32"/>
              </a:cxn>
              <a:cxn ang="0">
                <a:pos x="84" y="22"/>
              </a:cxn>
              <a:cxn ang="0">
                <a:pos x="84" y="20"/>
              </a:cxn>
              <a:cxn ang="0">
                <a:pos x="76" y="20"/>
              </a:cxn>
              <a:cxn ang="0">
                <a:pos x="72" y="28"/>
              </a:cxn>
              <a:cxn ang="0">
                <a:pos x="72" y="32"/>
              </a:cxn>
              <a:cxn ang="0">
                <a:pos x="72" y="41"/>
              </a:cxn>
              <a:cxn ang="0">
                <a:pos x="66" y="47"/>
              </a:cxn>
              <a:cxn ang="0">
                <a:pos x="64" y="51"/>
              </a:cxn>
              <a:cxn ang="0">
                <a:pos x="68" y="61"/>
              </a:cxn>
              <a:cxn ang="0">
                <a:pos x="66" y="67"/>
              </a:cxn>
              <a:cxn ang="0">
                <a:pos x="60" y="73"/>
              </a:cxn>
              <a:cxn ang="0">
                <a:pos x="39" y="83"/>
              </a:cxn>
              <a:cxn ang="0">
                <a:pos x="35" y="85"/>
              </a:cxn>
              <a:cxn ang="0">
                <a:pos x="25" y="98"/>
              </a:cxn>
              <a:cxn ang="0">
                <a:pos x="23" y="100"/>
              </a:cxn>
              <a:cxn ang="0">
                <a:pos x="25" y="106"/>
              </a:cxn>
              <a:cxn ang="0">
                <a:pos x="31" y="114"/>
              </a:cxn>
              <a:cxn ang="0">
                <a:pos x="31" y="118"/>
              </a:cxn>
              <a:cxn ang="0">
                <a:pos x="23" y="112"/>
              </a:cxn>
              <a:cxn ang="0">
                <a:pos x="15" y="102"/>
              </a:cxn>
              <a:cxn ang="0">
                <a:pos x="15" y="102"/>
              </a:cxn>
            </a:cxnLst>
            <a:rect l="0" t="0" r="r" b="b"/>
            <a:pathLst>
              <a:path w="117" h="118">
                <a:moveTo>
                  <a:pt x="15" y="102"/>
                </a:moveTo>
                <a:lnTo>
                  <a:pt x="15" y="102"/>
                </a:lnTo>
                <a:lnTo>
                  <a:pt x="11" y="100"/>
                </a:lnTo>
                <a:lnTo>
                  <a:pt x="7" y="98"/>
                </a:lnTo>
                <a:lnTo>
                  <a:pt x="5" y="98"/>
                </a:lnTo>
                <a:lnTo>
                  <a:pt x="2" y="90"/>
                </a:lnTo>
                <a:lnTo>
                  <a:pt x="2" y="90"/>
                </a:lnTo>
                <a:lnTo>
                  <a:pt x="0" y="81"/>
                </a:lnTo>
                <a:lnTo>
                  <a:pt x="2" y="71"/>
                </a:lnTo>
                <a:lnTo>
                  <a:pt x="5" y="63"/>
                </a:lnTo>
                <a:lnTo>
                  <a:pt x="11" y="55"/>
                </a:lnTo>
                <a:lnTo>
                  <a:pt x="11" y="55"/>
                </a:lnTo>
                <a:lnTo>
                  <a:pt x="35" y="32"/>
                </a:lnTo>
                <a:lnTo>
                  <a:pt x="51" y="20"/>
                </a:lnTo>
                <a:lnTo>
                  <a:pt x="55" y="16"/>
                </a:lnTo>
                <a:lnTo>
                  <a:pt x="58" y="18"/>
                </a:lnTo>
                <a:lnTo>
                  <a:pt x="58" y="18"/>
                </a:lnTo>
                <a:lnTo>
                  <a:pt x="62" y="22"/>
                </a:lnTo>
                <a:lnTo>
                  <a:pt x="64" y="22"/>
                </a:lnTo>
                <a:lnTo>
                  <a:pt x="68" y="22"/>
                </a:lnTo>
                <a:lnTo>
                  <a:pt x="74" y="18"/>
                </a:lnTo>
                <a:lnTo>
                  <a:pt x="82" y="8"/>
                </a:lnTo>
                <a:lnTo>
                  <a:pt x="88" y="4"/>
                </a:lnTo>
                <a:lnTo>
                  <a:pt x="92" y="2"/>
                </a:lnTo>
                <a:lnTo>
                  <a:pt x="92" y="2"/>
                </a:lnTo>
                <a:lnTo>
                  <a:pt x="102" y="0"/>
                </a:lnTo>
                <a:lnTo>
                  <a:pt x="111" y="2"/>
                </a:lnTo>
                <a:lnTo>
                  <a:pt x="115" y="4"/>
                </a:lnTo>
                <a:lnTo>
                  <a:pt x="117" y="8"/>
                </a:lnTo>
                <a:lnTo>
                  <a:pt x="117" y="12"/>
                </a:lnTo>
                <a:lnTo>
                  <a:pt x="115" y="18"/>
                </a:lnTo>
                <a:lnTo>
                  <a:pt x="111" y="24"/>
                </a:lnTo>
                <a:lnTo>
                  <a:pt x="102" y="30"/>
                </a:lnTo>
                <a:lnTo>
                  <a:pt x="102" y="30"/>
                </a:lnTo>
                <a:lnTo>
                  <a:pt x="92" y="41"/>
                </a:lnTo>
                <a:lnTo>
                  <a:pt x="86" y="45"/>
                </a:lnTo>
                <a:lnTo>
                  <a:pt x="84" y="45"/>
                </a:lnTo>
                <a:lnTo>
                  <a:pt x="80" y="43"/>
                </a:lnTo>
                <a:lnTo>
                  <a:pt x="80" y="43"/>
                </a:lnTo>
                <a:lnTo>
                  <a:pt x="80" y="39"/>
                </a:lnTo>
                <a:lnTo>
                  <a:pt x="80" y="37"/>
                </a:lnTo>
                <a:lnTo>
                  <a:pt x="82" y="32"/>
                </a:lnTo>
                <a:lnTo>
                  <a:pt x="84" y="28"/>
                </a:lnTo>
                <a:lnTo>
                  <a:pt x="84" y="22"/>
                </a:lnTo>
                <a:lnTo>
                  <a:pt x="84" y="22"/>
                </a:lnTo>
                <a:lnTo>
                  <a:pt x="84" y="20"/>
                </a:lnTo>
                <a:lnTo>
                  <a:pt x="82" y="20"/>
                </a:lnTo>
                <a:lnTo>
                  <a:pt x="76" y="20"/>
                </a:lnTo>
                <a:lnTo>
                  <a:pt x="72" y="26"/>
                </a:lnTo>
                <a:lnTo>
                  <a:pt x="72" y="28"/>
                </a:lnTo>
                <a:lnTo>
                  <a:pt x="72" y="32"/>
                </a:lnTo>
                <a:lnTo>
                  <a:pt x="72" y="32"/>
                </a:lnTo>
                <a:lnTo>
                  <a:pt x="74" y="39"/>
                </a:lnTo>
                <a:lnTo>
                  <a:pt x="72" y="41"/>
                </a:lnTo>
                <a:lnTo>
                  <a:pt x="70" y="43"/>
                </a:lnTo>
                <a:lnTo>
                  <a:pt x="66" y="47"/>
                </a:lnTo>
                <a:lnTo>
                  <a:pt x="66" y="47"/>
                </a:lnTo>
                <a:lnTo>
                  <a:pt x="64" y="51"/>
                </a:lnTo>
                <a:lnTo>
                  <a:pt x="66" y="57"/>
                </a:lnTo>
                <a:lnTo>
                  <a:pt x="68" y="61"/>
                </a:lnTo>
                <a:lnTo>
                  <a:pt x="68" y="65"/>
                </a:lnTo>
                <a:lnTo>
                  <a:pt x="66" y="67"/>
                </a:lnTo>
                <a:lnTo>
                  <a:pt x="66" y="67"/>
                </a:lnTo>
                <a:lnTo>
                  <a:pt x="60" y="73"/>
                </a:lnTo>
                <a:lnTo>
                  <a:pt x="53" y="77"/>
                </a:lnTo>
                <a:lnTo>
                  <a:pt x="39" y="83"/>
                </a:lnTo>
                <a:lnTo>
                  <a:pt x="39" y="83"/>
                </a:lnTo>
                <a:lnTo>
                  <a:pt x="35" y="85"/>
                </a:lnTo>
                <a:lnTo>
                  <a:pt x="31" y="90"/>
                </a:lnTo>
                <a:lnTo>
                  <a:pt x="25" y="98"/>
                </a:lnTo>
                <a:lnTo>
                  <a:pt x="25" y="98"/>
                </a:lnTo>
                <a:lnTo>
                  <a:pt x="23" y="100"/>
                </a:lnTo>
                <a:lnTo>
                  <a:pt x="23" y="104"/>
                </a:lnTo>
                <a:lnTo>
                  <a:pt x="25" y="106"/>
                </a:lnTo>
                <a:lnTo>
                  <a:pt x="29" y="110"/>
                </a:lnTo>
                <a:lnTo>
                  <a:pt x="31" y="114"/>
                </a:lnTo>
                <a:lnTo>
                  <a:pt x="31" y="114"/>
                </a:lnTo>
                <a:lnTo>
                  <a:pt x="31" y="118"/>
                </a:lnTo>
                <a:lnTo>
                  <a:pt x="29" y="118"/>
                </a:lnTo>
                <a:lnTo>
                  <a:pt x="23" y="112"/>
                </a:lnTo>
                <a:lnTo>
                  <a:pt x="15" y="102"/>
                </a:lnTo>
                <a:lnTo>
                  <a:pt x="15" y="102"/>
                </a:lnTo>
                <a:lnTo>
                  <a:pt x="15" y="102"/>
                </a:lnTo>
                <a:lnTo>
                  <a:pt x="15" y="102"/>
                </a:lnTo>
                <a:lnTo>
                  <a:pt x="15" y="102"/>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5" name="Freeform 727">
            <a:extLst>
              <a:ext uri="{FF2B5EF4-FFF2-40B4-BE49-F238E27FC236}">
                <a16:creationId xmlns:a16="http://schemas.microsoft.com/office/drawing/2014/main" xmlns="" id="{DC1D9FE3-04A5-4B9F-946B-EFF9FC102229}"/>
              </a:ext>
            </a:extLst>
          </p:cNvPr>
          <p:cNvSpPr>
            <a:spLocks/>
          </p:cNvSpPr>
          <p:nvPr/>
        </p:nvSpPr>
        <p:spPr bwMode="gray">
          <a:xfrm>
            <a:off x="9879665" y="4855873"/>
            <a:ext cx="61475" cy="90247"/>
          </a:xfrm>
          <a:custGeom>
            <a:avLst/>
            <a:gdLst/>
            <a:ahLst/>
            <a:cxnLst>
              <a:cxn ang="0">
                <a:pos x="9" y="0"/>
              </a:cxn>
              <a:cxn ang="0">
                <a:pos x="9" y="0"/>
              </a:cxn>
              <a:cxn ang="0">
                <a:pos x="2" y="0"/>
              </a:cxn>
              <a:cxn ang="0">
                <a:pos x="0" y="2"/>
              </a:cxn>
              <a:cxn ang="0">
                <a:pos x="2" y="6"/>
              </a:cxn>
              <a:cxn ang="0">
                <a:pos x="4" y="12"/>
              </a:cxn>
              <a:cxn ang="0">
                <a:pos x="17" y="24"/>
              </a:cxn>
              <a:cxn ang="0">
                <a:pos x="17" y="24"/>
              </a:cxn>
              <a:cxn ang="0">
                <a:pos x="19" y="39"/>
              </a:cxn>
              <a:cxn ang="0">
                <a:pos x="23" y="47"/>
              </a:cxn>
              <a:cxn ang="0">
                <a:pos x="37" y="63"/>
              </a:cxn>
              <a:cxn ang="0">
                <a:pos x="37" y="63"/>
              </a:cxn>
              <a:cxn ang="0">
                <a:pos x="41" y="69"/>
              </a:cxn>
              <a:cxn ang="0">
                <a:pos x="43" y="75"/>
              </a:cxn>
              <a:cxn ang="0">
                <a:pos x="47" y="88"/>
              </a:cxn>
              <a:cxn ang="0">
                <a:pos x="51" y="100"/>
              </a:cxn>
              <a:cxn ang="0">
                <a:pos x="53" y="106"/>
              </a:cxn>
              <a:cxn ang="0">
                <a:pos x="60" y="112"/>
              </a:cxn>
              <a:cxn ang="0">
                <a:pos x="60" y="112"/>
              </a:cxn>
              <a:cxn ang="0">
                <a:pos x="68" y="118"/>
              </a:cxn>
              <a:cxn ang="0">
                <a:pos x="70" y="118"/>
              </a:cxn>
              <a:cxn ang="0">
                <a:pos x="72" y="116"/>
              </a:cxn>
              <a:cxn ang="0">
                <a:pos x="74" y="110"/>
              </a:cxn>
              <a:cxn ang="0">
                <a:pos x="72" y="102"/>
              </a:cxn>
              <a:cxn ang="0">
                <a:pos x="72" y="102"/>
              </a:cxn>
              <a:cxn ang="0">
                <a:pos x="72" y="92"/>
              </a:cxn>
              <a:cxn ang="0">
                <a:pos x="74" y="84"/>
              </a:cxn>
              <a:cxn ang="0">
                <a:pos x="80" y="65"/>
              </a:cxn>
              <a:cxn ang="0">
                <a:pos x="80" y="65"/>
              </a:cxn>
              <a:cxn ang="0">
                <a:pos x="82" y="59"/>
              </a:cxn>
              <a:cxn ang="0">
                <a:pos x="80" y="53"/>
              </a:cxn>
              <a:cxn ang="0">
                <a:pos x="76" y="49"/>
              </a:cxn>
              <a:cxn ang="0">
                <a:pos x="72" y="45"/>
              </a:cxn>
              <a:cxn ang="0">
                <a:pos x="60" y="37"/>
              </a:cxn>
              <a:cxn ang="0">
                <a:pos x="51" y="27"/>
              </a:cxn>
              <a:cxn ang="0">
                <a:pos x="51" y="27"/>
              </a:cxn>
              <a:cxn ang="0">
                <a:pos x="47" y="22"/>
              </a:cxn>
              <a:cxn ang="0">
                <a:pos x="43" y="20"/>
              </a:cxn>
              <a:cxn ang="0">
                <a:pos x="31" y="20"/>
              </a:cxn>
              <a:cxn ang="0">
                <a:pos x="23" y="20"/>
              </a:cxn>
              <a:cxn ang="0">
                <a:pos x="19" y="18"/>
              </a:cxn>
              <a:cxn ang="0">
                <a:pos x="17" y="14"/>
              </a:cxn>
              <a:cxn ang="0">
                <a:pos x="17" y="14"/>
              </a:cxn>
              <a:cxn ang="0">
                <a:pos x="15" y="8"/>
              </a:cxn>
              <a:cxn ang="0">
                <a:pos x="13" y="2"/>
              </a:cxn>
              <a:cxn ang="0">
                <a:pos x="9" y="0"/>
              </a:cxn>
              <a:cxn ang="0">
                <a:pos x="9" y="0"/>
              </a:cxn>
            </a:cxnLst>
            <a:rect l="0" t="0" r="r" b="b"/>
            <a:pathLst>
              <a:path w="82" h="118">
                <a:moveTo>
                  <a:pt x="9" y="0"/>
                </a:moveTo>
                <a:lnTo>
                  <a:pt x="9" y="0"/>
                </a:lnTo>
                <a:lnTo>
                  <a:pt x="2" y="0"/>
                </a:lnTo>
                <a:lnTo>
                  <a:pt x="0" y="2"/>
                </a:lnTo>
                <a:lnTo>
                  <a:pt x="2" y="6"/>
                </a:lnTo>
                <a:lnTo>
                  <a:pt x="4" y="12"/>
                </a:lnTo>
                <a:lnTo>
                  <a:pt x="17" y="24"/>
                </a:lnTo>
                <a:lnTo>
                  <a:pt x="17" y="24"/>
                </a:lnTo>
                <a:lnTo>
                  <a:pt x="19" y="39"/>
                </a:lnTo>
                <a:lnTo>
                  <a:pt x="23" y="47"/>
                </a:lnTo>
                <a:lnTo>
                  <a:pt x="37" y="63"/>
                </a:lnTo>
                <a:lnTo>
                  <a:pt x="37" y="63"/>
                </a:lnTo>
                <a:lnTo>
                  <a:pt x="41" y="69"/>
                </a:lnTo>
                <a:lnTo>
                  <a:pt x="43" y="75"/>
                </a:lnTo>
                <a:lnTo>
                  <a:pt x="47" y="88"/>
                </a:lnTo>
                <a:lnTo>
                  <a:pt x="51" y="100"/>
                </a:lnTo>
                <a:lnTo>
                  <a:pt x="53" y="106"/>
                </a:lnTo>
                <a:lnTo>
                  <a:pt x="60" y="112"/>
                </a:lnTo>
                <a:lnTo>
                  <a:pt x="60" y="112"/>
                </a:lnTo>
                <a:lnTo>
                  <a:pt x="68" y="118"/>
                </a:lnTo>
                <a:lnTo>
                  <a:pt x="70" y="118"/>
                </a:lnTo>
                <a:lnTo>
                  <a:pt x="72" y="116"/>
                </a:lnTo>
                <a:lnTo>
                  <a:pt x="74" y="110"/>
                </a:lnTo>
                <a:lnTo>
                  <a:pt x="72" y="102"/>
                </a:lnTo>
                <a:lnTo>
                  <a:pt x="72" y="102"/>
                </a:lnTo>
                <a:lnTo>
                  <a:pt x="72" y="92"/>
                </a:lnTo>
                <a:lnTo>
                  <a:pt x="74" y="84"/>
                </a:lnTo>
                <a:lnTo>
                  <a:pt x="80" y="65"/>
                </a:lnTo>
                <a:lnTo>
                  <a:pt x="80" y="65"/>
                </a:lnTo>
                <a:lnTo>
                  <a:pt x="82" y="59"/>
                </a:lnTo>
                <a:lnTo>
                  <a:pt x="80" y="53"/>
                </a:lnTo>
                <a:lnTo>
                  <a:pt x="76" y="49"/>
                </a:lnTo>
                <a:lnTo>
                  <a:pt x="72" y="45"/>
                </a:lnTo>
                <a:lnTo>
                  <a:pt x="60" y="37"/>
                </a:lnTo>
                <a:lnTo>
                  <a:pt x="51" y="27"/>
                </a:lnTo>
                <a:lnTo>
                  <a:pt x="51" y="27"/>
                </a:lnTo>
                <a:lnTo>
                  <a:pt x="47" y="22"/>
                </a:lnTo>
                <a:lnTo>
                  <a:pt x="43" y="20"/>
                </a:lnTo>
                <a:lnTo>
                  <a:pt x="31" y="20"/>
                </a:lnTo>
                <a:lnTo>
                  <a:pt x="23" y="20"/>
                </a:lnTo>
                <a:lnTo>
                  <a:pt x="19" y="18"/>
                </a:lnTo>
                <a:lnTo>
                  <a:pt x="17" y="14"/>
                </a:lnTo>
                <a:lnTo>
                  <a:pt x="17" y="14"/>
                </a:lnTo>
                <a:lnTo>
                  <a:pt x="15" y="8"/>
                </a:lnTo>
                <a:lnTo>
                  <a:pt x="13" y="2"/>
                </a:lnTo>
                <a:lnTo>
                  <a:pt x="9" y="0"/>
                </a:lnTo>
                <a:lnTo>
                  <a:pt x="9" y="0"/>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6" name="Freeform 728">
            <a:extLst>
              <a:ext uri="{FF2B5EF4-FFF2-40B4-BE49-F238E27FC236}">
                <a16:creationId xmlns:a16="http://schemas.microsoft.com/office/drawing/2014/main" xmlns="" id="{CA9D20CE-F23A-4194-ACAE-670C52044307}"/>
              </a:ext>
            </a:extLst>
          </p:cNvPr>
          <p:cNvSpPr>
            <a:spLocks/>
          </p:cNvSpPr>
          <p:nvPr/>
        </p:nvSpPr>
        <p:spPr bwMode="gray">
          <a:xfrm>
            <a:off x="9962131" y="4737328"/>
            <a:ext cx="65973" cy="23709"/>
          </a:xfrm>
          <a:custGeom>
            <a:avLst/>
            <a:gdLst/>
            <a:ahLst/>
            <a:cxnLst>
              <a:cxn ang="0">
                <a:pos x="29" y="31"/>
              </a:cxn>
              <a:cxn ang="0">
                <a:pos x="29" y="31"/>
              </a:cxn>
              <a:cxn ang="0">
                <a:pos x="35" y="29"/>
              </a:cxn>
              <a:cxn ang="0">
                <a:pos x="41" y="25"/>
              </a:cxn>
              <a:cxn ang="0">
                <a:pos x="47" y="23"/>
              </a:cxn>
              <a:cxn ang="0">
                <a:pos x="54" y="20"/>
              </a:cxn>
              <a:cxn ang="0">
                <a:pos x="54" y="20"/>
              </a:cxn>
              <a:cxn ang="0">
                <a:pos x="76" y="25"/>
              </a:cxn>
              <a:cxn ang="0">
                <a:pos x="82" y="25"/>
              </a:cxn>
              <a:cxn ang="0">
                <a:pos x="88" y="23"/>
              </a:cxn>
              <a:cxn ang="0">
                <a:pos x="88" y="18"/>
              </a:cxn>
              <a:cxn ang="0">
                <a:pos x="86" y="14"/>
              </a:cxn>
              <a:cxn ang="0">
                <a:pos x="86" y="14"/>
              </a:cxn>
              <a:cxn ang="0">
                <a:pos x="78" y="8"/>
              </a:cxn>
              <a:cxn ang="0">
                <a:pos x="70" y="4"/>
              </a:cxn>
              <a:cxn ang="0">
                <a:pos x="60" y="2"/>
              </a:cxn>
              <a:cxn ang="0">
                <a:pos x="49" y="0"/>
              </a:cxn>
              <a:cxn ang="0">
                <a:pos x="39" y="0"/>
              </a:cxn>
              <a:cxn ang="0">
                <a:pos x="29" y="0"/>
              </a:cxn>
              <a:cxn ang="0">
                <a:pos x="19" y="4"/>
              </a:cxn>
              <a:cxn ang="0">
                <a:pos x="13" y="8"/>
              </a:cxn>
              <a:cxn ang="0">
                <a:pos x="13" y="8"/>
              </a:cxn>
              <a:cxn ang="0">
                <a:pos x="5" y="12"/>
              </a:cxn>
              <a:cxn ang="0">
                <a:pos x="0" y="18"/>
              </a:cxn>
              <a:cxn ang="0">
                <a:pos x="0" y="23"/>
              </a:cxn>
              <a:cxn ang="0">
                <a:pos x="3" y="27"/>
              </a:cxn>
              <a:cxn ang="0">
                <a:pos x="9" y="29"/>
              </a:cxn>
              <a:cxn ang="0">
                <a:pos x="15" y="31"/>
              </a:cxn>
              <a:cxn ang="0">
                <a:pos x="21" y="31"/>
              </a:cxn>
              <a:cxn ang="0">
                <a:pos x="29" y="31"/>
              </a:cxn>
              <a:cxn ang="0">
                <a:pos x="29" y="31"/>
              </a:cxn>
              <a:cxn ang="0">
                <a:pos x="31" y="31"/>
              </a:cxn>
              <a:cxn ang="0">
                <a:pos x="29" y="31"/>
              </a:cxn>
              <a:cxn ang="0">
                <a:pos x="29" y="31"/>
              </a:cxn>
            </a:cxnLst>
            <a:rect l="0" t="0" r="r" b="b"/>
            <a:pathLst>
              <a:path w="88" h="31">
                <a:moveTo>
                  <a:pt x="29" y="31"/>
                </a:moveTo>
                <a:lnTo>
                  <a:pt x="29" y="31"/>
                </a:lnTo>
                <a:lnTo>
                  <a:pt x="35" y="29"/>
                </a:lnTo>
                <a:lnTo>
                  <a:pt x="41" y="25"/>
                </a:lnTo>
                <a:lnTo>
                  <a:pt x="47" y="23"/>
                </a:lnTo>
                <a:lnTo>
                  <a:pt x="54" y="20"/>
                </a:lnTo>
                <a:lnTo>
                  <a:pt x="54" y="20"/>
                </a:lnTo>
                <a:lnTo>
                  <a:pt x="76" y="25"/>
                </a:lnTo>
                <a:lnTo>
                  <a:pt x="82" y="25"/>
                </a:lnTo>
                <a:lnTo>
                  <a:pt x="88" y="23"/>
                </a:lnTo>
                <a:lnTo>
                  <a:pt x="88" y="18"/>
                </a:lnTo>
                <a:lnTo>
                  <a:pt x="86" y="14"/>
                </a:lnTo>
                <a:lnTo>
                  <a:pt x="86" y="14"/>
                </a:lnTo>
                <a:lnTo>
                  <a:pt x="78" y="8"/>
                </a:lnTo>
                <a:lnTo>
                  <a:pt x="70" y="4"/>
                </a:lnTo>
                <a:lnTo>
                  <a:pt x="60" y="2"/>
                </a:lnTo>
                <a:lnTo>
                  <a:pt x="49" y="0"/>
                </a:lnTo>
                <a:lnTo>
                  <a:pt x="39" y="0"/>
                </a:lnTo>
                <a:lnTo>
                  <a:pt x="29" y="0"/>
                </a:lnTo>
                <a:lnTo>
                  <a:pt x="19" y="4"/>
                </a:lnTo>
                <a:lnTo>
                  <a:pt x="13" y="8"/>
                </a:lnTo>
                <a:lnTo>
                  <a:pt x="13" y="8"/>
                </a:lnTo>
                <a:lnTo>
                  <a:pt x="5" y="12"/>
                </a:lnTo>
                <a:lnTo>
                  <a:pt x="0" y="18"/>
                </a:lnTo>
                <a:lnTo>
                  <a:pt x="0" y="23"/>
                </a:lnTo>
                <a:lnTo>
                  <a:pt x="3" y="27"/>
                </a:lnTo>
                <a:lnTo>
                  <a:pt x="9" y="29"/>
                </a:lnTo>
                <a:lnTo>
                  <a:pt x="15" y="31"/>
                </a:lnTo>
                <a:lnTo>
                  <a:pt x="21" y="31"/>
                </a:lnTo>
                <a:lnTo>
                  <a:pt x="29" y="31"/>
                </a:lnTo>
                <a:lnTo>
                  <a:pt x="29" y="31"/>
                </a:lnTo>
                <a:lnTo>
                  <a:pt x="31" y="31"/>
                </a:lnTo>
                <a:lnTo>
                  <a:pt x="29" y="31"/>
                </a:lnTo>
                <a:lnTo>
                  <a:pt x="29" y="31"/>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7" name="Freeform 729">
            <a:extLst>
              <a:ext uri="{FF2B5EF4-FFF2-40B4-BE49-F238E27FC236}">
                <a16:creationId xmlns:a16="http://schemas.microsoft.com/office/drawing/2014/main" xmlns="" id="{3F0F2022-6D8A-4532-AA83-E9221EE1DCB7}"/>
              </a:ext>
            </a:extLst>
          </p:cNvPr>
          <p:cNvSpPr>
            <a:spLocks/>
          </p:cNvSpPr>
          <p:nvPr/>
        </p:nvSpPr>
        <p:spPr bwMode="gray">
          <a:xfrm>
            <a:off x="9960632" y="4944591"/>
            <a:ext cx="58476" cy="23709"/>
          </a:xfrm>
          <a:custGeom>
            <a:avLst/>
            <a:gdLst/>
            <a:ahLst/>
            <a:cxnLst>
              <a:cxn ang="0">
                <a:pos x="27" y="8"/>
              </a:cxn>
              <a:cxn ang="0">
                <a:pos x="27" y="8"/>
              </a:cxn>
              <a:cxn ang="0">
                <a:pos x="31" y="6"/>
              </a:cxn>
              <a:cxn ang="0">
                <a:pos x="35" y="4"/>
              </a:cxn>
              <a:cxn ang="0">
                <a:pos x="39" y="0"/>
              </a:cxn>
              <a:cxn ang="0">
                <a:pos x="43" y="0"/>
              </a:cxn>
              <a:cxn ang="0">
                <a:pos x="45" y="2"/>
              </a:cxn>
              <a:cxn ang="0">
                <a:pos x="45" y="2"/>
              </a:cxn>
              <a:cxn ang="0">
                <a:pos x="64" y="12"/>
              </a:cxn>
              <a:cxn ang="0">
                <a:pos x="74" y="19"/>
              </a:cxn>
              <a:cxn ang="0">
                <a:pos x="78" y="23"/>
              </a:cxn>
              <a:cxn ang="0">
                <a:pos x="78" y="27"/>
              </a:cxn>
              <a:cxn ang="0">
                <a:pos x="78" y="27"/>
              </a:cxn>
              <a:cxn ang="0">
                <a:pos x="64" y="29"/>
              </a:cxn>
              <a:cxn ang="0">
                <a:pos x="47" y="31"/>
              </a:cxn>
              <a:cxn ang="0">
                <a:pos x="25" y="29"/>
              </a:cxn>
              <a:cxn ang="0">
                <a:pos x="25" y="29"/>
              </a:cxn>
              <a:cxn ang="0">
                <a:pos x="15" y="27"/>
              </a:cxn>
              <a:cxn ang="0">
                <a:pos x="7" y="25"/>
              </a:cxn>
              <a:cxn ang="0">
                <a:pos x="2" y="21"/>
              </a:cxn>
              <a:cxn ang="0">
                <a:pos x="0" y="15"/>
              </a:cxn>
              <a:cxn ang="0">
                <a:pos x="2" y="12"/>
              </a:cxn>
              <a:cxn ang="0">
                <a:pos x="7" y="8"/>
              </a:cxn>
              <a:cxn ang="0">
                <a:pos x="15" y="8"/>
              </a:cxn>
              <a:cxn ang="0">
                <a:pos x="27" y="8"/>
              </a:cxn>
              <a:cxn ang="0">
                <a:pos x="27" y="8"/>
              </a:cxn>
              <a:cxn ang="0">
                <a:pos x="19" y="6"/>
              </a:cxn>
              <a:cxn ang="0">
                <a:pos x="27" y="8"/>
              </a:cxn>
              <a:cxn ang="0">
                <a:pos x="27" y="8"/>
              </a:cxn>
            </a:cxnLst>
            <a:rect l="0" t="0" r="r" b="b"/>
            <a:pathLst>
              <a:path w="78" h="31">
                <a:moveTo>
                  <a:pt x="27" y="8"/>
                </a:moveTo>
                <a:lnTo>
                  <a:pt x="27" y="8"/>
                </a:lnTo>
                <a:lnTo>
                  <a:pt x="31" y="6"/>
                </a:lnTo>
                <a:lnTo>
                  <a:pt x="35" y="4"/>
                </a:lnTo>
                <a:lnTo>
                  <a:pt x="39" y="0"/>
                </a:lnTo>
                <a:lnTo>
                  <a:pt x="43" y="0"/>
                </a:lnTo>
                <a:lnTo>
                  <a:pt x="45" y="2"/>
                </a:lnTo>
                <a:lnTo>
                  <a:pt x="45" y="2"/>
                </a:lnTo>
                <a:lnTo>
                  <a:pt x="64" y="12"/>
                </a:lnTo>
                <a:lnTo>
                  <a:pt x="74" y="19"/>
                </a:lnTo>
                <a:lnTo>
                  <a:pt x="78" y="23"/>
                </a:lnTo>
                <a:lnTo>
                  <a:pt x="78" y="27"/>
                </a:lnTo>
                <a:lnTo>
                  <a:pt x="78" y="27"/>
                </a:lnTo>
                <a:lnTo>
                  <a:pt x="64" y="29"/>
                </a:lnTo>
                <a:lnTo>
                  <a:pt x="47" y="31"/>
                </a:lnTo>
                <a:lnTo>
                  <a:pt x="25" y="29"/>
                </a:lnTo>
                <a:lnTo>
                  <a:pt x="25" y="29"/>
                </a:lnTo>
                <a:lnTo>
                  <a:pt x="15" y="27"/>
                </a:lnTo>
                <a:lnTo>
                  <a:pt x="7" y="25"/>
                </a:lnTo>
                <a:lnTo>
                  <a:pt x="2" y="21"/>
                </a:lnTo>
                <a:lnTo>
                  <a:pt x="0" y="15"/>
                </a:lnTo>
                <a:lnTo>
                  <a:pt x="2" y="12"/>
                </a:lnTo>
                <a:lnTo>
                  <a:pt x="7" y="8"/>
                </a:lnTo>
                <a:lnTo>
                  <a:pt x="15" y="8"/>
                </a:lnTo>
                <a:lnTo>
                  <a:pt x="27" y="8"/>
                </a:lnTo>
                <a:lnTo>
                  <a:pt x="27" y="8"/>
                </a:lnTo>
                <a:lnTo>
                  <a:pt x="19" y="6"/>
                </a:lnTo>
                <a:lnTo>
                  <a:pt x="27" y="8"/>
                </a:lnTo>
                <a:lnTo>
                  <a:pt x="27" y="8"/>
                </a:lnTo>
                <a:close/>
              </a:path>
            </a:pathLst>
          </a:custGeom>
          <a:solidFill>
            <a:schemeClr val="bg1">
              <a:lumMod val="50000"/>
            </a:schemeClr>
          </a:solidFill>
          <a:ln w="9525">
            <a:noFill/>
            <a:round/>
            <a:headEnd/>
            <a:tailEnd/>
          </a:ln>
        </p:spPr>
        <p:txBody>
          <a:bodyPr vert="horz" wrap="square" lIns="121916" tIns="60958" rIns="121916" bIns="60958" numCol="1" anchor="t" anchorCtr="0" compatLnSpc="1">
            <a:prstTxWarp prst="textNoShape">
              <a:avLst/>
            </a:prstTxWarp>
            <a:noAutofit/>
          </a:bodyPr>
          <a:lstStyle/>
          <a:p>
            <a:pPr fontAlgn="ctr"/>
            <a:endParaRPr lang="en-US" altLang="zh-CN" sz="1200" dirty="0">
              <a:latin typeface="Huawei Sans" panose="020C0503030203020204" pitchFamily="34" charset="0"/>
              <a:ea typeface="方正兰亭黑简体" panose="02000000000000000000" pitchFamily="2" charset="-122"/>
            </a:endParaRPr>
          </a:p>
        </p:txBody>
      </p:sp>
      <p:sp>
        <p:nvSpPr>
          <p:cNvPr id="48" name="矩形 51">
            <a:extLst>
              <a:ext uri="{FF2B5EF4-FFF2-40B4-BE49-F238E27FC236}">
                <a16:creationId xmlns:a16="http://schemas.microsoft.com/office/drawing/2014/main" xmlns="" id="{170D0F9C-ED67-48A9-AFD5-98D4F7CED997}"/>
              </a:ext>
            </a:extLst>
          </p:cNvPr>
          <p:cNvSpPr>
            <a:spLocks noChangeArrowheads="1"/>
          </p:cNvSpPr>
          <p:nvPr/>
        </p:nvSpPr>
        <p:spPr bwMode="gray">
          <a:xfrm>
            <a:off x="10089221" y="4738175"/>
            <a:ext cx="695969"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Intranet</a:t>
            </a:r>
            <a:endParaRPr lang="en-US" altLang="zh-CN" sz="1200" dirty="0">
              <a:latin typeface="Huawei Sans" panose="020C0503030203020204" pitchFamily="34" charset="0"/>
              <a:ea typeface="方正兰亭黑简体" panose="02000000000000000000" pitchFamily="2" charset="-122"/>
              <a:sym typeface="Arial" pitchFamily="34" charset="0"/>
            </a:endParaRPr>
          </a:p>
        </p:txBody>
      </p:sp>
      <p:pic>
        <p:nvPicPr>
          <p:cNvPr id="49" name="图片 48" descr="通用服务器-蓝.png"/>
          <p:cNvPicPr>
            <a:picLocks/>
          </p:cNvPicPr>
          <p:nvPr/>
        </p:nvPicPr>
        <p:blipFill>
          <a:blip r:embed="rId12" cstate="print"/>
          <a:stretch>
            <a:fillRect/>
          </a:stretch>
        </p:blipFill>
        <p:spPr bwMode="gray">
          <a:xfrm>
            <a:off x="7464611" y="4761037"/>
            <a:ext cx="360000" cy="359014"/>
          </a:xfrm>
          <a:prstGeom prst="rect">
            <a:avLst/>
          </a:prstGeom>
        </p:spPr>
      </p:pic>
      <p:pic>
        <p:nvPicPr>
          <p:cNvPr id="50" name="图片 49" descr="通用服务器-蓝.png"/>
          <p:cNvPicPr>
            <a:picLocks/>
          </p:cNvPicPr>
          <p:nvPr/>
        </p:nvPicPr>
        <p:blipFill>
          <a:blip r:embed="rId12" cstate="print"/>
          <a:stretch>
            <a:fillRect/>
          </a:stretch>
        </p:blipFill>
        <p:spPr bwMode="gray">
          <a:xfrm>
            <a:off x="8247668" y="4761037"/>
            <a:ext cx="360000" cy="359014"/>
          </a:xfrm>
          <a:prstGeom prst="rect">
            <a:avLst/>
          </a:prstGeom>
        </p:spPr>
      </p:pic>
      <p:pic>
        <p:nvPicPr>
          <p:cNvPr id="51" name="图片 50" descr="通用服务器-蓝.png"/>
          <p:cNvPicPr>
            <a:picLocks/>
          </p:cNvPicPr>
          <p:nvPr/>
        </p:nvPicPr>
        <p:blipFill>
          <a:blip r:embed="rId12" cstate="print"/>
          <a:stretch>
            <a:fillRect/>
          </a:stretch>
        </p:blipFill>
        <p:spPr bwMode="gray">
          <a:xfrm>
            <a:off x="9136831" y="4761037"/>
            <a:ext cx="360000" cy="359014"/>
          </a:xfrm>
          <a:prstGeom prst="rect">
            <a:avLst/>
          </a:prstGeom>
        </p:spPr>
      </p:pic>
      <p:sp>
        <p:nvSpPr>
          <p:cNvPr id="52" name="圆角矩形 139">
            <a:extLst>
              <a:ext uri="{FF2B5EF4-FFF2-40B4-BE49-F238E27FC236}">
                <a16:creationId xmlns:a16="http://schemas.microsoft.com/office/drawing/2014/main" xmlns="" id="{98B86B15-C793-4E31-AAF2-03B2EB1A4493}"/>
              </a:ext>
            </a:extLst>
          </p:cNvPr>
          <p:cNvSpPr/>
          <p:nvPr/>
        </p:nvSpPr>
        <p:spPr bwMode="gray">
          <a:xfrm>
            <a:off x="8602822" y="1491954"/>
            <a:ext cx="2594220" cy="1319888"/>
          </a:xfrm>
          <a:prstGeom prst="roundRect">
            <a:avLst>
              <a:gd name="adj" fmla="val 1058"/>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53"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8629865" y="2191869"/>
            <a:ext cx="840240"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none" lIns="91413" tIns="45707" rIns="91413" bIns="45707">
            <a:noAutofit/>
          </a:bodyPr>
          <a:lstStyle/>
          <a:p>
            <a:pPr algn="ctr" fontAlgn="ctr"/>
            <a:r>
              <a:rPr lang="en-US" sz="1200" dirty="0" smtClean="0">
                <a:latin typeface="Huawei Sans" panose="020C0503030203020204" pitchFamily="34" charset="0"/>
              </a:rPr>
              <a:t>Admission</a:t>
            </a:r>
            <a:endParaRPr lang="en-US" altLang="zh-CN" sz="1200" dirty="0" smtClean="0">
              <a:latin typeface="Huawei Sans" panose="020C0503030203020204" pitchFamily="34" charset="0"/>
              <a:ea typeface="方正兰亭黑简体" panose="02000000000000000000" pitchFamily="2" charset="-122"/>
              <a:sym typeface="Arial" pitchFamily="34" charset="0"/>
            </a:endParaRPr>
          </a:p>
          <a:p>
            <a:pPr algn="ctr" fontAlgn="ctr"/>
            <a:r>
              <a:rPr lang="en-US" sz="1200" dirty="0" smtClean="0">
                <a:latin typeface="Huawei Sans" panose="020C0503030203020204" pitchFamily="34" charset="0"/>
              </a:rPr>
              <a:t>server</a:t>
            </a:r>
            <a:endParaRPr lang="en-US" sz="1200" dirty="0">
              <a:latin typeface="Huawei Sans" panose="020C0503030203020204" pitchFamily="34" charset="0"/>
            </a:endParaRPr>
          </a:p>
        </p:txBody>
      </p:sp>
      <p:pic>
        <p:nvPicPr>
          <p:cNvPr id="54" name="图片 53" descr="通用服务器-蓝.png"/>
          <p:cNvPicPr>
            <a:picLocks/>
          </p:cNvPicPr>
          <p:nvPr/>
        </p:nvPicPr>
        <p:blipFill>
          <a:blip r:embed="rId12" cstate="print"/>
          <a:stretch>
            <a:fillRect/>
          </a:stretch>
        </p:blipFill>
        <p:spPr bwMode="gray">
          <a:xfrm>
            <a:off x="8869597" y="1857372"/>
            <a:ext cx="360000" cy="359014"/>
          </a:xfrm>
          <a:prstGeom prst="rect">
            <a:avLst/>
          </a:prstGeom>
        </p:spPr>
      </p:pic>
      <p:sp>
        <p:nvSpPr>
          <p:cNvPr id="55"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9295220" y="2191868"/>
            <a:ext cx="860573"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413" tIns="45707" rIns="91413" bIns="45707">
            <a:noAutofit/>
          </a:bodyPr>
          <a:lstStyle/>
          <a:p>
            <a:pPr algn="ctr" fontAlgn="ctr"/>
            <a:r>
              <a:rPr lang="en-US" sz="1200" dirty="0" err="1" smtClean="0">
                <a:latin typeface="Huawei Sans" panose="020C0503030203020204" pitchFamily="34" charset="0"/>
              </a:rPr>
              <a:t>DHCP</a:t>
            </a:r>
            <a:r>
              <a:rPr lang="en-US" altLang="zh-CN" sz="1200" dirty="0" smtClean="0">
                <a:latin typeface="Huawei Sans" panose="020C0503030203020204" pitchFamily="34" charset="0"/>
                <a:ea typeface="方正兰亭黑简体" panose="02000000000000000000" pitchFamily="2" charset="-122"/>
                <a:sym typeface="Arial" pitchFamily="34" charset="0"/>
              </a:rPr>
              <a:t> server</a:t>
            </a:r>
            <a:endParaRPr lang="en-US" sz="1200" dirty="0" smtClean="0">
              <a:latin typeface="Huawei Sans" panose="020C0503030203020204" pitchFamily="34" charset="0"/>
            </a:endParaRPr>
          </a:p>
        </p:txBody>
      </p:sp>
      <p:pic>
        <p:nvPicPr>
          <p:cNvPr id="56" name="图片 55" descr="通用服务器-蓝.png"/>
          <p:cNvPicPr>
            <a:picLocks/>
          </p:cNvPicPr>
          <p:nvPr/>
        </p:nvPicPr>
        <p:blipFill>
          <a:blip r:embed="rId12" cstate="print"/>
          <a:stretch>
            <a:fillRect/>
          </a:stretch>
        </p:blipFill>
        <p:spPr bwMode="gray">
          <a:xfrm>
            <a:off x="9528068" y="1857372"/>
            <a:ext cx="360000" cy="359014"/>
          </a:xfrm>
          <a:prstGeom prst="rect">
            <a:avLst/>
          </a:prstGeom>
        </p:spPr>
      </p:pic>
      <p:sp>
        <p:nvSpPr>
          <p:cNvPr id="57" name="矩形 51">
            <a:extLst>
              <a:ext uri="{FF2B5EF4-FFF2-40B4-BE49-F238E27FC236}">
                <a16:creationId xmlns:a16="http://schemas.microsoft.com/office/drawing/2014/main" xmlns="" id="{804C6A06-0EF1-4D89-8123-DD00B9ADF841}"/>
              </a:ext>
            </a:extLst>
          </p:cNvPr>
          <p:cNvSpPr>
            <a:spLocks noChangeArrowheads="1"/>
          </p:cNvSpPr>
          <p:nvPr/>
        </p:nvSpPr>
        <p:spPr bwMode="gray">
          <a:xfrm>
            <a:off x="10006616" y="2191869"/>
            <a:ext cx="640066" cy="430861"/>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413" tIns="45707" rIns="91413" bIns="45707">
            <a:noAutofit/>
          </a:bodyPr>
          <a:lstStyle/>
          <a:p>
            <a:pPr algn="ctr" fontAlgn="ctr"/>
            <a:r>
              <a:rPr lang="en-US" sz="1200" dirty="0" smtClean="0">
                <a:latin typeface="Huawei Sans" panose="020C0503030203020204" pitchFamily="34" charset="0"/>
              </a:rPr>
              <a:t>DNS server</a:t>
            </a:r>
            <a:endParaRPr lang="en-US" altLang="zh-CN" sz="1200" dirty="0">
              <a:latin typeface="Huawei Sans" panose="020C0503030203020204" pitchFamily="34" charset="0"/>
              <a:ea typeface="方正兰亭黑简体" panose="02000000000000000000" pitchFamily="2" charset="-122"/>
              <a:sym typeface="Arial" pitchFamily="34" charset="0"/>
            </a:endParaRPr>
          </a:p>
        </p:txBody>
      </p:sp>
      <p:pic>
        <p:nvPicPr>
          <p:cNvPr id="58" name="图片 57" descr="通用服务器-蓝.png"/>
          <p:cNvPicPr>
            <a:picLocks/>
          </p:cNvPicPr>
          <p:nvPr/>
        </p:nvPicPr>
        <p:blipFill>
          <a:blip r:embed="rId12" cstate="print"/>
          <a:stretch>
            <a:fillRect/>
          </a:stretch>
        </p:blipFill>
        <p:spPr bwMode="gray">
          <a:xfrm>
            <a:off x="10133223" y="1857372"/>
            <a:ext cx="360000" cy="359014"/>
          </a:xfrm>
          <a:prstGeom prst="rect">
            <a:avLst/>
          </a:prstGeom>
        </p:spPr>
      </p:pic>
      <p:sp>
        <p:nvSpPr>
          <p:cNvPr id="59" name="矩形 51">
            <a:extLst>
              <a:ext uri="{FF2B5EF4-FFF2-40B4-BE49-F238E27FC236}">
                <a16:creationId xmlns:a16="http://schemas.microsoft.com/office/drawing/2014/main" xmlns="" id="{896772FE-EE44-4CB5-8FE8-636571480995}"/>
              </a:ext>
            </a:extLst>
          </p:cNvPr>
          <p:cNvSpPr>
            <a:spLocks noChangeArrowheads="1"/>
          </p:cNvSpPr>
          <p:nvPr/>
        </p:nvSpPr>
        <p:spPr bwMode="gray">
          <a:xfrm>
            <a:off x="10638350" y="1869726"/>
            <a:ext cx="280793"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sym typeface="Arial" pitchFamily="34" charset="0"/>
            </a:endParaRPr>
          </a:p>
        </p:txBody>
      </p:sp>
      <p:sp>
        <p:nvSpPr>
          <p:cNvPr id="60"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8728224" y="1331735"/>
            <a:ext cx="2056965"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Pre-authentication domain</a:t>
            </a:r>
            <a:endParaRPr lang="en-US" sz="1200" dirty="0">
              <a:solidFill>
                <a:srgbClr val="C7000B"/>
              </a:solidFill>
              <a:latin typeface="Huawei Sans" panose="020C0503030203020204" pitchFamily="34" charset="0"/>
            </a:endParaRPr>
          </a:p>
        </p:txBody>
      </p:sp>
      <p:sp>
        <p:nvSpPr>
          <p:cNvPr id="61" name="左右箭头 60"/>
          <p:cNvSpPr/>
          <p:nvPr/>
        </p:nvSpPr>
        <p:spPr bwMode="gray">
          <a:xfrm>
            <a:off x="5441368" y="1876082"/>
            <a:ext cx="3099216" cy="366213"/>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5700984" y="1669658"/>
            <a:ext cx="2551002"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Before authentication</a:t>
            </a:r>
            <a:endParaRPr lang="en-US" sz="1200" dirty="0">
              <a:latin typeface="Huawei Sans" panose="020C0503030203020204" pitchFamily="34" charset="0"/>
            </a:endParaRPr>
          </a:p>
        </p:txBody>
      </p:sp>
      <p:sp>
        <p:nvSpPr>
          <p:cNvPr id="63" name="左右箭头 62"/>
          <p:cNvSpPr/>
          <p:nvPr/>
        </p:nvSpPr>
        <p:spPr bwMode="gray">
          <a:xfrm>
            <a:off x="5434420" y="4984027"/>
            <a:ext cx="1579322" cy="331195"/>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360300" y="4565811"/>
            <a:ext cx="1692637"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After successful authentication</a:t>
            </a:r>
            <a:endParaRPr lang="en-US" sz="1200" dirty="0">
              <a:latin typeface="Huawei Sans" panose="020C0503030203020204" pitchFamily="34" charset="0"/>
            </a:endParaRPr>
          </a:p>
        </p:txBody>
      </p:sp>
      <p:sp>
        <p:nvSpPr>
          <p:cNvPr id="65" name="左右箭头 64"/>
          <p:cNvSpPr/>
          <p:nvPr/>
        </p:nvSpPr>
        <p:spPr bwMode="gray">
          <a:xfrm>
            <a:off x="5441368" y="3595652"/>
            <a:ext cx="3099216" cy="366213"/>
          </a:xfrm>
          <a:prstGeom prst="leftRightArrow">
            <a:avLst/>
          </a:prstGeom>
          <a:gradFill flip="none" rotWithShape="1">
            <a:gsLst>
              <a:gs pos="46000">
                <a:schemeClr val="accent1">
                  <a:lumMod val="5000"/>
                  <a:lumOff val="95000"/>
                  <a:alpha val="0"/>
                </a:schemeClr>
              </a:gs>
              <a:gs pos="78000">
                <a:srgbClr val="DEF4FD"/>
              </a:gs>
              <a:gs pos="15000">
                <a:srgbClr val="DEF4FD"/>
              </a:gs>
            </a:gsLst>
            <a:lin ang="0" scaled="1"/>
            <a:tileRect/>
          </a:gradFill>
          <a:ln w="1587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5807628" y="3361334"/>
            <a:ext cx="2440040" cy="461665"/>
          </a:xfrm>
          <a:prstGeom prst="rect">
            <a:avLst/>
          </a:prstGeom>
          <a:noFill/>
        </p:spPr>
        <p:txBody>
          <a:bodyPr wrap="square" rtlCol="0">
            <a:noAutofit/>
          </a:bodyPr>
          <a:lstStyle/>
          <a:p>
            <a:pPr algn="ctr" fontAlgn="ctr"/>
            <a:r>
              <a:rPr lang="en-US" sz="1200" dirty="0" smtClean="0">
                <a:latin typeface="Huawei Sans" panose="020C0503030203020204" pitchFamily="34" charset="0"/>
              </a:rPr>
              <a:t>Upon authentication failures</a:t>
            </a:r>
            <a:endParaRPr lang="en-US" sz="1200" dirty="0">
              <a:latin typeface="Huawei Sans" panose="020C0503030203020204" pitchFamily="34" charset="0"/>
            </a:endParaRPr>
          </a:p>
        </p:txBody>
      </p:sp>
      <p:sp>
        <p:nvSpPr>
          <p:cNvPr id="67" name="圆角矩形 139">
            <a:extLst>
              <a:ext uri="{FF2B5EF4-FFF2-40B4-BE49-F238E27FC236}">
                <a16:creationId xmlns:a16="http://schemas.microsoft.com/office/drawing/2014/main" xmlns="" id="{98B86B15-C793-4E31-AAF2-03B2EB1A4493}"/>
              </a:ext>
            </a:extLst>
          </p:cNvPr>
          <p:cNvSpPr/>
          <p:nvPr/>
        </p:nvSpPr>
        <p:spPr bwMode="gray">
          <a:xfrm>
            <a:off x="8624971" y="3014950"/>
            <a:ext cx="2582394" cy="1319888"/>
          </a:xfrm>
          <a:prstGeom prst="roundRect">
            <a:avLst>
              <a:gd name="adj" fmla="val 1058"/>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8" name="矩形 51">
            <a:extLst>
              <a:ext uri="{FF2B5EF4-FFF2-40B4-BE49-F238E27FC236}">
                <a16:creationId xmlns:a16="http://schemas.microsoft.com/office/drawing/2014/main" xmlns="" id="{C0D73482-9FE0-4CC3-BB1B-10A25894A69D}"/>
              </a:ext>
            </a:extLst>
          </p:cNvPr>
          <p:cNvSpPr>
            <a:spLocks noChangeArrowheads="1"/>
          </p:cNvSpPr>
          <p:nvPr/>
        </p:nvSpPr>
        <p:spPr bwMode="gray">
          <a:xfrm>
            <a:off x="8777895" y="2887381"/>
            <a:ext cx="1447381" cy="276973"/>
          </a:xfrm>
          <a:prstGeom prst="rect">
            <a:avLst/>
          </a:prstGeom>
          <a:solidFill>
            <a:schemeClr val="bg1"/>
          </a:solidFill>
          <a:ln w="9525">
            <a:noFill/>
            <a:miter lim="800000"/>
            <a:headEnd/>
            <a:tailEnd/>
          </a:ln>
        </p:spPr>
        <p:txBody>
          <a:bodyPr wrap="square" lIns="91413" tIns="45707" rIns="91413" bIns="45707">
            <a:noAutofit/>
          </a:bodyPr>
          <a:lstStyle/>
          <a:p>
            <a:pPr algn="ctr" fontAlgn="ctr"/>
            <a:r>
              <a:rPr lang="en-US" sz="1200" dirty="0" smtClean="0">
                <a:solidFill>
                  <a:srgbClr val="C7000B"/>
                </a:solidFill>
                <a:latin typeface="Huawei Sans" panose="020C0503030203020204" pitchFamily="34" charset="0"/>
              </a:rPr>
              <a:t>Isolation domain</a:t>
            </a:r>
            <a:endParaRPr lang="en-US" sz="1200" dirty="0">
              <a:solidFill>
                <a:srgbClr val="C7000B"/>
              </a:solidFill>
              <a:latin typeface="Huawei Sans" panose="020C0503030203020204" pitchFamily="34" charset="0"/>
            </a:endParaRPr>
          </a:p>
        </p:txBody>
      </p:sp>
      <p:sp>
        <p:nvSpPr>
          <p:cNvPr id="69" name="矩形 68">
            <a:extLst>
              <a:ext uri="{FF2B5EF4-FFF2-40B4-BE49-F238E27FC236}">
                <a16:creationId xmlns:a16="http://schemas.microsoft.com/office/drawing/2014/main" xmlns="" id="{CD2C0709-A017-4197-AB18-6F44BF72A297}"/>
              </a:ext>
            </a:extLst>
          </p:cNvPr>
          <p:cNvSpPr>
            <a:spLocks noChangeArrowheads="1"/>
          </p:cNvSpPr>
          <p:nvPr/>
        </p:nvSpPr>
        <p:spPr bwMode="gray">
          <a:xfrm>
            <a:off x="8593707" y="3666086"/>
            <a:ext cx="1257469" cy="600138"/>
          </a:xfrm>
          <a:prstGeom prst="rect">
            <a:avLst/>
          </a:prstGeom>
          <a:noFill/>
          <a:ln w="9525">
            <a:noFill/>
            <a:miter lim="800000"/>
            <a:headEnd/>
            <a:tailEnd/>
          </a:ln>
        </p:spPr>
        <p:txBody>
          <a:bodyPr wrap="square" lIns="91413" tIns="45707" rIns="91413" bIns="45707">
            <a:noAutofit/>
          </a:bodyPr>
          <a:lstStyle/>
          <a:p>
            <a:pPr algn="ctr" fontAlgn="ctr"/>
            <a:r>
              <a:rPr lang="en-US" sz="1200" dirty="0" smtClean="0">
                <a:latin typeface="Huawei Sans" panose="020C0503030203020204" pitchFamily="34" charset="0"/>
              </a:rPr>
              <a:t>Virus signature database server</a:t>
            </a:r>
            <a:endParaRPr lang="en-US" sz="1200" dirty="0">
              <a:latin typeface="Huawei Sans" panose="020C0503030203020204" pitchFamily="34" charset="0"/>
            </a:endParaRPr>
          </a:p>
        </p:txBody>
      </p:sp>
      <p:sp>
        <p:nvSpPr>
          <p:cNvPr id="70" name="矩形 51">
            <a:extLst>
              <a:ext uri="{FF2B5EF4-FFF2-40B4-BE49-F238E27FC236}">
                <a16:creationId xmlns:a16="http://schemas.microsoft.com/office/drawing/2014/main" xmlns="" id="{481369E9-9F84-4C84-B07A-477A4D0EA5EF}"/>
              </a:ext>
            </a:extLst>
          </p:cNvPr>
          <p:cNvSpPr>
            <a:spLocks noChangeArrowheads="1"/>
          </p:cNvSpPr>
          <p:nvPr/>
        </p:nvSpPr>
        <p:spPr bwMode="gray">
          <a:xfrm>
            <a:off x="9814881" y="3673865"/>
            <a:ext cx="966877" cy="261584"/>
          </a:xfrm>
          <a:prstGeom prst="rect">
            <a:avLst/>
          </a:prstGeom>
          <a:noFill/>
          <a:ln w="9525">
            <a:noFill/>
            <a:miter lim="800000"/>
            <a:headEnd/>
            <a:tailEnd/>
          </a:ln>
        </p:spPr>
        <p:txBody>
          <a:bodyPr wrap="none" lIns="91413" tIns="45707" rIns="91413" bIns="45707">
            <a:noAutofit/>
          </a:bodyPr>
          <a:lstStyle/>
          <a:p>
            <a:pPr algn="ctr" fontAlgn="ctr"/>
            <a:r>
              <a:rPr lang="en-US" sz="1200" dirty="0" smtClean="0">
                <a:latin typeface="Huawei Sans" panose="020C0503030203020204" pitchFamily="34" charset="0"/>
              </a:rPr>
              <a:t>Patch server</a:t>
            </a:r>
            <a:endParaRPr lang="en-US" sz="1200" dirty="0">
              <a:latin typeface="Huawei Sans" panose="020C0503030203020204" pitchFamily="34" charset="0"/>
            </a:endParaRPr>
          </a:p>
        </p:txBody>
      </p:sp>
      <p:sp>
        <p:nvSpPr>
          <p:cNvPr id="71" name="矩形 51">
            <a:extLst>
              <a:ext uri="{FF2B5EF4-FFF2-40B4-BE49-F238E27FC236}">
                <a16:creationId xmlns:a16="http://schemas.microsoft.com/office/drawing/2014/main" xmlns="" id="{896772FE-EE44-4CB5-8FE8-636571480995}"/>
              </a:ext>
            </a:extLst>
          </p:cNvPr>
          <p:cNvSpPr>
            <a:spLocks noChangeArrowheads="1"/>
          </p:cNvSpPr>
          <p:nvPr/>
        </p:nvSpPr>
        <p:spPr bwMode="gray">
          <a:xfrm>
            <a:off x="10705232" y="3382961"/>
            <a:ext cx="282395" cy="261584"/>
          </a:xfrm>
          <a:prstGeom prst="rect">
            <a:avLst/>
          </a:prstGeom>
          <a:noFill/>
          <a:ln w="9525">
            <a:noFill/>
            <a:miter lim="800000"/>
            <a:headEnd/>
            <a:tailEnd/>
          </a:ln>
        </p:spPr>
        <p:txBody>
          <a:bodyPr wrap="none" lIns="91413" tIns="45707" rIns="91413" bIns="45707">
            <a:noAutofit/>
          </a:bodyPr>
          <a:lstStyle/>
          <a:p>
            <a:pPr algn="ctr" fontAlgn="ctr"/>
            <a:r>
              <a:rPr lang="en-US" altLang="zh-CN" sz="1200" dirty="0" smtClean="0">
                <a:latin typeface="Huawei Sans" panose="020C0503030203020204" pitchFamily="34" charset="0"/>
              </a:rPr>
              <a:t>…</a:t>
            </a:r>
            <a:endParaRPr lang="en-US" altLang="zh-CN" sz="1200" b="1" dirty="0">
              <a:latin typeface="Huawei Sans" panose="020C0503030203020204" pitchFamily="34" charset="0"/>
              <a:ea typeface="方正兰亭黑简体" panose="02000000000000000000" pitchFamily="2" charset="-122"/>
              <a:sym typeface="Arial" pitchFamily="34" charset="0"/>
            </a:endParaRPr>
          </a:p>
        </p:txBody>
      </p:sp>
      <p:pic>
        <p:nvPicPr>
          <p:cNvPr id="72" name="图片 71" descr="通用服务器-蓝.png"/>
          <p:cNvPicPr>
            <a:picLocks/>
          </p:cNvPicPr>
          <p:nvPr/>
        </p:nvPicPr>
        <p:blipFill>
          <a:blip r:embed="rId12" cstate="print"/>
          <a:stretch>
            <a:fillRect/>
          </a:stretch>
        </p:blipFill>
        <p:spPr bwMode="gray">
          <a:xfrm>
            <a:off x="9005985" y="3334132"/>
            <a:ext cx="360000" cy="359014"/>
          </a:xfrm>
          <a:prstGeom prst="rect">
            <a:avLst/>
          </a:prstGeom>
        </p:spPr>
      </p:pic>
      <p:pic>
        <p:nvPicPr>
          <p:cNvPr id="73" name="图片 72" descr="通用服务器-蓝.png"/>
          <p:cNvPicPr>
            <a:picLocks/>
          </p:cNvPicPr>
          <p:nvPr/>
        </p:nvPicPr>
        <p:blipFill>
          <a:blip r:embed="rId12" cstate="print"/>
          <a:stretch>
            <a:fillRect/>
          </a:stretch>
        </p:blipFill>
        <p:spPr bwMode="gray">
          <a:xfrm>
            <a:off x="10109357" y="3334132"/>
            <a:ext cx="360000" cy="359014"/>
          </a:xfrm>
          <a:prstGeom prst="rect">
            <a:avLst/>
          </a:prstGeom>
        </p:spPr>
      </p:pic>
    </p:spTree>
    <p:extLst>
      <p:ext uri="{BB962C8B-B14F-4D97-AF65-F5344CB8AC3E}">
        <p14:creationId xmlns:p14="http://schemas.microsoft.com/office/powerpoint/2010/main" val="36414783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NAC</a:t>
            </a:r>
          </a:p>
          <a:p>
            <a:r>
              <a:rPr lang="en-US" altLang="zh-CN" b="1" dirty="0"/>
              <a:t>User Authentication Technologies</a:t>
            </a:r>
          </a:p>
          <a:p>
            <a:r>
              <a:rPr lang="en-US" altLang="zh-CN" dirty="0">
                <a:solidFill>
                  <a:schemeClr val="bg1">
                    <a:lumMod val="50000"/>
                  </a:schemeClr>
                </a:solidFill>
              </a:rPr>
              <a:t>User Authorization and Logout</a:t>
            </a:r>
          </a:p>
          <a:p>
            <a:r>
              <a:rPr lang="en-US" altLang="zh-CN" dirty="0">
                <a:solidFill>
                  <a:schemeClr val="bg1">
                    <a:lumMod val="50000"/>
                  </a:schemeClr>
                </a:solidFill>
              </a:rPr>
              <a:t>NAC Configuration</a:t>
            </a:r>
          </a:p>
          <a:p>
            <a:r>
              <a:rPr lang="en-US" altLang="zh-CN" dirty="0">
                <a:solidFill>
                  <a:schemeClr val="bg1">
                    <a:lumMod val="50000"/>
                  </a:schemeClr>
                </a:solidFill>
              </a:rPr>
              <a:t>Policy </a:t>
            </a:r>
            <a:r>
              <a:rPr lang="en-US" altLang="zh-CN" dirty="0" smtClean="0">
                <a:solidFill>
                  <a:schemeClr val="bg1">
                    <a:lumMod val="50000"/>
                  </a:schemeClr>
                </a:solidFill>
              </a:rPr>
              <a:t>Association</a:t>
            </a:r>
            <a:endParaRPr lang="en-US" altLang="zh-CN" dirty="0">
              <a:solidFill>
                <a:schemeClr val="bg1">
                  <a:lumMod val="50000"/>
                </a:schemeClr>
              </a:solidFill>
            </a:endParaRPr>
          </a:p>
        </p:txBody>
      </p:sp>
    </p:spTree>
    <p:extLst>
      <p:ext uri="{BB962C8B-B14F-4D97-AF65-F5344CB8AC3E}">
        <p14:creationId xmlns:p14="http://schemas.microsoft.com/office/powerpoint/2010/main" val="13046950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bwMode="gray"/>
        <p:txBody>
          <a:bodyPr>
            <a:noAutofit/>
          </a:bodyPr>
          <a:lstStyle/>
          <a:p>
            <a:r>
              <a:rPr lang="en-US" altLang="zh-CN" dirty="0"/>
              <a:t>Overview of </a:t>
            </a:r>
            <a:r>
              <a:rPr lang="en-US" altLang="en-US" dirty="0" err="1"/>
              <a:t>802.1X</a:t>
            </a:r>
            <a:r>
              <a:rPr lang="en-US" altLang="en-US" dirty="0"/>
              <a:t> Authentication</a:t>
            </a:r>
          </a:p>
        </p:txBody>
      </p:sp>
      <p:cxnSp>
        <p:nvCxnSpPr>
          <p:cNvPr id="6" name="Straight Connector 7"/>
          <p:cNvCxnSpPr/>
          <p:nvPr/>
        </p:nvCxnSpPr>
        <p:spPr bwMode="gray">
          <a:xfrm>
            <a:off x="2716941" y="1713843"/>
            <a:ext cx="0" cy="9415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bwMode="gray">
          <a:xfrm flipH="1">
            <a:off x="1252850" y="2592921"/>
            <a:ext cx="28632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11" descr="开放网络-蓝.png"/>
          <p:cNvPicPr>
            <a:picLocks noChangeAspect="1"/>
          </p:cNvPicPr>
          <p:nvPr/>
        </p:nvPicPr>
        <p:blipFill>
          <a:blip r:embed="rId3" cstate="print"/>
          <a:stretch>
            <a:fillRect/>
          </a:stretch>
        </p:blipFill>
        <p:spPr bwMode="gray">
          <a:xfrm>
            <a:off x="822186" y="2398642"/>
            <a:ext cx="445956" cy="343290"/>
          </a:xfrm>
          <a:prstGeom prst="rect">
            <a:avLst/>
          </a:prstGeom>
        </p:spPr>
      </p:pic>
      <p:sp>
        <p:nvSpPr>
          <p:cNvPr id="9" name="TextBox 12"/>
          <p:cNvSpPr txBox="1"/>
          <p:nvPr/>
        </p:nvSpPr>
        <p:spPr bwMode="gray">
          <a:xfrm>
            <a:off x="453495" y="2757744"/>
            <a:ext cx="1082348" cy="276999"/>
          </a:xfrm>
          <a:prstGeom prst="rect">
            <a:avLst/>
          </a:prstGeom>
          <a:noFill/>
        </p:spPr>
        <p:txBody>
          <a:bodyPr wrap="none" rtlCol="0">
            <a:noAutofit/>
          </a:bodyPr>
          <a:lstStyle/>
          <a:p>
            <a:pPr fontAlgn="ctr"/>
            <a:r>
              <a:rPr lang="en-US" sz="1200" dirty="0" err="1" smtClean="0">
                <a:latin typeface="Huawei Sans" panose="020C0503030203020204" pitchFamily="34" charset="0"/>
              </a:rPr>
              <a:t>802.1X</a:t>
            </a:r>
            <a:r>
              <a:rPr lang="en-US" sz="1200" dirty="0" smtClean="0">
                <a:latin typeface="Huawei Sans" panose="020C0503030203020204" pitchFamily="34" charset="0"/>
              </a:rPr>
              <a:t> client</a:t>
            </a:r>
            <a:endParaRPr lang="en-US" sz="1200" dirty="0">
              <a:latin typeface="Huawei Sans" panose="020C0503030203020204" pitchFamily="34" charset="0"/>
            </a:endParaRPr>
          </a:p>
        </p:txBody>
      </p:sp>
      <p:sp>
        <p:nvSpPr>
          <p:cNvPr id="10" name="TextBox 13"/>
          <p:cNvSpPr txBox="1"/>
          <p:nvPr/>
        </p:nvSpPr>
        <p:spPr bwMode="gray">
          <a:xfrm>
            <a:off x="2091501" y="2757744"/>
            <a:ext cx="1124026"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11" name="TextBox 14"/>
          <p:cNvSpPr txBox="1"/>
          <p:nvPr/>
        </p:nvSpPr>
        <p:spPr bwMode="gray">
          <a:xfrm>
            <a:off x="1875204" y="1212136"/>
            <a:ext cx="1683474"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12" name="图片 51" descr="FTP服务器-蓝.png"/>
          <p:cNvPicPr>
            <a:picLocks noChangeAspect="1"/>
          </p:cNvPicPr>
          <p:nvPr/>
        </p:nvPicPr>
        <p:blipFill>
          <a:blip r:embed="rId4" cstate="print"/>
          <a:stretch>
            <a:fillRect/>
          </a:stretch>
        </p:blipFill>
        <p:spPr bwMode="gray">
          <a:xfrm>
            <a:off x="4048383" y="2383844"/>
            <a:ext cx="446281" cy="365139"/>
          </a:xfrm>
          <a:prstGeom prst="rect">
            <a:avLst/>
          </a:prstGeom>
        </p:spPr>
      </p:pic>
      <p:sp>
        <p:nvSpPr>
          <p:cNvPr id="13" name="TextBox 17"/>
          <p:cNvSpPr txBox="1"/>
          <p:nvPr/>
        </p:nvSpPr>
        <p:spPr bwMode="gray">
          <a:xfrm>
            <a:off x="3505627" y="2757744"/>
            <a:ext cx="1494320"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Network resources</a:t>
            </a:r>
            <a:endParaRPr lang="en-US" sz="1200" dirty="0">
              <a:latin typeface="Huawei Sans" panose="020C0503030203020204" pitchFamily="34" charset="0"/>
            </a:endParaRPr>
          </a:p>
        </p:txBody>
      </p:sp>
      <p:grpSp>
        <p:nvGrpSpPr>
          <p:cNvPr id="14" name="组合 13"/>
          <p:cNvGrpSpPr/>
          <p:nvPr/>
        </p:nvGrpSpPr>
        <p:grpSpPr bwMode="gray">
          <a:xfrm>
            <a:off x="649752" y="2975462"/>
            <a:ext cx="4147022" cy="2956215"/>
            <a:chOff x="1370591" y="3243188"/>
            <a:chExt cx="4147022" cy="2956215"/>
          </a:xfrm>
        </p:grpSpPr>
        <p:sp>
          <p:nvSpPr>
            <p:cNvPr id="15" name="任意多边形 14"/>
            <p:cNvSpPr/>
            <p:nvPr/>
          </p:nvSpPr>
          <p:spPr bwMode="gray">
            <a:xfrm>
              <a:off x="1370591" y="3243188"/>
              <a:ext cx="4147022" cy="2956215"/>
            </a:xfrm>
            <a:custGeom>
              <a:avLst/>
              <a:gdLst>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1896780 w 4140460"/>
                <a:gd name="connsiteY10" fmla="*/ 241322 h 2654826"/>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070230 w 4140460"/>
                <a:gd name="connsiteY0" fmla="*/ 0 h 2654826"/>
                <a:gd name="connsiteX1" fmla="*/ 472117 w 4140460"/>
                <a:gd name="connsiteY1" fmla="*/ 251875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55192 w 4140460"/>
                <a:gd name="connsiteY0" fmla="*/ 0 h 2855335"/>
                <a:gd name="connsiteX1" fmla="*/ 472117 w 4140460"/>
                <a:gd name="connsiteY1" fmla="*/ 452384 h 2855335"/>
                <a:gd name="connsiteX2" fmla="*/ 4059946 w 4140460"/>
                <a:gd name="connsiteY2" fmla="*/ 441831 h 2855335"/>
                <a:gd name="connsiteX3" fmla="*/ 4140460 w 4140460"/>
                <a:gd name="connsiteY3" fmla="*/ 522345 h 2855335"/>
                <a:gd name="connsiteX4" fmla="*/ 4140460 w 4140460"/>
                <a:gd name="connsiteY4" fmla="*/ 2774821 h 2855335"/>
                <a:gd name="connsiteX5" fmla="*/ 4059946 w 4140460"/>
                <a:gd name="connsiteY5" fmla="*/ 2855335 h 2855335"/>
                <a:gd name="connsiteX6" fmla="*/ 80514 w 4140460"/>
                <a:gd name="connsiteY6" fmla="*/ 2855335 h 2855335"/>
                <a:gd name="connsiteX7" fmla="*/ 0 w 4140460"/>
                <a:gd name="connsiteY7" fmla="*/ 2774821 h 2855335"/>
                <a:gd name="connsiteX8" fmla="*/ 0 w 4140460"/>
                <a:gd name="connsiteY8" fmla="*/ 522345 h 2855335"/>
                <a:gd name="connsiteX9" fmla="*/ 80514 w 4140460"/>
                <a:gd name="connsiteY9" fmla="*/ 441831 h 2855335"/>
                <a:gd name="connsiteX10" fmla="*/ 277374 w 4140460"/>
                <a:gd name="connsiteY10" fmla="*/ 441831 h 2855335"/>
                <a:gd name="connsiteX11" fmla="*/ 255192 w 4140460"/>
                <a:gd name="connsiteY11" fmla="*/ 0 h 2855335"/>
                <a:gd name="connsiteX0" fmla="*/ 320402 w 4140460"/>
                <a:gd name="connsiteY0" fmla="*/ 0 h 2865888"/>
                <a:gd name="connsiteX1" fmla="*/ 472117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0460" h="2865888">
                  <a:moveTo>
                    <a:pt x="320402" y="0"/>
                  </a:moveTo>
                  <a:lnTo>
                    <a:pt x="602538" y="462937"/>
                  </a:lnTo>
                  <a:lnTo>
                    <a:pt x="4059946" y="452384"/>
                  </a:lnTo>
                  <a:cubicBezTo>
                    <a:pt x="4104413" y="452384"/>
                    <a:pt x="4140460" y="488431"/>
                    <a:pt x="4140460" y="532898"/>
                  </a:cubicBezTo>
                  <a:lnTo>
                    <a:pt x="4140460" y="2785374"/>
                  </a:lnTo>
                  <a:cubicBezTo>
                    <a:pt x="4140460" y="2829841"/>
                    <a:pt x="4104413" y="2865888"/>
                    <a:pt x="4059946" y="2865888"/>
                  </a:cubicBezTo>
                  <a:lnTo>
                    <a:pt x="80514" y="2865888"/>
                  </a:lnTo>
                  <a:cubicBezTo>
                    <a:pt x="36047" y="2865888"/>
                    <a:pt x="0" y="2829841"/>
                    <a:pt x="0" y="2785374"/>
                  </a:cubicBezTo>
                  <a:lnTo>
                    <a:pt x="0" y="532898"/>
                  </a:lnTo>
                  <a:cubicBezTo>
                    <a:pt x="0" y="488431"/>
                    <a:pt x="36047" y="452384"/>
                    <a:pt x="80514" y="452384"/>
                  </a:cubicBezTo>
                  <a:lnTo>
                    <a:pt x="277374" y="452384"/>
                  </a:lnTo>
                  <a:cubicBezTo>
                    <a:pt x="324322" y="-18522"/>
                    <a:pt x="327796" y="122652"/>
                    <a:pt x="320402" y="0"/>
                  </a:cubicBez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marL="342900" indent="-342900" algn="ctr" fontAlgn="ctr">
                <a:buFont typeface="+mj-lt"/>
                <a:buAutoNum type="arabicPeriod"/>
              </a:pPr>
              <a:endParaRPr lang="en-US" altLang="zh-CN" sz="1800" dirty="0">
                <a:latin typeface="Huawei Sans" panose="020C0503030203020204" pitchFamily="34" charset="0"/>
                <a:ea typeface="方正兰亭黑简体" panose="02000000000000000000" pitchFamily="2" charset="-122"/>
                <a:cs typeface="Courier New" panose="02070309020205020404" pitchFamily="49" charset="0"/>
              </a:endParaRPr>
            </a:p>
          </p:txBody>
        </p:sp>
        <p:pic>
          <p:nvPicPr>
            <p:cNvPr id="16" name="图片 15"/>
            <p:cNvPicPr>
              <a:picLocks noChangeAspect="1"/>
            </p:cNvPicPr>
            <p:nvPr/>
          </p:nvPicPr>
          <p:blipFill>
            <a:blip r:embed="rId5"/>
            <a:stretch>
              <a:fillRect/>
            </a:stretch>
          </p:blipFill>
          <p:spPr bwMode="gray">
            <a:xfrm>
              <a:off x="1809276" y="3880375"/>
              <a:ext cx="3269651" cy="2197273"/>
            </a:xfrm>
            <a:prstGeom prst="rect">
              <a:avLst/>
            </a:prstGeom>
          </p:spPr>
        </p:pic>
      </p:grpSp>
      <p:pic>
        <p:nvPicPr>
          <p:cNvPr id="17" name="图片 16" descr="通用交换机.png"/>
          <p:cNvPicPr>
            <a:picLocks noChangeAspect="1"/>
          </p:cNvPicPr>
          <p:nvPr/>
        </p:nvPicPr>
        <p:blipFill>
          <a:blip r:embed="rId6" cstate="print"/>
          <a:stretch>
            <a:fillRect/>
          </a:stretch>
        </p:blipFill>
        <p:spPr bwMode="gray">
          <a:xfrm>
            <a:off x="2417857" y="2347506"/>
            <a:ext cx="540000" cy="441818"/>
          </a:xfrm>
          <a:prstGeom prst="rect">
            <a:avLst/>
          </a:prstGeom>
        </p:spPr>
      </p:pic>
      <p:pic>
        <p:nvPicPr>
          <p:cNvPr id="18" name="图片 17" descr="交换机.png"/>
          <p:cNvPicPr>
            <a:picLocks noChangeAspect="1"/>
          </p:cNvPicPr>
          <p:nvPr/>
        </p:nvPicPr>
        <p:blipFill>
          <a:blip r:embed="rId7" cstate="print"/>
          <a:stretch>
            <a:fillRect/>
          </a:stretch>
        </p:blipFill>
        <p:spPr bwMode="gray">
          <a:xfrm>
            <a:off x="2443570" y="1488281"/>
            <a:ext cx="539999" cy="441817"/>
          </a:xfrm>
          <a:prstGeom prst="rect">
            <a:avLst/>
          </a:prstGeom>
        </p:spPr>
      </p:pic>
      <p:sp>
        <p:nvSpPr>
          <p:cNvPr id="19" name="圆角矩形 75"/>
          <p:cNvSpPr/>
          <p:nvPr/>
        </p:nvSpPr>
        <p:spPr bwMode="gray">
          <a:xfrm>
            <a:off x="5388550" y="1014178"/>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sz="1600" dirty="0">
              <a:solidFill>
                <a:srgbClr val="30B5C5"/>
              </a:solidFill>
              <a:latin typeface="Huawei Sans" panose="020C0503030203020204" pitchFamily="34" charset="0"/>
            </a:endParaRPr>
          </a:p>
        </p:txBody>
      </p:sp>
      <p:sp>
        <p:nvSpPr>
          <p:cNvPr id="20" name="圆角矩形 75"/>
          <p:cNvSpPr/>
          <p:nvPr/>
        </p:nvSpPr>
        <p:spPr bwMode="gray">
          <a:xfrm>
            <a:off x="5388550" y="2969663"/>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21" name="圆角矩形 75"/>
          <p:cNvSpPr/>
          <p:nvPr/>
        </p:nvSpPr>
        <p:spPr bwMode="gray">
          <a:xfrm>
            <a:off x="5388550" y="3358525"/>
            <a:ext cx="6340629" cy="1710351"/>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buFont typeface="Arial" panose="020B0604020202020204" pitchFamily="34" charset="0"/>
              <a:buChar char="•"/>
            </a:pPr>
            <a:r>
              <a:rPr lang="en-US" altLang="zh-CN" sz="1400" dirty="0">
                <a:solidFill>
                  <a:srgbClr val="C00000"/>
                </a:solidFill>
                <a:latin typeface="Huawei Sans" panose="020C0503030203020204" pitchFamily="34" charset="0"/>
              </a:rPr>
              <a:t>802.1X clients </a:t>
            </a:r>
            <a:r>
              <a:rPr lang="en-US" altLang="zh-CN" sz="1400" dirty="0">
                <a:solidFill>
                  <a:schemeClr val="tx1"/>
                </a:solidFill>
                <a:latin typeface="Huawei Sans" panose="020C0503030203020204" pitchFamily="34" charset="0"/>
              </a:rPr>
              <a:t>are usually user terminals. A user triggers 802.1X authentication using client software.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buFont typeface="Arial" panose="020B0604020202020204" pitchFamily="34" charset="0"/>
              <a:buChar char="•"/>
            </a:pPr>
            <a:r>
              <a:rPr lang="en-US" altLang="zh-CN" sz="1400" dirty="0">
                <a:solidFill>
                  <a:srgbClr val="C00000"/>
                </a:solidFill>
                <a:latin typeface="Huawei Sans" panose="020C0503030203020204" pitchFamily="34" charset="0"/>
              </a:rPr>
              <a:t>An access device </a:t>
            </a:r>
            <a:r>
              <a:rPr lang="en-US" altLang="zh-CN" sz="1400" dirty="0">
                <a:solidFill>
                  <a:schemeClr val="tx1"/>
                </a:solidFill>
                <a:latin typeface="Huawei Sans" panose="020C0503030203020204" pitchFamily="34" charset="0"/>
              </a:rPr>
              <a:t>is usually </a:t>
            </a:r>
            <a:r>
              <a:rPr lang="en-US" altLang="zh-CN" sz="1400" dirty="0" smtClean="0">
                <a:solidFill>
                  <a:schemeClr val="tx1"/>
                </a:solidFill>
                <a:latin typeface="Huawei Sans" panose="020C0503030203020204" pitchFamily="34" charset="0"/>
              </a:rPr>
              <a:t>a </a:t>
            </a:r>
            <a:r>
              <a:rPr lang="en-US" altLang="zh-CN" sz="1400" dirty="0">
                <a:solidFill>
                  <a:schemeClr val="tx1"/>
                </a:solidFill>
                <a:latin typeface="Huawei Sans" panose="020C0503030203020204" pitchFamily="34" charset="0"/>
              </a:rPr>
              <a:t>network device that supports </a:t>
            </a:r>
            <a:r>
              <a:rPr lang="en-US" altLang="zh-CN" sz="1400" dirty="0" smtClean="0">
                <a:solidFill>
                  <a:schemeClr val="tx1"/>
                </a:solidFill>
                <a:latin typeface="Huawei Sans" panose="020C0503030203020204" pitchFamily="34" charset="0"/>
              </a:rPr>
              <a:t>802.1X authentication. </a:t>
            </a:r>
            <a:r>
              <a:rPr lang="en-US" altLang="zh-CN" sz="1400" dirty="0">
                <a:solidFill>
                  <a:schemeClr val="tx1"/>
                </a:solidFill>
                <a:latin typeface="Huawei Sans" panose="020C0503030203020204" pitchFamily="34" charset="0"/>
              </a:rPr>
              <a:t>It provides a physical or logical interface for </a:t>
            </a:r>
            <a:r>
              <a:rPr lang="en-US" altLang="zh-CN" sz="1400" dirty="0" smtClean="0">
                <a:solidFill>
                  <a:schemeClr val="tx1"/>
                </a:solidFill>
                <a:latin typeface="Huawei Sans" panose="020C0503030203020204" pitchFamily="34" charset="0"/>
              </a:rPr>
              <a:t>clients </a:t>
            </a:r>
            <a:r>
              <a:rPr lang="en-US" altLang="zh-CN" sz="1400" dirty="0">
                <a:solidFill>
                  <a:schemeClr val="tx1"/>
                </a:solidFill>
                <a:latin typeface="Huawei Sans" panose="020C0503030203020204" pitchFamily="34" charset="0"/>
              </a:rPr>
              <a:t>to access the LAN.</a:t>
            </a:r>
          </a:p>
          <a:p>
            <a:pPr marL="182563" indent="-182563" fontAlgn="ctr">
              <a:buFont typeface="Arial" panose="020B0604020202020204" pitchFamily="34" charset="0"/>
              <a:buChar char="•"/>
            </a:pPr>
            <a:r>
              <a:rPr lang="en-US" altLang="zh-CN" sz="1400" dirty="0" smtClean="0">
                <a:solidFill>
                  <a:srgbClr val="C00000"/>
                </a:solidFill>
                <a:latin typeface="Huawei Sans" panose="020C0503030203020204" pitchFamily="34" charset="0"/>
              </a:rPr>
              <a:t>An authentication </a:t>
            </a:r>
            <a:r>
              <a:rPr lang="en-US" altLang="zh-CN" sz="1400" dirty="0">
                <a:solidFill>
                  <a:srgbClr val="C00000"/>
                </a:solidFill>
                <a:latin typeface="Huawei Sans" panose="020C0503030203020204" pitchFamily="34" charset="0"/>
              </a:rPr>
              <a:t>server</a:t>
            </a:r>
            <a:r>
              <a:rPr lang="en-US" altLang="zh-CN" sz="1400" dirty="0">
                <a:solidFill>
                  <a:schemeClr val="tx1"/>
                </a:solidFill>
                <a:latin typeface="Huawei Sans" panose="020C0503030203020204" pitchFamily="34" charset="0"/>
              </a:rPr>
              <a:t>, which is </a:t>
            </a:r>
            <a:r>
              <a:rPr lang="en-US" altLang="zh-CN" sz="1400" dirty="0" smtClean="0">
                <a:solidFill>
                  <a:schemeClr val="tx1"/>
                </a:solidFill>
                <a:latin typeface="Huawei Sans" panose="020C0503030203020204" pitchFamily="34" charset="0"/>
              </a:rPr>
              <a:t>typically a </a:t>
            </a:r>
            <a:r>
              <a:rPr lang="en-US" altLang="zh-CN" sz="1400" dirty="0">
                <a:solidFill>
                  <a:schemeClr val="tx1"/>
                </a:solidFill>
                <a:latin typeface="Huawei Sans" panose="020C0503030203020204" pitchFamily="34" charset="0"/>
              </a:rPr>
              <a:t>RADIUS server, carries out authentication, authorization, and accounting on users.</a:t>
            </a:r>
          </a:p>
        </p:txBody>
      </p:sp>
      <p:sp>
        <p:nvSpPr>
          <p:cNvPr id="22" name="圆角矩形 75"/>
          <p:cNvSpPr/>
          <p:nvPr/>
        </p:nvSpPr>
        <p:spPr bwMode="gray">
          <a:xfrm>
            <a:off x="5388550" y="5170895"/>
            <a:ext cx="634062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5388550" y="5559757"/>
            <a:ext cx="6340629" cy="587043"/>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fontAlgn="ctr"/>
            <a:r>
              <a:rPr lang="en-US" altLang="zh-CN" sz="1400" dirty="0" smtClean="0">
                <a:solidFill>
                  <a:schemeClr val="tx1"/>
                </a:solidFill>
                <a:latin typeface="Huawei Sans" panose="020C0503030203020204" pitchFamily="34" charset="0"/>
              </a:rPr>
              <a:t>802.1X authentication applies </a:t>
            </a:r>
            <a:r>
              <a:rPr lang="en-US" altLang="zh-CN" sz="1400" dirty="0">
                <a:solidFill>
                  <a:schemeClr val="tx1"/>
                </a:solidFill>
                <a:latin typeface="Huawei Sans" panose="020C0503030203020204" pitchFamily="34" charset="0"/>
              </a:rPr>
              <a:t>to office users who have high security requirements.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4" name="圆角矩形 75"/>
          <p:cNvSpPr/>
          <p:nvPr/>
        </p:nvSpPr>
        <p:spPr bwMode="gray">
          <a:xfrm>
            <a:off x="5388550" y="1403042"/>
            <a:ext cx="6340629" cy="1469002"/>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buFont typeface="Arial" panose="020B0604020202020204" pitchFamily="34" charset="0"/>
              <a:buChar char="•"/>
            </a:pPr>
            <a:r>
              <a:rPr lang="en-US" altLang="zh-CN" sz="1400" dirty="0">
                <a:solidFill>
                  <a:schemeClr val="tx1"/>
                </a:solidFill>
                <a:latin typeface="Huawei Sans" panose="020C0503030203020204" pitchFamily="34" charset="0"/>
              </a:rPr>
              <a:t>802.1X authentication </a:t>
            </a:r>
            <a:r>
              <a:rPr lang="en-US" altLang="zh-CN" sz="1400" dirty="0" smtClean="0">
                <a:solidFill>
                  <a:schemeClr val="tx1"/>
                </a:solidFill>
                <a:latin typeface="Huawei Sans" panose="020C0503030203020204" pitchFamily="34" charset="0"/>
              </a:rPr>
              <a:t>is a port-based network access control technology. That is, user identities are verified and network access </a:t>
            </a:r>
            <a:r>
              <a:rPr lang="en-US" altLang="zh-CN" sz="1400" dirty="0">
                <a:solidFill>
                  <a:schemeClr val="tx1"/>
                </a:solidFill>
                <a:latin typeface="Huawei Sans" panose="020C0503030203020204" pitchFamily="34" charset="0"/>
              </a:rPr>
              <a:t>rights </a:t>
            </a:r>
            <a:r>
              <a:rPr lang="en-US" altLang="zh-CN" sz="1400" dirty="0" smtClean="0">
                <a:solidFill>
                  <a:schemeClr val="tx1"/>
                </a:solidFill>
                <a:latin typeface="Huawei Sans" panose="020C0503030203020204" pitchFamily="34" charset="0"/>
              </a:rPr>
              <a:t>are controlled on ports of </a:t>
            </a:r>
            <a:r>
              <a:rPr lang="en-US" altLang="zh-CN" sz="1400" dirty="0">
                <a:solidFill>
                  <a:schemeClr val="tx1"/>
                </a:solidFill>
                <a:latin typeface="Huawei Sans" panose="020C0503030203020204" pitchFamily="34" charset="0"/>
              </a:rPr>
              <a:t>access devices.</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buFont typeface="Arial" panose="020B0604020202020204" pitchFamily="34" charset="0"/>
              <a:buChar char="•"/>
            </a:pPr>
            <a:r>
              <a:rPr lang="en-US" altLang="zh-CN" sz="1400" dirty="0">
                <a:solidFill>
                  <a:schemeClr val="tx1"/>
                </a:solidFill>
                <a:latin typeface="Huawei Sans" panose="020C0503030203020204" pitchFamily="34" charset="0"/>
              </a:rPr>
              <a:t>802.1X authentication uses the Extensible Authentication Protocol over LAN (</a:t>
            </a:r>
            <a:r>
              <a:rPr lang="en-US" altLang="zh-CN" sz="1400" dirty="0" err="1">
                <a:solidFill>
                  <a:schemeClr val="tx1"/>
                </a:solidFill>
                <a:latin typeface="Huawei Sans" panose="020C0503030203020204" pitchFamily="34" charset="0"/>
              </a:rPr>
              <a:t>EAPoL</a:t>
            </a:r>
            <a:r>
              <a:rPr lang="en-US" altLang="zh-CN" sz="1400" dirty="0">
                <a:solidFill>
                  <a:schemeClr val="tx1"/>
                </a:solidFill>
                <a:latin typeface="Huawei Sans" panose="020C0503030203020204" pitchFamily="34" charset="0"/>
              </a:rPr>
              <a:t>) to exchange authentication information between the client, access device, and authentication server.</a:t>
            </a:r>
          </a:p>
        </p:txBody>
      </p:sp>
      <p:grpSp>
        <p:nvGrpSpPr>
          <p:cNvPr id="2" name="组合 1"/>
          <p:cNvGrpSpPr/>
          <p:nvPr/>
        </p:nvGrpSpPr>
        <p:grpSpPr>
          <a:xfrm>
            <a:off x="8531200" y="98481"/>
            <a:ext cx="3218098" cy="213120"/>
            <a:chOff x="8907094" y="98481"/>
            <a:chExt cx="3218098" cy="213120"/>
          </a:xfrm>
        </p:grpSpPr>
        <p:sp>
          <p:nvSpPr>
            <p:cNvPr id="25" name="五边形 24"/>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燕尾形 25"/>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7" name="燕尾形 26"/>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8" name="燕尾形 27"/>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36602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en-US" smtClean="0"/>
              <a:t>802.1X Authentication Modes</a:t>
            </a:r>
            <a:endParaRPr lang="en-US" altLang="en-US" dirty="0"/>
          </a:p>
        </p:txBody>
      </p:sp>
      <p:sp>
        <p:nvSpPr>
          <p:cNvPr id="4" name="文本占位符 3"/>
          <p:cNvSpPr>
            <a:spLocks noGrp="1"/>
          </p:cNvSpPr>
          <p:nvPr>
            <p:ph type="body" sz="quarter" idx="10"/>
          </p:nvPr>
        </p:nvSpPr>
        <p:spPr bwMode="gray">
          <a:xfrm>
            <a:off x="455612" y="1052514"/>
            <a:ext cx="11293476" cy="1015493"/>
          </a:xfrm>
        </p:spPr>
        <p:txBody>
          <a:bodyPr/>
          <a:lstStyle/>
          <a:p>
            <a:r>
              <a:rPr lang="en-US" altLang="zh-CN" sz="2000" dirty="0" smtClean="0"/>
              <a:t>An access device can process </a:t>
            </a:r>
            <a:r>
              <a:rPr lang="en-US" altLang="zh-CN" sz="2000" dirty="0" err="1" smtClean="0"/>
              <a:t>EAPoL</a:t>
            </a:r>
            <a:r>
              <a:rPr lang="en-US" altLang="zh-CN" sz="2000" dirty="0" smtClean="0"/>
              <a:t> packets sent by 802.1X clients in EAP relay or EAP termination mode.</a:t>
            </a:r>
            <a:endParaRPr lang="en-US" altLang="zh-CN" sz="2000" dirty="0"/>
          </a:p>
        </p:txBody>
      </p:sp>
      <p:grpSp>
        <p:nvGrpSpPr>
          <p:cNvPr id="41" name="组合 40"/>
          <p:cNvGrpSpPr/>
          <p:nvPr/>
        </p:nvGrpSpPr>
        <p:grpSpPr bwMode="gray">
          <a:xfrm>
            <a:off x="630322" y="2218971"/>
            <a:ext cx="5279856" cy="3403834"/>
            <a:chOff x="731838" y="2218971"/>
            <a:chExt cx="5279856" cy="3403834"/>
          </a:xfrm>
        </p:grpSpPr>
        <p:grpSp>
          <p:nvGrpSpPr>
            <p:cNvPr id="9" name="组合 8"/>
            <p:cNvGrpSpPr/>
            <p:nvPr/>
          </p:nvGrpSpPr>
          <p:grpSpPr bwMode="gray">
            <a:xfrm>
              <a:off x="995220" y="2847225"/>
              <a:ext cx="5016474" cy="1289242"/>
              <a:chOff x="6214817" y="3735410"/>
              <a:chExt cx="5016474" cy="1289242"/>
            </a:xfrm>
          </p:grpSpPr>
          <p:cxnSp>
            <p:nvCxnSpPr>
              <p:cNvPr id="14" name="Straight Connector 8"/>
              <p:cNvCxnSpPr>
                <a:endCxn id="24" idx="3"/>
              </p:cNvCxnSpPr>
              <p:nvPr/>
            </p:nvCxnSpPr>
            <p:spPr bwMode="gray">
              <a:xfrm flipH="1">
                <a:off x="7101331" y="4274201"/>
                <a:ext cx="32055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bwMode="gray">
              <a:xfrm>
                <a:off x="6214817" y="3735410"/>
                <a:ext cx="1233030" cy="759700"/>
                <a:chOff x="840520" y="3735410"/>
                <a:chExt cx="1233030" cy="759700"/>
              </a:xfrm>
            </p:grpSpPr>
            <p:pic>
              <p:nvPicPr>
                <p:cNvPr id="24" name="图片 11" descr="开放网络-蓝.png"/>
                <p:cNvPicPr>
                  <a:picLocks/>
                </p:cNvPicPr>
                <p:nvPr/>
              </p:nvPicPr>
              <p:blipFill>
                <a:blip r:embed="rId3" cstate="print"/>
                <a:stretch>
                  <a:fillRect/>
                </a:stretch>
              </p:blipFill>
              <p:spPr bwMode="gray">
                <a:xfrm>
                  <a:off x="1187034" y="4053292"/>
                  <a:ext cx="540000" cy="441818"/>
                </a:xfrm>
                <a:prstGeom prst="rect">
                  <a:avLst/>
                </a:prstGeom>
              </p:spPr>
            </p:pic>
            <p:sp>
              <p:nvSpPr>
                <p:cNvPr id="25" name="TextBox 12"/>
                <p:cNvSpPr txBox="1"/>
                <p:nvPr/>
              </p:nvSpPr>
              <p:spPr bwMode="gray">
                <a:xfrm>
                  <a:off x="840520" y="3735410"/>
                  <a:ext cx="1233030" cy="307777"/>
                </a:xfrm>
                <a:prstGeom prst="rect">
                  <a:avLst/>
                </a:prstGeom>
                <a:noFill/>
              </p:spPr>
              <p:txBody>
                <a:bodyPr wrap="none" rtlCol="0">
                  <a:noAutofit/>
                </a:bodyPr>
                <a:lstStyle/>
                <a:p>
                  <a:pPr algn="ctr" fontAlgn="ctr"/>
                  <a:r>
                    <a:rPr lang="en-US" sz="1400" dirty="0" err="1" smtClean="0">
                      <a:latin typeface="Huawei Sans" panose="020C0503030203020204" pitchFamily="34" charset="0"/>
                    </a:rPr>
                    <a:t>802.1X</a:t>
                  </a:r>
                  <a:r>
                    <a:rPr lang="en-US" sz="1400" dirty="0" smtClean="0">
                      <a:latin typeface="Huawei Sans" panose="020C0503030203020204" pitchFamily="34" charset="0"/>
                    </a:rPr>
                    <a:t> client</a:t>
                  </a:r>
                  <a:endParaRPr lang="en-US" sz="1400" dirty="0">
                    <a:latin typeface="Huawei Sans" panose="020C0503030203020204" pitchFamily="34" charset="0"/>
                  </a:endParaRPr>
                </a:p>
              </p:txBody>
            </p:sp>
          </p:grpSp>
          <p:grpSp>
            <p:nvGrpSpPr>
              <p:cNvPr id="16" name="组合 15"/>
              <p:cNvGrpSpPr/>
              <p:nvPr/>
            </p:nvGrpSpPr>
            <p:grpSpPr bwMode="gray">
              <a:xfrm>
                <a:off x="9296145" y="3735410"/>
                <a:ext cx="1935146" cy="798040"/>
                <a:chOff x="3921848" y="3735410"/>
                <a:chExt cx="1935146" cy="798040"/>
              </a:xfrm>
            </p:grpSpPr>
            <p:sp>
              <p:nvSpPr>
                <p:cNvPr id="22" name="TextBox 14"/>
                <p:cNvSpPr txBox="1"/>
                <p:nvPr/>
              </p:nvSpPr>
              <p:spPr bwMode="gray">
                <a:xfrm>
                  <a:off x="3921848" y="3735410"/>
                  <a:ext cx="1935146"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23" name="图片 22" descr="RADIUS服务器-蓝.png"/>
                <p:cNvPicPr>
                  <a:picLocks/>
                </p:cNvPicPr>
                <p:nvPr/>
              </p:nvPicPr>
              <p:blipFill>
                <a:blip r:embed="rId4" cstate="print"/>
                <a:stretch>
                  <a:fillRect/>
                </a:stretch>
              </p:blipFill>
              <p:spPr bwMode="gray">
                <a:xfrm>
                  <a:off x="4756580" y="4091632"/>
                  <a:ext cx="540000" cy="441818"/>
                </a:xfrm>
                <a:prstGeom prst="rect">
                  <a:avLst/>
                </a:prstGeom>
              </p:spPr>
            </p:pic>
          </p:grpSp>
          <p:sp>
            <p:nvSpPr>
              <p:cNvPr id="17" name="TextBox 13"/>
              <p:cNvSpPr txBox="1"/>
              <p:nvPr/>
            </p:nvSpPr>
            <p:spPr bwMode="gray">
              <a:xfrm>
                <a:off x="8026438" y="3735410"/>
                <a:ext cx="1274708"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cxnSp>
            <p:nvCxnSpPr>
              <p:cNvPr id="18" name="直接箭头连接符 17"/>
              <p:cNvCxnSpPr/>
              <p:nvPr/>
            </p:nvCxnSpPr>
            <p:spPr bwMode="gray">
              <a:xfrm>
                <a:off x="7165484" y="439551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bwMode="gray">
              <a:xfrm>
                <a:off x="7311456" y="4439877"/>
                <a:ext cx="771365" cy="338554"/>
              </a:xfrm>
              <a:prstGeom prst="rect">
                <a:avLst/>
              </a:prstGeom>
              <a:noFill/>
            </p:spPr>
            <p:txBody>
              <a:bodyPr wrap="none" rtlCol="0">
                <a:noAutofit/>
              </a:bodyPr>
              <a:lstStyle/>
              <a:p>
                <a:pPr algn="ctr" fontAlgn="ctr"/>
                <a:r>
                  <a:rPr lang="en-US" sz="1600" dirty="0" err="1" smtClean="0">
                    <a:latin typeface="Huawei Sans" panose="020C0503030203020204" pitchFamily="34" charset="0"/>
                  </a:rPr>
                  <a:t>EAPoL</a:t>
                </a:r>
                <a:endParaRPr lang="en-US" altLang="zh-CN" sz="1600" dirty="0">
                  <a:latin typeface="Huawei Sans" panose="020C0503030203020204" pitchFamily="34" charset="0"/>
                </a:endParaRPr>
              </a:p>
            </p:txBody>
          </p:sp>
          <p:cxnSp>
            <p:nvCxnSpPr>
              <p:cNvPr id="20" name="直接箭头连接符 19"/>
              <p:cNvCxnSpPr/>
              <p:nvPr/>
            </p:nvCxnSpPr>
            <p:spPr bwMode="gray">
              <a:xfrm>
                <a:off x="8987216" y="439551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8557108" y="4439877"/>
                <a:ext cx="1978426" cy="584775"/>
              </a:xfrm>
              <a:prstGeom prst="rect">
                <a:avLst/>
              </a:prstGeom>
              <a:noFill/>
            </p:spPr>
            <p:txBody>
              <a:bodyPr wrap="none" rtlCol="0">
                <a:noAutofit/>
              </a:bodyPr>
              <a:lstStyle>
                <a:defPPr>
                  <a:defRPr lang="en-US"/>
                </a:defPPr>
                <a:lvl1pPr algn="ctr">
                  <a:defRPr b="1">
                    <a:solidFill>
                      <a:srgbClr val="EC7061"/>
                    </a:solidFill>
                  </a:defRPr>
                </a:lvl1pPr>
              </a:lstStyle>
              <a:p>
                <a:pPr fontAlgn="ctr"/>
                <a:r>
                  <a:rPr lang="en-US" sz="1600" dirty="0" err="1" smtClean="0">
                    <a:solidFill>
                      <a:srgbClr val="C7000B"/>
                    </a:solidFill>
                    <a:latin typeface="Huawei Sans" panose="020C0503030203020204" pitchFamily="34" charset="0"/>
                  </a:rPr>
                  <a:t>EAPoR</a:t>
                </a:r>
                <a:endParaRPr lang="en-US" altLang="zh-CN" sz="1600" dirty="0" smtClean="0">
                  <a:solidFill>
                    <a:srgbClr val="C7000B"/>
                  </a:solidFill>
                  <a:latin typeface="Huawei Sans" panose="020C0503030203020204" pitchFamily="34" charset="0"/>
                </a:endParaRPr>
              </a:p>
              <a:p>
                <a:pPr fontAlgn="ctr"/>
                <a:r>
                  <a:rPr lang="en-US" sz="1200" b="0" dirty="0" smtClean="0">
                    <a:solidFill>
                      <a:schemeClr val="tx1"/>
                    </a:solidFill>
                    <a:latin typeface="Huawei Sans" panose="020C0503030203020204" pitchFamily="34" charset="0"/>
                  </a:rPr>
                  <a:t>(</a:t>
                </a:r>
                <a:r>
                  <a:rPr lang="en-US" sz="1200" b="0" dirty="0" err="1" smtClean="0">
                    <a:solidFill>
                      <a:schemeClr val="tx1"/>
                    </a:solidFill>
                    <a:latin typeface="Huawei Sans" panose="020C0503030203020204" pitchFamily="34" charset="0"/>
                  </a:rPr>
                  <a:t>EAP</a:t>
                </a:r>
                <a:r>
                  <a:rPr lang="en-US" sz="1200" b="0" dirty="0" smtClean="0">
                    <a:solidFill>
                      <a:schemeClr val="tx1"/>
                    </a:solidFill>
                    <a:latin typeface="Huawei Sans" panose="020C0503030203020204" pitchFamily="34" charset="0"/>
                  </a:rPr>
                  <a:t> over RADIUS)</a:t>
                </a:r>
                <a:endParaRPr lang="en-US" altLang="zh-CN" sz="1200" b="0" dirty="0">
                  <a:solidFill>
                    <a:schemeClr val="tx1"/>
                  </a:solidFill>
                  <a:latin typeface="Huawei Sans" panose="020C0503030203020204" pitchFamily="34" charset="0"/>
                </a:endParaRPr>
              </a:p>
            </p:txBody>
          </p:sp>
        </p:grpSp>
        <p:sp>
          <p:nvSpPr>
            <p:cNvPr id="10" name="圆角矩形 75"/>
            <p:cNvSpPr/>
            <p:nvPr/>
          </p:nvSpPr>
          <p:spPr bwMode="gray">
            <a:xfrm>
              <a:off x="731838" y="2218971"/>
              <a:ext cx="523396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EAP</a:t>
              </a:r>
              <a:r>
                <a:rPr lang="en-US" sz="1600" dirty="0" smtClean="0">
                  <a:solidFill>
                    <a:srgbClr val="30B5C5"/>
                  </a:solidFill>
                  <a:latin typeface="Huawei Sans" panose="020C0503030203020204" pitchFamily="34" charset="0"/>
                </a:rPr>
                <a:t> relay mode</a:t>
              </a:r>
              <a:endParaRPr lang="en-US" sz="1600" dirty="0">
                <a:solidFill>
                  <a:srgbClr val="30B5C5"/>
                </a:solidFill>
                <a:latin typeface="Huawei Sans" panose="020C0503030203020204" pitchFamily="34" charset="0"/>
              </a:endParaRPr>
            </a:p>
          </p:txBody>
        </p:sp>
        <p:sp>
          <p:nvSpPr>
            <p:cNvPr id="11" name="圆角矩形 75"/>
            <p:cNvSpPr/>
            <p:nvPr/>
          </p:nvSpPr>
          <p:spPr bwMode="gray">
            <a:xfrm>
              <a:off x="731838" y="2621900"/>
              <a:ext cx="5233961" cy="300090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731838" y="4225346"/>
              <a:ext cx="5233961" cy="1246495"/>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The access device directly encapsulates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 sent from the 802.1X client into RADIUS packets without processing data in the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a:t>
              </a: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mode has high requirements on the authentication server.</a:t>
              </a:r>
              <a:endParaRPr lang="en-US" sz="1400" dirty="0">
                <a:latin typeface="Huawei Sans" panose="020C0503030203020204" pitchFamily="34" charset="0"/>
              </a:endParaRPr>
            </a:p>
          </p:txBody>
        </p:sp>
        <p:pic>
          <p:nvPicPr>
            <p:cNvPr id="38" name="图片 37" descr="通用交换机.png"/>
            <p:cNvPicPr>
              <a:picLocks noChangeAspect="1"/>
            </p:cNvPicPr>
            <p:nvPr/>
          </p:nvPicPr>
          <p:blipFill>
            <a:blip r:embed="rId5" cstate="print"/>
            <a:stretch>
              <a:fillRect/>
            </a:stretch>
          </p:blipFill>
          <p:spPr bwMode="gray">
            <a:xfrm>
              <a:off x="3122734" y="3203447"/>
              <a:ext cx="540000" cy="441818"/>
            </a:xfrm>
            <a:prstGeom prst="rect">
              <a:avLst/>
            </a:prstGeom>
          </p:spPr>
        </p:pic>
      </p:grpSp>
      <p:grpSp>
        <p:nvGrpSpPr>
          <p:cNvPr id="40" name="组合 39"/>
          <p:cNvGrpSpPr/>
          <p:nvPr/>
        </p:nvGrpSpPr>
        <p:grpSpPr bwMode="gray">
          <a:xfrm>
            <a:off x="6281822" y="2224374"/>
            <a:ext cx="5279856" cy="3398151"/>
            <a:chOff x="6113526" y="2224374"/>
            <a:chExt cx="5279856" cy="3398151"/>
          </a:xfrm>
        </p:grpSpPr>
        <p:grpSp>
          <p:nvGrpSpPr>
            <p:cNvPr id="6" name="组合 5"/>
            <p:cNvGrpSpPr/>
            <p:nvPr/>
          </p:nvGrpSpPr>
          <p:grpSpPr bwMode="gray">
            <a:xfrm>
              <a:off x="6356870" y="2874832"/>
              <a:ext cx="5036512" cy="1015414"/>
              <a:chOff x="841264" y="3250550"/>
              <a:chExt cx="5036512" cy="1015414"/>
            </a:xfrm>
          </p:grpSpPr>
          <p:cxnSp>
            <p:nvCxnSpPr>
              <p:cNvPr id="26" name="Straight Connector 8"/>
              <p:cNvCxnSpPr>
                <a:endCxn id="36" idx="3"/>
              </p:cNvCxnSpPr>
              <p:nvPr/>
            </p:nvCxnSpPr>
            <p:spPr bwMode="gray">
              <a:xfrm flipH="1">
                <a:off x="1747816" y="3789341"/>
                <a:ext cx="32055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bwMode="gray">
              <a:xfrm>
                <a:off x="841264" y="3250550"/>
                <a:ext cx="1273105" cy="759700"/>
                <a:chOff x="820482" y="3735410"/>
                <a:chExt cx="1273105" cy="759700"/>
              </a:xfrm>
            </p:grpSpPr>
            <p:pic>
              <p:nvPicPr>
                <p:cNvPr id="36" name="图片 11" descr="开放网络-蓝.png"/>
                <p:cNvPicPr>
                  <a:picLocks/>
                </p:cNvPicPr>
                <p:nvPr/>
              </p:nvPicPr>
              <p:blipFill>
                <a:blip r:embed="rId3" cstate="print"/>
                <a:stretch>
                  <a:fillRect/>
                </a:stretch>
              </p:blipFill>
              <p:spPr bwMode="gray">
                <a:xfrm>
                  <a:off x="1187034" y="4053292"/>
                  <a:ext cx="540000" cy="441818"/>
                </a:xfrm>
                <a:prstGeom prst="rect">
                  <a:avLst/>
                </a:prstGeom>
              </p:spPr>
            </p:pic>
            <p:sp>
              <p:nvSpPr>
                <p:cNvPr id="37" name="TextBox 12"/>
                <p:cNvSpPr txBox="1"/>
                <p:nvPr/>
              </p:nvSpPr>
              <p:spPr bwMode="gray">
                <a:xfrm>
                  <a:off x="820482" y="3735410"/>
                  <a:ext cx="1273105" cy="307777"/>
                </a:xfrm>
                <a:prstGeom prst="rect">
                  <a:avLst/>
                </a:prstGeom>
                <a:noFill/>
              </p:spPr>
              <p:txBody>
                <a:bodyPr wrap="none" rtlCol="0">
                  <a:noAutofit/>
                </a:bodyPr>
                <a:lstStyle/>
                <a:p>
                  <a:pPr algn="ctr" fontAlgn="ctr"/>
                  <a:r>
                    <a:rPr lang="en-US" altLang="zh-CN" sz="1400" dirty="0">
                      <a:latin typeface="Huawei Sans" panose="020C0503030203020204" pitchFamily="34" charset="0"/>
                    </a:rPr>
                    <a:t>802.1X client</a:t>
                  </a:r>
                </a:p>
              </p:txBody>
            </p:sp>
          </p:grpSp>
          <p:grpSp>
            <p:nvGrpSpPr>
              <p:cNvPr id="28" name="组合 27"/>
              <p:cNvGrpSpPr/>
              <p:nvPr/>
            </p:nvGrpSpPr>
            <p:grpSpPr bwMode="gray">
              <a:xfrm>
                <a:off x="3942630" y="3250550"/>
                <a:ext cx="1935146" cy="798040"/>
                <a:chOff x="3921848" y="3735410"/>
                <a:chExt cx="1935146" cy="798040"/>
              </a:xfrm>
            </p:grpSpPr>
            <p:sp>
              <p:nvSpPr>
                <p:cNvPr id="34" name="TextBox 14"/>
                <p:cNvSpPr txBox="1"/>
                <p:nvPr/>
              </p:nvSpPr>
              <p:spPr bwMode="gray">
                <a:xfrm>
                  <a:off x="3921848" y="3735410"/>
                  <a:ext cx="1935146"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35" name="图片 34" descr="RADIUS服务器-蓝.png"/>
                <p:cNvPicPr>
                  <a:picLocks/>
                </p:cNvPicPr>
                <p:nvPr/>
              </p:nvPicPr>
              <p:blipFill>
                <a:blip r:embed="rId4" cstate="print"/>
                <a:stretch>
                  <a:fillRect/>
                </a:stretch>
              </p:blipFill>
              <p:spPr bwMode="gray">
                <a:xfrm>
                  <a:off x="4756580" y="4091632"/>
                  <a:ext cx="540000" cy="441818"/>
                </a:xfrm>
                <a:prstGeom prst="rect">
                  <a:avLst/>
                </a:prstGeom>
              </p:spPr>
            </p:pic>
          </p:grpSp>
          <p:sp>
            <p:nvSpPr>
              <p:cNvPr id="29" name="TextBox 13"/>
              <p:cNvSpPr txBox="1"/>
              <p:nvPr/>
            </p:nvSpPr>
            <p:spPr bwMode="gray">
              <a:xfrm>
                <a:off x="2615773" y="3250550"/>
                <a:ext cx="1274708"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cxnSp>
            <p:nvCxnSpPr>
              <p:cNvPr id="30" name="直接箭头连接符 29"/>
              <p:cNvCxnSpPr/>
              <p:nvPr/>
            </p:nvCxnSpPr>
            <p:spPr bwMode="gray">
              <a:xfrm>
                <a:off x="1811969" y="391065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gray">
              <a:xfrm>
                <a:off x="1957941" y="3927410"/>
                <a:ext cx="771365" cy="338554"/>
              </a:xfrm>
              <a:prstGeom prst="rect">
                <a:avLst/>
              </a:prstGeom>
              <a:noFill/>
            </p:spPr>
            <p:txBody>
              <a:bodyPr wrap="none" rtlCol="0">
                <a:noAutofit/>
              </a:bodyPr>
              <a:lstStyle/>
              <a:p>
                <a:pPr algn="ctr" fontAlgn="ctr"/>
                <a:r>
                  <a:rPr lang="en-US" sz="1600" dirty="0" err="1" smtClean="0">
                    <a:latin typeface="Huawei Sans" panose="020C0503030203020204" pitchFamily="34" charset="0"/>
                  </a:rPr>
                  <a:t>EAPoL</a:t>
                </a:r>
                <a:endParaRPr lang="en-US" altLang="zh-CN" sz="1600" dirty="0">
                  <a:latin typeface="Huawei Sans" panose="020C0503030203020204" pitchFamily="34" charset="0"/>
                </a:endParaRPr>
              </a:p>
            </p:txBody>
          </p:sp>
          <p:cxnSp>
            <p:nvCxnSpPr>
              <p:cNvPr id="32" name="直接箭头连接符 31"/>
              <p:cNvCxnSpPr/>
              <p:nvPr/>
            </p:nvCxnSpPr>
            <p:spPr bwMode="gray">
              <a:xfrm>
                <a:off x="3633701" y="3910659"/>
                <a:ext cx="1063311" cy="0"/>
              </a:xfrm>
              <a:prstGeom prst="straightConnector1">
                <a:avLst/>
              </a:prstGeom>
              <a:ln>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gray">
              <a:xfrm>
                <a:off x="3720562" y="3927410"/>
                <a:ext cx="944489" cy="338554"/>
              </a:xfrm>
              <a:prstGeom prst="rect">
                <a:avLst/>
              </a:prstGeom>
              <a:noFill/>
            </p:spPr>
            <p:txBody>
              <a:bodyPr wrap="none" rtlCol="0">
                <a:noAutofit/>
              </a:bodyPr>
              <a:lstStyle/>
              <a:p>
                <a:pPr algn="ctr" fontAlgn="ctr"/>
                <a:r>
                  <a:rPr lang="en-US" sz="1600" b="1" dirty="0" smtClean="0">
                    <a:solidFill>
                      <a:srgbClr val="C7000B"/>
                    </a:solidFill>
                    <a:latin typeface="Huawei Sans" panose="020C0503030203020204" pitchFamily="34" charset="0"/>
                  </a:rPr>
                  <a:t>RADIUS</a:t>
                </a:r>
                <a:endParaRPr lang="en-US" altLang="zh-CN" sz="1600" b="1" dirty="0">
                  <a:solidFill>
                    <a:srgbClr val="C7000B"/>
                  </a:solidFill>
                  <a:latin typeface="Huawei Sans" panose="020C0503030203020204" pitchFamily="34" charset="0"/>
                </a:endParaRPr>
              </a:p>
            </p:txBody>
          </p:sp>
        </p:grpSp>
        <p:sp>
          <p:nvSpPr>
            <p:cNvPr id="7" name="圆角矩形 75"/>
            <p:cNvSpPr/>
            <p:nvPr/>
          </p:nvSpPr>
          <p:spPr bwMode="gray">
            <a:xfrm>
              <a:off x="6113526" y="2224374"/>
              <a:ext cx="5233961"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err="1" smtClean="0">
                  <a:solidFill>
                    <a:srgbClr val="30B5C5"/>
                  </a:solidFill>
                  <a:latin typeface="Huawei Sans" panose="020C0503030203020204" pitchFamily="34" charset="0"/>
                </a:rPr>
                <a:t>EAP</a:t>
              </a:r>
              <a:r>
                <a:rPr lang="en-US" sz="1600" dirty="0" smtClean="0">
                  <a:solidFill>
                    <a:srgbClr val="30B5C5"/>
                  </a:solidFill>
                  <a:latin typeface="Huawei Sans" panose="020C0503030203020204" pitchFamily="34" charset="0"/>
                </a:rPr>
                <a:t> termination mode</a:t>
              </a:r>
              <a:endParaRPr lang="en-US" sz="1600" dirty="0">
                <a:solidFill>
                  <a:srgbClr val="30B5C5"/>
                </a:solidFill>
                <a:latin typeface="Huawei Sans" panose="020C0503030203020204" pitchFamily="34" charset="0"/>
              </a:endParaRPr>
            </a:p>
          </p:txBody>
        </p:sp>
        <p:sp>
          <p:nvSpPr>
            <p:cNvPr id="8" name="圆角矩形 75"/>
            <p:cNvSpPr/>
            <p:nvPr/>
          </p:nvSpPr>
          <p:spPr bwMode="gray">
            <a:xfrm>
              <a:off x="6113526" y="2627303"/>
              <a:ext cx="5233961" cy="29952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6121140" y="4239645"/>
              <a:ext cx="5226347" cy="1246495"/>
            </a:xfrm>
            <a:prstGeom prst="rect">
              <a:avLst/>
            </a:prstGeom>
            <a:noFill/>
          </p:spPr>
          <p:txBody>
            <a:bodyPr wrap="square" rtlCol="0">
              <a:noAutofit/>
            </a:bodyPr>
            <a:lstStyle/>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The access device </a:t>
              </a:r>
              <a:r>
                <a:rPr lang="en-US" altLang="zh-CN" sz="1400" b="1" dirty="0" smtClean="0">
                  <a:latin typeface="Huawei Sans" panose="020C0503030203020204" pitchFamily="34" charset="0"/>
                </a:rPr>
                <a:t>extracts</a:t>
              </a:r>
              <a:r>
                <a:rPr lang="en-US" altLang="zh-CN" sz="1400" dirty="0" smtClean="0">
                  <a:latin typeface="Huawei Sans" panose="020C0503030203020204" pitchFamily="34" charset="0"/>
                </a:rPr>
                <a:t> information from </a:t>
              </a:r>
              <a:r>
                <a:rPr lang="en-US" altLang="zh-CN" sz="1400" dirty="0" err="1" smtClean="0">
                  <a:latin typeface="Huawei Sans" panose="020C0503030203020204" pitchFamily="34" charset="0"/>
                </a:rPr>
                <a:t>EAPoL</a:t>
              </a:r>
              <a:r>
                <a:rPr lang="en-US" altLang="zh-CN" sz="1400" dirty="0" smtClean="0">
                  <a:latin typeface="Huawei Sans" panose="020C0503030203020204" pitchFamily="34" charset="0"/>
                </a:rPr>
                <a:t> packets, encapsulates the information into RADIUS packets, and sends the RADIUS packets to the authentication server</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mode has high requirements on access devices.</a:t>
              </a:r>
              <a:endParaRPr lang="en-US" sz="1400" dirty="0">
                <a:latin typeface="Huawei Sans" panose="020C0503030203020204" pitchFamily="34" charset="0"/>
              </a:endParaRPr>
            </a:p>
          </p:txBody>
        </p:sp>
        <p:pic>
          <p:nvPicPr>
            <p:cNvPr id="39" name="图片 38" descr="通用交换机.png"/>
            <p:cNvPicPr>
              <a:picLocks noChangeAspect="1"/>
            </p:cNvPicPr>
            <p:nvPr/>
          </p:nvPicPr>
          <p:blipFill>
            <a:blip r:embed="rId5" cstate="print"/>
            <a:stretch>
              <a:fillRect/>
            </a:stretch>
          </p:blipFill>
          <p:spPr bwMode="gray">
            <a:xfrm>
              <a:off x="8540127" y="3291065"/>
              <a:ext cx="540000" cy="441818"/>
            </a:xfrm>
            <a:prstGeom prst="rect">
              <a:avLst/>
            </a:prstGeom>
          </p:spPr>
        </p:pic>
      </p:grpSp>
      <p:grpSp>
        <p:nvGrpSpPr>
          <p:cNvPr id="2" name="组合 1"/>
          <p:cNvGrpSpPr/>
          <p:nvPr/>
        </p:nvGrpSpPr>
        <p:grpSpPr bwMode="gray">
          <a:xfrm>
            <a:off x="8532000" y="98481"/>
            <a:ext cx="3218098" cy="213120"/>
            <a:chOff x="8907094" y="98481"/>
            <a:chExt cx="3218098" cy="213120"/>
          </a:xfrm>
        </p:grpSpPr>
        <p:sp>
          <p:nvSpPr>
            <p:cNvPr id="44" name="五边形 43"/>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6" name="燕尾形 45"/>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7" name="燕尾形 46"/>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237490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err="1"/>
              <a:t>802.1X</a:t>
            </a:r>
            <a:r>
              <a:rPr lang="en-US" altLang="en-US" dirty="0"/>
              <a:t> Authentication Process</a:t>
            </a:r>
          </a:p>
        </p:txBody>
      </p:sp>
      <p:sp>
        <p:nvSpPr>
          <p:cNvPr id="5" name="TextBox 41">
            <a:extLst>
              <a:ext uri="{FF2B5EF4-FFF2-40B4-BE49-F238E27FC236}">
                <a16:creationId xmlns:a16="http://schemas.microsoft.com/office/drawing/2014/main" xmlns="" id="{6F3B110F-3337-4B77-9612-992102688C8A}"/>
              </a:ext>
            </a:extLst>
          </p:cNvPr>
          <p:cNvSpPr txBox="1"/>
          <p:nvPr/>
        </p:nvSpPr>
        <p:spPr bwMode="gray">
          <a:xfrm>
            <a:off x="804783" y="5953216"/>
            <a:ext cx="4885509" cy="266215"/>
          </a:xfrm>
          <a:prstGeom prst="rect">
            <a:avLst/>
          </a:prstGeom>
          <a:noFill/>
        </p:spPr>
        <p:txBody>
          <a:bodyPr wrap="square" lIns="48000" tIns="48000" rIns="48000" bIns="48000" rtlCol="0">
            <a:noAutofit/>
          </a:bodyPr>
          <a:lstStyle/>
          <a:p>
            <a:pPr algn="ctr" fontAlgn="ctr"/>
            <a:r>
              <a:rPr lang="en-US" altLang="zh-CN" sz="1200" dirty="0" smtClean="0">
                <a:solidFill>
                  <a:schemeClr val="bg1">
                    <a:lumMod val="50000"/>
                  </a:schemeClr>
                </a:solidFill>
                <a:latin typeface="Huawei Sans" panose="020C0503030203020204" pitchFamily="34" charset="0"/>
              </a:rPr>
              <a:t>EAP-MD5 </a:t>
            </a:r>
            <a:r>
              <a:rPr lang="en-US" altLang="zh-CN" sz="1200" dirty="0">
                <a:solidFill>
                  <a:schemeClr val="bg1">
                    <a:lumMod val="50000"/>
                  </a:schemeClr>
                </a:solidFill>
                <a:latin typeface="Huawei Sans" panose="020C0503030203020204" pitchFamily="34" charset="0"/>
              </a:rPr>
              <a:t>authentication in EAP relay mode is used as an example</a:t>
            </a:r>
            <a:r>
              <a:rPr lang="en-US" altLang="zh-CN" sz="1200" dirty="0" smtClean="0">
                <a:solidFill>
                  <a:schemeClr val="bg1">
                    <a:lumMod val="50000"/>
                  </a:schemeClr>
                </a:solidFill>
                <a:latin typeface="Huawei Sans" panose="020C0503030203020204" pitchFamily="34" charset="0"/>
              </a:rPr>
              <a:t>.</a:t>
            </a:r>
            <a:endParaRPr lang="en-US" altLang="zh-CN" sz="1200" dirty="0">
              <a:solidFill>
                <a:schemeClr val="bg1">
                  <a:lumMod val="50000"/>
                </a:schemeClr>
              </a:solidFill>
              <a:latin typeface="Huawei Sans" panose="020C0503030203020204" pitchFamily="34" charset="0"/>
              <a:cs typeface="Arial" pitchFamily="34" charset="0"/>
            </a:endParaRPr>
          </a:p>
        </p:txBody>
      </p:sp>
      <p:cxnSp>
        <p:nvCxnSpPr>
          <p:cNvPr id="7" name="直接连接符 6">
            <a:extLst>
              <a:ext uri="{FF2B5EF4-FFF2-40B4-BE49-F238E27FC236}">
                <a16:creationId xmlns:a16="http://schemas.microsoft.com/office/drawing/2014/main" xmlns="" id="{F1724512-3E18-441D-B606-98D8A14238A6}"/>
              </a:ext>
            </a:extLst>
          </p:cNvPr>
          <p:cNvCxnSpPr/>
          <p:nvPr/>
        </p:nvCxnSpPr>
        <p:spPr bwMode="gray">
          <a:xfrm>
            <a:off x="817535" y="1663165"/>
            <a:ext cx="8128" cy="4140238"/>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8" name="直接连接符 7">
            <a:extLst>
              <a:ext uri="{FF2B5EF4-FFF2-40B4-BE49-F238E27FC236}">
                <a16:creationId xmlns:a16="http://schemas.microsoft.com/office/drawing/2014/main" xmlns="" id="{5AE54BDB-0A1C-4FB1-AED8-87927D01A5D1}"/>
              </a:ext>
            </a:extLst>
          </p:cNvPr>
          <p:cNvCxnSpPr/>
          <p:nvPr/>
        </p:nvCxnSpPr>
        <p:spPr bwMode="gray">
          <a:xfrm>
            <a:off x="3221861" y="1663165"/>
            <a:ext cx="1101" cy="4140238"/>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9" name="直接连接符 8">
            <a:extLst>
              <a:ext uri="{FF2B5EF4-FFF2-40B4-BE49-F238E27FC236}">
                <a16:creationId xmlns:a16="http://schemas.microsoft.com/office/drawing/2014/main" xmlns="" id="{DCCF7681-2AE3-4FF5-A42D-EB19F13249D0}"/>
              </a:ext>
            </a:extLst>
          </p:cNvPr>
          <p:cNvCxnSpPr/>
          <p:nvPr/>
        </p:nvCxnSpPr>
        <p:spPr bwMode="gray">
          <a:xfrm>
            <a:off x="5385114" y="1663164"/>
            <a:ext cx="5008" cy="4140238"/>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10" name="TextBox 40">
            <a:extLst>
              <a:ext uri="{FF2B5EF4-FFF2-40B4-BE49-F238E27FC236}">
                <a16:creationId xmlns:a16="http://schemas.microsoft.com/office/drawing/2014/main" xmlns="" id="{E23A3C99-EE95-4759-84F4-6525B1F88D30}"/>
              </a:ext>
            </a:extLst>
          </p:cNvPr>
          <p:cNvSpPr txBox="1"/>
          <p:nvPr/>
        </p:nvSpPr>
        <p:spPr bwMode="gray">
          <a:xfrm>
            <a:off x="455613" y="931055"/>
            <a:ext cx="1129504"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User terminal</a:t>
            </a:r>
            <a:endParaRPr lang="en-US" sz="1200" b="1" dirty="0">
              <a:latin typeface="Huawei Sans" panose="020C0503030203020204" pitchFamily="34" charset="0"/>
            </a:endParaRPr>
          </a:p>
        </p:txBody>
      </p:sp>
      <p:sp>
        <p:nvSpPr>
          <p:cNvPr id="11" name="TextBox 41">
            <a:extLst>
              <a:ext uri="{FF2B5EF4-FFF2-40B4-BE49-F238E27FC236}">
                <a16:creationId xmlns:a16="http://schemas.microsoft.com/office/drawing/2014/main" xmlns="" id="{107FF330-60DF-4117-B4EF-26EB0211B8ED}"/>
              </a:ext>
            </a:extLst>
          </p:cNvPr>
          <p:cNvSpPr txBox="1"/>
          <p:nvPr/>
        </p:nvSpPr>
        <p:spPr bwMode="gray">
          <a:xfrm>
            <a:off x="2592382" y="931055"/>
            <a:ext cx="1205332"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sp>
        <p:nvSpPr>
          <p:cNvPr id="12" name="TextBox 42">
            <a:extLst>
              <a:ext uri="{FF2B5EF4-FFF2-40B4-BE49-F238E27FC236}">
                <a16:creationId xmlns:a16="http://schemas.microsoft.com/office/drawing/2014/main" xmlns="" id="{10D25089-1E74-43A4-A230-304F09C4C5A5}"/>
              </a:ext>
            </a:extLst>
          </p:cNvPr>
          <p:cNvSpPr txBox="1"/>
          <p:nvPr/>
        </p:nvSpPr>
        <p:spPr bwMode="gray">
          <a:xfrm>
            <a:off x="4397312" y="931055"/>
            <a:ext cx="1796355"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Authentication server</a:t>
            </a:r>
            <a:endParaRPr lang="en-US" sz="1200" b="1" dirty="0">
              <a:latin typeface="Huawei Sans" panose="020C0503030203020204" pitchFamily="34" charset="0"/>
            </a:endParaRPr>
          </a:p>
        </p:txBody>
      </p:sp>
      <p:cxnSp>
        <p:nvCxnSpPr>
          <p:cNvPr id="13" name="直接箭头连接符 12">
            <a:extLst>
              <a:ext uri="{FF2B5EF4-FFF2-40B4-BE49-F238E27FC236}">
                <a16:creationId xmlns:a16="http://schemas.microsoft.com/office/drawing/2014/main" xmlns="" id="{CDB3F7C3-FB2E-4C89-962D-5B8ECBC54677}"/>
              </a:ext>
            </a:extLst>
          </p:cNvPr>
          <p:cNvCxnSpPr/>
          <p:nvPr/>
        </p:nvCxnSpPr>
        <p:spPr bwMode="gray">
          <a:xfrm>
            <a:off x="841979" y="2088534"/>
            <a:ext cx="2340000" cy="0"/>
          </a:xfrm>
          <a:prstGeom prst="straightConnector1">
            <a:avLst/>
          </a:prstGeom>
          <a:noFill/>
          <a:ln w="12700" cap="flat" cmpd="sng" algn="ctr">
            <a:solidFill>
              <a:schemeClr val="tx1"/>
            </a:solidFill>
            <a:prstDash val="solid"/>
            <a:round/>
            <a:headEnd type="none" w="med" len="med"/>
            <a:tailEnd type="triangle"/>
          </a:ln>
          <a:effectLst/>
        </p:spPr>
      </p:cxnSp>
      <p:sp>
        <p:nvSpPr>
          <p:cNvPr id="14" name="TextBox 70">
            <a:extLst>
              <a:ext uri="{FF2B5EF4-FFF2-40B4-BE49-F238E27FC236}">
                <a16:creationId xmlns:a16="http://schemas.microsoft.com/office/drawing/2014/main" xmlns="" id="{E06C8464-DCA5-4947-AAAB-669C8670DC6D}"/>
              </a:ext>
            </a:extLst>
          </p:cNvPr>
          <p:cNvSpPr txBox="1">
            <a:spLocks noChangeArrowheads="1"/>
          </p:cNvSpPr>
          <p:nvPr/>
        </p:nvSpPr>
        <p:spPr bwMode="gray">
          <a:xfrm>
            <a:off x="845528" y="1684797"/>
            <a:ext cx="2171034" cy="411257"/>
          </a:xfrm>
          <a:prstGeom prst="rect">
            <a:avLst/>
          </a:prstGeom>
          <a:noFill/>
          <a:ln w="9525">
            <a:noFill/>
            <a:miter lim="800000"/>
            <a:headEnd/>
            <a:tailEnd/>
          </a:ln>
        </p:spPr>
        <p:txBody>
          <a:bodyPr wrap="none" lIns="36000" tIns="36000" rIns="36000" bIns="36000">
            <a:noAutofit/>
          </a:bodyPr>
          <a:lstStyle/>
          <a:p>
            <a:pPr fontAlgn="ctr"/>
            <a:r>
              <a:rPr lang="en-US" sz="1200" dirty="0" smtClean="0">
                <a:latin typeface="Huawei Sans" panose="020C0503030203020204" pitchFamily="34" charset="0"/>
              </a:rPr>
              <a:t>1. </a:t>
            </a:r>
            <a:r>
              <a:rPr lang="en-US" sz="1200" dirty="0" err="1" smtClean="0">
                <a:latin typeface="Huawei Sans" panose="020C0503030203020204" pitchFamily="34" charset="0"/>
              </a:rPr>
              <a:t>EAPoL</a:t>
            </a:r>
            <a:r>
              <a:rPr lang="en-US" sz="1200" dirty="0" smtClean="0">
                <a:latin typeface="Huawei Sans" panose="020C0503030203020204" pitchFamily="34" charset="0"/>
              </a:rPr>
              <a:t>-Start</a:t>
            </a:r>
            <a:endParaRPr lang="en-US" altLang="zh-CN" sz="1200" dirty="0" smtClean="0">
              <a:latin typeface="Huawei Sans" panose="020C0503030203020204" pitchFamily="34" charset="0"/>
              <a:cs typeface="Arial" charset="0"/>
            </a:endParaRPr>
          </a:p>
          <a:p>
            <a:pPr fontAlgn="ctr"/>
            <a:r>
              <a:rPr lang="en-US" sz="1200" dirty="0" smtClean="0">
                <a:latin typeface="Huawei Sans" panose="020C0503030203020204" pitchFamily="34" charset="0"/>
              </a:rPr>
              <a:t>The user initiates authentication.</a:t>
            </a:r>
            <a:endParaRPr lang="en-US" altLang="zh-CN" sz="1200" dirty="0">
              <a:latin typeface="Huawei Sans" panose="020C0503030203020204" pitchFamily="34" charset="0"/>
              <a:cs typeface="Arial" charset="0"/>
            </a:endParaRPr>
          </a:p>
        </p:txBody>
      </p:sp>
      <p:cxnSp>
        <p:nvCxnSpPr>
          <p:cNvPr id="15" name="直接箭头连接符 14">
            <a:extLst>
              <a:ext uri="{FF2B5EF4-FFF2-40B4-BE49-F238E27FC236}">
                <a16:creationId xmlns:a16="http://schemas.microsoft.com/office/drawing/2014/main" xmlns="" id="{8BE5D06D-CD1B-4230-A323-8725DC482D33}"/>
              </a:ext>
            </a:extLst>
          </p:cNvPr>
          <p:cNvCxnSpPr/>
          <p:nvPr/>
        </p:nvCxnSpPr>
        <p:spPr bwMode="gray">
          <a:xfrm>
            <a:off x="834953" y="2561887"/>
            <a:ext cx="2340000" cy="0"/>
          </a:xfrm>
          <a:prstGeom prst="straightConnector1">
            <a:avLst/>
          </a:prstGeom>
          <a:noFill/>
          <a:ln w="12700" cap="flat" cmpd="sng" algn="ctr">
            <a:solidFill>
              <a:schemeClr val="tx1"/>
            </a:solidFill>
            <a:prstDash val="solid"/>
            <a:round/>
            <a:headEnd type="triangle" w="med" len="med"/>
            <a:tailEnd type="none"/>
          </a:ln>
          <a:effectLst/>
        </p:spPr>
      </p:cxnSp>
      <p:sp>
        <p:nvSpPr>
          <p:cNvPr id="16" name="矩形 15">
            <a:extLst>
              <a:ext uri="{FF2B5EF4-FFF2-40B4-BE49-F238E27FC236}">
                <a16:creationId xmlns:a16="http://schemas.microsoft.com/office/drawing/2014/main" xmlns="" id="{6BA71957-17B6-47CD-B6D4-418CC731D36F}"/>
              </a:ext>
            </a:extLst>
          </p:cNvPr>
          <p:cNvSpPr/>
          <p:nvPr/>
        </p:nvSpPr>
        <p:spPr bwMode="gray">
          <a:xfrm>
            <a:off x="845527" y="2150303"/>
            <a:ext cx="1854129" cy="411257"/>
          </a:xfrm>
          <a:prstGeom prst="rect">
            <a:avLst/>
          </a:prstGeom>
        </p:spPr>
        <p:txBody>
          <a:bodyPr wrap="none" lIns="36000" tIns="36000" rIns="36000" bIns="36000">
            <a:noAutofit/>
          </a:bodyPr>
          <a:lstStyle/>
          <a:p>
            <a:pPr defTabSz="1088578" fontAlgn="ctr">
              <a:defRPr/>
            </a:pPr>
            <a:r>
              <a:rPr lang="en-US" sz="1200" dirty="0" smtClean="0">
                <a:latin typeface="Huawei Sans" panose="020C0503030203020204" pitchFamily="34" charset="0"/>
              </a:rPr>
              <a:t>2. </a:t>
            </a:r>
            <a:r>
              <a:rPr lang="en-US" sz="1200" dirty="0" err="1" smtClean="0">
                <a:latin typeface="Huawei Sans" panose="020C0503030203020204" pitchFamily="34" charset="0"/>
              </a:rPr>
              <a:t>EAP</a:t>
            </a:r>
            <a:r>
              <a:rPr lang="en-US" sz="1200" dirty="0" smtClean="0">
                <a:latin typeface="Huawei Sans" panose="020C0503030203020204" pitchFamily="34" charset="0"/>
              </a:rPr>
              <a:t>-Request/identity</a:t>
            </a:r>
          </a:p>
          <a:p>
            <a:pPr defTabSz="1088578" fontAlgn="ctr">
              <a:defRPr/>
            </a:pPr>
            <a:r>
              <a:rPr lang="en-US" sz="1200" dirty="0" smtClean="0">
                <a:latin typeface="Huawei Sans" panose="020C0503030203020204" pitchFamily="34" charset="0"/>
              </a:rPr>
              <a:t>What's your user name?</a:t>
            </a:r>
            <a:endParaRPr lang="en-US" altLang="zh-CN" sz="1200" kern="0" dirty="0">
              <a:latin typeface="Huawei Sans" panose="020C0503030203020204" pitchFamily="34" charset="0"/>
            </a:endParaRPr>
          </a:p>
        </p:txBody>
      </p:sp>
      <p:cxnSp>
        <p:nvCxnSpPr>
          <p:cNvPr id="17" name="直接箭头连接符 16">
            <a:extLst>
              <a:ext uri="{FF2B5EF4-FFF2-40B4-BE49-F238E27FC236}">
                <a16:creationId xmlns:a16="http://schemas.microsoft.com/office/drawing/2014/main" xmlns="" id="{86A2BD9B-934A-46C6-99B4-2CF5205D442C}"/>
              </a:ext>
            </a:extLst>
          </p:cNvPr>
          <p:cNvCxnSpPr/>
          <p:nvPr/>
        </p:nvCxnSpPr>
        <p:spPr bwMode="gray">
          <a:xfrm>
            <a:off x="841979" y="3055656"/>
            <a:ext cx="2340000" cy="0"/>
          </a:xfrm>
          <a:prstGeom prst="straightConnector1">
            <a:avLst/>
          </a:prstGeom>
          <a:noFill/>
          <a:ln w="12700" cap="flat" cmpd="sng" algn="ctr">
            <a:solidFill>
              <a:schemeClr val="tx1"/>
            </a:solidFill>
            <a:prstDash val="solid"/>
            <a:round/>
            <a:headEnd type="none" w="med" len="med"/>
            <a:tailEnd type="triangle"/>
          </a:ln>
          <a:effectLst/>
        </p:spPr>
      </p:cxnSp>
      <p:sp>
        <p:nvSpPr>
          <p:cNvPr id="18" name="TextBox 70">
            <a:extLst>
              <a:ext uri="{FF2B5EF4-FFF2-40B4-BE49-F238E27FC236}">
                <a16:creationId xmlns:a16="http://schemas.microsoft.com/office/drawing/2014/main" xmlns="" id="{A656F71D-A038-41F4-A018-C7B7DA57D604}"/>
              </a:ext>
            </a:extLst>
          </p:cNvPr>
          <p:cNvSpPr txBox="1">
            <a:spLocks noChangeArrowheads="1"/>
          </p:cNvSpPr>
          <p:nvPr/>
        </p:nvSpPr>
        <p:spPr bwMode="gray">
          <a:xfrm>
            <a:off x="845528" y="2647980"/>
            <a:ext cx="1662882" cy="411257"/>
          </a:xfrm>
          <a:prstGeom prst="rect">
            <a:avLst/>
          </a:prstGeom>
          <a:noFill/>
          <a:ln w="9525">
            <a:noFill/>
            <a:miter lim="800000"/>
            <a:headEnd/>
            <a:tailEnd/>
          </a:ln>
        </p:spPr>
        <p:txBody>
          <a:bodyPr wrap="none" lIns="36000" tIns="36000" rIns="36000" bIns="36000">
            <a:noAutofit/>
          </a:bodyPr>
          <a:lstStyle/>
          <a:p>
            <a:pPr fontAlgn="ctr"/>
            <a:r>
              <a:rPr lang="en-US" sz="1200" dirty="0" smtClean="0">
                <a:latin typeface="Huawei Sans" panose="020C0503030203020204" pitchFamily="34" charset="0"/>
              </a:rPr>
              <a:t>3. </a:t>
            </a:r>
            <a:r>
              <a:rPr lang="en-US" sz="1200" dirty="0" err="1" smtClean="0">
                <a:latin typeface="Huawei Sans" panose="020C0503030203020204" pitchFamily="34" charset="0"/>
              </a:rPr>
              <a:t>EAP</a:t>
            </a:r>
            <a:r>
              <a:rPr lang="en-US" sz="1200" dirty="0" smtClean="0">
                <a:latin typeface="Huawei Sans" panose="020C0503030203020204" pitchFamily="34" charset="0"/>
              </a:rPr>
              <a:t>-Response/identity</a:t>
            </a:r>
          </a:p>
          <a:p>
            <a:pPr fontAlgn="ctr"/>
            <a:r>
              <a:rPr lang="en-US" sz="1200" dirty="0" smtClean="0">
                <a:latin typeface="Huawei Sans" panose="020C0503030203020204" pitchFamily="34" charset="0"/>
              </a:rPr>
              <a:t>My user name is Hello.</a:t>
            </a:r>
            <a:endParaRPr lang="en-US" sz="1200" dirty="0">
              <a:latin typeface="Huawei Sans" panose="020C0503030203020204" pitchFamily="34" charset="0"/>
            </a:endParaRPr>
          </a:p>
        </p:txBody>
      </p:sp>
      <p:cxnSp>
        <p:nvCxnSpPr>
          <p:cNvPr id="19" name="直接箭头连接符 18">
            <a:extLst>
              <a:ext uri="{FF2B5EF4-FFF2-40B4-BE49-F238E27FC236}">
                <a16:creationId xmlns:a16="http://schemas.microsoft.com/office/drawing/2014/main" xmlns="" id="{6FE94054-C6FB-4746-8E23-927D97711ED8}"/>
              </a:ext>
            </a:extLst>
          </p:cNvPr>
          <p:cNvCxnSpPr/>
          <p:nvPr/>
        </p:nvCxnSpPr>
        <p:spPr bwMode="gray">
          <a:xfrm>
            <a:off x="3247538" y="3293862"/>
            <a:ext cx="2148171" cy="0"/>
          </a:xfrm>
          <a:prstGeom prst="straightConnector1">
            <a:avLst/>
          </a:prstGeom>
          <a:noFill/>
          <a:ln w="12700" cap="flat" cmpd="sng" algn="ctr">
            <a:solidFill>
              <a:schemeClr val="tx1"/>
            </a:solidFill>
            <a:prstDash val="solid"/>
            <a:round/>
            <a:headEnd type="none" w="med" len="med"/>
            <a:tailEnd type="triangle"/>
          </a:ln>
          <a:effectLst/>
        </p:spPr>
      </p:cxnSp>
      <p:sp>
        <p:nvSpPr>
          <p:cNvPr id="20" name="TextBox 70">
            <a:extLst>
              <a:ext uri="{FF2B5EF4-FFF2-40B4-BE49-F238E27FC236}">
                <a16:creationId xmlns:a16="http://schemas.microsoft.com/office/drawing/2014/main" xmlns="" id="{7F368A51-6012-44BC-BB13-8588A53B9B6B}"/>
              </a:ext>
            </a:extLst>
          </p:cNvPr>
          <p:cNvSpPr txBox="1">
            <a:spLocks noChangeArrowheads="1"/>
          </p:cNvSpPr>
          <p:nvPr/>
        </p:nvSpPr>
        <p:spPr bwMode="gray">
          <a:xfrm>
            <a:off x="3355198" y="3063838"/>
            <a:ext cx="1757460" cy="241980"/>
          </a:xfrm>
          <a:prstGeom prst="rect">
            <a:avLst/>
          </a:prstGeom>
          <a:noFill/>
          <a:ln w="9525">
            <a:noFill/>
            <a:miter lim="800000"/>
            <a:headEnd/>
            <a:tailEnd/>
          </a:ln>
        </p:spPr>
        <p:txBody>
          <a:bodyPr wrap="none" lIns="36000" tIns="36000" rIns="36000" bIns="36000">
            <a:noAutofit/>
          </a:bodyPr>
          <a:lstStyle/>
          <a:p>
            <a:pPr fontAlgn="ctr"/>
            <a:r>
              <a:rPr lang="en-US" sz="1200" dirty="0" smtClean="0">
                <a:latin typeface="Huawei Sans" panose="020C0503030203020204" pitchFamily="34" charset="0"/>
              </a:rPr>
              <a:t>4. RADIUS Access-request </a:t>
            </a:r>
            <a:endParaRPr lang="en-US" sz="12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92E27AD2-F2F2-4191-86DF-AE0235D20586}"/>
              </a:ext>
            </a:extLst>
          </p:cNvPr>
          <p:cNvCxnSpPr/>
          <p:nvPr/>
        </p:nvCxnSpPr>
        <p:spPr bwMode="gray">
          <a:xfrm>
            <a:off x="3253124" y="3803549"/>
            <a:ext cx="2128628" cy="0"/>
          </a:xfrm>
          <a:prstGeom prst="straightConnector1">
            <a:avLst/>
          </a:prstGeom>
          <a:noFill/>
          <a:ln w="12700" cap="flat" cmpd="sng" algn="ctr">
            <a:solidFill>
              <a:schemeClr val="tx1"/>
            </a:solidFill>
            <a:prstDash val="solid"/>
            <a:round/>
            <a:headEnd type="triangle" w="med" len="med"/>
            <a:tailEnd type="none"/>
          </a:ln>
          <a:effectLst/>
        </p:spPr>
      </p:cxnSp>
      <p:sp>
        <p:nvSpPr>
          <p:cNvPr id="22" name="矩形 21">
            <a:extLst>
              <a:ext uri="{FF2B5EF4-FFF2-40B4-BE49-F238E27FC236}">
                <a16:creationId xmlns:a16="http://schemas.microsoft.com/office/drawing/2014/main" xmlns="" id="{B9CAA262-D0B9-49DE-8422-C7D0991A7E0B}"/>
              </a:ext>
            </a:extLst>
          </p:cNvPr>
          <p:cNvSpPr/>
          <p:nvPr/>
        </p:nvSpPr>
        <p:spPr bwMode="gray">
          <a:xfrm>
            <a:off x="3355198" y="3399373"/>
            <a:ext cx="1904936" cy="411257"/>
          </a:xfrm>
          <a:prstGeom prst="rect">
            <a:avLst/>
          </a:prstGeom>
        </p:spPr>
        <p:txBody>
          <a:bodyPr wrap="none" lIns="36000" tIns="36000" rIns="36000" bIns="36000">
            <a:noAutofit/>
          </a:bodyPr>
          <a:lstStyle/>
          <a:p>
            <a:pPr defTabSz="1088578" fontAlgn="ctr">
              <a:defRPr/>
            </a:pPr>
            <a:r>
              <a:rPr lang="en-US" sz="1200" dirty="0" smtClean="0">
                <a:latin typeface="Huawei Sans" panose="020C0503030203020204" pitchFamily="34" charset="0"/>
              </a:rPr>
              <a:t>5. RADIUS Access-challenge</a:t>
            </a:r>
          </a:p>
          <a:p>
            <a:pPr defTabSz="1088578" fontAlgn="ctr">
              <a:defRPr/>
            </a:pPr>
            <a:r>
              <a:rPr lang="en-US" sz="1200" dirty="0" smtClean="0">
                <a:latin typeface="Huawei Sans" panose="020C0503030203020204" pitchFamily="34" charset="0"/>
              </a:rPr>
              <a:t>Generate a random number.</a:t>
            </a:r>
            <a:endParaRPr lang="en-US" altLang="zh-CN" sz="1200" kern="0" dirty="0">
              <a:latin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026911B1-C77A-4C59-AFD1-0DFA8A97076E}"/>
              </a:ext>
            </a:extLst>
          </p:cNvPr>
          <p:cNvCxnSpPr/>
          <p:nvPr/>
        </p:nvCxnSpPr>
        <p:spPr bwMode="gray">
          <a:xfrm>
            <a:off x="834953" y="4013964"/>
            <a:ext cx="2340000" cy="0"/>
          </a:xfrm>
          <a:prstGeom prst="straightConnector1">
            <a:avLst/>
          </a:prstGeom>
          <a:noFill/>
          <a:ln w="12700" cap="flat" cmpd="sng" algn="ctr">
            <a:solidFill>
              <a:schemeClr val="tx1"/>
            </a:solidFill>
            <a:prstDash val="solid"/>
            <a:round/>
            <a:headEnd type="triangle" w="med" len="med"/>
            <a:tailEnd type="none"/>
          </a:ln>
          <a:effectLst/>
        </p:spPr>
      </p:cxnSp>
      <p:sp>
        <p:nvSpPr>
          <p:cNvPr id="24" name="矩形 23">
            <a:extLst>
              <a:ext uri="{FF2B5EF4-FFF2-40B4-BE49-F238E27FC236}">
                <a16:creationId xmlns:a16="http://schemas.microsoft.com/office/drawing/2014/main" xmlns="" id="{DB6FF6F5-DBCE-48CF-87CF-AC4E1F4FEC8F}"/>
              </a:ext>
            </a:extLst>
          </p:cNvPr>
          <p:cNvSpPr/>
          <p:nvPr/>
        </p:nvSpPr>
        <p:spPr bwMode="gray">
          <a:xfrm>
            <a:off x="845528" y="3770691"/>
            <a:ext cx="2052412" cy="241980"/>
          </a:xfrm>
          <a:prstGeom prst="rect">
            <a:avLst/>
          </a:prstGeom>
        </p:spPr>
        <p:txBody>
          <a:bodyPr wrap="none" lIns="36000" tIns="36000" rIns="36000" bIns="36000">
            <a:noAutofit/>
          </a:bodyPr>
          <a:lstStyle/>
          <a:p>
            <a:pPr defTabSz="1088578" fontAlgn="ctr">
              <a:defRPr/>
            </a:pPr>
            <a:r>
              <a:rPr lang="en-US" sz="1200" dirty="0" smtClean="0">
                <a:latin typeface="Huawei Sans" panose="020C0503030203020204" pitchFamily="34" charset="0"/>
              </a:rPr>
              <a:t>6. </a:t>
            </a:r>
            <a:r>
              <a:rPr lang="en-US" sz="1200" dirty="0" err="1" smtClean="0">
                <a:latin typeface="Huawei Sans" panose="020C0503030203020204" pitchFamily="34" charset="0"/>
              </a:rPr>
              <a:t>EAP</a:t>
            </a:r>
            <a:r>
              <a:rPr lang="en-US" sz="1200" dirty="0" smtClean="0">
                <a:latin typeface="Huawei Sans" panose="020C0503030203020204" pitchFamily="34" charset="0"/>
              </a:rPr>
              <a:t> Request/</a:t>
            </a:r>
            <a:r>
              <a:rPr lang="en-US" sz="1200" dirty="0" err="1" smtClean="0">
                <a:latin typeface="Huawei Sans" panose="020C0503030203020204" pitchFamily="34" charset="0"/>
              </a:rPr>
              <a:t>MD5</a:t>
            </a:r>
            <a:r>
              <a:rPr lang="en-US" sz="1200" dirty="0" smtClean="0">
                <a:latin typeface="Huawei Sans" panose="020C0503030203020204" pitchFamily="34" charset="0"/>
              </a:rPr>
              <a:t> challenge</a:t>
            </a:r>
            <a:endParaRPr lang="en-US" sz="1200" dirty="0">
              <a:latin typeface="Huawei Sans" panose="020C0503030203020204" pitchFamily="34" charset="0"/>
            </a:endParaRPr>
          </a:p>
        </p:txBody>
      </p:sp>
      <p:cxnSp>
        <p:nvCxnSpPr>
          <p:cNvPr id="25" name="直接箭头连接符 24">
            <a:extLst>
              <a:ext uri="{FF2B5EF4-FFF2-40B4-BE49-F238E27FC236}">
                <a16:creationId xmlns:a16="http://schemas.microsoft.com/office/drawing/2014/main" xmlns="" id="{53FC2D8B-FA5F-476E-8AE5-6C2F65577106}"/>
              </a:ext>
            </a:extLst>
          </p:cNvPr>
          <p:cNvCxnSpPr/>
          <p:nvPr/>
        </p:nvCxnSpPr>
        <p:spPr bwMode="gray">
          <a:xfrm>
            <a:off x="841979" y="4732329"/>
            <a:ext cx="2340000"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a16="http://schemas.microsoft.com/office/drawing/2014/main" xmlns="" id="{A15D6E3D-5B54-4D0E-B2E2-5BB8195FDBC7}"/>
              </a:ext>
            </a:extLst>
          </p:cNvPr>
          <p:cNvSpPr txBox="1">
            <a:spLocks noChangeArrowheads="1"/>
          </p:cNvSpPr>
          <p:nvPr/>
        </p:nvSpPr>
        <p:spPr bwMode="gray">
          <a:xfrm>
            <a:off x="845528" y="4088558"/>
            <a:ext cx="3090745" cy="593898"/>
          </a:xfrm>
          <a:prstGeom prst="rect">
            <a:avLst/>
          </a:prstGeom>
          <a:noFill/>
          <a:ln w="9525">
            <a:noFill/>
            <a:miter lim="800000"/>
            <a:headEnd/>
            <a:tailEnd/>
          </a:ln>
        </p:spPr>
        <p:txBody>
          <a:bodyPr wrap="square" lIns="36000" tIns="36000" rIns="36000" bIns="36000">
            <a:noAutofit/>
          </a:bodyPr>
          <a:lstStyle/>
          <a:p>
            <a:pPr fontAlgn="ctr"/>
            <a:r>
              <a:rPr lang="en-US" sz="1200" dirty="0" smtClean="0">
                <a:latin typeface="Huawei Sans" panose="020C0503030203020204" pitchFamily="34" charset="0"/>
              </a:rPr>
              <a:t>7. EAP-Response/MD5 challenge response</a:t>
            </a:r>
          </a:p>
          <a:p>
            <a:pPr fontAlgn="ctr"/>
            <a:r>
              <a:rPr lang="en-US" sz="1200" dirty="0" smtClean="0">
                <a:latin typeface="Huawei Sans" panose="020C0503030203020204" pitchFamily="34" charset="0"/>
              </a:rPr>
              <a:t>Cipher text calculated using the password and random number</a:t>
            </a:r>
            <a:endParaRPr lang="en-US" altLang="zh-CN" sz="1200" dirty="0">
              <a:latin typeface="Huawei Sans" panose="020C0503030203020204" pitchFamily="34" charset="0"/>
              <a:cs typeface="Arial" charset="0"/>
            </a:endParaRPr>
          </a:p>
        </p:txBody>
      </p:sp>
      <p:cxnSp>
        <p:nvCxnSpPr>
          <p:cNvPr id="27" name="直接箭头连接符 26">
            <a:extLst>
              <a:ext uri="{FF2B5EF4-FFF2-40B4-BE49-F238E27FC236}">
                <a16:creationId xmlns:a16="http://schemas.microsoft.com/office/drawing/2014/main" xmlns="" id="{CA2784B8-AD93-4105-92A8-7915151A809A}"/>
              </a:ext>
            </a:extLst>
          </p:cNvPr>
          <p:cNvCxnSpPr/>
          <p:nvPr/>
        </p:nvCxnSpPr>
        <p:spPr bwMode="gray">
          <a:xfrm>
            <a:off x="3219308" y="4921270"/>
            <a:ext cx="2153889" cy="0"/>
          </a:xfrm>
          <a:prstGeom prst="straightConnector1">
            <a:avLst/>
          </a:prstGeom>
          <a:noFill/>
          <a:ln w="12700" cap="flat" cmpd="sng" algn="ctr">
            <a:solidFill>
              <a:schemeClr val="tx1"/>
            </a:solidFill>
            <a:prstDash val="solid"/>
            <a:round/>
            <a:headEnd type="none" w="med" len="med"/>
            <a:tailEnd type="triangle"/>
          </a:ln>
          <a:effectLst/>
        </p:spPr>
      </p:cxnSp>
      <p:sp>
        <p:nvSpPr>
          <p:cNvPr id="28" name="TextBox 70">
            <a:extLst>
              <a:ext uri="{FF2B5EF4-FFF2-40B4-BE49-F238E27FC236}">
                <a16:creationId xmlns:a16="http://schemas.microsoft.com/office/drawing/2014/main" xmlns="" id="{4162C595-7203-49D2-943E-9ACD5CE18CCB}"/>
              </a:ext>
            </a:extLst>
          </p:cNvPr>
          <p:cNvSpPr txBox="1">
            <a:spLocks noChangeArrowheads="1"/>
          </p:cNvSpPr>
          <p:nvPr/>
        </p:nvSpPr>
        <p:spPr bwMode="gray">
          <a:xfrm>
            <a:off x="3355198" y="4678402"/>
            <a:ext cx="1929492" cy="241980"/>
          </a:xfrm>
          <a:prstGeom prst="rect">
            <a:avLst/>
          </a:prstGeom>
          <a:noFill/>
          <a:ln w="9525">
            <a:noFill/>
            <a:miter lim="800000"/>
            <a:headEnd/>
            <a:tailEnd/>
          </a:ln>
        </p:spPr>
        <p:txBody>
          <a:bodyPr wrap="square" lIns="36000" tIns="36000" rIns="36000" bIns="36000">
            <a:noAutofit/>
          </a:bodyPr>
          <a:lstStyle/>
          <a:p>
            <a:pPr fontAlgn="ctr"/>
            <a:r>
              <a:rPr lang="en-US" sz="1200" dirty="0" smtClean="0">
                <a:latin typeface="Huawei Sans" panose="020C0503030203020204" pitchFamily="34" charset="0"/>
              </a:rPr>
              <a:t>8. RADIUS Access-request </a:t>
            </a:r>
            <a:endParaRPr lang="en-US" sz="1200" dirty="0">
              <a:latin typeface="Huawei Sans" panose="020C0503030203020204" pitchFamily="34" charset="0"/>
            </a:endParaRPr>
          </a:p>
        </p:txBody>
      </p:sp>
      <p:cxnSp>
        <p:nvCxnSpPr>
          <p:cNvPr id="29" name="直接箭头连接符 28">
            <a:extLst>
              <a:ext uri="{FF2B5EF4-FFF2-40B4-BE49-F238E27FC236}">
                <a16:creationId xmlns:a16="http://schemas.microsoft.com/office/drawing/2014/main" xmlns="" id="{1FC9307F-BF26-4490-A3B9-376697098425}"/>
              </a:ext>
            </a:extLst>
          </p:cNvPr>
          <p:cNvCxnSpPr/>
          <p:nvPr/>
        </p:nvCxnSpPr>
        <p:spPr bwMode="gray">
          <a:xfrm>
            <a:off x="3253124" y="5262096"/>
            <a:ext cx="2128628" cy="0"/>
          </a:xfrm>
          <a:prstGeom prst="straightConnector1">
            <a:avLst/>
          </a:prstGeom>
          <a:noFill/>
          <a:ln w="12700" cap="flat" cmpd="sng" algn="ctr">
            <a:solidFill>
              <a:schemeClr val="tx1"/>
            </a:solidFill>
            <a:prstDash val="solid"/>
            <a:round/>
            <a:headEnd type="triangle" w="med" len="med"/>
            <a:tailEnd type="none"/>
          </a:ln>
          <a:effectLst/>
        </p:spPr>
      </p:cxnSp>
      <p:sp>
        <p:nvSpPr>
          <p:cNvPr id="30" name="矩形 29">
            <a:extLst>
              <a:ext uri="{FF2B5EF4-FFF2-40B4-BE49-F238E27FC236}">
                <a16:creationId xmlns:a16="http://schemas.microsoft.com/office/drawing/2014/main" xmlns="" id="{1B8D4E51-5AC2-4CEA-B88A-22D809AC87F0}"/>
              </a:ext>
            </a:extLst>
          </p:cNvPr>
          <p:cNvSpPr/>
          <p:nvPr/>
        </p:nvSpPr>
        <p:spPr bwMode="gray">
          <a:xfrm>
            <a:off x="3355198" y="5021017"/>
            <a:ext cx="1181982" cy="241980"/>
          </a:xfrm>
          <a:prstGeom prst="rect">
            <a:avLst/>
          </a:prstGeom>
        </p:spPr>
        <p:txBody>
          <a:bodyPr wrap="none" lIns="36000" tIns="36000" rIns="36000" bIns="36000">
            <a:noAutofit/>
          </a:bodyPr>
          <a:lstStyle/>
          <a:p>
            <a:pPr defTabSz="1088578" fontAlgn="ctr">
              <a:defRPr/>
            </a:pPr>
            <a:r>
              <a:rPr lang="en-US" sz="1200" dirty="0" smtClean="0">
                <a:latin typeface="Huawei Sans" panose="020C0503030203020204" pitchFamily="34" charset="0"/>
              </a:rPr>
              <a:t>9. RADIUS accept</a:t>
            </a:r>
            <a:endParaRPr lang="en-US" sz="1200" dirty="0">
              <a:latin typeface="Huawei Sans" panose="020C0503030203020204" pitchFamily="34" charset="0"/>
            </a:endParaRPr>
          </a:p>
        </p:txBody>
      </p:sp>
      <p:cxnSp>
        <p:nvCxnSpPr>
          <p:cNvPr id="31" name="直接箭头连接符 30">
            <a:extLst>
              <a:ext uri="{FF2B5EF4-FFF2-40B4-BE49-F238E27FC236}">
                <a16:creationId xmlns:a16="http://schemas.microsoft.com/office/drawing/2014/main" xmlns="" id="{B51E7B56-0BB6-48EA-BA70-609395AE9C83}"/>
              </a:ext>
            </a:extLst>
          </p:cNvPr>
          <p:cNvCxnSpPr/>
          <p:nvPr/>
        </p:nvCxnSpPr>
        <p:spPr bwMode="gray">
          <a:xfrm>
            <a:off x="866267" y="5462826"/>
            <a:ext cx="2340000" cy="0"/>
          </a:xfrm>
          <a:prstGeom prst="straightConnector1">
            <a:avLst/>
          </a:prstGeom>
          <a:noFill/>
          <a:ln w="12700" cap="flat" cmpd="sng" algn="ctr">
            <a:solidFill>
              <a:schemeClr val="tx1"/>
            </a:solidFill>
            <a:prstDash val="solid"/>
            <a:round/>
            <a:headEnd type="triangle" w="med" len="med"/>
            <a:tailEnd type="none"/>
          </a:ln>
          <a:effectLst/>
        </p:spPr>
      </p:cxnSp>
      <p:sp>
        <p:nvSpPr>
          <p:cNvPr id="32" name="矩形 31">
            <a:extLst>
              <a:ext uri="{FF2B5EF4-FFF2-40B4-BE49-F238E27FC236}">
                <a16:creationId xmlns:a16="http://schemas.microsoft.com/office/drawing/2014/main" xmlns="" id="{37B5B194-EC7E-4840-ADBB-C895BE88DA37}"/>
              </a:ext>
            </a:extLst>
          </p:cNvPr>
          <p:cNvSpPr/>
          <p:nvPr/>
        </p:nvSpPr>
        <p:spPr bwMode="gray">
          <a:xfrm>
            <a:off x="845528" y="5221653"/>
            <a:ext cx="1089008" cy="241980"/>
          </a:xfrm>
          <a:prstGeom prst="rect">
            <a:avLst/>
          </a:prstGeom>
        </p:spPr>
        <p:txBody>
          <a:bodyPr wrap="none" lIns="36000" tIns="36000" rIns="36000" bIns="36000">
            <a:noAutofit/>
          </a:bodyPr>
          <a:lstStyle/>
          <a:p>
            <a:pPr defTabSz="1088578" fontAlgn="ctr">
              <a:defRPr/>
            </a:pPr>
            <a:r>
              <a:rPr lang="en-US" sz="1200" dirty="0" smtClean="0">
                <a:latin typeface="Huawei Sans" panose="020C0503030203020204" pitchFamily="34" charset="0"/>
              </a:rPr>
              <a:t>10. </a:t>
            </a:r>
            <a:r>
              <a:rPr lang="en-US" sz="1200" dirty="0" err="1" smtClean="0">
                <a:latin typeface="Huawei Sans" panose="020C0503030203020204" pitchFamily="34" charset="0"/>
              </a:rPr>
              <a:t>EAP</a:t>
            </a:r>
            <a:r>
              <a:rPr lang="en-US" sz="1200" dirty="0" smtClean="0">
                <a:latin typeface="Huawei Sans" panose="020C0503030203020204" pitchFamily="34" charset="0"/>
              </a:rPr>
              <a:t>-Success</a:t>
            </a:r>
            <a:endParaRPr lang="en-US" sz="1200" dirty="0">
              <a:latin typeface="Huawei Sans" panose="020C0503030203020204" pitchFamily="34" charset="0"/>
            </a:endParaRPr>
          </a:p>
        </p:txBody>
      </p:sp>
      <p:sp>
        <p:nvSpPr>
          <p:cNvPr id="33" name="圆角矩形 3">
            <a:extLst>
              <a:ext uri="{FF2B5EF4-FFF2-40B4-BE49-F238E27FC236}">
                <a16:creationId xmlns:a16="http://schemas.microsoft.com/office/drawing/2014/main" xmlns="" id="{B8D9B063-0084-4EBB-B3EE-60114F44B108}"/>
              </a:ext>
            </a:extLst>
          </p:cNvPr>
          <p:cNvSpPr/>
          <p:nvPr/>
        </p:nvSpPr>
        <p:spPr bwMode="gray">
          <a:xfrm>
            <a:off x="2240857" y="5715612"/>
            <a:ext cx="1964210" cy="246117"/>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smtClean="0">
                <a:latin typeface="Huawei Sans" panose="020C0503030203020204" pitchFamily="34" charset="0"/>
              </a:rPr>
              <a:t>Port in authorized state</a:t>
            </a:r>
            <a:endParaRPr lang="en-US" sz="1200" dirty="0">
              <a:latin typeface="Huawei Sans" panose="020C0503030203020204" pitchFamily="34" charset="0"/>
            </a:endParaRPr>
          </a:p>
        </p:txBody>
      </p:sp>
      <p:sp>
        <p:nvSpPr>
          <p:cNvPr id="34" name="弧形 33">
            <a:extLst>
              <a:ext uri="{FF2B5EF4-FFF2-40B4-BE49-F238E27FC236}">
                <a16:creationId xmlns:a16="http://schemas.microsoft.com/office/drawing/2014/main" xmlns="" id="{3DA70471-7798-42CD-B717-EB45EDA46C09}"/>
              </a:ext>
            </a:extLst>
          </p:cNvPr>
          <p:cNvSpPr/>
          <p:nvPr/>
        </p:nvSpPr>
        <p:spPr bwMode="gray">
          <a:xfrm>
            <a:off x="5215678" y="3257113"/>
            <a:ext cx="496061" cy="447207"/>
          </a:xfrm>
          <a:prstGeom prst="arc">
            <a:avLst>
              <a:gd name="adj1" fmla="val 15456015"/>
              <a:gd name="adj2" fmla="val 6243066"/>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200" dirty="0">
              <a:latin typeface="Huawei Sans" panose="020C0503030203020204" pitchFamily="34" charset="0"/>
            </a:endParaRPr>
          </a:p>
        </p:txBody>
      </p:sp>
      <p:pic>
        <p:nvPicPr>
          <p:cNvPr id="35" name="图片 3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542203" y="1247292"/>
            <a:ext cx="566920" cy="402702"/>
          </a:xfrm>
          <a:prstGeom prst="rect">
            <a:avLst/>
          </a:prstGeom>
          <a:effectLst>
            <a:outerShdw blurRad="50800" dist="50800" dir="5400000" algn="ctr" rotWithShape="0">
              <a:schemeClr val="bg1"/>
            </a:outerShdw>
          </a:effectLst>
        </p:spPr>
      </p:pic>
      <p:pic>
        <p:nvPicPr>
          <p:cNvPr id="36" name="图片 35" descr="交换机.png"/>
          <p:cNvPicPr>
            <a:picLocks noChangeAspect="1"/>
          </p:cNvPicPr>
          <p:nvPr/>
        </p:nvPicPr>
        <p:blipFill>
          <a:blip r:embed="rId4" cstate="print"/>
          <a:stretch>
            <a:fillRect/>
          </a:stretch>
        </p:blipFill>
        <p:spPr bwMode="gray">
          <a:xfrm>
            <a:off x="5120122" y="1208177"/>
            <a:ext cx="539999" cy="441817"/>
          </a:xfrm>
          <a:prstGeom prst="rect">
            <a:avLst/>
          </a:prstGeom>
        </p:spPr>
      </p:pic>
      <p:pic>
        <p:nvPicPr>
          <p:cNvPr id="37" name="图片 36" descr="通用交换机.png"/>
          <p:cNvPicPr>
            <a:picLocks noChangeAspect="1"/>
          </p:cNvPicPr>
          <p:nvPr/>
        </p:nvPicPr>
        <p:blipFill>
          <a:blip r:embed="rId5" cstate="print"/>
          <a:stretch>
            <a:fillRect/>
          </a:stretch>
        </p:blipFill>
        <p:spPr bwMode="gray">
          <a:xfrm>
            <a:off x="2949308" y="1180502"/>
            <a:ext cx="540000" cy="441818"/>
          </a:xfrm>
          <a:prstGeom prst="rect">
            <a:avLst/>
          </a:prstGeom>
        </p:spPr>
      </p:pic>
      <p:sp>
        <p:nvSpPr>
          <p:cNvPr id="38" name="矩形 37">
            <a:extLst>
              <a:ext uri="{FF2B5EF4-FFF2-40B4-BE49-F238E27FC236}">
                <a16:creationId xmlns:a16="http://schemas.microsoft.com/office/drawing/2014/main" xmlns="" id="{ABAA294B-8AE9-47E0-B730-4203D9CE1427}"/>
              </a:ext>
            </a:extLst>
          </p:cNvPr>
          <p:cNvSpPr/>
          <p:nvPr/>
        </p:nvSpPr>
        <p:spPr bwMode="gray">
          <a:xfrm>
            <a:off x="6153344" y="1773347"/>
            <a:ext cx="5536813" cy="1798029"/>
          </a:xfrm>
          <a:prstGeom prst="rect">
            <a:avLst/>
          </a:prstGeom>
          <a:ln>
            <a:solidFill>
              <a:srgbClr val="BFBFBF"/>
            </a:solidFill>
          </a:ln>
        </p:spPr>
        <p:txBody>
          <a:bodyPr wrap="square" lIns="108000" tIns="108000" rIns="108000" bIns="108000">
            <a:noAutofit/>
          </a:bodyPr>
          <a:lstStyle/>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Triggered by a client:</a:t>
            </a:r>
            <a:r>
              <a:rPr lang="en-US" altLang="zh-CN" sz="1200" dirty="0" smtClean="0">
                <a:latin typeface="Huawei Sans" panose="020C0503030203020204" pitchFamily="34" charset="0"/>
              </a:rPr>
              <a:t> When a user starts the client and enters the user name and password, the client sends an EAP packet to the access device to trigger authentication</a:t>
            </a: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Triggered by an access device:</a:t>
            </a:r>
            <a:r>
              <a:rPr lang="en-US" altLang="zh-CN" sz="1200" dirty="0" smtClean="0">
                <a:latin typeface="Huawei Sans" panose="020C0503030203020204" pitchFamily="34" charset="0"/>
              </a:rPr>
              <a:t> When receiving a </a:t>
            </a:r>
            <a:r>
              <a:rPr lang="en-US" altLang="zh-CN" sz="1200" dirty="0" err="1" smtClean="0">
                <a:latin typeface="Huawei Sans" panose="020C0503030203020204" pitchFamily="34" charset="0"/>
              </a:rPr>
              <a:t>DHCP</a:t>
            </a:r>
            <a:r>
              <a:rPr lang="en-US" altLang="zh-CN" sz="1200" dirty="0" smtClean="0">
                <a:latin typeface="Huawei Sans" panose="020C0503030203020204" pitchFamily="34" charset="0"/>
              </a:rPr>
              <a:t> or ARP packet from a user terminal, the access device proactively enables the user terminal to display the client page and prompt the user to enter the user name and password. After the user name and password are entered, authentication is started</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39" name="圆角矩形 75"/>
          <p:cNvSpPr/>
          <p:nvPr/>
        </p:nvSpPr>
        <p:spPr bwMode="gray">
          <a:xfrm>
            <a:off x="6153344" y="1347871"/>
            <a:ext cx="553681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triggering modes</a:t>
            </a:r>
            <a:endParaRPr lang="en-US" sz="1600" dirty="0">
              <a:solidFill>
                <a:srgbClr val="30B5C5"/>
              </a:solidFill>
              <a:latin typeface="Huawei Sans" panose="020C0503030203020204" pitchFamily="34" charset="0"/>
            </a:endParaRPr>
          </a:p>
        </p:txBody>
      </p:sp>
      <p:sp>
        <p:nvSpPr>
          <p:cNvPr id="40" name="矩形 39">
            <a:extLst>
              <a:ext uri="{FF2B5EF4-FFF2-40B4-BE49-F238E27FC236}">
                <a16:creationId xmlns:a16="http://schemas.microsoft.com/office/drawing/2014/main" xmlns="" id="{F94D39C3-E092-4F24-A460-855001DB1819}"/>
              </a:ext>
            </a:extLst>
          </p:cNvPr>
          <p:cNvSpPr/>
          <p:nvPr/>
        </p:nvSpPr>
        <p:spPr bwMode="gray">
          <a:xfrm>
            <a:off x="6153344" y="4146721"/>
            <a:ext cx="5536813" cy="1427605"/>
          </a:xfrm>
          <a:prstGeom prst="rect">
            <a:avLst/>
          </a:prstGeom>
          <a:ln>
            <a:solidFill>
              <a:srgbClr val="BFBFBF"/>
            </a:solidFill>
          </a:ln>
        </p:spPr>
        <p:txBody>
          <a:bodyPr wrap="square" lIns="108000" tIns="108000" rIns="108000" bIns="108000">
            <a:noAutofit/>
          </a:bodyPr>
          <a:lstStyle/>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Port-based access control:</a:t>
            </a:r>
            <a:r>
              <a:rPr lang="en-US" altLang="zh-CN" sz="1200" dirty="0" smtClean="0">
                <a:latin typeface="Huawei Sans" panose="020C0503030203020204" pitchFamily="34" charset="0"/>
              </a:rPr>
              <a:t> allows subsequent users on a port to access the network once a user has been authenticated on the port. When the first user goes offline, all the other users cannot use network resources</a:t>
            </a:r>
            <a:r>
              <a:rPr lang="en-US" sz="1200" dirty="0" smtClean="0">
                <a:latin typeface="Huawei Sans" panose="020C0503030203020204" pitchFamily="34" charset="0"/>
              </a:rPr>
              <a:t>.</a:t>
            </a:r>
          </a:p>
          <a:p>
            <a:pPr marL="228594" lvl="1" indent="-228594" fontAlgn="ctr">
              <a:spcAft>
                <a:spcPts val="800"/>
              </a:spcAft>
              <a:buFont typeface="Arial" panose="020B0604020202020204" pitchFamily="34" charset="0"/>
              <a:buChar char="•"/>
              <a:tabLst>
                <a:tab pos="484673" algn="l"/>
              </a:tabLst>
            </a:pPr>
            <a:r>
              <a:rPr lang="en-US" altLang="zh-CN" sz="1200" b="1" dirty="0" smtClean="0">
                <a:latin typeface="Huawei Sans" panose="020C0503030203020204" pitchFamily="34" charset="0"/>
              </a:rPr>
              <a:t>MAC address–based access control:</a:t>
            </a:r>
            <a:r>
              <a:rPr lang="en-US" altLang="zh-CN" sz="1200" dirty="0" smtClean="0">
                <a:latin typeface="Huawei Sans" panose="020C0503030203020204" pitchFamily="34" charset="0"/>
              </a:rPr>
              <a:t> requires each user on a port to be authenticated separately before granting them access to the network</a:t>
            </a:r>
            <a:r>
              <a:rPr lang="en-US" sz="1200" dirty="0" smtClean="0">
                <a:latin typeface="Huawei Sans" panose="020C0503030203020204" pitchFamily="34" charset="0"/>
              </a:rPr>
              <a:t>. </a:t>
            </a:r>
            <a:r>
              <a:rPr lang="en-US" altLang="zh-CN" sz="1200" dirty="0" smtClean="0">
                <a:latin typeface="Huawei Sans" panose="020C0503030203020204" pitchFamily="34" charset="0"/>
              </a:rPr>
              <a:t>When a user goes offline, other users are not affected.</a:t>
            </a:r>
            <a:endParaRPr lang="en-US" sz="1200" dirty="0">
              <a:latin typeface="Huawei Sans" panose="020C0503030203020204" pitchFamily="34" charset="0"/>
            </a:endParaRPr>
          </a:p>
        </p:txBody>
      </p:sp>
      <p:sp>
        <p:nvSpPr>
          <p:cNvPr id="41" name="圆角矩形 75"/>
          <p:cNvSpPr/>
          <p:nvPr/>
        </p:nvSpPr>
        <p:spPr bwMode="gray">
          <a:xfrm>
            <a:off x="6153344" y="3712669"/>
            <a:ext cx="553681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rPr>
              <a:t>802.1X access control</a:t>
            </a:r>
            <a:endParaRPr lang="en-US" sz="1600" dirty="0">
              <a:solidFill>
                <a:srgbClr val="30B5C5"/>
              </a:solidFill>
              <a:latin typeface="Huawei Sans" panose="020C0503030203020204" pitchFamily="34" charset="0"/>
            </a:endParaRPr>
          </a:p>
        </p:txBody>
      </p:sp>
      <p:grpSp>
        <p:nvGrpSpPr>
          <p:cNvPr id="2" name="组合 1"/>
          <p:cNvGrpSpPr/>
          <p:nvPr/>
        </p:nvGrpSpPr>
        <p:grpSpPr bwMode="gray">
          <a:xfrm>
            <a:off x="8532000" y="98481"/>
            <a:ext cx="3218098" cy="213120"/>
            <a:chOff x="8907094" y="98481"/>
            <a:chExt cx="3218098" cy="213120"/>
          </a:xfrm>
        </p:grpSpPr>
        <p:sp>
          <p:nvSpPr>
            <p:cNvPr id="46" name="五边形 45"/>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8" name="燕尾形 47"/>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9" name="燕尾形 48"/>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581133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1610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Basic 802.1X Authentication Configuration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07860" y="1537644"/>
            <a:ext cx="1084122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dot1x</a:t>
            </a:r>
            <a:r>
              <a:rPr lang="en-US" sz="1600" b="1" dirty="0" smtClean="0">
                <a:latin typeface="Huawei Sans" panose="020C0503030203020204" pitchFamily="34" charset="0"/>
              </a:rPr>
              <a:t>-access-profile name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5324" y="1133490"/>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an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and enter the </a:t>
            </a:r>
            <a:r>
              <a:rPr lang="en-US" sz="1600" dirty="0" err="1" smtClean="0">
                <a:latin typeface="Huawei Sans" panose="020C0503030203020204" pitchFamily="34" charset="0"/>
              </a:rPr>
              <a:t>802.1X</a:t>
            </a:r>
            <a:r>
              <a:rPr lang="en-US" sz="1600" dirty="0" smtClean="0">
                <a:latin typeface="Huawei Sans" panose="020C0503030203020204" pitchFamily="34" charset="0"/>
              </a:rPr>
              <a:t> access profile view.</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7860" y="1786433"/>
            <a:ext cx="10841228" cy="70788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device uses </a:t>
            </a:r>
            <a:r>
              <a:rPr lang="en-US" sz="1400" dirty="0" err="1" smtClean="0">
                <a:latin typeface="Huawei Sans" panose="020C0503030203020204" pitchFamily="34" charset="0"/>
              </a:rPr>
              <a:t>802.1X</a:t>
            </a:r>
            <a:r>
              <a:rPr lang="en-US" sz="1400" dirty="0" smtClean="0">
                <a:latin typeface="Huawei Sans" panose="020C0503030203020204" pitchFamily="34" charset="0"/>
              </a:rPr>
              <a:t> access profiles to </a:t>
            </a:r>
            <a:r>
              <a:rPr lang="en-US" altLang="zh-CN" sz="1400" dirty="0" smtClean="0">
                <a:latin typeface="Huawei Sans" panose="020C0503030203020204" pitchFamily="34" charset="0"/>
              </a:rPr>
              <a:t>uniformly </a:t>
            </a:r>
            <a:r>
              <a:rPr lang="en-US" sz="1400" dirty="0" smtClean="0">
                <a:latin typeface="Huawei Sans" panose="020C0503030203020204" pitchFamily="34" charset="0"/>
              </a:rPr>
              <a:t>manage all </a:t>
            </a:r>
            <a:r>
              <a:rPr lang="en-US" sz="1400" dirty="0" err="1" smtClean="0">
                <a:latin typeface="Huawei Sans" panose="020C0503030203020204" pitchFamily="34" charset="0"/>
              </a:rPr>
              <a:t>802.1X</a:t>
            </a:r>
            <a:r>
              <a:rPr lang="en-US" sz="1400" dirty="0" smtClean="0">
                <a:latin typeface="Huawei Sans" panose="020C0503030203020204" pitchFamily="34" charset="0"/>
              </a:rPr>
              <a:t> access configurations. By default, the device has a built-in </a:t>
            </a:r>
            <a:r>
              <a:rPr lang="en-US" sz="1400" dirty="0" err="1" smtClean="0">
                <a:latin typeface="Huawei Sans" panose="020C0503030203020204" pitchFamily="34" charset="0"/>
              </a:rPr>
              <a:t>802.1X</a:t>
            </a:r>
            <a:r>
              <a:rPr lang="en-US" sz="1400" dirty="0" smtClean="0">
                <a:latin typeface="Huawei Sans" panose="020C0503030203020204" pitchFamily="34" charset="0"/>
              </a:rPr>
              <a:t> access profile named </a:t>
            </a:r>
            <a:r>
              <a:rPr lang="en-US" sz="1400" b="1" dirty="0" err="1" smtClean="0">
                <a:latin typeface="Huawei Sans" panose="020C0503030203020204" pitchFamily="34" charset="0"/>
              </a:rPr>
              <a:t>dot1x_access_profile</a:t>
            </a: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07860" y="3232552"/>
            <a:ext cx="1084122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dot1x</a:t>
            </a:r>
            <a:r>
              <a:rPr lang="en-US" sz="1600" dirty="0" smtClean="0">
                <a:latin typeface="Huawei Sans" panose="020C0503030203020204" pitchFamily="34" charset="0"/>
              </a:rPr>
              <a:t>-access-profile-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 authentication-method </a:t>
            </a:r>
            <a:r>
              <a:rPr lang="en-US" sz="1600" dirty="0" smtClean="0">
                <a:latin typeface="Huawei Sans" panose="020C0503030203020204" pitchFamily="34" charset="0"/>
              </a:rPr>
              <a:t>{</a:t>
            </a:r>
            <a:r>
              <a:rPr lang="en-US" sz="1600" b="1" dirty="0" smtClean="0">
                <a:latin typeface="Huawei Sans" panose="020C0503030203020204" pitchFamily="34" charset="0"/>
              </a:rPr>
              <a:t> chap </a:t>
            </a:r>
            <a:r>
              <a:rPr lang="en-US" sz="1600" dirty="0" smtClean="0">
                <a:latin typeface="Huawei Sans" panose="020C0503030203020204" pitchFamily="34" charset="0"/>
              </a:rPr>
              <a:t>| </a:t>
            </a:r>
            <a:r>
              <a:rPr lang="en-US" sz="1600" b="1" dirty="0" smtClean="0">
                <a:latin typeface="Huawei Sans" panose="020C0503030203020204" pitchFamily="34" charset="0"/>
              </a:rPr>
              <a:t>pap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eap</a:t>
            </a:r>
            <a:r>
              <a:rPr lang="en-US" sz="1600" b="1" dirty="0" smtClean="0">
                <a:latin typeface="Huawei Sans" panose="020C0503030203020204" pitchFamily="34" charset="0"/>
              </a:rPr>
              <a:t>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5324" y="2828398"/>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authentication mode for </a:t>
            </a:r>
            <a:r>
              <a:rPr lang="en-US" sz="1600" dirty="0" err="1" smtClean="0">
                <a:latin typeface="Huawei Sans" panose="020C0503030203020204" pitchFamily="34" charset="0"/>
              </a:rPr>
              <a:t>802.1X</a:t>
            </a:r>
            <a:r>
              <a:rPr lang="en-US" sz="1600" dirty="0" smtClean="0">
                <a:latin typeface="Huawei Sans" panose="020C0503030203020204" pitchFamily="34" charset="0"/>
              </a:rPr>
              <a:t> users.</a:t>
            </a:r>
            <a:endParaRPr lang="en-US" sz="1600" dirty="0">
              <a:latin typeface="Huawei Sans" panose="020C0503030203020204" pitchFamily="34" charset="0"/>
            </a:endParaRPr>
          </a:p>
        </p:txBody>
      </p:sp>
      <p:sp>
        <p:nvSpPr>
          <p:cNvPr id="9" name="矩形 8">
            <a:extLst>
              <a:ext uri="{FF2B5EF4-FFF2-40B4-BE49-F238E27FC236}">
                <a16:creationId xmlns:a16="http://schemas.microsoft.com/office/drawing/2014/main" xmlns="" id="{2683E34D-F948-4861-A2DA-5897E9554D17}"/>
              </a:ext>
            </a:extLst>
          </p:cNvPr>
          <p:cNvSpPr/>
          <p:nvPr/>
        </p:nvSpPr>
        <p:spPr>
          <a:xfrm>
            <a:off x="907860" y="3479841"/>
            <a:ext cx="10841228" cy="197172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In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the device supports two authentication modes:</a:t>
            </a:r>
            <a:endParaRPr lang="en-US" altLang="zh-CN" sz="1400" dirty="0" smtClean="0">
              <a:latin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EAP termination: The device parses EAP packets, encapsulates user authentication information into RADIUS packets, and sends the packets to the RADIUS server for authentication. You can specify the </a:t>
            </a:r>
            <a:r>
              <a:rPr lang="en-US" sz="1400" b="1" dirty="0" smtClean="0">
                <a:latin typeface="Huawei Sans" panose="020C0503030203020204" pitchFamily="34" charset="0"/>
              </a:rPr>
              <a:t>chap</a:t>
            </a:r>
            <a:r>
              <a:rPr lang="en-US" sz="1400" dirty="0" smtClean="0">
                <a:latin typeface="Huawei Sans" panose="020C0503030203020204" pitchFamily="34" charset="0"/>
              </a:rPr>
              <a:t> or </a:t>
            </a:r>
            <a:r>
              <a:rPr lang="en-US" sz="1400" b="1" dirty="0" smtClean="0">
                <a:latin typeface="Huawei Sans" panose="020C0503030203020204" pitchFamily="34" charset="0"/>
              </a:rPr>
              <a:t>pap</a:t>
            </a:r>
            <a:r>
              <a:rPr lang="en-US" sz="1400" dirty="0" smtClean="0">
                <a:latin typeface="Huawei Sans" panose="020C0503030203020204" pitchFamily="34" charset="0"/>
              </a:rPr>
              <a:t> parameter to configure the authentication mode between the device and RADIUS server.</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EAP relay: The device directly encapsulates the received EAP packets containing user authentication information into RADIUS packets, and sends the RADIUS packets to the RADIUS server. This mechanism is also known as EAP over RADIUS (</a:t>
            </a:r>
            <a:r>
              <a:rPr lang="en-US" sz="1400" dirty="0" err="1" smtClean="0">
                <a:latin typeface="Huawei Sans" panose="020C0503030203020204" pitchFamily="34" charset="0"/>
              </a:rPr>
              <a:t>EAPoR</a:t>
            </a: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14" name="五边形 13"/>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燕尾形 1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6" name="燕尾形 15"/>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7" name="燕尾形 16"/>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505556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en-US" dirty="0"/>
              <a:t>Basic 802.1X Authentication Configuration (2)</a:t>
            </a:r>
            <a:endParaRPr lang="en-US" altLang="zh-CN" dirty="0"/>
          </a:p>
        </p:txBody>
      </p:sp>
      <p:sp>
        <p:nvSpPr>
          <p:cNvPr id="10" name="矩形 9">
            <a:extLst>
              <a:ext uri="{FF2B5EF4-FFF2-40B4-BE49-F238E27FC236}">
                <a16:creationId xmlns:a16="http://schemas.microsoft.com/office/drawing/2014/main" xmlns="" id="{4155CF1B-D6D5-4CBC-A7C4-3539BA1D8C49}"/>
              </a:ext>
            </a:extLst>
          </p:cNvPr>
          <p:cNvSpPr/>
          <p:nvPr/>
        </p:nvSpPr>
        <p:spPr>
          <a:xfrm>
            <a:off x="905737" y="1509651"/>
            <a:ext cx="10843351" cy="335546"/>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[Huawei-dot1x-access-profile-ProfileName] </a:t>
            </a:r>
            <a:r>
              <a:rPr lang="en-US" sz="1400" b="1" dirty="0" smtClean="0">
                <a:latin typeface="Huawei Sans" panose="020C0503030203020204" pitchFamily="34" charset="0"/>
              </a:rPr>
              <a:t>authentication</a:t>
            </a:r>
            <a:r>
              <a:rPr lang="en-US" sz="1400" dirty="0" smtClean="0">
                <a:latin typeface="Huawei Sans" panose="020C0503030203020204" pitchFamily="34" charset="0"/>
              </a:rPr>
              <a:t> </a:t>
            </a:r>
            <a:r>
              <a:rPr lang="en-US" sz="1400" b="1" dirty="0" smtClean="0">
                <a:latin typeface="Huawei Sans" panose="020C0503030203020204" pitchFamily="34" charset="0"/>
              </a:rPr>
              <a:t>trigger-condition</a:t>
            </a:r>
            <a:r>
              <a:rPr lang="en-US" sz="1400" dirty="0" smtClean="0">
                <a:latin typeface="Huawei Sans" panose="020C0503030203020204" pitchFamily="34" charset="0"/>
              </a:rPr>
              <a:t> { </a:t>
            </a:r>
            <a:r>
              <a:rPr lang="en-US" sz="1400" b="1" dirty="0" err="1" smtClean="0">
                <a:latin typeface="Huawei Sans" panose="020C0503030203020204" pitchFamily="34" charset="0"/>
              </a:rPr>
              <a:t>dhcp</a:t>
            </a:r>
            <a:r>
              <a:rPr lang="en-US" sz="1400" dirty="0" smtClean="0">
                <a:latin typeface="Huawei Sans" panose="020C0503030203020204" pitchFamily="34" charset="0"/>
              </a:rPr>
              <a:t> | </a:t>
            </a:r>
            <a:r>
              <a:rPr lang="en-US" sz="1400" b="1" dirty="0" err="1" smtClean="0">
                <a:latin typeface="Huawei Sans" panose="020C0503030203020204" pitchFamily="34" charset="0"/>
              </a:rPr>
              <a:t>arp</a:t>
            </a:r>
            <a:r>
              <a:rPr lang="en-US" sz="1400" dirty="0" smtClean="0">
                <a:latin typeface="Huawei Sans" panose="020C0503030203020204" pitchFamily="34" charset="0"/>
              </a:rPr>
              <a:t> | </a:t>
            </a:r>
            <a:r>
              <a:rPr lang="en-US" sz="1400" b="1" dirty="0" smtClean="0">
                <a:latin typeface="Huawei Sans" panose="020C0503030203020204" pitchFamily="34" charset="0"/>
              </a:rPr>
              <a:t>dhcpv6</a:t>
            </a:r>
            <a:r>
              <a:rPr lang="en-US" sz="1400" dirty="0" smtClean="0">
                <a:latin typeface="Huawei Sans" panose="020C0503030203020204" pitchFamily="34" charset="0"/>
              </a:rPr>
              <a:t> | </a:t>
            </a:r>
            <a:r>
              <a:rPr lang="en-US" sz="1400" b="1" dirty="0" err="1" smtClean="0">
                <a:latin typeface="Huawei Sans" panose="020C0503030203020204" pitchFamily="34" charset="0"/>
              </a:rPr>
              <a:t>nd</a:t>
            </a:r>
            <a:r>
              <a:rPr lang="en-US" sz="1400" dirty="0" smtClean="0">
                <a:latin typeface="Huawei Sans" panose="020C0503030203020204" pitchFamily="34" charset="0"/>
              </a:rPr>
              <a:t> | </a:t>
            </a:r>
            <a:r>
              <a:rPr lang="en-US" sz="1400" b="1" dirty="0" smtClean="0">
                <a:latin typeface="Huawei Sans" panose="020C0503030203020204" pitchFamily="34" charset="0"/>
              </a:rPr>
              <a:t>any-l2-packet</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44C4E0BA-5C90-4FB6-BCA6-99B663B19FA8}"/>
              </a:ext>
            </a:extLst>
          </p:cNvPr>
          <p:cNvSpPr/>
          <p:nvPr/>
        </p:nvSpPr>
        <p:spPr>
          <a:xfrm>
            <a:off x="445985" y="1133490"/>
            <a:ext cx="10715594" cy="307777"/>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the type of packets that can trigger </a:t>
            </a:r>
            <a:r>
              <a:rPr lang="en-US" sz="1600" dirty="0" err="1" smtClean="0">
                <a:latin typeface="Huawei Sans" panose="020C0503030203020204" pitchFamily="34" charset="0"/>
              </a:rPr>
              <a:t>802.1X</a:t>
            </a:r>
            <a:r>
              <a:rPr lang="en-US" sz="1600" dirty="0" smtClean="0">
                <a:latin typeface="Huawei Sans" panose="020C0503030203020204" pitchFamily="34" charset="0"/>
              </a:rPr>
              <a:t> authentication.</a:t>
            </a:r>
            <a:endParaRPr lang="en-US" sz="1600" dirty="0">
              <a:latin typeface="Huawei Sans" panose="020C0503030203020204" pitchFamily="34" charset="0"/>
            </a:endParaRPr>
          </a:p>
        </p:txBody>
      </p:sp>
      <p:sp>
        <p:nvSpPr>
          <p:cNvPr id="12" name="矩形 11">
            <a:extLst>
              <a:ext uri="{FF2B5EF4-FFF2-40B4-BE49-F238E27FC236}">
                <a16:creationId xmlns:a16="http://schemas.microsoft.com/office/drawing/2014/main" xmlns="" id="{2683E34D-F948-4861-A2DA-5897E9554D17}"/>
              </a:ext>
            </a:extLst>
          </p:cNvPr>
          <p:cNvSpPr/>
          <p:nvPr/>
        </p:nvSpPr>
        <p:spPr>
          <a:xfrm>
            <a:off x="905737" y="1743624"/>
            <a:ext cx="10253723"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After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is enabled, </a:t>
            </a:r>
            <a:r>
              <a:rPr lang="en-US" sz="1400" dirty="0" err="1" smtClean="0">
                <a:latin typeface="Huawei Sans" panose="020C0503030203020204" pitchFamily="34" charset="0"/>
              </a:rPr>
              <a:t>DHCP</a:t>
            </a:r>
            <a:r>
              <a:rPr lang="en-US" sz="1400" dirty="0" smtClean="0">
                <a:latin typeface="Huawei Sans" panose="020C0503030203020204" pitchFamily="34" charset="0"/>
              </a:rPr>
              <a:t>, </a:t>
            </a:r>
            <a:r>
              <a:rPr lang="en-US" sz="1400" dirty="0" err="1" smtClean="0">
                <a:latin typeface="Huawei Sans" panose="020C0503030203020204" pitchFamily="34" charset="0"/>
              </a:rPr>
              <a:t>DHCPv6</a:t>
            </a:r>
            <a:r>
              <a:rPr lang="en-US" sz="1400" dirty="0" smtClean="0">
                <a:latin typeface="Huawei Sans" panose="020C0503030203020204" pitchFamily="34" charset="0"/>
              </a:rPr>
              <a:t>, ND, and ARP packets can trigger </a:t>
            </a:r>
            <a:r>
              <a:rPr lang="en-US" altLang="zh-CN" sz="1400" dirty="0" err="1" smtClean="0">
                <a:latin typeface="Huawei Sans" panose="020C0503030203020204" pitchFamily="34" charset="0"/>
              </a:rPr>
              <a:t>802.1X</a:t>
            </a:r>
            <a:r>
              <a:rPr lang="en-US" altLang="zh-CN" sz="1400" dirty="0" smtClean="0">
                <a:latin typeface="Huawei Sans" panose="020C0503030203020204" pitchFamily="34" charset="0"/>
              </a:rPr>
              <a:t> authentication </a:t>
            </a:r>
            <a:r>
              <a:rPr lang="en-US" sz="1400" dirty="0" smtClean="0">
                <a:latin typeface="Huawei Sans" panose="020C0503030203020204" pitchFamily="34" charset="0"/>
              </a:rPr>
              <a:t>by default.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155CF1B-D6D5-4CBC-A7C4-3539BA1D8C49}"/>
              </a:ext>
            </a:extLst>
          </p:cNvPr>
          <p:cNvSpPr/>
          <p:nvPr/>
        </p:nvSpPr>
        <p:spPr>
          <a:xfrm>
            <a:off x="905736" y="3143008"/>
            <a:ext cx="10843351"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GigabitEthernet0</a:t>
            </a:r>
            <a:r>
              <a:rPr lang="en-US" sz="1400" dirty="0" smtClean="0">
                <a:latin typeface="Huawei Sans" panose="020C0503030203020204" pitchFamily="34" charset="0"/>
              </a:rPr>
              <a:t>/0/1] </a:t>
            </a:r>
            <a:r>
              <a:rPr lang="en-US" sz="1400" b="1" dirty="0" err="1" smtClean="0">
                <a:latin typeface="Huawei Sans" panose="020C0503030203020204" pitchFamily="34" charset="0"/>
              </a:rPr>
              <a:t>l2protocol</a:t>
            </a:r>
            <a:r>
              <a:rPr lang="en-US" sz="1400" b="1" dirty="0" smtClean="0">
                <a:latin typeface="Huawei Sans" panose="020C0503030203020204" pitchFamily="34" charset="0"/>
              </a:rPr>
              <a:t>-tunnel</a:t>
            </a:r>
            <a:r>
              <a:rPr lang="en-US" sz="1400" dirty="0" smtClean="0">
                <a:latin typeface="Huawei Sans" panose="020C0503030203020204" pitchFamily="34" charset="0"/>
              </a:rPr>
              <a:t> </a:t>
            </a:r>
            <a:r>
              <a:rPr lang="en-US" sz="1400" b="1" dirty="0" smtClean="0">
                <a:latin typeface="Huawei Sans" panose="020C0503030203020204" pitchFamily="34" charset="0"/>
              </a:rPr>
              <a:t>user-defined-protocol</a:t>
            </a:r>
            <a:r>
              <a:rPr lang="en-US" sz="1400" dirty="0" smtClean="0">
                <a:latin typeface="Huawei Sans" panose="020C0503030203020204" pitchFamily="34" charset="0"/>
              </a:rPr>
              <a:t> </a:t>
            </a:r>
            <a:r>
              <a:rPr lang="en-US" sz="1400" i="1" dirty="0" smtClean="0">
                <a:latin typeface="Huawei Sans" panose="020C0503030203020204" pitchFamily="34" charset="0"/>
              </a:rPr>
              <a:t>protocol-name</a:t>
            </a:r>
            <a:r>
              <a:rPr lang="en-US" sz="1400" dirty="0" smtClean="0">
                <a:latin typeface="Huawei Sans" panose="020C0503030203020204" pitchFamily="34" charset="0"/>
              </a:rPr>
              <a:t> </a:t>
            </a:r>
            <a:r>
              <a:rPr lang="en-US" sz="1400" b="1" dirty="0" smtClean="0">
                <a:latin typeface="Huawei Sans" panose="020C0503030203020204" pitchFamily="34" charset="0"/>
              </a:rPr>
              <a:t>enable</a:t>
            </a:r>
            <a:endParaRPr lang="en-US" sz="1400" b="1" dirty="0">
              <a:latin typeface="Huawei Sans" panose="020C0503030203020204" pitchFamily="34" charset="0"/>
            </a:endParaRPr>
          </a:p>
        </p:txBody>
      </p:sp>
      <p:sp>
        <p:nvSpPr>
          <p:cNvPr id="14" name="矩形 13">
            <a:extLst>
              <a:ext uri="{FF2B5EF4-FFF2-40B4-BE49-F238E27FC236}">
                <a16:creationId xmlns:a16="http://schemas.microsoft.com/office/drawing/2014/main" xmlns="" id="{44C4E0BA-5C90-4FB6-BCA6-99B663B19FA8}"/>
              </a:ext>
            </a:extLst>
          </p:cNvPr>
          <p:cNvSpPr/>
          <p:nvPr/>
        </p:nvSpPr>
        <p:spPr>
          <a:xfrm>
            <a:off x="445985" y="2363558"/>
            <a:ext cx="10715594" cy="307777"/>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Layer 2 transparent transmission of </a:t>
            </a:r>
            <a:r>
              <a:rPr lang="en-US" sz="1600" dirty="0" err="1" smtClean="0">
                <a:latin typeface="Huawei Sans" panose="020C0503030203020204" pitchFamily="34" charset="0"/>
              </a:rPr>
              <a:t>802.1X</a:t>
            </a:r>
            <a:r>
              <a:rPr lang="en-US" sz="1600" dirty="0" smtClean="0">
                <a:latin typeface="Huawei Sans" panose="020C0503030203020204" pitchFamily="34" charset="0"/>
              </a:rPr>
              <a:t> authentication packets.</a:t>
            </a:r>
            <a:endParaRPr lang="en-US" sz="1600" dirty="0">
              <a:latin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05737" y="3322676"/>
            <a:ext cx="10843351" cy="2554545"/>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In the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scenario, if there is a Layer 2 switch between the </a:t>
            </a:r>
            <a:r>
              <a:rPr lang="en-US" sz="1400" dirty="0" err="1" smtClean="0">
                <a:latin typeface="Huawei Sans" panose="020C0503030203020204" pitchFamily="34" charset="0"/>
              </a:rPr>
              <a:t>802.1X</a:t>
            </a:r>
            <a:r>
              <a:rPr lang="en-US" sz="1400" dirty="0" smtClean="0">
                <a:latin typeface="Huawei Sans" panose="020C0503030203020204" pitchFamily="34" charset="0"/>
              </a:rPr>
              <a:t>-enabled access device and users, Layer 2 transparent transmission of </a:t>
            </a:r>
            <a:r>
              <a:rPr lang="en-US" altLang="zh-CN" sz="1400" dirty="0" err="1" smtClean="0">
                <a:latin typeface="Huawei Sans" panose="020C0503030203020204" pitchFamily="34" charset="0"/>
              </a:rPr>
              <a:t>802.1X</a:t>
            </a:r>
            <a:r>
              <a:rPr lang="en-US" altLang="zh-CN" sz="1400" dirty="0" smtClean="0">
                <a:latin typeface="Huawei Sans" panose="020C0503030203020204" pitchFamily="34" charset="0"/>
              </a:rPr>
              <a:t> authentication packets</a:t>
            </a:r>
            <a:r>
              <a:rPr lang="en-US" sz="1400" dirty="0" smtClean="0">
                <a:latin typeface="Huawei Sans" panose="020C0503030203020204" pitchFamily="34" charset="0"/>
              </a:rPr>
              <a:t> must be enabled on the Layer 2 switch; otherwise, users cannot be successfully authenticated.</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The </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l2protocol-tunnel user-defined-protocol </a:t>
            </a:r>
            <a:r>
              <a:rPr lang="en-US" sz="1400" dirty="0" smtClean="0">
                <a:latin typeface="Huawei Sans" panose="020C0503030203020204" pitchFamily="34" charset="0"/>
              </a:rPr>
              <a:t>command defines Layer 2 protocol packets, including the protocol name, multicast destination MAC address (specified by </a:t>
            </a:r>
            <a:r>
              <a:rPr lang="en-US" sz="1400" b="1" dirty="0" smtClean="0">
                <a:latin typeface="Huawei Sans" panose="020C0503030203020204" pitchFamily="34" charset="0"/>
              </a:rPr>
              <a:t>protocol-mac</a:t>
            </a:r>
            <a:r>
              <a:rPr lang="en-US" sz="1400" dirty="0" smtClean="0">
                <a:latin typeface="Huawei Sans" panose="020C0503030203020204" pitchFamily="34" charset="0"/>
              </a:rPr>
              <a:t>), and replacement multicast MAC address </a:t>
            </a:r>
            <a:r>
              <a:rPr lang="en-US" altLang="zh-CN" sz="1400" dirty="0" smtClean="0">
                <a:latin typeface="Huawei Sans" panose="020C0503030203020204" pitchFamily="34" charset="0"/>
              </a:rPr>
              <a:t>(</a:t>
            </a:r>
            <a:r>
              <a:rPr lang="en-US" altLang="zh-CN" sz="1400" b="1" dirty="0" smtClean="0">
                <a:latin typeface="Huawei Sans" panose="020C0503030203020204" pitchFamily="34" charset="0"/>
              </a:rPr>
              <a:t>group-mac</a:t>
            </a:r>
            <a:r>
              <a:rPr lang="en-US" altLang="zh-CN" sz="1400" dirty="0" smtClean="0">
                <a:latin typeface="Huawei Sans" panose="020C0503030203020204" pitchFamily="34" charset="0"/>
              </a:rPr>
              <a:t>)</a:t>
            </a:r>
            <a:r>
              <a:rPr lang="en-US" sz="1400" dirty="0" smtClean="0">
                <a:latin typeface="Huawei Sans" panose="020C0503030203020204" pitchFamily="34" charset="0"/>
              </a:rPr>
              <a:t>. For </a:t>
            </a:r>
            <a:r>
              <a:rPr lang="en-US" sz="1400" dirty="0" err="1" smtClean="0">
                <a:latin typeface="Huawei Sans" panose="020C0503030203020204" pitchFamily="34" charset="0"/>
              </a:rPr>
              <a:t>802.1X</a:t>
            </a:r>
            <a:r>
              <a:rPr lang="en-US" sz="1400" dirty="0" smtClean="0">
                <a:latin typeface="Huawei Sans" panose="020C0503030203020204" pitchFamily="34" charset="0"/>
              </a:rPr>
              <a:t> authentication, values of the </a:t>
            </a:r>
            <a:r>
              <a:rPr lang="en-US" sz="1400" b="1" dirty="0" smtClean="0">
                <a:latin typeface="Huawei Sans" panose="020C0503030203020204" pitchFamily="34" charset="0"/>
              </a:rPr>
              <a:t>protocol-mac</a:t>
            </a:r>
            <a:r>
              <a:rPr lang="en-US" sz="1400" dirty="0" smtClean="0">
                <a:latin typeface="Huawei Sans" panose="020C0503030203020204" pitchFamily="34" charset="0"/>
              </a:rPr>
              <a:t> and </a:t>
            </a:r>
            <a:r>
              <a:rPr lang="en-US" sz="1400" b="1" dirty="0" smtClean="0">
                <a:latin typeface="Huawei Sans" panose="020C0503030203020204" pitchFamily="34" charset="0"/>
              </a:rPr>
              <a:t>group-mac</a:t>
            </a:r>
            <a:r>
              <a:rPr lang="en-US" sz="1400" dirty="0" smtClean="0">
                <a:latin typeface="Huawei Sans" panose="020C0503030203020204" pitchFamily="34" charset="0"/>
              </a:rPr>
              <a:t> parameters are </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0180-</a:t>
            </a:r>
            <a:r>
              <a:rPr lang="en-US" altLang="zh-CN" sz="1400"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c200</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-0003 and 0100-0000-0002, </a:t>
            </a:r>
            <a:r>
              <a:rPr lang="en-US" sz="1400" dirty="0" smtClean="0">
                <a:latin typeface="Huawei Sans" panose="020C0503030203020204" pitchFamily="34" charset="0"/>
              </a:rPr>
              <a:t>respectively.</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The </a:t>
            </a:r>
            <a:r>
              <a:rPr lang="en-US" altLang="zh-CN" sz="1400" b="1"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l2protocol</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-tunnel</a:t>
            </a:r>
            <a:r>
              <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400" b="1"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a:t>
            </a:r>
            <a:r>
              <a:rPr lang="en-US" sz="1400" dirty="0" smtClean="0">
                <a:latin typeface="Huawei Sans" panose="020C0503030203020204" pitchFamily="34" charset="0"/>
              </a:rPr>
              <a:t>command enables Layer 2 protocol tunneling on an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155CF1B-D6D5-4CBC-A7C4-3539BA1D8C49}"/>
              </a:ext>
            </a:extLst>
          </p:cNvPr>
          <p:cNvSpPr/>
          <p:nvPr/>
        </p:nvSpPr>
        <p:spPr>
          <a:xfrm>
            <a:off x="905736" y="2732890"/>
            <a:ext cx="10843351"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err="1" smtClean="0">
                <a:latin typeface="Huawei Sans" panose="020C0503030203020204" pitchFamily="34" charset="0"/>
              </a:rPr>
              <a:t>l2protocol</a:t>
            </a:r>
            <a:r>
              <a:rPr lang="en-US" sz="1400" b="1" dirty="0" smtClean="0">
                <a:latin typeface="Huawei Sans" panose="020C0503030203020204" pitchFamily="34" charset="0"/>
              </a:rPr>
              <a:t>-tunnel</a:t>
            </a:r>
            <a:r>
              <a:rPr lang="en-US" sz="1400" dirty="0" smtClean="0">
                <a:latin typeface="Huawei Sans" panose="020C0503030203020204" pitchFamily="34" charset="0"/>
              </a:rPr>
              <a:t> </a:t>
            </a:r>
            <a:r>
              <a:rPr lang="en-US" sz="1400" b="1" dirty="0" smtClean="0">
                <a:latin typeface="Huawei Sans" panose="020C0503030203020204" pitchFamily="34" charset="0"/>
              </a:rPr>
              <a:t>user-defined-protocol</a:t>
            </a:r>
            <a:r>
              <a:rPr lang="en-US" sz="1400" dirty="0" smtClean="0">
                <a:latin typeface="Huawei Sans" panose="020C0503030203020204" pitchFamily="34" charset="0"/>
              </a:rPr>
              <a:t> </a:t>
            </a:r>
            <a:r>
              <a:rPr lang="en-US" sz="1400" i="1" dirty="0" smtClean="0">
                <a:latin typeface="Huawei Sans" panose="020C0503030203020204" pitchFamily="34" charset="0"/>
              </a:rPr>
              <a:t>protocol-name</a:t>
            </a:r>
            <a:r>
              <a:rPr lang="en-US" sz="1400" dirty="0" smtClean="0">
                <a:latin typeface="Huawei Sans" panose="020C0503030203020204" pitchFamily="34" charset="0"/>
              </a:rPr>
              <a:t> </a:t>
            </a:r>
            <a:r>
              <a:rPr lang="en-US" sz="1400" b="1" dirty="0" smtClean="0">
                <a:latin typeface="Huawei Sans" panose="020C0503030203020204" pitchFamily="34" charset="0"/>
              </a:rPr>
              <a:t>protocol-mac</a:t>
            </a:r>
            <a:r>
              <a:rPr lang="en-US" sz="1400" dirty="0" smtClean="0">
                <a:latin typeface="Huawei Sans" panose="020C0503030203020204" pitchFamily="34" charset="0"/>
              </a:rPr>
              <a:t> </a:t>
            </a:r>
            <a:r>
              <a:rPr lang="en-US" sz="1400" i="1" dirty="0" smtClean="0">
                <a:latin typeface="Huawei Sans" panose="020C0503030203020204" pitchFamily="34" charset="0"/>
              </a:rPr>
              <a:t>protocol-mac</a:t>
            </a:r>
            <a:r>
              <a:rPr lang="en-US" sz="1400" dirty="0" smtClean="0">
                <a:latin typeface="Huawei Sans" panose="020C0503030203020204" pitchFamily="34" charset="0"/>
              </a:rPr>
              <a:t> </a:t>
            </a:r>
            <a:r>
              <a:rPr lang="en-US" sz="1400" b="1" dirty="0" smtClean="0">
                <a:latin typeface="Huawei Sans" panose="020C0503030203020204" pitchFamily="34" charset="0"/>
              </a:rPr>
              <a:t>group-mac</a:t>
            </a:r>
            <a:r>
              <a:rPr lang="en-US" sz="1400" dirty="0" smtClean="0">
                <a:latin typeface="Huawei Sans" panose="020C0503030203020204" pitchFamily="34" charset="0"/>
              </a:rPr>
              <a:t> </a:t>
            </a:r>
            <a:r>
              <a:rPr lang="en-US" sz="1400" i="1" dirty="0" smtClean="0">
                <a:latin typeface="Huawei Sans" panose="020C0503030203020204" pitchFamily="34" charset="0"/>
              </a:rPr>
              <a:t>group-mac </a:t>
            </a:r>
            <a:endParaRPr lang="en-US" sz="1400" i="1" dirty="0">
              <a:latin typeface="Huawei Sans" panose="020C0503030203020204" pitchFamily="34" charset="0"/>
            </a:endParaRPr>
          </a:p>
        </p:txBody>
      </p:sp>
      <p:grpSp>
        <p:nvGrpSpPr>
          <p:cNvPr id="2" name="组合 1"/>
          <p:cNvGrpSpPr/>
          <p:nvPr/>
        </p:nvGrpSpPr>
        <p:grpSpPr>
          <a:xfrm>
            <a:off x="8532000" y="98481"/>
            <a:ext cx="3218098" cy="213120"/>
            <a:chOff x="8907094" y="98481"/>
            <a:chExt cx="3218098" cy="213120"/>
          </a:xfrm>
        </p:grpSpPr>
        <p:sp>
          <p:nvSpPr>
            <p:cNvPr id="21" name="五边形 20"/>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3" name="燕尾形 22"/>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4" name="燕尾形 23"/>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8049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Summary of </a:t>
            </a:r>
            <a:r>
              <a:rPr lang="en-US" altLang="en-US" smtClean="0"/>
              <a:t>802.1X Authentication</a:t>
            </a:r>
            <a:endParaRPr lang="en-US" altLang="zh-CN" dirty="0"/>
          </a:p>
        </p:txBody>
      </p:sp>
      <p:sp>
        <p:nvSpPr>
          <p:cNvPr id="3" name="文本占位符 2"/>
          <p:cNvSpPr>
            <a:spLocks noGrp="1"/>
          </p:cNvSpPr>
          <p:nvPr>
            <p:ph type="body" sz="quarter" idx="10"/>
          </p:nvPr>
        </p:nvSpPr>
        <p:spPr/>
        <p:txBody>
          <a:bodyPr/>
          <a:lstStyle/>
          <a:p>
            <a:r>
              <a:rPr lang="en-US" altLang="zh-CN" sz="2000" smtClean="0"/>
              <a:t>802.1X authentication is a port-based network access control technology that encapsulates protocol packets in EAPoL format</a:t>
            </a:r>
            <a:r>
              <a:rPr lang="en-US" sz="2000" smtClean="0"/>
              <a:t>.</a:t>
            </a:r>
          </a:p>
          <a:p>
            <a:r>
              <a:rPr lang="en-US" altLang="zh-CN" sz="2000" smtClean="0"/>
              <a:t>You can set 802.1X authentication parameters based on the actual network requirements or device capabilities</a:t>
            </a:r>
            <a:r>
              <a:rPr lang="en-US" sz="2000" smtClean="0"/>
              <a:t>:</a:t>
            </a:r>
          </a:p>
          <a:p>
            <a:pPr lvl="1"/>
            <a:r>
              <a:rPr lang="en-US" altLang="zh-CN" sz="1800" smtClean="0"/>
              <a:t>802.1X access control</a:t>
            </a:r>
            <a:r>
              <a:rPr lang="en-US" sz="1800" smtClean="0"/>
              <a:t>: interface-based or MAC address</a:t>
            </a:r>
            <a:r>
              <a:rPr lang="en-US" altLang="zh-CN" sz="1800" smtClean="0"/>
              <a:t>–</a:t>
            </a:r>
            <a:r>
              <a:rPr lang="en-US" sz="1800" smtClean="0"/>
              <a:t>based</a:t>
            </a:r>
          </a:p>
          <a:p>
            <a:pPr lvl="1"/>
            <a:r>
              <a:rPr lang="en-US" sz="1800" smtClean="0"/>
              <a:t>Authentication mode: EAP termination or EAP relay</a:t>
            </a:r>
            <a:endParaRPr lang="en-US" altLang="zh-CN" sz="1800" smtClean="0"/>
          </a:p>
          <a:p>
            <a:pPr lvl="1"/>
            <a:r>
              <a:rPr lang="en-US" sz="1800" smtClean="0"/>
              <a:t>Authentication triggering mode: triggered by a </a:t>
            </a:r>
            <a:r>
              <a:rPr lang="en-US" altLang="zh-CN" sz="1800" smtClean="0"/>
              <a:t>client or access device</a:t>
            </a:r>
          </a:p>
          <a:p>
            <a:pPr lvl="1"/>
            <a:r>
              <a:rPr lang="en-US" sz="1800" smtClean="0"/>
              <a:t>Authentication protocol: EAP-TLS, EAP-TTLS, EAP-PEAP, or EAP-MD5</a:t>
            </a:r>
          </a:p>
          <a:p>
            <a:endParaRPr lang="en-US" altLang="zh-CN" sz="2000" dirty="0"/>
          </a:p>
        </p:txBody>
      </p:sp>
      <p:grpSp>
        <p:nvGrpSpPr>
          <p:cNvPr id="4" name="组合 3"/>
          <p:cNvGrpSpPr/>
          <p:nvPr/>
        </p:nvGrpSpPr>
        <p:grpSpPr>
          <a:xfrm>
            <a:off x="8532000" y="98481"/>
            <a:ext cx="3218098" cy="213120"/>
            <a:chOff x="8907094" y="98481"/>
            <a:chExt cx="3218098" cy="213120"/>
          </a:xfrm>
        </p:grpSpPr>
        <p:sp>
          <p:nvSpPr>
            <p:cNvPr id="8" name="五边形 7"/>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err="1" smtClean="0">
                  <a:solidFill>
                    <a:srgbClr val="FFFFFF"/>
                  </a:solidFill>
                  <a:latin typeface="Huawei Sans" panose="020C0503030203020204" pitchFamily="34" charset="0"/>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0" name="燕尾形 9"/>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11" name="燕尾形 10"/>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14323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en-US" dirty="0"/>
              <a:t>Overview of MAC Address Authentication</a:t>
            </a:r>
            <a:endParaRPr lang="en-US" altLang="zh-CN" dirty="0"/>
          </a:p>
        </p:txBody>
      </p:sp>
      <p:grpSp>
        <p:nvGrpSpPr>
          <p:cNvPr id="3" name="组合 2"/>
          <p:cNvGrpSpPr/>
          <p:nvPr/>
        </p:nvGrpSpPr>
        <p:grpSpPr bwMode="gray">
          <a:xfrm>
            <a:off x="8532000" y="98481"/>
            <a:ext cx="3218098" cy="213120"/>
            <a:chOff x="8907094" y="98481"/>
            <a:chExt cx="3218098" cy="213120"/>
          </a:xfrm>
        </p:grpSpPr>
        <p:sp>
          <p:nvSpPr>
            <p:cNvPr id="29" name="五边形 28"/>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31" name="燕尾形 30"/>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 name="文本框 20"/>
          <p:cNvSpPr txBox="1"/>
          <p:nvPr/>
        </p:nvSpPr>
        <p:spPr bwMode="gray">
          <a:xfrm>
            <a:off x="1492936" y="1612705"/>
            <a:ext cx="3589444" cy="338554"/>
          </a:xfrm>
          <a:prstGeom prst="rect">
            <a:avLst/>
          </a:prstGeom>
          <a:noFill/>
        </p:spPr>
        <p:txBody>
          <a:bodyPr wrap="none" rtlCol="0">
            <a:noAutofit/>
          </a:bodyPr>
          <a:lstStyle/>
          <a:p>
            <a:pPr fontAlgn="ctr"/>
            <a:r>
              <a:rPr lang="en-US" sz="1600" dirty="0" smtClean="0">
                <a:latin typeface="Huawei Sans" panose="020C0503030203020204" pitchFamily="34" charset="0"/>
              </a:rPr>
              <a:t>MAC address authentication process</a:t>
            </a:r>
            <a:endParaRPr lang="en-US" sz="1600" dirty="0">
              <a:latin typeface="Huawei Sans" panose="020C0503030203020204" pitchFamily="34" charset="0"/>
            </a:endParaRPr>
          </a:p>
        </p:txBody>
      </p:sp>
      <p:sp>
        <p:nvSpPr>
          <p:cNvPr id="22" name="矩形 21">
            <a:extLst>
              <a:ext uri="{FF2B5EF4-FFF2-40B4-BE49-F238E27FC236}">
                <a16:creationId xmlns="" xmlns:a16="http://schemas.microsoft.com/office/drawing/2014/main" id="{EC97A0CF-DE53-4644-B13E-9D2D83945E4C}"/>
              </a:ext>
            </a:extLst>
          </p:cNvPr>
          <p:cNvSpPr/>
          <p:nvPr/>
        </p:nvSpPr>
        <p:spPr bwMode="gray">
          <a:xfrm>
            <a:off x="6222911" y="5199914"/>
            <a:ext cx="5526503" cy="941384"/>
          </a:xfrm>
          <a:prstGeom prst="rect">
            <a:avLst/>
          </a:prstGeom>
          <a:ln>
            <a:solidFill>
              <a:srgbClr val="BFBFBF"/>
            </a:solidFill>
          </a:ln>
        </p:spPr>
        <p:txBody>
          <a:bodyPr wrap="square" lIns="108000" tIns="108000" rIns="108000" bIns="108000">
            <a:noAutofit/>
          </a:bodyPr>
          <a:lstStyle/>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User terminals </a:t>
            </a:r>
            <a:r>
              <a:rPr lang="en-US" altLang="zh-CN" sz="1400" b="1" dirty="0" smtClean="0">
                <a:solidFill>
                  <a:srgbClr val="C00000"/>
                </a:solidFill>
                <a:latin typeface="Huawei Sans" panose="020C0503030203020204" pitchFamily="34" charset="0"/>
              </a:rPr>
              <a:t>do not require </a:t>
            </a:r>
            <a:r>
              <a:rPr lang="en-US" altLang="zh-CN" sz="1400" dirty="0" smtClean="0">
                <a:latin typeface="Huawei Sans" panose="020C0503030203020204" pitchFamily="34" charset="0"/>
              </a:rPr>
              <a:t>any client software</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MAC address authentication applies to </a:t>
            </a:r>
            <a:r>
              <a:rPr lang="en-US" altLang="zh-CN" sz="1400" b="1" dirty="0" smtClean="0">
                <a:solidFill>
                  <a:srgbClr val="C00000"/>
                </a:solidFill>
                <a:latin typeface="Huawei Sans" panose="020C0503030203020204" pitchFamily="34" charset="0"/>
              </a:rPr>
              <a:t>dumb terminals </a:t>
            </a:r>
            <a:r>
              <a:rPr lang="en-US" altLang="zh-CN" sz="1400" dirty="0" smtClean="0">
                <a:latin typeface="Huawei Sans" panose="020C0503030203020204" pitchFamily="34" charset="0"/>
              </a:rPr>
              <a:t>such as IP phones and printers</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3" name="圆角矩形 75"/>
          <p:cNvSpPr/>
          <p:nvPr/>
        </p:nvSpPr>
        <p:spPr bwMode="gray">
          <a:xfrm>
            <a:off x="6222911" y="4779770"/>
            <a:ext cx="552650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grpSp>
        <p:nvGrpSpPr>
          <p:cNvPr id="24" name="组合 23"/>
          <p:cNvGrpSpPr/>
          <p:nvPr/>
        </p:nvGrpSpPr>
        <p:grpSpPr bwMode="gray">
          <a:xfrm>
            <a:off x="398887" y="2105760"/>
            <a:ext cx="5726677" cy="2906417"/>
            <a:chOff x="457120" y="1801881"/>
            <a:chExt cx="5726677" cy="2906417"/>
          </a:xfrm>
        </p:grpSpPr>
        <p:cxnSp>
          <p:nvCxnSpPr>
            <p:cNvPr id="25" name="直接箭头连接符 24">
              <a:extLst>
                <a:ext uri="{FF2B5EF4-FFF2-40B4-BE49-F238E27FC236}">
                  <a16:creationId xmlns="" xmlns:a16="http://schemas.microsoft.com/office/drawing/2014/main" id="{7D2A6B36-0425-4AF5-8615-B057DC5231D8}"/>
                </a:ext>
              </a:extLst>
            </p:cNvPr>
            <p:cNvCxnSpPr/>
            <p:nvPr/>
          </p:nvCxnSpPr>
          <p:spPr bwMode="gray">
            <a:xfrm>
              <a:off x="1044059" y="3382347"/>
              <a:ext cx="2088000"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 xmlns:a16="http://schemas.microsoft.com/office/drawing/2014/main" id="{8FC2629A-B753-4949-AFE0-7A774C3FD9BB}"/>
                </a:ext>
              </a:extLst>
            </p:cNvPr>
            <p:cNvSpPr txBox="1">
              <a:spLocks noChangeArrowheads="1"/>
            </p:cNvSpPr>
            <p:nvPr/>
          </p:nvSpPr>
          <p:spPr bwMode="gray">
            <a:xfrm>
              <a:off x="1054836" y="2752791"/>
              <a:ext cx="2118569" cy="629555"/>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1. </a:t>
              </a:r>
              <a:r>
                <a:rPr lang="en-US" altLang="zh-CN" sz="1200" dirty="0" smtClean="0">
                  <a:latin typeface="Huawei Sans" panose="020C0503030203020204" pitchFamily="34" charset="0"/>
                </a:rPr>
                <a:t>ARP, </a:t>
              </a:r>
              <a:r>
                <a:rPr lang="en-US" altLang="zh-CN" sz="1200" dirty="0" err="1" smtClean="0">
                  <a:latin typeface="Huawei Sans" panose="020C0503030203020204" pitchFamily="34" charset="0"/>
                </a:rPr>
                <a:t>DHCP</a:t>
              </a:r>
              <a:r>
                <a:rPr lang="en-US" altLang="zh-CN" sz="1200" dirty="0" smtClean="0">
                  <a:latin typeface="Huawei Sans" panose="020C0503030203020204" pitchFamily="34" charset="0"/>
                </a:rPr>
                <a:t>, ND, or </a:t>
              </a:r>
              <a:r>
                <a:rPr lang="en-US" altLang="zh-CN" sz="1200" dirty="0" err="1" smtClean="0">
                  <a:latin typeface="Huawei Sans" panose="020C0503030203020204" pitchFamily="34" charset="0"/>
                </a:rPr>
                <a:t>DHCPv6</a:t>
              </a:r>
              <a:r>
                <a:rPr lang="en-US" altLang="zh-CN" sz="1200" dirty="0" smtClean="0">
                  <a:latin typeface="Huawei Sans" panose="020C0503030203020204" pitchFamily="34" charset="0"/>
                </a:rPr>
                <a:t> packet, triggering MAC address authentication</a:t>
              </a:r>
              <a:endParaRPr lang="en-US" sz="1200" dirty="0">
                <a:latin typeface="Huawei Sans" panose="020C0503030203020204" pitchFamily="34" charset="0"/>
              </a:endParaRPr>
            </a:p>
          </p:txBody>
        </p:sp>
        <p:cxnSp>
          <p:nvCxnSpPr>
            <p:cNvPr id="27" name="直接箭头连接符 26">
              <a:extLst>
                <a:ext uri="{FF2B5EF4-FFF2-40B4-BE49-F238E27FC236}">
                  <a16:creationId xmlns="" xmlns:a16="http://schemas.microsoft.com/office/drawing/2014/main" id="{46872E63-9E29-40D9-8698-E678BA095303}"/>
                </a:ext>
              </a:extLst>
            </p:cNvPr>
            <p:cNvCxnSpPr/>
            <p:nvPr/>
          </p:nvCxnSpPr>
          <p:spPr bwMode="gray">
            <a:xfrm flipV="1">
              <a:off x="3209184" y="3645350"/>
              <a:ext cx="2262588" cy="6389"/>
            </a:xfrm>
            <a:prstGeom prst="straightConnector1">
              <a:avLst/>
            </a:prstGeom>
            <a:noFill/>
            <a:ln w="12700" cap="flat" cmpd="sng" algn="ctr">
              <a:solidFill>
                <a:schemeClr val="tx1"/>
              </a:solidFill>
              <a:prstDash val="solid"/>
              <a:round/>
              <a:headEnd type="none" w="med" len="med"/>
              <a:tailEnd type="triangle"/>
            </a:ln>
            <a:effectLst/>
          </p:spPr>
        </p:cxnSp>
        <p:sp>
          <p:nvSpPr>
            <p:cNvPr id="28" name="TextBox 70">
              <a:extLst>
                <a:ext uri="{FF2B5EF4-FFF2-40B4-BE49-F238E27FC236}">
                  <a16:creationId xmlns="" xmlns:a16="http://schemas.microsoft.com/office/drawing/2014/main" id="{33759EA7-A1A0-4959-BE98-3FFFECD027E1}"/>
                </a:ext>
              </a:extLst>
            </p:cNvPr>
            <p:cNvSpPr txBox="1">
              <a:spLocks noChangeArrowheads="1"/>
            </p:cNvSpPr>
            <p:nvPr/>
          </p:nvSpPr>
          <p:spPr bwMode="gray">
            <a:xfrm>
              <a:off x="3205582" y="2953305"/>
              <a:ext cx="2196829" cy="616265"/>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2. RADIUS authentication request packet containing the user name and password</a:t>
              </a:r>
              <a:endParaRPr lang="en-US" altLang="zh-CN" sz="1200" dirty="0">
                <a:latin typeface="Huawei Sans" panose="020C0503030203020204" pitchFamily="34" charset="0"/>
                <a:cs typeface="Arial" charset="0"/>
              </a:endParaRPr>
            </a:p>
          </p:txBody>
        </p:sp>
        <p:cxnSp>
          <p:nvCxnSpPr>
            <p:cNvPr id="33" name="直接箭头连接符 32">
              <a:extLst>
                <a:ext uri="{FF2B5EF4-FFF2-40B4-BE49-F238E27FC236}">
                  <a16:creationId xmlns="" xmlns:a16="http://schemas.microsoft.com/office/drawing/2014/main" id="{AF0896D1-D83C-444F-8775-057FD7FB9276}"/>
                </a:ext>
              </a:extLst>
            </p:cNvPr>
            <p:cNvCxnSpPr/>
            <p:nvPr/>
          </p:nvCxnSpPr>
          <p:spPr bwMode="gray">
            <a:xfrm>
              <a:off x="3164572" y="4142520"/>
              <a:ext cx="2302192" cy="0"/>
            </a:xfrm>
            <a:prstGeom prst="straightConnector1">
              <a:avLst/>
            </a:prstGeom>
            <a:noFill/>
            <a:ln w="12700" cap="flat" cmpd="sng" algn="ctr">
              <a:solidFill>
                <a:schemeClr val="tx1"/>
              </a:solidFill>
              <a:prstDash val="solid"/>
              <a:round/>
              <a:headEnd type="triangle" w="med" len="med"/>
              <a:tailEnd type="none"/>
            </a:ln>
            <a:effectLst/>
          </p:spPr>
        </p:cxnSp>
        <p:sp>
          <p:nvSpPr>
            <p:cNvPr id="34" name="矩形 33">
              <a:extLst>
                <a:ext uri="{FF2B5EF4-FFF2-40B4-BE49-F238E27FC236}">
                  <a16:creationId xmlns="" xmlns:a16="http://schemas.microsoft.com/office/drawing/2014/main" id="{84BF297C-5728-431E-AEA8-DC8145E3CA7D}"/>
                </a:ext>
              </a:extLst>
            </p:cNvPr>
            <p:cNvSpPr/>
            <p:nvPr/>
          </p:nvSpPr>
          <p:spPr bwMode="gray">
            <a:xfrm>
              <a:off x="3235525" y="3788509"/>
              <a:ext cx="1905088" cy="287259"/>
            </a:xfrm>
            <a:prstGeom prst="rect">
              <a:avLst/>
            </a:prstGeom>
          </p:spPr>
          <p:txBody>
            <a:bodyPr wrap="none" lIns="48000">
              <a:noAutofit/>
            </a:bodyPr>
            <a:lstStyle/>
            <a:p>
              <a:pPr defTabSz="1088578" fontAlgn="ctr">
                <a:defRPr/>
              </a:pPr>
              <a:r>
                <a:rPr lang="en-US" sz="1200" dirty="0" smtClean="0">
                  <a:latin typeface="Huawei Sans" panose="020C0503030203020204" pitchFamily="34" charset="0"/>
                </a:rPr>
                <a:t>3. Authentication success</a:t>
              </a:r>
              <a:endParaRPr lang="en-US" altLang="zh-CN" sz="1200" kern="0" dirty="0">
                <a:latin typeface="Huawei Sans" panose="020C0503030203020204" pitchFamily="34" charset="0"/>
              </a:endParaRPr>
            </a:p>
          </p:txBody>
        </p:sp>
        <p:cxnSp>
          <p:nvCxnSpPr>
            <p:cNvPr id="35" name="直接连接符 34">
              <a:extLst>
                <a:ext uri="{FF2B5EF4-FFF2-40B4-BE49-F238E27FC236}">
                  <a16:creationId xmlns="" xmlns:a16="http://schemas.microsoft.com/office/drawing/2014/main" id="{8167F3A8-9685-4E01-BEFE-C0DDAD4244B1}"/>
                </a:ext>
              </a:extLst>
            </p:cNvPr>
            <p:cNvCxnSpPr/>
            <p:nvPr/>
          </p:nvCxnSpPr>
          <p:spPr bwMode="gray">
            <a:xfrm>
              <a:off x="1012387" y="2845925"/>
              <a:ext cx="0"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36" name="TextBox 40">
              <a:extLst>
                <a:ext uri="{FF2B5EF4-FFF2-40B4-BE49-F238E27FC236}">
                  <a16:creationId xmlns="" xmlns:a16="http://schemas.microsoft.com/office/drawing/2014/main" id="{E23A3C99-EE95-4759-84F4-6525B1F88D30}"/>
                </a:ext>
              </a:extLst>
            </p:cNvPr>
            <p:cNvSpPr txBox="1"/>
            <p:nvPr/>
          </p:nvSpPr>
          <p:spPr bwMode="gray">
            <a:xfrm>
              <a:off x="457120" y="1910767"/>
              <a:ext cx="1245556"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Dumb terminal</a:t>
              </a:r>
              <a:endParaRPr lang="en-US" sz="1200" b="1" dirty="0">
                <a:latin typeface="Huawei Sans" panose="020C0503030203020204" pitchFamily="34" charset="0"/>
              </a:endParaRPr>
            </a:p>
          </p:txBody>
        </p:sp>
        <p:cxnSp>
          <p:nvCxnSpPr>
            <p:cNvPr id="37" name="直接连接符 36">
              <a:extLst>
                <a:ext uri="{FF2B5EF4-FFF2-40B4-BE49-F238E27FC236}">
                  <a16:creationId xmlns="" xmlns:a16="http://schemas.microsoft.com/office/drawing/2014/main" id="{7D8452C5-3ED0-4502-A5EB-AFE7FC4D4C48}"/>
                </a:ext>
              </a:extLst>
            </p:cNvPr>
            <p:cNvCxnSpPr/>
            <p:nvPr/>
          </p:nvCxnSpPr>
          <p:spPr bwMode="gray">
            <a:xfrm>
              <a:off x="3170071" y="2860880"/>
              <a:ext cx="1101"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38" name="圆角矩形 362">
              <a:extLst>
                <a:ext uri="{FF2B5EF4-FFF2-40B4-BE49-F238E27FC236}">
                  <a16:creationId xmlns="" xmlns:a16="http://schemas.microsoft.com/office/drawing/2014/main" id="{39F20518-FC28-4BC6-9B35-49A9EA953A4D}"/>
                </a:ext>
              </a:extLst>
            </p:cNvPr>
            <p:cNvSpPr/>
            <p:nvPr/>
          </p:nvSpPr>
          <p:spPr bwMode="gray">
            <a:xfrm>
              <a:off x="2224783" y="4418744"/>
              <a:ext cx="1897243" cy="289554"/>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smtClean="0">
                  <a:latin typeface="Huawei Sans" panose="020C0503030203020204" pitchFamily="34" charset="0"/>
                </a:rPr>
                <a:t>Port in authorized state</a:t>
              </a:r>
              <a:endParaRPr lang="en-US" sz="1200" dirty="0">
                <a:latin typeface="Huawei Sans" panose="020C0503030203020204" pitchFamily="34" charset="0"/>
              </a:endParaRPr>
            </a:p>
          </p:txBody>
        </p:sp>
        <p:sp>
          <p:nvSpPr>
            <p:cNvPr id="39" name="TextBox 41">
              <a:extLst>
                <a:ext uri="{FF2B5EF4-FFF2-40B4-BE49-F238E27FC236}">
                  <a16:creationId xmlns="" xmlns:a16="http://schemas.microsoft.com/office/drawing/2014/main" id="{107FF330-60DF-4117-B4EF-26EB0211B8ED}"/>
                </a:ext>
              </a:extLst>
            </p:cNvPr>
            <p:cNvSpPr txBox="1"/>
            <p:nvPr/>
          </p:nvSpPr>
          <p:spPr bwMode="gray">
            <a:xfrm>
              <a:off x="2567955" y="1910767"/>
              <a:ext cx="1205332" cy="281603"/>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cxnSp>
          <p:nvCxnSpPr>
            <p:cNvPr id="40" name="直接连接符 39">
              <a:extLst>
                <a:ext uri="{FF2B5EF4-FFF2-40B4-BE49-F238E27FC236}">
                  <a16:creationId xmlns="" xmlns:a16="http://schemas.microsoft.com/office/drawing/2014/main" id="{A465F2DA-AA08-4624-B062-B464732628C9}"/>
                </a:ext>
              </a:extLst>
            </p:cNvPr>
            <p:cNvCxnSpPr/>
            <p:nvPr/>
          </p:nvCxnSpPr>
          <p:spPr bwMode="gray">
            <a:xfrm>
              <a:off x="5466764" y="2873580"/>
              <a:ext cx="5008" cy="14820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41" name="TextBox 42">
              <a:extLst>
                <a:ext uri="{FF2B5EF4-FFF2-40B4-BE49-F238E27FC236}">
                  <a16:creationId xmlns="" xmlns:a16="http://schemas.microsoft.com/office/drawing/2014/main" id="{10D25089-1E74-43A4-A230-304F09C4C5A5}"/>
                </a:ext>
              </a:extLst>
            </p:cNvPr>
            <p:cNvSpPr txBox="1"/>
            <p:nvPr/>
          </p:nvSpPr>
          <p:spPr bwMode="gray">
            <a:xfrm>
              <a:off x="4796431" y="1801881"/>
              <a:ext cx="1387366" cy="466269"/>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Authentication server</a:t>
              </a:r>
              <a:endParaRPr lang="en-US" sz="1200" b="1" dirty="0">
                <a:latin typeface="Huawei Sans" panose="020C0503030203020204" pitchFamily="34" charset="0"/>
              </a:endParaRPr>
            </a:p>
          </p:txBody>
        </p:sp>
        <p:pic>
          <p:nvPicPr>
            <p:cNvPr id="42" name="图片 41" descr="IP电话.png"/>
            <p:cNvPicPr>
              <a:picLocks noChangeAspect="1"/>
            </p:cNvPicPr>
            <p:nvPr/>
          </p:nvPicPr>
          <p:blipFill>
            <a:blip r:embed="rId3" cstate="print"/>
            <a:stretch>
              <a:fillRect/>
            </a:stretch>
          </p:blipFill>
          <p:spPr bwMode="gray">
            <a:xfrm>
              <a:off x="747197" y="2253421"/>
              <a:ext cx="539947" cy="507600"/>
            </a:xfrm>
            <a:prstGeom prst="rect">
              <a:avLst/>
            </a:prstGeom>
          </p:spPr>
        </p:pic>
        <p:pic>
          <p:nvPicPr>
            <p:cNvPr id="43" name="图片 42" descr="交换机.png"/>
            <p:cNvPicPr>
              <a:picLocks noChangeAspect="1"/>
            </p:cNvPicPr>
            <p:nvPr/>
          </p:nvPicPr>
          <p:blipFill>
            <a:blip r:embed="rId4" cstate="print"/>
            <a:stretch>
              <a:fillRect/>
            </a:stretch>
          </p:blipFill>
          <p:spPr bwMode="gray">
            <a:xfrm>
              <a:off x="5205129" y="2249868"/>
              <a:ext cx="539999" cy="441817"/>
            </a:xfrm>
            <a:prstGeom prst="rect">
              <a:avLst/>
            </a:prstGeom>
          </p:spPr>
        </p:pic>
        <p:pic>
          <p:nvPicPr>
            <p:cNvPr id="44" name="图片 43" descr="通用交换机.png"/>
            <p:cNvPicPr>
              <a:picLocks noChangeAspect="1"/>
            </p:cNvPicPr>
            <p:nvPr/>
          </p:nvPicPr>
          <p:blipFill>
            <a:blip r:embed="rId5" cstate="print"/>
            <a:stretch>
              <a:fillRect/>
            </a:stretch>
          </p:blipFill>
          <p:spPr bwMode="gray">
            <a:xfrm>
              <a:off x="2894572" y="2264234"/>
              <a:ext cx="540000" cy="441818"/>
            </a:xfrm>
            <a:prstGeom prst="rect">
              <a:avLst/>
            </a:prstGeom>
          </p:spPr>
        </p:pic>
      </p:grpSp>
      <p:sp>
        <p:nvSpPr>
          <p:cNvPr id="45" name="矩形 44">
            <a:extLst>
              <a:ext uri="{FF2B5EF4-FFF2-40B4-BE49-F238E27FC236}">
                <a16:creationId xmlns="" xmlns:a16="http://schemas.microsoft.com/office/drawing/2014/main" id="{EC97A0CF-DE53-4644-B13E-9D2D83945E4C}"/>
              </a:ext>
            </a:extLst>
          </p:cNvPr>
          <p:cNvSpPr/>
          <p:nvPr/>
        </p:nvSpPr>
        <p:spPr bwMode="gray">
          <a:xfrm>
            <a:off x="6222911" y="4026900"/>
            <a:ext cx="5526503" cy="648997"/>
          </a:xfrm>
          <a:prstGeom prst="rect">
            <a:avLst/>
          </a:prstGeom>
          <a:ln>
            <a:solidFill>
              <a:srgbClr val="BFBFBF"/>
            </a:solidFill>
          </a:ln>
        </p:spPr>
        <p:txBody>
          <a:bodyPr wrap="square" lIns="108000" tIns="108000" rIns="108000" bIns="108000">
            <a:noAutofit/>
          </a:bodyPr>
          <a:lstStyle/>
          <a:p>
            <a:pPr marL="0" lvl="1" fontAlgn="ctr">
              <a:tabLst>
                <a:tab pos="484673" algn="l"/>
              </a:tabLst>
            </a:pPr>
            <a:r>
              <a:rPr lang="en-US" altLang="zh-CN" sz="1400" dirty="0" smtClean="0">
                <a:latin typeface="Huawei Sans" panose="020C0503030203020204" pitchFamily="34" charset="0"/>
              </a:rPr>
              <a:t>The authentication client, access device, and authentication server are deployed</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46" name="圆角矩形 75"/>
          <p:cNvSpPr/>
          <p:nvPr/>
        </p:nvSpPr>
        <p:spPr bwMode="gray">
          <a:xfrm>
            <a:off x="6222911" y="3627076"/>
            <a:ext cx="55265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47" name="矩形 46">
            <a:extLst>
              <a:ext uri="{FF2B5EF4-FFF2-40B4-BE49-F238E27FC236}">
                <a16:creationId xmlns="" xmlns:a16="http://schemas.microsoft.com/office/drawing/2014/main" id="{EC97A0CF-DE53-4644-B13E-9D2D83945E4C}"/>
              </a:ext>
            </a:extLst>
          </p:cNvPr>
          <p:cNvSpPr/>
          <p:nvPr/>
        </p:nvSpPr>
        <p:spPr bwMode="gray">
          <a:xfrm>
            <a:off x="6222911" y="1452110"/>
            <a:ext cx="5526503" cy="2095546"/>
          </a:xfrm>
          <a:prstGeom prst="rect">
            <a:avLst/>
          </a:prstGeom>
          <a:ln>
            <a:solidFill>
              <a:srgbClr val="BFBFBF"/>
            </a:solidFill>
          </a:ln>
        </p:spPr>
        <p:txBody>
          <a:bodyPr wrap="square" lIns="108000" tIns="108000" rIns="108000" bIns="108000">
            <a:noAutofit/>
          </a:bodyPr>
          <a:lstStyle/>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MAC address authentication controls network access rights of users based on interfaces and user MAC addresses</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User terminals are authenticated by the authentication server based on their MAC addresses</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228594" lvl="1" indent="-228594" fontAlgn="ctr">
              <a:spcAft>
                <a:spcPts val="600"/>
              </a:spcAft>
              <a:buFont typeface="Arial" panose="020B0604020202020204" pitchFamily="34" charset="0"/>
              <a:buChar char="•"/>
              <a:tabLst>
                <a:tab pos="484673" algn="l"/>
              </a:tabLst>
            </a:pPr>
            <a:r>
              <a:rPr lang="en-US" altLang="zh-CN" sz="1400" dirty="0" smtClean="0">
                <a:latin typeface="Huawei Sans" panose="020C0503030203020204" pitchFamily="34" charset="0"/>
              </a:rPr>
              <a:t>By default, the switch triggers MAC address authentication on users after receiving </a:t>
            </a:r>
            <a:r>
              <a:rPr lang="en-US" altLang="zh-CN" sz="1400" dirty="0" err="1" smtClean="0">
                <a:latin typeface="Huawei Sans" panose="020C0503030203020204" pitchFamily="34" charset="0"/>
              </a:rPr>
              <a:t>DHCP</a:t>
            </a:r>
            <a:r>
              <a:rPr lang="en-US" altLang="zh-CN" sz="1400" dirty="0" smtClean="0">
                <a:latin typeface="Huawei Sans" panose="020C0503030203020204" pitchFamily="34" charset="0"/>
              </a:rPr>
              <a:t>, ARP, </a:t>
            </a:r>
            <a:r>
              <a:rPr lang="en-US" altLang="zh-CN" sz="1400" dirty="0" err="1" smtClean="0">
                <a:latin typeface="Huawei Sans" panose="020C0503030203020204" pitchFamily="34" charset="0"/>
              </a:rPr>
              <a:t>DHCPv6</a:t>
            </a:r>
            <a:r>
              <a:rPr lang="en-US" altLang="zh-CN" sz="1400" dirty="0" smtClean="0">
                <a:latin typeface="Huawei Sans" panose="020C0503030203020204" pitchFamily="34" charset="0"/>
              </a:rPr>
              <a:t>, or ND packets. You can also configure the switch to trigger MAC address authentication after receiving any data frame</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48" name="圆角矩形 75"/>
          <p:cNvSpPr/>
          <p:nvPr/>
        </p:nvSpPr>
        <p:spPr bwMode="gray">
          <a:xfrm>
            <a:off x="6222911" y="1052286"/>
            <a:ext cx="552650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02351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Network Admission Control</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en-US" dirty="0"/>
              <a:t>MAC Address Authentication Configuration (1)</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889198" y="1546975"/>
            <a:ext cx="10859890"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mac-access-profile name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36652" y="1133490"/>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 MAC access profile and enter the MAC access profile view.</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889198" y="1795768"/>
            <a:ext cx="10253723"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device uses MAC access profiles to uniformly manage access configurations of </a:t>
            </a:r>
            <a:r>
              <a:rPr lang="en-US" altLang="zh-CN" sz="1600" dirty="0" smtClean="0">
                <a:latin typeface="Huawei Sans" panose="020C0503030203020204" pitchFamily="34" charset="0"/>
              </a:rPr>
              <a:t>MAC address authentication users</a:t>
            </a:r>
            <a:r>
              <a:rPr lang="en-US" sz="1600" dirty="0" smtClean="0">
                <a:latin typeface="Huawei Sans" panose="020C0503030203020204" pitchFamily="34" charset="0"/>
              </a:rPr>
              <a:t>. By default, the device has a built-in MAC access profile named </a:t>
            </a:r>
            <a:r>
              <a:rPr lang="en-US" sz="1600" b="1" dirty="0" err="1" smtClean="0">
                <a:latin typeface="Huawei Sans" panose="020C0503030203020204" pitchFamily="34" charset="0"/>
              </a:rPr>
              <a:t>mac_access_profile</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a:xfrm>
            <a:off x="889198" y="3096409"/>
            <a:ext cx="10859890"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authen</a:t>
            </a:r>
            <a:r>
              <a:rPr lang="en-US" sz="1600" b="1" dirty="0" smtClean="0">
                <a:latin typeface="Huawei Sans" panose="020C0503030203020204" pitchFamily="34" charset="0"/>
              </a:rPr>
              <a:t> authentication-method </a:t>
            </a:r>
            <a:r>
              <a:rPr lang="en-US" sz="1600" dirty="0" smtClean="0">
                <a:latin typeface="Huawei Sans" panose="020C0503030203020204" pitchFamily="34" charset="0"/>
              </a:rPr>
              <a:t>{</a:t>
            </a:r>
            <a:r>
              <a:rPr lang="en-US" sz="1600" b="1" dirty="0" smtClean="0">
                <a:latin typeface="Huawei Sans" panose="020C0503030203020204" pitchFamily="34" charset="0"/>
              </a:rPr>
              <a:t> chap</a:t>
            </a:r>
            <a:r>
              <a:rPr lang="en-US" sz="1600" dirty="0" smtClean="0">
                <a:latin typeface="Huawei Sans" panose="020C0503030203020204" pitchFamily="34" charset="0"/>
              </a:rPr>
              <a:t> | </a:t>
            </a:r>
            <a:r>
              <a:rPr lang="en-US" sz="1600" b="1" dirty="0" smtClean="0">
                <a:latin typeface="Huawei Sans" panose="020C0503030203020204" pitchFamily="34" charset="0"/>
              </a:rPr>
              <a:t>pap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a:xfrm>
            <a:off x="436652" y="2682924"/>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authentication mode for MAC address authentication users.</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a:xfrm>
            <a:off x="889198" y="3349367"/>
            <a:ext cx="10253723"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a:t>
            </a:r>
            <a:r>
              <a:rPr lang="en-US" altLang="zh-CN" sz="1600" dirty="0" smtClean="0">
                <a:latin typeface="Huawei Sans" panose="020C0503030203020204" pitchFamily="34" charset="0"/>
              </a:rPr>
              <a:t>PAP </a:t>
            </a:r>
            <a:r>
              <a:rPr lang="en-US" sz="1600" dirty="0" smtClean="0">
                <a:latin typeface="Huawei Sans" panose="020C0503030203020204" pitchFamily="34" charset="0"/>
              </a:rPr>
              <a:t>authentication is used. </a:t>
            </a:r>
          </a:p>
          <a:p>
            <a:pPr fontAlgn="ctr">
              <a:lnSpc>
                <a:spcPts val="2400"/>
              </a:lnSpc>
            </a:pPr>
            <a:r>
              <a:rPr lang="en-US" sz="1600" dirty="0" smtClean="0">
                <a:latin typeface="Huawei Sans" panose="020C0503030203020204" pitchFamily="34" charset="0"/>
              </a:rPr>
              <a:t>During MAC address authentication, the access device and authentication server exchange RADIUS packets in either PAP or CHAP mode. CHAP is more secure than PAP.</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889198" y="4966835"/>
            <a:ext cx="10859890"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authentication trigger-condition { </a:t>
            </a:r>
            <a:r>
              <a:rPr lang="en-US" sz="1600" b="1" dirty="0" err="1" smtClean="0">
                <a:latin typeface="Huawei Sans" panose="020C0503030203020204" pitchFamily="34" charset="0"/>
              </a:rPr>
              <a:t>dhcp</a:t>
            </a:r>
            <a:r>
              <a:rPr lang="en-US" sz="1600" b="1" dirty="0" smtClean="0">
                <a:latin typeface="Huawei Sans" panose="020C0503030203020204" pitchFamily="34" charset="0"/>
              </a:rPr>
              <a:t> | </a:t>
            </a:r>
            <a:r>
              <a:rPr lang="en-US" sz="1600" b="1" dirty="0" err="1" smtClean="0">
                <a:latin typeface="Huawei Sans" panose="020C0503030203020204" pitchFamily="34" charset="0"/>
              </a:rPr>
              <a:t>arp</a:t>
            </a:r>
            <a:r>
              <a:rPr lang="en-US" sz="1600" b="1" dirty="0" smtClean="0">
                <a:latin typeface="Huawei Sans" panose="020C0503030203020204" pitchFamily="34" charset="0"/>
              </a:rPr>
              <a:t> | </a:t>
            </a:r>
            <a:r>
              <a:rPr lang="en-US" sz="1600" b="1" dirty="0" err="1" smtClean="0">
                <a:latin typeface="Huawei Sans" panose="020C0503030203020204" pitchFamily="34" charset="0"/>
              </a:rPr>
              <a:t>dhcpv6</a:t>
            </a:r>
            <a:r>
              <a:rPr lang="en-US" sz="1600" b="1" dirty="0" smtClean="0">
                <a:latin typeface="Huawei Sans" panose="020C0503030203020204" pitchFamily="34" charset="0"/>
              </a:rPr>
              <a:t> | </a:t>
            </a:r>
            <a:r>
              <a:rPr lang="en-US" sz="1600" b="1" dirty="0" err="1" smtClean="0">
                <a:latin typeface="Huawei Sans" panose="020C0503030203020204" pitchFamily="34" charset="0"/>
              </a:rPr>
              <a:t>nd</a:t>
            </a:r>
            <a:r>
              <a:rPr lang="en-US" sz="1600" b="1" dirty="0" smtClean="0">
                <a:latin typeface="Huawei Sans" panose="020C0503030203020204" pitchFamily="34" charset="0"/>
              </a:rPr>
              <a:t> | any-</a:t>
            </a:r>
            <a:r>
              <a:rPr lang="en-US" sz="1600" b="1" dirty="0" err="1" smtClean="0">
                <a:latin typeface="Huawei Sans" panose="020C0503030203020204" pitchFamily="34" charset="0"/>
              </a:rPr>
              <a:t>l2</a:t>
            </a:r>
            <a:r>
              <a:rPr lang="en-US" sz="1600" b="1" dirty="0" smtClean="0">
                <a:latin typeface="Huawei Sans" panose="020C0503030203020204" pitchFamily="34" charset="0"/>
              </a:rPr>
              <a:t>-packet } </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4C4E0BA-5C90-4FB6-BCA6-99B663B19FA8}"/>
              </a:ext>
            </a:extLst>
          </p:cNvPr>
          <p:cNvSpPr/>
          <p:nvPr/>
        </p:nvSpPr>
        <p:spPr>
          <a:xfrm>
            <a:off x="436652" y="4553350"/>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the type of packets that can trigger MAC address authentication.</a:t>
            </a:r>
            <a:endParaRPr lang="en-US" sz="1600" dirty="0">
              <a:latin typeface="Huawei Sans" panose="020C0503030203020204" pitchFamily="34" charset="0"/>
            </a:endParaRPr>
          </a:p>
        </p:txBody>
      </p:sp>
      <p:sp>
        <p:nvSpPr>
          <p:cNvPr id="20" name="矩形 19">
            <a:extLst>
              <a:ext uri="{FF2B5EF4-FFF2-40B4-BE49-F238E27FC236}">
                <a16:creationId xmlns:a16="http://schemas.microsoft.com/office/drawing/2014/main" xmlns="" id="{2683E34D-F948-4861-A2DA-5897E9554D17}"/>
              </a:ext>
            </a:extLst>
          </p:cNvPr>
          <p:cNvSpPr/>
          <p:nvPr/>
        </p:nvSpPr>
        <p:spPr>
          <a:xfrm>
            <a:off x="889198" y="5467037"/>
            <a:ext cx="10253723"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a:t>
            </a:r>
            <a:r>
              <a:rPr lang="en-US" sz="1600" dirty="0" err="1" smtClean="0">
                <a:latin typeface="Huawei Sans" panose="020C0503030203020204" pitchFamily="34" charset="0"/>
              </a:rPr>
              <a:t>DHCP</a:t>
            </a:r>
            <a:r>
              <a:rPr lang="en-US" sz="1600" dirty="0" smtClean="0">
                <a:latin typeface="Huawei Sans" panose="020C0503030203020204" pitchFamily="34" charset="0"/>
              </a:rPr>
              <a:t>, ARP, </a:t>
            </a:r>
            <a:r>
              <a:rPr lang="en-US" sz="1600" dirty="0" err="1" smtClean="0">
                <a:latin typeface="Huawei Sans" panose="020C0503030203020204" pitchFamily="34" charset="0"/>
              </a:rPr>
              <a:t>DHCPv6</a:t>
            </a:r>
            <a:r>
              <a:rPr lang="en-US" sz="1600" dirty="0" smtClean="0">
                <a:latin typeface="Huawei Sans" panose="020C0503030203020204" pitchFamily="34" charset="0"/>
              </a:rPr>
              <a:t>, and ND packets can trigger MAC address authentication.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29" name="五边形 28"/>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燕尾形 29"/>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31" name="燕尾形 30"/>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926685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MAC Address Authentication Configuration (2)</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a:xfrm>
            <a:off x="935853" y="1546975"/>
            <a:ext cx="10813235" cy="584775"/>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[Huawei-mac-access-profile-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authen</a:t>
            </a:r>
            <a:r>
              <a:rPr lang="en-US" sz="1600" dirty="0" smtClean="0">
                <a:latin typeface="Huawei Sans" panose="020C0503030203020204" pitchFamily="34" charset="0"/>
              </a:rPr>
              <a:t> </a:t>
            </a:r>
            <a:r>
              <a:rPr lang="en-US" sz="1600" b="1" dirty="0" smtClean="0">
                <a:latin typeface="Huawei Sans" panose="020C0503030203020204" pitchFamily="34" charset="0"/>
              </a:rPr>
              <a:t>username</a:t>
            </a:r>
            <a:r>
              <a:rPr lang="en-US" sz="1600" dirty="0" smtClean="0">
                <a:latin typeface="Huawei Sans" panose="020C0503030203020204" pitchFamily="34" charset="0"/>
              </a:rPr>
              <a:t> { </a:t>
            </a:r>
            <a:r>
              <a:rPr lang="en-US" sz="1600" b="1" dirty="0" smtClean="0">
                <a:latin typeface="Huawei Sans" panose="020C0503030203020204" pitchFamily="34" charset="0"/>
              </a:rPr>
              <a:t>fixed</a:t>
            </a:r>
            <a:r>
              <a:rPr lang="en-US" sz="1600" dirty="0" smtClean="0">
                <a:latin typeface="Huawei Sans" panose="020C0503030203020204" pitchFamily="34" charset="0"/>
              </a:rPr>
              <a:t> </a:t>
            </a:r>
            <a:r>
              <a:rPr lang="en-US" sz="1600" i="1" dirty="0" smtClean="0">
                <a:latin typeface="Huawei Sans" panose="020C0503030203020204" pitchFamily="34" charset="0"/>
              </a:rPr>
              <a:t>username</a:t>
            </a:r>
            <a:r>
              <a:rPr lang="en-US" sz="1600" dirty="0" smtClean="0">
                <a:latin typeface="Huawei Sans" panose="020C0503030203020204" pitchFamily="34" charset="0"/>
              </a:rPr>
              <a:t> [ </a:t>
            </a:r>
            <a:r>
              <a:rPr lang="en-US" sz="1600" b="1" dirty="0" smtClean="0">
                <a:latin typeface="Huawei Sans" panose="020C0503030203020204" pitchFamily="34" charset="0"/>
              </a:rPr>
              <a:t>password</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password </a:t>
            </a:r>
            <a:r>
              <a:rPr lang="en-US" sz="1600" dirty="0" smtClean="0">
                <a:latin typeface="Huawei Sans" panose="020C0503030203020204" pitchFamily="34" charset="0"/>
              </a:rPr>
              <a:t>] | </a:t>
            </a:r>
            <a:r>
              <a:rPr lang="en-US" sz="1600" b="1" dirty="0" err="1" smtClean="0">
                <a:latin typeface="Huawei Sans" panose="020C0503030203020204" pitchFamily="34" charset="0"/>
              </a:rPr>
              <a:t>macaddress</a:t>
            </a:r>
            <a:r>
              <a:rPr lang="en-US" sz="1600" dirty="0" smtClean="0">
                <a:latin typeface="Huawei Sans" panose="020C0503030203020204" pitchFamily="34" charset="0"/>
              </a:rPr>
              <a:t> [ </a:t>
            </a:r>
            <a:r>
              <a:rPr lang="en-US" sz="1600" b="1" dirty="0" smtClean="0">
                <a:latin typeface="Huawei Sans" panose="020C0503030203020204" pitchFamily="34" charset="0"/>
              </a:rPr>
              <a:t>format</a:t>
            </a:r>
            <a:r>
              <a:rPr lang="en-US" sz="1600" dirty="0" smtClean="0">
                <a:latin typeface="Huawei Sans" panose="020C0503030203020204" pitchFamily="34" charset="0"/>
              </a:rPr>
              <a:t> { </a:t>
            </a:r>
            <a:r>
              <a:rPr lang="en-US" sz="1600" b="1" dirty="0" smtClean="0">
                <a:latin typeface="Huawei Sans" panose="020C0503030203020204" pitchFamily="34" charset="0"/>
              </a:rPr>
              <a:t>with-hyphen</a:t>
            </a:r>
            <a:r>
              <a:rPr lang="en-US" sz="1600" dirty="0" smtClean="0">
                <a:latin typeface="Huawei Sans" panose="020C0503030203020204" pitchFamily="34" charset="0"/>
              </a:rPr>
              <a:t> | </a:t>
            </a:r>
            <a:r>
              <a:rPr lang="en-US" sz="1600" b="1" dirty="0" smtClean="0">
                <a:latin typeface="Huawei Sans" panose="020C0503030203020204" pitchFamily="34" charset="0"/>
              </a:rPr>
              <a:t>without-hyphen</a:t>
            </a:r>
            <a:r>
              <a:rPr lang="en-US" sz="1600" dirty="0" smtClean="0">
                <a:latin typeface="Huawei Sans" panose="020C0503030203020204" pitchFamily="34" charset="0"/>
              </a:rPr>
              <a:t> } [ </a:t>
            </a:r>
            <a:r>
              <a:rPr lang="en-US" sz="1600" b="1" dirty="0" smtClean="0">
                <a:latin typeface="Huawei Sans" panose="020C0503030203020204" pitchFamily="34" charset="0"/>
              </a:rPr>
              <a:t>password</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password </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55320" y="1133490"/>
            <a:ext cx="11293768"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the user name format for MAC address authentication.</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35853" y="2055153"/>
            <a:ext cx="10813235" cy="2246769"/>
          </a:xfrm>
          <a:prstGeom prst="rect">
            <a:avLst/>
          </a:prstGeom>
        </p:spPr>
        <p:txBody>
          <a:bodyPr wrap="square">
            <a:noAutofit/>
          </a:bodyPr>
          <a:lstStyle/>
          <a:p>
            <a:pPr marL="285750" indent="-285750" fontAlgn="ctr">
              <a:lnSpc>
                <a:spcPts val="2400"/>
              </a:lnSpc>
              <a:buFont typeface="Arial" panose="020B0604020202020204" pitchFamily="34" charset="0"/>
              <a:buChar char="•"/>
            </a:pPr>
            <a:r>
              <a:rPr lang="en-US" sz="1600" b="1" dirty="0" smtClean="0">
                <a:latin typeface="Huawei Sans" panose="020C0503030203020204" pitchFamily="34" charset="0"/>
              </a:rPr>
              <a:t>fixed</a:t>
            </a:r>
            <a:r>
              <a:rPr lang="en-US" sz="1600" dirty="0" smtClean="0">
                <a:latin typeface="Huawei Sans" panose="020C0503030203020204" pitchFamily="34" charset="0"/>
              </a:rPr>
              <a:t> </a:t>
            </a:r>
            <a:r>
              <a:rPr lang="en-US" sz="1600" i="1" dirty="0" smtClean="0">
                <a:latin typeface="Huawei Sans" panose="020C0503030203020204" pitchFamily="34" charset="0"/>
              </a:rPr>
              <a:t>username </a:t>
            </a:r>
            <a:r>
              <a:rPr lang="en-US" sz="1600" dirty="0" smtClean="0">
                <a:latin typeface="Huawei Sans" panose="020C0503030203020204" pitchFamily="34" charset="0"/>
              </a:rPr>
              <a:t>specifies a fixed user name for MAC address authentication. If no password is configured, users can log in without a password, which is not recommended.</a:t>
            </a:r>
            <a:endParaRPr lang="en-US" altLang="zh-CN" sz="1600" dirty="0" smtClean="0">
              <a:latin typeface="Huawei Sans" panose="020C0503030203020204" pitchFamily="34" charset="0"/>
            </a:endParaRPr>
          </a:p>
          <a:p>
            <a:pPr marL="285750" indent="-285750" fontAlgn="ctr">
              <a:lnSpc>
                <a:spcPts val="2400"/>
              </a:lnSpc>
              <a:buFont typeface="Arial" panose="020B0604020202020204" pitchFamily="34" charset="0"/>
              <a:buChar char="•"/>
            </a:pPr>
            <a:r>
              <a:rPr lang="en-US" sz="1600" b="1" dirty="0" err="1" smtClean="0">
                <a:latin typeface="Huawei Sans" panose="020C0503030203020204" pitchFamily="34" charset="0"/>
              </a:rPr>
              <a:t>macaddress</a:t>
            </a:r>
            <a:r>
              <a:rPr lang="en-US" sz="1600" dirty="0" smtClean="0">
                <a:latin typeface="Huawei Sans" panose="020C0503030203020204" pitchFamily="34" charset="0"/>
              </a:rPr>
              <a:t> specifies the MAC addresses of users as user names for MAC address authentication. If no password is configured, the MAC address of a user is used as the password. When local authentication is used, a password must be configured.</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534988" lvl="1" indent="-268288" fontAlgn="ctr">
              <a:lnSpc>
                <a:spcPts val="2400"/>
              </a:lnSpc>
              <a:buFont typeface="Huawei Sans" panose="020C0503030203020204" pitchFamily="34" charset="0"/>
              <a:buChar char="▫"/>
            </a:pPr>
            <a:r>
              <a:rPr lang="en-US" sz="1600" b="1" dirty="0" smtClean="0">
                <a:latin typeface="Huawei Sans" panose="020C0503030203020204" pitchFamily="34" charset="0"/>
              </a:rPr>
              <a:t>with-hyphen</a:t>
            </a:r>
            <a:r>
              <a:rPr lang="en-US" sz="1600" dirty="0" smtClean="0">
                <a:latin typeface="Huawei Sans" panose="020C0503030203020204" pitchFamily="34" charset="0"/>
              </a:rPr>
              <a:t>: indicates that the MAC address contains delimiters.</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534988" lvl="1" indent="-268288" fontAlgn="ctr">
              <a:lnSpc>
                <a:spcPts val="2400"/>
              </a:lnSpc>
              <a:buFont typeface="Huawei Sans" panose="020C0503030203020204" pitchFamily="34" charset="0"/>
              <a:buChar char="▫"/>
            </a:pPr>
            <a:r>
              <a:rPr lang="en-US" sz="1600" b="1" dirty="0" smtClean="0">
                <a:latin typeface="Huawei Sans" panose="020C0503030203020204" pitchFamily="34" charset="0"/>
              </a:rPr>
              <a:t>without-hyphen</a:t>
            </a:r>
            <a:r>
              <a:rPr lang="en-US" sz="1600" dirty="0" smtClean="0">
                <a:latin typeface="Huawei Sans" panose="020C0503030203020204" pitchFamily="34" charset="0"/>
              </a:rPr>
              <a:t>: indicates that the MAC address does not contain delimiters.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17" name="五边形 16"/>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MAC</a:t>
              </a:r>
              <a:endParaRPr lang="en-US" sz="1200" b="1" dirty="0">
                <a:solidFill>
                  <a:srgbClr val="FFFFFF"/>
                </a:solidFill>
                <a:latin typeface="Huawei Sans" panose="020C0503030203020204" pitchFamily="34" charset="0"/>
              </a:endParaRPr>
            </a:p>
          </p:txBody>
        </p:sp>
        <p:sp>
          <p:nvSpPr>
            <p:cNvPr id="19" name="燕尾形 18"/>
            <p:cNvSpPr/>
            <p:nvPr/>
          </p:nvSpPr>
          <p:spPr bwMode="gray">
            <a:xfrm>
              <a:off x="10323732"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20" name="燕尾形 19"/>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420064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r>
              <a:rPr lang="en-US" altLang="zh-CN" dirty="0"/>
              <a:t>Overview of </a:t>
            </a:r>
            <a:r>
              <a:rPr lang="en-US" altLang="en-US" dirty="0"/>
              <a:t>Portal Authentication</a:t>
            </a:r>
          </a:p>
        </p:txBody>
      </p:sp>
      <p:sp>
        <p:nvSpPr>
          <p:cNvPr id="4" name="任意多边形 3"/>
          <p:cNvSpPr/>
          <p:nvPr/>
        </p:nvSpPr>
        <p:spPr bwMode="gray">
          <a:xfrm>
            <a:off x="1009215" y="3116443"/>
            <a:ext cx="4147022" cy="2956215"/>
          </a:xfrm>
          <a:custGeom>
            <a:avLst/>
            <a:gdLst>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1896780 w 4140460"/>
              <a:gd name="connsiteY10" fmla="*/ 241322 h 2654826"/>
              <a:gd name="connsiteX0" fmla="*/ 2070230 w 4140460"/>
              <a:gd name="connsiteY0" fmla="*/ 0 h 2654826"/>
              <a:gd name="connsiteX1" fmla="*/ 2243680 w 4140460"/>
              <a:gd name="connsiteY1" fmla="*/ 241322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070230 w 4140460"/>
              <a:gd name="connsiteY0" fmla="*/ 0 h 2654826"/>
              <a:gd name="connsiteX1" fmla="*/ 472117 w 4140460"/>
              <a:gd name="connsiteY1" fmla="*/ 251875 h 2654826"/>
              <a:gd name="connsiteX2" fmla="*/ 4059946 w 4140460"/>
              <a:gd name="connsiteY2" fmla="*/ 241322 h 2654826"/>
              <a:gd name="connsiteX3" fmla="*/ 4140460 w 4140460"/>
              <a:gd name="connsiteY3" fmla="*/ 321836 h 2654826"/>
              <a:gd name="connsiteX4" fmla="*/ 4140460 w 4140460"/>
              <a:gd name="connsiteY4" fmla="*/ 2574312 h 2654826"/>
              <a:gd name="connsiteX5" fmla="*/ 4059946 w 4140460"/>
              <a:gd name="connsiteY5" fmla="*/ 2654826 h 2654826"/>
              <a:gd name="connsiteX6" fmla="*/ 80514 w 4140460"/>
              <a:gd name="connsiteY6" fmla="*/ 2654826 h 2654826"/>
              <a:gd name="connsiteX7" fmla="*/ 0 w 4140460"/>
              <a:gd name="connsiteY7" fmla="*/ 2574312 h 2654826"/>
              <a:gd name="connsiteX8" fmla="*/ 0 w 4140460"/>
              <a:gd name="connsiteY8" fmla="*/ 321836 h 2654826"/>
              <a:gd name="connsiteX9" fmla="*/ 80514 w 4140460"/>
              <a:gd name="connsiteY9" fmla="*/ 241322 h 2654826"/>
              <a:gd name="connsiteX10" fmla="*/ 277374 w 4140460"/>
              <a:gd name="connsiteY10" fmla="*/ 241322 h 2654826"/>
              <a:gd name="connsiteX11" fmla="*/ 2070230 w 4140460"/>
              <a:gd name="connsiteY11" fmla="*/ 0 h 2654826"/>
              <a:gd name="connsiteX0" fmla="*/ 255192 w 4140460"/>
              <a:gd name="connsiteY0" fmla="*/ 0 h 2855335"/>
              <a:gd name="connsiteX1" fmla="*/ 472117 w 4140460"/>
              <a:gd name="connsiteY1" fmla="*/ 452384 h 2855335"/>
              <a:gd name="connsiteX2" fmla="*/ 4059946 w 4140460"/>
              <a:gd name="connsiteY2" fmla="*/ 441831 h 2855335"/>
              <a:gd name="connsiteX3" fmla="*/ 4140460 w 4140460"/>
              <a:gd name="connsiteY3" fmla="*/ 522345 h 2855335"/>
              <a:gd name="connsiteX4" fmla="*/ 4140460 w 4140460"/>
              <a:gd name="connsiteY4" fmla="*/ 2774821 h 2855335"/>
              <a:gd name="connsiteX5" fmla="*/ 4059946 w 4140460"/>
              <a:gd name="connsiteY5" fmla="*/ 2855335 h 2855335"/>
              <a:gd name="connsiteX6" fmla="*/ 80514 w 4140460"/>
              <a:gd name="connsiteY6" fmla="*/ 2855335 h 2855335"/>
              <a:gd name="connsiteX7" fmla="*/ 0 w 4140460"/>
              <a:gd name="connsiteY7" fmla="*/ 2774821 h 2855335"/>
              <a:gd name="connsiteX8" fmla="*/ 0 w 4140460"/>
              <a:gd name="connsiteY8" fmla="*/ 522345 h 2855335"/>
              <a:gd name="connsiteX9" fmla="*/ 80514 w 4140460"/>
              <a:gd name="connsiteY9" fmla="*/ 441831 h 2855335"/>
              <a:gd name="connsiteX10" fmla="*/ 277374 w 4140460"/>
              <a:gd name="connsiteY10" fmla="*/ 441831 h 2855335"/>
              <a:gd name="connsiteX11" fmla="*/ 255192 w 4140460"/>
              <a:gd name="connsiteY11" fmla="*/ 0 h 2855335"/>
              <a:gd name="connsiteX0" fmla="*/ 320402 w 4140460"/>
              <a:gd name="connsiteY0" fmla="*/ 0 h 2865888"/>
              <a:gd name="connsiteX1" fmla="*/ 472117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 name="connsiteX0" fmla="*/ 320402 w 4140460"/>
              <a:gd name="connsiteY0" fmla="*/ 0 h 2865888"/>
              <a:gd name="connsiteX1" fmla="*/ 602538 w 4140460"/>
              <a:gd name="connsiteY1" fmla="*/ 462937 h 2865888"/>
              <a:gd name="connsiteX2" fmla="*/ 4059946 w 4140460"/>
              <a:gd name="connsiteY2" fmla="*/ 452384 h 2865888"/>
              <a:gd name="connsiteX3" fmla="*/ 4140460 w 4140460"/>
              <a:gd name="connsiteY3" fmla="*/ 532898 h 2865888"/>
              <a:gd name="connsiteX4" fmla="*/ 4140460 w 4140460"/>
              <a:gd name="connsiteY4" fmla="*/ 2785374 h 2865888"/>
              <a:gd name="connsiteX5" fmla="*/ 4059946 w 4140460"/>
              <a:gd name="connsiteY5" fmla="*/ 2865888 h 2865888"/>
              <a:gd name="connsiteX6" fmla="*/ 80514 w 4140460"/>
              <a:gd name="connsiteY6" fmla="*/ 2865888 h 2865888"/>
              <a:gd name="connsiteX7" fmla="*/ 0 w 4140460"/>
              <a:gd name="connsiteY7" fmla="*/ 2785374 h 2865888"/>
              <a:gd name="connsiteX8" fmla="*/ 0 w 4140460"/>
              <a:gd name="connsiteY8" fmla="*/ 532898 h 2865888"/>
              <a:gd name="connsiteX9" fmla="*/ 80514 w 4140460"/>
              <a:gd name="connsiteY9" fmla="*/ 452384 h 2865888"/>
              <a:gd name="connsiteX10" fmla="*/ 277374 w 4140460"/>
              <a:gd name="connsiteY10" fmla="*/ 452384 h 2865888"/>
              <a:gd name="connsiteX11" fmla="*/ 320402 w 4140460"/>
              <a:gd name="connsiteY11" fmla="*/ 0 h 2865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0460" h="2865888">
                <a:moveTo>
                  <a:pt x="320402" y="0"/>
                </a:moveTo>
                <a:lnTo>
                  <a:pt x="602538" y="462937"/>
                </a:lnTo>
                <a:lnTo>
                  <a:pt x="4059946" y="452384"/>
                </a:lnTo>
                <a:cubicBezTo>
                  <a:pt x="4104413" y="452384"/>
                  <a:pt x="4140460" y="488431"/>
                  <a:pt x="4140460" y="532898"/>
                </a:cubicBezTo>
                <a:lnTo>
                  <a:pt x="4140460" y="2785374"/>
                </a:lnTo>
                <a:cubicBezTo>
                  <a:pt x="4140460" y="2829841"/>
                  <a:pt x="4104413" y="2865888"/>
                  <a:pt x="4059946" y="2865888"/>
                </a:cubicBezTo>
                <a:lnTo>
                  <a:pt x="80514" y="2865888"/>
                </a:lnTo>
                <a:cubicBezTo>
                  <a:pt x="36047" y="2865888"/>
                  <a:pt x="0" y="2829841"/>
                  <a:pt x="0" y="2785374"/>
                </a:cubicBezTo>
                <a:lnTo>
                  <a:pt x="0" y="532898"/>
                </a:lnTo>
                <a:cubicBezTo>
                  <a:pt x="0" y="488431"/>
                  <a:pt x="36047" y="452384"/>
                  <a:pt x="80514" y="452384"/>
                </a:cubicBezTo>
                <a:lnTo>
                  <a:pt x="277374" y="452384"/>
                </a:lnTo>
                <a:cubicBezTo>
                  <a:pt x="324322" y="-18522"/>
                  <a:pt x="327796" y="122652"/>
                  <a:pt x="320402" y="0"/>
                </a:cubicBezTo>
                <a:close/>
              </a:path>
            </a:pathLst>
          </a:custGeom>
          <a:solidFill>
            <a:schemeClr val="bg1">
              <a:lumMod val="85000"/>
            </a:schemeClr>
          </a:solidFill>
        </p:spPr>
        <p:txBody>
          <a:bodyPr rot="0" spcFirstLastPara="0" vertOverflow="overflow" horzOverflow="overflow" vert="horz" wrap="square" lIns="91440" tIns="45720" rIns="91440" bIns="45720" numCol="1" spcCol="0" rtlCol="0" fromWordArt="0" anchor="ctr" anchorCtr="0" forceAA="0" compatLnSpc="1">
            <a:noAutofit/>
          </a:bodyPr>
          <a:lstStyle/>
          <a:p>
            <a:pPr marL="342900" indent="-342900" algn="ctr" fontAlgn="ctr">
              <a:buFont typeface="+mj-lt"/>
              <a:buAutoNum type="arabicPeriod"/>
            </a:pPr>
            <a:endParaRPr lang="en-US" altLang="zh-CN" sz="1800" dirty="0">
              <a:latin typeface="Huawei Sans" panose="020C0503030203020204" pitchFamily="34" charset="0"/>
              <a:ea typeface="方正兰亭黑简体" panose="02000000000000000000" pitchFamily="2" charset="-122"/>
              <a:cs typeface="Courier New" panose="02070309020205020404" pitchFamily="49" charset="0"/>
            </a:endParaRPr>
          </a:p>
        </p:txBody>
      </p:sp>
      <p:cxnSp>
        <p:nvCxnSpPr>
          <p:cNvPr id="5" name="直接连接符 4"/>
          <p:cNvCxnSpPr/>
          <p:nvPr/>
        </p:nvCxnSpPr>
        <p:spPr bwMode="gray">
          <a:xfrm>
            <a:off x="3123745" y="1811853"/>
            <a:ext cx="1698" cy="7564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a:off x="1330954" y="2610869"/>
            <a:ext cx="360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交换机.png"/>
          <p:cNvPicPr>
            <a:picLocks noChangeAspect="1"/>
          </p:cNvPicPr>
          <p:nvPr/>
        </p:nvPicPr>
        <p:blipFill>
          <a:blip r:embed="rId3" cstate="print"/>
          <a:stretch>
            <a:fillRect/>
          </a:stretch>
        </p:blipFill>
        <p:spPr bwMode="gray">
          <a:xfrm>
            <a:off x="962933" y="2403028"/>
            <a:ext cx="539999" cy="441817"/>
          </a:xfrm>
          <a:prstGeom prst="rect">
            <a:avLst/>
          </a:prstGeom>
        </p:spPr>
      </p:pic>
      <p:pic>
        <p:nvPicPr>
          <p:cNvPr id="8" name="图片 7" descr="交换机.png"/>
          <p:cNvPicPr>
            <a:picLocks noChangeAspect="1"/>
          </p:cNvPicPr>
          <p:nvPr/>
        </p:nvPicPr>
        <p:blipFill>
          <a:blip r:embed="rId4" cstate="print"/>
          <a:stretch>
            <a:fillRect/>
          </a:stretch>
        </p:blipFill>
        <p:spPr bwMode="gray">
          <a:xfrm>
            <a:off x="2854594" y="1558585"/>
            <a:ext cx="540000" cy="441817"/>
          </a:xfrm>
          <a:prstGeom prst="rect">
            <a:avLst/>
          </a:prstGeom>
        </p:spPr>
      </p:pic>
      <p:sp>
        <p:nvSpPr>
          <p:cNvPr id="9" name="文本框 8"/>
          <p:cNvSpPr txBox="1"/>
          <p:nvPr/>
        </p:nvSpPr>
        <p:spPr bwMode="gray">
          <a:xfrm>
            <a:off x="865325" y="2855420"/>
            <a:ext cx="723275" cy="307777"/>
          </a:xfrm>
          <a:prstGeom prst="rect">
            <a:avLst/>
          </a:prstGeom>
          <a:noFill/>
        </p:spPr>
        <p:txBody>
          <a:bodyPr wrap="square" rtlCol="0">
            <a:noAutofit/>
          </a:bodyPr>
          <a:lstStyle/>
          <a:p>
            <a:pPr fontAlgn="ctr"/>
            <a:r>
              <a:rPr lang="en-US" sz="1400" dirty="0" smtClean="0">
                <a:latin typeface="Huawei Sans" panose="020C0503030203020204" pitchFamily="34" charset="0"/>
              </a:rPr>
              <a:t>Client</a:t>
            </a:r>
            <a:endParaRPr lang="en-US" sz="1400" dirty="0">
              <a:latin typeface="Huawei Sans" panose="020C0503030203020204" pitchFamily="34" charset="0"/>
            </a:endParaRPr>
          </a:p>
        </p:txBody>
      </p:sp>
      <p:sp>
        <p:nvSpPr>
          <p:cNvPr id="10" name="文本框 9"/>
          <p:cNvSpPr txBox="1"/>
          <p:nvPr/>
        </p:nvSpPr>
        <p:spPr bwMode="gray">
          <a:xfrm>
            <a:off x="2518499" y="1237742"/>
            <a:ext cx="1212191" cy="307777"/>
          </a:xfrm>
          <a:prstGeom prst="rect">
            <a:avLst/>
          </a:prstGeom>
          <a:noFill/>
        </p:spPr>
        <p:txBody>
          <a:bodyPr wrap="square" rtlCol="0">
            <a:noAutofit/>
          </a:bodyPr>
          <a:lstStyle/>
          <a:p>
            <a:pPr algn="ctr" fontAlgn="ctr"/>
            <a:r>
              <a:rPr lang="en-US" sz="1400" dirty="0" smtClean="0">
                <a:latin typeface="Huawei Sans" panose="020C0503030203020204" pitchFamily="34" charset="0"/>
              </a:rPr>
              <a:t>Portal server</a:t>
            </a:r>
            <a:endParaRPr lang="en-US" sz="1400" dirty="0">
              <a:latin typeface="Huawei Sans" panose="020C0503030203020204" pitchFamily="34" charset="0"/>
            </a:endParaRPr>
          </a:p>
        </p:txBody>
      </p:sp>
      <p:sp>
        <p:nvSpPr>
          <p:cNvPr id="11" name="文本框 10"/>
          <p:cNvSpPr txBox="1"/>
          <p:nvPr/>
        </p:nvSpPr>
        <p:spPr bwMode="gray">
          <a:xfrm>
            <a:off x="2397601" y="2886221"/>
            <a:ext cx="1453986" cy="523220"/>
          </a:xfrm>
          <a:prstGeom prst="rect">
            <a:avLst/>
          </a:prstGeom>
          <a:noFill/>
        </p:spPr>
        <p:txBody>
          <a:bodyPr wrap="square"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12" name="文本框 11"/>
          <p:cNvSpPr txBox="1"/>
          <p:nvPr/>
        </p:nvSpPr>
        <p:spPr bwMode="gray">
          <a:xfrm>
            <a:off x="4199372" y="2884732"/>
            <a:ext cx="1437180" cy="523220"/>
          </a:xfrm>
          <a:prstGeom prst="rect">
            <a:avLst/>
          </a:prstGeom>
          <a:noFill/>
        </p:spPr>
        <p:txBody>
          <a:bodyPr wrap="square"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13" name="图片 12" descr="交换机.png"/>
          <p:cNvPicPr>
            <a:picLocks noChangeAspect="1"/>
          </p:cNvPicPr>
          <p:nvPr/>
        </p:nvPicPr>
        <p:blipFill>
          <a:blip r:embed="rId5" cstate="print"/>
          <a:stretch>
            <a:fillRect/>
          </a:stretch>
        </p:blipFill>
        <p:spPr bwMode="gray">
          <a:xfrm>
            <a:off x="4679905" y="2403028"/>
            <a:ext cx="539999" cy="441817"/>
          </a:xfrm>
          <a:prstGeom prst="rect">
            <a:avLst/>
          </a:prstGeom>
        </p:spPr>
      </p:pic>
      <p:pic>
        <p:nvPicPr>
          <p:cNvPr id="14" name="图片 13" descr="通用交换机.png"/>
          <p:cNvPicPr>
            <a:picLocks noChangeAspect="1"/>
          </p:cNvPicPr>
          <p:nvPr/>
        </p:nvPicPr>
        <p:blipFill>
          <a:blip r:embed="rId6" cstate="print"/>
          <a:stretch>
            <a:fillRect/>
          </a:stretch>
        </p:blipFill>
        <p:spPr bwMode="gray">
          <a:xfrm>
            <a:off x="2852789" y="2339125"/>
            <a:ext cx="540000" cy="441818"/>
          </a:xfrm>
          <a:prstGeom prst="rect">
            <a:avLst/>
          </a:prstGeom>
        </p:spPr>
      </p:pic>
      <p:pic>
        <p:nvPicPr>
          <p:cNvPr id="15" name="图片 14"/>
          <p:cNvPicPr>
            <a:picLocks noChangeAspect="1"/>
          </p:cNvPicPr>
          <p:nvPr/>
        </p:nvPicPr>
        <p:blipFill rotWithShape="1">
          <a:blip r:embed="rId7"/>
          <a:srcRect t="1031" b="6709"/>
          <a:stretch/>
        </p:blipFill>
        <p:spPr bwMode="gray">
          <a:xfrm>
            <a:off x="1330954" y="3728360"/>
            <a:ext cx="3526485" cy="2209950"/>
          </a:xfrm>
          <a:prstGeom prst="rect">
            <a:avLst/>
          </a:prstGeom>
        </p:spPr>
      </p:pic>
      <p:sp>
        <p:nvSpPr>
          <p:cNvPr id="16" name="圆角矩形 75"/>
          <p:cNvSpPr/>
          <p:nvPr/>
        </p:nvSpPr>
        <p:spPr bwMode="gray">
          <a:xfrm>
            <a:off x="6096000" y="964297"/>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Introduction</a:t>
            </a:r>
            <a:endParaRPr lang="en-US" sz="1600" dirty="0">
              <a:solidFill>
                <a:srgbClr val="30B5C5"/>
              </a:solidFill>
              <a:latin typeface="Huawei Sans" panose="020C0503030203020204" pitchFamily="34" charset="0"/>
            </a:endParaRPr>
          </a:p>
        </p:txBody>
      </p:sp>
      <p:sp>
        <p:nvSpPr>
          <p:cNvPr id="17" name="圆角矩形 75"/>
          <p:cNvSpPr/>
          <p:nvPr/>
        </p:nvSpPr>
        <p:spPr bwMode="gray">
          <a:xfrm>
            <a:off x="6096000" y="5008381"/>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Application scenario</a:t>
            </a:r>
            <a:endParaRPr lang="en-US" sz="1600" dirty="0">
              <a:solidFill>
                <a:srgbClr val="30B5C5"/>
              </a:solidFill>
              <a:latin typeface="Huawei Sans" panose="020C0503030203020204" pitchFamily="34" charset="0"/>
            </a:endParaRPr>
          </a:p>
        </p:txBody>
      </p:sp>
      <p:sp>
        <p:nvSpPr>
          <p:cNvPr id="18" name="圆角矩形 75"/>
          <p:cNvSpPr/>
          <p:nvPr/>
        </p:nvSpPr>
        <p:spPr bwMode="gray">
          <a:xfrm>
            <a:off x="6096000" y="5410923"/>
            <a:ext cx="5652849" cy="778107"/>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spcAft>
                <a:spcPts val="600"/>
              </a:spcAft>
            </a:pPr>
            <a:r>
              <a:rPr lang="en-US" sz="1250" dirty="0" smtClean="0">
                <a:solidFill>
                  <a:schemeClr val="tx1"/>
                </a:solidFill>
                <a:latin typeface="Huawei Sans" panose="020C0503030203020204" pitchFamily="34" charset="0"/>
              </a:rPr>
              <a:t>Portal authentication does not require dedicated client software. Therefore, it is primarily used in access scenarios without client software or guest access scenarios.</a:t>
            </a:r>
            <a:endParaRPr lang="en-US" sz="1250" dirty="0">
              <a:solidFill>
                <a:schemeClr val="tx1"/>
              </a:solidFill>
              <a:latin typeface="Huawei Sans" panose="020C0503030203020204" pitchFamily="34" charset="0"/>
            </a:endParaRPr>
          </a:p>
        </p:txBody>
      </p:sp>
      <p:sp>
        <p:nvSpPr>
          <p:cNvPr id="19" name="圆角矩形 75"/>
          <p:cNvSpPr/>
          <p:nvPr/>
        </p:nvSpPr>
        <p:spPr bwMode="gray">
          <a:xfrm>
            <a:off x="6096000" y="1373923"/>
            <a:ext cx="5652849" cy="2542758"/>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t" anchorCtr="0">
            <a:noAutofit/>
          </a:bodyPr>
          <a:lstStyle/>
          <a:p>
            <a:pPr marL="182563" indent="-182563" fontAlgn="ctr">
              <a:spcAft>
                <a:spcPts val="600"/>
              </a:spcAft>
              <a:buFont typeface="Arial" panose="020B0604020202020204" pitchFamily="34" charset="0"/>
              <a:buChar char="•"/>
            </a:pPr>
            <a:r>
              <a:rPr lang="en-US" altLang="zh-CN" sz="1250" dirty="0" smtClean="0">
                <a:solidFill>
                  <a:schemeClr val="tx1"/>
                </a:solidFill>
                <a:latin typeface="Huawei Sans" panose="020C0503030203020204" pitchFamily="34" charset="0"/>
              </a:rPr>
              <a:t>Portal authentication is also known as web authentication</a:t>
            </a:r>
            <a:r>
              <a:rPr lang="en-US" sz="1250" dirty="0" smtClean="0">
                <a:solidFill>
                  <a:schemeClr val="tx1"/>
                </a:solidFill>
                <a:latin typeface="Huawei Sans" panose="020C0503030203020204" pitchFamily="34" charset="0"/>
              </a:rPr>
              <a:t>. </a:t>
            </a:r>
            <a:r>
              <a:rPr lang="en-US" altLang="zh-CN" sz="1250" dirty="0" smtClean="0">
                <a:solidFill>
                  <a:schemeClr val="tx1"/>
                </a:solidFill>
                <a:latin typeface="Huawei Sans" panose="020C0503030203020204" pitchFamily="34" charset="0"/>
              </a:rPr>
              <a:t>Users enter their user names and passwords on the web authentication page for identity authentication</a:t>
            </a:r>
            <a:r>
              <a:rPr lang="en-US" sz="1250" dirty="0" smtClean="0">
                <a:solidFill>
                  <a:schemeClr val="tx1"/>
                </a:solidFill>
                <a:latin typeface="Huawei Sans" panose="020C0503030203020204" pitchFamily="34" charset="0"/>
              </a:rPr>
              <a:t>.</a:t>
            </a:r>
            <a:endParaRPr lang="en-US" altLang="zh-CN" sz="1250" dirty="0" smtClean="0">
              <a:solidFill>
                <a:schemeClr val="tx1"/>
              </a:solidFill>
              <a:latin typeface="Huawei Sans" panose="020C0503030203020204" pitchFamily="34" charset="0"/>
            </a:endParaRPr>
          </a:p>
          <a:p>
            <a:pPr marL="182563" indent="-182563" fontAlgn="ctr">
              <a:spcAft>
                <a:spcPts val="600"/>
              </a:spcAft>
              <a:buFont typeface="Arial" panose="020B0604020202020204" pitchFamily="34" charset="0"/>
              <a:buChar char="•"/>
            </a:pPr>
            <a:r>
              <a:rPr lang="en-US" sz="1250" dirty="0" smtClean="0">
                <a:solidFill>
                  <a:schemeClr val="tx1"/>
                </a:solidFill>
                <a:latin typeface="Huawei Sans" panose="020C0503030203020204" pitchFamily="34" charset="0"/>
              </a:rPr>
              <a:t>Users can access the authentication page in either of the following ways:</a:t>
            </a:r>
            <a:endParaRPr lang="en-US" altLang="zh-CN" sz="125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363538" lvl="1" indent="-187325" fontAlgn="ctr">
              <a:spcAft>
                <a:spcPts val="600"/>
              </a:spcAft>
              <a:buFont typeface="Huawei Sans" panose="020C0503030203020204" pitchFamily="34" charset="0"/>
              <a:buChar char="▫"/>
            </a:pPr>
            <a:r>
              <a:rPr lang="en-US" altLang="zh-CN" sz="1250" dirty="0" smtClean="0">
                <a:solidFill>
                  <a:srgbClr val="C00000"/>
                </a:solidFill>
                <a:latin typeface="Huawei Sans" panose="020C0503030203020204" pitchFamily="34" charset="0"/>
              </a:rPr>
              <a:t>Proactive authentication</a:t>
            </a:r>
            <a:r>
              <a:rPr lang="en-US" altLang="zh-CN" sz="1250" dirty="0" smtClean="0">
                <a:solidFill>
                  <a:schemeClr val="tx1"/>
                </a:solidFill>
                <a:latin typeface="Huawei Sans" panose="020C0503030203020204" pitchFamily="34" charset="0"/>
              </a:rPr>
              <a:t>: Users proactively access the Portal authentication website through browsers</a:t>
            </a:r>
            <a:r>
              <a:rPr lang="en-US" sz="1250" dirty="0" smtClean="0">
                <a:solidFill>
                  <a:schemeClr val="tx1"/>
                </a:solidFill>
                <a:latin typeface="Huawei Sans" panose="020C0503030203020204" pitchFamily="34" charset="0"/>
              </a:rPr>
              <a:t>.</a:t>
            </a:r>
          </a:p>
          <a:p>
            <a:pPr marL="363538" lvl="1" indent="-187325" fontAlgn="ctr">
              <a:spcAft>
                <a:spcPts val="600"/>
              </a:spcAft>
              <a:buFont typeface="Huawei Sans" panose="020C0503030203020204" pitchFamily="34" charset="0"/>
              <a:buChar char="▫"/>
            </a:pPr>
            <a:r>
              <a:rPr lang="en-US" altLang="zh-CN" sz="1250" dirty="0" smtClean="0">
                <a:solidFill>
                  <a:srgbClr val="C00000"/>
                </a:solidFill>
                <a:latin typeface="Huawei Sans" panose="020C0503030203020204" pitchFamily="34" charset="0"/>
              </a:rPr>
              <a:t>Redirect authentication</a:t>
            </a:r>
            <a:r>
              <a:rPr lang="en-US" altLang="zh-CN" sz="1250" dirty="0" smtClean="0">
                <a:solidFill>
                  <a:schemeClr val="tx1"/>
                </a:solidFill>
                <a:latin typeface="Huawei Sans" panose="020C0503030203020204" pitchFamily="34" charset="0"/>
              </a:rPr>
              <a:t>: When the access address entered by a user is not the address of the Portal authentication website, the access device forcibly redirects the user to the Portal authentication website.</a:t>
            </a:r>
            <a:endParaRPr lang="en-US" sz="1250" dirty="0">
              <a:solidFill>
                <a:schemeClr val="tx1"/>
              </a:solidFill>
              <a:latin typeface="Huawei Sans" panose="020C0503030203020204" pitchFamily="34" charset="0"/>
            </a:endParaRPr>
          </a:p>
        </p:txBody>
      </p:sp>
      <p:sp>
        <p:nvSpPr>
          <p:cNvPr id="22" name="圆角矩形 75"/>
          <p:cNvSpPr/>
          <p:nvPr/>
        </p:nvSpPr>
        <p:spPr bwMode="gray">
          <a:xfrm>
            <a:off x="6096000" y="4019162"/>
            <a:ext cx="5652849"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mode</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6096000" y="4421705"/>
            <a:ext cx="5652849" cy="525084"/>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144000" rIns="144000" bIns="144000" rtlCol="0" anchor="ctr" anchorCtr="0">
            <a:noAutofit/>
          </a:bodyPr>
          <a:lstStyle/>
          <a:p>
            <a:pPr fontAlgn="ctr">
              <a:spcAft>
                <a:spcPts val="600"/>
              </a:spcAft>
            </a:pPr>
            <a:r>
              <a:rPr lang="en-US" sz="1250" dirty="0" smtClean="0">
                <a:solidFill>
                  <a:schemeClr val="tx1"/>
                </a:solidFill>
                <a:latin typeface="Huawei Sans" panose="020C0503030203020204" pitchFamily="34" charset="0"/>
              </a:rPr>
              <a:t>The authentication client, access device, Portal server, and authentication server are deployed.</a:t>
            </a:r>
            <a:endParaRPr lang="en-US" sz="1250" dirty="0">
              <a:solidFill>
                <a:schemeClr val="tx1"/>
              </a:solidFill>
              <a:latin typeface="Huawei Sans" panose="020C0503030203020204" pitchFamily="34" charset="0"/>
            </a:endParaRPr>
          </a:p>
        </p:txBody>
      </p:sp>
      <p:grpSp>
        <p:nvGrpSpPr>
          <p:cNvPr id="2" name="组合 1"/>
          <p:cNvGrpSpPr/>
          <p:nvPr/>
        </p:nvGrpSpPr>
        <p:grpSpPr bwMode="gray">
          <a:xfrm>
            <a:off x="8532000" y="98481"/>
            <a:ext cx="3218098" cy="213120"/>
            <a:chOff x="8907094" y="98481"/>
            <a:chExt cx="3218098" cy="213120"/>
          </a:xfrm>
        </p:grpSpPr>
        <p:sp>
          <p:nvSpPr>
            <p:cNvPr id="24" name="五边形 23"/>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6" name="燕尾形 25"/>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32" name="燕尾形 3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3608185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765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descr="通用交换机.png"/>
          <p:cNvPicPr>
            <a:picLocks noChangeAspect="1"/>
          </p:cNvPicPr>
          <p:nvPr/>
        </p:nvPicPr>
        <p:blipFill>
          <a:blip r:embed="rId3" cstate="print"/>
          <a:stretch>
            <a:fillRect/>
          </a:stretch>
        </p:blipFill>
        <p:spPr bwMode="gray">
          <a:xfrm>
            <a:off x="3763866" y="1525761"/>
            <a:ext cx="540000" cy="441818"/>
          </a:xfrm>
          <a:prstGeom prst="rect">
            <a:avLst/>
          </a:prstGeom>
        </p:spPr>
      </p:pic>
      <p:sp>
        <p:nvSpPr>
          <p:cNvPr id="3" name="圆角矩形 2"/>
          <p:cNvSpPr/>
          <p:nvPr/>
        </p:nvSpPr>
        <p:spPr bwMode="gray">
          <a:xfrm>
            <a:off x="602202" y="5061080"/>
            <a:ext cx="5281964" cy="987139"/>
          </a:xfrm>
          <a:prstGeom prst="roundRect">
            <a:avLst>
              <a:gd name="adj" fmla="val 7929"/>
            </a:avLst>
          </a:prstGeom>
          <a:solidFill>
            <a:schemeClr val="bg1">
              <a:lumMod val="95000"/>
            </a:schemeClr>
          </a:solidFill>
          <a:ln w="12700" cap="flat" cmpd="sng" algn="ctr">
            <a:solidFill>
              <a:schemeClr val="bg1">
                <a:lumMod val="75000"/>
              </a:scheme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Autofit/>
          </a:bodyPr>
          <a:lstStyle/>
          <a:p>
            <a:r>
              <a:rPr lang="en-US" altLang="en-US" dirty="0"/>
              <a:t>Overview of the Portal Authentication Process</a:t>
            </a:r>
          </a:p>
        </p:txBody>
      </p:sp>
      <p:pic>
        <p:nvPicPr>
          <p:cNvPr id="4" name="图片 3" descr="交换机.png"/>
          <p:cNvPicPr>
            <a:picLocks noChangeAspect="1"/>
          </p:cNvPicPr>
          <p:nvPr/>
        </p:nvPicPr>
        <p:blipFill>
          <a:blip r:embed="rId4" cstate="print"/>
          <a:stretch>
            <a:fillRect/>
          </a:stretch>
        </p:blipFill>
        <p:spPr bwMode="gray">
          <a:xfrm>
            <a:off x="602201" y="1516267"/>
            <a:ext cx="539999" cy="441817"/>
          </a:xfrm>
          <a:prstGeom prst="rect">
            <a:avLst/>
          </a:prstGeom>
        </p:spPr>
      </p:pic>
      <p:sp>
        <p:nvSpPr>
          <p:cNvPr id="5" name="文本框 4"/>
          <p:cNvSpPr txBox="1"/>
          <p:nvPr/>
        </p:nvSpPr>
        <p:spPr bwMode="gray">
          <a:xfrm>
            <a:off x="504593" y="1228924"/>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rPr>
              <a:t>Client</a:t>
            </a:r>
            <a:endParaRPr lang="en-US" sz="1200" dirty="0">
              <a:latin typeface="Huawei Sans" panose="020C0503030203020204" pitchFamily="34" charset="0"/>
            </a:endParaRPr>
          </a:p>
        </p:txBody>
      </p:sp>
      <p:grpSp>
        <p:nvGrpSpPr>
          <p:cNvPr id="6" name="组合 5"/>
          <p:cNvGrpSpPr/>
          <p:nvPr/>
        </p:nvGrpSpPr>
        <p:grpSpPr bwMode="gray">
          <a:xfrm>
            <a:off x="1846759" y="1216786"/>
            <a:ext cx="1212191" cy="729160"/>
            <a:chOff x="3417499" y="1220260"/>
            <a:chExt cx="1212191" cy="729160"/>
          </a:xfrm>
        </p:grpSpPr>
        <p:pic>
          <p:nvPicPr>
            <p:cNvPr id="7" name="图片 6" descr="交换机.png"/>
            <p:cNvPicPr>
              <a:picLocks noChangeAspect="1"/>
            </p:cNvPicPr>
            <p:nvPr/>
          </p:nvPicPr>
          <p:blipFill>
            <a:blip r:embed="rId5" cstate="print"/>
            <a:stretch>
              <a:fillRect/>
            </a:stretch>
          </p:blipFill>
          <p:spPr bwMode="gray">
            <a:xfrm>
              <a:off x="3753595" y="1507603"/>
              <a:ext cx="540000" cy="441817"/>
            </a:xfrm>
            <a:prstGeom prst="rect">
              <a:avLst/>
            </a:prstGeom>
          </p:spPr>
        </p:pic>
        <p:sp>
          <p:nvSpPr>
            <p:cNvPr id="8" name="文本框 7"/>
            <p:cNvSpPr txBox="1"/>
            <p:nvPr/>
          </p:nvSpPr>
          <p:spPr bwMode="gray">
            <a:xfrm>
              <a:off x="3417499" y="1220260"/>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Portal server</a:t>
              </a:r>
              <a:endParaRPr lang="en-US" sz="1200" dirty="0">
                <a:latin typeface="Huawei Sans" panose="020C0503030203020204" pitchFamily="34" charset="0"/>
              </a:endParaRPr>
            </a:p>
          </p:txBody>
        </p:sp>
      </p:grpSp>
      <p:sp>
        <p:nvSpPr>
          <p:cNvPr id="9" name="文本框 8"/>
          <p:cNvSpPr txBox="1"/>
          <p:nvPr/>
        </p:nvSpPr>
        <p:spPr bwMode="gray">
          <a:xfrm>
            <a:off x="3345482" y="1237482"/>
            <a:ext cx="1363118"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10" name="文本框 9"/>
          <p:cNvSpPr txBox="1"/>
          <p:nvPr/>
        </p:nvSpPr>
        <p:spPr bwMode="gray">
          <a:xfrm>
            <a:off x="4951582" y="1098801"/>
            <a:ext cx="1293991" cy="461665"/>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11" name="图片 10" descr="交换机.png"/>
          <p:cNvPicPr>
            <a:picLocks noChangeAspect="1"/>
          </p:cNvPicPr>
          <p:nvPr/>
        </p:nvPicPr>
        <p:blipFill>
          <a:blip r:embed="rId6" cstate="print"/>
          <a:stretch>
            <a:fillRect/>
          </a:stretch>
        </p:blipFill>
        <p:spPr bwMode="gray">
          <a:xfrm>
            <a:off x="5344166" y="1516267"/>
            <a:ext cx="539999" cy="441817"/>
          </a:xfrm>
          <a:prstGeom prst="rect">
            <a:avLst/>
          </a:prstGeom>
        </p:spPr>
      </p:pic>
      <p:grpSp>
        <p:nvGrpSpPr>
          <p:cNvPr id="12" name="组合 11"/>
          <p:cNvGrpSpPr/>
          <p:nvPr/>
        </p:nvGrpSpPr>
        <p:grpSpPr bwMode="gray">
          <a:xfrm>
            <a:off x="841928" y="2110733"/>
            <a:ext cx="4769555" cy="3937487"/>
            <a:chOff x="832013" y="2102069"/>
            <a:chExt cx="4769555" cy="4118400"/>
          </a:xfrm>
        </p:grpSpPr>
        <p:cxnSp>
          <p:nvCxnSpPr>
            <p:cNvPr id="13" name="直接连接符 12"/>
            <p:cNvCxnSpPr/>
            <p:nvPr/>
          </p:nvCxnSpPr>
          <p:spPr bwMode="gray">
            <a:xfrm>
              <a:off x="832013"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4" name="直接连接符 13"/>
            <p:cNvCxnSpPr/>
            <p:nvPr/>
          </p:nvCxnSpPr>
          <p:spPr bwMode="gray">
            <a:xfrm>
              <a:off x="2418101"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5" name="直接连接符 14"/>
            <p:cNvCxnSpPr/>
            <p:nvPr/>
          </p:nvCxnSpPr>
          <p:spPr bwMode="gray">
            <a:xfrm>
              <a:off x="4026768"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6" name="直接连接符 15"/>
            <p:cNvCxnSpPr/>
            <p:nvPr/>
          </p:nvCxnSpPr>
          <p:spPr bwMode="gray">
            <a:xfrm>
              <a:off x="5601568" y="2102069"/>
              <a:ext cx="0" cy="4118400"/>
            </a:xfrm>
            <a:prstGeom prst="line">
              <a:avLst/>
            </a:prstGeom>
            <a:noFill/>
            <a:ln w="19050" cap="flat" cmpd="sng" algn="ctr">
              <a:solidFill>
                <a:schemeClr val="bg1">
                  <a:lumMod val="75000"/>
                </a:schemeClr>
              </a:solidFill>
              <a:prstDash val="sysDot"/>
              <a:round/>
              <a:headEnd type="none" w="med" len="med"/>
              <a:tailEnd type="none" w="med" len="med"/>
            </a:ln>
            <a:effectLst/>
          </p:spPr>
        </p:cxnSp>
      </p:grpSp>
      <p:cxnSp>
        <p:nvCxnSpPr>
          <p:cNvPr id="17" name="直接箭头连接符 16">
            <a:extLst>
              <a:ext uri="{FF2B5EF4-FFF2-40B4-BE49-F238E27FC236}">
                <a16:creationId xmlns:a16="http://schemas.microsoft.com/office/drawing/2014/main" xmlns="" id="{7D2A6B36-0425-4AF5-8615-B057DC5231D8}"/>
              </a:ext>
            </a:extLst>
          </p:cNvPr>
          <p:cNvCxnSpPr/>
          <p:nvPr/>
        </p:nvCxnSpPr>
        <p:spPr bwMode="gray">
          <a:xfrm>
            <a:off x="899561" y="2523369"/>
            <a:ext cx="3027598" cy="0"/>
          </a:xfrm>
          <a:prstGeom prst="straightConnector1">
            <a:avLst/>
          </a:prstGeom>
          <a:noFill/>
          <a:ln w="12700" cap="flat" cmpd="sng" algn="ctr">
            <a:solidFill>
              <a:schemeClr val="tx1"/>
            </a:solidFill>
            <a:prstDash val="solid"/>
            <a:round/>
            <a:headEnd type="none" w="med" len="med"/>
            <a:tailEnd type="triangle"/>
          </a:ln>
          <a:effectLst/>
        </p:spPr>
      </p:cxnSp>
      <p:sp>
        <p:nvSpPr>
          <p:cNvPr id="18" name="文本框 17"/>
          <p:cNvSpPr txBox="1"/>
          <p:nvPr/>
        </p:nvSpPr>
        <p:spPr bwMode="gray">
          <a:xfrm>
            <a:off x="830291" y="2105074"/>
            <a:ext cx="3085231" cy="276999"/>
          </a:xfrm>
          <a:prstGeom prst="rect">
            <a:avLst/>
          </a:prstGeom>
          <a:noFill/>
        </p:spPr>
        <p:txBody>
          <a:bodyPr wrap="square" rtlCol="0">
            <a:noAutofit/>
          </a:bodyPr>
          <a:lstStyle/>
          <a:p>
            <a:pPr fontAlgn="ctr"/>
            <a:r>
              <a:rPr lang="en-US" sz="1200" dirty="0" smtClean="0">
                <a:latin typeface="Huawei Sans" panose="020C0503030203020204" pitchFamily="34" charset="0"/>
              </a:rPr>
              <a:t>1. Establish a pre-connection (required only for Layer 2 networking).</a:t>
            </a:r>
            <a:endParaRPr lang="en-US" sz="1200" dirty="0">
              <a:latin typeface="Huawei Sans" panose="020C0503030203020204" pitchFamily="34" charset="0"/>
            </a:endParaRPr>
          </a:p>
        </p:txBody>
      </p:sp>
      <p:cxnSp>
        <p:nvCxnSpPr>
          <p:cNvPr id="19" name="直接箭头连接符 18">
            <a:extLst>
              <a:ext uri="{FF2B5EF4-FFF2-40B4-BE49-F238E27FC236}">
                <a16:creationId xmlns:a16="http://schemas.microsoft.com/office/drawing/2014/main" xmlns="" id="{7D2A6B36-0425-4AF5-8615-B057DC5231D8}"/>
              </a:ext>
            </a:extLst>
          </p:cNvPr>
          <p:cNvCxnSpPr/>
          <p:nvPr/>
        </p:nvCxnSpPr>
        <p:spPr bwMode="gray">
          <a:xfrm>
            <a:off x="902572" y="2944752"/>
            <a:ext cx="3024587" cy="0"/>
          </a:xfrm>
          <a:prstGeom prst="straightConnector1">
            <a:avLst/>
          </a:prstGeom>
          <a:no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820666" y="2645180"/>
            <a:ext cx="2113079" cy="276999"/>
          </a:xfrm>
          <a:prstGeom prst="rect">
            <a:avLst/>
          </a:prstGeom>
          <a:noFill/>
        </p:spPr>
        <p:txBody>
          <a:bodyPr wrap="none" rtlCol="0">
            <a:noAutofit/>
          </a:bodyPr>
          <a:lstStyle/>
          <a:p>
            <a:pPr fontAlgn="ctr"/>
            <a:r>
              <a:rPr lang="en-US" sz="1200" dirty="0" smtClean="0">
                <a:latin typeface="Huawei Sans" panose="020C0503030203020204" pitchFamily="34" charset="0"/>
              </a:rPr>
              <a:t>2. Send an HTTP connection request.</a:t>
            </a:r>
            <a:endParaRPr lang="en-US" sz="1200" dirty="0">
              <a:latin typeface="Huawei Sans" panose="020C0503030203020204" pitchFamily="34" charset="0"/>
            </a:endParaRPr>
          </a:p>
        </p:txBody>
      </p:sp>
      <p:cxnSp>
        <p:nvCxnSpPr>
          <p:cNvPr id="21" name="直接箭头连接符 20">
            <a:extLst>
              <a:ext uri="{FF2B5EF4-FFF2-40B4-BE49-F238E27FC236}">
                <a16:creationId xmlns:a16="http://schemas.microsoft.com/office/drawing/2014/main" xmlns="" id="{7D2A6B36-0425-4AF5-8615-B057DC5231D8}"/>
              </a:ext>
            </a:extLst>
          </p:cNvPr>
          <p:cNvCxnSpPr/>
          <p:nvPr/>
        </p:nvCxnSpPr>
        <p:spPr bwMode="gray">
          <a:xfrm>
            <a:off x="915722" y="3379375"/>
            <a:ext cx="3024587" cy="0"/>
          </a:xfrm>
          <a:prstGeom prst="straightConnector1">
            <a:avLst/>
          </a:prstGeom>
          <a:noFill/>
          <a:ln w="12700" cap="flat" cmpd="sng" algn="ctr">
            <a:solidFill>
              <a:schemeClr val="tx1"/>
            </a:solidFill>
            <a:prstDash val="solid"/>
            <a:round/>
            <a:headEnd type="triangle" w="med" len="med"/>
            <a:tailEnd type="none"/>
          </a:ln>
          <a:effectLst/>
        </p:spPr>
      </p:cxnSp>
      <p:sp>
        <p:nvSpPr>
          <p:cNvPr id="22" name="文本框 21"/>
          <p:cNvSpPr txBox="1"/>
          <p:nvPr/>
        </p:nvSpPr>
        <p:spPr bwMode="gray">
          <a:xfrm>
            <a:off x="791790" y="3055329"/>
            <a:ext cx="3684416" cy="276999"/>
          </a:xfrm>
          <a:prstGeom prst="rect">
            <a:avLst/>
          </a:prstGeom>
          <a:noFill/>
        </p:spPr>
        <p:txBody>
          <a:bodyPr wrap="square" rtlCol="0">
            <a:noAutofit/>
          </a:bodyPr>
          <a:lstStyle/>
          <a:p>
            <a:pPr fontAlgn="ctr"/>
            <a:r>
              <a:rPr lang="en-US" sz="1200" dirty="0" smtClean="0">
                <a:latin typeface="Huawei Sans" panose="020C0503030203020204" pitchFamily="34" charset="0"/>
              </a:rPr>
              <a:t>3. Redirect the HTTP request to the Portal server.</a:t>
            </a:r>
            <a:endParaRPr lang="en-US" sz="1200" dirty="0">
              <a:latin typeface="Huawei Sans" panose="020C0503030203020204" pitchFamily="34" charset="0"/>
            </a:endParaRPr>
          </a:p>
        </p:txBody>
      </p:sp>
      <p:cxnSp>
        <p:nvCxnSpPr>
          <p:cNvPr id="23" name="直接箭头连接符 22">
            <a:extLst>
              <a:ext uri="{FF2B5EF4-FFF2-40B4-BE49-F238E27FC236}">
                <a16:creationId xmlns:a16="http://schemas.microsoft.com/office/drawing/2014/main" xmlns="" id="{7D2A6B36-0425-4AF5-8615-B057DC5231D8}"/>
              </a:ext>
            </a:extLst>
          </p:cNvPr>
          <p:cNvCxnSpPr/>
          <p:nvPr/>
        </p:nvCxnSpPr>
        <p:spPr bwMode="gray">
          <a:xfrm>
            <a:off x="906955" y="3774486"/>
            <a:ext cx="1521060" cy="0"/>
          </a:xfrm>
          <a:prstGeom prst="straightConnector1">
            <a:avLst/>
          </a:prstGeom>
          <a:noFill/>
          <a:ln w="12700" cap="flat" cmpd="sng" algn="ctr">
            <a:solidFill>
              <a:schemeClr val="tx1"/>
            </a:solidFill>
            <a:prstDash val="solid"/>
            <a:round/>
            <a:headEnd type="none" w="med" len="med"/>
            <a:tailEnd type="triangle"/>
          </a:ln>
          <a:effectLst/>
        </p:spPr>
      </p:cxnSp>
      <p:sp>
        <p:nvSpPr>
          <p:cNvPr id="24" name="文本框 23"/>
          <p:cNvSpPr txBox="1"/>
          <p:nvPr/>
        </p:nvSpPr>
        <p:spPr bwMode="gray">
          <a:xfrm>
            <a:off x="820666" y="3474914"/>
            <a:ext cx="1902189" cy="276999"/>
          </a:xfrm>
          <a:prstGeom prst="rect">
            <a:avLst/>
          </a:prstGeom>
          <a:noFill/>
        </p:spPr>
        <p:txBody>
          <a:bodyPr wrap="none" rtlCol="0">
            <a:noAutofit/>
          </a:bodyPr>
          <a:lstStyle/>
          <a:p>
            <a:pPr fontAlgn="ctr"/>
            <a:r>
              <a:rPr lang="en-US" sz="1200" dirty="0" smtClean="0">
                <a:latin typeface="Huawei Sans" panose="020C0503030203020204" pitchFamily="34" charset="0"/>
              </a:rPr>
              <a:t>4. Send an HTTP connection request.</a:t>
            </a:r>
            <a:endParaRPr lang="en-US" sz="1200" dirty="0">
              <a:latin typeface="Huawei Sans" panose="020C0503030203020204" pitchFamily="34" charset="0"/>
            </a:endParaRPr>
          </a:p>
        </p:txBody>
      </p:sp>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906955" y="4202448"/>
            <a:ext cx="1456326" cy="0"/>
          </a:xfrm>
          <a:prstGeom prst="straightConnector1">
            <a:avLst/>
          </a:prstGeom>
          <a:noFill/>
          <a:ln w="12700" cap="flat" cmpd="sng" algn="ctr">
            <a:solidFill>
              <a:schemeClr val="tx1"/>
            </a:solidFill>
            <a:prstDash val="solid"/>
            <a:round/>
            <a:headEnd type="triangle" w="med" len="med"/>
            <a:tailEnd type="none"/>
          </a:ln>
          <a:effectLst/>
        </p:spPr>
      </p:cxnSp>
      <p:sp>
        <p:nvSpPr>
          <p:cNvPr id="26" name="文本框 25"/>
          <p:cNvSpPr txBox="1"/>
          <p:nvPr/>
        </p:nvSpPr>
        <p:spPr bwMode="gray">
          <a:xfrm>
            <a:off x="820666" y="3864375"/>
            <a:ext cx="2238284" cy="276999"/>
          </a:xfrm>
          <a:prstGeom prst="rect">
            <a:avLst/>
          </a:prstGeom>
          <a:noFill/>
        </p:spPr>
        <p:txBody>
          <a:bodyPr wrap="square" rtlCol="0">
            <a:noAutofit/>
          </a:bodyPr>
          <a:lstStyle/>
          <a:p>
            <a:pPr fontAlgn="ctr"/>
            <a:r>
              <a:rPr lang="en-US" sz="1200" dirty="0" smtClean="0">
                <a:latin typeface="Huawei Sans" panose="020C0503030203020204" pitchFamily="34" charset="0"/>
              </a:rPr>
              <a:t>5. Return the Portal page.</a:t>
            </a:r>
            <a:endParaRPr lang="en-US" sz="1200" dirty="0">
              <a:latin typeface="Huawei Sans" panose="020C0503030203020204" pitchFamily="34" charset="0"/>
            </a:endParaRPr>
          </a:p>
        </p:txBody>
      </p:sp>
      <p:cxnSp>
        <p:nvCxnSpPr>
          <p:cNvPr id="27" name="直接箭头连接符 26">
            <a:extLst>
              <a:ext uri="{FF2B5EF4-FFF2-40B4-BE49-F238E27FC236}">
                <a16:creationId xmlns:a16="http://schemas.microsoft.com/office/drawing/2014/main" xmlns="" id="{7D2A6B36-0425-4AF5-8615-B057DC5231D8}"/>
              </a:ext>
            </a:extLst>
          </p:cNvPr>
          <p:cNvCxnSpPr/>
          <p:nvPr/>
        </p:nvCxnSpPr>
        <p:spPr bwMode="gray">
          <a:xfrm>
            <a:off x="885694" y="4866824"/>
            <a:ext cx="1542321" cy="0"/>
          </a:xfrm>
          <a:prstGeom prst="straightConnector1">
            <a:avLst/>
          </a:prstGeom>
          <a:noFill/>
          <a:ln w="12700" cap="flat" cmpd="sng" algn="ctr">
            <a:solidFill>
              <a:schemeClr val="tx1"/>
            </a:solidFill>
            <a:prstDash val="solid"/>
            <a:round/>
            <a:headEnd type="none" w="med" len="med"/>
            <a:tailEnd type="triangle"/>
          </a:ln>
          <a:effectLst/>
        </p:spPr>
      </p:cxnSp>
      <p:sp>
        <p:nvSpPr>
          <p:cNvPr id="28" name="文本框 27"/>
          <p:cNvSpPr txBox="1"/>
          <p:nvPr/>
        </p:nvSpPr>
        <p:spPr bwMode="gray">
          <a:xfrm>
            <a:off x="820665" y="4350081"/>
            <a:ext cx="2113079" cy="461665"/>
          </a:xfrm>
          <a:prstGeom prst="rect">
            <a:avLst/>
          </a:prstGeom>
          <a:noFill/>
        </p:spPr>
        <p:txBody>
          <a:bodyPr wrap="square" rtlCol="0">
            <a:noAutofit/>
          </a:bodyPr>
          <a:lstStyle/>
          <a:p>
            <a:pPr fontAlgn="ctr"/>
            <a:r>
              <a:rPr lang="en-US" sz="1200" dirty="0" smtClean="0">
                <a:latin typeface="Huawei Sans" panose="020C0503030203020204" pitchFamily="34" charset="0"/>
              </a:rPr>
              <a:t>6. Send a Portal authentication request.</a:t>
            </a:r>
            <a:endParaRPr lang="en-US" sz="1200" dirty="0">
              <a:latin typeface="Huawei Sans" panose="020C0503030203020204" pitchFamily="34" charset="0"/>
            </a:endParaRPr>
          </a:p>
        </p:txBody>
      </p:sp>
      <p:sp>
        <p:nvSpPr>
          <p:cNvPr id="29" name="文本框 28"/>
          <p:cNvSpPr txBox="1"/>
          <p:nvPr/>
        </p:nvSpPr>
        <p:spPr bwMode="gray">
          <a:xfrm>
            <a:off x="2478012" y="5052006"/>
            <a:ext cx="1585571" cy="394554"/>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Portal-based Portal authentication</a:t>
            </a:r>
            <a:endParaRPr lang="en-US" sz="1200" dirty="0">
              <a:solidFill>
                <a:schemeClr val="bg1">
                  <a:lumMod val="50000"/>
                </a:schemeClr>
              </a:solidFill>
              <a:latin typeface="Huawei Sans" panose="020C0503030203020204" pitchFamily="34" charset="0"/>
            </a:endParaRPr>
          </a:p>
        </p:txBody>
      </p:sp>
      <p:sp>
        <p:nvSpPr>
          <p:cNvPr id="30" name="文本框 29"/>
          <p:cNvSpPr txBox="1"/>
          <p:nvPr/>
        </p:nvSpPr>
        <p:spPr bwMode="gray">
          <a:xfrm>
            <a:off x="721891" y="5550106"/>
            <a:ext cx="3379363" cy="276999"/>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rPr>
              <a:t>HTTP/HTTPS-based Portal authentication</a:t>
            </a:r>
            <a:endParaRPr lang="en-US" sz="1200" dirty="0">
              <a:solidFill>
                <a:schemeClr val="bg1">
                  <a:lumMod val="50000"/>
                </a:schemeClr>
              </a:solidFill>
              <a:latin typeface="Huawei Sans" panose="020C0503030203020204" pitchFamily="34" charset="0"/>
            </a:endParaRPr>
          </a:p>
        </p:txBody>
      </p:sp>
      <p:sp>
        <p:nvSpPr>
          <p:cNvPr id="31" name="文本框 30"/>
          <p:cNvSpPr txBox="1"/>
          <p:nvPr/>
        </p:nvSpPr>
        <p:spPr bwMode="gray">
          <a:xfrm>
            <a:off x="2461197" y="4748579"/>
            <a:ext cx="2885726" cy="276999"/>
          </a:xfrm>
          <a:prstGeom prst="rect">
            <a:avLst/>
          </a:prstGeom>
          <a:noFill/>
        </p:spPr>
        <p:txBody>
          <a:bodyPr wrap="none" rtlCol="0">
            <a:noAutofit/>
          </a:bodyPr>
          <a:lstStyle/>
          <a:p>
            <a:pPr fontAlgn="ctr"/>
            <a:r>
              <a:rPr lang="en-US" sz="1200" dirty="0" smtClean="0">
                <a:latin typeface="Huawei Sans" panose="020C0503030203020204" pitchFamily="34" charset="0"/>
              </a:rPr>
              <a:t>7. Perform authentication using either protocol.</a:t>
            </a:r>
            <a:endParaRPr lang="en-US" sz="1200" dirty="0">
              <a:latin typeface="Huawei Sans" panose="020C0503030203020204" pitchFamily="34" charset="0"/>
            </a:endParaRPr>
          </a:p>
        </p:txBody>
      </p:sp>
      <p:cxnSp>
        <p:nvCxnSpPr>
          <p:cNvPr id="33" name="直接箭头连接符 32">
            <a:extLst>
              <a:ext uri="{FF2B5EF4-FFF2-40B4-BE49-F238E27FC236}">
                <a16:creationId xmlns:a16="http://schemas.microsoft.com/office/drawing/2014/main" xmlns="" id="{7D2A6B36-0425-4AF5-8615-B057DC5231D8}"/>
              </a:ext>
            </a:extLst>
          </p:cNvPr>
          <p:cNvCxnSpPr/>
          <p:nvPr/>
        </p:nvCxnSpPr>
        <p:spPr bwMode="gray">
          <a:xfrm>
            <a:off x="2450062" y="5490763"/>
            <a:ext cx="1543519" cy="0"/>
          </a:xfrm>
          <a:prstGeom prst="straightConnector1">
            <a:avLst/>
          </a:prstGeom>
          <a:noFill/>
          <a:ln w="12700" cap="flat" cmpd="sng" algn="ctr">
            <a:solidFill>
              <a:schemeClr val="bg1">
                <a:lumMod val="50000"/>
              </a:schemeClr>
            </a:solidFill>
            <a:prstDash val="solid"/>
            <a:round/>
            <a:headEnd type="triangle" w="med" len="med"/>
            <a:tailEnd type="triangle"/>
          </a:ln>
          <a:effectLst/>
        </p:spPr>
      </p:cxnSp>
      <p:cxnSp>
        <p:nvCxnSpPr>
          <p:cNvPr id="34" name="直接箭头连接符 33">
            <a:extLst>
              <a:ext uri="{FF2B5EF4-FFF2-40B4-BE49-F238E27FC236}">
                <a16:creationId xmlns:a16="http://schemas.microsoft.com/office/drawing/2014/main" xmlns="" id="{7D2A6B36-0425-4AF5-8615-B057DC5231D8}"/>
              </a:ext>
            </a:extLst>
          </p:cNvPr>
          <p:cNvCxnSpPr/>
          <p:nvPr/>
        </p:nvCxnSpPr>
        <p:spPr bwMode="gray">
          <a:xfrm>
            <a:off x="914075" y="5850440"/>
            <a:ext cx="3071974" cy="0"/>
          </a:xfrm>
          <a:prstGeom prst="straightConnector1">
            <a:avLst/>
          </a:prstGeom>
          <a:noFill/>
          <a:ln w="12700" cap="flat" cmpd="sng" algn="ctr">
            <a:solidFill>
              <a:schemeClr val="bg1">
                <a:lumMod val="50000"/>
              </a:schemeClr>
            </a:solidFill>
            <a:prstDash val="solid"/>
            <a:round/>
            <a:headEnd type="triangle" w="med" len="med"/>
            <a:tailEnd type="triangle"/>
          </a:ln>
          <a:effectLst/>
        </p:spPr>
      </p:cxnSp>
      <p:sp>
        <p:nvSpPr>
          <p:cNvPr id="35" name="矩形 34">
            <a:extLst>
              <a:ext uri="{FF2B5EF4-FFF2-40B4-BE49-F238E27FC236}">
                <a16:creationId xmlns:a16="http://schemas.microsoft.com/office/drawing/2014/main" xmlns="" id="{8DAF5267-0E7A-4282-B5E3-24A52A24C6AE}"/>
              </a:ext>
            </a:extLst>
          </p:cNvPr>
          <p:cNvSpPr/>
          <p:nvPr/>
        </p:nvSpPr>
        <p:spPr bwMode="gray">
          <a:xfrm>
            <a:off x="6399967" y="1595051"/>
            <a:ext cx="5043566" cy="1490376"/>
          </a:xfrm>
          <a:prstGeom prst="rect">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72000" bIns="72000" rtlCol="0" anchor="t" anchorCtr="0">
            <a:noAutofit/>
          </a:bodyPr>
          <a:lstStyle/>
          <a:p>
            <a:pPr marL="182563" indent="-182563"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When the client and access device are connected through a Layer 2 network, configure</a:t>
            </a:r>
            <a:r>
              <a:rPr lang="en-US" altLang="zh-CN" sz="1400" dirty="0" smtClean="0">
                <a:solidFill>
                  <a:srgbClr val="C00000"/>
                </a:solidFill>
                <a:latin typeface="Huawei Sans" panose="020C0503030203020204" pitchFamily="34" charset="0"/>
              </a:rPr>
              <a:t> Layer 2 Portal authentication</a:t>
            </a:r>
            <a:r>
              <a:rPr lang="en-US" sz="1400" dirty="0" smtClean="0">
                <a:solidFill>
                  <a:schemeClr val="tx1"/>
                </a:solidFill>
                <a:latin typeface="Huawei Sans" panose="020C0503030203020204" pitchFamily="34" charset="0"/>
              </a:rPr>
              <a:t>.</a:t>
            </a:r>
            <a:endParaRPr lang="en-US" altLang="zh-CN" sz="1400"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When the client and access device are connected through a Layer 3 network, configure </a:t>
            </a:r>
            <a:r>
              <a:rPr lang="en-US" altLang="zh-CN" sz="1400" dirty="0" smtClean="0">
                <a:solidFill>
                  <a:srgbClr val="C00000"/>
                </a:solidFill>
                <a:latin typeface="Huawei Sans" panose="020C0503030203020204" pitchFamily="34" charset="0"/>
              </a:rPr>
              <a:t>Layer 3 Portal authentication</a:t>
            </a:r>
            <a:r>
              <a:rPr lang="en-US" sz="1400" dirty="0" smtClean="0">
                <a:solidFill>
                  <a:schemeClr val="tx1"/>
                </a:solidFill>
                <a:latin typeface="Huawei Sans" panose="020C0503030203020204" pitchFamily="34" charset="0"/>
              </a:rPr>
              <a:t>.</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矩形 35">
            <a:extLst>
              <a:ext uri="{FF2B5EF4-FFF2-40B4-BE49-F238E27FC236}">
                <a16:creationId xmlns:a16="http://schemas.microsoft.com/office/drawing/2014/main" xmlns="" id="{EC97A0CF-DE53-4644-B13E-9D2D83945E4C}"/>
              </a:ext>
            </a:extLst>
          </p:cNvPr>
          <p:cNvSpPr/>
          <p:nvPr/>
        </p:nvSpPr>
        <p:spPr bwMode="gray">
          <a:xfrm>
            <a:off x="6399967" y="4794690"/>
            <a:ext cx="5043566" cy="1035656"/>
          </a:xfrm>
          <a:prstGeom prst="rect">
            <a:avLst/>
          </a:prstGeom>
          <a:ln>
            <a:solidFill>
              <a:srgbClr val="99DFF9"/>
            </a:solidFill>
          </a:ln>
        </p:spPr>
        <p:txBody>
          <a:bodyPr wrap="square" lIns="144000" tIns="48000" rIns="48000" bIns="48000">
            <a:noAutofit/>
          </a:bodyPr>
          <a:lstStyle/>
          <a:p>
            <a:pPr marL="182563" indent="-182563" fontAlgn="ctr">
              <a:spcAft>
                <a:spcPts val="600"/>
              </a:spcAft>
              <a:buFont typeface="Arial" panose="020B0604020202020204" pitchFamily="34" charset="0"/>
              <a:buChar char="•"/>
              <a:tabLst>
                <a:tab pos="484673" algn="l"/>
              </a:tabLst>
            </a:pPr>
            <a:r>
              <a:rPr lang="en-US" sz="1400" dirty="0" smtClean="0">
                <a:latin typeface="Huawei Sans" panose="020C0503030203020204" pitchFamily="34" charset="0"/>
              </a:rPr>
              <a:t>The Portal protocol is used between the Portal server and access device.</a:t>
            </a:r>
          </a:p>
          <a:p>
            <a:pPr marL="182563" indent="-182563" fontAlgn="ctr">
              <a:spcAft>
                <a:spcPts val="600"/>
              </a:spcAft>
              <a:buFont typeface="Arial" panose="020B0604020202020204" pitchFamily="34" charset="0"/>
              <a:buChar char="•"/>
              <a:tabLst>
                <a:tab pos="484673" algn="l"/>
              </a:tabLst>
            </a:pPr>
            <a:r>
              <a:rPr lang="en-US" sz="1400" dirty="0" smtClean="0">
                <a:latin typeface="Huawei Sans" panose="020C0503030203020204" pitchFamily="34" charset="0"/>
              </a:rPr>
              <a:t>The HTTP/HTTPS protocol is used between the client and access device.</a:t>
            </a:r>
            <a:endParaRPr lang="en-US" sz="1400" dirty="0">
              <a:latin typeface="Huawei Sans" panose="020C0503030203020204" pitchFamily="34" charset="0"/>
            </a:endParaRPr>
          </a:p>
        </p:txBody>
      </p:sp>
      <p:sp>
        <p:nvSpPr>
          <p:cNvPr id="37" name="圆角矩形 75"/>
          <p:cNvSpPr/>
          <p:nvPr/>
        </p:nvSpPr>
        <p:spPr bwMode="gray">
          <a:xfrm>
            <a:off x="6399967" y="1194251"/>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authentication modes</a:t>
            </a:r>
            <a:endParaRPr lang="en-US" sz="1600" dirty="0">
              <a:solidFill>
                <a:srgbClr val="30B5C5"/>
              </a:solidFill>
              <a:latin typeface="Huawei Sans" panose="020C0503030203020204" pitchFamily="34" charset="0"/>
            </a:endParaRPr>
          </a:p>
        </p:txBody>
      </p:sp>
      <p:sp>
        <p:nvSpPr>
          <p:cNvPr id="38" name="圆角矩形 75"/>
          <p:cNvSpPr/>
          <p:nvPr/>
        </p:nvSpPr>
        <p:spPr bwMode="gray">
          <a:xfrm>
            <a:off x="6399967" y="4393892"/>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authentication protocols</a:t>
            </a:r>
            <a:endParaRPr lang="en-US" sz="1600" dirty="0">
              <a:solidFill>
                <a:srgbClr val="30B5C5"/>
              </a:solidFill>
              <a:latin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399967" y="3604557"/>
            <a:ext cx="5043566" cy="706302"/>
          </a:xfrm>
          <a:prstGeom prst="rect">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72000" bIns="72000" rtlCol="0" anchor="t" anchorCtr="0">
            <a:noAutofit/>
          </a:bodyPr>
          <a:lstStyle/>
          <a:p>
            <a:pPr fontAlgn="ctr">
              <a:spcAft>
                <a:spcPts val="600"/>
              </a:spcAft>
            </a:pPr>
            <a:r>
              <a:rPr lang="en-US" sz="1400" dirty="0" smtClean="0">
                <a:solidFill>
                  <a:schemeClr val="tx1"/>
                </a:solidFill>
                <a:latin typeface="Huawei Sans" panose="020C0503030203020204" pitchFamily="34" charset="0"/>
              </a:rPr>
              <a:t>The HTTP/HTTPS protocol is used between the client and Portal server.</a:t>
            </a:r>
            <a:endParaRPr lang="en-US" sz="1400" dirty="0">
              <a:solidFill>
                <a:schemeClr val="tx1"/>
              </a:solidFill>
              <a:latin typeface="Huawei Sans" panose="020C0503030203020204" pitchFamily="34" charset="0"/>
            </a:endParaRPr>
          </a:p>
        </p:txBody>
      </p:sp>
      <p:sp>
        <p:nvSpPr>
          <p:cNvPr id="79" name="圆角矩形 75"/>
          <p:cNvSpPr/>
          <p:nvPr/>
        </p:nvSpPr>
        <p:spPr bwMode="gray">
          <a:xfrm>
            <a:off x="6399967" y="3203757"/>
            <a:ext cx="5043566"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Portal access protocols</a:t>
            </a:r>
            <a:endParaRPr lang="en-US" sz="1600" dirty="0">
              <a:solidFill>
                <a:srgbClr val="30B5C5"/>
              </a:solidFill>
              <a:latin typeface="Huawei Sans" panose="020C0503030203020204" pitchFamily="34" charset="0"/>
            </a:endParaRPr>
          </a:p>
        </p:txBody>
      </p:sp>
      <p:grpSp>
        <p:nvGrpSpPr>
          <p:cNvPr id="32" name="组合 31"/>
          <p:cNvGrpSpPr/>
          <p:nvPr/>
        </p:nvGrpSpPr>
        <p:grpSpPr>
          <a:xfrm>
            <a:off x="8532000" y="98481"/>
            <a:ext cx="3218098" cy="213120"/>
            <a:chOff x="8907094" y="98481"/>
            <a:chExt cx="3218098" cy="213120"/>
          </a:xfrm>
        </p:grpSpPr>
        <p:sp>
          <p:nvSpPr>
            <p:cNvPr id="50" name="五边形 49"/>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52" name="燕尾形 51"/>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53" name="燕尾形 52"/>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257253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496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bwMode="gray">
          <a:xfrm>
            <a:off x="2186383" y="2541626"/>
            <a:ext cx="2633654" cy="3432674"/>
          </a:xfrm>
          <a:prstGeom prst="roundRect">
            <a:avLst>
              <a:gd name="adj" fmla="val 3661"/>
            </a:avLst>
          </a:prstGeom>
          <a:solidFill>
            <a:srgbClr val="F5FCFD"/>
          </a:solidFill>
          <a:ln w="9525">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bwMode="gray">
          <a:xfrm>
            <a:off x="2701390" y="2964400"/>
            <a:ext cx="1739982" cy="419740"/>
            <a:chOff x="2433034" y="2938675"/>
            <a:chExt cx="1739982" cy="419740"/>
          </a:xfrm>
        </p:grpSpPr>
        <p:cxnSp>
          <p:nvCxnSpPr>
            <p:cNvPr id="81" name="直接箭头连接符 80">
              <a:extLst>
                <a:ext uri="{FF2B5EF4-FFF2-40B4-BE49-F238E27FC236}">
                  <a16:creationId xmlns:a16="http://schemas.microsoft.com/office/drawing/2014/main" xmlns="" id="{7D2A6B36-0425-4AF5-8615-B057DC5231D8}"/>
                </a:ext>
              </a:extLst>
            </p:cNvPr>
            <p:cNvCxnSpPr/>
            <p:nvPr/>
          </p:nvCxnSpPr>
          <p:spPr bwMode="gray">
            <a:xfrm>
              <a:off x="2452756" y="3358415"/>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82" name="文本框 81"/>
            <p:cNvSpPr txBox="1"/>
            <p:nvPr/>
          </p:nvSpPr>
          <p:spPr bwMode="gray">
            <a:xfrm>
              <a:off x="2433034" y="2938675"/>
              <a:ext cx="1739982" cy="356573"/>
            </a:xfrm>
            <a:prstGeom prst="rect">
              <a:avLst/>
            </a:prstGeom>
            <a:noFill/>
          </p:spPr>
          <p:txBody>
            <a:bodyPr wrap="square" rtlCol="0">
              <a:noAutofit/>
            </a:bodyPr>
            <a:lstStyle/>
            <a:p>
              <a:pPr fontAlgn="ctr"/>
              <a:r>
                <a:rPr lang="en-US" sz="1200" dirty="0" smtClean="0">
                  <a:latin typeface="Huawei Sans" panose="020C0503030203020204" pitchFamily="34" charset="0"/>
                </a:rPr>
                <a:t>7. Send a Portal challenge request.</a:t>
              </a:r>
              <a:endParaRPr lang="en-US" sz="1200" dirty="0">
                <a:latin typeface="Huawei Sans" panose="020C0503030203020204" pitchFamily="34" charset="0"/>
              </a:endParaRPr>
            </a:p>
          </p:txBody>
        </p:sp>
      </p:grpSp>
      <p:cxnSp>
        <p:nvCxnSpPr>
          <p:cNvPr id="79" name="直接箭头连接符 78">
            <a:extLst>
              <a:ext uri="{FF2B5EF4-FFF2-40B4-BE49-F238E27FC236}">
                <a16:creationId xmlns:a16="http://schemas.microsoft.com/office/drawing/2014/main" xmlns="" id="{7D2A6B36-0425-4AF5-8615-B057DC5231D8}"/>
              </a:ext>
            </a:extLst>
          </p:cNvPr>
          <p:cNvCxnSpPr/>
          <p:nvPr/>
        </p:nvCxnSpPr>
        <p:spPr bwMode="gray">
          <a:xfrm>
            <a:off x="2721112" y="3862969"/>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80" name="文本框 79"/>
          <p:cNvSpPr txBox="1"/>
          <p:nvPr/>
        </p:nvSpPr>
        <p:spPr bwMode="gray">
          <a:xfrm>
            <a:off x="2735224" y="3448852"/>
            <a:ext cx="1610157" cy="411644"/>
          </a:xfrm>
          <a:prstGeom prst="rect">
            <a:avLst/>
          </a:prstGeom>
          <a:noFill/>
        </p:spPr>
        <p:txBody>
          <a:bodyPr wrap="square" rtlCol="0">
            <a:noAutofit/>
          </a:bodyPr>
          <a:lstStyle/>
          <a:p>
            <a:pPr fontAlgn="ctr"/>
            <a:r>
              <a:rPr lang="en-US" sz="1200" dirty="0" smtClean="0">
                <a:latin typeface="Huawei Sans" panose="020C0503030203020204" pitchFamily="34" charset="0"/>
              </a:rPr>
              <a:t>8. Return a Portal challenge response.</a:t>
            </a:r>
            <a:endParaRPr lang="en-US" sz="1200" dirty="0">
              <a:latin typeface="Huawei Sans" panose="020C0503030203020204" pitchFamily="34" charset="0"/>
            </a:endParaRPr>
          </a:p>
        </p:txBody>
      </p:sp>
      <p:cxnSp>
        <p:nvCxnSpPr>
          <p:cNvPr id="77" name="直接箭头连接符 76">
            <a:extLst>
              <a:ext uri="{FF2B5EF4-FFF2-40B4-BE49-F238E27FC236}">
                <a16:creationId xmlns:a16="http://schemas.microsoft.com/office/drawing/2014/main" xmlns="" id="{7D2A6B36-0425-4AF5-8615-B057DC5231D8}"/>
              </a:ext>
            </a:extLst>
          </p:cNvPr>
          <p:cNvCxnSpPr/>
          <p:nvPr/>
        </p:nvCxnSpPr>
        <p:spPr bwMode="gray">
          <a:xfrm>
            <a:off x="2721112" y="4543108"/>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78" name="文本框 77"/>
          <p:cNvSpPr txBox="1"/>
          <p:nvPr/>
        </p:nvSpPr>
        <p:spPr bwMode="gray">
          <a:xfrm>
            <a:off x="2731593" y="3936485"/>
            <a:ext cx="1474891" cy="604876"/>
          </a:xfrm>
          <a:prstGeom prst="rect">
            <a:avLst/>
          </a:prstGeom>
          <a:noFill/>
        </p:spPr>
        <p:txBody>
          <a:bodyPr wrap="square" rtlCol="0">
            <a:noAutofit/>
          </a:bodyPr>
          <a:lstStyle/>
          <a:p>
            <a:pPr fontAlgn="ctr"/>
            <a:r>
              <a:rPr lang="en-US" sz="1200" dirty="0" smtClean="0">
                <a:latin typeface="Huawei Sans" panose="020C0503030203020204" pitchFamily="34" charset="0"/>
              </a:rPr>
              <a:t>9. Send a Portal authentication request.</a:t>
            </a:r>
            <a:endParaRPr lang="en-US" sz="1200" dirty="0">
              <a:latin typeface="Huawei Sans" panose="020C0503030203020204" pitchFamily="34" charset="0"/>
            </a:endParaRPr>
          </a:p>
        </p:txBody>
      </p:sp>
      <p:grpSp>
        <p:nvGrpSpPr>
          <p:cNvPr id="50" name="组合 49"/>
          <p:cNvGrpSpPr/>
          <p:nvPr/>
        </p:nvGrpSpPr>
        <p:grpSpPr bwMode="gray">
          <a:xfrm>
            <a:off x="4269617" y="4332262"/>
            <a:ext cx="1880276" cy="634218"/>
            <a:chOff x="4001261" y="3660192"/>
            <a:chExt cx="1880276" cy="634218"/>
          </a:xfrm>
        </p:grpSpPr>
        <p:cxnSp>
          <p:nvCxnSpPr>
            <p:cNvPr id="75" name="直接箭头连接符 74">
              <a:extLst>
                <a:ext uri="{FF2B5EF4-FFF2-40B4-BE49-F238E27FC236}">
                  <a16:creationId xmlns:a16="http://schemas.microsoft.com/office/drawing/2014/main" xmlns="" id="{7D2A6B36-0425-4AF5-8615-B057DC5231D8}"/>
                </a:ext>
              </a:extLst>
            </p:cNvPr>
            <p:cNvCxnSpPr/>
            <p:nvPr/>
          </p:nvCxnSpPr>
          <p:spPr bwMode="gray">
            <a:xfrm>
              <a:off x="4050076" y="4294410"/>
              <a:ext cx="1506422" cy="0"/>
            </a:xfrm>
            <a:prstGeom prst="straightConnector1">
              <a:avLst/>
            </a:prstGeom>
            <a:noFill/>
            <a:ln w="12700" cap="flat" cmpd="sng" algn="ctr">
              <a:solidFill>
                <a:schemeClr val="tx1"/>
              </a:solidFill>
              <a:prstDash val="solid"/>
              <a:round/>
              <a:headEnd type="triangle" w="med" len="med"/>
              <a:tailEnd type="triangle"/>
            </a:ln>
            <a:effectLst/>
          </p:spPr>
        </p:cxnSp>
        <p:sp>
          <p:nvSpPr>
            <p:cNvPr id="76" name="文本框 75"/>
            <p:cNvSpPr txBox="1"/>
            <p:nvPr/>
          </p:nvSpPr>
          <p:spPr bwMode="gray">
            <a:xfrm>
              <a:off x="4001261" y="3660192"/>
              <a:ext cx="1880276" cy="600164"/>
            </a:xfrm>
            <a:prstGeom prst="rect">
              <a:avLst/>
            </a:prstGeom>
            <a:noFill/>
          </p:spPr>
          <p:txBody>
            <a:bodyPr wrap="square" rtlCol="0">
              <a:noAutofit/>
            </a:bodyPr>
            <a:lstStyle/>
            <a:p>
              <a:pPr fontAlgn="ctr"/>
              <a:r>
                <a:rPr lang="en-US" sz="1200" dirty="0" smtClean="0">
                  <a:latin typeface="Huawei Sans" panose="020C0503030203020204" pitchFamily="34" charset="0"/>
                </a:rPr>
                <a:t>10. Exchange RADIUS authentication and accounting information.</a:t>
              </a:r>
              <a:endParaRPr lang="en-US" altLang="zh-CN" sz="1200" dirty="0">
                <a:latin typeface="Huawei Sans" panose="020C0503030203020204" pitchFamily="34" charset="0"/>
              </a:endParaRPr>
            </a:p>
          </p:txBody>
        </p:sp>
      </p:grpSp>
      <p:grpSp>
        <p:nvGrpSpPr>
          <p:cNvPr id="51" name="组合 50"/>
          <p:cNvGrpSpPr/>
          <p:nvPr/>
        </p:nvGrpSpPr>
        <p:grpSpPr bwMode="gray">
          <a:xfrm>
            <a:off x="2694629" y="4773262"/>
            <a:ext cx="1663629" cy="427492"/>
            <a:chOff x="2452400" y="4278802"/>
            <a:chExt cx="1663629" cy="427492"/>
          </a:xfrm>
        </p:grpSpPr>
        <p:cxnSp>
          <p:nvCxnSpPr>
            <p:cNvPr id="73" name="直接箭头连接符 72">
              <a:extLst>
                <a:ext uri="{FF2B5EF4-FFF2-40B4-BE49-F238E27FC236}">
                  <a16:creationId xmlns:a16="http://schemas.microsoft.com/office/drawing/2014/main" xmlns="" id="{7D2A6B36-0425-4AF5-8615-B057DC5231D8}"/>
                </a:ext>
              </a:extLst>
            </p:cNvPr>
            <p:cNvCxnSpPr/>
            <p:nvPr/>
          </p:nvCxnSpPr>
          <p:spPr bwMode="gray">
            <a:xfrm>
              <a:off x="2467252" y="470629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74" name="文本框 73"/>
            <p:cNvSpPr txBox="1"/>
            <p:nvPr/>
          </p:nvSpPr>
          <p:spPr bwMode="gray">
            <a:xfrm>
              <a:off x="2452400" y="4278802"/>
              <a:ext cx="1663629" cy="386426"/>
            </a:xfrm>
            <a:prstGeom prst="rect">
              <a:avLst/>
            </a:prstGeom>
            <a:noFill/>
          </p:spPr>
          <p:txBody>
            <a:bodyPr wrap="square" rtlCol="0">
              <a:noAutofit/>
            </a:bodyPr>
            <a:lstStyle/>
            <a:p>
              <a:pPr fontAlgn="ctr"/>
              <a:r>
                <a:rPr lang="en-US" sz="1200" dirty="0" smtClean="0">
                  <a:latin typeface="Huawei Sans" panose="020C0503030203020204" pitchFamily="34" charset="0"/>
                </a:rPr>
                <a:t>11. Send the Portal authentication result.</a:t>
              </a:r>
              <a:endParaRPr lang="en-US" sz="1200" dirty="0">
                <a:latin typeface="Huawei Sans" panose="020C0503030203020204" pitchFamily="34" charset="0"/>
              </a:endParaRPr>
            </a:p>
          </p:txBody>
        </p:sp>
      </p:grpSp>
      <p:cxnSp>
        <p:nvCxnSpPr>
          <p:cNvPr id="71" name="直接箭头连接符 70">
            <a:extLst>
              <a:ext uri="{FF2B5EF4-FFF2-40B4-BE49-F238E27FC236}">
                <a16:creationId xmlns:a16="http://schemas.microsoft.com/office/drawing/2014/main" xmlns="" id="{7D2A6B36-0425-4AF5-8615-B057DC5231D8}"/>
              </a:ext>
            </a:extLst>
          </p:cNvPr>
          <p:cNvCxnSpPr/>
          <p:nvPr/>
        </p:nvCxnSpPr>
        <p:spPr bwMode="gray">
          <a:xfrm>
            <a:off x="893901" y="5541147"/>
            <a:ext cx="1620000" cy="0"/>
          </a:xfrm>
          <a:prstGeom prst="straightConnector1">
            <a:avLst/>
          </a:prstGeom>
          <a:noFill/>
          <a:ln w="12700" cap="flat" cmpd="sng" algn="ctr">
            <a:solidFill>
              <a:schemeClr val="tx1"/>
            </a:solidFill>
            <a:prstDash val="solid"/>
            <a:round/>
            <a:headEnd type="triangle" w="med" len="med"/>
            <a:tailEnd type="none"/>
          </a:ln>
          <a:effectLst/>
        </p:spPr>
      </p:cxnSp>
      <p:sp>
        <p:nvSpPr>
          <p:cNvPr id="72" name="文本框 71"/>
          <p:cNvSpPr txBox="1"/>
          <p:nvPr/>
        </p:nvSpPr>
        <p:spPr bwMode="gray">
          <a:xfrm>
            <a:off x="805082" y="5071647"/>
            <a:ext cx="2086164" cy="430887"/>
          </a:xfrm>
          <a:prstGeom prst="rect">
            <a:avLst/>
          </a:prstGeom>
          <a:noFill/>
        </p:spPr>
        <p:txBody>
          <a:bodyPr wrap="square" rtlCol="0">
            <a:noAutofit/>
          </a:bodyPr>
          <a:lstStyle/>
          <a:p>
            <a:pPr fontAlgn="ctr"/>
            <a:r>
              <a:rPr lang="en-US" sz="1200" dirty="0" smtClean="0">
                <a:latin typeface="Huawei Sans" panose="020C0503030203020204" pitchFamily="34" charset="0"/>
              </a:rPr>
              <a:t>12. Notify the user of the authentication result.</a:t>
            </a:r>
            <a:endParaRPr lang="en-US" sz="1200" dirty="0">
              <a:latin typeface="Huawei Sans" panose="020C0503030203020204" pitchFamily="34" charset="0"/>
            </a:endParaRPr>
          </a:p>
        </p:txBody>
      </p:sp>
      <p:grpSp>
        <p:nvGrpSpPr>
          <p:cNvPr id="53" name="组合 52"/>
          <p:cNvGrpSpPr/>
          <p:nvPr/>
        </p:nvGrpSpPr>
        <p:grpSpPr bwMode="gray">
          <a:xfrm>
            <a:off x="2681405" y="5473083"/>
            <a:ext cx="1759966" cy="448877"/>
            <a:chOff x="2413049" y="4821053"/>
            <a:chExt cx="1759966" cy="448877"/>
          </a:xfrm>
        </p:grpSpPr>
        <p:cxnSp>
          <p:nvCxnSpPr>
            <p:cNvPr id="69" name="直接箭头连接符 68">
              <a:extLst>
                <a:ext uri="{FF2B5EF4-FFF2-40B4-BE49-F238E27FC236}">
                  <a16:creationId xmlns:a16="http://schemas.microsoft.com/office/drawing/2014/main" xmlns="" id="{7D2A6B36-0425-4AF5-8615-B057DC5231D8}"/>
                </a:ext>
              </a:extLst>
            </p:cNvPr>
            <p:cNvCxnSpPr/>
            <p:nvPr/>
          </p:nvCxnSpPr>
          <p:spPr bwMode="gray">
            <a:xfrm>
              <a:off x="2451475" y="5269930"/>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70" name="文本框 69"/>
            <p:cNvSpPr txBox="1"/>
            <p:nvPr/>
          </p:nvSpPr>
          <p:spPr bwMode="gray">
            <a:xfrm>
              <a:off x="2413049" y="4821053"/>
              <a:ext cx="1759966" cy="410647"/>
            </a:xfrm>
            <a:prstGeom prst="rect">
              <a:avLst/>
            </a:prstGeom>
            <a:noFill/>
          </p:spPr>
          <p:txBody>
            <a:bodyPr wrap="square" rtlCol="0">
              <a:noAutofit/>
            </a:bodyPr>
            <a:lstStyle/>
            <a:p>
              <a:pPr fontAlgn="ctr"/>
              <a:r>
                <a:rPr lang="en-US" sz="1200" dirty="0" smtClean="0">
                  <a:latin typeface="Huawei Sans" panose="020C0503030203020204" pitchFamily="34" charset="0"/>
                </a:rPr>
                <a:t>13. Acknowledge the authentication result.</a:t>
              </a:r>
              <a:endParaRPr lang="en-US" sz="1200" dirty="0">
                <a:latin typeface="Huawei Sans" panose="020C0503030203020204" pitchFamily="34" charset="0"/>
              </a:endParaRPr>
            </a:p>
          </p:txBody>
        </p:sp>
      </p:grpSp>
      <p:pic>
        <p:nvPicPr>
          <p:cNvPr id="54" name="图片 53" descr="交换机.png"/>
          <p:cNvPicPr>
            <a:picLocks noChangeAspect="1"/>
          </p:cNvPicPr>
          <p:nvPr/>
        </p:nvPicPr>
        <p:blipFill>
          <a:blip r:embed="rId3" cstate="print"/>
          <a:stretch>
            <a:fillRect/>
          </a:stretch>
        </p:blipFill>
        <p:spPr bwMode="gray">
          <a:xfrm>
            <a:off x="616799" y="1517983"/>
            <a:ext cx="539999" cy="441817"/>
          </a:xfrm>
          <a:prstGeom prst="rect">
            <a:avLst/>
          </a:prstGeom>
        </p:spPr>
      </p:pic>
      <p:sp>
        <p:nvSpPr>
          <p:cNvPr id="55" name="文本框 54"/>
          <p:cNvSpPr txBox="1"/>
          <p:nvPr/>
        </p:nvSpPr>
        <p:spPr bwMode="gray">
          <a:xfrm>
            <a:off x="519191" y="1230640"/>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rPr>
              <a:t>Client</a:t>
            </a:r>
            <a:endParaRPr lang="en-US" sz="1200" dirty="0">
              <a:latin typeface="Huawei Sans" panose="020C0503030203020204" pitchFamily="34" charset="0"/>
            </a:endParaRPr>
          </a:p>
        </p:txBody>
      </p:sp>
      <p:grpSp>
        <p:nvGrpSpPr>
          <p:cNvPr id="56" name="组合 55"/>
          <p:cNvGrpSpPr/>
          <p:nvPr/>
        </p:nvGrpSpPr>
        <p:grpSpPr bwMode="gray">
          <a:xfrm>
            <a:off x="2105200" y="1218502"/>
            <a:ext cx="1212191" cy="729160"/>
            <a:chOff x="3417499" y="1220260"/>
            <a:chExt cx="1212191" cy="729160"/>
          </a:xfrm>
        </p:grpSpPr>
        <p:pic>
          <p:nvPicPr>
            <p:cNvPr id="67" name="图片 66" descr="交换机.png"/>
            <p:cNvPicPr>
              <a:picLocks noChangeAspect="1"/>
            </p:cNvPicPr>
            <p:nvPr/>
          </p:nvPicPr>
          <p:blipFill>
            <a:blip r:embed="rId4" cstate="print"/>
            <a:stretch>
              <a:fillRect/>
            </a:stretch>
          </p:blipFill>
          <p:spPr bwMode="gray">
            <a:xfrm>
              <a:off x="3753595" y="1507603"/>
              <a:ext cx="540000" cy="441817"/>
            </a:xfrm>
            <a:prstGeom prst="rect">
              <a:avLst/>
            </a:prstGeom>
          </p:spPr>
        </p:pic>
        <p:sp>
          <p:nvSpPr>
            <p:cNvPr id="68" name="文本框 67"/>
            <p:cNvSpPr txBox="1"/>
            <p:nvPr/>
          </p:nvSpPr>
          <p:spPr bwMode="gray">
            <a:xfrm>
              <a:off x="3417499" y="1220260"/>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Portal server</a:t>
              </a:r>
              <a:endParaRPr lang="en-US" sz="1200" dirty="0">
                <a:latin typeface="Huawei Sans" panose="020C0503030203020204" pitchFamily="34" charset="0"/>
              </a:endParaRPr>
            </a:p>
          </p:txBody>
        </p:sp>
      </p:grpSp>
      <p:sp>
        <p:nvSpPr>
          <p:cNvPr id="57" name="文本框 56"/>
          <p:cNvSpPr txBox="1"/>
          <p:nvPr/>
        </p:nvSpPr>
        <p:spPr bwMode="gray">
          <a:xfrm>
            <a:off x="3715566" y="1218502"/>
            <a:ext cx="1155873"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Access device</a:t>
            </a:r>
            <a:endParaRPr lang="en-US" sz="1200" dirty="0">
              <a:latin typeface="Huawei Sans" panose="020C0503030203020204" pitchFamily="34" charset="0"/>
            </a:endParaRPr>
          </a:p>
        </p:txBody>
      </p:sp>
      <p:sp>
        <p:nvSpPr>
          <p:cNvPr id="58" name="文本框 57"/>
          <p:cNvSpPr txBox="1"/>
          <p:nvPr/>
        </p:nvSpPr>
        <p:spPr bwMode="gray">
          <a:xfrm>
            <a:off x="5151122" y="1230640"/>
            <a:ext cx="1854200"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sz="1200" dirty="0">
              <a:latin typeface="Huawei Sans" panose="020C0503030203020204" pitchFamily="34" charset="0"/>
            </a:endParaRPr>
          </a:p>
        </p:txBody>
      </p:sp>
      <p:pic>
        <p:nvPicPr>
          <p:cNvPr id="59" name="图片 58" descr="交换机.png"/>
          <p:cNvPicPr>
            <a:picLocks noChangeAspect="1"/>
          </p:cNvPicPr>
          <p:nvPr/>
        </p:nvPicPr>
        <p:blipFill>
          <a:blip r:embed="rId5" cstate="print"/>
          <a:stretch>
            <a:fillRect/>
          </a:stretch>
        </p:blipFill>
        <p:spPr bwMode="gray">
          <a:xfrm>
            <a:off x="5768072" y="1517983"/>
            <a:ext cx="539999" cy="441817"/>
          </a:xfrm>
          <a:prstGeom prst="rect">
            <a:avLst/>
          </a:prstGeom>
        </p:spPr>
      </p:pic>
      <p:cxnSp>
        <p:nvCxnSpPr>
          <p:cNvPr id="60" name="直接连接符 59"/>
          <p:cNvCxnSpPr/>
          <p:nvPr/>
        </p:nvCxnSpPr>
        <p:spPr bwMode="gray">
          <a:xfrm>
            <a:off x="856526" y="2112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1" name="直接连接符 60"/>
          <p:cNvCxnSpPr/>
          <p:nvPr/>
        </p:nvCxnSpPr>
        <p:spPr bwMode="gray">
          <a:xfrm>
            <a:off x="2686457"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2" name="直接连接符 61"/>
          <p:cNvCxnSpPr/>
          <p:nvPr/>
        </p:nvCxnSpPr>
        <p:spPr bwMode="gray">
          <a:xfrm>
            <a:off x="4295124"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3" name="直接连接符 62"/>
          <p:cNvCxnSpPr/>
          <p:nvPr/>
        </p:nvCxnSpPr>
        <p:spPr bwMode="gray">
          <a:xfrm>
            <a:off x="6061517" y="2112449"/>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64" name="直接箭头连接符 63">
            <a:extLst>
              <a:ext uri="{FF2B5EF4-FFF2-40B4-BE49-F238E27FC236}">
                <a16:creationId xmlns:a16="http://schemas.microsoft.com/office/drawing/2014/main" xmlns="" id="{7D2A6B36-0425-4AF5-8615-B057DC5231D8}"/>
              </a:ext>
            </a:extLst>
          </p:cNvPr>
          <p:cNvCxnSpPr/>
          <p:nvPr/>
        </p:nvCxnSpPr>
        <p:spPr bwMode="gray">
          <a:xfrm>
            <a:off x="911319" y="2454944"/>
            <a:ext cx="1620000" cy="0"/>
          </a:xfrm>
          <a:prstGeom prst="straightConnector1">
            <a:avLst/>
          </a:prstGeom>
          <a:noFill/>
          <a:ln w="12700" cap="flat" cmpd="sng" algn="ctr">
            <a:solidFill>
              <a:schemeClr val="tx1"/>
            </a:solidFill>
            <a:prstDash val="solid"/>
            <a:round/>
            <a:headEnd type="none" w="med" len="med"/>
            <a:tailEnd type="triangle"/>
          </a:ln>
          <a:effectLst/>
        </p:spPr>
      </p:cxnSp>
      <p:sp>
        <p:nvSpPr>
          <p:cNvPr id="65" name="文本框 64"/>
          <p:cNvSpPr txBox="1"/>
          <p:nvPr/>
        </p:nvSpPr>
        <p:spPr bwMode="gray">
          <a:xfrm>
            <a:off x="809871" y="2025768"/>
            <a:ext cx="1845394" cy="401396"/>
          </a:xfrm>
          <a:prstGeom prst="rect">
            <a:avLst/>
          </a:prstGeom>
          <a:noFill/>
        </p:spPr>
        <p:txBody>
          <a:bodyPr wrap="square" rtlCol="0">
            <a:noAutofit/>
          </a:bodyPr>
          <a:lstStyle/>
          <a:p>
            <a:pPr fontAlgn="ctr"/>
            <a:r>
              <a:rPr lang="en-US" sz="1200" dirty="0" smtClean="0">
                <a:latin typeface="Huawei Sans" panose="020C0503030203020204" pitchFamily="34" charset="0"/>
              </a:rPr>
              <a:t>6. Send a Portal authentication request.</a:t>
            </a:r>
            <a:endParaRPr lang="en-US" sz="1200" dirty="0">
              <a:latin typeface="Huawei Sans" panose="020C0503030203020204" pitchFamily="34" charset="0"/>
            </a:endParaRPr>
          </a:p>
        </p:txBody>
      </p:sp>
      <p:pic>
        <p:nvPicPr>
          <p:cNvPr id="66" name="图片 65" descr="通用交换机.png"/>
          <p:cNvPicPr>
            <a:picLocks noChangeAspect="1"/>
          </p:cNvPicPr>
          <p:nvPr/>
        </p:nvPicPr>
        <p:blipFill>
          <a:blip r:embed="rId6" cstate="print"/>
          <a:stretch>
            <a:fillRect/>
          </a:stretch>
        </p:blipFill>
        <p:spPr bwMode="gray">
          <a:xfrm>
            <a:off x="4025124" y="1525761"/>
            <a:ext cx="540000" cy="441818"/>
          </a:xfrm>
          <a:prstGeom prst="rect">
            <a:avLst/>
          </a:prstGeom>
        </p:spPr>
      </p:pic>
      <p:sp>
        <p:nvSpPr>
          <p:cNvPr id="2" name="标题 1"/>
          <p:cNvSpPr>
            <a:spLocks noGrp="1"/>
          </p:cNvSpPr>
          <p:nvPr>
            <p:ph type="title"/>
          </p:nvPr>
        </p:nvSpPr>
        <p:spPr bwMode="gray"/>
        <p:txBody>
          <a:bodyPr>
            <a:noAutofit/>
          </a:bodyPr>
          <a:lstStyle/>
          <a:p>
            <a:r>
              <a:rPr lang="en-US" altLang="en-US" dirty="0"/>
              <a:t>Portal Authentication Process: Using the Portal Protocol</a:t>
            </a:r>
          </a:p>
        </p:txBody>
      </p:sp>
      <p:sp>
        <p:nvSpPr>
          <p:cNvPr id="41" name="文本框 40"/>
          <p:cNvSpPr txBox="1"/>
          <p:nvPr/>
        </p:nvSpPr>
        <p:spPr bwMode="gray">
          <a:xfrm>
            <a:off x="6267740" y="2505216"/>
            <a:ext cx="5192423" cy="2826920"/>
          </a:xfrm>
          <a:prstGeom prst="rect">
            <a:avLst/>
          </a:prstGeom>
          <a:noFill/>
          <a:ln>
            <a:solidFill>
              <a:srgbClr val="99DFF9"/>
            </a:solidFill>
          </a:ln>
        </p:spPr>
        <p:txBody>
          <a:bodyPr wrap="square" rtlCol="0" anchor="ctr">
            <a:noAutofit/>
          </a:bodyPr>
          <a:lstStyle/>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The Portal protocol is used between the Portal server and access device for transmitting parameters such as the user name and password. Generally, the Portal protocol is recommended.</a:t>
            </a:r>
            <a:endParaRPr lang="en-US" altLang="zh-CN" sz="1400" dirty="0" smtClean="0">
              <a:latin typeface="Huawei Sans" panose="020C0503030203020204" pitchFamily="34" charset="0"/>
            </a:endParaRPr>
          </a:p>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rPr>
              <a:t>This protocol has the following features:</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Adopts the client/server model and runs based on </a:t>
            </a:r>
            <a:r>
              <a:rPr lang="en-US" sz="1400" dirty="0" err="1" smtClean="0">
                <a:latin typeface="Huawei Sans" panose="020C0503030203020204" pitchFamily="34" charset="0"/>
              </a:rPr>
              <a:t>UDP</a:t>
            </a:r>
            <a:r>
              <a:rPr lang="en-US" sz="1400" dirty="0" smtClean="0">
                <a:latin typeface="Huawei Sans" panose="020C0503030203020204" pitchFamily="34" charset="0"/>
              </a:rPr>
              <a:t>.</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Supports CHAP </a:t>
            </a:r>
            <a:r>
              <a:rPr lang="en-US" altLang="zh-CN" sz="1400" dirty="0" smtClean="0">
                <a:latin typeface="Huawei Sans" panose="020C0503030203020204" pitchFamily="34" charset="0"/>
              </a:rPr>
              <a:t>authentication (more secure) </a:t>
            </a:r>
            <a:r>
              <a:rPr lang="en-US" sz="1400" dirty="0" smtClean="0">
                <a:latin typeface="Huawei Sans" panose="020C0503030203020204" pitchFamily="34" charset="0"/>
              </a:rPr>
              <a:t>and PAP </a:t>
            </a:r>
            <a:r>
              <a:rPr lang="en-US" altLang="zh-CN" sz="1400" dirty="0" smtClean="0">
                <a:latin typeface="Huawei Sans" panose="020C0503030203020204" pitchFamily="34" charset="0"/>
              </a:rPr>
              <a:t>authentication</a:t>
            </a:r>
            <a:r>
              <a:rPr lang="en-US" sz="1400" dirty="0" smtClean="0">
                <a:latin typeface="Huawei Sans" panose="020C0503030203020204" pitchFamily="34" charset="0"/>
              </a:rPr>
              <a:t>. </a:t>
            </a:r>
            <a:endParaRPr lang="en-US" altLang="zh-CN" sz="1400" dirty="0" smtClean="0">
              <a:latin typeface="Huawei Sans" panose="020C0503030203020204" pitchFamily="34" charset="0"/>
            </a:endParaRPr>
          </a:p>
          <a:p>
            <a:pPr marL="468000" indent="-180000" fontAlgn="ctr">
              <a:spcAft>
                <a:spcPts val="600"/>
              </a:spcAft>
              <a:buFont typeface="Huawei Sans" panose="020C0503030203020204" pitchFamily="34" charset="0"/>
              <a:buChar char="▫"/>
            </a:pPr>
            <a:r>
              <a:rPr lang="en-US" sz="1400" dirty="0" smtClean="0">
                <a:latin typeface="Huawei Sans" panose="020C0503030203020204" pitchFamily="34" charset="0"/>
              </a:rPr>
              <a:t>Uses packets with attribute information such as the user name, password, and MAC address encapsulated in </a:t>
            </a:r>
            <a:r>
              <a:rPr lang="en-US" sz="1400" dirty="0" err="1" smtClean="0">
                <a:latin typeface="Huawei Sans" panose="020C0503030203020204" pitchFamily="34" charset="0"/>
              </a:rPr>
              <a:t>TLV</a:t>
            </a:r>
            <a:r>
              <a:rPr lang="en-US" sz="1400" dirty="0" smtClean="0">
                <a:latin typeface="Huawei Sans" panose="020C0503030203020204" pitchFamily="34" charset="0"/>
              </a:rPr>
              <a:t> format.</a:t>
            </a:r>
            <a:endParaRPr lang="en-US" altLang="zh-CN" sz="1400" dirty="0">
              <a:latin typeface="Huawei Sans" panose="020C0503030203020204" pitchFamily="34" charset="0"/>
            </a:endParaRPr>
          </a:p>
        </p:txBody>
      </p:sp>
      <p:sp>
        <p:nvSpPr>
          <p:cNvPr id="42" name="圆角矩形 75"/>
          <p:cNvSpPr/>
          <p:nvPr/>
        </p:nvSpPr>
        <p:spPr bwMode="gray">
          <a:xfrm>
            <a:off x="6267740" y="2109404"/>
            <a:ext cx="519242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protocol: Portal</a:t>
            </a:r>
            <a:endParaRPr lang="en-US" sz="1600" dirty="0">
              <a:solidFill>
                <a:srgbClr val="30B5C5"/>
              </a:solidFill>
              <a:latin typeface="Huawei Sans" panose="020C0503030203020204" pitchFamily="34" charset="0"/>
            </a:endParaRPr>
          </a:p>
        </p:txBody>
      </p:sp>
      <p:sp>
        <p:nvSpPr>
          <p:cNvPr id="46" name="文本框 45"/>
          <p:cNvSpPr txBox="1"/>
          <p:nvPr/>
        </p:nvSpPr>
        <p:spPr bwMode="gray">
          <a:xfrm>
            <a:off x="2254482" y="2527559"/>
            <a:ext cx="2382390" cy="461665"/>
          </a:xfrm>
          <a:prstGeom prst="rect">
            <a:avLst/>
          </a:prstGeom>
          <a:noFill/>
        </p:spPr>
        <p:txBody>
          <a:bodyPr wrap="square" rtlCol="0">
            <a:noAutofit/>
          </a:bodyPr>
          <a:lstStyle/>
          <a:p>
            <a:pPr algn="ctr" fontAlgn="ctr"/>
            <a:r>
              <a:rPr lang="en-US" sz="1200" b="1" dirty="0" smtClean="0">
                <a:solidFill>
                  <a:srgbClr val="F28944"/>
                </a:solidFill>
                <a:latin typeface="Huawei Sans" panose="020C0503030203020204" pitchFamily="34" charset="0"/>
              </a:rPr>
              <a:t>Portal-based Portal authentication</a:t>
            </a:r>
            <a:endParaRPr lang="en-US" sz="1200" b="1" dirty="0">
              <a:solidFill>
                <a:srgbClr val="F28944"/>
              </a:solidFill>
              <a:latin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87" name="五边形 86"/>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燕尾形 87"/>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89" name="燕尾形 88"/>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90" name="燕尾形 89"/>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8183310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989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Portal Authentication Process: Using the HTTP/HTTPS Protocol</a:t>
            </a:r>
          </a:p>
        </p:txBody>
      </p:sp>
      <p:sp>
        <p:nvSpPr>
          <p:cNvPr id="35" name="圆角矩形 34"/>
          <p:cNvSpPr/>
          <p:nvPr/>
        </p:nvSpPr>
        <p:spPr bwMode="gray">
          <a:xfrm>
            <a:off x="713410" y="2927778"/>
            <a:ext cx="3637928" cy="2805707"/>
          </a:xfrm>
          <a:prstGeom prst="roundRect">
            <a:avLst>
              <a:gd name="adj" fmla="val 5912"/>
            </a:avLst>
          </a:prstGeom>
          <a:solidFill>
            <a:srgbClr val="F5FCFD"/>
          </a:solidFill>
          <a:ln w="9525">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endParaRPr lang="en-US" altLang="zh-CN" sz="12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36" name="文本框 35"/>
          <p:cNvSpPr txBox="1"/>
          <p:nvPr/>
        </p:nvSpPr>
        <p:spPr bwMode="gray">
          <a:xfrm>
            <a:off x="587026" y="2942133"/>
            <a:ext cx="4011593" cy="261610"/>
          </a:xfrm>
          <a:prstGeom prst="rect">
            <a:avLst/>
          </a:prstGeom>
          <a:noFill/>
        </p:spPr>
        <p:txBody>
          <a:bodyPr wrap="square" rtlCol="0">
            <a:noAutofit/>
          </a:bodyPr>
          <a:lstStyle/>
          <a:p>
            <a:pPr algn="ctr" fontAlgn="ctr"/>
            <a:r>
              <a:rPr lang="en-US" sz="1200" b="1" dirty="0" smtClean="0">
                <a:solidFill>
                  <a:srgbClr val="F28944"/>
                </a:solidFill>
                <a:latin typeface="Huawei Sans" panose="020C0503030203020204" pitchFamily="34" charset="0"/>
                <a:cs typeface="Huawei Sans" panose="020C0503030203020204" pitchFamily="34" charset="0"/>
              </a:rPr>
              <a:t>HTTP/HTTPS-based Portal authentication</a:t>
            </a:r>
            <a:endParaRPr lang="en-US" sz="1200" b="1" dirty="0">
              <a:solidFill>
                <a:srgbClr val="F28944"/>
              </a:solidFill>
              <a:latin typeface="Huawei Sans" panose="020C0503030203020204" pitchFamily="34" charset="0"/>
              <a:cs typeface="Huawei Sans" panose="020C0503030203020204" pitchFamily="34" charset="0"/>
            </a:endParaRPr>
          </a:p>
        </p:txBody>
      </p:sp>
      <p:grpSp>
        <p:nvGrpSpPr>
          <p:cNvPr id="37" name="组合 36"/>
          <p:cNvGrpSpPr/>
          <p:nvPr/>
        </p:nvGrpSpPr>
        <p:grpSpPr bwMode="gray">
          <a:xfrm>
            <a:off x="860293" y="3954813"/>
            <a:ext cx="3315103" cy="848710"/>
            <a:chOff x="2396247" y="3448532"/>
            <a:chExt cx="1633713" cy="848710"/>
          </a:xfrm>
        </p:grpSpPr>
        <p:cxnSp>
          <p:nvCxnSpPr>
            <p:cNvPr id="61" name="直接箭头连接符 60">
              <a:extLst>
                <a:ext uri="{FF2B5EF4-FFF2-40B4-BE49-F238E27FC236}">
                  <a16:creationId xmlns:a16="http://schemas.microsoft.com/office/drawing/2014/main" xmlns="" id="{7D2A6B36-0425-4AF5-8615-B057DC5231D8}"/>
                </a:ext>
              </a:extLst>
            </p:cNvPr>
            <p:cNvCxnSpPr/>
            <p:nvPr/>
          </p:nvCxnSpPr>
          <p:spPr bwMode="gray">
            <a:xfrm>
              <a:off x="2439015" y="4279824"/>
              <a:ext cx="1506422" cy="0"/>
            </a:xfrm>
            <a:prstGeom prst="straightConnector1">
              <a:avLst/>
            </a:prstGeom>
            <a:noFill/>
            <a:ln w="12700" cap="flat" cmpd="sng" algn="ctr">
              <a:solidFill>
                <a:schemeClr val="tx1"/>
              </a:solidFill>
              <a:prstDash val="solid"/>
              <a:round/>
              <a:headEnd type="none" w="med" len="med"/>
              <a:tailEnd type="triangle"/>
            </a:ln>
            <a:effectLst/>
          </p:spPr>
        </p:cxnSp>
        <p:sp>
          <p:nvSpPr>
            <p:cNvPr id="62" name="文本框 61"/>
            <p:cNvSpPr txBox="1"/>
            <p:nvPr/>
          </p:nvSpPr>
          <p:spPr bwMode="gray">
            <a:xfrm>
              <a:off x="2396247" y="3448532"/>
              <a:ext cx="1633713" cy="848710"/>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8. Send an authentication request (</a:t>
              </a:r>
              <a:r>
                <a:rPr lang="en-US" sz="1200" b="1" dirty="0" smtClean="0">
                  <a:solidFill>
                    <a:srgbClr val="F28944"/>
                  </a:solidFill>
                  <a:latin typeface="Huawei Sans" panose="020C0503030203020204" pitchFamily="34" charset="0"/>
                  <a:cs typeface="Huawei Sans" panose="020C0503030203020204" pitchFamily="34" charset="0"/>
                </a:rPr>
                <a:t>HTTP/HTTPS</a:t>
              </a:r>
              <a:r>
                <a:rPr lang="en-US" sz="1200" dirty="0" smtClean="0">
                  <a:latin typeface="Huawei Sans" panose="020C0503030203020204" pitchFamily="34" charset="0"/>
                  <a:cs typeface="Huawei Sans" panose="020C0503030203020204" pitchFamily="34" charset="0"/>
                </a:rPr>
                <a:t>).</a:t>
              </a:r>
              <a:endParaRPr lang="en-US" altLang="zh-CN" sz="1200" b="1" dirty="0" smtClean="0">
                <a:solidFill>
                  <a:srgbClr val="F28944"/>
                </a:solidFill>
                <a:latin typeface="Huawei Sans" panose="020C0503030203020204" pitchFamily="34" charset="0"/>
                <a:cs typeface="Huawei Sans" panose="020C0503030203020204" pitchFamily="34" charset="0"/>
              </a:endParaRPr>
            </a:p>
            <a:p>
              <a:pPr fontAlgn="ctr"/>
              <a:r>
                <a:rPr lang="en-US" altLang="zh-CN" sz="1200" dirty="0" smtClean="0">
                  <a:latin typeface="Huawei Sans" panose="020C0503030203020204" pitchFamily="34" charset="0"/>
                  <a:cs typeface="Huawei Sans" panose="020C0503030203020204" pitchFamily="34" charset="0"/>
                </a:rPr>
                <a:t>https://</a:t>
              </a:r>
              <a:r>
                <a:rPr lang="en-US" altLang="zh-CN" sz="1200" dirty="0" err="1" smtClean="0">
                  <a:latin typeface="Huawei Sans" panose="020C0503030203020204" pitchFamily="34" charset="0"/>
                  <a:cs typeface="Huawei Sans" panose="020C0503030203020204" pitchFamily="34" charset="0"/>
                </a:rPr>
                <a:t>Portal.example.com</a:t>
              </a:r>
              <a:r>
                <a:rPr lang="en-US" altLang="zh-CN" sz="1200" dirty="0" smtClean="0">
                  <a:latin typeface="Huawei Sans" panose="020C0503030203020204" pitchFamily="34" charset="0"/>
                  <a:cs typeface="Huawei Sans" panose="020C0503030203020204" pitchFamily="34" charset="0"/>
                </a:rPr>
                <a:t>/</a:t>
              </a:r>
              <a:r>
                <a:rPr lang="en-US" altLang="zh-CN" sz="1200" dirty="0" err="1" smtClean="0">
                  <a:latin typeface="Huawei Sans" panose="020C0503030203020204" pitchFamily="34" charset="0"/>
                  <a:cs typeface="Huawei Sans" panose="020C0503030203020204" pitchFamily="34" charset="0"/>
                </a:rPr>
                <a:t>login?</a:t>
              </a:r>
              <a:r>
                <a:rPr lang="en-US" altLang="zh-CN" sz="1200" b="1" dirty="0" err="1" smtClean="0">
                  <a:latin typeface="Huawei Sans" panose="020C0503030203020204" pitchFamily="34" charset="0"/>
                  <a:cs typeface="Huawei Sans" panose="020C0503030203020204" pitchFamily="34" charset="0"/>
                </a:rPr>
                <a:t>userName</a:t>
              </a:r>
              <a:r>
                <a:rPr lang="en-US" altLang="zh-CN" sz="1200" b="1" dirty="0" smtClean="0">
                  <a:latin typeface="Huawei Sans" panose="020C0503030203020204" pitchFamily="34" charset="0"/>
                  <a:cs typeface="Huawei Sans" panose="020C0503030203020204" pitchFamily="34" charset="0"/>
                </a:rPr>
                <a:t>=</a:t>
              </a:r>
              <a:r>
                <a:rPr lang="en-US" altLang="zh-CN" sz="1200" b="1" dirty="0" err="1" smtClean="0">
                  <a:latin typeface="Huawei Sans" panose="020C0503030203020204" pitchFamily="34" charset="0"/>
                  <a:cs typeface="Huawei Sans" panose="020C0503030203020204" pitchFamily="34" charset="0"/>
                </a:rPr>
                <a:t>test&amp;password</a:t>
              </a:r>
              <a:r>
                <a:rPr lang="en-US" altLang="zh-CN" sz="1200" b="1" dirty="0" smtClean="0">
                  <a:latin typeface="Huawei Sans" panose="020C0503030203020204" pitchFamily="34" charset="0"/>
                  <a:cs typeface="Huawei Sans" panose="020C0503030203020204" pitchFamily="34" charset="0"/>
                </a:rPr>
                <a:t>=</a:t>
              </a:r>
              <a:r>
                <a:rPr lang="en-US" altLang="zh-CN" sz="1200" b="1" dirty="0" err="1" smtClean="0">
                  <a:latin typeface="Huawei Sans" panose="020C0503030203020204" pitchFamily="34" charset="0"/>
                  <a:cs typeface="Huawei Sans" panose="020C0503030203020204" pitchFamily="34" charset="0"/>
                </a:rPr>
                <a:t>Huawei@123</a:t>
              </a:r>
              <a:endParaRPr lang="en-US" altLang="zh-CN" sz="1200" b="1" dirty="0">
                <a:solidFill>
                  <a:srgbClr val="EC7061"/>
                </a:solidFill>
                <a:latin typeface="Huawei Sans" panose="020C0503030203020204" pitchFamily="34" charset="0"/>
                <a:cs typeface="Huawei Sans" panose="020C0503030203020204" pitchFamily="34" charset="0"/>
              </a:endParaRPr>
            </a:p>
          </p:txBody>
        </p:sp>
      </p:grpSp>
      <p:grpSp>
        <p:nvGrpSpPr>
          <p:cNvPr id="38" name="组合 37"/>
          <p:cNvGrpSpPr/>
          <p:nvPr/>
        </p:nvGrpSpPr>
        <p:grpSpPr bwMode="gray">
          <a:xfrm>
            <a:off x="4042782" y="4779809"/>
            <a:ext cx="1889558" cy="651496"/>
            <a:chOff x="3984692" y="3642914"/>
            <a:chExt cx="1889558" cy="651496"/>
          </a:xfrm>
        </p:grpSpPr>
        <p:cxnSp>
          <p:nvCxnSpPr>
            <p:cNvPr id="59" name="直接箭头连接符 58">
              <a:extLst>
                <a:ext uri="{FF2B5EF4-FFF2-40B4-BE49-F238E27FC236}">
                  <a16:creationId xmlns:a16="http://schemas.microsoft.com/office/drawing/2014/main" xmlns="" id="{7D2A6B36-0425-4AF5-8615-B057DC5231D8}"/>
                </a:ext>
              </a:extLst>
            </p:cNvPr>
            <p:cNvCxnSpPr/>
            <p:nvPr/>
          </p:nvCxnSpPr>
          <p:spPr bwMode="gray">
            <a:xfrm>
              <a:off x="4137163" y="4294410"/>
              <a:ext cx="1506422" cy="0"/>
            </a:xfrm>
            <a:prstGeom prst="straightConnector1">
              <a:avLst/>
            </a:prstGeom>
            <a:noFill/>
            <a:ln w="12700" cap="flat" cmpd="sng" algn="ctr">
              <a:solidFill>
                <a:schemeClr val="tx1"/>
              </a:solidFill>
              <a:prstDash val="solid"/>
              <a:round/>
              <a:headEnd type="triangle" w="med" len="med"/>
              <a:tailEnd type="triangle"/>
            </a:ln>
            <a:effectLst/>
          </p:spPr>
        </p:cxnSp>
        <p:sp>
          <p:nvSpPr>
            <p:cNvPr id="60" name="文本框 59"/>
            <p:cNvSpPr txBox="1"/>
            <p:nvPr/>
          </p:nvSpPr>
          <p:spPr bwMode="gray">
            <a:xfrm>
              <a:off x="3984692" y="3642914"/>
              <a:ext cx="1889558" cy="530311"/>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9. Exchange RADIUS authentication and accounting information.</a:t>
              </a:r>
              <a:endParaRPr lang="en-US" sz="1200" dirty="0">
                <a:latin typeface="Huawei Sans" panose="020C0503030203020204" pitchFamily="34" charset="0"/>
                <a:cs typeface="Huawei Sans" panose="020C0503030203020204" pitchFamily="34" charset="0"/>
              </a:endParaRPr>
            </a:p>
          </p:txBody>
        </p:sp>
      </p:grpSp>
      <p:grpSp>
        <p:nvGrpSpPr>
          <p:cNvPr id="39" name="组合 38"/>
          <p:cNvGrpSpPr/>
          <p:nvPr/>
        </p:nvGrpSpPr>
        <p:grpSpPr bwMode="gray">
          <a:xfrm>
            <a:off x="801416" y="5318992"/>
            <a:ext cx="3232558" cy="295483"/>
            <a:chOff x="2364798" y="4410811"/>
            <a:chExt cx="1663629" cy="295483"/>
          </a:xfrm>
        </p:grpSpPr>
        <p:cxnSp>
          <p:nvCxnSpPr>
            <p:cNvPr id="57" name="直接箭头连接符 56">
              <a:extLst>
                <a:ext uri="{FF2B5EF4-FFF2-40B4-BE49-F238E27FC236}">
                  <a16:creationId xmlns:a16="http://schemas.microsoft.com/office/drawing/2014/main" xmlns="" id="{7D2A6B36-0425-4AF5-8615-B057DC5231D8}"/>
                </a:ext>
              </a:extLst>
            </p:cNvPr>
            <p:cNvCxnSpPr/>
            <p:nvPr/>
          </p:nvCxnSpPr>
          <p:spPr bwMode="gray">
            <a:xfrm>
              <a:off x="2467252" y="470629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58" name="文本框 57"/>
            <p:cNvSpPr txBox="1"/>
            <p:nvPr/>
          </p:nvSpPr>
          <p:spPr bwMode="gray">
            <a:xfrm>
              <a:off x="2364798" y="4410811"/>
              <a:ext cx="1663629" cy="261610"/>
            </a:xfrm>
            <a:prstGeom prst="rect">
              <a:avLst/>
            </a:prstGeom>
            <a:noFill/>
          </p:spPr>
          <p:txBody>
            <a:bodyPr wrap="square" rtlCol="0">
              <a:noAutofit/>
            </a:bodyPr>
            <a:lstStyle/>
            <a:p>
              <a:pPr algn="r" fontAlgn="ctr"/>
              <a:r>
                <a:rPr lang="en-US" sz="1200" dirty="0" smtClean="0">
                  <a:latin typeface="Huawei Sans" panose="020C0503030203020204" pitchFamily="34" charset="0"/>
                  <a:cs typeface="Huawei Sans" panose="020C0503030203020204" pitchFamily="34" charset="0"/>
                </a:rPr>
                <a:t>10. Return the Portal authentication result.</a:t>
              </a:r>
              <a:endParaRPr lang="en-US" sz="1200" dirty="0">
                <a:latin typeface="Huawei Sans" panose="020C0503030203020204" pitchFamily="34" charset="0"/>
                <a:cs typeface="Huawei Sans" panose="020C0503030203020204" pitchFamily="34" charset="0"/>
              </a:endParaRPr>
            </a:p>
          </p:txBody>
        </p:sp>
      </p:grpSp>
      <p:pic>
        <p:nvPicPr>
          <p:cNvPr id="40" name="图片 39" descr="交换机.png"/>
          <p:cNvPicPr>
            <a:picLocks noChangeAspect="1"/>
          </p:cNvPicPr>
          <p:nvPr/>
        </p:nvPicPr>
        <p:blipFill>
          <a:blip r:embed="rId3" cstate="print"/>
          <a:stretch>
            <a:fillRect/>
          </a:stretch>
        </p:blipFill>
        <p:spPr bwMode="gray">
          <a:xfrm>
            <a:off x="650376" y="1820788"/>
            <a:ext cx="539999" cy="441817"/>
          </a:xfrm>
          <a:prstGeom prst="rect">
            <a:avLst/>
          </a:prstGeom>
        </p:spPr>
      </p:pic>
      <p:sp>
        <p:nvSpPr>
          <p:cNvPr id="41" name="文本框 40"/>
          <p:cNvSpPr txBox="1"/>
          <p:nvPr/>
        </p:nvSpPr>
        <p:spPr bwMode="gray">
          <a:xfrm>
            <a:off x="552768" y="1533445"/>
            <a:ext cx="723275" cy="276999"/>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Client</a:t>
            </a:r>
            <a:endParaRPr lang="en-US" sz="1200" dirty="0">
              <a:latin typeface="Huawei Sans" panose="020C0503030203020204" pitchFamily="34" charset="0"/>
              <a:cs typeface="Huawei Sans" panose="020C0503030203020204" pitchFamily="34" charset="0"/>
            </a:endParaRPr>
          </a:p>
        </p:txBody>
      </p:sp>
      <p:pic>
        <p:nvPicPr>
          <p:cNvPr id="42" name="图片 41" descr="交换机.png"/>
          <p:cNvPicPr>
            <a:picLocks noChangeAspect="1"/>
          </p:cNvPicPr>
          <p:nvPr/>
        </p:nvPicPr>
        <p:blipFill>
          <a:blip r:embed="rId4" cstate="print"/>
          <a:stretch>
            <a:fillRect/>
          </a:stretch>
        </p:blipFill>
        <p:spPr bwMode="gray">
          <a:xfrm>
            <a:off x="2231030" y="1808650"/>
            <a:ext cx="540000" cy="441817"/>
          </a:xfrm>
          <a:prstGeom prst="rect">
            <a:avLst/>
          </a:prstGeom>
        </p:spPr>
      </p:pic>
      <p:sp>
        <p:nvSpPr>
          <p:cNvPr id="43" name="文本框 42"/>
          <p:cNvSpPr txBox="1"/>
          <p:nvPr/>
        </p:nvSpPr>
        <p:spPr bwMode="gray">
          <a:xfrm>
            <a:off x="1894934" y="1521307"/>
            <a:ext cx="1212191" cy="276999"/>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Portal server</a:t>
            </a:r>
            <a:endParaRPr lang="en-US" sz="1200" dirty="0">
              <a:latin typeface="Huawei Sans" panose="020C0503030203020204" pitchFamily="34" charset="0"/>
              <a:cs typeface="Huawei Sans" panose="020C0503030203020204" pitchFamily="34" charset="0"/>
            </a:endParaRPr>
          </a:p>
        </p:txBody>
      </p:sp>
      <p:sp>
        <p:nvSpPr>
          <p:cNvPr id="44" name="文本框 43"/>
          <p:cNvSpPr txBox="1"/>
          <p:nvPr/>
        </p:nvSpPr>
        <p:spPr bwMode="gray">
          <a:xfrm>
            <a:off x="3473550" y="1521307"/>
            <a:ext cx="1155873" cy="276999"/>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Access device</a:t>
            </a:r>
            <a:endParaRPr lang="en-US" sz="1200" dirty="0">
              <a:latin typeface="Huawei Sans" panose="020C0503030203020204" pitchFamily="34" charset="0"/>
              <a:cs typeface="Huawei Sans" panose="020C0503030203020204" pitchFamily="34" charset="0"/>
            </a:endParaRPr>
          </a:p>
        </p:txBody>
      </p:sp>
      <p:sp>
        <p:nvSpPr>
          <p:cNvPr id="45" name="文本框 44"/>
          <p:cNvSpPr txBox="1"/>
          <p:nvPr/>
        </p:nvSpPr>
        <p:spPr bwMode="gray">
          <a:xfrm>
            <a:off x="4859234" y="1522199"/>
            <a:ext cx="1759515" cy="461665"/>
          </a:xfrm>
          <a:prstGeom prst="rect">
            <a:avLst/>
          </a:prstGeom>
          <a:noFill/>
        </p:spPr>
        <p:txBody>
          <a:bodyPr wrap="square" rtlCol="0">
            <a:noAutofit/>
          </a:bodyPr>
          <a:lstStyle/>
          <a:p>
            <a:pPr algn="ctr" fontAlgn="ctr"/>
            <a:r>
              <a:rPr lang="en-US" sz="1200" dirty="0" smtClean="0">
                <a:latin typeface="Huawei Sans" panose="020C0503030203020204" pitchFamily="34" charset="0"/>
                <a:cs typeface="Huawei Sans" panose="020C0503030203020204" pitchFamily="34" charset="0"/>
              </a:rPr>
              <a:t>Authentication server</a:t>
            </a:r>
            <a:endParaRPr lang="en-US" sz="1200" dirty="0">
              <a:latin typeface="Huawei Sans" panose="020C0503030203020204" pitchFamily="34" charset="0"/>
              <a:cs typeface="Huawei Sans" panose="020C0503030203020204" pitchFamily="34" charset="0"/>
            </a:endParaRPr>
          </a:p>
        </p:txBody>
      </p:sp>
      <p:pic>
        <p:nvPicPr>
          <p:cNvPr id="46" name="图片 45" descr="交换机.png"/>
          <p:cNvPicPr>
            <a:picLocks noChangeAspect="1"/>
          </p:cNvPicPr>
          <p:nvPr/>
        </p:nvPicPr>
        <p:blipFill>
          <a:blip r:embed="rId5" cstate="print"/>
          <a:stretch>
            <a:fillRect/>
          </a:stretch>
        </p:blipFill>
        <p:spPr bwMode="gray">
          <a:xfrm>
            <a:off x="5549098" y="1820788"/>
            <a:ext cx="539999" cy="441817"/>
          </a:xfrm>
          <a:prstGeom prst="rect">
            <a:avLst/>
          </a:prstGeom>
        </p:spPr>
      </p:pic>
      <p:cxnSp>
        <p:nvCxnSpPr>
          <p:cNvPr id="47" name="直接连接符 46"/>
          <p:cNvCxnSpPr/>
          <p:nvPr/>
        </p:nvCxnSpPr>
        <p:spPr bwMode="gray">
          <a:xfrm>
            <a:off x="2476191" y="2415254"/>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48" name="直接连接符 47"/>
          <p:cNvCxnSpPr/>
          <p:nvPr/>
        </p:nvCxnSpPr>
        <p:spPr bwMode="gray">
          <a:xfrm>
            <a:off x="4084858" y="2415255"/>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49" name="直接连接符 48"/>
          <p:cNvCxnSpPr/>
          <p:nvPr/>
        </p:nvCxnSpPr>
        <p:spPr bwMode="gray">
          <a:xfrm>
            <a:off x="5816415" y="2415255"/>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50" name="直接箭头连接符 49">
            <a:extLst>
              <a:ext uri="{FF2B5EF4-FFF2-40B4-BE49-F238E27FC236}">
                <a16:creationId xmlns:a16="http://schemas.microsoft.com/office/drawing/2014/main" xmlns="" id="{7D2A6B36-0425-4AF5-8615-B057DC5231D8}"/>
              </a:ext>
            </a:extLst>
          </p:cNvPr>
          <p:cNvCxnSpPr/>
          <p:nvPr/>
        </p:nvCxnSpPr>
        <p:spPr bwMode="gray">
          <a:xfrm>
            <a:off x="963897" y="2888378"/>
            <a:ext cx="1430827" cy="0"/>
          </a:xfrm>
          <a:prstGeom prst="straightConnector1">
            <a:avLst/>
          </a:prstGeom>
          <a:noFill/>
          <a:ln w="12700" cap="flat" cmpd="sng" algn="ctr">
            <a:solidFill>
              <a:schemeClr val="tx1"/>
            </a:solidFill>
            <a:prstDash val="solid"/>
            <a:round/>
            <a:headEnd type="none" w="med" len="med"/>
            <a:tailEnd type="triangle"/>
          </a:ln>
          <a:effectLst/>
        </p:spPr>
      </p:cxnSp>
      <p:sp>
        <p:nvSpPr>
          <p:cNvPr id="51" name="文本框 50"/>
          <p:cNvSpPr txBox="1"/>
          <p:nvPr/>
        </p:nvSpPr>
        <p:spPr bwMode="gray">
          <a:xfrm>
            <a:off x="871412" y="2265982"/>
            <a:ext cx="1704372" cy="439514"/>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6. Send a Portal authentication request.</a:t>
            </a:r>
            <a:endParaRPr lang="en-US" sz="1200" dirty="0">
              <a:latin typeface="Huawei Sans" panose="020C0503030203020204" pitchFamily="34" charset="0"/>
              <a:cs typeface="Huawei Sans" panose="020C0503030203020204" pitchFamily="34" charset="0"/>
            </a:endParaRPr>
          </a:p>
        </p:txBody>
      </p:sp>
      <p:grpSp>
        <p:nvGrpSpPr>
          <p:cNvPr id="52" name="组合 51"/>
          <p:cNvGrpSpPr/>
          <p:nvPr/>
        </p:nvGrpSpPr>
        <p:grpSpPr bwMode="gray">
          <a:xfrm>
            <a:off x="913968" y="3222484"/>
            <a:ext cx="2187600" cy="629207"/>
            <a:chOff x="2445727" y="2968377"/>
            <a:chExt cx="2187600" cy="629207"/>
          </a:xfrm>
        </p:grpSpPr>
        <p:cxnSp>
          <p:nvCxnSpPr>
            <p:cNvPr id="55" name="直接箭头连接符 54">
              <a:extLst>
                <a:ext uri="{FF2B5EF4-FFF2-40B4-BE49-F238E27FC236}">
                  <a16:creationId xmlns:a16="http://schemas.microsoft.com/office/drawing/2014/main" xmlns="" id="{7D2A6B36-0425-4AF5-8615-B057DC5231D8}"/>
                </a:ext>
              </a:extLst>
            </p:cNvPr>
            <p:cNvCxnSpPr/>
            <p:nvPr/>
          </p:nvCxnSpPr>
          <p:spPr bwMode="gray">
            <a:xfrm>
              <a:off x="2452756" y="3597584"/>
              <a:ext cx="1506422" cy="0"/>
            </a:xfrm>
            <a:prstGeom prst="straightConnector1">
              <a:avLst/>
            </a:prstGeom>
            <a:noFill/>
            <a:ln w="12700" cap="flat" cmpd="sng" algn="ctr">
              <a:solidFill>
                <a:schemeClr val="tx1"/>
              </a:solidFill>
              <a:prstDash val="solid"/>
              <a:round/>
              <a:headEnd type="triangle" w="med" len="med"/>
              <a:tailEnd type="none"/>
            </a:ln>
            <a:effectLst/>
          </p:spPr>
        </p:cxnSp>
        <p:sp>
          <p:nvSpPr>
            <p:cNvPr id="56" name="文本框 55"/>
            <p:cNvSpPr txBox="1"/>
            <p:nvPr/>
          </p:nvSpPr>
          <p:spPr bwMode="gray">
            <a:xfrm>
              <a:off x="2445727" y="2968377"/>
              <a:ext cx="2187600" cy="616242"/>
            </a:xfrm>
            <a:prstGeom prst="rect">
              <a:avLst/>
            </a:prstGeom>
            <a:noFill/>
          </p:spPr>
          <p:txBody>
            <a:bodyPr wrap="square" rtlCol="0">
              <a:noAutofit/>
            </a:bodyPr>
            <a:lstStyle/>
            <a:p>
              <a:pPr fontAlgn="ctr"/>
              <a:r>
                <a:rPr lang="en-US" sz="1200" dirty="0" smtClean="0">
                  <a:latin typeface="Huawei Sans" panose="020C0503030203020204" pitchFamily="34" charset="0"/>
                  <a:cs typeface="Huawei Sans" panose="020C0503030203020204" pitchFamily="34" charset="0"/>
                </a:rPr>
                <a:t>7. Instruct the client to send an authentication request to the access device.</a:t>
              </a:r>
              <a:endParaRPr lang="en-US" sz="1200" dirty="0">
                <a:latin typeface="Huawei Sans" panose="020C0503030203020204" pitchFamily="34" charset="0"/>
                <a:cs typeface="Huawei Sans" panose="020C0503030203020204" pitchFamily="34" charset="0"/>
              </a:endParaRPr>
            </a:p>
          </p:txBody>
        </p:sp>
      </p:grpSp>
      <p:cxnSp>
        <p:nvCxnSpPr>
          <p:cNvPr id="53" name="直接连接符 52"/>
          <p:cNvCxnSpPr/>
          <p:nvPr/>
        </p:nvCxnSpPr>
        <p:spPr bwMode="gray">
          <a:xfrm>
            <a:off x="890103" y="2415254"/>
            <a:ext cx="0" cy="3439415"/>
          </a:xfrm>
          <a:prstGeom prst="line">
            <a:avLst/>
          </a:prstGeom>
          <a:noFill/>
          <a:ln w="19050" cap="flat" cmpd="sng" algn="ctr">
            <a:solidFill>
              <a:schemeClr val="bg1">
                <a:lumMod val="75000"/>
              </a:schemeClr>
            </a:solidFill>
            <a:prstDash val="sysDot"/>
            <a:round/>
            <a:headEnd type="none" w="med" len="med"/>
            <a:tailEnd type="none" w="med" len="med"/>
          </a:ln>
          <a:effectLst/>
        </p:spPr>
      </p:cxnSp>
      <p:pic>
        <p:nvPicPr>
          <p:cNvPr id="54" name="图片 53" descr="通用交换机.png"/>
          <p:cNvPicPr>
            <a:picLocks noChangeAspect="1"/>
          </p:cNvPicPr>
          <p:nvPr/>
        </p:nvPicPr>
        <p:blipFill>
          <a:blip r:embed="rId6" cstate="print"/>
          <a:stretch>
            <a:fillRect/>
          </a:stretch>
        </p:blipFill>
        <p:spPr bwMode="gray">
          <a:xfrm>
            <a:off x="3814858" y="1828566"/>
            <a:ext cx="540000" cy="441818"/>
          </a:xfrm>
          <a:prstGeom prst="rect">
            <a:avLst/>
          </a:prstGeom>
        </p:spPr>
      </p:pic>
      <p:sp>
        <p:nvSpPr>
          <p:cNvPr id="63" name="文本框 62"/>
          <p:cNvSpPr txBox="1"/>
          <p:nvPr/>
        </p:nvSpPr>
        <p:spPr bwMode="gray">
          <a:xfrm>
            <a:off x="6418274" y="2252026"/>
            <a:ext cx="5192423" cy="3495031"/>
          </a:xfrm>
          <a:prstGeom prst="rect">
            <a:avLst/>
          </a:prstGeom>
          <a:noFill/>
          <a:ln>
            <a:solidFill>
              <a:srgbClr val="99DFF9"/>
            </a:solidFill>
          </a:ln>
        </p:spPr>
        <p:txBody>
          <a:bodyPr wrap="square" rtlCol="0" anchor="ctr">
            <a:noAutofit/>
          </a:bodyPr>
          <a:lstStyle/>
          <a:p>
            <a:pPr marL="285750" indent="-285750" fontAlgn="ctr">
              <a:spcAft>
                <a:spcPts val="600"/>
              </a:spcAft>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The HTTP/HTTPS protocol is used between a client and an access device for transmitting parameters such as the user name and password. If the Portal server does not support the Portal protocol, use HTTP/HTTPS as the authentication protocol.</a:t>
            </a:r>
          </a:p>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cs typeface="Huawei Sans" panose="020C0503030203020204" pitchFamily="34" charset="0"/>
              </a:rPr>
              <a:t>The client directly sends user information to the access device in HTTP request mode. Currently, the POST and GET request methods are supported</a:t>
            </a:r>
            <a:r>
              <a:rPr lang="en-US" altLang="zh-CN" sz="1400" dirty="0">
                <a:latin typeface="Huawei Sans" panose="020C0503030203020204" pitchFamily="34" charset="0"/>
                <a:cs typeface="Huawei Sans" panose="020C0503030203020204" pitchFamily="34" charset="0"/>
              </a:rPr>
              <a:t>.</a:t>
            </a:r>
            <a:endParaRPr lang="en-US" altLang="zh-CN" sz="1400" dirty="0" smtClean="0">
              <a:latin typeface="Huawei Sans" panose="020C0503030203020204" pitchFamily="34" charset="0"/>
              <a:cs typeface="Huawei Sans" panose="020C0503030203020204" pitchFamily="34" charset="0"/>
            </a:endParaRPr>
          </a:p>
          <a:p>
            <a:pPr marL="468000" lvl="1" indent="-180000" fontAlgn="ctr">
              <a:spcAft>
                <a:spcPts val="600"/>
              </a:spcAft>
              <a:buFont typeface="Huawei Sans" panose="020C0503030203020204" pitchFamily="34" charset="0"/>
              <a:buChar char="▫"/>
            </a:pPr>
            <a:r>
              <a:rPr lang="en-US" sz="1400" dirty="0" smtClean="0">
                <a:latin typeface="Huawei Sans" panose="020C0503030203020204" pitchFamily="34" charset="0"/>
                <a:cs typeface="Huawei Sans" panose="020C0503030203020204" pitchFamily="34" charset="0"/>
              </a:rPr>
              <a:t>POST (supported by default): </a:t>
            </a:r>
            <a:r>
              <a:rPr lang="en-US" altLang="zh-CN" sz="1400" dirty="0" smtClean="0">
                <a:latin typeface="Huawei Sans" panose="020C0503030203020204" pitchFamily="34" charset="0"/>
                <a:cs typeface="Huawei Sans" panose="020C0503030203020204" pitchFamily="34" charset="0"/>
              </a:rPr>
              <a:t>The requested data is stored in the body of an HTTP request packet and is not a part of a URL.</a:t>
            </a:r>
          </a:p>
          <a:p>
            <a:pPr marL="468000" lvl="1" indent="-180000" fontAlgn="ctr">
              <a:spcAft>
                <a:spcPts val="600"/>
              </a:spcAft>
              <a:buFont typeface="Huawei Sans" panose="020C0503030203020204" pitchFamily="34" charset="0"/>
              <a:buChar char="▫"/>
            </a:pPr>
            <a:r>
              <a:rPr lang="en-US" sz="1400" dirty="0" smtClean="0">
                <a:latin typeface="Huawei Sans" panose="020C0503030203020204" pitchFamily="34" charset="0"/>
                <a:cs typeface="Huawei Sans" panose="020C0503030203020204" pitchFamily="34" charset="0"/>
              </a:rPr>
              <a:t>GET: </a:t>
            </a:r>
            <a:r>
              <a:rPr lang="en-US" altLang="zh-CN" sz="1400" dirty="0" smtClean="0">
                <a:latin typeface="Huawei Sans" panose="020C0503030203020204" pitchFamily="34" charset="0"/>
                <a:cs typeface="Huawei Sans" panose="020C0503030203020204" pitchFamily="34" charset="0"/>
              </a:rPr>
              <a:t>The requested data is appended to a URL and separated from the URL by a question mark (?). The data is a part of the URL, so it is visible to all users.</a:t>
            </a:r>
            <a:endParaRPr lang="en-US" altLang="zh-CN" sz="1400" dirty="0">
              <a:latin typeface="Huawei Sans" panose="020C0503030203020204" pitchFamily="34" charset="0"/>
              <a:cs typeface="Huawei Sans" panose="020C0503030203020204" pitchFamily="34" charset="0"/>
            </a:endParaRPr>
          </a:p>
        </p:txBody>
      </p:sp>
      <p:sp>
        <p:nvSpPr>
          <p:cNvPr id="64" name="圆角矩形 75"/>
          <p:cNvSpPr/>
          <p:nvPr/>
        </p:nvSpPr>
        <p:spPr bwMode="gray">
          <a:xfrm>
            <a:off x="6418274" y="1844793"/>
            <a:ext cx="519242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altLang="zh-CN" sz="1600" dirty="0" smtClean="0">
                <a:solidFill>
                  <a:srgbClr val="30B5C5"/>
                </a:solidFill>
                <a:latin typeface="Huawei Sans" panose="020C0503030203020204" pitchFamily="34" charset="0"/>
                <a:cs typeface="Huawei Sans" panose="020C0503030203020204" pitchFamily="34" charset="0"/>
              </a:rPr>
              <a:t>Authentication protocol: </a:t>
            </a:r>
            <a:r>
              <a:rPr lang="en-US" sz="1600" dirty="0" smtClean="0">
                <a:solidFill>
                  <a:srgbClr val="30B5C5"/>
                </a:solidFill>
                <a:latin typeface="Huawei Sans" panose="020C0503030203020204" pitchFamily="34" charset="0"/>
                <a:cs typeface="Huawei Sans" panose="020C0503030203020204" pitchFamily="34" charset="0"/>
              </a:rPr>
              <a:t>HTTP/HTTPS</a:t>
            </a:r>
            <a:endParaRPr lang="en-US" sz="1600" dirty="0">
              <a:solidFill>
                <a:srgbClr val="30B5C5"/>
              </a:solidFill>
              <a:latin typeface="Huawei Sans" panose="020C0503030203020204" pitchFamily="34" charset="0"/>
              <a:cs typeface="Huawei Sans" panose="020C0503030203020204" pitchFamily="34" charset="0"/>
            </a:endParaRPr>
          </a:p>
        </p:txBody>
      </p:sp>
      <p:grpSp>
        <p:nvGrpSpPr>
          <p:cNvPr id="3" name="组合 2"/>
          <p:cNvGrpSpPr/>
          <p:nvPr/>
        </p:nvGrpSpPr>
        <p:grpSpPr>
          <a:xfrm>
            <a:off x="8532000" y="98481"/>
            <a:ext cx="3218098" cy="213120"/>
            <a:chOff x="8907094" y="98481"/>
            <a:chExt cx="3218098" cy="213120"/>
          </a:xfrm>
        </p:grpSpPr>
        <p:sp>
          <p:nvSpPr>
            <p:cNvPr id="65" name="五边形 64"/>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cs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70" name="燕尾形 69"/>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cs typeface="Huawei Sans" panose="020C0503030203020204" pitchFamily="34" charset="0"/>
                </a:rPr>
                <a:t>MAC</a:t>
              </a:r>
              <a:endParaRPr lang="en-US" sz="1200" dirty="0">
                <a:latin typeface="Huawei Sans" panose="020C0503030203020204" pitchFamily="34" charset="0"/>
                <a:cs typeface="Huawei Sans" panose="020C0503030203020204" pitchFamily="34" charset="0"/>
              </a:endParaRPr>
            </a:p>
          </p:txBody>
        </p:sp>
        <p:sp>
          <p:nvSpPr>
            <p:cNvPr id="71" name="燕尾形 70"/>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cs typeface="Huawei Sans" panose="020C0503030203020204" pitchFamily="34" charset="0"/>
                </a:rPr>
                <a:t>Portal</a:t>
              </a:r>
              <a:endParaRPr lang="en-US" sz="1200" b="1" dirty="0">
                <a:solidFill>
                  <a:srgbClr val="FFFFFF"/>
                </a:solidFill>
                <a:latin typeface="Huawei Sans" panose="020C0503030203020204" pitchFamily="34" charset="0"/>
                <a:cs typeface="Huawei Sans" panose="020C0503030203020204" pitchFamily="34" charset="0"/>
              </a:endParaRPr>
            </a:p>
          </p:txBody>
        </p:sp>
        <p:sp>
          <p:nvSpPr>
            <p:cNvPr id="72" name="燕尾形 71"/>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cs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8119757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Portal Authentication Configuration - Configuring an External Portal Server (1)</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bwMode="gray">
          <a:xfrm>
            <a:off x="898529" y="1922689"/>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portal web-</a:t>
            </a:r>
            <a:r>
              <a:rPr lang="en-US" sz="1600" b="1" dirty="0" err="1" smtClean="0">
                <a:latin typeface="Huawei Sans" panose="020C0503030203020204" pitchFamily="34" charset="0"/>
              </a:rPr>
              <a:t>authen</a:t>
            </a:r>
            <a:r>
              <a:rPr lang="en-US" sz="1600" b="1" dirty="0" smtClean="0">
                <a:latin typeface="Huawei Sans" panose="020C0503030203020204" pitchFamily="34" charset="0"/>
              </a:rPr>
              <a:t>-server </a:t>
            </a:r>
            <a:r>
              <a:rPr lang="en-US" sz="1600" dirty="0" smtClean="0">
                <a:latin typeface="Huawei Sans" panose="020C0503030203020204" pitchFamily="34" charset="0"/>
              </a:rPr>
              <a:t>{</a:t>
            </a:r>
            <a:r>
              <a:rPr lang="en-US" sz="1600" b="1" dirty="0" smtClean="0">
                <a:latin typeface="Huawei Sans" panose="020C0503030203020204" pitchFamily="34" charset="0"/>
              </a:rPr>
              <a:t> http | https </a:t>
            </a:r>
            <a:r>
              <a:rPr lang="en-US" sz="1600" b="1" dirty="0" err="1" smtClean="0">
                <a:latin typeface="Huawei Sans" panose="020C0503030203020204" pitchFamily="34" charset="0"/>
              </a:rPr>
              <a:t>ssl</a:t>
            </a:r>
            <a:r>
              <a:rPr lang="en-US" sz="1600" b="1" dirty="0" smtClean="0">
                <a:latin typeface="Huawei Sans" panose="020C0503030203020204" pitchFamily="34" charset="0"/>
              </a:rPr>
              <a:t>-policy </a:t>
            </a:r>
            <a:r>
              <a:rPr lang="en-US" sz="1600" i="1" dirty="0" smtClean="0">
                <a:latin typeface="Huawei Sans" panose="020C0503030203020204" pitchFamily="34" charset="0"/>
              </a:rPr>
              <a:t>policy-name</a:t>
            </a:r>
            <a:r>
              <a:rPr lang="en-US" sz="1600" b="1" dirty="0" smtClean="0">
                <a:latin typeface="Huawei Sans" panose="020C0503030203020204" pitchFamily="34" charset="0"/>
              </a:rPr>
              <a:t> </a:t>
            </a:r>
            <a:r>
              <a:rPr lang="en-US" sz="1600" dirty="0" smtClean="0">
                <a:latin typeface="Huawei Sans" panose="020C0503030203020204" pitchFamily="34" charset="0"/>
              </a:rPr>
              <a:t>} [ </a:t>
            </a:r>
            <a:r>
              <a:rPr lang="en-US" sz="1600" b="1" dirty="0" smtClean="0">
                <a:latin typeface="Huawei Sans" panose="020C0503030203020204" pitchFamily="34" charset="0"/>
              </a:rPr>
              <a:t>port </a:t>
            </a:r>
            <a:r>
              <a:rPr lang="en-US" sz="1600" i="1" dirty="0" smtClean="0">
                <a:latin typeface="Huawei Sans" panose="020C0503030203020204" pitchFamily="34" charset="0"/>
              </a:rPr>
              <a:t>port-number</a:t>
            </a:r>
            <a:r>
              <a:rPr lang="en-US" sz="1600" b="1" dirty="0" smtClean="0">
                <a:latin typeface="Huawei Sans" panose="020C0503030203020204" pitchFamily="34" charset="0"/>
              </a:rPr>
              <a:t>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bwMode="gray">
          <a:xfrm>
            <a:off x="445982" y="1490542"/>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Enables Portal interconnection using the HTTP/HTTPS protocol.</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bwMode="gray">
          <a:xfrm>
            <a:off x="898529" y="2162770"/>
            <a:ext cx="10850559" cy="70788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When HTTP/HTTPS-based Portal authentication is used, you need to enable Portal interconnection using the HTTP/HTTPS protocol on the device. If HTTPS is used, you also need to specify an SSL policy name.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bwMode="gray">
          <a:xfrm>
            <a:off x="898529" y="3541397"/>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web-</a:t>
            </a:r>
            <a:r>
              <a:rPr lang="en-US" sz="1600" b="1" dirty="0" err="1" smtClean="0">
                <a:latin typeface="Huawei Sans" panose="020C0503030203020204" pitchFamily="34" charset="0"/>
              </a:rPr>
              <a:t>auth</a:t>
            </a:r>
            <a:r>
              <a:rPr lang="en-US" sz="1600" b="1" dirty="0" smtClean="0">
                <a:latin typeface="Huawei Sans" panose="020C0503030203020204" pitchFamily="34" charset="0"/>
              </a:rPr>
              <a:t>-server </a:t>
            </a:r>
            <a:r>
              <a:rPr lang="en-US" sz="1600" i="1" dirty="0" smtClean="0">
                <a:latin typeface="Huawei Sans" panose="020C0503030203020204" pitchFamily="34" charset="0"/>
              </a:rPr>
              <a:t>server-name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bwMode="gray">
          <a:xfrm>
            <a:off x="445982" y="3109250"/>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Create a Portal server template and enter the Portal server template view.</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bwMode="gray">
          <a:xfrm>
            <a:off x="898529" y="3776936"/>
            <a:ext cx="10850559" cy="70788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A Portal server template is used to uniformly configure parameters of an external Portal server, such as the IP address and URL of the Portal server.</a:t>
            </a:r>
            <a:endParaRPr lang="en-US" sz="1400" dirty="0">
              <a:latin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bwMode="gray">
          <a:xfrm>
            <a:off x="898529" y="5065056"/>
            <a:ext cx="10850559"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 </a:t>
            </a:r>
            <a:r>
              <a:rPr lang="en-US" sz="1600" b="1" dirty="0" smtClean="0">
                <a:latin typeface="Huawei Sans" panose="020C0503030203020204" pitchFamily="34" charset="0"/>
              </a:rPr>
              <a:t>protocol</a:t>
            </a:r>
            <a:r>
              <a:rPr lang="en-US" sz="1600" dirty="0" smtClean="0">
                <a:latin typeface="Huawei Sans" panose="020C0503030203020204" pitchFamily="34" charset="0"/>
              </a:rPr>
              <a:t> { </a:t>
            </a:r>
            <a:r>
              <a:rPr lang="en-US" sz="1600" b="1" dirty="0" smtClean="0">
                <a:latin typeface="Huawei Sans" panose="020C0503030203020204" pitchFamily="34" charset="0"/>
              </a:rPr>
              <a:t>http</a:t>
            </a:r>
            <a:r>
              <a:rPr lang="en-US" sz="1600" dirty="0" smtClean="0">
                <a:latin typeface="Huawei Sans" panose="020C0503030203020204" pitchFamily="34" charset="0"/>
              </a:rPr>
              <a:t> [ </a:t>
            </a:r>
            <a:r>
              <a:rPr lang="en-US" sz="1600" b="1" dirty="0" smtClean="0">
                <a:latin typeface="Huawei Sans" panose="020C0503030203020204" pitchFamily="34" charset="0"/>
              </a:rPr>
              <a:t>password-encrypt</a:t>
            </a:r>
            <a:r>
              <a:rPr lang="en-US" sz="1600" dirty="0" smtClean="0">
                <a:latin typeface="Huawei Sans" panose="020C0503030203020204" pitchFamily="34" charset="0"/>
              </a:rPr>
              <a:t> { </a:t>
            </a:r>
            <a:r>
              <a:rPr lang="en-US" sz="1600" b="1" dirty="0" smtClean="0">
                <a:latin typeface="Huawei Sans" panose="020C0503030203020204" pitchFamily="34" charset="0"/>
              </a:rPr>
              <a:t>none</a:t>
            </a:r>
            <a:r>
              <a:rPr lang="en-US" sz="1600" dirty="0" smtClean="0">
                <a:latin typeface="Huawei Sans" panose="020C0503030203020204" pitchFamily="34" charset="0"/>
              </a:rPr>
              <a:t> | </a:t>
            </a:r>
            <a:r>
              <a:rPr lang="en-US" sz="1600" b="1" dirty="0" err="1" smtClean="0">
                <a:latin typeface="Huawei Sans" panose="020C0503030203020204" pitchFamily="34" charset="0"/>
              </a:rPr>
              <a:t>uam</a:t>
            </a:r>
            <a:r>
              <a:rPr lang="en-US" sz="1600" dirty="0" smtClean="0">
                <a:latin typeface="Huawei Sans" panose="020C0503030203020204" pitchFamily="34" charset="0"/>
              </a:rPr>
              <a:t> } ] | </a:t>
            </a:r>
            <a:r>
              <a:rPr lang="en-US" sz="1600" b="1" dirty="0" smtClean="0">
                <a:latin typeface="Huawei Sans" panose="020C0503030203020204" pitchFamily="34" charset="0"/>
              </a:rPr>
              <a:t>portal</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4C4E0BA-5C90-4FB6-BCA6-99B663B19FA8}"/>
              </a:ext>
            </a:extLst>
          </p:cNvPr>
          <p:cNvSpPr/>
          <p:nvPr/>
        </p:nvSpPr>
        <p:spPr bwMode="gray">
          <a:xfrm>
            <a:off x="445982" y="4632909"/>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the protocol used for Portal authentication.</a:t>
            </a:r>
            <a:endParaRPr lang="en-US" sz="1600" dirty="0">
              <a:latin typeface="Huawei Sans" panose="020C0503030203020204" pitchFamily="34" charset="0"/>
            </a:endParaRPr>
          </a:p>
        </p:txBody>
      </p:sp>
      <p:sp>
        <p:nvSpPr>
          <p:cNvPr id="20" name="矩形 19">
            <a:extLst>
              <a:ext uri="{FF2B5EF4-FFF2-40B4-BE49-F238E27FC236}">
                <a16:creationId xmlns:a16="http://schemas.microsoft.com/office/drawing/2014/main" xmlns="" id="{2683E34D-F948-4861-A2DA-5897E9554D17}"/>
              </a:ext>
            </a:extLst>
          </p:cNvPr>
          <p:cNvSpPr/>
          <p:nvPr/>
        </p:nvSpPr>
        <p:spPr bwMode="gray">
          <a:xfrm>
            <a:off x="898529" y="5286185"/>
            <a:ext cx="10850559" cy="70788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You can configure the HTTP/HTTPS or Portal protocol for Portal authentication based on your network requirements.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bwMode="gray">
          <a:xfrm>
            <a:off x="8532000" y="98481"/>
            <a:ext cx="3218098" cy="213120"/>
            <a:chOff x="8907094" y="98481"/>
            <a:chExt cx="3218098" cy="213120"/>
          </a:xfrm>
        </p:grpSpPr>
        <p:sp>
          <p:nvSpPr>
            <p:cNvPr id="21" name="五边形 20"/>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3" name="燕尾形 22"/>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24" name="燕尾形 23"/>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8715982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a:t>Campus networks are faced with an increasing number of information security threats, such as viruses, Trojan horses, spyware, and malicious attacks. On a traditional campus network, the intranet is considered secure and threats come from the extranet. However, research shows that roughly 80% of security threats come from the intranet. Network faults caused by the intranet threats will lead to a broad range of serious damage. Even worse, the service system and network will break down.</a:t>
            </a:r>
          </a:p>
          <a:p>
            <a:r>
              <a:rPr lang="en-US" altLang="zh-CN" sz="1800" dirty="0"/>
              <a:t>The Network Admission Control (NAC) solution integrates terminal security with access control and takes check, isolation, hardening, and audit measures to improve the proactive protection capabilities of terminals. This solution ensures security of each terminal and the entire campus network</a:t>
            </a:r>
            <a:r>
              <a:rPr lang="en-US" altLang="zh-CN" sz="1800" dirty="0" smtClean="0"/>
              <a:t>.</a:t>
            </a:r>
            <a:endParaRPr lang="en-US" altLang="zh-CN"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Portal Authentication Configuration - Configuring an External Portal Server (2)</a:t>
            </a:r>
            <a:endParaRPr lang="en-US" altLang="zh-CN" dirty="0"/>
          </a:p>
        </p:txBody>
      </p:sp>
      <p:sp>
        <p:nvSpPr>
          <p:cNvPr id="12" name="矩形 11">
            <a:extLst>
              <a:ext uri="{FF2B5EF4-FFF2-40B4-BE49-F238E27FC236}">
                <a16:creationId xmlns:a16="http://schemas.microsoft.com/office/drawing/2014/main" xmlns="" id="{4155CF1B-D6D5-4CBC-A7C4-3539BA1D8C49}"/>
              </a:ext>
            </a:extLst>
          </p:cNvPr>
          <p:cNvSpPr/>
          <p:nvPr/>
        </p:nvSpPr>
        <p:spPr bwMode="gray">
          <a:xfrm>
            <a:off x="917187" y="1924971"/>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server-</a:t>
            </a:r>
            <a:r>
              <a:rPr lang="en-US" sz="1600" b="1" dirty="0" err="1" smtClean="0">
                <a:latin typeface="Huawei Sans" panose="020C0503030203020204" pitchFamily="34" charset="0"/>
              </a:rPr>
              <a:t>ip</a:t>
            </a:r>
            <a:r>
              <a:rPr lang="en-US" sz="1600" dirty="0" smtClean="0">
                <a:latin typeface="Huawei Sans" panose="020C0503030203020204" pitchFamily="34" charset="0"/>
              </a:rPr>
              <a:t> </a:t>
            </a:r>
            <a:r>
              <a:rPr lang="en-US" sz="1600" i="1" dirty="0" smtClean="0">
                <a:latin typeface="Huawei Sans" panose="020C0503030203020204" pitchFamily="34" charset="0"/>
              </a:rPr>
              <a:t>server-</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r>
              <a:rPr lang="en-US" sz="1600" dirty="0" smtClean="0">
                <a:latin typeface="Huawei Sans" panose="020C0503030203020204" pitchFamily="34" charset="0"/>
              </a:rPr>
              <a:t> &amp;&lt;1-10&gt;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bwMode="gray">
          <a:xfrm>
            <a:off x="445989" y="1502155"/>
            <a:ext cx="10715594"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a:t>
            </a:r>
            <a:r>
              <a:rPr lang="en-US" altLang="zh-CN" sz="1600" dirty="0" smtClean="0">
                <a:latin typeface="Huawei Sans" panose="020C0503030203020204" pitchFamily="34" charset="0"/>
              </a:rPr>
              <a:t>parameters for the </a:t>
            </a:r>
            <a:r>
              <a:rPr lang="en-US" sz="1600" dirty="0" smtClean="0">
                <a:latin typeface="Huawei Sans" panose="020C0503030203020204" pitchFamily="34" charset="0"/>
              </a:rPr>
              <a:t>Portal server when the Portal protocol is used for Portal authentication.</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bwMode="gray">
          <a:xfrm>
            <a:off x="917187" y="3458920"/>
            <a:ext cx="10350560" cy="163121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Command functions:</a:t>
            </a:r>
          </a:p>
          <a:p>
            <a:pPr marL="285750" indent="-285750" fontAlgn="ctr">
              <a:lnSpc>
                <a:spcPts val="2400"/>
              </a:lnSpc>
              <a:buFont typeface="Arial" panose="020B0604020202020204" pitchFamily="34" charset="0"/>
              <a:buChar char="•"/>
            </a:pPr>
            <a:r>
              <a:rPr lang="en-US" sz="1400" b="1" dirty="0" smtClean="0">
                <a:latin typeface="Huawei Sans" panose="020C0503030203020204" pitchFamily="34" charset="0"/>
              </a:rPr>
              <a:t>server-</a:t>
            </a:r>
            <a:r>
              <a:rPr lang="en-US" sz="1400" b="1" dirty="0" err="1" smtClean="0">
                <a:latin typeface="Huawei Sans" panose="020C0503030203020204" pitchFamily="34" charset="0"/>
              </a:rPr>
              <a:t>ip</a:t>
            </a:r>
            <a:r>
              <a:rPr lang="en-US" sz="1400" dirty="0" smtClean="0">
                <a:latin typeface="Huawei Sans" panose="020C0503030203020204" pitchFamily="34" charset="0"/>
              </a:rPr>
              <a:t>: configures the IP address of the Portal server.</a:t>
            </a:r>
          </a:p>
          <a:p>
            <a:pPr marL="285750" indent="-285750" fontAlgn="ctr">
              <a:lnSpc>
                <a:spcPts val="2400"/>
              </a:lnSpc>
              <a:buFont typeface="Arial" panose="020B0604020202020204" pitchFamily="34" charset="0"/>
              <a:buChar char="•"/>
            </a:pPr>
            <a:r>
              <a:rPr lang="en-US" sz="1400" b="1" dirty="0" smtClean="0">
                <a:latin typeface="Huawei Sans" panose="020C0503030203020204" pitchFamily="34" charset="0"/>
              </a:rPr>
              <a:t>source-</a:t>
            </a:r>
            <a:r>
              <a:rPr lang="en-US" sz="1400" b="1" dirty="0" err="1" smtClean="0">
                <a:latin typeface="Huawei Sans" panose="020C0503030203020204" pitchFamily="34" charset="0"/>
              </a:rPr>
              <a:t>ip</a:t>
            </a:r>
            <a:r>
              <a:rPr lang="en-US" sz="1400" dirty="0" smtClean="0">
                <a:latin typeface="Huawei Sans" panose="020C0503030203020204" pitchFamily="34" charset="0"/>
              </a:rPr>
              <a:t>: configures the IP address used by the device to communicate with the Portal server.</a:t>
            </a:r>
          </a:p>
          <a:p>
            <a:pPr marL="285750" indent="-285750" fontAlgn="ctr">
              <a:lnSpc>
                <a:spcPts val="2400"/>
              </a:lnSpc>
              <a:buFont typeface="Arial" panose="020B0604020202020204" pitchFamily="34" charset="0"/>
              <a:buChar char="•"/>
            </a:pPr>
            <a:r>
              <a:rPr lang="en-US" sz="1400" b="1" dirty="0" smtClean="0">
                <a:latin typeface="Huawei Sans" panose="020C0503030203020204" pitchFamily="34" charset="0"/>
              </a:rPr>
              <a:t>shared-key</a:t>
            </a:r>
            <a:r>
              <a:rPr lang="en-US" sz="1400" dirty="0" smtClean="0">
                <a:latin typeface="Huawei Sans" panose="020C0503030203020204" pitchFamily="34" charset="0"/>
              </a:rPr>
              <a:t>: configures the shared key used by the device to exchange information with the Portal server.</a:t>
            </a:r>
          </a:p>
          <a:p>
            <a:pPr marL="285750" indent="-285750" fontAlgn="ctr">
              <a:lnSpc>
                <a:spcPts val="2400"/>
              </a:lnSpc>
              <a:buFont typeface="Arial" panose="020B0604020202020204" pitchFamily="34" charset="0"/>
              <a:buChar char="•"/>
            </a:pPr>
            <a:r>
              <a:rPr lang="en-US" sz="1400" b="1" dirty="0" err="1" smtClean="0">
                <a:latin typeface="Huawei Sans" panose="020C0503030203020204" pitchFamily="34" charset="0"/>
              </a:rPr>
              <a:t>url</a:t>
            </a:r>
            <a:r>
              <a:rPr lang="en-US" sz="1400" dirty="0" smtClean="0">
                <a:latin typeface="Huawei Sans" panose="020C0503030203020204" pitchFamily="34" charset="0"/>
              </a:rPr>
              <a:t>: configures a redirect URL or pushed URL to be sent to access terminals.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a:extLst>
              <a:ext uri="{FF2B5EF4-FFF2-40B4-BE49-F238E27FC236}">
                <a16:creationId xmlns:a16="http://schemas.microsoft.com/office/drawing/2014/main" xmlns="" id="{4155CF1B-D6D5-4CBC-A7C4-3539BA1D8C49}"/>
              </a:ext>
            </a:extLst>
          </p:cNvPr>
          <p:cNvSpPr/>
          <p:nvPr/>
        </p:nvSpPr>
        <p:spPr bwMode="gray">
          <a:xfrm>
            <a:off x="917187" y="2379500"/>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source-</a:t>
            </a:r>
            <a:r>
              <a:rPr lang="en-US" sz="1600" b="1" dirty="0" err="1" smtClean="0">
                <a:latin typeface="Huawei Sans" panose="020C0503030203020204" pitchFamily="34" charset="0"/>
              </a:rPr>
              <a:t>ip</a:t>
            </a:r>
            <a:r>
              <a:rPr lang="en-US" sz="1600" dirty="0" smtClean="0">
                <a:latin typeface="Huawei Sans" panose="020C0503030203020204" pitchFamily="34" charset="0"/>
              </a:rPr>
              <a:t>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a:extLst>
              <a:ext uri="{FF2B5EF4-FFF2-40B4-BE49-F238E27FC236}">
                <a16:creationId xmlns:a16="http://schemas.microsoft.com/office/drawing/2014/main" xmlns="" id="{4155CF1B-D6D5-4CBC-A7C4-3539BA1D8C49}"/>
              </a:ext>
            </a:extLst>
          </p:cNvPr>
          <p:cNvSpPr/>
          <p:nvPr/>
        </p:nvSpPr>
        <p:spPr bwMode="gray">
          <a:xfrm>
            <a:off x="917187" y="2828706"/>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shared-key</a:t>
            </a:r>
            <a:r>
              <a:rPr lang="en-US" sz="1600" dirty="0" smtClean="0">
                <a:latin typeface="Huawei Sans" panose="020C0503030203020204" pitchFamily="34" charset="0"/>
              </a:rPr>
              <a:t>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key-string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3" name="矩形 22">
            <a:extLst>
              <a:ext uri="{FF2B5EF4-FFF2-40B4-BE49-F238E27FC236}">
                <a16:creationId xmlns:a16="http://schemas.microsoft.com/office/drawing/2014/main" xmlns="" id="{4155CF1B-D6D5-4CBC-A7C4-3539BA1D8C49}"/>
              </a:ext>
            </a:extLst>
          </p:cNvPr>
          <p:cNvSpPr/>
          <p:nvPr/>
        </p:nvSpPr>
        <p:spPr bwMode="gray">
          <a:xfrm>
            <a:off x="917187" y="3260853"/>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url</a:t>
            </a:r>
            <a:r>
              <a:rPr lang="en-US" sz="1600" dirty="0" smtClean="0">
                <a:latin typeface="Huawei Sans" panose="020C0503030203020204" pitchFamily="34" charset="0"/>
              </a:rPr>
              <a:t> </a:t>
            </a:r>
            <a:r>
              <a:rPr lang="en-US" sz="1600" i="1" dirty="0" err="1" smtClean="0">
                <a:latin typeface="Huawei Sans" panose="020C0503030203020204" pitchFamily="34" charset="0"/>
              </a:rPr>
              <a:t>url</a:t>
            </a:r>
            <a:r>
              <a:rPr lang="en-US" sz="1600" i="1" dirty="0" smtClean="0">
                <a:latin typeface="Huawei Sans" panose="020C0503030203020204" pitchFamily="34" charset="0"/>
              </a:rPr>
              <a:t>-string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4" name="矩形 23">
            <a:extLst>
              <a:ext uri="{FF2B5EF4-FFF2-40B4-BE49-F238E27FC236}">
                <a16:creationId xmlns:a16="http://schemas.microsoft.com/office/drawing/2014/main" xmlns="" id="{4155CF1B-D6D5-4CBC-A7C4-3539BA1D8C49}"/>
              </a:ext>
            </a:extLst>
          </p:cNvPr>
          <p:cNvSpPr/>
          <p:nvPr/>
        </p:nvSpPr>
        <p:spPr bwMode="gray">
          <a:xfrm>
            <a:off x="917187" y="5574009"/>
            <a:ext cx="1083190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[Huawei-web-</a:t>
            </a:r>
            <a:r>
              <a:rPr lang="en-US" sz="1600" dirty="0" err="1" smtClean="0">
                <a:latin typeface="Huawei Sans" panose="020C0503030203020204" pitchFamily="34" charset="0"/>
              </a:rPr>
              <a:t>auth</a:t>
            </a:r>
            <a:r>
              <a:rPr lang="en-US" sz="1600" dirty="0" smtClean="0">
                <a:latin typeface="Huawei Sans" panose="020C0503030203020204" pitchFamily="34" charset="0"/>
              </a:rPr>
              <a:t>-server-</a:t>
            </a:r>
            <a:r>
              <a:rPr lang="en-US" sz="1600" dirty="0" err="1" smtClean="0">
                <a:latin typeface="Huawei Sans" panose="020C0503030203020204" pitchFamily="34" charset="0"/>
              </a:rPr>
              <a:t>ServerName</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url</a:t>
            </a:r>
            <a:r>
              <a:rPr lang="en-US" sz="1600" dirty="0" smtClean="0">
                <a:latin typeface="Huawei Sans" panose="020C0503030203020204" pitchFamily="34" charset="0"/>
              </a:rPr>
              <a:t> </a:t>
            </a:r>
            <a:r>
              <a:rPr lang="en-US" sz="1600" i="1" dirty="0" err="1" smtClean="0">
                <a:latin typeface="Huawei Sans" panose="020C0503030203020204" pitchFamily="34" charset="0"/>
              </a:rPr>
              <a:t>url</a:t>
            </a:r>
            <a:r>
              <a:rPr lang="en-US" sz="1600" i="1" dirty="0" smtClean="0">
                <a:latin typeface="Huawei Sans" panose="020C0503030203020204" pitchFamily="34" charset="0"/>
              </a:rPr>
              <a:t>-string</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5" name="矩形 24">
            <a:extLst>
              <a:ext uri="{FF2B5EF4-FFF2-40B4-BE49-F238E27FC236}">
                <a16:creationId xmlns:a16="http://schemas.microsoft.com/office/drawing/2014/main" xmlns="" id="{44C4E0BA-5C90-4FB6-BCA6-99B663B19FA8}"/>
              </a:ext>
            </a:extLst>
          </p:cNvPr>
          <p:cNvSpPr/>
          <p:nvPr/>
        </p:nvSpPr>
        <p:spPr bwMode="gray">
          <a:xfrm>
            <a:off x="445989" y="5151193"/>
            <a:ext cx="10715594" cy="338554"/>
          </a:xfrm>
          <a:prstGeom prst="rect">
            <a:avLst/>
          </a:prstGeom>
        </p:spPr>
        <p:txBody>
          <a:bodyPr wrap="square">
            <a:noAutofit/>
          </a:bodyPr>
          <a:lstStyle/>
          <a:p>
            <a:pPr marL="342900" indent="-342900" fontAlgn="ctr">
              <a:buFont typeface="+mj-lt"/>
              <a:buAutoNum type="arabicPeriod" startAt="5"/>
            </a:pPr>
            <a:r>
              <a:rPr lang="en-US" altLang="zh-CN" sz="1600" dirty="0">
                <a:latin typeface="Huawei Sans" panose="020C0503030203020204" pitchFamily="34" charset="0"/>
              </a:rPr>
              <a:t>Configure parameters for the Portal server </a:t>
            </a:r>
            <a:r>
              <a:rPr lang="en-US" altLang="zh-CN" sz="1600" dirty="0" smtClean="0">
                <a:latin typeface="Huawei Sans" panose="020C0503030203020204" pitchFamily="34" charset="0"/>
              </a:rPr>
              <a:t>when the HTTP/HTTPS protocol is used for authentication.</a:t>
            </a:r>
            <a:endParaRPr lang="en-US" altLang="zh-CN" sz="1600" dirty="0">
              <a:latin typeface="Huawei Sans" panose="020C0503030203020204" pitchFamily="34" charset="0"/>
            </a:endParaRPr>
          </a:p>
        </p:txBody>
      </p:sp>
      <p:sp>
        <p:nvSpPr>
          <p:cNvPr id="26" name="矩形 25">
            <a:extLst>
              <a:ext uri="{FF2B5EF4-FFF2-40B4-BE49-F238E27FC236}">
                <a16:creationId xmlns:a16="http://schemas.microsoft.com/office/drawing/2014/main" xmlns="" id="{2683E34D-F948-4861-A2DA-5897E9554D17}"/>
              </a:ext>
            </a:extLst>
          </p:cNvPr>
          <p:cNvSpPr/>
          <p:nvPr/>
        </p:nvSpPr>
        <p:spPr bwMode="gray">
          <a:xfrm>
            <a:off x="917187" y="5786427"/>
            <a:ext cx="10253723"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Only the URL of the Portal server needs to be configured.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bwMode="gray">
          <a:xfrm>
            <a:off x="8532000" y="98481"/>
            <a:ext cx="3218098" cy="213120"/>
            <a:chOff x="8907094" y="98481"/>
            <a:chExt cx="3218098" cy="213120"/>
          </a:xfrm>
        </p:grpSpPr>
        <p:sp>
          <p:nvSpPr>
            <p:cNvPr id="16" name="五边形 15"/>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16"/>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18" name="燕尾形 17"/>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19" name="燕尾形 18"/>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513579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Portal Authentication Configuration - Configuring a Portal Access Profile</a:t>
            </a:r>
          </a:p>
        </p:txBody>
      </p:sp>
      <p:sp>
        <p:nvSpPr>
          <p:cNvPr id="12" name="矩形 11">
            <a:extLst>
              <a:ext uri="{FF2B5EF4-FFF2-40B4-BE49-F238E27FC236}">
                <a16:creationId xmlns:a16="http://schemas.microsoft.com/office/drawing/2014/main" xmlns="" id="{4155CF1B-D6D5-4CBC-A7C4-3539BA1D8C49}"/>
              </a:ext>
            </a:extLst>
          </p:cNvPr>
          <p:cNvSpPr/>
          <p:nvPr/>
        </p:nvSpPr>
        <p:spPr bwMode="gray">
          <a:xfrm>
            <a:off x="907862" y="1962502"/>
            <a:ext cx="1084122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b="1" dirty="0" smtClean="0">
                <a:latin typeface="Huawei Sans" panose="020C0503030203020204" pitchFamily="34" charset="0"/>
              </a:rPr>
              <a:t> portal-access-profile</a:t>
            </a:r>
            <a:r>
              <a:rPr lang="en-US" sz="1600" dirty="0" smtClean="0">
                <a:latin typeface="Huawei Sans" panose="020C0503030203020204" pitchFamily="34" charset="0"/>
              </a:rPr>
              <a:t> </a:t>
            </a:r>
            <a:r>
              <a:rPr lang="en-US" sz="1600" b="1" dirty="0" smtClean="0">
                <a:latin typeface="Huawei Sans" panose="020C0503030203020204" pitchFamily="34" charset="0"/>
              </a:rPr>
              <a:t>name</a:t>
            </a:r>
            <a:r>
              <a:rPr lang="en-US" sz="1600" dirty="0" smtClean="0">
                <a:latin typeface="Huawei Sans" panose="020C0503030203020204" pitchFamily="34" charset="0"/>
              </a:rPr>
              <a:t>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bwMode="gray">
          <a:xfrm>
            <a:off x="436658" y="1493037"/>
            <a:ext cx="107155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 Portal access profile and enter the Portal access profile view.</a:t>
            </a:r>
            <a:endParaRPr lang="en-US" sz="1600" dirty="0">
              <a:latin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bwMode="gray">
          <a:xfrm>
            <a:off x="907862" y="2193876"/>
            <a:ext cx="10253723" cy="70788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device uses Portal access profiles to uniformly manage all </a:t>
            </a:r>
            <a:r>
              <a:rPr lang="en-US" altLang="zh-CN" sz="1400" dirty="0" smtClean="0">
                <a:latin typeface="Huawei Sans" panose="020C0503030203020204" pitchFamily="34" charset="0"/>
              </a:rPr>
              <a:t>access configurations of </a:t>
            </a:r>
            <a:r>
              <a:rPr lang="en-US" sz="1400" dirty="0" smtClean="0">
                <a:latin typeface="Huawei Sans" panose="020C0503030203020204" pitchFamily="34" charset="0"/>
              </a:rPr>
              <a:t>Portal users. </a:t>
            </a:r>
          </a:p>
          <a:p>
            <a:pPr fontAlgn="ctr">
              <a:lnSpc>
                <a:spcPts val="2400"/>
              </a:lnSpc>
            </a:pPr>
            <a:r>
              <a:rPr lang="en-US" sz="1400" dirty="0" smtClean="0">
                <a:latin typeface="Huawei Sans" panose="020C0503030203020204" pitchFamily="34" charset="0"/>
              </a:rPr>
              <a:t>By default, the device has a built-in Portal access profile named </a:t>
            </a:r>
            <a:r>
              <a:rPr lang="en-US" sz="1400" b="1" dirty="0" err="1" smtClean="0">
                <a:latin typeface="Huawei Sans" panose="020C0503030203020204" pitchFamily="34" charset="0"/>
              </a:rPr>
              <a:t>portal_access_profile</a:t>
            </a: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4155CF1B-D6D5-4CBC-A7C4-3539BA1D8C49}"/>
              </a:ext>
            </a:extLst>
          </p:cNvPr>
          <p:cNvSpPr/>
          <p:nvPr/>
        </p:nvSpPr>
        <p:spPr bwMode="gray">
          <a:xfrm>
            <a:off x="907862" y="3517451"/>
            <a:ext cx="1084122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[Huawei-portal-</a:t>
            </a:r>
            <a:r>
              <a:rPr lang="en-US" sz="1600" dirty="0" err="1" smtClean="0">
                <a:latin typeface="Huawei Sans" panose="020C0503030203020204" pitchFamily="34" charset="0"/>
              </a:rPr>
              <a:t>acces</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a:t>
            </a:r>
            <a:r>
              <a:rPr lang="en-US" sz="1600" b="1" dirty="0" smtClean="0">
                <a:latin typeface="Huawei Sans" panose="020C0503030203020204" pitchFamily="34" charset="0"/>
              </a:rPr>
              <a:t> web-</a:t>
            </a:r>
            <a:r>
              <a:rPr lang="en-US" sz="1600" b="1" dirty="0" err="1" smtClean="0">
                <a:latin typeface="Huawei Sans" panose="020C0503030203020204" pitchFamily="34" charset="0"/>
              </a:rPr>
              <a:t>auth</a:t>
            </a:r>
            <a:r>
              <a:rPr lang="en-US" sz="1600" b="1" dirty="0" smtClean="0">
                <a:latin typeface="Huawei Sans" panose="020C0503030203020204" pitchFamily="34" charset="0"/>
              </a:rPr>
              <a:t>-server</a:t>
            </a:r>
            <a:r>
              <a:rPr lang="en-US" sz="1600" dirty="0" smtClean="0">
                <a:latin typeface="Huawei Sans" panose="020C0503030203020204" pitchFamily="34" charset="0"/>
              </a:rPr>
              <a:t> </a:t>
            </a:r>
            <a:r>
              <a:rPr lang="en-US" sz="1600" i="1" dirty="0" smtClean="0">
                <a:latin typeface="Huawei Sans" panose="020C0503030203020204" pitchFamily="34" charset="0"/>
              </a:rPr>
              <a:t>server-name</a:t>
            </a:r>
            <a:r>
              <a:rPr lang="en-US" sz="1600" dirty="0" smtClean="0">
                <a:latin typeface="Huawei Sans" panose="020C0503030203020204" pitchFamily="34" charset="0"/>
              </a:rPr>
              <a:t>  { </a:t>
            </a:r>
            <a:r>
              <a:rPr lang="en-US" sz="1600" b="1" dirty="0" smtClean="0">
                <a:latin typeface="Huawei Sans" panose="020C0503030203020204" pitchFamily="34" charset="0"/>
              </a:rPr>
              <a:t>direct</a:t>
            </a:r>
            <a:r>
              <a:rPr lang="en-US" sz="1600" dirty="0" smtClean="0">
                <a:latin typeface="Huawei Sans" panose="020C0503030203020204" pitchFamily="34" charset="0"/>
              </a:rPr>
              <a:t> | </a:t>
            </a:r>
            <a:r>
              <a:rPr lang="en-US" sz="1600" b="1" dirty="0" smtClean="0">
                <a:latin typeface="Huawei Sans" panose="020C0503030203020204" pitchFamily="34" charset="0"/>
              </a:rPr>
              <a:t>layer3</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a:extLst>
              <a:ext uri="{FF2B5EF4-FFF2-40B4-BE49-F238E27FC236}">
                <a16:creationId xmlns:a16="http://schemas.microsoft.com/office/drawing/2014/main" xmlns="" id="{44C4E0BA-5C90-4FB6-BCA6-99B663B19FA8}"/>
              </a:ext>
            </a:extLst>
          </p:cNvPr>
          <p:cNvSpPr/>
          <p:nvPr/>
        </p:nvSpPr>
        <p:spPr bwMode="gray">
          <a:xfrm>
            <a:off x="436658" y="3146849"/>
            <a:ext cx="107155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 Portal server template used by the Portal access profile.</a:t>
            </a:r>
            <a:endParaRPr lang="en-US" sz="1600" dirty="0">
              <a:latin typeface="Huawei Sans" panose="020C0503030203020204" pitchFamily="34" charset="0"/>
            </a:endParaRPr>
          </a:p>
        </p:txBody>
      </p:sp>
      <p:sp>
        <p:nvSpPr>
          <p:cNvPr id="17" name="矩形 16">
            <a:extLst>
              <a:ext uri="{FF2B5EF4-FFF2-40B4-BE49-F238E27FC236}">
                <a16:creationId xmlns:a16="http://schemas.microsoft.com/office/drawing/2014/main" xmlns="" id="{2683E34D-F948-4861-A2DA-5897E9554D17}"/>
              </a:ext>
            </a:extLst>
          </p:cNvPr>
          <p:cNvSpPr/>
          <p:nvPr/>
        </p:nvSpPr>
        <p:spPr bwMode="gray">
          <a:xfrm>
            <a:off x="907862" y="3770408"/>
            <a:ext cx="10841226" cy="1933707"/>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When a user in the Portal access profile accesses restricted network resources, the HTTP request of the user is forcibly redirected to the authentication page of the Portal server for Portal authentication.</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If there is no Layer 3 forwarding device between the user and device (authentication point), specify the </a:t>
            </a:r>
            <a:r>
              <a:rPr lang="en-US" sz="1400" b="1" dirty="0" smtClean="0">
                <a:latin typeface="Huawei Sans" panose="020C0503030203020204" pitchFamily="34" charset="0"/>
              </a:rPr>
              <a:t>direct</a:t>
            </a:r>
            <a:r>
              <a:rPr lang="en-US" sz="1400" dirty="0" smtClean="0">
                <a:latin typeface="Huawei Sans" panose="020C0503030203020204" pitchFamily="34" charset="0"/>
              </a:rPr>
              <a:t> parameter to enable Layer 2 Portal authentication. In this mode, the device identifies users based on their IP addresses and MAC addresses.</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285750" indent="-285750" fontAlgn="ctr">
              <a:lnSpc>
                <a:spcPts val="2400"/>
              </a:lnSpc>
              <a:buFont typeface="Arial" panose="020B0604020202020204" pitchFamily="34" charset="0"/>
              <a:buChar char="•"/>
            </a:pPr>
            <a:r>
              <a:rPr lang="en-US" sz="1400" dirty="0" smtClean="0">
                <a:latin typeface="Huawei Sans" panose="020C0503030203020204" pitchFamily="34" charset="0"/>
              </a:rPr>
              <a:t>When a Layer 3 forwarding device exists between the user and device, specify the </a:t>
            </a:r>
            <a:r>
              <a:rPr lang="en-US" sz="1400" b="1" dirty="0" err="1" smtClean="0">
                <a:latin typeface="Huawei Sans" panose="020C0503030203020204" pitchFamily="34" charset="0"/>
              </a:rPr>
              <a:t>layer3</a:t>
            </a:r>
            <a:r>
              <a:rPr lang="en-US" sz="1400" b="1" dirty="0" smtClean="0">
                <a:latin typeface="Huawei Sans" panose="020C0503030203020204" pitchFamily="34" charset="0"/>
              </a:rPr>
              <a:t> </a:t>
            </a:r>
            <a:r>
              <a:rPr lang="en-US" sz="1400" dirty="0" smtClean="0">
                <a:latin typeface="Huawei Sans" panose="020C0503030203020204" pitchFamily="34" charset="0"/>
              </a:rPr>
              <a:t>parameter to enable Layer 3 Portal authentication. In this mode, the device identifies users based only on their IP addresses.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3" name="组合 2"/>
          <p:cNvGrpSpPr/>
          <p:nvPr/>
        </p:nvGrpSpPr>
        <p:grpSpPr bwMode="gray">
          <a:xfrm>
            <a:off x="8532000" y="98481"/>
            <a:ext cx="3218098" cy="213120"/>
            <a:chOff x="8907094" y="98481"/>
            <a:chExt cx="3218098" cy="213120"/>
          </a:xfrm>
        </p:grpSpPr>
        <p:sp>
          <p:nvSpPr>
            <p:cNvPr id="18" name="五边形 17"/>
            <p:cNvSpPr/>
            <p:nvPr/>
          </p:nvSpPr>
          <p:spPr bwMode="gray">
            <a:xfrm>
              <a:off x="8907094"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9615413"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0" name="燕尾形 19"/>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25" name="燕尾形 24"/>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8182665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en-US" smtClean="0"/>
              <a:t>Comparison Between User Authentication Technologies</a:t>
            </a:r>
            <a:endParaRPr lang="en-US" altLang="zh-CN" dirty="0"/>
          </a:p>
        </p:txBody>
      </p:sp>
      <p:sp>
        <p:nvSpPr>
          <p:cNvPr id="4" name="文本占位符 3"/>
          <p:cNvSpPr>
            <a:spLocks noGrp="1"/>
          </p:cNvSpPr>
          <p:nvPr>
            <p:ph type="body" sz="quarter" idx="10"/>
          </p:nvPr>
        </p:nvSpPr>
        <p:spPr bwMode="gray">
          <a:xfrm>
            <a:off x="455612" y="1052514"/>
            <a:ext cx="11293476" cy="1684219"/>
          </a:xfrm>
        </p:spPr>
        <p:txBody>
          <a:bodyPr/>
          <a:lstStyle/>
          <a:p>
            <a:r>
              <a:rPr lang="en-US" altLang="zh-CN" sz="1800" smtClean="0"/>
              <a:t>Huawei NAC solution supports various user authentication technologies, including 802.1X authentication, MAC address authentication, and Portal authentication. Authentication points can be flexibly deployed on network devices such as access switches, aggregation switches, access controllers (ACs), routers, and firewalls to implement NAC by working with iMaster NCE-Campus</a:t>
            </a:r>
            <a:r>
              <a:rPr lang="en-US" sz="1800" smtClean="0"/>
              <a:t>.</a:t>
            </a:r>
            <a:endParaRPr lang="en-US" sz="1800" dirty="0"/>
          </a:p>
        </p:txBody>
      </p:sp>
      <p:graphicFrame>
        <p:nvGraphicFramePr>
          <p:cNvPr id="5" name="表格 4"/>
          <p:cNvGraphicFramePr>
            <a:graphicFrameLocks noGrp="1"/>
          </p:cNvGraphicFramePr>
          <p:nvPr>
            <p:extLst>
              <p:ext uri="{D42A27DB-BD31-4B8C-83A1-F6EECF244321}">
                <p14:modId xmlns:p14="http://schemas.microsoft.com/office/powerpoint/2010/main" val="424180539"/>
              </p:ext>
            </p:extLst>
          </p:nvPr>
        </p:nvGraphicFramePr>
        <p:xfrm>
          <a:off x="712242" y="2736733"/>
          <a:ext cx="10767516" cy="3127584"/>
        </p:xfrm>
        <a:graphic>
          <a:graphicData uri="http://schemas.openxmlformats.org/drawingml/2006/table">
            <a:tbl>
              <a:tblPr/>
              <a:tblGrid>
                <a:gridCol w="1649167">
                  <a:extLst>
                    <a:ext uri="{9D8B030D-6E8A-4147-A177-3AD203B41FA5}">
                      <a16:colId xmlns:a16="http://schemas.microsoft.com/office/drawing/2014/main" xmlns="" val="20000"/>
                    </a:ext>
                  </a:extLst>
                </a:gridCol>
                <a:gridCol w="2876216">
                  <a:extLst>
                    <a:ext uri="{9D8B030D-6E8A-4147-A177-3AD203B41FA5}">
                      <a16:colId xmlns:a16="http://schemas.microsoft.com/office/drawing/2014/main" xmlns="" val="20001"/>
                    </a:ext>
                  </a:extLst>
                </a:gridCol>
                <a:gridCol w="2900195">
                  <a:extLst>
                    <a:ext uri="{9D8B030D-6E8A-4147-A177-3AD203B41FA5}">
                      <a16:colId xmlns:a16="http://schemas.microsoft.com/office/drawing/2014/main" xmlns="" val="20002"/>
                    </a:ext>
                  </a:extLst>
                </a:gridCol>
                <a:gridCol w="3341938">
                  <a:extLst>
                    <a:ext uri="{9D8B030D-6E8A-4147-A177-3AD203B41FA5}">
                      <a16:colId xmlns:a16="http://schemas.microsoft.com/office/drawing/2014/main" xmlns="" val="20003"/>
                    </a:ext>
                  </a:extLst>
                </a:gridCol>
              </a:tblGrid>
              <a:tr h="372682">
                <a:tc>
                  <a:txBody>
                    <a:bodyPr/>
                    <a:lstStyle/>
                    <a:p>
                      <a:pPr algn="ctr" fontAlgn="ctr">
                        <a:lnSpc>
                          <a:spcPct val="100000"/>
                        </a:lnSpc>
                      </a:pPr>
                      <a:r>
                        <a:rPr lang="en-US" sz="1400" b="1" dirty="0" smtClean="0">
                          <a:latin typeface="Huawei Sans" panose="020C0503030203020204" pitchFamily="34" charset="0"/>
                        </a:rPr>
                        <a:t>Item</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err="1" smtClean="0">
                          <a:latin typeface="Huawei Sans" panose="020C0503030203020204" pitchFamily="34" charset="0"/>
                        </a:rPr>
                        <a:t>802.1X</a:t>
                      </a:r>
                      <a:r>
                        <a:rPr lang="en-US" sz="1400" b="1" dirty="0" smtClean="0">
                          <a:latin typeface="Huawei Sans" panose="020C0503030203020204" pitchFamily="34" charset="0"/>
                        </a:rPr>
                        <a:t> Authentication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Portal Authentication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b="1" dirty="0" smtClean="0">
                          <a:latin typeface="Huawei Sans" panose="020C0503030203020204" pitchFamily="34" charset="0"/>
                        </a:rPr>
                        <a:t>MAC Address Authentication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468012">
                <a:tc>
                  <a:txBody>
                    <a:bodyPr/>
                    <a:lstStyle/>
                    <a:p>
                      <a:pPr algn="ctr" fontAlgn="ctr">
                        <a:lnSpc>
                          <a:spcPct val="100000"/>
                        </a:lnSpc>
                      </a:pPr>
                      <a:r>
                        <a:rPr lang="en-US" sz="1400" dirty="0" smtClean="0">
                          <a:latin typeface="Huawei Sans" panose="020C0503030203020204" pitchFamily="34" charset="0"/>
                        </a:rPr>
                        <a:t>Client software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Required</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Not required</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Not required</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468012">
                <a:tc>
                  <a:txBody>
                    <a:bodyPr/>
                    <a:lstStyle/>
                    <a:p>
                      <a:pPr algn="ctr" fontAlgn="ctr">
                        <a:lnSpc>
                          <a:spcPct val="100000"/>
                        </a:lnSpc>
                      </a:pPr>
                      <a:r>
                        <a:rPr lang="en-US" sz="1400" dirty="0" smtClean="0">
                          <a:latin typeface="Huawei Sans" panose="020C0503030203020204" pitchFamily="34" charset="0"/>
                        </a:rPr>
                        <a:t>Advantage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High security</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Flexible deployment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Client software not required</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909439">
                <a:tc>
                  <a:txBody>
                    <a:bodyPr/>
                    <a:lstStyle/>
                    <a:p>
                      <a:pPr algn="ctr" fontAlgn="ctr">
                        <a:lnSpc>
                          <a:spcPct val="100000"/>
                        </a:lnSpc>
                      </a:pPr>
                      <a:r>
                        <a:rPr lang="en-US" sz="1400" dirty="0" smtClean="0">
                          <a:latin typeface="Huawei Sans" panose="020C0503030203020204" pitchFamily="34" charset="0"/>
                        </a:rPr>
                        <a:t>Disadvantage</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Inflexible deployment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Low security</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MAC address registration required, making management </a:t>
                      </a:r>
                      <a:r>
                        <a:rPr lang="en-US" altLang="zh-CN" sz="1400" dirty="0" smtClean="0">
                          <a:latin typeface="Huawei Sans" panose="020C0503030203020204" pitchFamily="34" charset="0"/>
                        </a:rPr>
                        <a:t>complicated</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909439">
                <a:tc>
                  <a:txBody>
                    <a:bodyPr/>
                    <a:lstStyle/>
                    <a:p>
                      <a:pPr algn="ctr" fontAlgn="ctr">
                        <a:lnSpc>
                          <a:spcPct val="100000"/>
                        </a:lnSpc>
                      </a:pPr>
                      <a:r>
                        <a:rPr lang="en-US" sz="1400" dirty="0" smtClean="0">
                          <a:latin typeface="Huawei Sans" panose="020C0503030203020204" pitchFamily="34" charset="0"/>
                        </a:rPr>
                        <a:t>Application scenario</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New network with concentrated users and high requirements for security</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Scenario with scattered and moving users</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Access authentication of dumb terminals such as printers and fax machines</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2" name="组合 1"/>
          <p:cNvGrpSpPr/>
          <p:nvPr/>
        </p:nvGrpSpPr>
        <p:grpSpPr bwMode="gray">
          <a:xfrm>
            <a:off x="8532000" y="98481"/>
            <a:ext cx="3218098" cy="213120"/>
            <a:chOff x="8907094" y="98481"/>
            <a:chExt cx="3218098" cy="213120"/>
          </a:xfrm>
        </p:grpSpPr>
        <p:sp>
          <p:nvSpPr>
            <p:cNvPr id="9" name="五边形 8"/>
            <p:cNvSpPr/>
            <p:nvPr/>
          </p:nvSpPr>
          <p:spPr bwMode="gray">
            <a:xfrm>
              <a:off x="8907094" y="98481"/>
              <a:ext cx="7812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err="1">
                  <a:solidFill>
                    <a:srgbClr val="FFFFFF"/>
                  </a:solidFill>
                  <a:latin typeface="Huawei Sans" panose="020C0503030203020204" pitchFamily="34" charset="0"/>
                  <a:ea typeface="方正兰亭黑简体" panose="02000000000000000000" pitchFamily="2" charset="-122"/>
                </a:rPr>
                <a:t>802.1X</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燕尾形 13"/>
            <p:cNvSpPr/>
            <p:nvPr/>
          </p:nvSpPr>
          <p:spPr bwMode="gray">
            <a:xfrm>
              <a:off x="9615413"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MAC</a:t>
              </a:r>
            </a:p>
          </p:txBody>
        </p:sp>
        <p:sp>
          <p:nvSpPr>
            <p:cNvPr id="15" name="燕尾形 14"/>
            <p:cNvSpPr/>
            <p:nvPr/>
          </p:nvSpPr>
          <p:spPr bwMode="gray">
            <a:xfrm>
              <a:off x="10323732" y="98481"/>
              <a:ext cx="7812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Portal</a:t>
              </a:r>
              <a:endParaRPr lang="en-US" sz="1200" b="1" dirty="0">
                <a:solidFill>
                  <a:srgbClr val="FFFFFF"/>
                </a:solidFill>
                <a:latin typeface="Huawei Sans" panose="020C0503030203020204" pitchFamily="34" charset="0"/>
              </a:endParaRPr>
            </a:p>
          </p:txBody>
        </p:sp>
        <p:sp>
          <p:nvSpPr>
            <p:cNvPr id="16" name="燕尾形 15"/>
            <p:cNvSpPr/>
            <p:nvPr/>
          </p:nvSpPr>
          <p:spPr bwMode="gray">
            <a:xfrm>
              <a:off x="11032051" y="98481"/>
              <a:ext cx="1093141"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1200" dirty="0" smtClean="0">
                  <a:latin typeface="Huawei Sans" panose="020C0503030203020204" pitchFamily="34" charset="0"/>
                </a:rPr>
                <a:t>Multi-mode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587737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en-US" smtClean="0"/>
              <a:t>MAC Address Bypass Authentication</a:t>
            </a:r>
            <a:endParaRPr lang="en-US" altLang="en-US" dirty="0"/>
          </a:p>
        </p:txBody>
      </p:sp>
      <p:sp>
        <p:nvSpPr>
          <p:cNvPr id="4" name="文本占位符 3"/>
          <p:cNvSpPr>
            <a:spLocks noGrp="1"/>
          </p:cNvSpPr>
          <p:nvPr>
            <p:ph type="body" sz="quarter" idx="10"/>
          </p:nvPr>
        </p:nvSpPr>
        <p:spPr bwMode="gray">
          <a:xfrm>
            <a:off x="455612" y="1052514"/>
            <a:ext cx="11293476" cy="1297561"/>
          </a:xfrm>
        </p:spPr>
        <p:txBody>
          <a:bodyPr/>
          <a:lstStyle/>
          <a:p>
            <a:r>
              <a:rPr lang="en-US" altLang="zh-CN" sz="1800" smtClean="0"/>
              <a:t>802.1X authentication, MAC address authentication, and Portal authentication have their own characteristics. You can use multi-mode authentication to meet authentication requirements in different scenarios</a:t>
            </a:r>
            <a:r>
              <a:rPr lang="en-US" sz="1800" smtClean="0"/>
              <a:t>.</a:t>
            </a:r>
            <a:endParaRPr lang="en-US" sz="1800" dirty="0"/>
          </a:p>
        </p:txBody>
      </p:sp>
      <p:sp>
        <p:nvSpPr>
          <p:cNvPr id="5" name="TextBox 41">
            <a:extLst>
              <a:ext uri="{FF2B5EF4-FFF2-40B4-BE49-F238E27FC236}">
                <a16:creationId xmlns:a16="http://schemas.microsoft.com/office/drawing/2014/main" xmlns="" id="{107FF330-60DF-4117-B4EF-26EB0211B8ED}"/>
              </a:ext>
            </a:extLst>
          </p:cNvPr>
          <p:cNvSpPr txBox="1"/>
          <p:nvPr/>
        </p:nvSpPr>
        <p:spPr bwMode="gray">
          <a:xfrm>
            <a:off x="2657921" y="2461526"/>
            <a:ext cx="1162745"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6" name="TextBox 42">
            <a:extLst>
              <a:ext uri="{FF2B5EF4-FFF2-40B4-BE49-F238E27FC236}">
                <a16:creationId xmlns:a16="http://schemas.microsoft.com/office/drawing/2014/main" xmlns="" id="{10D25089-1E74-43A4-A230-304F09C4C5A5}"/>
              </a:ext>
            </a:extLst>
          </p:cNvPr>
          <p:cNvSpPr txBox="1"/>
          <p:nvPr/>
        </p:nvSpPr>
        <p:spPr bwMode="gray">
          <a:xfrm>
            <a:off x="4502125" y="2461526"/>
            <a:ext cx="1823183"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Authentication server</a:t>
            </a:r>
            <a:endParaRPr lang="en-US" sz="1400" dirty="0">
              <a:latin typeface="Huawei Sans" panose="020C0503030203020204" pitchFamily="34" charset="0"/>
            </a:endParaRPr>
          </a:p>
        </p:txBody>
      </p:sp>
      <p:pic>
        <p:nvPicPr>
          <p:cNvPr id="7" name="图片 6" descr="IP电话.png"/>
          <p:cNvPicPr>
            <a:picLocks/>
          </p:cNvPicPr>
          <p:nvPr/>
        </p:nvPicPr>
        <p:blipFill>
          <a:blip r:embed="rId3" cstate="print"/>
          <a:stretch>
            <a:fillRect/>
          </a:stretch>
        </p:blipFill>
        <p:spPr bwMode="gray">
          <a:xfrm>
            <a:off x="548713" y="2900851"/>
            <a:ext cx="320394" cy="246062"/>
          </a:xfrm>
          <a:prstGeom prst="rect">
            <a:avLst/>
          </a:prstGeom>
        </p:spPr>
      </p:pic>
      <p:pic>
        <p:nvPicPr>
          <p:cNvPr id="8" name="图片 7" descr="交换机.png"/>
          <p:cNvPicPr>
            <a:picLocks noChangeAspect="1"/>
          </p:cNvPicPr>
          <p:nvPr/>
        </p:nvPicPr>
        <p:blipFill>
          <a:blip r:embed="rId4" cstate="print"/>
          <a:stretch>
            <a:fillRect/>
          </a:stretch>
        </p:blipFill>
        <p:spPr bwMode="gray">
          <a:xfrm>
            <a:off x="5149577" y="2802974"/>
            <a:ext cx="539999" cy="441817"/>
          </a:xfrm>
          <a:prstGeom prst="rect">
            <a:avLst/>
          </a:prstGeom>
        </p:spPr>
      </p:pic>
      <p:pic>
        <p:nvPicPr>
          <p:cNvPr id="9" name="图片 8" descr="PC.png"/>
          <p:cNvPicPr>
            <a:picLocks/>
          </p:cNvPicPr>
          <p:nvPr/>
        </p:nvPicPr>
        <p:blipFill>
          <a:blip r:embed="rId5" cstate="print"/>
          <a:stretch>
            <a:fillRect/>
          </a:stretch>
        </p:blipFill>
        <p:spPr bwMode="gray">
          <a:xfrm>
            <a:off x="944423" y="2900851"/>
            <a:ext cx="320394" cy="246062"/>
          </a:xfrm>
          <a:prstGeom prst="rect">
            <a:avLst/>
          </a:prstGeom>
        </p:spPr>
      </p:pic>
      <p:sp>
        <p:nvSpPr>
          <p:cNvPr id="10" name="TextBox 41">
            <a:extLst>
              <a:ext uri="{FF2B5EF4-FFF2-40B4-BE49-F238E27FC236}">
                <a16:creationId xmlns:a16="http://schemas.microsoft.com/office/drawing/2014/main" xmlns="" id="{107FF330-60DF-4117-B4EF-26EB0211B8ED}"/>
              </a:ext>
            </a:extLst>
          </p:cNvPr>
          <p:cNvSpPr txBox="1"/>
          <p:nvPr/>
        </p:nvSpPr>
        <p:spPr bwMode="gray">
          <a:xfrm>
            <a:off x="546225" y="2461526"/>
            <a:ext cx="872602"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Terminals</a:t>
            </a:r>
            <a:endParaRPr lang="en-US" sz="1400" dirty="0">
              <a:latin typeface="Huawei Sans" panose="020C0503030203020204" pitchFamily="34" charset="0"/>
            </a:endParaRPr>
          </a:p>
        </p:txBody>
      </p:sp>
      <p:cxnSp>
        <p:nvCxnSpPr>
          <p:cNvPr id="11" name="直接箭头连接符 10">
            <a:extLst>
              <a:ext uri="{FF2B5EF4-FFF2-40B4-BE49-F238E27FC236}">
                <a16:creationId xmlns:a16="http://schemas.microsoft.com/office/drawing/2014/main" xmlns="" id="{7D2A6B36-0425-4AF5-8615-B057DC5231D8}"/>
              </a:ext>
            </a:extLst>
          </p:cNvPr>
          <p:cNvCxnSpPr/>
          <p:nvPr/>
        </p:nvCxnSpPr>
        <p:spPr bwMode="gray">
          <a:xfrm>
            <a:off x="923683" y="3612359"/>
            <a:ext cx="2169364" cy="0"/>
          </a:xfrm>
          <a:prstGeom prst="straightConnector1">
            <a:avLst/>
          </a:prstGeom>
          <a:noFill/>
          <a:ln w="12700" cap="flat" cmpd="sng" algn="ctr">
            <a:solidFill>
              <a:schemeClr val="tx1"/>
            </a:solidFill>
            <a:prstDash val="solid"/>
            <a:round/>
            <a:headEnd type="none" w="med" len="med"/>
            <a:tailEnd type="triangle"/>
          </a:ln>
          <a:effectLst/>
        </p:spPr>
      </p:cxnSp>
      <p:sp>
        <p:nvSpPr>
          <p:cNvPr id="12"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23684" y="3330227"/>
            <a:ext cx="2169363" cy="281603"/>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1. Send traffic.</a:t>
            </a:r>
            <a:endParaRPr lang="en-US" altLang="zh-CN" sz="1200" dirty="0">
              <a:latin typeface="Huawei Sans" panose="020C0503030203020204" pitchFamily="34" charset="0"/>
              <a:cs typeface="Arial" charset="0"/>
            </a:endParaRPr>
          </a:p>
        </p:txBody>
      </p:sp>
      <p:cxnSp>
        <p:nvCxnSpPr>
          <p:cNvPr id="13" name="直接箭头连接符 12">
            <a:extLst>
              <a:ext uri="{FF2B5EF4-FFF2-40B4-BE49-F238E27FC236}">
                <a16:creationId xmlns:a16="http://schemas.microsoft.com/office/drawing/2014/main" xmlns="" id="{46872E63-9E29-40D9-8698-E678BA095303}"/>
              </a:ext>
            </a:extLst>
          </p:cNvPr>
          <p:cNvCxnSpPr/>
          <p:nvPr/>
        </p:nvCxnSpPr>
        <p:spPr bwMode="gray">
          <a:xfrm>
            <a:off x="944423" y="4374246"/>
            <a:ext cx="2169364" cy="0"/>
          </a:xfrm>
          <a:prstGeom prst="straightConnector1">
            <a:avLst/>
          </a:prstGeom>
          <a:noFill/>
          <a:ln w="12700" cap="flat" cmpd="sng" algn="ctr">
            <a:solidFill>
              <a:schemeClr val="tx1"/>
            </a:solidFill>
            <a:prstDash val="solid"/>
            <a:round/>
            <a:headEnd type="triangle" w="med" len="med"/>
            <a:tailEnd type="none"/>
          </a:ln>
          <a:effectLst/>
        </p:spPr>
      </p:cxnSp>
      <p:sp>
        <p:nvSpPr>
          <p:cNvPr id="14" name="TextBox 70">
            <a:extLst>
              <a:ext uri="{FF2B5EF4-FFF2-40B4-BE49-F238E27FC236}">
                <a16:creationId xmlns:a16="http://schemas.microsoft.com/office/drawing/2014/main" xmlns="" id="{33759EA7-A1A0-4959-BE98-3FFFECD027E1}"/>
              </a:ext>
            </a:extLst>
          </p:cNvPr>
          <p:cNvSpPr txBox="1">
            <a:spLocks noChangeArrowheads="1"/>
          </p:cNvSpPr>
          <p:nvPr/>
        </p:nvSpPr>
        <p:spPr bwMode="gray">
          <a:xfrm>
            <a:off x="944423" y="3853635"/>
            <a:ext cx="2094068" cy="466269"/>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3. Perform </a:t>
            </a:r>
            <a:r>
              <a:rPr lang="en-US" sz="1200" dirty="0" err="1" smtClean="0">
                <a:latin typeface="Huawei Sans" panose="020C0503030203020204" pitchFamily="34" charset="0"/>
              </a:rPr>
              <a:t>802.1X</a:t>
            </a:r>
            <a:r>
              <a:rPr lang="en-US" sz="1200" dirty="0" smtClean="0">
                <a:latin typeface="Huawei Sans" panose="020C0503030203020204" pitchFamily="34" charset="0"/>
              </a:rPr>
              <a:t> authentication.</a:t>
            </a:r>
            <a:endParaRPr lang="en-US" altLang="zh-CN" sz="1200" dirty="0">
              <a:latin typeface="Huawei Sans" panose="020C0503030203020204" pitchFamily="34" charset="0"/>
              <a:cs typeface="Arial" charset="0"/>
            </a:endParaRPr>
          </a:p>
        </p:txBody>
      </p:sp>
      <p:cxnSp>
        <p:nvCxnSpPr>
          <p:cNvPr id="15" name="直接箭头连接符 14">
            <a:extLst>
              <a:ext uri="{FF2B5EF4-FFF2-40B4-BE49-F238E27FC236}">
                <a16:creationId xmlns:a16="http://schemas.microsoft.com/office/drawing/2014/main" xmlns="" id="{AF0896D1-D83C-444F-8775-057FD7FB9276}"/>
              </a:ext>
            </a:extLst>
          </p:cNvPr>
          <p:cNvCxnSpPr/>
          <p:nvPr/>
        </p:nvCxnSpPr>
        <p:spPr bwMode="gray">
          <a:xfrm>
            <a:off x="3213120" y="5720122"/>
            <a:ext cx="2170843" cy="0"/>
          </a:xfrm>
          <a:prstGeom prst="straightConnector1">
            <a:avLst/>
          </a:prstGeom>
          <a:noFill/>
          <a:ln w="12700" cap="flat" cmpd="sng" algn="ctr">
            <a:solidFill>
              <a:schemeClr val="tx1"/>
            </a:solidFill>
            <a:prstDash val="solid"/>
            <a:round/>
            <a:headEnd type="triangle" w="med" len="med"/>
            <a:tailEnd type="triangle"/>
          </a:ln>
          <a:effectLst/>
        </p:spPr>
      </p:cxnSp>
      <p:sp>
        <p:nvSpPr>
          <p:cNvPr id="16" name="矩形 15">
            <a:extLst>
              <a:ext uri="{FF2B5EF4-FFF2-40B4-BE49-F238E27FC236}">
                <a16:creationId xmlns:a16="http://schemas.microsoft.com/office/drawing/2014/main" xmlns="" id="{84BF297C-5728-431E-AEA8-DC8145E3CA7D}"/>
              </a:ext>
            </a:extLst>
          </p:cNvPr>
          <p:cNvSpPr/>
          <p:nvPr/>
        </p:nvSpPr>
        <p:spPr bwMode="gray">
          <a:xfrm>
            <a:off x="3371642" y="5270365"/>
            <a:ext cx="2050683" cy="276999"/>
          </a:xfrm>
          <a:prstGeom prst="rect">
            <a:avLst/>
          </a:prstGeom>
        </p:spPr>
        <p:txBody>
          <a:bodyPr wrap="square" lIns="48000">
            <a:noAutofit/>
          </a:bodyPr>
          <a:lstStyle/>
          <a:p>
            <a:pPr defTabSz="1088578" fontAlgn="ctr">
              <a:defRPr/>
            </a:pPr>
            <a:r>
              <a:rPr lang="en-US" sz="1200" dirty="0" smtClean="0">
                <a:latin typeface="Huawei Sans" panose="020C0503030203020204" pitchFamily="34" charset="0"/>
              </a:rPr>
              <a:t>4. Perform MAC address authentication.</a:t>
            </a:r>
            <a:endParaRPr lang="en-US" altLang="zh-CN" sz="1200" kern="0" dirty="0">
              <a:latin typeface="Huawei Sans" panose="020C0503030203020204" pitchFamily="34" charset="0"/>
            </a:endParaRPr>
          </a:p>
        </p:txBody>
      </p:sp>
      <p:grpSp>
        <p:nvGrpSpPr>
          <p:cNvPr id="17" name="组合 16"/>
          <p:cNvGrpSpPr/>
          <p:nvPr/>
        </p:nvGrpSpPr>
        <p:grpSpPr bwMode="gray">
          <a:xfrm>
            <a:off x="892011" y="3364846"/>
            <a:ext cx="4568677" cy="2446214"/>
            <a:chOff x="946874" y="3573586"/>
            <a:chExt cx="4568677" cy="1661069"/>
          </a:xfrm>
        </p:grpSpPr>
        <p:cxnSp>
          <p:nvCxnSpPr>
            <p:cNvPr id="18" name="直接连接符 17">
              <a:extLst>
                <a:ext uri="{FF2B5EF4-FFF2-40B4-BE49-F238E27FC236}">
                  <a16:creationId xmlns:a16="http://schemas.microsoft.com/office/drawing/2014/main" xmlns="" id="{8167F3A8-9685-4E01-BEFE-C0DDAD4244B1}"/>
                </a:ext>
              </a:extLst>
            </p:cNvPr>
            <p:cNvCxnSpPr/>
            <p:nvPr/>
          </p:nvCxnSpPr>
          <p:spPr bwMode="gray">
            <a:xfrm>
              <a:off x="946874" y="3573586"/>
              <a:ext cx="0"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9" name="直接连接符 18">
              <a:extLst>
                <a:ext uri="{FF2B5EF4-FFF2-40B4-BE49-F238E27FC236}">
                  <a16:creationId xmlns:a16="http://schemas.microsoft.com/office/drawing/2014/main" xmlns="" id="{7D8452C5-3ED0-4502-A5EB-AFE7FC4D4C48}"/>
                </a:ext>
              </a:extLst>
            </p:cNvPr>
            <p:cNvCxnSpPr/>
            <p:nvPr/>
          </p:nvCxnSpPr>
          <p:spPr bwMode="gray">
            <a:xfrm>
              <a:off x="3228782" y="3588541"/>
              <a:ext cx="1101"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20" name="直接连接符 19">
              <a:extLst>
                <a:ext uri="{FF2B5EF4-FFF2-40B4-BE49-F238E27FC236}">
                  <a16:creationId xmlns:a16="http://schemas.microsoft.com/office/drawing/2014/main" xmlns="" id="{A465F2DA-AA08-4624-B062-B464732628C9}"/>
                </a:ext>
              </a:extLst>
            </p:cNvPr>
            <p:cNvCxnSpPr/>
            <p:nvPr/>
          </p:nvCxnSpPr>
          <p:spPr bwMode="gray">
            <a:xfrm>
              <a:off x="5515551" y="3601241"/>
              <a:ext cx="0" cy="1633414"/>
            </a:xfrm>
            <a:prstGeom prst="line">
              <a:avLst/>
            </a:prstGeom>
            <a:noFill/>
            <a:ln w="19050" cap="flat" cmpd="sng" algn="ctr">
              <a:solidFill>
                <a:schemeClr val="bg1">
                  <a:lumMod val="75000"/>
                </a:schemeClr>
              </a:solidFill>
              <a:prstDash val="sysDot"/>
              <a:round/>
              <a:headEnd type="none" w="med" len="med"/>
              <a:tailEnd type="none" w="med" len="med"/>
            </a:ln>
            <a:effectLst/>
          </p:spPr>
        </p:cxnSp>
      </p:grpSp>
      <p:sp>
        <p:nvSpPr>
          <p:cNvPr id="21" name="圆角矩形 362">
            <a:extLst>
              <a:ext uri="{FF2B5EF4-FFF2-40B4-BE49-F238E27FC236}">
                <a16:creationId xmlns:a16="http://schemas.microsoft.com/office/drawing/2014/main" xmlns="" id="{39F20518-FC28-4BC6-9B35-49A9EA953A4D}"/>
              </a:ext>
            </a:extLst>
          </p:cNvPr>
          <p:cNvSpPr/>
          <p:nvPr/>
        </p:nvSpPr>
        <p:spPr bwMode="gray">
          <a:xfrm>
            <a:off x="1541061" y="4705904"/>
            <a:ext cx="3228044" cy="499144"/>
          </a:xfrm>
          <a:prstGeom prst="round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err="1" smtClean="0">
                <a:latin typeface="Huawei Sans" panose="020C0503030203020204" pitchFamily="34" charset="0"/>
              </a:rPr>
              <a:t>802.1X</a:t>
            </a:r>
            <a:r>
              <a:rPr lang="en-US" sz="1200" dirty="0" smtClean="0">
                <a:latin typeface="Huawei Sans" panose="020C0503030203020204" pitchFamily="34" charset="0"/>
              </a:rPr>
              <a:t> authentication times out, and MAC address authentication is performed.</a:t>
            </a:r>
            <a:endParaRPr lang="en-US" sz="1200" dirty="0">
              <a:latin typeface="Huawei Sans" panose="020C0503030203020204" pitchFamily="34" charset="0"/>
            </a:endParaRPr>
          </a:p>
        </p:txBody>
      </p:sp>
      <p:pic>
        <p:nvPicPr>
          <p:cNvPr id="22" name="图片 21" descr="通用交换机.png"/>
          <p:cNvPicPr>
            <a:picLocks noChangeAspect="1"/>
          </p:cNvPicPr>
          <p:nvPr/>
        </p:nvPicPr>
        <p:blipFill>
          <a:blip r:embed="rId6" cstate="print"/>
          <a:stretch>
            <a:fillRect/>
          </a:stretch>
        </p:blipFill>
        <p:spPr bwMode="gray">
          <a:xfrm>
            <a:off x="2915424" y="2802973"/>
            <a:ext cx="540000" cy="441818"/>
          </a:xfrm>
          <a:prstGeom prst="rect">
            <a:avLst/>
          </a:prstGeom>
        </p:spPr>
      </p:pic>
      <p:sp>
        <p:nvSpPr>
          <p:cNvPr id="23"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173920" y="3691020"/>
            <a:ext cx="1404637" cy="466269"/>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2. Trigger </a:t>
            </a:r>
            <a:r>
              <a:rPr lang="en-US" sz="1200" dirty="0" err="1" smtClean="0">
                <a:latin typeface="Huawei Sans" panose="020C0503030203020204" pitchFamily="34" charset="0"/>
              </a:rPr>
              <a:t>802.1X</a:t>
            </a:r>
            <a:r>
              <a:rPr lang="en-US" sz="1200" dirty="0" smtClean="0">
                <a:latin typeface="Huawei Sans" panose="020C0503030203020204" pitchFamily="34" charset="0"/>
              </a:rPr>
              <a:t> authentication.</a:t>
            </a:r>
            <a:endParaRPr lang="en-US" altLang="zh-CN" sz="1200" dirty="0">
              <a:latin typeface="Huawei Sans" panose="020C0503030203020204" pitchFamily="34" charset="0"/>
              <a:cs typeface="Arial" charset="0"/>
            </a:endParaRPr>
          </a:p>
        </p:txBody>
      </p:sp>
      <p:cxnSp>
        <p:nvCxnSpPr>
          <p:cNvPr id="24" name="直接箭头连接符 23">
            <a:extLst>
              <a:ext uri="{FF2B5EF4-FFF2-40B4-BE49-F238E27FC236}">
                <a16:creationId xmlns:a16="http://schemas.microsoft.com/office/drawing/2014/main" xmlns="" id="{46872E63-9E29-40D9-8698-E678BA095303}"/>
              </a:ext>
            </a:extLst>
          </p:cNvPr>
          <p:cNvCxnSpPr/>
          <p:nvPr/>
        </p:nvCxnSpPr>
        <p:spPr bwMode="gray">
          <a:xfrm>
            <a:off x="944423" y="4450446"/>
            <a:ext cx="2169364" cy="0"/>
          </a:xfrm>
          <a:prstGeom prst="straightConnector1">
            <a:avLst/>
          </a:prstGeom>
          <a:noFill/>
          <a:ln w="12700" cap="flat" cmpd="sng" algn="ctr">
            <a:solidFill>
              <a:schemeClr val="tx1"/>
            </a:solidFill>
            <a:prstDash val="solid"/>
            <a:round/>
            <a:headEnd type="triangle" w="med" len="med"/>
            <a:tailEnd type="none"/>
          </a:ln>
          <a:effectLst/>
        </p:spPr>
      </p:cxnSp>
      <p:cxnSp>
        <p:nvCxnSpPr>
          <p:cNvPr id="25" name="直接箭头连接符 24">
            <a:extLst>
              <a:ext uri="{FF2B5EF4-FFF2-40B4-BE49-F238E27FC236}">
                <a16:creationId xmlns:a16="http://schemas.microsoft.com/office/drawing/2014/main" xmlns="" id="{46872E63-9E29-40D9-8698-E678BA095303}"/>
              </a:ext>
            </a:extLst>
          </p:cNvPr>
          <p:cNvCxnSpPr/>
          <p:nvPr/>
        </p:nvCxnSpPr>
        <p:spPr bwMode="gray">
          <a:xfrm>
            <a:off x="944423" y="4526646"/>
            <a:ext cx="2169364" cy="0"/>
          </a:xfrm>
          <a:prstGeom prst="straightConnector1">
            <a:avLst/>
          </a:prstGeom>
          <a:noFill/>
          <a:ln w="12700" cap="flat" cmpd="sng" algn="ctr">
            <a:solidFill>
              <a:schemeClr val="tx1"/>
            </a:solidFill>
            <a:prstDash val="solid"/>
            <a:round/>
            <a:headEnd type="triangle" w="med" len="med"/>
            <a:tailEnd type="none"/>
          </a:ln>
          <a:effectLst/>
        </p:spPr>
      </p:cxnSp>
      <p:sp>
        <p:nvSpPr>
          <p:cNvPr id="26" name="文本框 25"/>
          <p:cNvSpPr txBox="1"/>
          <p:nvPr/>
        </p:nvSpPr>
        <p:spPr bwMode="gray">
          <a:xfrm>
            <a:off x="6438900" y="2404417"/>
            <a:ext cx="5310187" cy="3247043"/>
          </a:xfrm>
          <a:prstGeom prst="rect">
            <a:avLst/>
          </a:prstGeom>
          <a:noFill/>
        </p:spPr>
        <p:txBody>
          <a:bodyPr wrap="square" rtlCol="0">
            <a:noAutofit/>
          </a:bodyPr>
          <a:lstStyle/>
          <a:p>
            <a:pPr marL="285750" indent="-285750" fontAlgn="ctr">
              <a:lnSpc>
                <a:spcPts val="2400"/>
              </a:lnSpc>
              <a:spcAft>
                <a:spcPts val="600"/>
              </a:spcAft>
              <a:buFont typeface="Arial" panose="020B0604020202020204" pitchFamily="34" charset="0"/>
              <a:buChar char="•"/>
            </a:pPr>
            <a:r>
              <a:rPr lang="en-US" altLang="zh-CN" sz="1600" dirty="0" smtClean="0">
                <a:latin typeface="Huawei Sans" panose="020C0503030203020204" pitchFamily="34" charset="0"/>
              </a:rPr>
              <a:t>Dumb terminals such as printers and fax machines do not support </a:t>
            </a:r>
            <a:r>
              <a:rPr lang="en-US" altLang="zh-CN" sz="1600" dirty="0" err="1" smtClean="0">
                <a:latin typeface="Huawei Sans" panose="020C0503030203020204" pitchFamily="34" charset="0"/>
              </a:rPr>
              <a:t>802.1X</a:t>
            </a:r>
            <a:r>
              <a:rPr lang="en-US" altLang="zh-CN" sz="1600" dirty="0" smtClean="0">
                <a:latin typeface="Huawei Sans" panose="020C0503030203020204" pitchFamily="34" charset="0"/>
              </a:rPr>
              <a:t> authentication. When both PCs and dumb terminals are connected to an interface of an access device, you can configure MAC address bypass authentication to allow the dumb terminals to access the network using MAC address authentication</a:t>
            </a:r>
            <a:r>
              <a:rPr lang="en-US" sz="1600" dirty="0" smtClean="0">
                <a:latin typeface="Huawei Sans" panose="020C0503030203020204" pitchFamily="34" charset="0"/>
              </a:rPr>
              <a:t>.</a:t>
            </a:r>
            <a:endParaRPr lang="en-US" altLang="zh-CN" sz="1600" dirty="0" smtClean="0">
              <a:latin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altLang="zh-CN" sz="1600" dirty="0" smtClean="0">
                <a:latin typeface="Huawei Sans" panose="020C0503030203020204" pitchFamily="34" charset="0"/>
              </a:rPr>
              <a:t>MAC address bypass authentication takes a longer period of time than MAC address authentication because it has an 802.1X authentication stage additionally</a:t>
            </a:r>
            <a:r>
              <a:rPr lang="en-US" sz="1600" dirty="0" smtClean="0">
                <a:latin typeface="Huawei Sans" panose="020C0503030203020204" pitchFamily="34" charset="0"/>
              </a:rPr>
              <a:t>.</a:t>
            </a:r>
            <a:endParaRPr lang="en-US" sz="1600" dirty="0">
              <a:latin typeface="Huawei Sans" panose="020C0503030203020204" pitchFamily="34" charset="0"/>
            </a:endParaRPr>
          </a:p>
        </p:txBody>
      </p:sp>
      <p:grpSp>
        <p:nvGrpSpPr>
          <p:cNvPr id="2" name="组合 1"/>
          <p:cNvGrpSpPr/>
          <p:nvPr/>
        </p:nvGrpSpPr>
        <p:grpSpPr bwMode="gray">
          <a:xfrm>
            <a:off x="8514582" y="98481"/>
            <a:ext cx="3243153" cy="213120"/>
            <a:chOff x="8882042" y="98481"/>
            <a:chExt cx="3243153" cy="213120"/>
          </a:xfrm>
        </p:grpSpPr>
        <p:sp>
          <p:nvSpPr>
            <p:cNvPr id="27" name="五边形 26"/>
            <p:cNvSpPr/>
            <p:nvPr/>
          </p:nvSpPr>
          <p:spPr bwMode="gray">
            <a:xfrm>
              <a:off x="8882042"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9590361"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29" name="燕尾形 28"/>
            <p:cNvSpPr/>
            <p:nvPr/>
          </p:nvSpPr>
          <p:spPr bwMode="gray">
            <a:xfrm>
              <a:off x="10298680"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30" name="燕尾形 29"/>
            <p:cNvSpPr/>
            <p:nvPr/>
          </p:nvSpPr>
          <p:spPr bwMode="gray">
            <a:xfrm>
              <a:off x="11006999" y="98481"/>
              <a:ext cx="111819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altLang="zh-CN" sz="1200" b="1" dirty="0" smtClean="0">
                  <a:solidFill>
                    <a:schemeClr val="bg1"/>
                  </a:solidFill>
                  <a:latin typeface="Huawei Sans" panose="020C0503030203020204" pitchFamily="34" charset="0"/>
                </a:rPr>
                <a:t>Multi-mode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465689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a:t>MAC Address-Prioritized Portal Authentication</a:t>
            </a:r>
          </a:p>
        </p:txBody>
      </p:sp>
      <p:sp>
        <p:nvSpPr>
          <p:cNvPr id="5" name="TextBox 41">
            <a:extLst>
              <a:ext uri="{FF2B5EF4-FFF2-40B4-BE49-F238E27FC236}">
                <a16:creationId xmlns:a16="http://schemas.microsoft.com/office/drawing/2014/main" xmlns="" id="{107FF330-60DF-4117-B4EF-26EB0211B8ED}"/>
              </a:ext>
            </a:extLst>
          </p:cNvPr>
          <p:cNvSpPr txBox="1"/>
          <p:nvPr/>
        </p:nvSpPr>
        <p:spPr bwMode="gray">
          <a:xfrm>
            <a:off x="2289757" y="1045486"/>
            <a:ext cx="1162745"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Access device</a:t>
            </a:r>
            <a:endParaRPr lang="en-US" sz="1400" dirty="0">
              <a:latin typeface="Huawei Sans" panose="020C0503030203020204" pitchFamily="34" charset="0"/>
            </a:endParaRPr>
          </a:p>
        </p:txBody>
      </p:sp>
      <p:sp>
        <p:nvSpPr>
          <p:cNvPr id="6" name="TextBox 42">
            <a:extLst>
              <a:ext uri="{FF2B5EF4-FFF2-40B4-BE49-F238E27FC236}">
                <a16:creationId xmlns:a16="http://schemas.microsoft.com/office/drawing/2014/main" xmlns="" id="{10D25089-1E74-43A4-A230-304F09C4C5A5}"/>
              </a:ext>
            </a:extLst>
          </p:cNvPr>
          <p:cNvSpPr txBox="1"/>
          <p:nvPr/>
        </p:nvSpPr>
        <p:spPr bwMode="gray">
          <a:xfrm>
            <a:off x="4037147" y="1045486"/>
            <a:ext cx="1100229"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Portal server</a:t>
            </a:r>
            <a:endParaRPr lang="en-US" altLang="zh-CN" sz="1400" dirty="0">
              <a:latin typeface="Huawei Sans" panose="020C0503030203020204" pitchFamily="34" charset="0"/>
              <a:cs typeface="Arial" pitchFamily="34" charset="0"/>
            </a:endParaRPr>
          </a:p>
        </p:txBody>
      </p:sp>
      <p:pic>
        <p:nvPicPr>
          <p:cNvPr id="7" name="图片 6" descr="交换机.png"/>
          <p:cNvPicPr>
            <a:picLocks noChangeAspect="1"/>
          </p:cNvPicPr>
          <p:nvPr/>
        </p:nvPicPr>
        <p:blipFill>
          <a:blip r:embed="rId3" cstate="print"/>
          <a:stretch>
            <a:fillRect/>
          </a:stretch>
        </p:blipFill>
        <p:spPr bwMode="gray">
          <a:xfrm>
            <a:off x="4323122" y="1386934"/>
            <a:ext cx="539999" cy="441817"/>
          </a:xfrm>
          <a:prstGeom prst="rect">
            <a:avLst/>
          </a:prstGeom>
        </p:spPr>
      </p:pic>
      <p:sp>
        <p:nvSpPr>
          <p:cNvPr id="8" name="TextBox 41">
            <a:extLst>
              <a:ext uri="{FF2B5EF4-FFF2-40B4-BE49-F238E27FC236}">
                <a16:creationId xmlns:a16="http://schemas.microsoft.com/office/drawing/2014/main" xmlns="" id="{107FF330-60DF-4117-B4EF-26EB0211B8ED}"/>
              </a:ext>
            </a:extLst>
          </p:cNvPr>
          <p:cNvSpPr txBox="1"/>
          <p:nvPr/>
        </p:nvSpPr>
        <p:spPr bwMode="gray">
          <a:xfrm>
            <a:off x="477264" y="1045486"/>
            <a:ext cx="797260"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Terminal</a:t>
            </a:r>
            <a:endParaRPr lang="en-US" sz="1400" dirty="0">
              <a:latin typeface="Huawei Sans" panose="020C0503030203020204" pitchFamily="34" charset="0"/>
            </a:endParaRPr>
          </a:p>
        </p:txBody>
      </p:sp>
      <p:pic>
        <p:nvPicPr>
          <p:cNvPr id="9" name="图片 8" descr="通用交换机.png"/>
          <p:cNvPicPr>
            <a:picLocks noChangeAspect="1"/>
          </p:cNvPicPr>
          <p:nvPr/>
        </p:nvPicPr>
        <p:blipFill>
          <a:blip r:embed="rId4" cstate="print"/>
          <a:stretch>
            <a:fillRect/>
          </a:stretch>
        </p:blipFill>
        <p:spPr bwMode="gray">
          <a:xfrm>
            <a:off x="2601129" y="1386933"/>
            <a:ext cx="540000" cy="441818"/>
          </a:xfrm>
          <a:prstGeom prst="rect">
            <a:avLst/>
          </a:prstGeom>
        </p:spPr>
      </p:pic>
      <p:pic>
        <p:nvPicPr>
          <p:cNvPr id="10" name="图片 79" descr="PC.png">
            <a:extLst>
              <a:ext uri="{FF2B5EF4-FFF2-40B4-BE49-F238E27FC236}">
                <a16:creationId xmlns:a16="http://schemas.microsoft.com/office/drawing/2014/main" xmlns="" id="{4666702E-823D-4236-BF2F-880359158C83}"/>
              </a:ext>
            </a:extLst>
          </p:cNvPr>
          <p:cNvPicPr>
            <a:picLocks noChangeAspect="1"/>
          </p:cNvPicPr>
          <p:nvPr/>
        </p:nvPicPr>
        <p:blipFill>
          <a:blip r:embed="rId5" cstate="print"/>
          <a:stretch>
            <a:fillRect/>
          </a:stretch>
        </p:blipFill>
        <p:spPr bwMode="gray">
          <a:xfrm>
            <a:off x="606359" y="1450676"/>
            <a:ext cx="539063" cy="414000"/>
          </a:xfrm>
          <a:prstGeom prst="rect">
            <a:avLst/>
          </a:prstGeom>
        </p:spPr>
      </p:pic>
      <p:sp>
        <p:nvSpPr>
          <p:cNvPr id="11" name="TextBox 42">
            <a:extLst>
              <a:ext uri="{FF2B5EF4-FFF2-40B4-BE49-F238E27FC236}">
                <a16:creationId xmlns:a16="http://schemas.microsoft.com/office/drawing/2014/main" xmlns="" id="{10D25089-1E74-43A4-A230-304F09C4C5A5}"/>
              </a:ext>
            </a:extLst>
          </p:cNvPr>
          <p:cNvSpPr txBox="1"/>
          <p:nvPr/>
        </p:nvSpPr>
        <p:spPr bwMode="gray">
          <a:xfrm>
            <a:off x="5695439" y="1045486"/>
            <a:ext cx="1246101" cy="288147"/>
          </a:xfrm>
          <a:prstGeom prst="rect">
            <a:avLst/>
          </a:prstGeom>
          <a:noFill/>
        </p:spPr>
        <p:txBody>
          <a:bodyPr wrap="none" lIns="36000" tIns="36000" rIns="36000" bIns="36000" rtlCol="0">
            <a:noAutofit/>
          </a:bodyPr>
          <a:lstStyle/>
          <a:p>
            <a:pPr algn="ctr" fontAlgn="ctr"/>
            <a:r>
              <a:rPr lang="en-US" sz="1400" dirty="0" smtClean="0">
                <a:latin typeface="Huawei Sans" panose="020C0503030203020204" pitchFamily="34" charset="0"/>
              </a:rPr>
              <a:t>RADIUS server</a:t>
            </a:r>
            <a:endParaRPr lang="en-US" altLang="zh-CN" sz="1400" dirty="0">
              <a:latin typeface="Huawei Sans" panose="020C0503030203020204" pitchFamily="34" charset="0"/>
              <a:cs typeface="Arial" pitchFamily="34" charset="0"/>
            </a:endParaRPr>
          </a:p>
        </p:txBody>
      </p:sp>
      <p:pic>
        <p:nvPicPr>
          <p:cNvPr id="12" name="图片 11" descr="交换机.png"/>
          <p:cNvPicPr>
            <a:picLocks noChangeAspect="1"/>
          </p:cNvPicPr>
          <p:nvPr/>
        </p:nvPicPr>
        <p:blipFill>
          <a:blip r:embed="rId3" cstate="print"/>
          <a:stretch>
            <a:fillRect/>
          </a:stretch>
        </p:blipFill>
        <p:spPr bwMode="gray">
          <a:xfrm>
            <a:off x="6054350" y="1386934"/>
            <a:ext cx="539999" cy="441817"/>
          </a:xfrm>
          <a:prstGeom prst="rect">
            <a:avLst/>
          </a:prstGeom>
        </p:spPr>
      </p:pic>
      <p:grpSp>
        <p:nvGrpSpPr>
          <p:cNvPr id="13" name="组合 12"/>
          <p:cNvGrpSpPr/>
          <p:nvPr/>
        </p:nvGrpSpPr>
        <p:grpSpPr bwMode="gray">
          <a:xfrm>
            <a:off x="916823" y="1948806"/>
            <a:ext cx="5421449" cy="4196299"/>
            <a:chOff x="801619" y="2647264"/>
            <a:chExt cx="5421449" cy="2405487"/>
          </a:xfrm>
        </p:grpSpPr>
        <p:cxnSp>
          <p:nvCxnSpPr>
            <p:cNvPr id="14" name="直接连接符 13">
              <a:extLst>
                <a:ext uri="{FF2B5EF4-FFF2-40B4-BE49-F238E27FC236}">
                  <a16:creationId xmlns:a16="http://schemas.microsoft.com/office/drawing/2014/main" xmlns="" id="{8167F3A8-9685-4E01-BEFE-C0DDAD4244B1}"/>
                </a:ext>
              </a:extLst>
            </p:cNvPr>
            <p:cNvCxnSpPr/>
            <p:nvPr/>
          </p:nvCxnSpPr>
          <p:spPr bwMode="gray">
            <a:xfrm>
              <a:off x="801619"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5" name="直接连接符 14">
              <a:extLst>
                <a:ext uri="{FF2B5EF4-FFF2-40B4-BE49-F238E27FC236}">
                  <a16:creationId xmlns:a16="http://schemas.microsoft.com/office/drawing/2014/main" xmlns="" id="{8167F3A8-9685-4E01-BEFE-C0DDAD4244B1}"/>
                </a:ext>
              </a:extLst>
            </p:cNvPr>
            <p:cNvCxnSpPr/>
            <p:nvPr/>
          </p:nvCxnSpPr>
          <p:spPr bwMode="gray">
            <a:xfrm>
              <a:off x="276908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6" name="直接连接符 15">
              <a:extLst>
                <a:ext uri="{FF2B5EF4-FFF2-40B4-BE49-F238E27FC236}">
                  <a16:creationId xmlns:a16="http://schemas.microsoft.com/office/drawing/2014/main" xmlns="" id="{8167F3A8-9685-4E01-BEFE-C0DDAD4244B1}"/>
                </a:ext>
              </a:extLst>
            </p:cNvPr>
            <p:cNvCxnSpPr/>
            <p:nvPr/>
          </p:nvCxnSpPr>
          <p:spPr bwMode="gray">
            <a:xfrm>
              <a:off x="4499332"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7" name="直接连接符 16">
              <a:extLst>
                <a:ext uri="{FF2B5EF4-FFF2-40B4-BE49-F238E27FC236}">
                  <a16:creationId xmlns:a16="http://schemas.microsoft.com/office/drawing/2014/main" xmlns="" id="{8167F3A8-9685-4E01-BEFE-C0DDAD4244B1}"/>
                </a:ext>
              </a:extLst>
            </p:cNvPr>
            <p:cNvCxnSpPr/>
            <p:nvPr/>
          </p:nvCxnSpPr>
          <p:spPr bwMode="gray">
            <a:xfrm>
              <a:off x="6223068" y="2647264"/>
              <a:ext cx="0" cy="2405487"/>
            </a:xfrm>
            <a:prstGeom prst="line">
              <a:avLst/>
            </a:prstGeom>
            <a:noFill/>
            <a:ln w="19050" cap="flat" cmpd="sng" algn="ctr">
              <a:solidFill>
                <a:schemeClr val="bg1">
                  <a:lumMod val="75000"/>
                </a:schemeClr>
              </a:solidFill>
              <a:prstDash val="sysDot"/>
              <a:round/>
              <a:headEnd type="none" w="med" len="med"/>
              <a:tailEnd type="none" w="med" len="med"/>
            </a:ln>
            <a:effectLst/>
          </p:spPr>
        </p:cxnSp>
      </p:grpSp>
      <p:cxnSp>
        <p:nvCxnSpPr>
          <p:cNvPr id="18" name="直接箭头连接符 17">
            <a:extLst>
              <a:ext uri="{FF2B5EF4-FFF2-40B4-BE49-F238E27FC236}">
                <a16:creationId xmlns:a16="http://schemas.microsoft.com/office/drawing/2014/main" xmlns="" id="{7D2A6B36-0425-4AF5-8615-B057DC5231D8}"/>
              </a:ext>
            </a:extLst>
          </p:cNvPr>
          <p:cNvCxnSpPr/>
          <p:nvPr/>
        </p:nvCxnSpPr>
        <p:spPr bwMode="gray">
          <a:xfrm>
            <a:off x="916823" y="2513806"/>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19"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896106" y="2039688"/>
            <a:ext cx="2041687" cy="420103"/>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1. Send HTTP traffic when a user browses a web page.</a:t>
            </a:r>
            <a:endParaRPr lang="en-US" altLang="zh-CN" sz="1200" dirty="0">
              <a:latin typeface="Huawei Sans" panose="020C0503030203020204" pitchFamily="34" charset="0"/>
              <a:cs typeface="Arial" charset="0"/>
            </a:endParaRPr>
          </a:p>
        </p:txBody>
      </p:sp>
      <p:cxnSp>
        <p:nvCxnSpPr>
          <p:cNvPr id="20" name="直接箭头连接符 19">
            <a:extLst>
              <a:ext uri="{FF2B5EF4-FFF2-40B4-BE49-F238E27FC236}">
                <a16:creationId xmlns:a16="http://schemas.microsoft.com/office/drawing/2014/main" xmlns="" id="{7D2A6B36-0425-4AF5-8615-B057DC5231D8}"/>
              </a:ext>
            </a:extLst>
          </p:cNvPr>
          <p:cNvCxnSpPr/>
          <p:nvPr/>
        </p:nvCxnSpPr>
        <p:spPr bwMode="gray">
          <a:xfrm>
            <a:off x="2893522" y="2837401"/>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21"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546085" y="2403398"/>
            <a:ext cx="2508265" cy="435492"/>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2. Perform MAC address authentication, which fails.</a:t>
            </a:r>
            <a:endParaRPr lang="en-US" altLang="zh-CN" sz="1200" dirty="0">
              <a:latin typeface="Huawei Sans" panose="020C0503030203020204" pitchFamily="34" charset="0"/>
              <a:cs typeface="Arial" charset="0"/>
            </a:endParaRPr>
          </a:p>
        </p:txBody>
      </p:sp>
      <p:cxnSp>
        <p:nvCxnSpPr>
          <p:cNvPr id="22" name="直接箭头连接符 21">
            <a:extLst>
              <a:ext uri="{FF2B5EF4-FFF2-40B4-BE49-F238E27FC236}">
                <a16:creationId xmlns:a16="http://schemas.microsoft.com/office/drawing/2014/main" xmlns="" id="{7D2A6B36-0425-4AF5-8615-B057DC5231D8}"/>
              </a:ext>
            </a:extLst>
          </p:cNvPr>
          <p:cNvCxnSpPr/>
          <p:nvPr/>
        </p:nvCxnSpPr>
        <p:spPr bwMode="gray">
          <a:xfrm>
            <a:off x="916823" y="3247149"/>
            <a:ext cx="1967463" cy="0"/>
          </a:xfrm>
          <a:prstGeom prst="straightConnector1">
            <a:avLst/>
          </a:prstGeom>
          <a:noFill/>
          <a:ln w="12700" cap="flat" cmpd="sng" algn="ctr">
            <a:solidFill>
              <a:schemeClr val="tx1"/>
            </a:solidFill>
            <a:prstDash val="solid"/>
            <a:round/>
            <a:headEnd type="triangle" w="med" len="med"/>
            <a:tailEnd type="none"/>
          </a:ln>
          <a:effectLst/>
        </p:spPr>
      </p:cxnSp>
      <p:sp>
        <p:nvSpPr>
          <p:cNvPr id="23"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812062" y="2610830"/>
            <a:ext cx="2057015" cy="604769"/>
          </a:xfrm>
          <a:prstGeom prst="rect">
            <a:avLst/>
          </a:prstGeom>
          <a:noFill/>
          <a:ln w="9525">
            <a:noFill/>
            <a:miter lim="800000"/>
            <a:headEnd/>
            <a:tailEnd/>
          </a:ln>
        </p:spPr>
        <p:txBody>
          <a:bodyPr wrap="square" lIns="48000" tIns="48000" rIns="48000" bIns="48000">
            <a:noAutofit/>
          </a:bodyPr>
          <a:lstStyle/>
          <a:p>
            <a:pPr algn="r" fontAlgn="ctr"/>
            <a:r>
              <a:rPr lang="en-US" sz="1200" dirty="0" smtClean="0">
                <a:latin typeface="Huawei Sans" panose="020C0503030203020204" pitchFamily="34" charset="0"/>
              </a:rPr>
              <a:t>3. Redirect the user's HTTP request to the Portal authentication page.</a:t>
            </a:r>
            <a:endParaRPr lang="en-US" altLang="zh-CN" sz="1200" dirty="0">
              <a:latin typeface="Huawei Sans" panose="020C0503030203020204" pitchFamily="34" charset="0"/>
              <a:cs typeface="Arial" charset="0"/>
            </a:endParaRPr>
          </a:p>
        </p:txBody>
      </p:sp>
      <p:cxnSp>
        <p:nvCxnSpPr>
          <p:cNvPr id="24" name="直接箭头连接符 23">
            <a:extLst>
              <a:ext uri="{FF2B5EF4-FFF2-40B4-BE49-F238E27FC236}">
                <a16:creationId xmlns:a16="http://schemas.microsoft.com/office/drawing/2014/main" xmlns="" id="{7D2A6B36-0425-4AF5-8615-B057DC5231D8}"/>
              </a:ext>
            </a:extLst>
          </p:cNvPr>
          <p:cNvCxnSpPr/>
          <p:nvPr/>
        </p:nvCxnSpPr>
        <p:spPr bwMode="gray">
          <a:xfrm>
            <a:off x="878754" y="3818292"/>
            <a:ext cx="2014768"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2893522" y="3818292"/>
            <a:ext cx="1693739" cy="0"/>
          </a:xfrm>
          <a:prstGeom prst="straightConnector1">
            <a:avLst/>
          </a:prstGeom>
          <a:noFill/>
          <a:ln w="12700" cap="flat" cmpd="sng" algn="ctr">
            <a:solidFill>
              <a:schemeClr val="tx1"/>
            </a:solidFill>
            <a:prstDash val="solid"/>
            <a:round/>
            <a:headEnd type="triangle" w="med" len="med"/>
            <a:tailEnd type="triangle"/>
          </a:ln>
          <a:effectLst/>
        </p:spPr>
      </p:cxnSp>
      <p:cxnSp>
        <p:nvCxnSpPr>
          <p:cNvPr id="26" name="直接箭头连接符 25">
            <a:extLst>
              <a:ext uri="{FF2B5EF4-FFF2-40B4-BE49-F238E27FC236}">
                <a16:creationId xmlns:a16="http://schemas.microsoft.com/office/drawing/2014/main" xmlns="" id="{7D2A6B36-0425-4AF5-8615-B057DC5231D8}"/>
              </a:ext>
            </a:extLst>
          </p:cNvPr>
          <p:cNvCxnSpPr/>
          <p:nvPr/>
        </p:nvCxnSpPr>
        <p:spPr bwMode="gray">
          <a:xfrm>
            <a:off x="4614536" y="3818292"/>
            <a:ext cx="1693739" cy="0"/>
          </a:xfrm>
          <a:prstGeom prst="straightConnector1">
            <a:avLst/>
          </a:prstGeom>
          <a:noFill/>
          <a:ln w="12700" cap="flat" cmpd="sng" algn="ctr">
            <a:solidFill>
              <a:schemeClr val="tx1"/>
            </a:solidFill>
            <a:prstDash val="solid"/>
            <a:round/>
            <a:headEnd type="triangle" w="med" len="med"/>
            <a:tailEnd type="triangle"/>
          </a:ln>
          <a:effectLst/>
        </p:spPr>
      </p:cxnSp>
      <p:sp>
        <p:nvSpPr>
          <p:cNvPr id="27"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2196460" y="3531519"/>
            <a:ext cx="3681373" cy="435492"/>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4. Perform Portal authentication, which succeeds.</a:t>
            </a:r>
            <a:endParaRPr lang="en-US" altLang="zh-CN" sz="1200" dirty="0">
              <a:latin typeface="Huawei Sans" panose="020C0503030203020204" pitchFamily="34" charset="0"/>
              <a:cs typeface="Arial" charset="0"/>
            </a:endParaRPr>
          </a:p>
        </p:txBody>
      </p:sp>
      <p:sp>
        <p:nvSpPr>
          <p:cNvPr id="28" name="弧形 27"/>
          <p:cNvSpPr/>
          <p:nvPr/>
        </p:nvSpPr>
        <p:spPr bwMode="gray">
          <a:xfrm>
            <a:off x="743271" y="4048785"/>
            <a:ext cx="366480" cy="369022"/>
          </a:xfrm>
          <a:prstGeom prst="arc">
            <a:avLst>
              <a:gd name="adj1" fmla="val 16200000"/>
              <a:gd name="adj2" fmla="val 5705956"/>
            </a:avLst>
          </a:prstGeom>
          <a:noFill/>
          <a:ln w="12700" cap="flat" cmpd="sng" algn="ctr">
            <a:solidFill>
              <a:schemeClr val="tx1"/>
            </a:solidFill>
            <a:prstDash val="solid"/>
            <a:round/>
            <a:headEnd type="none" w="med" len="med"/>
            <a:tailEnd type="triangle"/>
          </a:ln>
          <a:effectLst/>
        </p:spPr>
        <p:txBody>
          <a:bodyPr rtlCol="0" anchor="ctr">
            <a:noAutofit/>
          </a:bodyPr>
          <a:lstStyle/>
          <a:p>
            <a:pPr algn="ctr" fontAlgn="ctr"/>
            <a:endParaRPr lang="en-US" altLang="zh-CN" sz="1400" dirty="0">
              <a:latin typeface="Huawei Sans" panose="020C0503030203020204" pitchFamily="34" charset="0"/>
            </a:endParaRPr>
          </a:p>
        </p:txBody>
      </p:sp>
      <p:sp>
        <p:nvSpPr>
          <p:cNvPr id="29"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23729" y="4095190"/>
            <a:ext cx="1700179" cy="266215"/>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5. The user logs out.</a:t>
            </a:r>
            <a:endParaRPr lang="en-US" altLang="zh-CN" sz="1200" dirty="0">
              <a:latin typeface="Huawei Sans" panose="020C0503030203020204" pitchFamily="34" charset="0"/>
              <a:cs typeface="Arial" charset="0"/>
            </a:endParaRPr>
          </a:p>
        </p:txBody>
      </p:sp>
      <p:cxnSp>
        <p:nvCxnSpPr>
          <p:cNvPr id="30" name="直接箭头连接符 29">
            <a:extLst>
              <a:ext uri="{FF2B5EF4-FFF2-40B4-BE49-F238E27FC236}">
                <a16:creationId xmlns:a16="http://schemas.microsoft.com/office/drawing/2014/main" xmlns="" id="{7D2A6B36-0425-4AF5-8615-B057DC5231D8}"/>
              </a:ext>
            </a:extLst>
          </p:cNvPr>
          <p:cNvCxnSpPr/>
          <p:nvPr/>
        </p:nvCxnSpPr>
        <p:spPr bwMode="gray">
          <a:xfrm>
            <a:off x="916823" y="5189697"/>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31"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92637" y="4394402"/>
            <a:ext cx="1882413" cy="743268"/>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6. The user continues to access the network within the validity period of the MAC address.</a:t>
            </a:r>
            <a:endParaRPr lang="en-US" altLang="zh-CN" sz="1200" dirty="0">
              <a:latin typeface="Huawei Sans" panose="020C0503030203020204" pitchFamily="34" charset="0"/>
              <a:cs typeface="Arial" charset="0"/>
            </a:endParaRPr>
          </a:p>
        </p:txBody>
      </p:sp>
      <p:cxnSp>
        <p:nvCxnSpPr>
          <p:cNvPr id="32" name="直接箭头连接符 31">
            <a:extLst>
              <a:ext uri="{FF2B5EF4-FFF2-40B4-BE49-F238E27FC236}">
                <a16:creationId xmlns:a16="http://schemas.microsoft.com/office/drawing/2014/main" xmlns="" id="{7D2A6B36-0425-4AF5-8615-B057DC5231D8}"/>
              </a:ext>
            </a:extLst>
          </p:cNvPr>
          <p:cNvCxnSpPr/>
          <p:nvPr/>
        </p:nvCxnSpPr>
        <p:spPr bwMode="gray">
          <a:xfrm>
            <a:off x="2893522" y="5383691"/>
            <a:ext cx="3444750" cy="0"/>
          </a:xfrm>
          <a:prstGeom prst="straightConnector1">
            <a:avLst/>
          </a:prstGeom>
          <a:noFill/>
          <a:ln w="12700" cap="flat" cmpd="sng" algn="ctr">
            <a:solidFill>
              <a:schemeClr val="tx1"/>
            </a:solidFill>
            <a:prstDash val="solid"/>
            <a:round/>
            <a:headEnd type="triangle" w="med" len="med"/>
            <a:tailEnd type="triangle"/>
          </a:ln>
          <a:effectLst/>
        </p:spPr>
      </p:cxnSp>
      <p:sp>
        <p:nvSpPr>
          <p:cNvPr id="33"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01180" y="4529886"/>
            <a:ext cx="2625278" cy="800880"/>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7. Perform MAC address authentication, which succeeds because the user's MAC address has been cached on the RADIUS server.</a:t>
            </a:r>
            <a:endParaRPr lang="en-US" altLang="zh-CN" sz="1200" dirty="0">
              <a:latin typeface="Huawei Sans" panose="020C0503030203020204" pitchFamily="34" charset="0"/>
              <a:cs typeface="Arial" charset="0"/>
            </a:endParaRPr>
          </a:p>
        </p:txBody>
      </p:sp>
      <p:cxnSp>
        <p:nvCxnSpPr>
          <p:cNvPr id="34" name="直接箭头连接符 33">
            <a:extLst>
              <a:ext uri="{FF2B5EF4-FFF2-40B4-BE49-F238E27FC236}">
                <a16:creationId xmlns:a16="http://schemas.microsoft.com/office/drawing/2014/main" xmlns="" id="{7D2A6B36-0425-4AF5-8615-B057DC5231D8}"/>
              </a:ext>
            </a:extLst>
          </p:cNvPr>
          <p:cNvCxnSpPr/>
          <p:nvPr/>
        </p:nvCxnSpPr>
        <p:spPr bwMode="gray">
          <a:xfrm>
            <a:off x="916823" y="5946172"/>
            <a:ext cx="1967463" cy="0"/>
          </a:xfrm>
          <a:prstGeom prst="straightConnector1">
            <a:avLst/>
          </a:prstGeom>
          <a:noFill/>
          <a:ln w="12700" cap="flat" cmpd="sng" algn="ctr">
            <a:solidFill>
              <a:schemeClr val="tx1"/>
            </a:solidFill>
            <a:prstDash val="solid"/>
            <a:round/>
            <a:headEnd type="none" w="med" len="med"/>
            <a:tailEnd type="triangle"/>
          </a:ln>
          <a:effectLst/>
        </p:spPr>
      </p:cxnSp>
      <p:sp>
        <p:nvSpPr>
          <p:cNvPr id="35"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992637" y="5295930"/>
            <a:ext cx="1945156" cy="604769"/>
          </a:xfrm>
          <a:prstGeom prst="rect">
            <a:avLst/>
          </a:prstGeom>
          <a:noFill/>
          <a:ln w="9525">
            <a:noFill/>
            <a:miter lim="800000"/>
            <a:headEnd/>
            <a:tailEnd/>
          </a:ln>
        </p:spPr>
        <p:txBody>
          <a:bodyPr wrap="square" lIns="48000" tIns="48000" rIns="48000" bIns="48000">
            <a:noAutofit/>
          </a:bodyPr>
          <a:lstStyle/>
          <a:p>
            <a:pPr fontAlgn="ctr"/>
            <a:r>
              <a:rPr lang="en-US" sz="1200" dirty="0" smtClean="0">
                <a:latin typeface="Huawei Sans" panose="020C0503030203020204" pitchFamily="34" charset="0"/>
              </a:rPr>
              <a:t>8. The user accesses the network without the need of re-authentication.</a:t>
            </a:r>
            <a:endParaRPr lang="en-US" altLang="zh-CN" sz="1200" dirty="0">
              <a:latin typeface="Huawei Sans" panose="020C0503030203020204" pitchFamily="34" charset="0"/>
              <a:cs typeface="Arial" charset="0"/>
            </a:endParaRPr>
          </a:p>
        </p:txBody>
      </p:sp>
      <p:sp>
        <p:nvSpPr>
          <p:cNvPr id="36" name="文本框 35"/>
          <p:cNvSpPr txBox="1"/>
          <p:nvPr/>
        </p:nvSpPr>
        <p:spPr bwMode="gray">
          <a:xfrm>
            <a:off x="6921329" y="1626507"/>
            <a:ext cx="4618920" cy="1036160"/>
          </a:xfrm>
          <a:prstGeom prst="rect">
            <a:avLst/>
          </a:prstGeom>
          <a:noFill/>
          <a:ln>
            <a:solidFill>
              <a:srgbClr val="99DFF9"/>
            </a:solidFill>
          </a:ln>
        </p:spPr>
        <p:txBody>
          <a:bodyPr wrap="square" rtlCol="0">
            <a:noAutofit/>
          </a:bodyPr>
          <a:lstStyle/>
          <a:p>
            <a:pPr fontAlgn="ctr">
              <a:spcAft>
                <a:spcPts val="600"/>
              </a:spcAft>
            </a:pPr>
            <a:r>
              <a:rPr lang="en-US" altLang="zh-CN" sz="1400" dirty="0" smtClean="0">
                <a:latin typeface="Huawei Sans" panose="020C0503030203020204" pitchFamily="34" charset="0"/>
              </a:rPr>
              <a:t>If a user who has passed Portal authentication disconnects from the network, the user needs to enter the user name and password again to reconnect to the network. This results in low user experience</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37" name="圆角矩形 75"/>
          <p:cNvSpPr/>
          <p:nvPr/>
        </p:nvSpPr>
        <p:spPr bwMode="gray">
          <a:xfrm>
            <a:off x="6921329" y="1192208"/>
            <a:ext cx="461892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Background</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bwMode="gray">
          <a:xfrm>
            <a:off x="6921329" y="3236683"/>
            <a:ext cx="4618920" cy="2599038"/>
          </a:xfrm>
          <a:prstGeom prst="rect">
            <a:avLst/>
          </a:prstGeom>
          <a:noFill/>
          <a:ln>
            <a:solidFill>
              <a:srgbClr val="99DFF9"/>
            </a:solidFill>
          </a:ln>
        </p:spPr>
        <p:txBody>
          <a:bodyPr wrap="square" rtlCol="0">
            <a:noAutofit/>
          </a:bodyPr>
          <a:lstStyle/>
          <a:p>
            <a:pPr marL="285750" indent="-285750" fontAlgn="ctr">
              <a:spcAft>
                <a:spcPts val="600"/>
              </a:spcAft>
              <a:buFont typeface="Arial" panose="020B0604020202020204" pitchFamily="34" charset="0"/>
              <a:buChar char="•"/>
            </a:pPr>
            <a:r>
              <a:rPr lang="en-US" altLang="zh-CN" sz="1400" dirty="0">
                <a:latin typeface="Huawei Sans" panose="020C0503030203020204" pitchFamily="34" charset="0"/>
              </a:rPr>
              <a:t>MAC address-prioritized Portal </a:t>
            </a:r>
            <a:r>
              <a:rPr lang="en-US" altLang="zh-CN" sz="1400" dirty="0" smtClean="0">
                <a:latin typeface="Huawei Sans" panose="020C0503030203020204" pitchFamily="34" charset="0"/>
              </a:rPr>
              <a:t>authentication is introduced to resolve this problem. With this function, users no longer need to enter their user names and passwords again to reconnect to the network within the validity period of terminal MAC addresses.</a:t>
            </a:r>
          </a:p>
          <a:p>
            <a:pPr marL="285750" indent="-285750" fontAlgn="ctr">
              <a:spcAft>
                <a:spcPts val="600"/>
              </a:spcAft>
              <a:buFont typeface="Arial" panose="020B0604020202020204" pitchFamily="34" charset="0"/>
              <a:buChar char="•"/>
            </a:pPr>
            <a:r>
              <a:rPr lang="en-US" altLang="zh-CN" sz="1400" dirty="0" smtClean="0">
                <a:latin typeface="Huawei Sans" panose="020C0503030203020204" pitchFamily="34" charset="0"/>
              </a:rPr>
              <a:t>To use this function, configure MAC address authentication and Portal authentication on the access device, and enable MAC address-prioritized Portal authentication and set the MAC address validity period on the authentication server</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39" name="圆角矩形 75"/>
          <p:cNvSpPr/>
          <p:nvPr/>
        </p:nvSpPr>
        <p:spPr bwMode="gray">
          <a:xfrm>
            <a:off x="6921329" y="2802385"/>
            <a:ext cx="461892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MAC address-prioritized Portal authentication</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bwMode="gray">
          <a:xfrm>
            <a:off x="8514582" y="98481"/>
            <a:ext cx="3243153" cy="213120"/>
            <a:chOff x="8882042" y="98481"/>
            <a:chExt cx="3243153" cy="213120"/>
          </a:xfrm>
        </p:grpSpPr>
        <p:sp>
          <p:nvSpPr>
            <p:cNvPr id="44" name="五边形 43"/>
            <p:cNvSpPr/>
            <p:nvPr/>
          </p:nvSpPr>
          <p:spPr bwMode="gray">
            <a:xfrm>
              <a:off x="8882042" y="98481"/>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err="1" smtClean="0">
                  <a:latin typeface="Huawei Sans" panose="020C0503030203020204" pitchFamily="34" charset="0"/>
                </a:rPr>
                <a:t>802.1X</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gray">
            <a:xfrm>
              <a:off x="9590361"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MAC</a:t>
              </a:r>
              <a:endParaRPr lang="en-US" sz="1200" dirty="0">
                <a:latin typeface="Huawei Sans" panose="020C0503030203020204" pitchFamily="34" charset="0"/>
              </a:endParaRPr>
            </a:p>
          </p:txBody>
        </p:sp>
        <p:sp>
          <p:nvSpPr>
            <p:cNvPr id="46" name="燕尾形 45"/>
            <p:cNvSpPr/>
            <p:nvPr/>
          </p:nvSpPr>
          <p:spPr bwMode="gray">
            <a:xfrm>
              <a:off x="10298680" y="98481"/>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Portal</a:t>
              </a:r>
              <a:endParaRPr lang="en-US" sz="1200" dirty="0">
                <a:latin typeface="Huawei Sans" panose="020C0503030203020204" pitchFamily="34" charset="0"/>
              </a:endParaRPr>
            </a:p>
          </p:txBody>
        </p:sp>
        <p:sp>
          <p:nvSpPr>
            <p:cNvPr id="47" name="燕尾形 46"/>
            <p:cNvSpPr/>
            <p:nvPr/>
          </p:nvSpPr>
          <p:spPr bwMode="gray">
            <a:xfrm>
              <a:off x="11006999" y="98481"/>
              <a:ext cx="1118196"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altLang="zh-CN" sz="1200" b="1" dirty="0" smtClean="0">
                  <a:solidFill>
                    <a:schemeClr val="bg1"/>
                  </a:solidFill>
                  <a:latin typeface="Huawei Sans" panose="020C0503030203020204" pitchFamily="34" charset="0"/>
                </a:rPr>
                <a:t>Multi-mode</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874474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NAC</a:t>
            </a:r>
          </a:p>
          <a:p>
            <a:r>
              <a:rPr lang="en-US" altLang="zh-CN" dirty="0">
                <a:solidFill>
                  <a:schemeClr val="bg1">
                    <a:lumMod val="50000"/>
                  </a:schemeClr>
                </a:solidFill>
              </a:rPr>
              <a:t>User Authentication Technologies</a:t>
            </a:r>
          </a:p>
          <a:p>
            <a:r>
              <a:rPr lang="en-US" altLang="zh-CN" b="1" dirty="0"/>
              <a:t>User Authorization and Logout</a:t>
            </a:r>
          </a:p>
          <a:p>
            <a:r>
              <a:rPr lang="en-US" altLang="zh-CN" dirty="0">
                <a:solidFill>
                  <a:schemeClr val="bg1">
                    <a:lumMod val="50000"/>
                  </a:schemeClr>
                </a:solidFill>
              </a:rPr>
              <a:t>NAC Configuration</a:t>
            </a:r>
          </a:p>
          <a:p>
            <a:r>
              <a:rPr lang="en-US" altLang="zh-CN" dirty="0">
                <a:solidFill>
                  <a:schemeClr val="bg1">
                    <a:lumMod val="50000"/>
                  </a:schemeClr>
                </a:solidFill>
              </a:rPr>
              <a:t>Policy </a:t>
            </a:r>
            <a:r>
              <a:rPr lang="en-US" altLang="zh-CN" dirty="0" smtClean="0">
                <a:solidFill>
                  <a:schemeClr val="bg1">
                    <a:lumMod val="50000"/>
                  </a:schemeClr>
                </a:solidFill>
              </a:rPr>
              <a:t>Association</a:t>
            </a:r>
            <a:endParaRPr lang="en-US" altLang="zh-CN" dirty="0">
              <a:solidFill>
                <a:schemeClr val="bg1">
                  <a:lumMod val="50000"/>
                </a:schemeClr>
              </a:solidFill>
            </a:endParaRPr>
          </a:p>
        </p:txBody>
      </p:sp>
    </p:spTree>
    <p:extLst>
      <p:ext uri="{BB962C8B-B14F-4D97-AF65-F5344CB8AC3E}">
        <p14:creationId xmlns:p14="http://schemas.microsoft.com/office/powerpoint/2010/main" val="16536555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en-US" smtClean="0"/>
              <a:t>Authorization After Successful Authentication</a:t>
            </a:r>
            <a:endParaRPr lang="en-US" altLang="en-US" dirty="0"/>
          </a:p>
        </p:txBody>
      </p:sp>
      <p:sp>
        <p:nvSpPr>
          <p:cNvPr id="4" name="文本占位符 3"/>
          <p:cNvSpPr>
            <a:spLocks noGrp="1"/>
          </p:cNvSpPr>
          <p:nvPr>
            <p:ph type="body" sz="quarter" idx="10"/>
          </p:nvPr>
        </p:nvSpPr>
        <p:spPr bwMode="gray"/>
        <p:txBody>
          <a:bodyPr/>
          <a:lstStyle/>
          <a:p>
            <a:r>
              <a:rPr lang="en-US" altLang="zh-CN" sz="1600" dirty="0" smtClean="0"/>
              <a:t>Authentication checks whether the identity of a user who attempts to access the network is valid. Authorization specifies the network access rights that the authorized user can have, that is, the accessible resources.</a:t>
            </a:r>
          </a:p>
          <a:p>
            <a:r>
              <a:rPr lang="en-US" altLang="zh-CN" sz="1600" dirty="0" smtClean="0"/>
              <a:t>Using RADIUS server authorization as an example, the typical authorization information includes:</a:t>
            </a:r>
          </a:p>
          <a:p>
            <a:pPr lvl="1"/>
            <a:r>
              <a:rPr lang="en-US" altLang="zh-CN" sz="1400" b="1" dirty="0" smtClean="0"/>
              <a:t>VLAN: </a:t>
            </a:r>
            <a:r>
              <a:rPr lang="en-US" altLang="zh-CN" sz="1400" dirty="0" smtClean="0"/>
              <a:t>To prevent unauthenticated users from accessing restricted network resources, the restricted network resources and unauthenticated users are divided into different VLANs. After a user is authenticated, the RADIUS server delivers an authorized VLAN to the user.</a:t>
            </a:r>
          </a:p>
          <a:p>
            <a:pPr lvl="1"/>
            <a:r>
              <a:rPr lang="en-US" altLang="zh-CN" sz="1400" b="1" dirty="0" smtClean="0"/>
              <a:t>ACL: </a:t>
            </a:r>
            <a:r>
              <a:rPr lang="en-US" altLang="zh-CN" sz="1400" dirty="0" smtClean="0"/>
              <a:t>After a user is authenticated, the RADIUS server assigns an authorized ACL to the user. Then, the access device controls the user packets according to the ACL. </a:t>
            </a:r>
          </a:p>
          <a:p>
            <a:pPr lvl="1"/>
            <a:r>
              <a:rPr lang="en-US" altLang="zh-CN" sz="1400" b="1" dirty="0" smtClean="0"/>
              <a:t>UCL group: </a:t>
            </a:r>
            <a:r>
              <a:rPr lang="en-US" altLang="zh-CN" sz="1400" dirty="0" smtClean="0"/>
              <a:t>A User Control List (UCL) group is a collection of network terminals such as PCs and smartphones. The administrator can add users who have the same network access requirements to one UCL group, and configure network access policies for the UCL group. Compared with the solution in which access control policies are deployed for each user, the UCL group–based access control solution greatly reduces the administrator's workload.</a:t>
            </a:r>
          </a:p>
          <a:p>
            <a:pPr lvl="1"/>
            <a:endParaRPr lang="en-US" altLang="zh-CN" sz="1400" dirty="0"/>
          </a:p>
        </p:txBody>
      </p:sp>
      <p:grpSp>
        <p:nvGrpSpPr>
          <p:cNvPr id="2" name="组合 1"/>
          <p:cNvGrpSpPr/>
          <p:nvPr/>
        </p:nvGrpSpPr>
        <p:grpSpPr bwMode="gray">
          <a:xfrm>
            <a:off x="9026224" y="98481"/>
            <a:ext cx="2730499" cy="213120"/>
            <a:chOff x="9398000" y="98481"/>
            <a:chExt cx="2730499" cy="213120"/>
          </a:xfrm>
        </p:grpSpPr>
        <p:sp>
          <p:nvSpPr>
            <p:cNvPr id="5" name="五边形 4"/>
            <p:cNvSpPr/>
            <p:nvPr/>
          </p:nvSpPr>
          <p:spPr bwMode="gray">
            <a:xfrm>
              <a:off x="9398000" y="98481"/>
              <a:ext cx="161568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User Authorization</a:t>
              </a:r>
              <a:endParaRPr lang="en-US" sz="1200" b="1" dirty="0">
                <a:solidFill>
                  <a:srgbClr val="FFFFFF"/>
                </a:solidFill>
                <a:latin typeface="Huawei Sans" panose="020C0503030203020204" pitchFamily="34" charset="0"/>
              </a:endParaRPr>
            </a:p>
          </p:txBody>
        </p:sp>
        <p:sp>
          <p:nvSpPr>
            <p:cNvPr id="8" name="燕尾形 7"/>
            <p:cNvSpPr/>
            <p:nvPr/>
          </p:nvSpPr>
          <p:spPr bwMode="gray">
            <a:xfrm>
              <a:off x="10935344" y="98481"/>
              <a:ext cx="11931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User Logout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851983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9724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Autofit/>
          </a:bodyPr>
          <a:lstStyle/>
          <a:p>
            <a:r>
              <a:rPr lang="en-US" altLang="en-US" dirty="0"/>
              <a:t>Authentication-Free and Authentication Event Authorization</a:t>
            </a:r>
          </a:p>
        </p:txBody>
      </p:sp>
      <p:sp>
        <p:nvSpPr>
          <p:cNvPr id="5" name="文本占位符 2"/>
          <p:cNvSpPr txBox="1">
            <a:spLocks/>
          </p:cNvSpPr>
          <p:nvPr/>
        </p:nvSpPr>
        <p:spPr bwMode="gray">
          <a:xfrm>
            <a:off x="626314" y="1641515"/>
            <a:ext cx="5387503" cy="11714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auto"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mn-cs"/>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altLang="zh-CN" sz="1400" dirty="0" smtClean="0">
                <a:latin typeface="Huawei Sans" panose="020C0503030203020204" pitchFamily="34" charset="0"/>
              </a:rPr>
              <a:t>Before </a:t>
            </a:r>
            <a:r>
              <a:rPr lang="en-US" altLang="zh-CN" sz="1400" dirty="0">
                <a:latin typeface="Huawei Sans" panose="020C0503030203020204" pitchFamily="34" charset="0"/>
              </a:rPr>
              <a:t>being authenticated, users need to obtain some network access rights to meet basic network access requirements such as downloading the 802.1X client and updating the </a:t>
            </a:r>
            <a:r>
              <a:rPr lang="en-US" altLang="zh-CN" sz="1400" dirty="0" smtClean="0">
                <a:latin typeface="Huawei Sans" panose="020C0503030203020204" pitchFamily="34" charset="0"/>
              </a:rPr>
              <a:t>virus signature database.</a:t>
            </a:r>
            <a:endParaRPr lang="en-US" altLang="zh-CN" sz="1400" dirty="0">
              <a:latin typeface="Huawei Sans" panose="020C0503030203020204" pitchFamily="34" charset="0"/>
            </a:endParaRPr>
          </a:p>
        </p:txBody>
      </p:sp>
      <p:sp>
        <p:nvSpPr>
          <p:cNvPr id="6" name="圆角矩形 75"/>
          <p:cNvSpPr/>
          <p:nvPr/>
        </p:nvSpPr>
        <p:spPr bwMode="gray">
          <a:xfrm>
            <a:off x="590331" y="1211007"/>
            <a:ext cx="538755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Authentication-free (free-rule)</a:t>
            </a:r>
            <a:endParaRPr lang="en-US" sz="1600" dirty="0">
              <a:solidFill>
                <a:srgbClr val="30B5C5"/>
              </a:solidFill>
              <a:latin typeface="Huawei Sans" panose="020C0503030203020204" pitchFamily="34" charset="0"/>
            </a:endParaRPr>
          </a:p>
        </p:txBody>
      </p:sp>
      <p:sp>
        <p:nvSpPr>
          <p:cNvPr id="7" name="TextBox 41"/>
          <p:cNvSpPr txBox="1"/>
          <p:nvPr/>
        </p:nvSpPr>
        <p:spPr bwMode="gray">
          <a:xfrm>
            <a:off x="6186178" y="2990741"/>
            <a:ext cx="1229716" cy="466269"/>
          </a:xfrm>
          <a:prstGeom prst="rect">
            <a:avLst/>
          </a:prstGeom>
          <a:noFill/>
        </p:spPr>
        <p:txBody>
          <a:bodyPr wrap="square" lIns="48000" tIns="48000" rIns="48000" bIns="48000" rtlCol="0">
            <a:noAutofit/>
          </a:bodyPr>
          <a:lstStyle/>
          <a:p>
            <a:pPr algn="ctr" fontAlgn="ctr"/>
            <a:r>
              <a:rPr lang="en-US" sz="1200" dirty="0" smtClean="0">
                <a:solidFill>
                  <a:srgbClr val="C7000B"/>
                </a:solidFill>
                <a:latin typeface="Huawei Sans" panose="020C0503030203020204" pitchFamily="34" charset="0"/>
              </a:rPr>
              <a:t>Authorization parameters</a:t>
            </a:r>
            <a:endParaRPr lang="en-US" altLang="zh-CN" sz="1200" dirty="0">
              <a:solidFill>
                <a:srgbClr val="C7000B"/>
              </a:solidFill>
              <a:latin typeface="Huawei Sans" panose="020C0503030203020204" pitchFamily="34" charset="0"/>
              <a:cs typeface="Arial" pitchFamily="34" charset="0"/>
            </a:endParaRPr>
          </a:p>
        </p:txBody>
      </p:sp>
      <p:sp>
        <p:nvSpPr>
          <p:cNvPr id="8" name="TextBox 41"/>
          <p:cNvSpPr txBox="1"/>
          <p:nvPr/>
        </p:nvSpPr>
        <p:spPr bwMode="gray">
          <a:xfrm>
            <a:off x="7468057" y="3565783"/>
            <a:ext cx="3941393" cy="627508"/>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Service scheme: Parameters such as the UCL group, VLAN, and </a:t>
            </a:r>
            <a:r>
              <a:rPr lang="en-US" altLang="zh-CN" sz="1200" dirty="0" err="1" smtClean="0">
                <a:latin typeface="Huawei Sans" panose="020C0503030203020204" pitchFamily="34" charset="0"/>
              </a:rPr>
              <a:t>QoS</a:t>
            </a:r>
            <a:r>
              <a:rPr lang="en-US" altLang="zh-CN" sz="1200" dirty="0" smtClean="0">
                <a:latin typeface="Huawei Sans" panose="020C0503030203020204" pitchFamily="34" charset="0"/>
              </a:rPr>
              <a:t> profile can be bound to a service scheme</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9" name="TextBox 41"/>
          <p:cNvSpPr txBox="1"/>
          <p:nvPr/>
        </p:nvSpPr>
        <p:spPr bwMode="gray">
          <a:xfrm>
            <a:off x="7468057" y="2435506"/>
            <a:ext cx="4189264" cy="466269"/>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VLAN: Users are granted the permission to access resources in a specified VLAN</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10" name="左大括号 9"/>
          <p:cNvSpPr/>
          <p:nvPr/>
        </p:nvSpPr>
        <p:spPr bwMode="gray">
          <a:xfrm>
            <a:off x="7353227" y="2591697"/>
            <a:ext cx="67205" cy="12430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200" dirty="0">
              <a:latin typeface="Huawei Sans" panose="020C0503030203020204" pitchFamily="34" charset="0"/>
            </a:endParaRPr>
          </a:p>
        </p:txBody>
      </p:sp>
      <p:sp>
        <p:nvSpPr>
          <p:cNvPr id="11" name="TextBox 41"/>
          <p:cNvSpPr txBox="1"/>
          <p:nvPr/>
        </p:nvSpPr>
        <p:spPr bwMode="gray">
          <a:xfrm>
            <a:off x="1318930" y="5354433"/>
            <a:ext cx="3866868" cy="435492"/>
          </a:xfrm>
          <a:prstGeom prst="rect">
            <a:avLst/>
          </a:prstGeom>
          <a:noFill/>
        </p:spPr>
        <p:txBody>
          <a:bodyPr wrap="square" lIns="48000" tIns="48000" rIns="48000" bIns="48000" rtlCol="0">
            <a:noAutofit/>
          </a:bodyPr>
          <a:lstStyle/>
          <a:p>
            <a:pPr algn="ctr" fontAlgn="ctr"/>
            <a:r>
              <a:rPr lang="en-US" sz="1200" dirty="0" smtClean="0">
                <a:solidFill>
                  <a:srgbClr val="30B5C5"/>
                </a:solidFill>
                <a:latin typeface="Huawei Sans" panose="020C0503030203020204" pitchFamily="34" charset="0"/>
              </a:rPr>
              <a:t>Users are allowed to access 192.168.1.1 to download client software before being authenticated</a:t>
            </a:r>
            <a:endParaRPr lang="en-US" sz="1200" dirty="0">
              <a:solidFill>
                <a:srgbClr val="30B5C5"/>
              </a:solidFill>
              <a:latin typeface="Huawei Sans" panose="020C0503030203020204" pitchFamily="34" charset="0"/>
            </a:endParaRPr>
          </a:p>
        </p:txBody>
      </p:sp>
      <p:sp>
        <p:nvSpPr>
          <p:cNvPr id="12" name="TextBox 40">
            <a:extLst>
              <a:ext uri="{FF2B5EF4-FFF2-40B4-BE49-F238E27FC236}">
                <a16:creationId xmlns:a16="http://schemas.microsoft.com/office/drawing/2014/main" xmlns="" id="{E23A3C99-EE95-4759-84F4-6525B1F88D30}"/>
              </a:ext>
            </a:extLst>
          </p:cNvPr>
          <p:cNvSpPr txBox="1"/>
          <p:nvPr/>
        </p:nvSpPr>
        <p:spPr bwMode="gray">
          <a:xfrm>
            <a:off x="685821" y="4553853"/>
            <a:ext cx="824372" cy="266215"/>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Terminal</a:t>
            </a:r>
            <a:endParaRPr lang="en-US" sz="1200" b="1" dirty="0">
              <a:latin typeface="Huawei Sans" panose="020C0503030203020204" pitchFamily="34" charset="0"/>
            </a:endParaRPr>
          </a:p>
        </p:txBody>
      </p:sp>
      <p:sp>
        <p:nvSpPr>
          <p:cNvPr id="13" name="TextBox 41">
            <a:extLst>
              <a:ext uri="{FF2B5EF4-FFF2-40B4-BE49-F238E27FC236}">
                <a16:creationId xmlns:a16="http://schemas.microsoft.com/office/drawing/2014/main" xmlns="" id="{107FF330-60DF-4117-B4EF-26EB0211B8ED}"/>
              </a:ext>
            </a:extLst>
          </p:cNvPr>
          <p:cNvSpPr txBox="1"/>
          <p:nvPr/>
        </p:nvSpPr>
        <p:spPr bwMode="gray">
          <a:xfrm>
            <a:off x="2659884" y="4570958"/>
            <a:ext cx="1205332" cy="266215"/>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sp>
        <p:nvSpPr>
          <p:cNvPr id="14" name="TextBox 42">
            <a:extLst>
              <a:ext uri="{FF2B5EF4-FFF2-40B4-BE49-F238E27FC236}">
                <a16:creationId xmlns:a16="http://schemas.microsoft.com/office/drawing/2014/main" xmlns="" id="{10D25089-1E74-43A4-A230-304F09C4C5A5}"/>
              </a:ext>
            </a:extLst>
          </p:cNvPr>
          <p:cNvSpPr txBox="1"/>
          <p:nvPr/>
        </p:nvSpPr>
        <p:spPr bwMode="gray">
          <a:xfrm>
            <a:off x="4623760" y="4382770"/>
            <a:ext cx="1365407" cy="435492"/>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Software server</a:t>
            </a:r>
            <a:endParaRPr lang="en-US" altLang="zh-CN" sz="1200" b="1" dirty="0" smtClean="0">
              <a:latin typeface="Huawei Sans" panose="020C0503030203020204" pitchFamily="34" charset="0"/>
              <a:cs typeface="Arial" pitchFamily="34" charset="0"/>
            </a:endParaRPr>
          </a:p>
          <a:p>
            <a:pPr algn="ctr" fontAlgn="ctr"/>
            <a:r>
              <a:rPr lang="en-US" sz="1200" dirty="0" smtClean="0">
                <a:latin typeface="Huawei Sans" panose="020C0503030203020204" pitchFamily="34" charset="0"/>
              </a:rPr>
              <a:t>192.168.1.1</a:t>
            </a:r>
            <a:endParaRPr lang="en-US" altLang="zh-CN" sz="1200" dirty="0">
              <a:latin typeface="Huawei Sans" panose="020C0503030203020204" pitchFamily="34" charset="0"/>
              <a:cs typeface="Arial" pitchFamily="34" charset="0"/>
            </a:endParaRPr>
          </a:p>
        </p:txBody>
      </p:sp>
      <p:pic>
        <p:nvPicPr>
          <p:cNvPr id="15" name="图片 1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773938" y="4880439"/>
            <a:ext cx="566920" cy="402702"/>
          </a:xfrm>
          <a:prstGeom prst="rect">
            <a:avLst/>
          </a:prstGeom>
          <a:effectLst>
            <a:outerShdw blurRad="50800" dist="50800" dir="5400000" algn="ctr" rotWithShape="0">
              <a:schemeClr val="bg1"/>
            </a:outerShdw>
          </a:effectLst>
        </p:spPr>
      </p:pic>
      <p:pic>
        <p:nvPicPr>
          <p:cNvPr id="17" name="图片 16" descr="通用服务器-蓝.png"/>
          <p:cNvPicPr>
            <a:picLocks/>
          </p:cNvPicPr>
          <p:nvPr/>
        </p:nvPicPr>
        <p:blipFill>
          <a:blip r:embed="rId4" cstate="print"/>
          <a:stretch>
            <a:fillRect/>
          </a:stretch>
        </p:blipFill>
        <p:spPr bwMode="gray">
          <a:xfrm>
            <a:off x="5130383" y="4841324"/>
            <a:ext cx="540000" cy="441817"/>
          </a:xfrm>
          <a:prstGeom prst="rect">
            <a:avLst/>
          </a:prstGeom>
        </p:spPr>
      </p:pic>
      <p:cxnSp>
        <p:nvCxnSpPr>
          <p:cNvPr id="18" name="直接箭头连接符 17">
            <a:extLst>
              <a:ext uri="{FF2B5EF4-FFF2-40B4-BE49-F238E27FC236}">
                <a16:creationId xmlns:a16="http://schemas.microsoft.com/office/drawing/2014/main" xmlns="" id="{7D2A6B36-0425-4AF5-8615-B057DC5231D8}"/>
              </a:ext>
            </a:extLst>
          </p:cNvPr>
          <p:cNvCxnSpPr/>
          <p:nvPr/>
        </p:nvCxnSpPr>
        <p:spPr bwMode="gray">
          <a:xfrm>
            <a:off x="1496756" y="5076732"/>
            <a:ext cx="1414759" cy="0"/>
          </a:xfrm>
          <a:prstGeom prst="straightConnector1">
            <a:avLst/>
          </a:prstGeom>
          <a:noFill/>
          <a:ln w="12700" cap="flat" cmpd="sng" algn="ctr">
            <a:solidFill>
              <a:schemeClr val="tx1"/>
            </a:solidFill>
            <a:prstDash val="solid"/>
            <a:round/>
            <a:headEnd type="none" w="med" len="med"/>
            <a:tailEnd type="triangle"/>
          </a:ln>
          <a:effectLst/>
        </p:spPr>
      </p:cxnSp>
      <p:cxnSp>
        <p:nvCxnSpPr>
          <p:cNvPr id="19" name="直接箭头连接符 18">
            <a:extLst>
              <a:ext uri="{FF2B5EF4-FFF2-40B4-BE49-F238E27FC236}">
                <a16:creationId xmlns:a16="http://schemas.microsoft.com/office/drawing/2014/main" xmlns="" id="{7D2A6B36-0425-4AF5-8615-B057DC5231D8}"/>
              </a:ext>
            </a:extLst>
          </p:cNvPr>
          <p:cNvCxnSpPr/>
          <p:nvPr/>
        </p:nvCxnSpPr>
        <p:spPr bwMode="gray">
          <a:xfrm>
            <a:off x="3618633" y="5064608"/>
            <a:ext cx="1414759" cy="0"/>
          </a:xfrm>
          <a:prstGeom prst="straightConnector1">
            <a:avLst/>
          </a:prstGeom>
          <a:noFill/>
          <a:ln w="12700" cap="flat" cmpd="sng" algn="ctr">
            <a:solidFill>
              <a:schemeClr val="tx1"/>
            </a:solidFill>
            <a:prstDash val="solid"/>
            <a:round/>
            <a:headEnd type="none" w="med" len="med"/>
            <a:tailEnd type="triangle"/>
          </a:ln>
          <a:effectLst/>
        </p:spPr>
      </p:cxnSp>
      <p:sp>
        <p:nvSpPr>
          <p:cNvPr id="20" name="文本框 19"/>
          <p:cNvSpPr txBox="1"/>
          <p:nvPr/>
        </p:nvSpPr>
        <p:spPr bwMode="gray">
          <a:xfrm>
            <a:off x="1321678" y="4253009"/>
            <a:ext cx="1512811" cy="786424"/>
          </a:xfrm>
          <a:prstGeom prst="rect">
            <a:avLst/>
          </a:prstGeom>
          <a:noFill/>
        </p:spPr>
        <p:txBody>
          <a:bodyPr wrap="square" rtlCol="0">
            <a:noAutofit/>
          </a:bodyPr>
          <a:lstStyle/>
          <a:p>
            <a:pPr algn="ctr" fontAlgn="ctr"/>
            <a:r>
              <a:rPr lang="en-US" sz="1200" dirty="0" smtClean="0">
                <a:latin typeface="Huawei Sans" panose="020C0503030203020204" pitchFamily="34" charset="0"/>
              </a:rPr>
              <a:t>Able to access </a:t>
            </a:r>
            <a:r>
              <a:rPr lang="en-US" altLang="zh-CN" sz="1200" dirty="0" smtClean="0">
                <a:latin typeface="Huawei Sans" panose="020C0503030203020204" pitchFamily="34" charset="0"/>
              </a:rPr>
              <a:t>192.168.1.1 </a:t>
            </a:r>
            <a:r>
              <a:rPr lang="en-US" sz="1200" dirty="0" smtClean="0">
                <a:latin typeface="Huawei Sans" panose="020C0503030203020204" pitchFamily="34" charset="0"/>
              </a:rPr>
              <a:t>without authentication</a:t>
            </a:r>
            <a:endParaRPr lang="en-US" altLang="zh-CN" sz="1200" dirty="0">
              <a:latin typeface="Huawei Sans" panose="020C0503030203020204" pitchFamily="34" charset="0"/>
            </a:endParaRPr>
          </a:p>
        </p:txBody>
      </p:sp>
      <p:sp>
        <p:nvSpPr>
          <p:cNvPr id="21" name="圆角矩形 75"/>
          <p:cNvSpPr/>
          <p:nvPr/>
        </p:nvSpPr>
        <p:spPr bwMode="gray">
          <a:xfrm>
            <a:off x="594784" y="1641515"/>
            <a:ext cx="5387552" cy="44047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75"/>
          <p:cNvSpPr/>
          <p:nvPr/>
        </p:nvSpPr>
        <p:spPr bwMode="gray">
          <a:xfrm>
            <a:off x="6213207" y="1207562"/>
            <a:ext cx="5388784"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event authorization</a:t>
            </a:r>
            <a:endParaRPr lang="en-US" sz="1600" dirty="0">
              <a:solidFill>
                <a:srgbClr val="30B5C5"/>
              </a:solidFill>
              <a:latin typeface="Huawei Sans" panose="020C0503030203020204" pitchFamily="34" charset="0"/>
            </a:endParaRPr>
          </a:p>
        </p:txBody>
      </p:sp>
      <p:sp>
        <p:nvSpPr>
          <p:cNvPr id="23" name="圆角矩形 75"/>
          <p:cNvSpPr/>
          <p:nvPr/>
        </p:nvSpPr>
        <p:spPr bwMode="gray">
          <a:xfrm>
            <a:off x="6217659" y="1638070"/>
            <a:ext cx="5388783" cy="44047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占位符 2"/>
          <p:cNvSpPr txBox="1">
            <a:spLocks/>
          </p:cNvSpPr>
          <p:nvPr/>
        </p:nvSpPr>
        <p:spPr bwMode="gray">
          <a:xfrm>
            <a:off x="6401034" y="1638071"/>
            <a:ext cx="5200957" cy="7271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altLang="zh-CN" sz="1400" dirty="0" smtClean="0">
                <a:latin typeface="Huawei Sans" panose="020C0503030203020204" pitchFamily="34" charset="0"/>
              </a:rPr>
              <a:t>Users require certain rights when encountering different events (such as pre-authentication, authentication failure, and authentication server failure) during authentication</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grpSp>
        <p:nvGrpSpPr>
          <p:cNvPr id="25" name="组合 24"/>
          <p:cNvGrpSpPr/>
          <p:nvPr/>
        </p:nvGrpSpPr>
        <p:grpSpPr bwMode="gray">
          <a:xfrm>
            <a:off x="626314" y="2809533"/>
            <a:ext cx="4966259" cy="1120966"/>
            <a:chOff x="573156" y="3691910"/>
            <a:chExt cx="4966259" cy="1120966"/>
          </a:xfrm>
        </p:grpSpPr>
        <p:sp>
          <p:nvSpPr>
            <p:cNvPr id="26" name="TextBox 41"/>
            <p:cNvSpPr txBox="1"/>
            <p:nvPr/>
          </p:nvSpPr>
          <p:spPr bwMode="gray">
            <a:xfrm>
              <a:off x="573156" y="3955823"/>
              <a:ext cx="1680008" cy="604769"/>
            </a:xfrm>
            <a:prstGeom prst="rect">
              <a:avLst/>
            </a:prstGeom>
            <a:noFill/>
          </p:spPr>
          <p:txBody>
            <a:bodyPr wrap="square" lIns="48000" tIns="48000" rIns="48000" bIns="48000" rtlCol="0">
              <a:noAutofit/>
            </a:bodyPr>
            <a:lstStyle/>
            <a:p>
              <a:pPr algn="ctr" fontAlgn="ctr"/>
              <a:r>
                <a:rPr lang="en-US" sz="1200" dirty="0" smtClean="0">
                  <a:solidFill>
                    <a:srgbClr val="C7000B"/>
                  </a:solidFill>
                  <a:latin typeface="Huawei Sans" panose="020C0503030203020204" pitchFamily="34" charset="0"/>
                </a:rPr>
                <a:t>Authentication-free rule profile</a:t>
              </a:r>
              <a:endParaRPr lang="en-US" altLang="zh-CN" sz="1200" dirty="0" smtClean="0">
                <a:solidFill>
                  <a:srgbClr val="C7000B"/>
                </a:solidFill>
                <a:latin typeface="Huawei Sans" panose="020C0503030203020204" pitchFamily="34" charset="0"/>
                <a:cs typeface="Arial" pitchFamily="34" charset="0"/>
              </a:endParaRPr>
            </a:p>
            <a:p>
              <a:pPr algn="ctr" fontAlgn="ctr"/>
              <a:r>
                <a:rPr lang="en-US" sz="1200" dirty="0" smtClean="0">
                  <a:solidFill>
                    <a:srgbClr val="C7000B"/>
                  </a:solidFill>
                  <a:latin typeface="Huawei Sans" panose="020C0503030203020204" pitchFamily="34" charset="0"/>
                </a:rPr>
                <a:t>(</a:t>
              </a:r>
              <a:r>
                <a:rPr lang="en-US" sz="1200" b="1" dirty="0" smtClean="0">
                  <a:solidFill>
                    <a:srgbClr val="C7000B"/>
                  </a:solidFill>
                  <a:latin typeface="Huawei Sans" panose="020C0503030203020204" pitchFamily="34" charset="0"/>
                </a:rPr>
                <a:t>free-rule-template</a:t>
              </a:r>
              <a:r>
                <a:rPr lang="en-US" sz="1200" dirty="0" smtClean="0">
                  <a:solidFill>
                    <a:srgbClr val="C7000B"/>
                  </a:solidFill>
                  <a:latin typeface="Huawei Sans" panose="020C0503030203020204" pitchFamily="34" charset="0"/>
                </a:rPr>
                <a:t>)</a:t>
              </a:r>
              <a:endParaRPr lang="en-US" sz="1200" dirty="0">
                <a:solidFill>
                  <a:srgbClr val="C7000B"/>
                </a:solidFill>
                <a:latin typeface="Huawei Sans" panose="020C0503030203020204" pitchFamily="34" charset="0"/>
              </a:endParaRPr>
            </a:p>
          </p:txBody>
        </p:sp>
        <p:sp>
          <p:nvSpPr>
            <p:cNvPr id="27" name="TextBox 41"/>
            <p:cNvSpPr txBox="1"/>
            <p:nvPr/>
          </p:nvSpPr>
          <p:spPr bwMode="gray">
            <a:xfrm>
              <a:off x="2452122" y="3691910"/>
              <a:ext cx="3087293" cy="835601"/>
            </a:xfrm>
            <a:prstGeom prst="rect">
              <a:avLst/>
            </a:prstGeom>
            <a:noFill/>
          </p:spPr>
          <p:txBody>
            <a:bodyPr wrap="square" lIns="48000" tIns="48000" rIns="48000" bIns="48000" rtlCol="0">
              <a:noAutofit/>
            </a:bodyPr>
            <a:lstStyle/>
            <a:p>
              <a:pPr fontAlgn="ctr"/>
              <a:r>
                <a:rPr lang="en-US" sz="1200" dirty="0" smtClean="0">
                  <a:latin typeface="Huawei Sans" panose="020C0503030203020204" pitchFamily="34" charset="0"/>
                </a:rPr>
                <a:t>Method 1: common authentication-free rule, which is determined by parameters such as the IP address, MAC address, source interface, and </a:t>
              </a:r>
              <a:r>
                <a:rPr lang="en-US" sz="1200" dirty="0" err="1" smtClean="0">
                  <a:latin typeface="Huawei Sans" panose="020C0503030203020204" pitchFamily="34" charset="0"/>
                </a:rPr>
                <a:t>VLAN</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28" name="TextBox 41"/>
            <p:cNvSpPr txBox="1"/>
            <p:nvPr/>
          </p:nvSpPr>
          <p:spPr bwMode="gray">
            <a:xfrm>
              <a:off x="2452122" y="4531273"/>
              <a:ext cx="2961541" cy="281603"/>
            </a:xfrm>
            <a:prstGeom prst="rect">
              <a:avLst/>
            </a:prstGeom>
            <a:noFill/>
          </p:spPr>
          <p:txBody>
            <a:bodyPr wrap="square" lIns="48000" tIns="48000" rIns="48000" bIns="48000" rtlCol="0">
              <a:noAutofit/>
            </a:bodyPr>
            <a:lstStyle/>
            <a:p>
              <a:pPr fontAlgn="ctr"/>
              <a:r>
                <a:rPr lang="en-US" sz="1200" dirty="0" smtClean="0">
                  <a:latin typeface="Huawei Sans" panose="020C0503030203020204" pitchFamily="34" charset="0"/>
                </a:rPr>
                <a:t>Method 2: Associate an ACL.</a:t>
              </a:r>
              <a:endParaRPr lang="en-US" sz="1200" dirty="0">
                <a:latin typeface="Huawei Sans" panose="020C0503030203020204" pitchFamily="34" charset="0"/>
              </a:endParaRPr>
            </a:p>
          </p:txBody>
        </p:sp>
        <p:sp>
          <p:nvSpPr>
            <p:cNvPr id="29" name="左大括号 28"/>
            <p:cNvSpPr/>
            <p:nvPr/>
          </p:nvSpPr>
          <p:spPr bwMode="gray">
            <a:xfrm>
              <a:off x="2292187" y="3932509"/>
              <a:ext cx="67204" cy="71538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sz="1200" dirty="0">
                <a:latin typeface="Huawei Sans" panose="020C0503030203020204" pitchFamily="34" charset="0"/>
              </a:endParaRPr>
            </a:p>
          </p:txBody>
        </p:sp>
      </p:grpSp>
      <p:sp>
        <p:nvSpPr>
          <p:cNvPr id="30" name="TextBox 41"/>
          <p:cNvSpPr txBox="1"/>
          <p:nvPr/>
        </p:nvSpPr>
        <p:spPr bwMode="gray">
          <a:xfrm>
            <a:off x="7468057" y="2919473"/>
            <a:ext cx="3941393" cy="650935"/>
          </a:xfrm>
          <a:prstGeom prst="rect">
            <a:avLst/>
          </a:prstGeom>
          <a:noFill/>
        </p:spPr>
        <p:txBody>
          <a:bodyPr wrap="square" lIns="48000" tIns="48000" rIns="48000" bIns="48000" rtlCol="0">
            <a:noAutofit/>
          </a:bodyPr>
          <a:lstStyle/>
          <a:p>
            <a:pPr fontAlgn="ctr"/>
            <a:r>
              <a:rPr lang="en-US" altLang="zh-CN" sz="1200" dirty="0" smtClean="0">
                <a:latin typeface="Huawei Sans" panose="020C0503030203020204" pitchFamily="34" charset="0"/>
              </a:rPr>
              <a:t>User group (UCL group): Network access rights are assigned to a user group with members having the same network access requirements</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31" name="TextBox 41"/>
          <p:cNvSpPr txBox="1"/>
          <p:nvPr/>
        </p:nvSpPr>
        <p:spPr bwMode="gray">
          <a:xfrm>
            <a:off x="6843947" y="5350938"/>
            <a:ext cx="4144182" cy="435492"/>
          </a:xfrm>
          <a:prstGeom prst="rect">
            <a:avLst/>
          </a:prstGeom>
          <a:noFill/>
        </p:spPr>
        <p:txBody>
          <a:bodyPr wrap="square" lIns="48000" tIns="48000" rIns="48000" bIns="48000" rtlCol="0">
            <a:noAutofit/>
          </a:bodyPr>
          <a:lstStyle/>
          <a:p>
            <a:pPr algn="ctr" fontAlgn="ctr"/>
            <a:r>
              <a:rPr lang="en-US" sz="1200" dirty="0" smtClean="0">
                <a:solidFill>
                  <a:srgbClr val="30B5C5"/>
                </a:solidFill>
                <a:latin typeface="Huawei Sans" panose="020C0503030203020204" pitchFamily="34" charset="0"/>
              </a:rPr>
              <a:t>Users are allowed to access 192.168.1.1 to update the virus signature database even when authentication fails.</a:t>
            </a:r>
            <a:endParaRPr lang="en-US" sz="1200" dirty="0">
              <a:solidFill>
                <a:srgbClr val="30B5C5"/>
              </a:solidFill>
              <a:latin typeface="Huawei Sans" panose="020C0503030203020204" pitchFamily="34" charset="0"/>
            </a:endParaRPr>
          </a:p>
        </p:txBody>
      </p:sp>
      <p:sp>
        <p:nvSpPr>
          <p:cNvPr id="32" name="TextBox 40">
            <a:extLst>
              <a:ext uri="{FF2B5EF4-FFF2-40B4-BE49-F238E27FC236}">
                <a16:creationId xmlns:a16="http://schemas.microsoft.com/office/drawing/2014/main" xmlns="" id="{E23A3C99-EE95-4759-84F4-6525B1F88D30}"/>
              </a:ext>
            </a:extLst>
          </p:cNvPr>
          <p:cNvSpPr txBox="1"/>
          <p:nvPr/>
        </p:nvSpPr>
        <p:spPr bwMode="gray">
          <a:xfrm>
            <a:off x="6291298" y="4570957"/>
            <a:ext cx="824372" cy="266215"/>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Terminal</a:t>
            </a:r>
            <a:endParaRPr lang="en-US" sz="1200" b="1" dirty="0">
              <a:latin typeface="Huawei Sans" panose="020C0503030203020204" pitchFamily="34" charset="0"/>
            </a:endParaRPr>
          </a:p>
        </p:txBody>
      </p:sp>
      <p:sp>
        <p:nvSpPr>
          <p:cNvPr id="33" name="TextBox 41">
            <a:extLst>
              <a:ext uri="{FF2B5EF4-FFF2-40B4-BE49-F238E27FC236}">
                <a16:creationId xmlns:a16="http://schemas.microsoft.com/office/drawing/2014/main" xmlns="" id="{107FF330-60DF-4117-B4EF-26EB0211B8ED}"/>
              </a:ext>
            </a:extLst>
          </p:cNvPr>
          <p:cNvSpPr txBox="1"/>
          <p:nvPr/>
        </p:nvSpPr>
        <p:spPr bwMode="gray">
          <a:xfrm>
            <a:off x="8251450" y="4565499"/>
            <a:ext cx="1205332" cy="266215"/>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Access device</a:t>
            </a:r>
            <a:endParaRPr lang="en-US" sz="1200" b="1" dirty="0">
              <a:latin typeface="Huawei Sans" panose="020C0503030203020204" pitchFamily="34" charset="0"/>
            </a:endParaRPr>
          </a:p>
        </p:txBody>
      </p:sp>
      <p:sp>
        <p:nvSpPr>
          <p:cNvPr id="34" name="TextBox 42">
            <a:extLst>
              <a:ext uri="{FF2B5EF4-FFF2-40B4-BE49-F238E27FC236}">
                <a16:creationId xmlns:a16="http://schemas.microsoft.com/office/drawing/2014/main" xmlns="" id="{10D25089-1E74-43A4-A230-304F09C4C5A5}"/>
              </a:ext>
            </a:extLst>
          </p:cNvPr>
          <p:cNvSpPr txBox="1"/>
          <p:nvPr/>
        </p:nvSpPr>
        <p:spPr bwMode="gray">
          <a:xfrm>
            <a:off x="10280027" y="4193291"/>
            <a:ext cx="1365407" cy="604769"/>
          </a:xfrm>
          <a:prstGeom prst="rect">
            <a:avLst/>
          </a:prstGeom>
          <a:noFill/>
        </p:spPr>
        <p:txBody>
          <a:bodyPr wrap="square" lIns="48000" tIns="48000" rIns="48000" bIns="48000" rtlCol="0">
            <a:noAutofit/>
          </a:bodyPr>
          <a:lstStyle/>
          <a:p>
            <a:pPr algn="ctr" fontAlgn="ctr"/>
            <a:r>
              <a:rPr lang="en-US" sz="1200" b="1" dirty="0" smtClean="0">
                <a:latin typeface="Huawei Sans" panose="020C0503030203020204" pitchFamily="34" charset="0"/>
              </a:rPr>
              <a:t>Virus signature database server</a:t>
            </a:r>
            <a:endParaRPr lang="en-US" altLang="zh-CN" sz="1200" b="1" dirty="0" smtClean="0">
              <a:latin typeface="Huawei Sans" panose="020C0503030203020204" pitchFamily="34" charset="0"/>
              <a:cs typeface="Arial" pitchFamily="34" charset="0"/>
            </a:endParaRPr>
          </a:p>
          <a:p>
            <a:pPr algn="ctr" fontAlgn="ctr"/>
            <a:r>
              <a:rPr lang="en-US" sz="1200" dirty="0" smtClean="0">
                <a:latin typeface="Huawei Sans" panose="020C0503030203020204" pitchFamily="34" charset="0"/>
              </a:rPr>
              <a:t>192.168.1.1</a:t>
            </a:r>
            <a:endParaRPr lang="en-US" altLang="zh-CN" sz="1200" dirty="0">
              <a:latin typeface="Huawei Sans" panose="020C0503030203020204" pitchFamily="34" charset="0"/>
              <a:cs typeface="Arial" pitchFamily="34" charset="0"/>
            </a:endParaRPr>
          </a:p>
        </p:txBody>
      </p:sp>
      <p:pic>
        <p:nvPicPr>
          <p:cNvPr id="35" name="图片 34" descr="PC.png">
            <a:extLst>
              <a:ext uri="{FF2B5EF4-FFF2-40B4-BE49-F238E27FC236}">
                <a16:creationId xmlns:a16="http://schemas.microsoft.com/office/drawing/2014/main" xmlns="" id="{2EA9B862-B960-493C-AF31-1A65DB46F124}"/>
              </a:ext>
            </a:extLst>
          </p:cNvPr>
          <p:cNvPicPr>
            <a:picLocks noChangeAspect="1"/>
          </p:cNvPicPr>
          <p:nvPr/>
        </p:nvPicPr>
        <p:blipFill>
          <a:blip r:embed="rId3" cstate="print"/>
          <a:stretch>
            <a:fillRect/>
          </a:stretch>
        </p:blipFill>
        <p:spPr bwMode="gray">
          <a:xfrm>
            <a:off x="6401035" y="4855264"/>
            <a:ext cx="566920" cy="402702"/>
          </a:xfrm>
          <a:prstGeom prst="rect">
            <a:avLst/>
          </a:prstGeom>
          <a:effectLst>
            <a:outerShdw blurRad="50800" dist="50800" dir="5400000" algn="ctr" rotWithShape="0">
              <a:schemeClr val="bg1"/>
            </a:outerShdw>
          </a:effectLst>
        </p:spPr>
      </p:pic>
      <p:pic>
        <p:nvPicPr>
          <p:cNvPr id="37" name="图片 36" descr="通用服务器-蓝.png"/>
          <p:cNvPicPr>
            <a:picLocks/>
          </p:cNvPicPr>
          <p:nvPr/>
        </p:nvPicPr>
        <p:blipFill>
          <a:blip r:embed="rId4" cstate="print"/>
          <a:stretch>
            <a:fillRect/>
          </a:stretch>
        </p:blipFill>
        <p:spPr bwMode="gray">
          <a:xfrm>
            <a:off x="10757480" y="4816149"/>
            <a:ext cx="540000" cy="441817"/>
          </a:xfrm>
          <a:prstGeom prst="rect">
            <a:avLst/>
          </a:prstGeom>
        </p:spPr>
      </p:pic>
      <p:cxnSp>
        <p:nvCxnSpPr>
          <p:cNvPr id="38" name="直接箭头连接符 37">
            <a:extLst>
              <a:ext uri="{FF2B5EF4-FFF2-40B4-BE49-F238E27FC236}">
                <a16:creationId xmlns:a16="http://schemas.microsoft.com/office/drawing/2014/main" xmlns="" id="{7D2A6B36-0425-4AF5-8615-B057DC5231D8}"/>
              </a:ext>
            </a:extLst>
          </p:cNvPr>
          <p:cNvCxnSpPr/>
          <p:nvPr/>
        </p:nvCxnSpPr>
        <p:spPr bwMode="gray">
          <a:xfrm>
            <a:off x="7123854" y="5051557"/>
            <a:ext cx="1414759" cy="0"/>
          </a:xfrm>
          <a:prstGeom prst="straightConnector1">
            <a:avLst/>
          </a:prstGeom>
          <a:noFill/>
          <a:ln w="12700" cap="flat" cmpd="sng" algn="ctr">
            <a:solidFill>
              <a:schemeClr val="tx1"/>
            </a:solidFill>
            <a:prstDash val="solid"/>
            <a:round/>
            <a:headEnd type="none" w="med" len="med"/>
            <a:tailEnd type="triangle"/>
          </a:ln>
          <a:effectLst/>
        </p:spPr>
      </p:cxnSp>
      <p:cxnSp>
        <p:nvCxnSpPr>
          <p:cNvPr id="39" name="直接箭头连接符 38">
            <a:extLst>
              <a:ext uri="{FF2B5EF4-FFF2-40B4-BE49-F238E27FC236}">
                <a16:creationId xmlns:a16="http://schemas.microsoft.com/office/drawing/2014/main" xmlns="" id="{7D2A6B36-0425-4AF5-8615-B057DC5231D8}"/>
              </a:ext>
            </a:extLst>
          </p:cNvPr>
          <p:cNvCxnSpPr/>
          <p:nvPr/>
        </p:nvCxnSpPr>
        <p:spPr bwMode="gray">
          <a:xfrm>
            <a:off x="9245730" y="5039433"/>
            <a:ext cx="1414759" cy="0"/>
          </a:xfrm>
          <a:prstGeom prst="straightConnector1">
            <a:avLst/>
          </a:prstGeom>
          <a:noFill/>
          <a:ln w="12700" cap="flat" cmpd="sng" algn="ctr">
            <a:solidFill>
              <a:schemeClr val="tx1"/>
            </a:solidFill>
            <a:prstDash val="solid"/>
            <a:round/>
            <a:headEnd type="none" w="med" len="med"/>
            <a:tailEnd type="triangle"/>
          </a:ln>
          <a:effectLst/>
        </p:spPr>
      </p:cxnSp>
      <p:sp>
        <p:nvSpPr>
          <p:cNvPr id="40" name="文本框 39"/>
          <p:cNvSpPr txBox="1"/>
          <p:nvPr/>
        </p:nvSpPr>
        <p:spPr bwMode="gray">
          <a:xfrm>
            <a:off x="6976880" y="4264243"/>
            <a:ext cx="1487458" cy="787313"/>
          </a:xfrm>
          <a:prstGeom prst="rect">
            <a:avLst/>
          </a:prstGeom>
          <a:noFill/>
        </p:spPr>
        <p:txBody>
          <a:bodyPr wrap="square" rtlCol="0">
            <a:noAutofit/>
          </a:bodyPr>
          <a:lstStyle/>
          <a:p>
            <a:pPr algn="ctr" fontAlgn="ctr"/>
            <a:r>
              <a:rPr lang="en-US" sz="1200" dirty="0" smtClean="0">
                <a:latin typeface="Huawei Sans" panose="020C0503030203020204" pitchFamily="34" charset="0"/>
              </a:rPr>
              <a:t>Able to access 192.168.1.1 when authentication fails</a:t>
            </a:r>
            <a:endParaRPr lang="en-US" altLang="zh-CN" sz="1200" dirty="0">
              <a:latin typeface="Huawei Sans" panose="020C0503030203020204" pitchFamily="34" charset="0"/>
            </a:endParaRPr>
          </a:p>
        </p:txBody>
      </p:sp>
      <p:pic>
        <p:nvPicPr>
          <p:cNvPr id="44" name="图片 43" descr="通用交换机.png"/>
          <p:cNvPicPr>
            <a:picLocks noChangeAspect="1"/>
          </p:cNvPicPr>
          <p:nvPr/>
        </p:nvPicPr>
        <p:blipFill>
          <a:blip r:embed="rId5" cstate="print"/>
          <a:stretch>
            <a:fillRect/>
          </a:stretch>
        </p:blipFill>
        <p:spPr bwMode="gray">
          <a:xfrm>
            <a:off x="2982364" y="4848977"/>
            <a:ext cx="540000" cy="441818"/>
          </a:xfrm>
          <a:prstGeom prst="rect">
            <a:avLst/>
          </a:prstGeom>
        </p:spPr>
      </p:pic>
      <p:pic>
        <p:nvPicPr>
          <p:cNvPr id="45" name="图片 44" descr="通用交换机.png"/>
          <p:cNvPicPr>
            <a:picLocks noChangeAspect="1"/>
          </p:cNvPicPr>
          <p:nvPr/>
        </p:nvPicPr>
        <p:blipFill>
          <a:blip r:embed="rId5" cstate="print"/>
          <a:stretch>
            <a:fillRect/>
          </a:stretch>
        </p:blipFill>
        <p:spPr bwMode="gray">
          <a:xfrm>
            <a:off x="8627745" y="4848977"/>
            <a:ext cx="540000" cy="441818"/>
          </a:xfrm>
          <a:prstGeom prst="rect">
            <a:avLst/>
          </a:prstGeom>
        </p:spPr>
      </p:pic>
      <p:grpSp>
        <p:nvGrpSpPr>
          <p:cNvPr id="2" name="组合 1"/>
          <p:cNvGrpSpPr/>
          <p:nvPr/>
        </p:nvGrpSpPr>
        <p:grpSpPr bwMode="gray">
          <a:xfrm>
            <a:off x="9025200" y="98481"/>
            <a:ext cx="2730499" cy="213120"/>
            <a:chOff x="9398000" y="98481"/>
            <a:chExt cx="2730499" cy="213120"/>
          </a:xfrm>
        </p:grpSpPr>
        <p:sp>
          <p:nvSpPr>
            <p:cNvPr id="43" name="五边形 42"/>
            <p:cNvSpPr/>
            <p:nvPr/>
          </p:nvSpPr>
          <p:spPr bwMode="gray">
            <a:xfrm>
              <a:off x="9398000" y="98481"/>
              <a:ext cx="1615688"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User Authorization</a:t>
              </a:r>
              <a:endParaRPr lang="en-US" sz="1200" b="1" dirty="0">
                <a:solidFill>
                  <a:srgbClr val="FFFFFF"/>
                </a:solidFill>
                <a:latin typeface="Huawei Sans" panose="020C0503030203020204" pitchFamily="34" charset="0"/>
              </a:endParaRPr>
            </a:p>
          </p:txBody>
        </p:sp>
        <p:sp>
          <p:nvSpPr>
            <p:cNvPr id="46" name="燕尾形 45"/>
            <p:cNvSpPr/>
            <p:nvPr/>
          </p:nvSpPr>
          <p:spPr bwMode="gray">
            <a:xfrm>
              <a:off x="10935344" y="98481"/>
              <a:ext cx="119315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User Logout</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968168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en-US" smtClean="0"/>
              <a:t>User Logout</a:t>
            </a:r>
            <a:endParaRPr lang="en-US" altLang="zh-CN" dirty="0"/>
          </a:p>
        </p:txBody>
      </p:sp>
      <p:sp>
        <p:nvSpPr>
          <p:cNvPr id="4" name="文本占位符 3"/>
          <p:cNvSpPr>
            <a:spLocks noGrp="1"/>
          </p:cNvSpPr>
          <p:nvPr>
            <p:ph type="body" sz="quarter" idx="10"/>
          </p:nvPr>
        </p:nvSpPr>
        <p:spPr/>
        <p:txBody>
          <a:bodyPr/>
          <a:lstStyle/>
          <a:p>
            <a:r>
              <a:rPr lang="en-US" altLang="zh-CN" sz="1600" dirty="0" smtClean="0"/>
              <a:t>When users go offline but the access device, RADIUS server, and Portal server do not detect the user logout events, the following problems may occur:</a:t>
            </a:r>
          </a:p>
          <a:p>
            <a:pPr lvl="1"/>
            <a:r>
              <a:rPr lang="en-US" altLang="zh-CN" sz="1400" dirty="0" smtClean="0"/>
              <a:t>The RADIUS server still performs accounting for the users, causing incorrect accounting.</a:t>
            </a:r>
          </a:p>
          <a:p>
            <a:pPr lvl="1"/>
            <a:r>
              <a:rPr lang="en-US" altLang="zh-CN" sz="1400" dirty="0" smtClean="0"/>
              <a:t>Unauthorized users may spoof IP addresses and MAC addresses of authorized users to access the network.</a:t>
            </a:r>
          </a:p>
          <a:p>
            <a:pPr lvl="1"/>
            <a:r>
              <a:rPr lang="en-US" altLang="zh-CN" sz="1400" dirty="0" smtClean="0"/>
              <a:t>If there are many offline users, these users are still counted as access users of the device. As a result, other users may fail to access the network.</a:t>
            </a:r>
          </a:p>
          <a:p>
            <a:r>
              <a:rPr lang="en-US" altLang="zh-CN" sz="1600" dirty="0" smtClean="0"/>
              <a:t>The access device needs to detect user logout immediately, delete the user entry, and request the RADIUS server to stop accounting.</a:t>
            </a:r>
          </a:p>
          <a:p>
            <a:r>
              <a:rPr lang="en-US" altLang="zh-CN" sz="1600" dirty="0" smtClean="0"/>
              <a:t>User logout may occur in the following situations: </a:t>
            </a:r>
          </a:p>
          <a:p>
            <a:pPr lvl="1"/>
            <a:r>
              <a:rPr lang="en-US" altLang="zh-CN" sz="1400" dirty="0" smtClean="0"/>
              <a:t>A client logs out proactively.</a:t>
            </a:r>
          </a:p>
          <a:p>
            <a:pPr lvl="1"/>
            <a:r>
              <a:rPr lang="en-US" altLang="zh-CN" sz="1400" dirty="0" smtClean="0"/>
              <a:t>An access device controls user logout.</a:t>
            </a:r>
          </a:p>
          <a:p>
            <a:pPr lvl="1"/>
            <a:r>
              <a:rPr lang="en-US" altLang="zh-CN" sz="1400" dirty="0" smtClean="0"/>
              <a:t>The server forces a user to go offline.</a:t>
            </a:r>
            <a:endParaRPr lang="en-US" altLang="zh-CN" sz="1400" dirty="0"/>
          </a:p>
        </p:txBody>
      </p:sp>
      <p:grpSp>
        <p:nvGrpSpPr>
          <p:cNvPr id="7" name="组合 6"/>
          <p:cNvGrpSpPr/>
          <p:nvPr/>
        </p:nvGrpSpPr>
        <p:grpSpPr>
          <a:xfrm>
            <a:off x="9025200" y="98481"/>
            <a:ext cx="2730499" cy="213120"/>
            <a:chOff x="9398000" y="98481"/>
            <a:chExt cx="2730499" cy="213120"/>
          </a:xfrm>
        </p:grpSpPr>
        <p:sp>
          <p:nvSpPr>
            <p:cNvPr id="8" name="五边形 7"/>
            <p:cNvSpPr/>
            <p:nvPr/>
          </p:nvSpPr>
          <p:spPr bwMode="auto">
            <a:xfrm>
              <a:off x="9398000" y="98481"/>
              <a:ext cx="161568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User Authorization</a:t>
              </a:r>
            </a:p>
          </p:txBody>
        </p:sp>
        <p:sp>
          <p:nvSpPr>
            <p:cNvPr id="9" name="燕尾形 8"/>
            <p:cNvSpPr/>
            <p:nvPr/>
          </p:nvSpPr>
          <p:spPr bwMode="auto">
            <a:xfrm>
              <a:off x="10935344" y="98481"/>
              <a:ext cx="1193155"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User Logout</a:t>
              </a:r>
              <a:endParaRPr lang="en-US" altLang="zh-CN" sz="1200" b="1" dirty="0">
                <a:solidFill>
                  <a:srgbClr val="FFFFFF"/>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2101764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Char char="l"/>
            </a:pPr>
            <a:r>
              <a:rPr lang="en-US" altLang="zh-CN" sz="2199" kern="1200" dirty="0" smtClean="0">
                <a:solidFill>
                  <a:schemeClr val="tx1"/>
                </a:solidFill>
                <a:cs typeface="Huawei Sans" panose="020C0503030203020204" pitchFamily="34" charset="0"/>
              </a:rPr>
              <a:t>On completion of this course, you will be able to:</a:t>
            </a:r>
          </a:p>
          <a:p>
            <a:pPr lvl="1"/>
            <a:r>
              <a:rPr lang="en-US" altLang="zh-CN" dirty="0" smtClean="0"/>
              <a:t>Describe basic concepts in NAC.</a:t>
            </a:r>
          </a:p>
          <a:p>
            <a:pPr lvl="1"/>
            <a:r>
              <a:rPr lang="en-US" altLang="zh-CN" dirty="0" smtClean="0"/>
              <a:t>Learn about typical authentication technologies and their working mechanisms and application scenarios.</a:t>
            </a:r>
          </a:p>
          <a:p>
            <a:pPr lvl="1"/>
            <a:r>
              <a:rPr lang="en-US" altLang="zh-CN" dirty="0" smtClean="0"/>
              <a:t>Configure basic user access authentication functions.</a:t>
            </a:r>
          </a:p>
          <a:p>
            <a:pPr lvl="1"/>
            <a:r>
              <a:rPr lang="en-US" altLang="zh-CN" dirty="0" smtClean="0"/>
              <a:t>Learn about the functions and working mechanism of policy association.</a:t>
            </a: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NAC</a:t>
            </a:r>
          </a:p>
          <a:p>
            <a:r>
              <a:rPr lang="en-US" altLang="zh-CN" dirty="0">
                <a:solidFill>
                  <a:schemeClr val="bg1">
                    <a:lumMod val="50000"/>
                  </a:schemeClr>
                </a:solidFill>
              </a:rPr>
              <a:t>User Authentication Technologies</a:t>
            </a:r>
          </a:p>
          <a:p>
            <a:r>
              <a:rPr lang="en-US" altLang="zh-CN" dirty="0">
                <a:solidFill>
                  <a:schemeClr val="bg1">
                    <a:lumMod val="50000"/>
                  </a:schemeClr>
                </a:solidFill>
              </a:rPr>
              <a:t>User Authorization and Logout</a:t>
            </a:r>
          </a:p>
          <a:p>
            <a:r>
              <a:rPr lang="en-US" altLang="zh-CN" b="1" dirty="0"/>
              <a:t>NAC Configuration</a:t>
            </a:r>
          </a:p>
          <a:p>
            <a:r>
              <a:rPr lang="en-US" altLang="zh-CN" dirty="0">
                <a:solidFill>
                  <a:schemeClr val="bg1">
                    <a:lumMod val="50000"/>
                  </a:schemeClr>
                </a:solidFill>
              </a:rPr>
              <a:t>Policy </a:t>
            </a:r>
            <a:r>
              <a:rPr lang="en-US" altLang="zh-CN" dirty="0" smtClean="0">
                <a:solidFill>
                  <a:schemeClr val="bg1">
                    <a:lumMod val="50000"/>
                  </a:schemeClr>
                </a:solidFill>
              </a:rPr>
              <a:t>Association</a:t>
            </a:r>
            <a:endParaRPr lang="en-US" altLang="zh-CN" dirty="0">
              <a:solidFill>
                <a:schemeClr val="bg1">
                  <a:lumMod val="50000"/>
                </a:schemeClr>
              </a:solidFill>
            </a:endParaRPr>
          </a:p>
        </p:txBody>
      </p:sp>
    </p:spTree>
    <p:extLst>
      <p:ext uri="{BB962C8B-B14F-4D97-AF65-F5344CB8AC3E}">
        <p14:creationId xmlns:p14="http://schemas.microsoft.com/office/powerpoint/2010/main" val="40884328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User Access Authentication Configuration Roadmap</a:t>
            </a:r>
            <a:endParaRPr lang="en-US" altLang="zh-CN" dirty="0"/>
          </a:p>
        </p:txBody>
      </p:sp>
      <p:sp>
        <p:nvSpPr>
          <p:cNvPr id="22" name="Right Arrow 157"/>
          <p:cNvSpPr/>
          <p:nvPr/>
        </p:nvSpPr>
        <p:spPr bwMode="gray">
          <a:xfrm>
            <a:off x="4857233" y="2220255"/>
            <a:ext cx="1217478" cy="356242"/>
          </a:xfrm>
          <a:prstGeom prst="rightArrow">
            <a:avLst>
              <a:gd name="adj1" fmla="val 40000"/>
              <a:gd name="adj2" fmla="val 50000"/>
            </a:avLst>
          </a:prstGeom>
          <a:gradFill flip="none" rotWithShape="1">
            <a:gsLst>
              <a:gs pos="0">
                <a:schemeClr val="accent1">
                  <a:lumMod val="5000"/>
                  <a:lumOff val="95000"/>
                  <a:alpha val="0"/>
                </a:schemeClr>
              </a:gs>
              <a:gs pos="50000">
                <a:srgbClr val="F5FCFD"/>
              </a:gs>
            </a:gsLst>
            <a:lin ang="0" scaled="1"/>
            <a:tileRect/>
          </a:gradFill>
          <a:ln w="15875">
            <a:gradFill flip="none" rotWithShape="1">
              <a:gsLst>
                <a:gs pos="11000">
                  <a:schemeClr val="accent1">
                    <a:lumMod val="0"/>
                    <a:lumOff val="100000"/>
                    <a:alpha val="0"/>
                  </a:schemeClr>
                </a:gs>
                <a:gs pos="67000">
                  <a:srgbClr val="BEE9E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4731019" y="1494162"/>
            <a:ext cx="1457173" cy="769441"/>
          </a:xfrm>
          <a:prstGeom prst="rect">
            <a:avLst/>
          </a:prstGeom>
          <a:noFill/>
        </p:spPr>
        <p:txBody>
          <a:bodyPr wrap="square" rtlCol="0">
            <a:noAutofit/>
          </a:bodyPr>
          <a:lstStyle/>
          <a:p>
            <a:pPr algn="ctr" fontAlgn="ctr"/>
            <a:r>
              <a:rPr lang="en-US" sz="1200" dirty="0" smtClean="0">
                <a:latin typeface="Huawei Sans" panose="020C0503030203020204" pitchFamily="34" charset="0"/>
              </a:rPr>
              <a:t>Bind the access profile to an authentication profile.</a:t>
            </a:r>
            <a:endParaRPr lang="en-US" sz="1200" dirty="0">
              <a:latin typeface="Huawei Sans" panose="020C0503030203020204" pitchFamily="34" charset="0"/>
            </a:endParaRPr>
          </a:p>
        </p:txBody>
      </p:sp>
      <p:grpSp>
        <p:nvGrpSpPr>
          <p:cNvPr id="6" name="组合 5"/>
          <p:cNvGrpSpPr/>
          <p:nvPr/>
        </p:nvGrpSpPr>
        <p:grpSpPr bwMode="gray">
          <a:xfrm>
            <a:off x="9116385" y="3630741"/>
            <a:ext cx="2346177" cy="1071505"/>
            <a:chOff x="9116385" y="3630741"/>
            <a:chExt cx="2346177" cy="1071505"/>
          </a:xfrm>
        </p:grpSpPr>
        <p:sp>
          <p:nvSpPr>
            <p:cNvPr id="40" name="圆角矩形 39"/>
            <p:cNvSpPr/>
            <p:nvPr/>
          </p:nvSpPr>
          <p:spPr bwMode="gray">
            <a:xfrm>
              <a:off x="9116385" y="3630741"/>
              <a:ext cx="2346177" cy="972221"/>
            </a:xfrm>
            <a:prstGeom prst="roundRect">
              <a:avLst>
                <a:gd name="adj" fmla="val 10789"/>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200" dirty="0" smtClean="0">
                  <a:latin typeface="Huawei Sans" panose="020C0503030203020204" pitchFamily="34" charset="0"/>
                </a:rPr>
                <a:t>Interface or </a:t>
              </a:r>
              <a:r>
                <a:rPr lang="en-US" sz="1200" dirty="0" err="1" smtClean="0">
                  <a:latin typeface="Huawei Sans" panose="020C0503030203020204" pitchFamily="34" charset="0"/>
                </a:rPr>
                <a:t>VAP</a:t>
              </a:r>
              <a:r>
                <a:rPr lang="en-US" sz="1200" dirty="0" smtClean="0">
                  <a:latin typeface="Huawei Sans" panose="020C0503030203020204" pitchFamily="34" charset="0"/>
                </a:rPr>
                <a:t> profile</a:t>
              </a:r>
              <a:endParaRPr lang="en-US" sz="1200" dirty="0">
                <a:latin typeface="Huawei Sans" panose="020C0503030203020204" pitchFamily="34" charset="0"/>
              </a:endParaRPr>
            </a:p>
          </p:txBody>
        </p:sp>
        <p:sp>
          <p:nvSpPr>
            <p:cNvPr id="43" name="圆角矩形 42"/>
            <p:cNvSpPr/>
            <p:nvPr/>
          </p:nvSpPr>
          <p:spPr bwMode="gray">
            <a:xfrm>
              <a:off x="9299036" y="3988387"/>
              <a:ext cx="1980875" cy="362706"/>
            </a:xfrm>
            <a:prstGeom prst="roundRect">
              <a:avLst>
                <a:gd name="adj" fmla="val 15000"/>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Authentication profile</a:t>
              </a:r>
              <a:endParaRPr lang="en-US" sz="1200" dirty="0">
                <a:solidFill>
                  <a:srgbClr val="1D1D1A"/>
                </a:solidFill>
                <a:latin typeface="Huawei Sans" panose="020C0503030203020204" pitchFamily="34" charset="0"/>
              </a:endParaRPr>
            </a:p>
          </p:txBody>
        </p:sp>
        <p:sp>
          <p:nvSpPr>
            <p:cNvPr id="44" name="文本框 43"/>
            <p:cNvSpPr txBox="1"/>
            <p:nvPr/>
          </p:nvSpPr>
          <p:spPr bwMode="gray">
            <a:xfrm>
              <a:off x="10108173" y="4302136"/>
              <a:ext cx="362600" cy="400110"/>
            </a:xfrm>
            <a:prstGeom prst="rect">
              <a:avLst/>
            </a:prstGeom>
            <a:noFill/>
          </p:spPr>
          <p:txBody>
            <a:bodyPr wrap="none" rtlCol="0">
              <a:noAutofit/>
            </a:bodyPr>
            <a:lstStyle/>
            <a:p>
              <a:pP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grpSp>
      <p:grpSp>
        <p:nvGrpSpPr>
          <p:cNvPr id="3" name="组合 2"/>
          <p:cNvGrpSpPr/>
          <p:nvPr/>
        </p:nvGrpSpPr>
        <p:grpSpPr bwMode="gray">
          <a:xfrm>
            <a:off x="768403" y="1144206"/>
            <a:ext cx="4036815" cy="2344003"/>
            <a:chOff x="768403" y="1144206"/>
            <a:chExt cx="4036815" cy="2344003"/>
          </a:xfrm>
        </p:grpSpPr>
        <p:sp>
          <p:nvSpPr>
            <p:cNvPr id="4" name="圆角矩形 3"/>
            <p:cNvSpPr>
              <a:spLocks/>
            </p:cNvSpPr>
            <p:nvPr/>
          </p:nvSpPr>
          <p:spPr bwMode="gray">
            <a:xfrm>
              <a:off x="768403" y="1144206"/>
              <a:ext cx="4036815" cy="2344003"/>
            </a:xfrm>
            <a:prstGeom prst="roundRect">
              <a:avLst>
                <a:gd name="adj" fmla="val 7008"/>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bwMode="gray">
            <a:xfrm>
              <a:off x="2078924" y="1206239"/>
              <a:ext cx="2177199" cy="276999"/>
            </a:xfrm>
            <a:prstGeom prst="rect">
              <a:avLst/>
            </a:prstGeom>
            <a:noFill/>
          </p:spPr>
          <p:txBody>
            <a:bodyPr wrap="none" rtlCol="0">
              <a:noAutofit/>
            </a:bodyPr>
            <a:lstStyle/>
            <a:p>
              <a:pPr fontAlgn="ctr"/>
              <a:r>
                <a:rPr lang="en-US" sz="1200" dirty="0" smtClean="0">
                  <a:solidFill>
                    <a:srgbClr val="30B5C5"/>
                  </a:solidFill>
                  <a:latin typeface="Huawei Sans" panose="020C0503030203020204" pitchFamily="34" charset="0"/>
                </a:rPr>
                <a:t>Configure an access profile.</a:t>
              </a:r>
              <a:endParaRPr lang="en-US" sz="1200" dirty="0">
                <a:solidFill>
                  <a:srgbClr val="30B5C5"/>
                </a:solidFill>
                <a:latin typeface="Huawei Sans" panose="020C0503030203020204" pitchFamily="34" charset="0"/>
              </a:endParaRPr>
            </a:p>
          </p:txBody>
        </p:sp>
        <p:sp>
          <p:nvSpPr>
            <p:cNvPr id="9" name="圆角矩形 8"/>
            <p:cNvSpPr>
              <a:spLocks/>
            </p:cNvSpPr>
            <p:nvPr/>
          </p:nvSpPr>
          <p:spPr bwMode="gray">
            <a:xfrm>
              <a:off x="1036056" y="1623611"/>
              <a:ext cx="350150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err="1" smtClean="0">
                  <a:solidFill>
                    <a:srgbClr val="1D1D1A"/>
                  </a:solidFill>
                  <a:latin typeface="Huawei Sans" panose="020C0503030203020204" pitchFamily="34" charset="0"/>
                </a:rPr>
                <a:t>802.1X</a:t>
              </a:r>
              <a:r>
                <a:rPr lang="en-US" sz="1200" dirty="0" smtClean="0">
                  <a:solidFill>
                    <a:srgbClr val="1D1D1A"/>
                  </a:solidFill>
                  <a:latin typeface="Huawei Sans" panose="020C0503030203020204" pitchFamily="34" charset="0"/>
                </a:rPr>
                <a:t> access profile (</a:t>
              </a:r>
              <a:r>
                <a:rPr lang="en-US" sz="1200" b="1" dirty="0" err="1" smtClean="0">
                  <a:solidFill>
                    <a:srgbClr val="1D1D1A"/>
                  </a:solidFill>
                  <a:latin typeface="Huawei Sans" panose="020C0503030203020204" pitchFamily="34" charset="0"/>
                </a:rPr>
                <a:t>dot1x</a:t>
              </a:r>
              <a:r>
                <a:rPr lang="en-US" sz="1200" b="1" dirty="0" smtClean="0">
                  <a:solidFill>
                    <a:srgbClr val="1D1D1A"/>
                  </a:solidFill>
                  <a:latin typeface="Huawei Sans" panose="020C0503030203020204" pitchFamily="34" charset="0"/>
                </a:rPr>
                <a:t>-access-profile</a:t>
              </a:r>
              <a:r>
                <a:rPr lang="en-US" sz="1200" dirty="0" smtClean="0">
                  <a:solidFill>
                    <a:srgbClr val="1D1D1A"/>
                  </a:solidFill>
                  <a:latin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10" name="圆角矩形 9"/>
            <p:cNvSpPr>
              <a:spLocks/>
            </p:cNvSpPr>
            <p:nvPr/>
          </p:nvSpPr>
          <p:spPr bwMode="gray">
            <a:xfrm>
              <a:off x="1036056" y="2230030"/>
              <a:ext cx="350150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MAC access profile (</a:t>
              </a:r>
              <a:r>
                <a:rPr lang="en-US" sz="1200" b="1" dirty="0" smtClean="0">
                  <a:solidFill>
                    <a:srgbClr val="1D1D1A"/>
                  </a:solidFill>
                  <a:latin typeface="Huawei Sans" panose="020C0503030203020204" pitchFamily="34" charset="0"/>
                </a:rPr>
                <a:t>mac-access-profile</a:t>
              </a:r>
              <a:r>
                <a:rPr lang="en-US" sz="1200" dirty="0" smtClean="0">
                  <a:solidFill>
                    <a:srgbClr val="1D1D1A"/>
                  </a:solidFill>
                  <a:latin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11" name="圆角矩形 10"/>
            <p:cNvSpPr>
              <a:spLocks/>
            </p:cNvSpPr>
            <p:nvPr/>
          </p:nvSpPr>
          <p:spPr bwMode="gray">
            <a:xfrm>
              <a:off x="1036056" y="2836449"/>
              <a:ext cx="350150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Portal access profile (</a:t>
              </a:r>
              <a:r>
                <a:rPr lang="en-US" sz="1200" b="1" dirty="0" smtClean="0">
                  <a:solidFill>
                    <a:srgbClr val="1D1D1A"/>
                  </a:solidFill>
                  <a:latin typeface="Huawei Sans" panose="020C0503030203020204" pitchFamily="34" charset="0"/>
                </a:rPr>
                <a:t>portal-access-profile</a:t>
              </a:r>
              <a:r>
                <a:rPr lang="en-US" sz="1200" dirty="0" smtClean="0">
                  <a:solidFill>
                    <a:srgbClr val="1D1D1A"/>
                  </a:solidFill>
                  <a:latin typeface="Huawei Sans" panose="020C0503030203020204" pitchFamily="34" charset="0"/>
                </a:rPr>
                <a: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34" name="Oval 4"/>
            <p:cNvSpPr>
              <a:spLocks noChangeAspect="1"/>
            </p:cNvSpPr>
            <p:nvPr/>
          </p:nvSpPr>
          <p:spPr bwMode="gray">
            <a:xfrm>
              <a:off x="1826924" y="1242162"/>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5" name="组合 4"/>
          <p:cNvGrpSpPr/>
          <p:nvPr/>
        </p:nvGrpSpPr>
        <p:grpSpPr bwMode="gray">
          <a:xfrm>
            <a:off x="6055042" y="1366294"/>
            <a:ext cx="2993971" cy="1829911"/>
            <a:chOff x="6055042" y="1366294"/>
            <a:chExt cx="2993971" cy="1829911"/>
          </a:xfrm>
        </p:grpSpPr>
        <p:sp>
          <p:nvSpPr>
            <p:cNvPr id="26" name="圆角矩形 25"/>
            <p:cNvSpPr/>
            <p:nvPr/>
          </p:nvSpPr>
          <p:spPr bwMode="gray">
            <a:xfrm>
              <a:off x="6115271" y="1412957"/>
              <a:ext cx="2933742" cy="1783248"/>
            </a:xfrm>
            <a:prstGeom prst="roundRect">
              <a:avLst>
                <a:gd name="adj" fmla="val 11173"/>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200" dirty="0" smtClean="0">
                  <a:solidFill>
                    <a:srgbClr val="30B5C5"/>
                  </a:solidFill>
                  <a:latin typeface="Huawei Sans" panose="020C0503030203020204" pitchFamily="34" charset="0"/>
                </a:rPr>
                <a:t>Configure an authentication profile.</a:t>
              </a:r>
              <a:endParaRPr lang="en-US" sz="1200" dirty="0">
                <a:solidFill>
                  <a:srgbClr val="30B5C5"/>
                </a:solidFill>
                <a:latin typeface="Huawei Sans" panose="020C0503030203020204" pitchFamily="34" charset="0"/>
              </a:endParaRPr>
            </a:p>
          </p:txBody>
        </p:sp>
        <p:sp>
          <p:nvSpPr>
            <p:cNvPr id="27" name="圆角矩形 26"/>
            <p:cNvSpPr>
              <a:spLocks/>
            </p:cNvSpPr>
            <p:nvPr/>
          </p:nvSpPr>
          <p:spPr bwMode="gray">
            <a:xfrm>
              <a:off x="6404316" y="1864374"/>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Authentication mode (including the access profile)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27"/>
            <p:cNvSpPr>
              <a:spLocks/>
            </p:cNvSpPr>
            <p:nvPr/>
          </p:nvSpPr>
          <p:spPr bwMode="gray">
            <a:xfrm>
              <a:off x="6404316" y="2379480"/>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User authorization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9" name="文本框 28"/>
            <p:cNvSpPr txBox="1"/>
            <p:nvPr/>
          </p:nvSpPr>
          <p:spPr bwMode="gray">
            <a:xfrm>
              <a:off x="7360059" y="2672985"/>
              <a:ext cx="362600" cy="400110"/>
            </a:xfrm>
            <a:prstGeom prst="rect">
              <a:avLst/>
            </a:prstGeom>
            <a:noFill/>
          </p:spPr>
          <p:txBody>
            <a:bodyPr wrap="none" rtlCol="0">
              <a:noAutofit/>
            </a:bodyPr>
            <a:lstStyle/>
            <a:p>
              <a:pPr fontAlgn="ctr"/>
              <a:r>
                <a:rPr lang="en-US" sz="1200" dirty="0" smtClean="0">
                  <a:latin typeface="Huawei Sans" panose="020C0503030203020204" pitchFamily="34" charset="0"/>
                </a:rPr>
                <a:t>…</a:t>
              </a:r>
              <a:endParaRPr lang="en-US" altLang="zh-CN" sz="1200" dirty="0">
                <a:latin typeface="Huawei Sans" panose="020C0503030203020204" pitchFamily="34" charset="0"/>
                <a:ea typeface="方正兰亭黑简体" panose="02000000000000000000" pitchFamily="2" charset="-122"/>
              </a:endParaRPr>
            </a:p>
          </p:txBody>
        </p:sp>
        <p:sp>
          <p:nvSpPr>
            <p:cNvPr id="35" name="Oval 4"/>
            <p:cNvSpPr>
              <a:spLocks noChangeAspect="1"/>
            </p:cNvSpPr>
            <p:nvPr/>
          </p:nvSpPr>
          <p:spPr bwMode="gray">
            <a:xfrm>
              <a:off x="6055042" y="1366294"/>
              <a:ext cx="271139" cy="271139"/>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7" name="组合 6"/>
          <p:cNvGrpSpPr/>
          <p:nvPr/>
        </p:nvGrpSpPr>
        <p:grpSpPr bwMode="gray">
          <a:xfrm>
            <a:off x="9156877" y="2268812"/>
            <a:ext cx="2298168" cy="1042746"/>
            <a:chOff x="9156877" y="2268812"/>
            <a:chExt cx="2298168" cy="1042746"/>
          </a:xfrm>
        </p:grpSpPr>
        <p:sp>
          <p:nvSpPr>
            <p:cNvPr id="39" name="Freeform 9"/>
            <p:cNvSpPr>
              <a:spLocks/>
            </p:cNvSpPr>
            <p:nvPr/>
          </p:nvSpPr>
          <p:spPr bwMode="gray">
            <a:xfrm rot="1074581" flipV="1">
              <a:off x="9156877" y="2361338"/>
              <a:ext cx="1578279" cy="9502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0">
                  <a:schemeClr val="accent1">
                    <a:lumMod val="5000"/>
                    <a:lumOff val="95000"/>
                    <a:alpha val="0"/>
                  </a:schemeClr>
                </a:gs>
                <a:gs pos="50000">
                  <a:srgbClr val="F5FCFD"/>
                </a:gs>
              </a:gsLst>
              <a:lin ang="0" scaled="1"/>
              <a:tileRect/>
            </a:gradFill>
            <a:ln w="15875">
              <a:gradFill flip="none" rotWithShape="1">
                <a:gsLst>
                  <a:gs pos="11000">
                    <a:schemeClr val="accent1">
                      <a:lumMod val="0"/>
                      <a:lumOff val="100000"/>
                      <a:alpha val="0"/>
                    </a:schemeClr>
                  </a:gs>
                  <a:gs pos="67000">
                    <a:srgbClr val="BEE9EE"/>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9704678" y="2268812"/>
              <a:ext cx="1750367" cy="646331"/>
            </a:xfrm>
            <a:prstGeom prst="rect">
              <a:avLst/>
            </a:prstGeom>
            <a:solidFill>
              <a:schemeClr val="bg1"/>
            </a:solidFill>
          </p:spPr>
          <p:txBody>
            <a:bodyPr wrap="square" rtlCol="0">
              <a:noAutofit/>
            </a:bodyPr>
            <a:lstStyle/>
            <a:p>
              <a:pPr algn="ctr" fontAlgn="ctr"/>
              <a:r>
                <a:rPr lang="en-US" sz="1200" dirty="0" smtClean="0">
                  <a:solidFill>
                    <a:srgbClr val="30B5C5"/>
                  </a:solidFill>
                  <a:latin typeface="Huawei Sans" panose="020C0503030203020204" pitchFamily="34" charset="0"/>
                </a:rPr>
                <a:t>Apply </a:t>
              </a:r>
              <a:r>
                <a:rPr lang="en-US" altLang="zh-CN" sz="1200" dirty="0" smtClean="0">
                  <a:solidFill>
                    <a:srgbClr val="30B5C5"/>
                  </a:solidFill>
                  <a:latin typeface="Huawei Sans" panose="020C0503030203020204" pitchFamily="34" charset="0"/>
                </a:rPr>
                <a:t>the authentication profile </a:t>
              </a:r>
              <a:r>
                <a:rPr lang="en-US" sz="1200" dirty="0" smtClean="0">
                  <a:solidFill>
                    <a:srgbClr val="30B5C5"/>
                  </a:solidFill>
                  <a:latin typeface="Huawei Sans" panose="020C0503030203020204" pitchFamily="34" charset="0"/>
                </a:rPr>
                <a:t>to enable NAC.</a:t>
              </a:r>
              <a:endParaRPr lang="en-US" sz="1200" dirty="0">
                <a:solidFill>
                  <a:srgbClr val="30B5C5"/>
                </a:solidFill>
                <a:latin typeface="Huawei Sans" panose="020C0503030203020204" pitchFamily="34" charset="0"/>
              </a:endParaRPr>
            </a:p>
          </p:txBody>
        </p:sp>
        <p:sp>
          <p:nvSpPr>
            <p:cNvPr id="45" name="Oval 4"/>
            <p:cNvSpPr>
              <a:spLocks noChangeAspect="1"/>
            </p:cNvSpPr>
            <p:nvPr/>
          </p:nvSpPr>
          <p:spPr bwMode="gray">
            <a:xfrm>
              <a:off x="9465105" y="2482560"/>
              <a:ext cx="252000" cy="252000"/>
            </a:xfrm>
            <a:prstGeom prst="ellipse">
              <a:avLst/>
            </a:prstGeom>
            <a:solidFill>
              <a:srgbClr val="56C4D2"/>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13" name="组合 12"/>
          <p:cNvGrpSpPr/>
          <p:nvPr/>
        </p:nvGrpSpPr>
        <p:grpSpPr bwMode="gray">
          <a:xfrm>
            <a:off x="1000297" y="3706065"/>
            <a:ext cx="4036815" cy="2344003"/>
            <a:chOff x="1000297" y="3706065"/>
            <a:chExt cx="4036815" cy="2344003"/>
          </a:xfrm>
        </p:grpSpPr>
        <p:sp>
          <p:nvSpPr>
            <p:cNvPr id="57" name="圆角矩形 56"/>
            <p:cNvSpPr>
              <a:spLocks/>
            </p:cNvSpPr>
            <p:nvPr/>
          </p:nvSpPr>
          <p:spPr bwMode="gray">
            <a:xfrm>
              <a:off x="1000297" y="3706065"/>
              <a:ext cx="4036815" cy="2344003"/>
            </a:xfrm>
            <a:prstGeom prst="roundRect">
              <a:avLst>
                <a:gd name="adj" fmla="val 7590"/>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2128116" y="3709167"/>
              <a:ext cx="1470274" cy="276999"/>
            </a:xfrm>
            <a:prstGeom prst="rect">
              <a:avLst/>
            </a:prstGeom>
            <a:noFill/>
          </p:spPr>
          <p:txBody>
            <a:bodyPr wrap="none" rtlCol="0">
              <a:noAutofit/>
            </a:bodyPr>
            <a:lstStyle/>
            <a:p>
              <a:pPr fontAlgn="ctr"/>
              <a:r>
                <a:rPr lang="en-US" sz="1200" dirty="0" smtClean="0">
                  <a:latin typeface="Huawei Sans" panose="020C0503030203020204" pitchFamily="34" charset="0"/>
                </a:rPr>
                <a:t>Configure AAA.</a:t>
              </a:r>
              <a:endParaRPr lang="en-US" sz="1200" dirty="0">
                <a:latin typeface="Huawei Sans" panose="020C0503030203020204" pitchFamily="34" charset="0"/>
              </a:endParaRPr>
            </a:p>
          </p:txBody>
        </p:sp>
        <p:sp>
          <p:nvSpPr>
            <p:cNvPr id="59" name="圆角矩形 58"/>
            <p:cNvSpPr>
              <a:spLocks/>
            </p:cNvSpPr>
            <p:nvPr/>
          </p:nvSpPr>
          <p:spPr bwMode="gray">
            <a:xfrm>
              <a:off x="1188058" y="4147734"/>
              <a:ext cx="2351030" cy="1675690"/>
            </a:xfrm>
            <a:prstGeom prst="roundRect">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AAA schemes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0" name="圆角矩形 59"/>
            <p:cNvSpPr/>
            <p:nvPr/>
          </p:nvSpPr>
          <p:spPr bwMode="gray">
            <a:xfrm>
              <a:off x="1401250" y="4510965"/>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Authentication scheme</a:t>
              </a:r>
              <a:endParaRPr lang="en-US" sz="1200" dirty="0">
                <a:solidFill>
                  <a:srgbClr val="1D1D1A"/>
                </a:solidFill>
                <a:latin typeface="Huawei Sans" panose="020C0503030203020204" pitchFamily="34" charset="0"/>
              </a:endParaRPr>
            </a:p>
          </p:txBody>
        </p:sp>
        <p:sp>
          <p:nvSpPr>
            <p:cNvPr id="61" name="圆角矩形 60"/>
            <p:cNvSpPr/>
            <p:nvPr/>
          </p:nvSpPr>
          <p:spPr bwMode="gray">
            <a:xfrm>
              <a:off x="1401250" y="4943236"/>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Authorization scheme</a:t>
              </a:r>
              <a:endParaRPr lang="en-US" sz="1200" dirty="0">
                <a:solidFill>
                  <a:srgbClr val="1D1D1A"/>
                </a:solidFill>
                <a:latin typeface="Huawei Sans" panose="020C0503030203020204" pitchFamily="34" charset="0"/>
              </a:endParaRPr>
            </a:p>
          </p:txBody>
        </p:sp>
        <p:sp>
          <p:nvSpPr>
            <p:cNvPr id="62" name="圆角矩形 61"/>
            <p:cNvSpPr/>
            <p:nvPr/>
          </p:nvSpPr>
          <p:spPr bwMode="gray">
            <a:xfrm>
              <a:off x="1401250" y="5375508"/>
              <a:ext cx="1879108" cy="360000"/>
            </a:xfrm>
            <a:prstGeom prst="roundRect">
              <a:avLst>
                <a:gd name="adj" fmla="val 15000"/>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altLang="zh-CN" sz="1200" dirty="0" smtClean="0">
                  <a:solidFill>
                    <a:srgbClr val="1D1D1A"/>
                  </a:solidFill>
                  <a:latin typeface="Huawei Sans" panose="020C0503030203020204" pitchFamily="34" charset="0"/>
                </a:rPr>
                <a:t>Accounting scheme</a:t>
              </a:r>
              <a:endParaRPr lang="en-US" sz="1200" dirty="0">
                <a:solidFill>
                  <a:srgbClr val="1D1D1A"/>
                </a:solidFill>
                <a:latin typeface="Huawei Sans" panose="020C0503030203020204" pitchFamily="34" charset="0"/>
              </a:endParaRPr>
            </a:p>
          </p:txBody>
        </p:sp>
        <p:sp>
          <p:nvSpPr>
            <p:cNvPr id="63" name="圆角矩形 62"/>
            <p:cNvSpPr>
              <a:spLocks/>
            </p:cNvSpPr>
            <p:nvPr/>
          </p:nvSpPr>
          <p:spPr bwMode="gray">
            <a:xfrm>
              <a:off x="3634564" y="4138881"/>
              <a:ext cx="1184726" cy="1675690"/>
            </a:xfrm>
            <a:prstGeom prst="roundRect">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endParaRPr>
            </a:p>
            <a:p>
              <a:pPr algn="ctr" fontAlgn="ctr"/>
              <a:endParaRPr lang="en-US" altLang="zh-CN" sz="1200" kern="0" dirty="0" smtClean="0">
                <a:solidFill>
                  <a:srgbClr val="1D1D1A"/>
                </a:solidFill>
                <a:latin typeface="Huawei Sans" panose="020C0503030203020204" pitchFamily="34" charset="0"/>
                <a:ea typeface="方正兰亭黑简体" panose="02000000000000000000" pitchFamily="2" charset="-122"/>
              </a:endParaRPr>
            </a:p>
            <a:p>
              <a:pPr algn="ctr" fontAlgn="ctr"/>
              <a:r>
                <a:rPr lang="en-US" sz="1200" dirty="0" smtClean="0">
                  <a:solidFill>
                    <a:srgbClr val="1D1D1A"/>
                  </a:solidFill>
                  <a:latin typeface="Huawei Sans" panose="020C0503030203020204" pitchFamily="34" charset="0"/>
                </a:rPr>
                <a:t>Configure a RADIUS server template or a local user.</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4" name="组合 13"/>
          <p:cNvGrpSpPr/>
          <p:nvPr/>
        </p:nvGrpSpPr>
        <p:grpSpPr bwMode="gray">
          <a:xfrm>
            <a:off x="5357511" y="4625727"/>
            <a:ext cx="1304950" cy="752801"/>
            <a:chOff x="5357511" y="4525246"/>
            <a:chExt cx="1304950" cy="752801"/>
          </a:xfrm>
        </p:grpSpPr>
        <p:sp>
          <p:nvSpPr>
            <p:cNvPr id="64" name="Right Arrow 157"/>
            <p:cNvSpPr/>
            <p:nvPr/>
          </p:nvSpPr>
          <p:spPr bwMode="gray">
            <a:xfrm>
              <a:off x="5357511" y="4525246"/>
              <a:ext cx="1304950" cy="752801"/>
            </a:xfrm>
            <a:prstGeom prst="rightArrow">
              <a:avLst>
                <a:gd name="adj1" fmla="val 40000"/>
                <a:gd name="adj2" fmla="val 50000"/>
              </a:avLst>
            </a:pr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5521855" y="4754541"/>
              <a:ext cx="868299"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Bound to</a:t>
              </a:r>
              <a:endParaRPr lang="en-US" sz="1200" dirty="0">
                <a:latin typeface="Huawei Sans" panose="020C0503030203020204" pitchFamily="34" charset="0"/>
              </a:endParaRPr>
            </a:p>
          </p:txBody>
        </p:sp>
      </p:grpSp>
      <p:sp>
        <p:nvSpPr>
          <p:cNvPr id="66" name="圆角矩形 65"/>
          <p:cNvSpPr/>
          <p:nvPr/>
        </p:nvSpPr>
        <p:spPr bwMode="gray">
          <a:xfrm>
            <a:off x="6945006" y="4625727"/>
            <a:ext cx="1496071" cy="746376"/>
          </a:xfrm>
          <a:prstGeom prst="roundRect">
            <a:avLst>
              <a:gd name="adj" fmla="val 1500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Domain</a:t>
            </a:r>
            <a:endParaRPr lang="en-US" sz="1200" dirty="0">
              <a:solidFill>
                <a:srgbClr val="1D1D1A"/>
              </a:solidFill>
              <a:latin typeface="Huawei Sans" panose="020C0503030203020204" pitchFamily="34" charset="0"/>
            </a:endParaRPr>
          </a:p>
        </p:txBody>
      </p:sp>
      <p:grpSp>
        <p:nvGrpSpPr>
          <p:cNvPr id="12" name="组合 11"/>
          <p:cNvGrpSpPr/>
          <p:nvPr/>
        </p:nvGrpSpPr>
        <p:grpSpPr bwMode="gray">
          <a:xfrm>
            <a:off x="6533388" y="3196205"/>
            <a:ext cx="2086474" cy="1429522"/>
            <a:chOff x="6533388" y="3196205"/>
            <a:chExt cx="2086474" cy="1293756"/>
          </a:xfrm>
        </p:grpSpPr>
        <p:sp>
          <p:nvSpPr>
            <p:cNvPr id="67" name="下箭头 63"/>
            <p:cNvSpPr>
              <a:spLocks noChangeAspect="1"/>
            </p:cNvSpPr>
            <p:nvPr/>
          </p:nvSpPr>
          <p:spPr bwMode="gray">
            <a:xfrm>
              <a:off x="7015340" y="3196205"/>
              <a:ext cx="1355403" cy="1293756"/>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533388" y="3591430"/>
              <a:ext cx="2086474" cy="417819"/>
            </a:xfrm>
            <a:prstGeom prst="rect">
              <a:avLst/>
            </a:prstGeom>
            <a:solidFill>
              <a:schemeClr val="bg1"/>
            </a:solidFill>
          </p:spPr>
          <p:txBody>
            <a:bodyPr wrap="square" rtlCol="0">
              <a:noAutofit/>
            </a:bodyPr>
            <a:lstStyle/>
            <a:p>
              <a:pPr algn="ctr" fontAlgn="ctr"/>
              <a:r>
                <a:rPr lang="en-US" sz="1200" dirty="0" smtClean="0">
                  <a:latin typeface="Huawei Sans" panose="020C0503030203020204" pitchFamily="34" charset="0"/>
                </a:rPr>
                <a:t>Authenticate users in the corresponding domain.</a:t>
              </a:r>
              <a:endParaRPr lang="en-US" sz="1200" dirty="0">
                <a:latin typeface="Huawei Sans" panose="020C0503030203020204" pitchFamily="34" charset="0"/>
              </a:endParaRPr>
            </a:p>
          </p:txBody>
        </p:sp>
      </p:grpSp>
      <p:sp>
        <p:nvSpPr>
          <p:cNvPr id="69" name="矩形 68"/>
          <p:cNvSpPr/>
          <p:nvPr/>
        </p:nvSpPr>
        <p:spPr bwMode="gray">
          <a:xfrm>
            <a:off x="768403" y="3630741"/>
            <a:ext cx="8280609" cy="2554932"/>
          </a:xfrm>
          <a:prstGeom prst="rect">
            <a:avLst/>
          </a:prstGeom>
          <a:noFill/>
          <a:ln w="12700" cap="flat" cmpd="sng" algn="ctr">
            <a:solidFill>
              <a:schemeClr val="bg1">
                <a:lumMod val="50000"/>
              </a:schemeClr>
            </a:solidFill>
            <a:prstDash val="dashDot"/>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圆角矩形 69"/>
          <p:cNvSpPr/>
          <p:nvPr/>
        </p:nvSpPr>
        <p:spPr bwMode="gray">
          <a:xfrm>
            <a:off x="9428865" y="5432911"/>
            <a:ext cx="1980875" cy="362706"/>
          </a:xfrm>
          <a:prstGeom prst="roundRect">
            <a:avLst>
              <a:gd name="adj" fmla="val 15000"/>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Extended functions</a:t>
            </a:r>
            <a:endParaRPr lang="en-US" sz="1200" dirty="0">
              <a:solidFill>
                <a:srgbClr val="1D1D1A"/>
              </a:solidFill>
              <a:latin typeface="Huawei Sans" panose="020C0503030203020204" pitchFamily="34" charset="0"/>
            </a:endParaRPr>
          </a:p>
        </p:txBody>
      </p:sp>
      <p:sp>
        <p:nvSpPr>
          <p:cNvPr id="71" name="Right Arrow 157"/>
          <p:cNvSpPr/>
          <p:nvPr/>
        </p:nvSpPr>
        <p:spPr bwMode="gray">
          <a:xfrm rot="16200000" flipV="1">
            <a:off x="10083027" y="4823826"/>
            <a:ext cx="642862" cy="399703"/>
          </a:xfrm>
          <a:prstGeom prst="rightArrow">
            <a:avLst>
              <a:gd name="adj1" fmla="val 40000"/>
              <a:gd name="adj2" fmla="val 50000"/>
            </a:avLst>
          </a:prstGeom>
          <a:gradFill flip="none" rotWithShape="1">
            <a:gsLst>
              <a:gs pos="0">
                <a:schemeClr val="accent1">
                  <a:lumMod val="5000"/>
                  <a:lumOff val="95000"/>
                  <a:alpha val="0"/>
                </a:schemeClr>
              </a:gs>
              <a:gs pos="50000">
                <a:schemeClr val="bg1">
                  <a:lumMod val="95000"/>
                </a:schemeClr>
              </a:gs>
            </a:gsLst>
            <a:lin ang="0" scaled="1"/>
            <a:tileRect/>
          </a:gradFill>
          <a:ln w="15875">
            <a:gradFill flip="none" rotWithShape="1">
              <a:gsLst>
                <a:gs pos="11000">
                  <a:schemeClr val="accent1">
                    <a:lumMod val="0"/>
                    <a:lumOff val="100000"/>
                    <a:alpha val="0"/>
                  </a:schemeClr>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7569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70"/>
                                        </p:tgtEl>
                                        <p:attrNameLst>
                                          <p:attrName>style.visibility</p:attrName>
                                        </p:attrNameLst>
                                      </p:cBhvr>
                                      <p:to>
                                        <p:strVal val="visible"/>
                                      </p:to>
                                    </p:set>
                                  </p:childTnLst>
                                </p:cTn>
                              </p:par>
                            </p:childTnLst>
                          </p:cTn>
                        </p:par>
                        <p:par>
                          <p:cTn id="48" fill="hold">
                            <p:stCondLst>
                              <p:cond delay="0"/>
                            </p:stCondLst>
                            <p:childTnLst>
                              <p:par>
                                <p:cTn id="49" presetID="22" presetClass="entr" presetSubtype="4"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down)">
                                      <p:cBhvr>
                                        <p:cTn id="5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66" grpId="0" animBg="1"/>
      <p:bldP spid="69" grpId="0" animBg="1"/>
      <p:bldP spid="70" grpId="0" animBg="1"/>
      <p:bldP spid="7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Authentication Profile Configuration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34" y="1507914"/>
            <a:ext cx="10811553"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authentication-profile name </a:t>
            </a:r>
            <a:r>
              <a:rPr lang="en-US" sz="1600" i="1" dirty="0" smtClean="0">
                <a:latin typeface="Huawei Sans" panose="020C0503030203020204" pitchFamily="34" charset="0"/>
              </a:rPr>
              <a:t>authentication-profile-name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1" y="1075767"/>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Create an authentication profile and enter the authentication profile view.</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2" y="1726797"/>
            <a:ext cx="10830215" cy="703089"/>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You can configure parameters in an authentication profile to implement varying access control for different users on the device. After configuring an authentication profile, apply it to an interface or a </a:t>
            </a:r>
            <a:r>
              <a:rPr lang="en-US" sz="1400" dirty="0" err="1" smtClean="0">
                <a:latin typeface="Huawei Sans" panose="020C0503030203020204" pitchFamily="34" charset="0"/>
              </a:rPr>
              <a:t>VAP</a:t>
            </a:r>
            <a:r>
              <a:rPr lang="en-US" sz="1400" dirty="0" smtClean="0">
                <a:latin typeface="Huawei Sans" panose="020C0503030203020204" pitchFamily="34" charset="0"/>
              </a:rPr>
              <a:t> profile to enable NAC.</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34" y="3148195"/>
            <a:ext cx="1081155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-access-profile </a:t>
            </a:r>
            <a:r>
              <a:rPr lang="en-US" sz="1600" i="1" dirty="0" smtClean="0">
                <a:latin typeface="Huawei Sans" panose="020C0503030203020204" pitchFamily="34" charset="0"/>
              </a:rPr>
              <a:t>access-profile-name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1" y="2716048"/>
            <a:ext cx="10713910" cy="338554"/>
          </a:xfrm>
          <a:prstGeom prst="rect">
            <a:avLst/>
          </a:prstGeom>
        </p:spPr>
        <p:txBody>
          <a:bodyPr wrap="square">
            <a:noAutofit/>
          </a:bodyPr>
          <a:lstStyle/>
          <a:p>
            <a:pPr marL="342900" indent="-342900" fontAlgn="ctr">
              <a:buFont typeface="+mj-lt"/>
              <a:buAutoNum type="arabicPeriod" startAt="2"/>
            </a:pPr>
            <a:r>
              <a:rPr lang="en-US" altLang="zh-CN" sz="1600" dirty="0" smtClean="0">
                <a:latin typeface="Huawei Sans" panose="020C0503030203020204" pitchFamily="34" charset="0"/>
              </a:rPr>
              <a:t>Bind an </a:t>
            </a:r>
            <a:r>
              <a:rPr lang="en-US" sz="1600" dirty="0" smtClean="0">
                <a:latin typeface="Huawei Sans" panose="020C0503030203020204" pitchFamily="34" charset="0"/>
              </a:rPr>
              <a:t>access profile to an authentication profile.</a:t>
            </a:r>
            <a:endParaRPr lang="en-US" sz="1600" dirty="0">
              <a:latin typeface="Huawei Sans" panose="020C0503030203020204" pitchFamily="34" charset="0"/>
            </a:endParaRPr>
          </a:p>
        </p:txBody>
      </p:sp>
      <p:sp>
        <p:nvSpPr>
          <p:cNvPr id="13" name="矩形 12">
            <a:extLst>
              <a:ext uri="{FF2B5EF4-FFF2-40B4-BE49-F238E27FC236}">
                <a16:creationId xmlns:a16="http://schemas.microsoft.com/office/drawing/2014/main" xmlns="" id="{4155CF1B-D6D5-4CBC-A7C4-3539BA1D8C49}"/>
              </a:ext>
            </a:extLst>
          </p:cNvPr>
          <p:cNvSpPr/>
          <p:nvPr/>
        </p:nvSpPr>
        <p:spPr>
          <a:xfrm>
            <a:off x="937534" y="3609868"/>
            <a:ext cx="10811553"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mac-access-profile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a:extLst>
              <a:ext uri="{FF2B5EF4-FFF2-40B4-BE49-F238E27FC236}">
                <a16:creationId xmlns:a16="http://schemas.microsoft.com/office/drawing/2014/main" xmlns="" id="{4155CF1B-D6D5-4CBC-A7C4-3539BA1D8C49}"/>
              </a:ext>
            </a:extLst>
          </p:cNvPr>
          <p:cNvSpPr/>
          <p:nvPr/>
        </p:nvSpPr>
        <p:spPr>
          <a:xfrm>
            <a:off x="937535" y="4100822"/>
            <a:ext cx="10811552"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portal-access-profile </a:t>
            </a:r>
            <a:r>
              <a:rPr lang="en-US" sz="1600" i="1" dirty="0" smtClean="0">
                <a:latin typeface="Huawei Sans" panose="020C0503030203020204" pitchFamily="34" charset="0"/>
              </a:rPr>
              <a:t>access-profile-name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34" y="4336660"/>
            <a:ext cx="10811554" cy="1631216"/>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You can bind an access profile of the required type to an authentication profile. When more than one access profile is bound to an authentication profile, multi-mode authentication is used. There is no limitation on the sequence of binding access profiles. The device triggers authentication of a specific type based on the authentication packet received. You can bind one 802.1X access profile, one MAC access profile, and one Portal access profile to the same authentication profile at most.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052969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Authentication Profile Configuration (2)</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26522" y="1502316"/>
            <a:ext cx="10822566"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authentication </a:t>
            </a:r>
            <a:r>
              <a:rPr lang="en-US" sz="1600" b="1" dirty="0" err="1" smtClean="0">
                <a:latin typeface="Huawei Sans" panose="020C0503030203020204" pitchFamily="34" charset="0"/>
              </a:rPr>
              <a:t>dot1x</a:t>
            </a:r>
            <a:r>
              <a:rPr lang="en-US" sz="1600" b="1" dirty="0" smtClean="0">
                <a:latin typeface="Huawei Sans" panose="020C0503030203020204" pitchFamily="34" charset="0"/>
              </a:rPr>
              <a:t>-mac-bypass</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45989" y="1070169"/>
            <a:ext cx="10715594"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Enable MAC address bypass authentication.</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7860" y="1728339"/>
            <a:ext cx="10841227" cy="1015663"/>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MAC address bypass authentication combines 802.1X authentication and MAC address authentication. Before enabling this function in an authentication profile, ensure that an </a:t>
            </a:r>
            <a:r>
              <a:rPr lang="en-US" sz="1400" dirty="0" err="1" smtClean="0">
                <a:latin typeface="Huawei Sans" panose="020C0503030203020204" pitchFamily="34" charset="0"/>
              </a:rPr>
              <a:t>802.1X</a:t>
            </a:r>
            <a:r>
              <a:rPr lang="en-US" sz="1400" dirty="0" smtClean="0">
                <a:latin typeface="Huawei Sans" panose="020C0503030203020204" pitchFamily="34" charset="0"/>
              </a:rPr>
              <a:t> access profile and a MAC access profile have been bound to the authentication profile.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26522" y="3329870"/>
            <a:ext cx="10822566" cy="442914"/>
          </a:xfrm>
          <a:prstGeom prst="rect">
            <a:avLst/>
          </a:prstGeom>
          <a:solidFill>
            <a:schemeClr val="bg1">
              <a:lumMod val="85000"/>
            </a:schemeClr>
          </a:solidFill>
          <a:ln>
            <a:noFill/>
          </a:ln>
        </p:spPr>
        <p:txBody>
          <a:bodyPr wrap="square" anchor="ctr">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authen</a:t>
            </a:r>
            <a:r>
              <a:rPr lang="en-US" sz="1600" dirty="0" smtClean="0">
                <a:latin typeface="Huawei Sans" panose="020C0503030203020204" pitchFamily="34" charset="0"/>
              </a:rPr>
              <a:t>-profile-</a:t>
            </a:r>
            <a:r>
              <a:rPr lang="en-US" sz="1600" dirty="0" err="1" smtClean="0">
                <a:latin typeface="Huawei Sans" panose="020C0503030203020204" pitchFamily="34" charset="0"/>
              </a:rPr>
              <a:t>ProfileName</a:t>
            </a:r>
            <a:r>
              <a:rPr lang="en-US" sz="1600" dirty="0" smtClean="0">
                <a:latin typeface="Huawei Sans" panose="020C0503030203020204" pitchFamily="34" charset="0"/>
              </a:rPr>
              <a:t>] </a:t>
            </a:r>
            <a:r>
              <a:rPr lang="en-US" sz="1600" b="1" dirty="0" smtClean="0">
                <a:latin typeface="Huawei Sans" panose="020C0503030203020204" pitchFamily="34" charset="0"/>
              </a:rPr>
              <a:t>access-domain </a:t>
            </a:r>
            <a:r>
              <a:rPr lang="en-US" sz="1600" i="1" dirty="0" smtClean="0">
                <a:latin typeface="Huawei Sans" panose="020C0503030203020204" pitchFamily="34" charset="0"/>
              </a:rPr>
              <a:t>domain-name</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dot1x</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mac-</a:t>
            </a:r>
            <a:r>
              <a:rPr lang="en-US" sz="1600" b="1" dirty="0" err="1" smtClean="0">
                <a:latin typeface="Huawei Sans" panose="020C0503030203020204" pitchFamily="34" charset="0"/>
              </a:rPr>
              <a:t>authen</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portal </a:t>
            </a:r>
            <a:r>
              <a:rPr lang="en-US" sz="1600" dirty="0" smtClean="0">
                <a:latin typeface="Huawei Sans" panose="020C0503030203020204" pitchFamily="34" charset="0"/>
              </a:rPr>
              <a:t>]</a:t>
            </a:r>
            <a:r>
              <a:rPr lang="en-US" sz="1600" b="1" dirty="0" smtClean="0">
                <a:latin typeface="Huawei Sans" panose="020C0503030203020204" pitchFamily="34" charset="0"/>
              </a:rPr>
              <a:t> * </a:t>
            </a:r>
            <a:r>
              <a:rPr lang="en-US" sz="1600" dirty="0" smtClean="0">
                <a:latin typeface="Huawei Sans" panose="020C0503030203020204" pitchFamily="34" charset="0"/>
              </a:rPr>
              <a:t>[</a:t>
            </a:r>
            <a:r>
              <a:rPr lang="en-US" sz="1600" b="1" dirty="0" smtClean="0">
                <a:latin typeface="Huawei Sans" panose="020C0503030203020204" pitchFamily="34" charset="0"/>
              </a:rPr>
              <a:t> force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45989" y="2926297"/>
            <a:ext cx="10715594" cy="338554"/>
          </a:xfrm>
          <a:prstGeom prst="rect">
            <a:avLst/>
          </a:prstGeom>
        </p:spPr>
        <p:txBody>
          <a:bodyPr wrap="square">
            <a:noAutofit/>
          </a:bodyPr>
          <a:lstStyle/>
          <a:p>
            <a:pPr marL="342900" indent="-342900" fontAlgn="ctr">
              <a:buFont typeface="+mj-lt"/>
              <a:buAutoNum type="arabicPeriod" startAt="4"/>
            </a:pPr>
            <a:r>
              <a:rPr lang="en-US" altLang="zh-CN" sz="1600" dirty="0" smtClean="0">
                <a:latin typeface="Huawei Sans" panose="020C0503030203020204" pitchFamily="34" charset="0"/>
              </a:rPr>
              <a:t>Configure a </a:t>
            </a:r>
            <a:r>
              <a:rPr lang="en-US" sz="1600" dirty="0" smtClean="0">
                <a:latin typeface="Huawei Sans" panose="020C0503030203020204" pitchFamily="34" charset="0"/>
              </a:rPr>
              <a:t>default domain or forcible domain for users.</a:t>
            </a:r>
            <a:endParaRPr lang="en-US" sz="1600" dirty="0">
              <a:latin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07858" y="3676626"/>
            <a:ext cx="10841229" cy="2246769"/>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device manages users in domains. </a:t>
            </a:r>
            <a:r>
              <a:rPr lang="en-US" sz="1400" b="1" dirty="0" smtClean="0">
                <a:latin typeface="Huawei Sans" panose="020C0503030203020204" pitchFamily="34" charset="0"/>
              </a:rPr>
              <a:t>force</a:t>
            </a:r>
            <a:r>
              <a:rPr lang="en-US" sz="1400" dirty="0" smtClean="0">
                <a:latin typeface="Huawei Sans" panose="020C0503030203020204" pitchFamily="34" charset="0"/>
              </a:rPr>
              <a:t> configures a forcible domain. If this parameter is not specified, a default domain is configured. The </a:t>
            </a:r>
            <a:r>
              <a:rPr lang="en-US" sz="1400" b="1" dirty="0" err="1" smtClean="0">
                <a:latin typeface="Huawei Sans" panose="020C0503030203020204" pitchFamily="34" charset="0"/>
              </a:rPr>
              <a:t>dot1x</a:t>
            </a:r>
            <a:r>
              <a:rPr lang="en-US" sz="1400" dirty="0" smtClean="0">
                <a:latin typeface="Huawei Sans" panose="020C0503030203020204" pitchFamily="34" charset="0"/>
              </a:rPr>
              <a:t>, </a:t>
            </a:r>
            <a:r>
              <a:rPr lang="en-US" sz="1400" b="1" dirty="0" smtClean="0">
                <a:latin typeface="Huawei Sans" panose="020C0503030203020204" pitchFamily="34" charset="0"/>
              </a:rPr>
              <a:t>mac-</a:t>
            </a:r>
            <a:r>
              <a:rPr lang="en-US" sz="1400" b="1" dirty="0" err="1" smtClean="0">
                <a:latin typeface="Huawei Sans" panose="020C0503030203020204" pitchFamily="34" charset="0"/>
              </a:rPr>
              <a:t>authen</a:t>
            </a:r>
            <a:r>
              <a:rPr lang="en-US" sz="1400" dirty="0" smtClean="0">
                <a:latin typeface="Huawei Sans" panose="020C0503030203020204" pitchFamily="34" charset="0"/>
              </a:rPr>
              <a:t>, and </a:t>
            </a:r>
            <a:r>
              <a:rPr lang="en-US" sz="1400" b="1" dirty="0" smtClean="0">
                <a:latin typeface="Huawei Sans" panose="020C0503030203020204" pitchFamily="34" charset="0"/>
              </a:rPr>
              <a:t>portal</a:t>
            </a:r>
            <a:r>
              <a:rPr lang="en-US" sz="1400" dirty="0" smtClean="0">
                <a:latin typeface="Huawei Sans" panose="020C0503030203020204" pitchFamily="34" charset="0"/>
              </a:rPr>
              <a:t> parameters specify the type of users for whom a default domain or forcible domain is configured. </a:t>
            </a:r>
            <a:endParaRPr lang="en-US" altLang="zh-CN" sz="14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361950" indent="-361950" fontAlgn="ctr">
              <a:lnSpc>
                <a:spcPts val="2400"/>
              </a:lnSpc>
              <a:buFont typeface="Arial" panose="020B0604020202020204" pitchFamily="34" charset="0"/>
              <a:buChar char="•"/>
            </a:pPr>
            <a:r>
              <a:rPr lang="en-US" sz="1200" dirty="0" smtClean="0">
                <a:latin typeface="Huawei Sans" panose="020C0503030203020204" pitchFamily="34" charset="0"/>
              </a:rPr>
              <a:t>When a default domain is configured, the device authenticates users based on the domain names contained in the user names. If a user name does not contain any domain name, the device authenticates the user in the default domain.</a:t>
            </a:r>
            <a:endParaRPr lang="en-US" altLang="zh-CN" sz="12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marL="361950" indent="-361950" fontAlgn="ctr">
              <a:lnSpc>
                <a:spcPts val="2400"/>
              </a:lnSpc>
              <a:buFont typeface="Arial" panose="020B0604020202020204" pitchFamily="34" charset="0"/>
              <a:buChar char="•"/>
            </a:pPr>
            <a:r>
              <a:rPr lang="en-US" sz="1200" dirty="0" smtClean="0">
                <a:latin typeface="Huawei Sans" panose="020C0503030203020204" pitchFamily="34" charset="0"/>
              </a:rPr>
              <a:t>When a forcible domain is configured, the device authenticates users in the forcible domain, regardless of whether the user names contain domain names.</a:t>
            </a:r>
            <a:endParaRPr lang="en-US" altLang="zh-CN"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3424022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Extended Function: Configuring Static Users</a:t>
            </a:r>
            <a:endParaRPr lang="en-US" altLang="zh-CN" dirty="0"/>
          </a:p>
        </p:txBody>
      </p:sp>
      <p:sp>
        <p:nvSpPr>
          <p:cNvPr id="15" name="文本占位符 14"/>
          <p:cNvSpPr>
            <a:spLocks noGrp="1"/>
          </p:cNvSpPr>
          <p:nvPr>
            <p:ph type="body" sz="quarter" idx="10"/>
          </p:nvPr>
        </p:nvSpPr>
        <p:spPr>
          <a:xfrm>
            <a:off x="455612" y="1052514"/>
            <a:ext cx="11293476" cy="855545"/>
          </a:xfrm>
        </p:spPr>
        <p:txBody>
          <a:bodyPr/>
          <a:lstStyle/>
          <a:p>
            <a:r>
              <a:rPr lang="en-US" sz="1800" dirty="0" smtClean="0"/>
              <a:t>During network deployment, static IP addresses are assigned to dumb terminals such as printers, which can be configured as static users for flexible authentication.</a:t>
            </a:r>
            <a:endParaRPr lang="en-US" altLang="zh-CN" sz="1800" dirty="0" smtClean="0"/>
          </a:p>
        </p:txBody>
      </p:sp>
      <p:sp>
        <p:nvSpPr>
          <p:cNvPr id="12" name="矩形 11">
            <a:extLst>
              <a:ext uri="{FF2B5EF4-FFF2-40B4-BE49-F238E27FC236}">
                <a16:creationId xmlns:a16="http://schemas.microsoft.com/office/drawing/2014/main" xmlns="" id="{4155CF1B-D6D5-4CBC-A7C4-3539BA1D8C49}"/>
              </a:ext>
            </a:extLst>
          </p:cNvPr>
          <p:cNvSpPr/>
          <p:nvPr/>
        </p:nvSpPr>
        <p:spPr>
          <a:xfrm>
            <a:off x="900000" y="2389460"/>
            <a:ext cx="10849087" cy="523220"/>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a:t>
            </a:r>
            <a:r>
              <a:rPr lang="en-US" sz="1400" i="1" dirty="0" smtClean="0">
                <a:latin typeface="Huawei Sans" panose="020C0503030203020204" pitchFamily="34" charset="0"/>
              </a:rPr>
              <a:t>start-</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b="1" dirty="0" smtClean="0">
                <a:latin typeface="Huawei Sans" panose="020C0503030203020204" pitchFamily="34" charset="0"/>
              </a:rPr>
              <a:t> </a:t>
            </a:r>
            <a:r>
              <a:rPr lang="en-US" sz="1400" dirty="0" smtClean="0">
                <a:latin typeface="Huawei Sans" panose="020C0503030203020204" pitchFamily="34" charset="0"/>
              </a:rPr>
              <a:t>[ </a:t>
            </a:r>
            <a:r>
              <a:rPr lang="en-US" sz="1400" i="1" dirty="0" smtClean="0">
                <a:latin typeface="Huawei Sans" panose="020C0503030203020204" pitchFamily="34" charset="0"/>
              </a:rPr>
              <a:t>end-</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 [ </a:t>
            </a:r>
            <a:r>
              <a:rPr lang="en-US" sz="1400" b="1" dirty="0" smtClean="0">
                <a:latin typeface="Huawei Sans" panose="020C0503030203020204" pitchFamily="34" charset="0"/>
              </a:rPr>
              <a:t>domain-name</a:t>
            </a:r>
            <a:r>
              <a:rPr lang="en-US" sz="1400" dirty="0" smtClean="0">
                <a:latin typeface="Huawei Sans" panose="020C0503030203020204" pitchFamily="34" charset="0"/>
              </a:rPr>
              <a:t> </a:t>
            </a:r>
            <a:r>
              <a:rPr lang="en-US" sz="1400" i="1" dirty="0" smtClean="0">
                <a:latin typeface="Huawei Sans" panose="020C0503030203020204" pitchFamily="34" charset="0"/>
              </a:rPr>
              <a:t>domain-name</a:t>
            </a:r>
            <a:r>
              <a:rPr lang="en-US" sz="1400" dirty="0" smtClean="0">
                <a:latin typeface="Huawei Sans" panose="020C0503030203020204" pitchFamily="34" charset="0"/>
              </a:rPr>
              <a:t> | </a:t>
            </a:r>
            <a:r>
              <a:rPr lang="en-US" sz="1400" b="1" dirty="0" smtClean="0">
                <a:latin typeface="Huawei Sans" panose="020C0503030203020204" pitchFamily="34" charset="0"/>
              </a:rPr>
              <a:t>interface</a:t>
            </a:r>
            <a:r>
              <a:rPr lang="en-US" sz="1400" dirty="0" smtClean="0">
                <a:latin typeface="Huawei Sans" panose="020C0503030203020204" pitchFamily="34" charset="0"/>
              </a:rPr>
              <a:t> </a:t>
            </a:r>
            <a:r>
              <a:rPr lang="en-US" sz="1400" i="1" dirty="0" smtClean="0">
                <a:latin typeface="Huawei Sans" panose="020C0503030203020204" pitchFamily="34" charset="0"/>
              </a:rPr>
              <a:t>interface-type</a:t>
            </a:r>
            <a:r>
              <a:rPr lang="en-US" sz="1400" dirty="0" smtClean="0">
                <a:latin typeface="Huawei Sans" panose="020C0503030203020204" pitchFamily="34" charset="0"/>
              </a:rPr>
              <a:t> </a:t>
            </a:r>
            <a:r>
              <a:rPr lang="en-US" sz="1400" i="1" dirty="0" smtClean="0">
                <a:latin typeface="Huawei Sans" panose="020C0503030203020204" pitchFamily="34" charset="0"/>
              </a:rPr>
              <a:t>interface-number</a:t>
            </a:r>
            <a:r>
              <a:rPr lang="en-US" sz="1400" dirty="0" smtClean="0">
                <a:latin typeface="Huawei Sans" panose="020C0503030203020204" pitchFamily="34" charset="0"/>
              </a:rPr>
              <a:t> | </a:t>
            </a:r>
            <a:r>
              <a:rPr lang="en-US" sz="1400" b="1" dirty="0" smtClean="0">
                <a:latin typeface="Huawei Sans" panose="020C0503030203020204" pitchFamily="34" charset="0"/>
              </a:rPr>
              <a:t>mac-address</a:t>
            </a:r>
            <a:r>
              <a:rPr lang="en-US" sz="1400" dirty="0" smtClean="0">
                <a:latin typeface="Huawei Sans" panose="020C0503030203020204" pitchFamily="34" charset="0"/>
              </a:rPr>
              <a:t> </a:t>
            </a:r>
            <a:r>
              <a:rPr lang="en-US" sz="1400" i="1" dirty="0" smtClean="0">
                <a:latin typeface="Huawei Sans" panose="020C0503030203020204" pitchFamily="34" charset="0"/>
              </a:rPr>
              <a:t>mac-address</a:t>
            </a:r>
            <a:r>
              <a:rPr lang="en-US" sz="1400" dirty="0" smtClean="0">
                <a:latin typeface="Huawei Sans" panose="020C0503030203020204" pitchFamily="34" charset="0"/>
              </a:rPr>
              <a:t> | </a:t>
            </a:r>
            <a:r>
              <a:rPr lang="en-US" sz="1400" b="1" dirty="0" err="1" smtClean="0">
                <a:latin typeface="Huawei Sans" panose="020C0503030203020204" pitchFamily="34" charset="0"/>
              </a:rPr>
              <a:t>vlan</a:t>
            </a:r>
            <a:r>
              <a:rPr lang="en-US" sz="1400" dirty="0" smtClean="0">
                <a:latin typeface="Huawei Sans" panose="020C0503030203020204" pitchFamily="34" charset="0"/>
              </a:rPr>
              <a:t> </a:t>
            </a:r>
            <a:r>
              <a:rPr lang="en-US" sz="1400" i="1" dirty="0" err="1" smtClean="0">
                <a:latin typeface="Huawei Sans" panose="020C0503030203020204" pitchFamily="34" charset="0"/>
              </a:rPr>
              <a:t>vlan</a:t>
            </a:r>
            <a:r>
              <a:rPr lang="en-US" sz="1400" i="1" dirty="0" smtClean="0">
                <a:latin typeface="Huawei Sans" panose="020C0503030203020204" pitchFamily="34" charset="0"/>
              </a:rPr>
              <a:t>-id</a:t>
            </a:r>
            <a:r>
              <a:rPr lang="en-US" sz="1400" dirty="0" smtClean="0">
                <a:latin typeface="Huawei Sans" panose="020C0503030203020204" pitchFamily="34" charset="0"/>
              </a:rPr>
              <a:t> ]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47840" y="2010657"/>
            <a:ext cx="11301247" cy="349369"/>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parameters such as the IP address range, domain name, connected interface, and </a:t>
            </a:r>
            <a:r>
              <a:rPr lang="en-US" sz="1600" dirty="0" err="1" smtClean="0">
                <a:latin typeface="Huawei Sans" panose="020C0503030203020204" pitchFamily="34" charset="0"/>
              </a:rPr>
              <a:t>VLAN</a:t>
            </a:r>
            <a:r>
              <a:rPr lang="en-US" sz="1600" dirty="0" smtClean="0">
                <a:latin typeface="Huawei Sans" panose="020C0503030203020204" pitchFamily="34" charset="0"/>
              </a:rPr>
              <a:t> for a static user.</a:t>
            </a:r>
            <a:endParaRPr lang="en-US" sz="1600" dirty="0">
              <a:latin typeface="Huawei Sans" panose="020C0503030203020204" pitchFamily="34" charset="0"/>
            </a:endParaRPr>
          </a:p>
        </p:txBody>
      </p:sp>
      <p:sp>
        <p:nvSpPr>
          <p:cNvPr id="16" name="矩形 15">
            <a:extLst>
              <a:ext uri="{FF2B5EF4-FFF2-40B4-BE49-F238E27FC236}">
                <a16:creationId xmlns:a16="http://schemas.microsoft.com/office/drawing/2014/main" xmlns="" id="{4155CF1B-D6D5-4CBC-A7C4-3539BA1D8C49}"/>
              </a:ext>
            </a:extLst>
          </p:cNvPr>
          <p:cNvSpPr/>
          <p:nvPr/>
        </p:nvSpPr>
        <p:spPr>
          <a:xfrm>
            <a:off x="900000" y="3411499"/>
            <a:ext cx="10849087" cy="523220"/>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a:t>
            </a:r>
            <a:r>
              <a:rPr lang="en-US" sz="1400" dirty="0" smtClean="0">
                <a:latin typeface="Huawei Sans" panose="020C0503030203020204" pitchFamily="34" charset="0"/>
              </a:rPr>
              <a:t> </a:t>
            </a:r>
            <a:r>
              <a:rPr lang="en-US" sz="1400" b="1" dirty="0" smtClean="0">
                <a:latin typeface="Huawei Sans" panose="020C0503030203020204" pitchFamily="34" charset="0"/>
              </a:rPr>
              <a:t>username</a:t>
            </a:r>
            <a:r>
              <a:rPr lang="en-US" sz="1400" dirty="0" smtClean="0">
                <a:latin typeface="Huawei Sans" panose="020C0503030203020204" pitchFamily="34" charset="0"/>
              </a:rPr>
              <a:t> </a:t>
            </a:r>
            <a:r>
              <a:rPr lang="en-US" sz="1400" b="1" dirty="0" err="1" smtClean="0">
                <a:latin typeface="Huawei Sans" panose="020C0503030203020204" pitchFamily="34" charset="0"/>
              </a:rPr>
              <a:t>macaddress</a:t>
            </a:r>
            <a:r>
              <a:rPr lang="en-US" sz="1400" dirty="0" smtClean="0">
                <a:latin typeface="Huawei Sans" panose="020C0503030203020204" pitchFamily="34" charset="0"/>
              </a:rPr>
              <a:t> </a:t>
            </a:r>
            <a:r>
              <a:rPr lang="en-US" sz="1400" b="1" dirty="0" smtClean="0">
                <a:latin typeface="Huawei Sans" panose="020C0503030203020204" pitchFamily="34" charset="0"/>
              </a:rPr>
              <a:t>format</a:t>
            </a:r>
            <a:r>
              <a:rPr lang="en-US" sz="1400" dirty="0" smtClean="0">
                <a:latin typeface="Huawei Sans" panose="020C0503030203020204" pitchFamily="34" charset="0"/>
              </a:rPr>
              <a:t> { </a:t>
            </a:r>
            <a:r>
              <a:rPr lang="en-US" sz="1400" b="1" dirty="0" smtClean="0">
                <a:latin typeface="Huawei Sans" panose="020C0503030203020204" pitchFamily="34" charset="0"/>
              </a:rPr>
              <a:t>with-hyphen</a:t>
            </a:r>
            <a:r>
              <a:rPr lang="en-US" sz="1400" dirty="0" smtClean="0">
                <a:latin typeface="Huawei Sans" panose="020C0503030203020204" pitchFamily="34" charset="0"/>
              </a:rPr>
              <a:t> [ </a:t>
            </a:r>
            <a:r>
              <a:rPr lang="en-US" sz="1400" b="1" dirty="0" smtClean="0">
                <a:latin typeface="Huawei Sans" panose="020C0503030203020204" pitchFamily="34" charset="0"/>
              </a:rPr>
              <a:t>normal</a:t>
            </a:r>
            <a:r>
              <a:rPr lang="en-US" sz="1400" dirty="0" smtClean="0">
                <a:latin typeface="Huawei Sans" panose="020C0503030203020204" pitchFamily="34" charset="0"/>
              </a:rPr>
              <a:t> ] [ </a:t>
            </a:r>
            <a:r>
              <a:rPr lang="en-US" sz="1400" b="1" dirty="0" smtClean="0">
                <a:latin typeface="Huawei Sans" panose="020C0503030203020204" pitchFamily="34" charset="0"/>
              </a:rPr>
              <a:t>colon</a:t>
            </a:r>
            <a:r>
              <a:rPr lang="en-US" sz="1400" dirty="0" smtClean="0">
                <a:latin typeface="Huawei Sans" panose="020C0503030203020204" pitchFamily="34" charset="0"/>
              </a:rPr>
              <a:t> ] | </a:t>
            </a:r>
            <a:r>
              <a:rPr lang="en-US" sz="1400" b="1" dirty="0" smtClean="0">
                <a:latin typeface="Huawei Sans" panose="020C0503030203020204" pitchFamily="34" charset="0"/>
              </a:rPr>
              <a:t>without-hyphen</a:t>
            </a:r>
            <a:r>
              <a:rPr lang="en-US" sz="1400" dirty="0" smtClean="0">
                <a:latin typeface="Huawei Sans" panose="020C0503030203020204" pitchFamily="34" charset="0"/>
              </a:rPr>
              <a:t> } [ </a:t>
            </a:r>
            <a:r>
              <a:rPr lang="en-US" sz="1400" b="1" dirty="0" smtClean="0">
                <a:latin typeface="Huawei Sans" panose="020C0503030203020204" pitchFamily="34" charset="0"/>
              </a:rPr>
              <a:t>uppercase</a:t>
            </a:r>
            <a:r>
              <a:rPr lang="en-US" sz="1400" dirty="0" smtClean="0">
                <a:latin typeface="Huawei Sans" panose="020C0503030203020204" pitchFamily="34" charset="0"/>
              </a:rPr>
              <a:t> ] [ </a:t>
            </a:r>
            <a:r>
              <a:rPr lang="en-US" sz="1400" b="1" dirty="0" smtClean="0">
                <a:latin typeface="Huawei Sans" panose="020C0503030203020204" pitchFamily="34" charset="0"/>
              </a:rPr>
              <a:t>password-with-</a:t>
            </a:r>
            <a:r>
              <a:rPr lang="en-US" sz="1400" b="1" dirty="0" err="1" smtClean="0">
                <a:latin typeface="Huawei Sans" panose="020C0503030203020204" pitchFamily="34" charset="0"/>
              </a:rPr>
              <a:t>macaddress</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a:extLst>
              <a:ext uri="{FF2B5EF4-FFF2-40B4-BE49-F238E27FC236}">
                <a16:creationId xmlns:a16="http://schemas.microsoft.com/office/drawing/2014/main" xmlns="" id="{44C4E0BA-5C90-4FB6-BCA6-99B663B19FA8}"/>
              </a:ext>
            </a:extLst>
          </p:cNvPr>
          <p:cNvSpPr/>
          <p:nvPr/>
        </p:nvSpPr>
        <p:spPr>
          <a:xfrm>
            <a:off x="455613" y="3022897"/>
            <a:ext cx="11018291"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parameters such as the user name and password of the </a:t>
            </a:r>
            <a:r>
              <a:rPr lang="en-US" altLang="zh-CN" sz="1600" dirty="0" smtClean="0">
                <a:latin typeface="Huawei Sans" panose="020C0503030203020204" pitchFamily="34" charset="0"/>
              </a:rPr>
              <a:t>static user</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900000" y="4056335"/>
            <a:ext cx="10849087"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username format-include</a:t>
            </a:r>
            <a:r>
              <a:rPr lang="en-US" sz="1400" dirty="0" smtClean="0">
                <a:latin typeface="Huawei Sans" panose="020C0503030203020204" pitchFamily="34" charset="0"/>
              </a:rPr>
              <a:t> { </a:t>
            </a:r>
            <a:r>
              <a:rPr lang="en-US" sz="1400" b="1" dirty="0" err="1" smtClean="0">
                <a:latin typeface="Huawei Sans" panose="020C0503030203020204" pitchFamily="34" charset="0"/>
              </a:rPr>
              <a:t>ip</a:t>
            </a:r>
            <a:r>
              <a:rPr lang="en-US" sz="1400" b="1" dirty="0" smtClean="0">
                <a:latin typeface="Huawei Sans" panose="020C0503030203020204" pitchFamily="34" charset="0"/>
              </a:rPr>
              <a:t>-address</a:t>
            </a:r>
            <a:r>
              <a:rPr lang="en-US" sz="1400" dirty="0" smtClean="0">
                <a:latin typeface="Huawei Sans" panose="020C0503030203020204" pitchFamily="34" charset="0"/>
              </a:rPr>
              <a:t> | </a:t>
            </a:r>
            <a:r>
              <a:rPr lang="en-US" sz="1400" b="1" dirty="0" smtClean="0">
                <a:latin typeface="Huawei Sans" panose="020C0503030203020204" pitchFamily="34" charset="0"/>
              </a:rPr>
              <a:t>mac-address</a:t>
            </a:r>
            <a:r>
              <a:rPr lang="en-US" sz="1400" dirty="0" smtClean="0">
                <a:latin typeface="Huawei Sans" panose="020C0503030203020204" pitchFamily="34" charset="0"/>
              </a:rPr>
              <a:t> | </a:t>
            </a:r>
            <a:r>
              <a:rPr lang="en-US" sz="1400" b="1" dirty="0" smtClean="0">
                <a:latin typeface="Huawei Sans" panose="020C0503030203020204" pitchFamily="34" charset="0"/>
              </a:rPr>
              <a:t>system-name</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4155CF1B-D6D5-4CBC-A7C4-3539BA1D8C49}"/>
              </a:ext>
            </a:extLst>
          </p:cNvPr>
          <p:cNvSpPr/>
          <p:nvPr/>
        </p:nvSpPr>
        <p:spPr>
          <a:xfrm>
            <a:off x="900000" y="4516511"/>
            <a:ext cx="10849087" cy="307777"/>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static-user password cipher </a:t>
            </a:r>
            <a:r>
              <a:rPr lang="en-US" sz="1400" i="1" dirty="0" smtClean="0">
                <a:latin typeface="Huawei Sans" panose="020C0503030203020204" pitchFamily="34" charset="0"/>
              </a:rPr>
              <a:t>password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文本占位符 14"/>
          <p:cNvSpPr txBox="1">
            <a:spLocks/>
          </p:cNvSpPr>
          <p:nvPr/>
        </p:nvSpPr>
        <p:spPr bwMode="auto">
          <a:xfrm>
            <a:off x="455612" y="4956325"/>
            <a:ext cx="11293476" cy="124417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800" dirty="0"/>
              <a:t>After a static user is configured, you can enable 802.1X authentication, MAC address authentication, or Portal authentication on the interface connected to the user. Then, the device uses static user information such as the user IP address as the user name for authentication</a:t>
            </a:r>
            <a:r>
              <a:rPr lang="en-US" sz="1800" dirty="0" smtClean="0"/>
              <a:t>.</a:t>
            </a:r>
            <a:endParaRPr lang="en-US" sz="1800" dirty="0"/>
          </a:p>
        </p:txBody>
      </p:sp>
    </p:spTree>
    <p:extLst>
      <p:ext uri="{BB962C8B-B14F-4D97-AF65-F5344CB8AC3E}">
        <p14:creationId xmlns:p14="http://schemas.microsoft.com/office/powerpoint/2010/main" val="7529808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Applying NAC</a:t>
            </a:r>
            <a:endParaRPr lang="en-US" altLang="en-US" dirty="0"/>
          </a:p>
        </p:txBody>
      </p:sp>
      <p:sp>
        <p:nvSpPr>
          <p:cNvPr id="3" name="文本占位符 2"/>
          <p:cNvSpPr>
            <a:spLocks noGrp="1"/>
          </p:cNvSpPr>
          <p:nvPr>
            <p:ph type="body" sz="quarter" idx="10"/>
          </p:nvPr>
        </p:nvSpPr>
        <p:spPr>
          <a:xfrm>
            <a:off x="455612" y="1052514"/>
            <a:ext cx="11293476" cy="2072086"/>
          </a:xfrm>
        </p:spPr>
        <p:txBody>
          <a:bodyPr/>
          <a:lstStyle/>
          <a:p>
            <a:r>
              <a:rPr lang="en-US" sz="1800" smtClean="0"/>
              <a:t>An authentication profile is used to manage NAC configurations in a unified manner. To enable NAC, apply an authentication profile to an interface or VAP profile. This implements access control on users connected to the corresponding interface or VAPs.</a:t>
            </a:r>
            <a:endParaRPr lang="en-US" altLang="zh-CN" sz="1800" smtClean="0"/>
          </a:p>
          <a:p>
            <a:r>
              <a:rPr lang="en-US" sz="1800" smtClean="0"/>
              <a:t>The authentication method for users is determined by the access profile bound to the authentication profile.</a:t>
            </a:r>
            <a:endParaRPr lang="en-US" sz="1800" dirty="0"/>
          </a:p>
        </p:txBody>
      </p:sp>
      <p:sp>
        <p:nvSpPr>
          <p:cNvPr id="4" name="矩形 3">
            <a:extLst>
              <a:ext uri="{FF2B5EF4-FFF2-40B4-BE49-F238E27FC236}">
                <a16:creationId xmlns:a16="http://schemas.microsoft.com/office/drawing/2014/main" xmlns="" id="{4155CF1B-D6D5-4CBC-A7C4-3539BA1D8C49}"/>
              </a:ext>
            </a:extLst>
          </p:cNvPr>
          <p:cNvSpPr/>
          <p:nvPr/>
        </p:nvSpPr>
        <p:spPr>
          <a:xfrm>
            <a:off x="1222503" y="4192159"/>
            <a:ext cx="1052658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authentication-profile </a:t>
            </a:r>
            <a:r>
              <a:rPr lang="en-US" sz="1600" i="1" dirty="0" smtClean="0">
                <a:latin typeface="Huawei Sans" panose="020C0503030203020204" pitchFamily="34" charset="0"/>
              </a:rPr>
              <a:t>authentication-profile-name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741970" y="3760012"/>
            <a:ext cx="10718194"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Apply the configured authentication profile. The following uses </a:t>
            </a:r>
            <a:r>
              <a:rPr lang="en-US" sz="1600" dirty="0" err="1" smtClean="0">
                <a:latin typeface="Huawei Sans" panose="020C0503030203020204" pitchFamily="34" charset="0"/>
              </a:rPr>
              <a:t>GE0</a:t>
            </a:r>
            <a:r>
              <a:rPr lang="en-US" sz="1600" dirty="0" smtClean="0">
                <a:latin typeface="Huawei Sans" panose="020C0503030203020204" pitchFamily="34" charset="0"/>
              </a:rPr>
              <a:t>/0/1 as an example.</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1203841" y="4426889"/>
            <a:ext cx="10256322" cy="1015663"/>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a:t>
            </a:r>
            <a:r>
              <a:rPr lang="en-US" sz="1400" b="1" dirty="0" smtClean="0">
                <a:latin typeface="Huawei Sans" panose="020C0503030203020204" pitchFamily="34" charset="0"/>
              </a:rPr>
              <a:t>authentication-profile </a:t>
            </a:r>
            <a:r>
              <a:rPr lang="en-US" sz="1400" dirty="0" smtClean="0">
                <a:latin typeface="Huawei Sans" panose="020C0503030203020204" pitchFamily="34" charset="0"/>
              </a:rPr>
              <a:t>command applies an authentication profile to an interface or </a:t>
            </a:r>
            <a:r>
              <a:rPr lang="en-US" sz="1400" dirty="0" err="1" smtClean="0">
                <a:latin typeface="Huawei Sans" panose="020C0503030203020204" pitchFamily="34" charset="0"/>
              </a:rPr>
              <a:t>VAP</a:t>
            </a:r>
            <a:r>
              <a:rPr lang="en-US" sz="1400" dirty="0" smtClean="0">
                <a:latin typeface="Huawei Sans" panose="020C0503030203020204" pitchFamily="34" charset="0"/>
              </a:rPr>
              <a:t> profile. </a:t>
            </a:r>
          </a:p>
          <a:p>
            <a:pPr fontAlgn="ctr">
              <a:lnSpc>
                <a:spcPts val="2400"/>
              </a:lnSpc>
            </a:pPr>
            <a:r>
              <a:rPr lang="en-US" sz="1400" dirty="0" smtClean="0">
                <a:latin typeface="Huawei Sans" panose="020C0503030203020204" pitchFamily="34" charset="0"/>
              </a:rPr>
              <a:t>By default, no authentication profile is applied to an interface or </a:t>
            </a:r>
            <a:r>
              <a:rPr lang="en-US" sz="1400" dirty="0" err="1" smtClean="0">
                <a:latin typeface="Huawei Sans" panose="020C0503030203020204" pitchFamily="34" charset="0"/>
              </a:rPr>
              <a:t>VAP</a:t>
            </a:r>
            <a:r>
              <a:rPr lang="en-US" sz="1400" dirty="0" smtClean="0">
                <a:latin typeface="Huawei Sans" panose="020C0503030203020204" pitchFamily="34" charset="0"/>
              </a:rPr>
              <a:t> profile. Different types of interfaces or </a:t>
            </a:r>
            <a:r>
              <a:rPr lang="en-US" sz="1400" dirty="0" err="1" smtClean="0">
                <a:latin typeface="Huawei Sans" panose="020C0503030203020204" pitchFamily="34" charset="0"/>
              </a:rPr>
              <a:t>VAP</a:t>
            </a:r>
            <a:r>
              <a:rPr lang="en-US" sz="1400" dirty="0" smtClean="0">
                <a:latin typeface="Huawei Sans" panose="020C0503030203020204" pitchFamily="34" charset="0"/>
              </a:rPr>
              <a:t> profiles may support different NAC functions. For details, see the product documentation.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4C4E0BA-5C90-4FB6-BCA6-99B663B19FA8}"/>
              </a:ext>
            </a:extLst>
          </p:cNvPr>
          <p:cNvSpPr/>
          <p:nvPr/>
        </p:nvSpPr>
        <p:spPr>
          <a:xfrm>
            <a:off x="741970" y="3331407"/>
            <a:ext cx="10718194"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Enter the interface view or </a:t>
            </a:r>
            <a:r>
              <a:rPr lang="en-US" sz="1600" dirty="0" err="1" smtClean="0">
                <a:latin typeface="Huawei Sans" panose="020C0503030203020204" pitchFamily="34" charset="0"/>
              </a:rPr>
              <a:t>VAP</a:t>
            </a:r>
            <a:r>
              <a:rPr lang="en-US" sz="1600" dirty="0" smtClean="0">
                <a:latin typeface="Huawei Sans" panose="020C0503030203020204" pitchFamily="34" charset="0"/>
              </a:rPr>
              <a:t> profile view.</a:t>
            </a:r>
            <a:endParaRPr lang="en-US" sz="1600" dirty="0">
              <a:latin typeface="Huawei Sans" panose="020C0503030203020204" pitchFamily="34" charset="0"/>
            </a:endParaRPr>
          </a:p>
        </p:txBody>
      </p:sp>
    </p:spTree>
    <p:extLst>
      <p:ext uri="{BB962C8B-B14F-4D97-AF65-F5344CB8AC3E}">
        <p14:creationId xmlns:p14="http://schemas.microsoft.com/office/powerpoint/2010/main" val="22527394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Networking Requirements and Authentication Planning</a:t>
            </a:r>
            <a:endParaRPr lang="en-US" altLang="zh-CN" dirty="0"/>
          </a:p>
        </p:txBody>
      </p:sp>
      <p:sp>
        <p:nvSpPr>
          <p:cNvPr id="74" name="圆角矩形 75"/>
          <p:cNvSpPr/>
          <p:nvPr/>
        </p:nvSpPr>
        <p:spPr bwMode="gray">
          <a:xfrm>
            <a:off x="6380957" y="1506224"/>
            <a:ext cx="5200507"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requirements</a:t>
            </a:r>
            <a:endParaRPr lang="en-US" sz="1600" dirty="0">
              <a:solidFill>
                <a:srgbClr val="30B5C5"/>
              </a:solidFill>
              <a:latin typeface="Huawei Sans" panose="020C0503030203020204" pitchFamily="34" charset="0"/>
            </a:endParaRPr>
          </a:p>
        </p:txBody>
      </p:sp>
      <p:sp>
        <p:nvSpPr>
          <p:cNvPr id="75" name="矩形 74">
            <a:extLst>
              <a:ext uri="{FF2B5EF4-FFF2-40B4-BE49-F238E27FC236}">
                <a16:creationId xmlns:a16="http://schemas.microsoft.com/office/drawing/2014/main" xmlns="" id="{8DAF5267-0E7A-4282-B5E3-24A52A24C6AE}"/>
              </a:ext>
            </a:extLst>
          </p:cNvPr>
          <p:cNvSpPr/>
          <p:nvPr/>
        </p:nvSpPr>
        <p:spPr bwMode="gray">
          <a:xfrm>
            <a:off x="6380957" y="1912843"/>
            <a:ext cx="5200507" cy="2517229"/>
          </a:xfrm>
          <a:prstGeom prst="rect">
            <a:avLst/>
          </a:prstGeom>
        </p:spPr>
        <p:txBody>
          <a:bodyPr wrap="square" lIns="48000" tIns="48000" rIns="48000" bIns="48000">
            <a:noAutofit/>
          </a:bodyPr>
          <a:lstStyle/>
          <a:p>
            <a:pPr fontAlgn="ctr"/>
            <a:r>
              <a:rPr lang="en-US" sz="1300" dirty="0" smtClean="0">
                <a:latin typeface="Huawei Sans" panose="020C0503030203020204" pitchFamily="34" charset="0"/>
              </a:rPr>
              <a:t>To enhance network security, an enterprise requires that all terminals (such as PCs, printers, and IP phones) be authenticated before accessing the network.</a:t>
            </a:r>
            <a:endParaRPr lang="en-US" altLang="zh-CN" sz="1300" dirty="0" smtClean="0">
              <a:latin typeface="Huawei Sans" panose="020C0503030203020204" pitchFamily="34" charset="0"/>
            </a:endParaRPr>
          </a:p>
          <a:p>
            <a:pPr fontAlgn="ctr"/>
            <a:r>
              <a:rPr lang="en-US" sz="1300" dirty="0" smtClean="0">
                <a:latin typeface="Huawei Sans" panose="020C0503030203020204" pitchFamily="34" charset="0"/>
              </a:rPr>
              <a:t>The enterprise network has the following characteristics:</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smtClean="0">
                <a:latin typeface="Huawei Sans" panose="020C0503030203020204" pitchFamily="34" charset="0"/>
              </a:rPr>
              <a:t>Access switches do not support </a:t>
            </a:r>
            <a:r>
              <a:rPr lang="en-US" sz="1300" dirty="0" err="1" smtClean="0">
                <a:latin typeface="Huawei Sans" panose="020C0503030203020204" pitchFamily="34" charset="0"/>
              </a:rPr>
              <a:t>802.1X</a:t>
            </a:r>
            <a:r>
              <a:rPr lang="en-US" sz="1300" dirty="0" smtClean="0">
                <a:latin typeface="Huawei Sans" panose="020C0503030203020204" pitchFamily="34" charset="0"/>
              </a:rPr>
              <a:t> authentication.</a:t>
            </a:r>
          </a:p>
          <a:p>
            <a:pPr marL="285750" indent="-285750" fontAlgn="ctr">
              <a:buFont typeface="Arial" panose="020B0604020202020204" pitchFamily="34" charset="0"/>
              <a:buChar char="•"/>
            </a:pPr>
            <a:r>
              <a:rPr lang="en-US" sz="1300" dirty="0" smtClean="0">
                <a:latin typeface="Huawei Sans" panose="020C0503030203020204" pitchFamily="34" charset="0"/>
              </a:rPr>
              <a:t>The enterprise network is small in scale and does not have any branches.</a:t>
            </a:r>
          </a:p>
          <a:p>
            <a:pPr marL="285750" indent="-285750" fontAlgn="ctr">
              <a:buFont typeface="Arial" panose="020B0604020202020204" pitchFamily="34" charset="0"/>
              <a:buChar char="•"/>
            </a:pPr>
            <a:r>
              <a:rPr lang="en-US" sz="1300" dirty="0" smtClean="0">
                <a:latin typeface="Huawei Sans" panose="020C0503030203020204" pitchFamily="34" charset="0"/>
              </a:rPr>
              <a:t>The enterprise has no more than 1000 employees. A maximum of 2000 terminals, including guest terminals, access the network every day.</a:t>
            </a:r>
          </a:p>
          <a:p>
            <a:pPr marL="285750" indent="-285750" fontAlgn="ctr">
              <a:buFont typeface="Arial" panose="020B0604020202020204" pitchFamily="34" charset="0"/>
              <a:buChar char="•"/>
            </a:pPr>
            <a:r>
              <a:rPr lang="en-US" sz="1300" dirty="0" smtClean="0">
                <a:latin typeface="Huawei Sans" panose="020C0503030203020204" pitchFamily="34" charset="0"/>
              </a:rPr>
              <a:t>Dumb terminals, such as IP phones and printers, are connected to the enterprise network.</a:t>
            </a:r>
            <a:endParaRPr lang="en-US" altLang="zh-CN" sz="1300" dirty="0">
              <a:latin typeface="Huawei Sans" panose="020C0503030203020204" pitchFamily="34" charset="0"/>
            </a:endParaRPr>
          </a:p>
        </p:txBody>
      </p:sp>
      <p:sp>
        <p:nvSpPr>
          <p:cNvPr id="76" name="圆角矩形 75"/>
          <p:cNvSpPr/>
          <p:nvPr/>
        </p:nvSpPr>
        <p:spPr bwMode="gray">
          <a:xfrm>
            <a:off x="6433261" y="4462393"/>
            <a:ext cx="5148203" cy="39402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planning</a:t>
            </a:r>
            <a:endParaRPr lang="en-US" sz="1600" dirty="0">
              <a:solidFill>
                <a:srgbClr val="30B5C5"/>
              </a:solidFill>
              <a:latin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380957" y="4880929"/>
            <a:ext cx="5200507" cy="1119278"/>
          </a:xfrm>
          <a:prstGeom prst="rect">
            <a:avLst/>
          </a:prstGeom>
        </p:spPr>
        <p:txBody>
          <a:bodyPr wrap="square" lIns="48000" tIns="48000" rIns="48000" bIns="48000">
            <a:noAutofit/>
          </a:bodyPr>
          <a:lstStyle/>
          <a:p>
            <a:pPr marL="285750" indent="-285750" fontAlgn="ctr">
              <a:buFont typeface="Arial" panose="020B0604020202020204" pitchFamily="34" charset="0"/>
              <a:buChar char="•"/>
            </a:pPr>
            <a:r>
              <a:rPr lang="en-US" sz="1300" dirty="0" smtClean="0">
                <a:latin typeface="Huawei Sans" panose="020C0503030203020204" pitchFamily="34" charset="0"/>
              </a:rPr>
              <a:t>Deploy </a:t>
            </a:r>
            <a:r>
              <a:rPr lang="en-US" sz="1300" dirty="0" err="1" smtClean="0">
                <a:latin typeface="Huawei Sans" panose="020C0503030203020204" pitchFamily="34" charset="0"/>
              </a:rPr>
              <a:t>802.1X</a:t>
            </a:r>
            <a:r>
              <a:rPr lang="en-US" sz="1300" dirty="0" smtClean="0">
                <a:latin typeface="Huawei Sans" panose="020C0503030203020204" pitchFamily="34" charset="0"/>
              </a:rPr>
              <a:t> authentication </a:t>
            </a:r>
            <a:r>
              <a:rPr lang="en-US" altLang="zh-CN" sz="1300" dirty="0" smtClean="0">
                <a:latin typeface="Huawei Sans" panose="020C0503030203020204" pitchFamily="34" charset="0"/>
              </a:rPr>
              <a:t>control </a:t>
            </a:r>
            <a:r>
              <a:rPr lang="en-US" sz="1300" dirty="0" smtClean="0">
                <a:latin typeface="Huawei Sans" panose="020C0503030203020204" pitchFamily="34" charset="0"/>
              </a:rPr>
              <a:t>points on the aggregation switch.</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smtClean="0">
                <a:latin typeface="Huawei Sans" panose="020C0503030203020204" pitchFamily="34" charset="0"/>
              </a:rPr>
              <a:t>Deploy MAC address authentication for access of dumb terminals.</a:t>
            </a:r>
            <a:endParaRPr lang="en-US" altLang="zh-CN" sz="1300" dirty="0" smtClean="0">
              <a:latin typeface="Huawei Sans" panose="020C0503030203020204" pitchFamily="34" charset="0"/>
            </a:endParaRPr>
          </a:p>
          <a:p>
            <a:pPr marL="285750" indent="-285750" fontAlgn="ctr">
              <a:buFont typeface="Arial" panose="020B0604020202020204" pitchFamily="34" charset="0"/>
              <a:buChar char="•"/>
            </a:pPr>
            <a:r>
              <a:rPr lang="en-US" sz="1300" dirty="0">
                <a:latin typeface="Huawei Sans" panose="020C0503030203020204" pitchFamily="34" charset="0"/>
              </a:rPr>
              <a:t>The authenticated users can access the intranet server </a:t>
            </a:r>
            <a:r>
              <a:rPr lang="en-US" sz="1300" dirty="0" smtClean="0">
                <a:latin typeface="Huawei Sans" panose="020C0503030203020204" pitchFamily="34" charset="0"/>
              </a:rPr>
              <a:t>cluster.</a:t>
            </a:r>
            <a:endParaRPr lang="en-US" sz="1300" dirty="0">
              <a:latin typeface="Huawei Sans" panose="020C0503030203020204" pitchFamily="34" charset="0"/>
            </a:endParaRPr>
          </a:p>
        </p:txBody>
      </p:sp>
      <p:grpSp>
        <p:nvGrpSpPr>
          <p:cNvPr id="3" name="组合 2"/>
          <p:cNvGrpSpPr/>
          <p:nvPr/>
        </p:nvGrpSpPr>
        <p:grpSpPr>
          <a:xfrm>
            <a:off x="535876" y="1422367"/>
            <a:ext cx="5449450" cy="4736083"/>
            <a:chOff x="722494" y="1404949"/>
            <a:chExt cx="5449450" cy="4736083"/>
          </a:xfrm>
        </p:grpSpPr>
        <p:cxnSp>
          <p:nvCxnSpPr>
            <p:cNvPr id="53" name="直接连接符 52"/>
            <p:cNvCxnSpPr/>
            <p:nvPr/>
          </p:nvCxnSpPr>
          <p:spPr bwMode="gray">
            <a:xfrm flipH="1">
              <a:off x="2862995" y="2797443"/>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8" idx="0"/>
            </p:cNvCxnSpPr>
            <p:nvPr/>
          </p:nvCxnSpPr>
          <p:spPr bwMode="gray">
            <a:xfrm flipV="1">
              <a:off x="2862525" y="1840981"/>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descr="接入交换机.png"/>
            <p:cNvPicPr>
              <a:picLocks noChangeAspect="1"/>
            </p:cNvPicPr>
            <p:nvPr/>
          </p:nvPicPr>
          <p:blipFill>
            <a:blip r:embed="rId3" cstate="print"/>
            <a:stretch>
              <a:fillRect/>
            </a:stretch>
          </p:blipFill>
          <p:spPr bwMode="gray">
            <a:xfrm>
              <a:off x="1368429" y="4885743"/>
              <a:ext cx="540000" cy="441818"/>
            </a:xfrm>
            <a:prstGeom prst="rect">
              <a:avLst/>
            </a:prstGeom>
          </p:spPr>
        </p:pic>
        <p:pic>
          <p:nvPicPr>
            <p:cNvPr id="10" name="图片 9" descr="打印机.png"/>
            <p:cNvPicPr>
              <a:picLocks noChangeAspect="1"/>
            </p:cNvPicPr>
            <p:nvPr/>
          </p:nvPicPr>
          <p:blipFill>
            <a:blip r:embed="rId4" cstate="print"/>
            <a:stretch>
              <a:fillRect/>
            </a:stretch>
          </p:blipFill>
          <p:spPr bwMode="gray">
            <a:xfrm>
              <a:off x="1806251" y="5712632"/>
              <a:ext cx="538191" cy="428400"/>
            </a:xfrm>
            <a:prstGeom prst="rect">
              <a:avLst/>
            </a:prstGeom>
          </p:spPr>
        </p:pic>
        <p:pic>
          <p:nvPicPr>
            <p:cNvPr id="11" name="图片 10" descr="PC.png"/>
            <p:cNvPicPr>
              <a:picLocks noChangeAspect="1"/>
            </p:cNvPicPr>
            <p:nvPr/>
          </p:nvPicPr>
          <p:blipFill>
            <a:blip r:embed="rId5" cstate="print"/>
            <a:stretch>
              <a:fillRect/>
            </a:stretch>
          </p:blipFill>
          <p:spPr bwMode="gray">
            <a:xfrm>
              <a:off x="931544" y="5719832"/>
              <a:ext cx="539063" cy="414000"/>
            </a:xfrm>
            <a:prstGeom prst="rect">
              <a:avLst/>
            </a:prstGeom>
          </p:spPr>
        </p:pic>
        <p:pic>
          <p:nvPicPr>
            <p:cNvPr id="13" name="图片 12" descr="接入交换机.png"/>
            <p:cNvPicPr>
              <a:picLocks noChangeAspect="1"/>
            </p:cNvPicPr>
            <p:nvPr/>
          </p:nvPicPr>
          <p:blipFill>
            <a:blip r:embed="rId3" cstate="print"/>
            <a:stretch>
              <a:fillRect/>
            </a:stretch>
          </p:blipFill>
          <p:spPr bwMode="gray">
            <a:xfrm>
              <a:off x="3816620" y="4885743"/>
              <a:ext cx="540000" cy="441818"/>
            </a:xfrm>
            <a:prstGeom prst="rect">
              <a:avLst/>
            </a:prstGeom>
          </p:spPr>
        </p:pic>
        <p:pic>
          <p:nvPicPr>
            <p:cNvPr id="14" name="图片 13" descr="打印机.png"/>
            <p:cNvPicPr>
              <a:picLocks noChangeAspect="1"/>
            </p:cNvPicPr>
            <p:nvPr/>
          </p:nvPicPr>
          <p:blipFill>
            <a:blip r:embed="rId4" cstate="print"/>
            <a:stretch>
              <a:fillRect/>
            </a:stretch>
          </p:blipFill>
          <p:spPr bwMode="gray">
            <a:xfrm>
              <a:off x="4254444" y="5712632"/>
              <a:ext cx="538191" cy="428400"/>
            </a:xfrm>
            <a:prstGeom prst="rect">
              <a:avLst/>
            </a:prstGeom>
          </p:spPr>
        </p:pic>
        <p:pic>
          <p:nvPicPr>
            <p:cNvPr id="15" name="图片 14" descr="PC.png"/>
            <p:cNvPicPr>
              <a:picLocks noChangeAspect="1"/>
            </p:cNvPicPr>
            <p:nvPr/>
          </p:nvPicPr>
          <p:blipFill>
            <a:blip r:embed="rId5" cstate="print"/>
            <a:stretch>
              <a:fillRect/>
            </a:stretch>
          </p:blipFill>
          <p:spPr bwMode="gray">
            <a:xfrm>
              <a:off x="3379735" y="5719832"/>
              <a:ext cx="539063" cy="414000"/>
            </a:xfrm>
            <a:prstGeom prst="rect">
              <a:avLst/>
            </a:prstGeom>
          </p:spPr>
        </p:pic>
        <p:pic>
          <p:nvPicPr>
            <p:cNvPr id="6" name="图片 5" descr="汇聚交换机.png"/>
            <p:cNvPicPr>
              <a:picLocks noChangeAspect="1"/>
            </p:cNvPicPr>
            <p:nvPr/>
          </p:nvPicPr>
          <p:blipFill>
            <a:blip r:embed="rId6" cstate="print"/>
            <a:stretch>
              <a:fillRect/>
            </a:stretch>
          </p:blipFill>
          <p:spPr bwMode="gray">
            <a:xfrm>
              <a:off x="2592525" y="3801102"/>
              <a:ext cx="540000" cy="441818"/>
            </a:xfrm>
            <a:prstGeom prst="rect">
              <a:avLst/>
            </a:prstGeom>
          </p:spPr>
        </p:pic>
        <p:pic>
          <p:nvPicPr>
            <p:cNvPr id="8" name="图片 7" descr="核心交换机.png"/>
            <p:cNvPicPr>
              <a:picLocks noChangeAspect="1"/>
            </p:cNvPicPr>
            <p:nvPr/>
          </p:nvPicPr>
          <p:blipFill>
            <a:blip r:embed="rId7" cstate="print"/>
            <a:stretch>
              <a:fillRect/>
            </a:stretch>
          </p:blipFill>
          <p:spPr bwMode="gray">
            <a:xfrm>
              <a:off x="2592525" y="2576534"/>
              <a:ext cx="540000" cy="441818"/>
            </a:xfrm>
            <a:prstGeom prst="rect">
              <a:avLst/>
            </a:prstGeom>
          </p:spPr>
        </p:pic>
        <p:cxnSp>
          <p:nvCxnSpPr>
            <p:cNvPr id="19" name="直接连接符 18"/>
            <p:cNvCxnSpPr>
              <a:stCxn id="7" idx="2"/>
              <a:endCxn id="11" idx="0"/>
            </p:cNvCxnSpPr>
            <p:nvPr/>
          </p:nvCxnSpPr>
          <p:spPr bwMode="gray">
            <a:xfrm flipH="1">
              <a:off x="1201076" y="5327561"/>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a:endCxn id="7" idx="2"/>
            </p:cNvCxnSpPr>
            <p:nvPr/>
          </p:nvCxnSpPr>
          <p:spPr bwMode="gray">
            <a:xfrm flipH="1" flipV="1">
              <a:off x="1638429" y="5327561"/>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0"/>
              <a:endCxn id="13" idx="2"/>
            </p:cNvCxnSpPr>
            <p:nvPr/>
          </p:nvCxnSpPr>
          <p:spPr bwMode="gray">
            <a:xfrm flipV="1">
              <a:off x="3649267" y="5327561"/>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4" idx="0"/>
              <a:endCxn id="13" idx="2"/>
            </p:cNvCxnSpPr>
            <p:nvPr/>
          </p:nvCxnSpPr>
          <p:spPr bwMode="gray">
            <a:xfrm flipH="1" flipV="1">
              <a:off x="4086620" y="5327561"/>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7" idx="0"/>
              <a:endCxn id="6" idx="2"/>
            </p:cNvCxnSpPr>
            <p:nvPr/>
          </p:nvCxnSpPr>
          <p:spPr bwMode="gray">
            <a:xfrm flipV="1">
              <a:off x="1638429" y="4242920"/>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0"/>
              <a:endCxn id="6" idx="2"/>
            </p:cNvCxnSpPr>
            <p:nvPr/>
          </p:nvCxnSpPr>
          <p:spPr bwMode="gray">
            <a:xfrm flipH="1" flipV="1">
              <a:off x="2862525" y="4242920"/>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6" idx="0"/>
              <a:endCxn id="8" idx="2"/>
            </p:cNvCxnSpPr>
            <p:nvPr/>
          </p:nvCxnSpPr>
          <p:spPr bwMode="gray">
            <a:xfrm flipV="1">
              <a:off x="2862525" y="3018352"/>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64628" y="2845235"/>
              <a:ext cx="540000" cy="442800"/>
            </a:xfrm>
            <a:prstGeom prst="rect">
              <a:avLst/>
            </a:prstGeom>
          </p:spPr>
        </p:pic>
        <p:cxnSp>
          <p:nvCxnSpPr>
            <p:cNvPr id="38" name="直接连接符 37"/>
            <p:cNvCxnSpPr/>
            <p:nvPr/>
          </p:nvCxnSpPr>
          <p:spPr bwMode="gray">
            <a:xfrm flipV="1">
              <a:off x="4238772" y="2061890"/>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36" idx="1"/>
            </p:cNvCxnSpPr>
            <p:nvPr/>
          </p:nvCxnSpPr>
          <p:spPr bwMode="gray">
            <a:xfrm>
              <a:off x="4212709" y="2785417"/>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bwMode="gray">
            <a:xfrm>
              <a:off x="1857380" y="418858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43" name="文本框 42"/>
            <p:cNvSpPr txBox="1"/>
            <p:nvPr/>
          </p:nvSpPr>
          <p:spPr bwMode="gray">
            <a:xfrm>
              <a:off x="3106867" y="418858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4" name="文本框 43"/>
            <p:cNvSpPr txBox="1"/>
            <p:nvPr/>
          </p:nvSpPr>
          <p:spPr bwMode="gray">
            <a:xfrm>
              <a:off x="2862525" y="349332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9" name="Freeform 159"/>
            <p:cNvSpPr>
              <a:spLocks noChangeAspect="1"/>
            </p:cNvSpPr>
            <p:nvPr/>
          </p:nvSpPr>
          <p:spPr bwMode="gray">
            <a:xfrm flipH="1">
              <a:off x="2272603" y="1586525"/>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59"/>
            <p:cNvSpPr>
              <a:spLocks noChangeAspect="1"/>
            </p:cNvSpPr>
            <p:nvPr/>
          </p:nvSpPr>
          <p:spPr bwMode="gray">
            <a:xfrm flipH="1">
              <a:off x="3657542" y="233819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3854392" y="2567845"/>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57" name="文本框 56"/>
            <p:cNvSpPr txBox="1"/>
            <p:nvPr/>
          </p:nvSpPr>
          <p:spPr bwMode="gray">
            <a:xfrm>
              <a:off x="2074063" y="2643554"/>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58" name="文本框 57"/>
            <p:cNvSpPr txBox="1"/>
            <p:nvPr/>
          </p:nvSpPr>
          <p:spPr bwMode="gray">
            <a:xfrm>
              <a:off x="3106867" y="3898227"/>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59" name="文本框 58"/>
            <p:cNvSpPr txBox="1"/>
            <p:nvPr/>
          </p:nvSpPr>
          <p:spPr bwMode="gray">
            <a:xfrm>
              <a:off x="1846637" y="4994065"/>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60" name="文本框 59"/>
            <p:cNvSpPr txBox="1"/>
            <p:nvPr/>
          </p:nvSpPr>
          <p:spPr bwMode="gray">
            <a:xfrm>
              <a:off x="4323745" y="4994065"/>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61" name="文本框 60"/>
            <p:cNvSpPr txBox="1"/>
            <p:nvPr/>
          </p:nvSpPr>
          <p:spPr bwMode="gray">
            <a:xfrm>
              <a:off x="4442588" y="1404949"/>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62" name="文本框 61"/>
            <p:cNvSpPr txBox="1"/>
            <p:nvPr/>
          </p:nvSpPr>
          <p:spPr bwMode="gray">
            <a:xfrm>
              <a:off x="4453204" y="3260876"/>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66" name="文本框 65"/>
            <p:cNvSpPr txBox="1"/>
            <p:nvPr/>
          </p:nvSpPr>
          <p:spPr bwMode="gray">
            <a:xfrm>
              <a:off x="969176" y="455971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67" name="文本框 66"/>
            <p:cNvSpPr txBox="1"/>
            <p:nvPr/>
          </p:nvSpPr>
          <p:spPr bwMode="gray">
            <a:xfrm>
              <a:off x="722494" y="5257434"/>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68" name="文本框 67"/>
            <p:cNvSpPr txBox="1"/>
            <p:nvPr/>
          </p:nvSpPr>
          <p:spPr bwMode="gray">
            <a:xfrm>
              <a:off x="1726409" y="525989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69" name="文本框 68"/>
            <p:cNvSpPr txBox="1"/>
            <p:nvPr/>
          </p:nvSpPr>
          <p:spPr bwMode="gray">
            <a:xfrm>
              <a:off x="3162775" y="525757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70" name="文本框 69"/>
            <p:cNvSpPr txBox="1"/>
            <p:nvPr/>
          </p:nvSpPr>
          <p:spPr bwMode="gray">
            <a:xfrm>
              <a:off x="4166690" y="526003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71" name="文本框 70"/>
            <p:cNvSpPr txBox="1"/>
            <p:nvPr/>
          </p:nvSpPr>
          <p:spPr bwMode="gray">
            <a:xfrm>
              <a:off x="3956234" y="4600842"/>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79" name="图片 78" descr="交换机.png"/>
            <p:cNvPicPr>
              <a:picLocks noChangeAspect="1"/>
            </p:cNvPicPr>
            <p:nvPr/>
          </p:nvPicPr>
          <p:blipFill>
            <a:blip r:embed="rId9" cstate="print"/>
            <a:stretch>
              <a:fillRect/>
            </a:stretch>
          </p:blipFill>
          <p:spPr bwMode="gray">
            <a:xfrm>
              <a:off x="5018205" y="1832533"/>
              <a:ext cx="539999" cy="441817"/>
            </a:xfrm>
            <a:prstGeom prst="rect">
              <a:avLst/>
            </a:prstGeom>
          </p:spPr>
        </p:pic>
      </p:grpSp>
    </p:spTree>
    <p:extLst>
      <p:ext uri="{BB962C8B-B14F-4D97-AF65-F5344CB8AC3E}">
        <p14:creationId xmlns:p14="http://schemas.microsoft.com/office/powerpoint/2010/main" val="4346089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Data Plan</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876347824"/>
              </p:ext>
            </p:extLst>
          </p:nvPr>
        </p:nvGraphicFramePr>
        <p:xfrm>
          <a:off x="1368629" y="1322724"/>
          <a:ext cx="9454741" cy="4411980"/>
        </p:xfrm>
        <a:graphic>
          <a:graphicData uri="http://schemas.openxmlformats.org/drawingml/2006/table">
            <a:tbl>
              <a:tblPr/>
              <a:tblGrid>
                <a:gridCol w="2801393">
                  <a:extLst>
                    <a:ext uri="{9D8B030D-6E8A-4147-A177-3AD203B41FA5}">
                      <a16:colId xmlns:a16="http://schemas.microsoft.com/office/drawing/2014/main" xmlns="" val="20000"/>
                    </a:ext>
                  </a:extLst>
                </a:gridCol>
                <a:gridCol w="6653348">
                  <a:extLst>
                    <a:ext uri="{9D8B030D-6E8A-4147-A177-3AD203B41FA5}">
                      <a16:colId xmlns:a16="http://schemas.microsoft.com/office/drawing/2014/main" xmlns="" val="20001"/>
                    </a:ext>
                  </a:extLst>
                </a:gridCol>
              </a:tblGrid>
              <a:tr h="382011">
                <a:tc>
                  <a:txBody>
                    <a:bodyPr/>
                    <a:lstStyle/>
                    <a:p>
                      <a:pPr algn="ctr" fontAlgn="ctr">
                        <a:lnSpc>
                          <a:spcPct val="125000"/>
                        </a:lnSpc>
                      </a:pPr>
                      <a:r>
                        <a:rPr lang="en-US" sz="1600" b="1" dirty="0" smtClean="0">
                          <a:latin typeface="Huawei Sans" panose="020C0503030203020204" pitchFamily="34" charset="0"/>
                        </a:rPr>
                        <a:t>Item</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25000"/>
                        </a:lnSpc>
                      </a:pPr>
                      <a:r>
                        <a:rPr lang="en-US" sz="1600" b="1" dirty="0" smtClean="0">
                          <a:latin typeface="Huawei Sans" panose="020C0503030203020204" pitchFamily="34" charset="0"/>
                        </a:rPr>
                        <a:t>Data</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fontAlgn="ctr">
                        <a:lnSpc>
                          <a:spcPct val="125000"/>
                        </a:lnSpc>
                      </a:pPr>
                      <a:r>
                        <a:rPr lang="en-US" sz="1400" dirty="0" smtClean="0">
                          <a:latin typeface="Huawei Sans" panose="020C0503030203020204" pitchFamily="34" charset="0"/>
                        </a:rPr>
                        <a:t>RADIUS server</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IP address: 192.168.100.100</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45146">
                <a:tc>
                  <a:txBody>
                    <a:bodyPr/>
                    <a:lstStyle/>
                    <a:p>
                      <a:pPr algn="l" fontAlgn="ctr">
                        <a:lnSpc>
                          <a:spcPct val="125000"/>
                        </a:lnSpc>
                      </a:pPr>
                      <a:r>
                        <a:rPr lang="en-US" sz="1400" dirty="0" smtClean="0">
                          <a:latin typeface="Huawei Sans" panose="020C0503030203020204" pitchFamily="34" charset="0"/>
                        </a:rPr>
                        <a:t>Intranet</a:t>
                      </a:r>
                      <a:r>
                        <a:rPr lang="en-US" sz="1400" baseline="0" dirty="0" smtClean="0">
                          <a:latin typeface="Huawei Sans" panose="020C0503030203020204" pitchFamily="34" charset="0"/>
                        </a:rPr>
                        <a:t> </a:t>
                      </a:r>
                      <a:r>
                        <a:rPr lang="en-US" sz="1400" dirty="0" smtClean="0">
                          <a:latin typeface="Huawei Sans" panose="020C0503030203020204" pitchFamily="34" charset="0"/>
                        </a:rPr>
                        <a:t>server cluster</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Network </a:t>
                      </a:r>
                      <a:r>
                        <a:rPr lang="en-US" sz="1400" kern="1200" dirty="0" smtClean="0">
                          <a:solidFill>
                            <a:schemeClr val="tx1"/>
                          </a:solidFill>
                          <a:latin typeface="Huawei Sans" panose="020C0503030203020204" pitchFamily="34" charset="0"/>
                          <a:ea typeface="+mn-ea"/>
                          <a:cs typeface="+mn-cs"/>
                        </a:rPr>
                        <a:t>segment: </a:t>
                      </a:r>
                      <a:r>
                        <a:rPr lang="en-US" altLang="zh-CN" sz="1400" kern="1200" dirty="0" smtClean="0">
                          <a:solidFill>
                            <a:schemeClr val="tx1"/>
                          </a:solidFill>
                          <a:latin typeface="Huawei Sans" panose="020C0503030203020204" pitchFamily="34" charset="0"/>
                          <a:ea typeface="+mn-ea"/>
                          <a:cs typeface="+mn-cs"/>
                          <a:sym typeface="Huawei Sans" panose="020C0503030203020204" pitchFamily="34" charset="0"/>
                        </a:rPr>
                        <a:t>192.168.101.0/24</a:t>
                      </a:r>
                      <a:endParaRPr lang="en-US" altLang="zh-CN" sz="1400" kern="1200" dirty="0">
                        <a:solidFill>
                          <a:schemeClr val="tx1"/>
                        </a:solidFill>
                        <a:latin typeface="Huawei Sans" panose="020C0503030203020204" pitchFamily="34" charset="0"/>
                        <a:ea typeface="+mn-ea"/>
                        <a:cs typeface="+mn-cs"/>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45146">
                <a:tc>
                  <a:txBody>
                    <a:bodyPr/>
                    <a:lstStyle/>
                    <a:p>
                      <a:pPr algn="l" fontAlgn="ctr">
                        <a:lnSpc>
                          <a:spcPct val="125000"/>
                        </a:lnSpc>
                      </a:pPr>
                      <a:r>
                        <a:rPr lang="en-US" sz="1400" dirty="0" smtClean="0">
                          <a:latin typeface="Huawei Sans" panose="020C0503030203020204" pitchFamily="34" charset="0"/>
                        </a:rPr>
                        <a:t>Aggregation switch (</a:t>
                      </a:r>
                      <a:r>
                        <a:rPr lang="en-US" sz="1400" dirty="0" err="1" smtClean="0">
                          <a:latin typeface="Huawei Sans" panose="020C0503030203020204" pitchFamily="34" charset="0"/>
                        </a:rPr>
                        <a:t>SW2</a:t>
                      </a:r>
                      <a:r>
                        <a:rPr lang="en-US" sz="1400" dirty="0" smtClean="0">
                          <a:latin typeface="Huawei Sans" panose="020C0503030203020204" pitchFamily="34" charset="0"/>
                        </a:rPr>
                        <a:t>)</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034" rtl="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400" dirty="0" smtClean="0">
                          <a:latin typeface="Huawei Sans" panose="020C0503030203020204" pitchFamily="34" charset="0"/>
                        </a:rPr>
                        <a:t>VLAN to which the uplink interface </a:t>
                      </a:r>
                      <a:r>
                        <a:rPr lang="en-US" altLang="zh-CN" sz="1400" dirty="0" smtClean="0">
                          <a:latin typeface="Huawei Sans" panose="020C0503030203020204" pitchFamily="34" charset="0"/>
                        </a:rPr>
                        <a:t>GE0/0/3</a:t>
                      </a:r>
                      <a:r>
                        <a:rPr lang="en-US" altLang="zh-CN" sz="1400" baseline="0" dirty="0" smtClean="0">
                          <a:latin typeface="Huawei Sans" panose="020C0503030203020204" pitchFamily="34" charset="0"/>
                        </a:rPr>
                        <a:t> </a:t>
                      </a:r>
                      <a:r>
                        <a:rPr lang="en-US" sz="1400" dirty="0" smtClean="0">
                          <a:latin typeface="Huawei Sans" panose="020C0503030203020204" pitchFamily="34" charset="0"/>
                        </a:rPr>
                        <a:t>belongs: VLAN 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VLAN to which downlink interfaces GE0/0/1 and GE0/0/2 belong: VLAN 200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45146">
                <a:tc>
                  <a:txBody>
                    <a:bodyPr/>
                    <a:lstStyle/>
                    <a:p>
                      <a:pPr algn="l" fontAlgn="ctr">
                        <a:lnSpc>
                          <a:spcPct val="125000"/>
                        </a:lnSpc>
                      </a:pPr>
                      <a:r>
                        <a:rPr lang="en-US" sz="1400" dirty="0" smtClean="0">
                          <a:latin typeface="Huawei Sans" panose="020C0503030203020204" pitchFamily="34" charset="0"/>
                        </a:rPr>
                        <a:t>Access switches (</a:t>
                      </a:r>
                      <a:r>
                        <a:rPr lang="en-US" sz="1400" dirty="0" err="1" smtClean="0">
                          <a:latin typeface="Huawei Sans" panose="020C0503030203020204" pitchFamily="34" charset="0"/>
                        </a:rPr>
                        <a:t>SW3</a:t>
                      </a:r>
                      <a:r>
                        <a:rPr lang="en-US" sz="1400" dirty="0" smtClean="0">
                          <a:latin typeface="Huawei Sans" panose="020C0503030203020204" pitchFamily="34" charset="0"/>
                        </a:rPr>
                        <a:t> and </a:t>
                      </a:r>
                      <a:r>
                        <a:rPr lang="en-US" sz="1400" dirty="0" err="1" smtClean="0">
                          <a:latin typeface="Huawei Sans" panose="020C0503030203020204" pitchFamily="34" charset="0"/>
                        </a:rPr>
                        <a:t>SW4</a:t>
                      </a:r>
                      <a:r>
                        <a:rPr lang="en-US" sz="1400" dirty="0" smtClean="0">
                          <a:latin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User </a:t>
                      </a:r>
                      <a:r>
                        <a:rPr lang="en-US" sz="1400" dirty="0" err="1" smtClean="0">
                          <a:latin typeface="Huawei Sans" panose="020C0503030203020204" pitchFamily="34" charset="0"/>
                        </a:rPr>
                        <a:t>VLAN</a:t>
                      </a:r>
                      <a:r>
                        <a:rPr lang="en-US" sz="1400" dirty="0" smtClean="0">
                          <a:latin typeface="Huawei Sans" panose="020C0503030203020204" pitchFamily="34" charset="0"/>
                        </a:rPr>
                        <a:t> ID: 200</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45146">
                <a:tc>
                  <a:txBody>
                    <a:bodyPr/>
                    <a:lstStyle/>
                    <a:p>
                      <a:pPr algn="l" fontAlgn="ctr">
                        <a:lnSpc>
                          <a:spcPct val="125000"/>
                        </a:lnSpc>
                      </a:pPr>
                      <a:r>
                        <a:rPr lang="en-US" sz="1400" dirty="0" smtClean="0">
                          <a:latin typeface="Huawei Sans" panose="020C0503030203020204" pitchFamily="34" charset="0"/>
                        </a:rPr>
                        <a:t>RADIUS scheme</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server IP address: 192.168.100.100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server port number: 1812</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Accounting server IP address: 192.168.100.100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Accounting server port number: 1813</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Shared key of the RADIUS server: Huawei@123</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rPr>
                        <a:t>Authentication domain: </a:t>
                      </a:r>
                      <a:r>
                        <a:rPr lang="en-US" altLang="zh-CN" sz="1400" dirty="0" err="1" smtClean="0">
                          <a:latin typeface="Huawei Sans" panose="020C0503030203020204" pitchFamily="34" charset="0"/>
                        </a:rPr>
                        <a:t>nac</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45146">
                <a:tc>
                  <a:txBody>
                    <a:bodyPr/>
                    <a:lstStyle/>
                    <a:p>
                      <a:pPr algn="l" fontAlgn="ctr">
                        <a:lnSpc>
                          <a:spcPct val="125000"/>
                        </a:lnSpc>
                      </a:pPr>
                      <a:r>
                        <a:rPr lang="en-US" sz="1400" dirty="0" smtClean="0">
                          <a:latin typeface="Huawei Sans" panose="020C0503030203020204" pitchFamily="34" charset="0"/>
                        </a:rPr>
                        <a:t>ACL number of the post-authentication domain</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rPr>
                        <a:t>3001</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8883092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(1)</a:t>
            </a:r>
            <a:endParaRPr lang="en-US" altLang="zh-CN" dirty="0"/>
          </a:p>
        </p:txBody>
      </p:sp>
      <p:sp>
        <p:nvSpPr>
          <p:cNvPr id="4" name="Rectangle 3"/>
          <p:cNvSpPr/>
          <p:nvPr/>
        </p:nvSpPr>
        <p:spPr bwMode="gray">
          <a:xfrm>
            <a:off x="6271436" y="2142260"/>
            <a:ext cx="5477652" cy="3245356"/>
          </a:xfrm>
          <a:prstGeom prst="rect">
            <a:avLst/>
          </a:prstGeom>
          <a:solidFill>
            <a:schemeClr val="bg1">
              <a:lumMod val="85000"/>
            </a:schemeClr>
          </a:solidFill>
          <a:ln>
            <a:noFill/>
          </a:ln>
        </p:spPr>
        <p:txBody>
          <a:bodyPr wrap="square">
            <a:noAutofit/>
          </a:bodyPr>
          <a:lstStyle/>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protocol-mac 0180-</a:t>
            </a:r>
            <a:r>
              <a:rPr lang="en-US" sz="1200" dirty="0" err="1" smtClean="0">
                <a:latin typeface="Huawei Sans" panose="020C0503030203020204" pitchFamily="34" charset="0"/>
              </a:rPr>
              <a:t>c200</a:t>
            </a:r>
            <a:r>
              <a:rPr lang="en-US" sz="1200" dirty="0" smtClean="0">
                <a:latin typeface="Huawei Sans" panose="020C0503030203020204" pitchFamily="34" charset="0"/>
              </a:rPr>
              <a:t>-0003 group-mac 0100-0000-0002</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/0/1] quit</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0/0/2</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/0/2] quit</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a:t>
            </a:r>
            <a:r>
              <a:rPr lang="en-US" sz="1200" dirty="0" smtClean="0">
                <a:latin typeface="Huawei Sans" panose="020C0503030203020204" pitchFamily="34" charset="0"/>
              </a:rPr>
              <a:t>]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0/0/3</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a:t>
            </a:r>
            <a:r>
              <a:rPr lang="en-US" sz="1200" dirty="0" err="1" smtClean="0">
                <a:latin typeface="Huawei Sans" panose="020C0503030203020204" pitchFamily="34" charset="0"/>
              </a:rPr>
              <a:t>l2protocol</a:t>
            </a:r>
            <a:r>
              <a:rPr lang="en-US" sz="1200" dirty="0" smtClean="0">
                <a:latin typeface="Huawei Sans" panose="020C0503030203020204" pitchFamily="34" charset="0"/>
              </a:rPr>
              <a:t>-tunnel user-defined-protocol </a:t>
            </a:r>
            <a:r>
              <a:rPr lang="en-US" sz="1200" dirty="0" err="1" smtClean="0">
                <a:latin typeface="Huawei Sans" panose="020C0503030203020204" pitchFamily="34" charset="0"/>
              </a:rPr>
              <a:t>802.1X</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a:t>
            </a:r>
            <a:r>
              <a:rPr lang="en-US" sz="1200" dirty="0" err="1" smtClean="0">
                <a:latin typeface="Huawei Sans" panose="020C0503030203020204" pitchFamily="34" charset="0"/>
              </a:rPr>
              <a:t>bpdu</a:t>
            </a:r>
            <a:r>
              <a:rPr lang="en-US" sz="1200" dirty="0" smtClean="0">
                <a:latin typeface="Huawei Sans" panose="020C0503030203020204" pitchFamily="34" charset="0"/>
              </a:rPr>
              <a:t> enable</a:t>
            </a:r>
          </a:p>
          <a:p>
            <a:pPr fontAlgn="ctr"/>
            <a:r>
              <a:rPr lang="en-US" sz="1200" dirty="0" smtClean="0">
                <a:latin typeface="Huawei Sans" panose="020C0503030203020204" pitchFamily="34" charset="0"/>
              </a:rPr>
              <a:t>[</a:t>
            </a:r>
            <a:r>
              <a:rPr lang="en-US" sz="1200" dirty="0" err="1" smtClean="0">
                <a:latin typeface="Huawei Sans" panose="020C0503030203020204" pitchFamily="34" charset="0"/>
              </a:rPr>
              <a:t>SW3-GigabitEthernet0</a:t>
            </a:r>
            <a:r>
              <a:rPr lang="en-US" sz="1200" dirty="0" smtClean="0">
                <a:latin typeface="Huawei Sans" panose="020C0503030203020204" pitchFamily="34" charset="0"/>
              </a:rPr>
              <a:t>/0/3] quit</a:t>
            </a:r>
            <a:endParaRPr lang="en-US" sz="1200" dirty="0">
              <a:latin typeface="Huawei Sans" panose="020C0503030203020204" pitchFamily="34" charset="0"/>
            </a:endParaRPr>
          </a:p>
        </p:txBody>
      </p:sp>
      <p:sp>
        <p:nvSpPr>
          <p:cNvPr id="5" name="文本框 4"/>
          <p:cNvSpPr txBox="1"/>
          <p:nvPr/>
        </p:nvSpPr>
        <p:spPr bwMode="gray">
          <a:xfrm>
            <a:off x="6203760" y="1130271"/>
            <a:ext cx="5545328"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a:pPr>
            <a:r>
              <a:rPr lang="en-US" sz="1400" dirty="0" smtClean="0">
                <a:solidFill>
                  <a:srgbClr val="000000"/>
                </a:solidFill>
                <a:latin typeface="Huawei Sans" panose="020C0503030203020204" pitchFamily="34" charset="0"/>
              </a:rPr>
              <a:t>Enable network connectivity.</a:t>
            </a:r>
          </a:p>
          <a:p>
            <a:pPr marL="342900" indent="-342900" fontAlgn="ctr">
              <a:lnSpc>
                <a:spcPct val="125000"/>
              </a:lnSpc>
              <a:buFont typeface="+mj-lt"/>
              <a:buAutoNum type="arabicPeriod"/>
            </a:pPr>
            <a:r>
              <a:rPr lang="en-US" altLang="zh-CN" sz="1400" dirty="0" smtClean="0">
                <a:solidFill>
                  <a:srgbClr val="000000"/>
                </a:solidFill>
                <a:latin typeface="Huawei Sans" panose="020C0503030203020204" pitchFamily="34" charset="0"/>
              </a:rPr>
              <a:t>Configure transparent transmission of </a:t>
            </a:r>
            <a:r>
              <a:rPr lang="en-US" altLang="zh-CN" sz="1400" dirty="0" err="1" smtClean="0">
                <a:solidFill>
                  <a:srgbClr val="000000"/>
                </a:solidFill>
                <a:latin typeface="Huawei Sans" panose="020C0503030203020204" pitchFamily="34" charset="0"/>
              </a:rPr>
              <a:t>802.1X</a:t>
            </a:r>
            <a:r>
              <a:rPr lang="en-US" altLang="zh-CN" sz="1400" dirty="0" smtClean="0">
                <a:solidFill>
                  <a:srgbClr val="000000"/>
                </a:solidFill>
                <a:latin typeface="Huawei Sans" panose="020C0503030203020204" pitchFamily="34" charset="0"/>
              </a:rPr>
              <a:t> packets. </a:t>
            </a:r>
            <a:r>
              <a:rPr lang="en-US" altLang="zh-CN" sz="1400" dirty="0" err="1" smtClean="0">
                <a:solidFill>
                  <a:srgbClr val="000000"/>
                </a:solidFill>
                <a:latin typeface="Huawei Sans" panose="020C0503030203020204" pitchFamily="34" charset="0"/>
              </a:rPr>
              <a:t>SW3</a:t>
            </a:r>
            <a:r>
              <a:rPr lang="en-US" altLang="zh-CN" sz="1400" dirty="0" smtClean="0">
                <a:solidFill>
                  <a:srgbClr val="000000"/>
                </a:solidFill>
                <a:latin typeface="Huawei Sans" panose="020C0503030203020204" pitchFamily="34" charset="0"/>
              </a:rPr>
              <a:t> is used as an example.</a:t>
            </a:r>
            <a:r>
              <a:rPr lang="en-US" sz="1400" dirty="0" smtClean="0">
                <a:solidFill>
                  <a:srgbClr val="000000"/>
                </a:solidFill>
                <a:latin typeface="Huawei Sans" panose="020C0503030203020204" pitchFamily="34" charset="0"/>
              </a:rPr>
              <a:t> </a:t>
            </a:r>
            <a:endParaRPr lang="en-US" sz="1400" dirty="0">
              <a:solidFill>
                <a:srgbClr val="000000"/>
              </a:solidFill>
              <a:latin typeface="Huawei Sans" panose="020C0503030203020204" pitchFamily="34" charset="0"/>
            </a:endParaRPr>
          </a:p>
        </p:txBody>
      </p:sp>
      <p:grpSp>
        <p:nvGrpSpPr>
          <p:cNvPr id="3" name="组合 2"/>
          <p:cNvGrpSpPr/>
          <p:nvPr/>
        </p:nvGrpSpPr>
        <p:grpSpPr>
          <a:xfrm>
            <a:off x="529438" y="1199922"/>
            <a:ext cx="5405486" cy="4814463"/>
            <a:chOff x="754618" y="1311893"/>
            <a:chExt cx="5405486" cy="4814463"/>
          </a:xfrm>
        </p:grpSpPr>
        <p:cxnSp>
          <p:nvCxnSpPr>
            <p:cNvPr id="7" name="直接连接符 6"/>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6"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图片 8"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10" name="图片 9"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11" name="图片 10"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12" name="图片 11"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13" name="图片 12"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14" name="图片 13"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15" name="图片 14"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16" name="图片 15"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17" name="直接连接符 16"/>
            <p:cNvCxnSpPr>
              <a:stCxn id="9" idx="2"/>
              <a:endCxn id="11"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0"/>
              <a:endCxn id="9"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4" idx="0"/>
              <a:endCxn id="12"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0"/>
              <a:endCxn id="12"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9" idx="0"/>
              <a:endCxn id="15"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0"/>
              <a:endCxn id="15"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0"/>
              <a:endCxn id="16"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25" name="直接连接符 24"/>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endCxn id="24"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28" name="文本框 27"/>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29" name="文本框 28"/>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30"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33" name="文本框 32"/>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34" name="文本框 33"/>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35" name="文本框 34"/>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36" name="文本框 35"/>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37" name="文本框 36"/>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38" name="文本框 37"/>
            <p:cNvSpPr txBox="1"/>
            <p:nvPr/>
          </p:nvSpPr>
          <p:spPr bwMode="gray">
            <a:xfrm>
              <a:off x="44413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39" name="文本框 38"/>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40" name="文本框 39"/>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1" name="文本框 40"/>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2" name="文本框 41"/>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43" name="文本框 42"/>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44" name="文本框 43"/>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45" name="图片 44"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5076323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(2)</a:t>
            </a:r>
            <a:endParaRPr lang="en-US" altLang="zh-CN" dirty="0"/>
          </a:p>
        </p:txBody>
      </p:sp>
      <p:sp>
        <p:nvSpPr>
          <p:cNvPr id="4" name="Rectangle 3"/>
          <p:cNvSpPr/>
          <p:nvPr/>
        </p:nvSpPr>
        <p:spPr bwMode="gray">
          <a:xfrm>
            <a:off x="6192357" y="3157279"/>
            <a:ext cx="5556731" cy="2512684"/>
          </a:xfrm>
          <a:prstGeom prst="rect">
            <a:avLst/>
          </a:prstGeom>
          <a:solidFill>
            <a:schemeClr val="bg1">
              <a:lumMod val="85000"/>
            </a:schemeClr>
          </a:solidFill>
          <a:ln>
            <a:noFill/>
          </a:ln>
        </p:spPr>
        <p:txBody>
          <a:bodyPr wrap="square">
            <a:noAutofit/>
          </a:bodyPr>
          <a:lstStyle/>
          <a:p>
            <a:pPr fontAlgn="ctr"/>
            <a:r>
              <a:rPr lang="en-US" altLang="zh-CN" sz="1200" dirty="0">
                <a:latin typeface="Huawei Sans" panose="020C0503030203020204" pitchFamily="34" charset="0"/>
              </a:rPr>
              <a:t>[SW2] </a:t>
            </a:r>
            <a:r>
              <a:rPr lang="en-US" altLang="zh-CN" sz="1200" dirty="0" err="1">
                <a:latin typeface="Huawei Sans" panose="020C0503030203020204" pitchFamily="34" charset="0"/>
              </a:rPr>
              <a:t>aaa</a:t>
            </a:r>
            <a:endParaRPr lang="en-US" altLang="zh-CN" sz="1200" dirty="0">
              <a:latin typeface="Huawei Sans" panose="020C0503030203020204" pitchFamily="34" charset="0"/>
            </a:endParaRPr>
          </a:p>
          <a:p>
            <a:pPr fontAlgn="ctr"/>
            <a:r>
              <a:rPr lang="en-US" altLang="zh-CN" sz="1200" dirty="0">
                <a:latin typeface="Huawei Sans" panose="020C0503030203020204" pitchFamily="34" charset="0"/>
              </a:rPr>
              <a:t>[SW2-aaa] authentication-scheme a1</a:t>
            </a:r>
          </a:p>
          <a:p>
            <a:pPr fontAlgn="ctr"/>
            <a:r>
              <a:rPr lang="en-US" altLang="zh-CN" sz="1200" dirty="0">
                <a:latin typeface="Huawei Sans" panose="020C0503030203020204" pitchFamily="34" charset="0"/>
              </a:rPr>
              <a:t>[SW2-aaa-authen-a1] authentication-mode radius</a:t>
            </a:r>
          </a:p>
          <a:p>
            <a:pPr fontAlgn="ctr"/>
            <a:r>
              <a:rPr lang="en-US" altLang="zh-CN" sz="1200" dirty="0">
                <a:latin typeface="Huawei Sans" panose="020C0503030203020204" pitchFamily="34" charset="0"/>
              </a:rPr>
              <a:t>[SW2-aaa-authen-a1] quit</a:t>
            </a:r>
          </a:p>
          <a:p>
            <a:pPr fontAlgn="ctr"/>
            <a:r>
              <a:rPr lang="en-US" altLang="zh-CN" sz="1200" dirty="0">
                <a:latin typeface="Huawei Sans" panose="020C0503030203020204" pitchFamily="34" charset="0"/>
              </a:rPr>
              <a:t>[SW2-aaa] accounting-scheme a2</a:t>
            </a:r>
          </a:p>
          <a:p>
            <a:pPr fontAlgn="ctr"/>
            <a:r>
              <a:rPr lang="en-US" altLang="zh-CN" sz="1200" dirty="0">
                <a:latin typeface="Huawei Sans" panose="020C0503030203020204" pitchFamily="34" charset="0"/>
              </a:rPr>
              <a:t>[SW2-aaa-accounting-a2] accounting-mode radius</a:t>
            </a:r>
          </a:p>
          <a:p>
            <a:pPr fontAlgn="ctr"/>
            <a:r>
              <a:rPr lang="en-US" altLang="zh-CN" sz="1200" dirty="0">
                <a:latin typeface="Huawei Sans" panose="020C0503030203020204" pitchFamily="34" charset="0"/>
              </a:rPr>
              <a:t>[SW2-aaa-accounting-a2] quit</a:t>
            </a:r>
          </a:p>
          <a:p>
            <a:pPr fontAlgn="ctr"/>
            <a:r>
              <a:rPr lang="en-US" altLang="zh-CN" sz="1200" dirty="0">
                <a:latin typeface="Huawei Sans" panose="020C0503030203020204" pitchFamily="34" charset="0"/>
              </a:rPr>
              <a:t>[SW2-aaa] domain </a:t>
            </a:r>
            <a:r>
              <a:rPr lang="en-US" altLang="zh-CN" sz="1200" dirty="0" err="1">
                <a:latin typeface="Huawei Sans" panose="020C0503030203020204" pitchFamily="34" charset="0"/>
              </a:rPr>
              <a:t>nac</a:t>
            </a:r>
            <a:endParaRPr lang="en-US" altLang="zh-CN" sz="1200" dirty="0">
              <a:latin typeface="Huawei Sans" panose="020C0503030203020204" pitchFamily="34" charset="0"/>
            </a:endParaRPr>
          </a:p>
          <a:p>
            <a:pPr fontAlgn="ctr"/>
            <a:r>
              <a:rPr lang="en-US" altLang="zh-CN" sz="1200" dirty="0">
                <a:latin typeface="Huawei Sans" panose="020C0503030203020204" pitchFamily="34" charset="0"/>
              </a:rPr>
              <a:t>[SW2-aaa-domain-nac] authentication-scheme a1</a:t>
            </a:r>
          </a:p>
          <a:p>
            <a:pPr fontAlgn="ctr"/>
            <a:r>
              <a:rPr lang="en-US" altLang="zh-CN" sz="1200" dirty="0">
                <a:latin typeface="Huawei Sans" panose="020C0503030203020204" pitchFamily="34" charset="0"/>
              </a:rPr>
              <a:t>[SW2-aaa-domain-nac] accounting-scheme a1</a:t>
            </a:r>
          </a:p>
          <a:p>
            <a:pPr fontAlgn="ctr"/>
            <a:r>
              <a:rPr lang="en-US" altLang="zh-CN" sz="1200" dirty="0">
                <a:latin typeface="Huawei Sans" panose="020C0503030203020204" pitchFamily="34" charset="0"/>
              </a:rPr>
              <a:t>[SW2-aaa-domain-nac] radius-server rd1</a:t>
            </a:r>
          </a:p>
          <a:p>
            <a:pPr fontAlgn="ctr"/>
            <a:r>
              <a:rPr lang="en-US" altLang="zh-CN" sz="1200" dirty="0">
                <a:latin typeface="Huawei Sans" panose="020C0503030203020204" pitchFamily="34" charset="0"/>
              </a:rPr>
              <a:t>[SW2-aaa-domain-nac] quit</a:t>
            </a:r>
          </a:p>
          <a:p>
            <a:pPr fontAlgn="ctr"/>
            <a:r>
              <a:rPr lang="en-US" altLang="zh-CN" sz="1200" dirty="0">
                <a:latin typeface="Huawei Sans" panose="020C0503030203020204" pitchFamily="34" charset="0"/>
              </a:rPr>
              <a:t>[SW2-aaa] quit</a:t>
            </a:r>
          </a:p>
        </p:txBody>
      </p:sp>
      <p:sp>
        <p:nvSpPr>
          <p:cNvPr id="5" name="文本框 4"/>
          <p:cNvSpPr txBox="1"/>
          <p:nvPr/>
        </p:nvSpPr>
        <p:spPr bwMode="gray">
          <a:xfrm>
            <a:off x="6203760" y="1105628"/>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3"/>
            </a:pPr>
            <a:r>
              <a:rPr lang="en-US" sz="1400" dirty="0" smtClean="0">
                <a:solidFill>
                  <a:srgbClr val="000000"/>
                </a:solidFill>
                <a:latin typeface="Huawei Sans" panose="020C0503030203020204" pitchFamily="34" charset="0"/>
              </a:rPr>
              <a:t>Configure a RADIUS server template.</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03760" y="2518091"/>
            <a:ext cx="5545328"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4"/>
            </a:pPr>
            <a:r>
              <a:rPr lang="en-US" sz="1400" dirty="0" smtClean="0">
                <a:solidFill>
                  <a:srgbClr val="000000"/>
                </a:solidFill>
                <a:latin typeface="Huawei Sans" panose="020C0503030203020204" pitchFamily="34" charset="0"/>
              </a:rPr>
              <a:t>Configure an AAA authentication scheme, accounting scheme, and an authentication domain.</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03760" y="1450353"/>
            <a:ext cx="5556731" cy="1040301"/>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radius-server template </a:t>
            </a:r>
            <a:r>
              <a:rPr lang="en-US" sz="1200" dirty="0" err="1">
                <a:latin typeface="Huawei Sans" panose="020C0503030203020204" pitchFamily="34" charset="0"/>
              </a:rPr>
              <a:t>rd1</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-radius-</a:t>
            </a:r>
            <a:r>
              <a:rPr lang="en-US" sz="1200" dirty="0" err="1">
                <a:latin typeface="Huawei Sans" panose="020C0503030203020204" pitchFamily="34" charset="0"/>
              </a:rPr>
              <a:t>rd1</a:t>
            </a:r>
            <a:r>
              <a:rPr lang="en-US" sz="1200" dirty="0">
                <a:latin typeface="Huawei Sans" panose="020C0503030203020204" pitchFamily="34" charset="0"/>
              </a:rPr>
              <a:t>] radius-server authentication 192.168.100.100 1812</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-radius-</a:t>
            </a:r>
            <a:r>
              <a:rPr lang="en-US" sz="1200" dirty="0" err="1">
                <a:latin typeface="Huawei Sans" panose="020C0503030203020204" pitchFamily="34" charset="0"/>
              </a:rPr>
              <a:t>rd1</a:t>
            </a:r>
            <a:r>
              <a:rPr lang="en-US" sz="1200" dirty="0">
                <a:latin typeface="Huawei Sans" panose="020C0503030203020204" pitchFamily="34" charset="0"/>
              </a:rPr>
              <a:t>] radius-server accounting 192.168.100.100 1813</a:t>
            </a:r>
          </a:p>
          <a:p>
            <a:pPr fontAlgn="ctr"/>
            <a:r>
              <a:rPr lang="en-US" sz="1200" dirty="0">
                <a:latin typeface="Huawei Sans" panose="020C0503030203020204" pitchFamily="34" charset="0"/>
              </a:rPr>
              <a:t>[SW2-radius-rd1] radius-server shared-key cipher </a:t>
            </a:r>
            <a:r>
              <a:rPr lang="en-US" sz="1200" dirty="0" smtClean="0">
                <a:latin typeface="Huawei Sans" panose="020C0503030203020204" pitchFamily="34" charset="0"/>
              </a:rPr>
              <a:t>Huawei@123</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-radius-</a:t>
            </a:r>
            <a:r>
              <a:rPr lang="en-US" sz="1200" dirty="0" err="1">
                <a:latin typeface="Huawei Sans" panose="020C0503030203020204" pitchFamily="34" charset="0"/>
              </a:rPr>
              <a:t>rd1</a:t>
            </a:r>
            <a:r>
              <a:rPr lang="en-US" sz="1200" dirty="0">
                <a:latin typeface="Huawei Sans" panose="020C0503030203020204" pitchFamily="34" charset="0"/>
              </a:rPr>
              <a:t>] quit</a:t>
            </a:r>
          </a:p>
        </p:txBody>
      </p:sp>
      <p:grpSp>
        <p:nvGrpSpPr>
          <p:cNvPr id="48" name="组合 47"/>
          <p:cNvGrpSpPr/>
          <p:nvPr/>
        </p:nvGrpSpPr>
        <p:grpSpPr>
          <a:xfrm>
            <a:off x="529438" y="1199922"/>
            <a:ext cx="5405486" cy="4814463"/>
            <a:chOff x="754618" y="1311893"/>
            <a:chExt cx="5405486" cy="4814463"/>
          </a:xfrm>
        </p:grpSpPr>
        <p:cxnSp>
          <p:nvCxnSpPr>
            <p:cNvPr id="88" name="直接连接符 87"/>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97"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0" name="图片 89"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91" name="图片 90"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92" name="图片 91"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93" name="图片 92"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94" name="图片 93"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95" name="图片 94"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96" name="图片 95"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97" name="图片 96"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98" name="直接连接符 97"/>
            <p:cNvCxnSpPr>
              <a:stCxn id="90" idx="2"/>
              <a:endCxn id="92"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1" idx="0"/>
              <a:endCxn id="90"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5" idx="0"/>
              <a:endCxn id="93"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4" idx="0"/>
              <a:endCxn id="93"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0" idx="0"/>
              <a:endCxn id="96"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3" idx="0"/>
              <a:endCxn id="96"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6" idx="0"/>
              <a:endCxn id="97"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5" name="图片 104"/>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106" name="直接连接符 105"/>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105"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09" name="文本框 108"/>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10" name="文本框 109"/>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11"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114" name="文本框 113"/>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115" name="文本框 114"/>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116" name="文本框 115"/>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117" name="文本框 116"/>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118" name="文本框 117"/>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119" name="文本框 118"/>
            <p:cNvSpPr txBox="1"/>
            <p:nvPr/>
          </p:nvSpPr>
          <p:spPr bwMode="gray">
            <a:xfrm>
              <a:off x="44413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120" name="文本框 119"/>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21" name="文本框 120"/>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2" name="文本框 121"/>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3" name="文本框 122"/>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4" name="文本框 123"/>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5" name="文本框 124"/>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126" name="图片 125"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42880942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a:t>Overview of NAC</a:t>
            </a:r>
          </a:p>
          <a:p>
            <a:r>
              <a:rPr lang="en-US" altLang="zh-CN" dirty="0">
                <a:solidFill>
                  <a:schemeClr val="bg1">
                    <a:lumMod val="50000"/>
                  </a:schemeClr>
                </a:solidFill>
              </a:rPr>
              <a:t>User Authentication Technologies</a:t>
            </a:r>
          </a:p>
          <a:p>
            <a:r>
              <a:rPr lang="en-US" altLang="zh-CN" dirty="0">
                <a:solidFill>
                  <a:schemeClr val="bg1">
                    <a:lumMod val="50000"/>
                  </a:schemeClr>
                </a:solidFill>
              </a:rPr>
              <a:t>User Authorization and Logout</a:t>
            </a:r>
          </a:p>
          <a:p>
            <a:r>
              <a:rPr lang="en-US" altLang="zh-CN" dirty="0">
                <a:solidFill>
                  <a:schemeClr val="bg1">
                    <a:lumMod val="50000"/>
                  </a:schemeClr>
                </a:solidFill>
              </a:rPr>
              <a:t>NAC Configuration</a:t>
            </a:r>
          </a:p>
          <a:p>
            <a:r>
              <a:rPr lang="en-US" altLang="zh-CN" dirty="0">
                <a:solidFill>
                  <a:schemeClr val="bg1">
                    <a:lumMod val="50000"/>
                  </a:schemeClr>
                </a:solidFill>
              </a:rPr>
              <a:t>Policy </a:t>
            </a:r>
            <a:r>
              <a:rPr lang="en-US" altLang="zh-CN" dirty="0" smtClean="0">
                <a:solidFill>
                  <a:schemeClr val="bg1">
                    <a:lumMod val="50000"/>
                  </a:schemeClr>
                </a:solidFill>
              </a:rPr>
              <a:t>Association</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(3)</a:t>
            </a:r>
            <a:endParaRPr lang="en-US" altLang="zh-CN" dirty="0"/>
          </a:p>
        </p:txBody>
      </p:sp>
      <p:sp>
        <p:nvSpPr>
          <p:cNvPr id="4" name="Rectangle 3"/>
          <p:cNvSpPr/>
          <p:nvPr/>
        </p:nvSpPr>
        <p:spPr bwMode="gray">
          <a:xfrm>
            <a:off x="6201688" y="3142809"/>
            <a:ext cx="5547399" cy="645301"/>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mac-access-profile name </a:t>
            </a:r>
            <a:r>
              <a:rPr lang="en-US" sz="1200" dirty="0" err="1">
                <a:latin typeface="Huawei Sans" panose="020C0503030203020204" pitchFamily="34" charset="0"/>
              </a:rPr>
              <a:t>m1</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-mac-access-profile-</a:t>
            </a:r>
            <a:r>
              <a:rPr lang="en-US" sz="1200" dirty="0" err="1">
                <a:latin typeface="Huawei Sans" panose="020C0503030203020204" pitchFamily="34" charset="0"/>
              </a:rPr>
              <a:t>m1</a:t>
            </a:r>
            <a:r>
              <a:rPr lang="en-US" sz="1200" dirty="0">
                <a:latin typeface="Huawei Sans" panose="020C0503030203020204" pitchFamily="34" charset="0"/>
              </a:rPr>
              <a:t>] mac-</a:t>
            </a:r>
            <a:r>
              <a:rPr lang="en-US" sz="1200" dirty="0" err="1">
                <a:latin typeface="Huawei Sans" panose="020C0503030203020204" pitchFamily="34" charset="0"/>
              </a:rPr>
              <a:t>authen</a:t>
            </a:r>
            <a:r>
              <a:rPr lang="en-US" sz="1200" dirty="0">
                <a:latin typeface="Huawei Sans" panose="020C0503030203020204" pitchFamily="34" charset="0"/>
              </a:rPr>
              <a:t> username </a:t>
            </a:r>
            <a:r>
              <a:rPr lang="en-US" sz="1200" dirty="0" err="1">
                <a:latin typeface="Huawei Sans" panose="020C0503030203020204" pitchFamily="34" charset="0"/>
              </a:rPr>
              <a:t>macaddress</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-mac-access-profile-</a:t>
            </a:r>
            <a:r>
              <a:rPr lang="en-US" sz="1200" dirty="0" err="1">
                <a:latin typeface="Huawei Sans" panose="020C0503030203020204" pitchFamily="34" charset="0"/>
              </a:rPr>
              <a:t>m1</a:t>
            </a:r>
            <a:r>
              <a:rPr lang="en-US" sz="1200" dirty="0">
                <a:latin typeface="Huawei Sans" panose="020C0503030203020204" pitchFamily="34" charset="0"/>
              </a:rPr>
              <a:t>] quit</a:t>
            </a:r>
          </a:p>
        </p:txBody>
      </p:sp>
      <p:sp>
        <p:nvSpPr>
          <p:cNvPr id="5" name="文本框 4"/>
          <p:cNvSpPr txBox="1"/>
          <p:nvPr/>
        </p:nvSpPr>
        <p:spPr bwMode="gray">
          <a:xfrm>
            <a:off x="6213091" y="1366724"/>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5"/>
            </a:pPr>
            <a:r>
              <a:rPr lang="en-US" sz="1400" dirty="0" smtClean="0">
                <a:solidFill>
                  <a:srgbClr val="000000"/>
                </a:solidFill>
                <a:latin typeface="Huawei Sans" panose="020C0503030203020204" pitchFamily="34" charset="0"/>
              </a:rPr>
              <a:t>Configure an </a:t>
            </a:r>
            <a:r>
              <a:rPr lang="en-US" sz="1400" dirty="0" err="1" smtClean="0">
                <a:solidFill>
                  <a:srgbClr val="000000"/>
                </a:solidFill>
                <a:latin typeface="Huawei Sans" panose="020C0503030203020204" pitchFamily="34" charset="0"/>
              </a:rPr>
              <a:t>802.1X</a:t>
            </a:r>
            <a:r>
              <a:rPr lang="en-US" sz="1400" dirty="0" smtClean="0">
                <a:solidFill>
                  <a:srgbClr val="000000"/>
                </a:solidFill>
                <a:latin typeface="Huawei Sans" panose="020C0503030203020204" pitchFamily="34" charset="0"/>
              </a:rPr>
              <a:t> access profile.</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13091" y="2783846"/>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6"/>
            </a:pPr>
            <a:r>
              <a:rPr lang="en-US" sz="1400" dirty="0" smtClean="0">
                <a:solidFill>
                  <a:srgbClr val="000000"/>
                </a:solidFill>
                <a:latin typeface="Huawei Sans" panose="020C0503030203020204" pitchFamily="34" charset="0"/>
              </a:rPr>
              <a:t>Configure a MAC access profile.</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13092" y="1712051"/>
            <a:ext cx="5535996" cy="669215"/>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a:t>
            </a:r>
            <a:r>
              <a:rPr lang="en-US" sz="1200" dirty="0" err="1">
                <a:latin typeface="Huawei Sans" panose="020C0503030203020204" pitchFamily="34" charset="0"/>
              </a:rPr>
              <a:t>dot1x</a:t>
            </a:r>
            <a:r>
              <a:rPr lang="en-US" sz="1200" dirty="0">
                <a:latin typeface="Huawei Sans" panose="020C0503030203020204" pitchFamily="34" charset="0"/>
              </a:rPr>
              <a:t>-access-profile name </a:t>
            </a:r>
            <a:r>
              <a:rPr lang="en-US" sz="1200" dirty="0" err="1">
                <a:latin typeface="Huawei Sans" panose="020C0503030203020204" pitchFamily="34" charset="0"/>
              </a:rPr>
              <a:t>d1</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dot1x</a:t>
            </a:r>
            <a:r>
              <a:rPr lang="en-US" sz="1200" dirty="0">
                <a:latin typeface="Huawei Sans" panose="020C0503030203020204" pitchFamily="34" charset="0"/>
              </a:rPr>
              <a:t>-access-profile-</a:t>
            </a:r>
            <a:r>
              <a:rPr lang="en-US" sz="1200" dirty="0" err="1">
                <a:latin typeface="Huawei Sans" panose="020C0503030203020204" pitchFamily="34" charset="0"/>
              </a:rPr>
              <a:t>d1</a:t>
            </a:r>
            <a:r>
              <a:rPr lang="en-US" sz="1200" dirty="0">
                <a:latin typeface="Huawei Sans" panose="020C0503030203020204" pitchFamily="34" charset="0"/>
              </a:rPr>
              <a:t>] </a:t>
            </a:r>
            <a:r>
              <a:rPr lang="en-US" sz="1200" dirty="0" err="1">
                <a:latin typeface="Huawei Sans" panose="020C0503030203020204" pitchFamily="34" charset="0"/>
              </a:rPr>
              <a:t>dot1x</a:t>
            </a:r>
            <a:r>
              <a:rPr lang="en-US" sz="1200" dirty="0">
                <a:latin typeface="Huawei Sans" panose="020C0503030203020204" pitchFamily="34" charset="0"/>
              </a:rPr>
              <a:t> authentication-method </a:t>
            </a:r>
            <a:r>
              <a:rPr lang="en-US" sz="1200" dirty="0" err="1">
                <a:latin typeface="Huawei Sans" panose="020C0503030203020204" pitchFamily="34" charset="0"/>
              </a:rPr>
              <a:t>eap</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[SW2-dot1x-access-profile-d1] quit</a:t>
            </a:r>
          </a:p>
        </p:txBody>
      </p:sp>
      <p:sp>
        <p:nvSpPr>
          <p:cNvPr id="49" name="Rectangle 3"/>
          <p:cNvSpPr/>
          <p:nvPr/>
        </p:nvSpPr>
        <p:spPr bwMode="gray">
          <a:xfrm>
            <a:off x="6201689" y="4537039"/>
            <a:ext cx="5547398" cy="1036448"/>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authentication-profile name </a:t>
            </a:r>
            <a:r>
              <a:rPr lang="en-US" sz="1200" dirty="0" err="1">
                <a:latin typeface="Huawei Sans" panose="020C0503030203020204" pitchFamily="34" charset="0"/>
              </a:rPr>
              <a:t>p1</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authen</a:t>
            </a:r>
            <a:r>
              <a:rPr lang="en-US" sz="1200" dirty="0">
                <a:latin typeface="Huawei Sans" panose="020C0503030203020204" pitchFamily="34" charset="0"/>
              </a:rPr>
              <a:t>-profile-</a:t>
            </a:r>
            <a:r>
              <a:rPr lang="en-US" sz="1200" dirty="0" err="1">
                <a:latin typeface="Huawei Sans" panose="020C0503030203020204" pitchFamily="34" charset="0"/>
              </a:rPr>
              <a:t>p1</a:t>
            </a:r>
            <a:r>
              <a:rPr lang="en-US" sz="1200" dirty="0">
                <a:latin typeface="Huawei Sans" panose="020C0503030203020204" pitchFamily="34" charset="0"/>
              </a:rPr>
              <a:t>] mac-access-profile </a:t>
            </a:r>
            <a:r>
              <a:rPr lang="en-US" sz="1200" dirty="0" err="1">
                <a:latin typeface="Huawei Sans" panose="020C0503030203020204" pitchFamily="34" charset="0"/>
              </a:rPr>
              <a:t>m1</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[SW2-authen-profile-p1] dot1x-access-profile d1</a:t>
            </a:r>
          </a:p>
          <a:p>
            <a:pPr fontAlgn="ctr"/>
            <a:r>
              <a:rPr lang="en-US" altLang="zh-CN" sz="1200" dirty="0">
                <a:latin typeface="Huawei Sans" panose="020C0503030203020204" pitchFamily="34" charset="0"/>
              </a:rPr>
              <a:t>[SW2-authen-profile-p1] access-domain </a:t>
            </a:r>
            <a:r>
              <a:rPr lang="en-US" altLang="zh-CN" sz="1200" dirty="0" err="1">
                <a:latin typeface="Huawei Sans" panose="020C0503030203020204" pitchFamily="34" charset="0"/>
              </a:rPr>
              <a:t>nac</a:t>
            </a:r>
            <a:r>
              <a:rPr lang="en-US" altLang="zh-CN" sz="1200" dirty="0">
                <a:latin typeface="Huawei Sans" panose="020C0503030203020204" pitchFamily="34" charset="0"/>
              </a:rPr>
              <a:t> force</a:t>
            </a:r>
            <a:endParaRPr lang="en-US"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authen</a:t>
            </a:r>
            <a:r>
              <a:rPr lang="en-US" sz="1200" dirty="0">
                <a:latin typeface="Huawei Sans" panose="020C0503030203020204" pitchFamily="34" charset="0"/>
              </a:rPr>
              <a:t>-profile-</a:t>
            </a:r>
            <a:r>
              <a:rPr lang="en-US" sz="1200" dirty="0" err="1">
                <a:latin typeface="Huawei Sans" panose="020C0503030203020204" pitchFamily="34" charset="0"/>
              </a:rPr>
              <a:t>p1</a:t>
            </a:r>
            <a:r>
              <a:rPr lang="en-US" sz="1200" dirty="0">
                <a:latin typeface="Huawei Sans" panose="020C0503030203020204" pitchFamily="34" charset="0"/>
              </a:rPr>
              <a:t>] quit</a:t>
            </a:r>
          </a:p>
        </p:txBody>
      </p:sp>
      <p:sp>
        <p:nvSpPr>
          <p:cNvPr id="50" name="文本框 49"/>
          <p:cNvSpPr txBox="1"/>
          <p:nvPr/>
        </p:nvSpPr>
        <p:spPr bwMode="gray">
          <a:xfrm>
            <a:off x="6213091" y="4186782"/>
            <a:ext cx="4665150"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7"/>
            </a:pPr>
            <a:r>
              <a:rPr lang="en-US" sz="1400" dirty="0" smtClean="0">
                <a:solidFill>
                  <a:srgbClr val="000000"/>
                </a:solidFill>
                <a:latin typeface="Huawei Sans" panose="020C0503030203020204" pitchFamily="34" charset="0"/>
              </a:rPr>
              <a:t>Configure an authentication profile.</a:t>
            </a:r>
            <a:endParaRPr lang="en-US" sz="1400" dirty="0">
              <a:solidFill>
                <a:srgbClr val="000000"/>
              </a:solidFill>
              <a:latin typeface="Huawei Sans" panose="020C0503030203020204" pitchFamily="34" charset="0"/>
            </a:endParaRPr>
          </a:p>
        </p:txBody>
      </p:sp>
      <p:grpSp>
        <p:nvGrpSpPr>
          <p:cNvPr id="90" name="组合 89"/>
          <p:cNvGrpSpPr/>
          <p:nvPr/>
        </p:nvGrpSpPr>
        <p:grpSpPr>
          <a:xfrm>
            <a:off x="529438" y="1199922"/>
            <a:ext cx="5405486" cy="4814463"/>
            <a:chOff x="754618" y="1311893"/>
            <a:chExt cx="5405486" cy="4814463"/>
          </a:xfrm>
        </p:grpSpPr>
        <p:cxnSp>
          <p:nvCxnSpPr>
            <p:cNvPr id="91" name="直接连接符 90"/>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0"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图片 92"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94" name="图片 93"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95" name="图片 94"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96" name="图片 95"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97" name="图片 96"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98" name="图片 97"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99" name="图片 98"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100" name="图片 99"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101" name="直接连接符 100"/>
            <p:cNvCxnSpPr>
              <a:stCxn id="93" idx="2"/>
              <a:endCxn id="95"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4" idx="0"/>
              <a:endCxn id="93"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8" idx="0"/>
              <a:endCxn id="96"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7" idx="0"/>
              <a:endCxn id="96"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3" idx="0"/>
              <a:endCxn id="99"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96" idx="0"/>
              <a:endCxn id="99"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9" idx="0"/>
              <a:endCxn id="100"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8" name="图片 107"/>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109" name="直接连接符 108"/>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8"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12" name="文本框 111"/>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13" name="文本框 112"/>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14"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117" name="文本框 116"/>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118" name="文本框 117"/>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119" name="文本框 118"/>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120" name="文本框 119"/>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121" name="文本框 120"/>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122" name="文本框 121"/>
            <p:cNvSpPr txBox="1"/>
            <p:nvPr/>
          </p:nvSpPr>
          <p:spPr bwMode="gray">
            <a:xfrm>
              <a:off x="44413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123" name="文本框 122"/>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24" name="文本框 123"/>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5" name="文本框 124"/>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6" name="文本框 125"/>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7" name="文本框 126"/>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8" name="文本框 127"/>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129" name="图片 128"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5297980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Procedure (4)</a:t>
            </a:r>
            <a:endParaRPr lang="en-US" altLang="zh-CN" dirty="0"/>
          </a:p>
        </p:txBody>
      </p:sp>
      <p:sp>
        <p:nvSpPr>
          <p:cNvPr id="4" name="Rectangle 3"/>
          <p:cNvSpPr/>
          <p:nvPr/>
        </p:nvSpPr>
        <p:spPr bwMode="gray">
          <a:xfrm>
            <a:off x="6233229" y="3981777"/>
            <a:ext cx="5515857" cy="860676"/>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a:t>
            </a:r>
            <a:r>
              <a:rPr lang="en-US" sz="1200" dirty="0" err="1">
                <a:latin typeface="Huawei Sans" panose="020C0503030203020204" pitchFamily="34" charset="0"/>
              </a:rPr>
              <a:t>acl</a:t>
            </a:r>
            <a:r>
              <a:rPr lang="en-US" sz="1200" dirty="0">
                <a:latin typeface="Huawei Sans" panose="020C0503030203020204" pitchFamily="34" charset="0"/>
              </a:rPr>
              <a:t> 3001</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rule 1 permit </a:t>
            </a:r>
            <a:r>
              <a:rPr lang="en-US" sz="1200" dirty="0" err="1">
                <a:latin typeface="Huawei Sans" panose="020C0503030203020204" pitchFamily="34" charset="0"/>
              </a:rPr>
              <a:t>ip</a:t>
            </a:r>
            <a:r>
              <a:rPr lang="en-US" sz="1200" dirty="0">
                <a:latin typeface="Huawei Sans" panose="020C0503030203020204" pitchFamily="34" charset="0"/>
              </a:rPr>
              <a:t> destination 192.168.101.0 0.0.0.255</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rule 2 deny </a:t>
            </a:r>
            <a:r>
              <a:rPr lang="en-US" sz="1200" dirty="0" err="1">
                <a:latin typeface="Huawei Sans" panose="020C0503030203020204" pitchFamily="34" charset="0"/>
              </a:rPr>
              <a:t>ip</a:t>
            </a:r>
            <a:r>
              <a:rPr lang="en-US" sz="1200" dirty="0">
                <a:latin typeface="Huawei Sans" panose="020C0503030203020204" pitchFamily="34" charset="0"/>
              </a:rPr>
              <a:t> destination any</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quit</a:t>
            </a:r>
          </a:p>
        </p:txBody>
      </p:sp>
      <p:sp>
        <p:nvSpPr>
          <p:cNvPr id="5" name="文本框 4"/>
          <p:cNvSpPr txBox="1"/>
          <p:nvPr/>
        </p:nvSpPr>
        <p:spPr bwMode="gray">
          <a:xfrm>
            <a:off x="6259746" y="1356639"/>
            <a:ext cx="5218178"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8"/>
            </a:pPr>
            <a:r>
              <a:rPr lang="en-US" sz="1400" dirty="0" smtClean="0">
                <a:solidFill>
                  <a:srgbClr val="000000"/>
                </a:solidFill>
                <a:latin typeface="Huawei Sans" panose="020C0503030203020204" pitchFamily="34" charset="0"/>
              </a:rPr>
              <a:t>Apply the authentication profile to interfaces.</a:t>
            </a:r>
            <a:endParaRPr lang="en-US" sz="1400" dirty="0">
              <a:solidFill>
                <a:srgbClr val="000000"/>
              </a:solidFill>
              <a:latin typeface="Huawei Sans" panose="020C0503030203020204" pitchFamily="34" charset="0"/>
            </a:endParaRPr>
          </a:p>
        </p:txBody>
      </p:sp>
      <p:sp>
        <p:nvSpPr>
          <p:cNvPr id="6" name="文本框 5"/>
          <p:cNvSpPr txBox="1"/>
          <p:nvPr/>
        </p:nvSpPr>
        <p:spPr bwMode="gray">
          <a:xfrm>
            <a:off x="6244632" y="3337713"/>
            <a:ext cx="523329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9"/>
            </a:pPr>
            <a:r>
              <a:rPr lang="en-US" sz="1400" dirty="0" smtClean="0">
                <a:solidFill>
                  <a:srgbClr val="000000"/>
                </a:solidFill>
                <a:latin typeface="Huawei Sans" panose="020C0503030203020204" pitchFamily="34" charset="0"/>
              </a:rPr>
              <a:t>Configure the authorized ACL to be delivered upon successful user authentication.</a:t>
            </a:r>
            <a:endParaRPr lang="en-US" sz="1400" dirty="0">
              <a:solidFill>
                <a:srgbClr val="000000"/>
              </a:solidFill>
              <a:latin typeface="Huawei Sans" panose="020C0503030203020204" pitchFamily="34" charset="0"/>
            </a:endParaRPr>
          </a:p>
        </p:txBody>
      </p:sp>
      <p:sp>
        <p:nvSpPr>
          <p:cNvPr id="47" name="Rectangle 3"/>
          <p:cNvSpPr/>
          <p:nvPr/>
        </p:nvSpPr>
        <p:spPr bwMode="gray">
          <a:xfrm>
            <a:off x="6259746" y="1748130"/>
            <a:ext cx="5489341" cy="1235640"/>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interface </a:t>
            </a:r>
            <a:r>
              <a:rPr lang="en-US" sz="1200" dirty="0" err="1">
                <a:latin typeface="Huawei Sans" panose="020C0503030203020204" pitchFamily="34" charset="0"/>
              </a:rPr>
              <a:t>gigabitethernet</a:t>
            </a:r>
            <a:r>
              <a:rPr lang="en-US" sz="1200" dirty="0">
                <a:latin typeface="Huawei Sans" panose="020C0503030203020204" pitchFamily="34" charset="0"/>
              </a:rPr>
              <a:t> 0/0/1</a:t>
            </a:r>
          </a:p>
          <a:p>
            <a:pPr fontAlgn="ctr"/>
            <a:r>
              <a:rPr lang="en-US" sz="1200" dirty="0">
                <a:latin typeface="Huawei Sans" panose="020C0503030203020204" pitchFamily="34" charset="0"/>
              </a:rPr>
              <a:t>[</a:t>
            </a:r>
            <a:r>
              <a:rPr lang="en-US" sz="1200" dirty="0" err="1">
                <a:latin typeface="Huawei Sans" panose="020C0503030203020204" pitchFamily="34" charset="0"/>
              </a:rPr>
              <a:t>SW2-Gigabitethernet0</a:t>
            </a:r>
            <a:r>
              <a:rPr lang="en-US" sz="1200" dirty="0">
                <a:latin typeface="Huawei Sans" panose="020C0503030203020204" pitchFamily="34" charset="0"/>
              </a:rPr>
              <a:t>/0/1] authentication-profile </a:t>
            </a:r>
            <a:r>
              <a:rPr lang="en-US" sz="1200" dirty="0" err="1">
                <a:latin typeface="Huawei Sans" panose="020C0503030203020204" pitchFamily="34" charset="0"/>
              </a:rPr>
              <a:t>p1</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SW2-Gigabitethernet0</a:t>
            </a:r>
            <a:r>
              <a:rPr lang="en-US" sz="1200" dirty="0">
                <a:latin typeface="Huawei Sans" panose="020C0503030203020204" pitchFamily="34" charset="0"/>
              </a:rPr>
              <a:t>/0/1] quit</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interface </a:t>
            </a:r>
            <a:r>
              <a:rPr lang="en-US" sz="1200" dirty="0" err="1">
                <a:latin typeface="Huawei Sans" panose="020C0503030203020204" pitchFamily="34" charset="0"/>
              </a:rPr>
              <a:t>gigabitethernet</a:t>
            </a:r>
            <a:r>
              <a:rPr lang="en-US" sz="1200" dirty="0">
                <a:latin typeface="Huawei Sans" panose="020C0503030203020204" pitchFamily="34" charset="0"/>
              </a:rPr>
              <a:t> 0/0/2</a:t>
            </a:r>
          </a:p>
          <a:p>
            <a:pPr fontAlgn="ctr"/>
            <a:r>
              <a:rPr lang="en-US" sz="1200" dirty="0">
                <a:latin typeface="Huawei Sans" panose="020C0503030203020204" pitchFamily="34" charset="0"/>
              </a:rPr>
              <a:t>[</a:t>
            </a:r>
            <a:r>
              <a:rPr lang="en-US" sz="1200" dirty="0" err="1">
                <a:latin typeface="Huawei Sans" panose="020C0503030203020204" pitchFamily="34" charset="0"/>
              </a:rPr>
              <a:t>SW2-Gigabitethernet0</a:t>
            </a:r>
            <a:r>
              <a:rPr lang="en-US" sz="1200" dirty="0">
                <a:latin typeface="Huawei Sans" panose="020C0503030203020204" pitchFamily="34" charset="0"/>
              </a:rPr>
              <a:t>/0/2] authentication-profile </a:t>
            </a:r>
            <a:r>
              <a:rPr lang="en-US" sz="1200" dirty="0" err="1">
                <a:latin typeface="Huawei Sans" panose="020C0503030203020204" pitchFamily="34" charset="0"/>
              </a:rPr>
              <a:t>p1</a:t>
            </a:r>
            <a:r>
              <a:rPr lang="en-US" sz="1200" dirty="0">
                <a:latin typeface="Huawei Sans" panose="020C0503030203020204" pitchFamily="34" charset="0"/>
              </a:rPr>
              <a:t>    </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a:t>
            </a:r>
            <a:r>
              <a:rPr lang="en-US" sz="1200" dirty="0" err="1">
                <a:latin typeface="Huawei Sans" panose="020C0503030203020204" pitchFamily="34" charset="0"/>
              </a:rPr>
              <a:t>SW2-Gigabitethernet0</a:t>
            </a:r>
            <a:r>
              <a:rPr lang="en-US" sz="1200" dirty="0">
                <a:latin typeface="Huawei Sans" panose="020C0503030203020204" pitchFamily="34" charset="0"/>
              </a:rPr>
              <a:t>/0/2] quit</a:t>
            </a:r>
          </a:p>
        </p:txBody>
      </p:sp>
      <p:sp>
        <p:nvSpPr>
          <p:cNvPr id="51" name="文本框 50"/>
          <p:cNvSpPr txBox="1"/>
          <p:nvPr/>
        </p:nvSpPr>
        <p:spPr bwMode="gray">
          <a:xfrm>
            <a:off x="6244632" y="5119723"/>
            <a:ext cx="523329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10"/>
            </a:pPr>
            <a:r>
              <a:rPr lang="en-US" sz="1400" dirty="0" smtClean="0">
                <a:solidFill>
                  <a:srgbClr val="000000"/>
                </a:solidFill>
                <a:latin typeface="Huawei Sans" panose="020C0503030203020204" pitchFamily="34" charset="0"/>
              </a:rPr>
              <a:t>Create user accounts on the RADIUS server and configure corresponding rights.</a:t>
            </a:r>
            <a:endParaRPr lang="en-US" sz="1400" dirty="0">
              <a:solidFill>
                <a:srgbClr val="000000"/>
              </a:solidFill>
              <a:latin typeface="Huawei Sans" panose="020C0503030203020204" pitchFamily="34" charset="0"/>
            </a:endParaRPr>
          </a:p>
        </p:txBody>
      </p:sp>
      <p:grpSp>
        <p:nvGrpSpPr>
          <p:cNvPr id="88" name="组合 87"/>
          <p:cNvGrpSpPr/>
          <p:nvPr/>
        </p:nvGrpSpPr>
        <p:grpSpPr>
          <a:xfrm>
            <a:off x="529438" y="1199922"/>
            <a:ext cx="5405486" cy="4814463"/>
            <a:chOff x="754618" y="1311893"/>
            <a:chExt cx="5405486" cy="4814463"/>
          </a:xfrm>
        </p:grpSpPr>
        <p:cxnSp>
          <p:nvCxnSpPr>
            <p:cNvPr id="89" name="直接连接符 88"/>
            <p:cNvCxnSpPr/>
            <p:nvPr/>
          </p:nvCxnSpPr>
          <p:spPr bwMode="gray">
            <a:xfrm flipH="1">
              <a:off x="2895119" y="2782767"/>
              <a:ext cx="1391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98" idx="0"/>
            </p:cNvCxnSpPr>
            <p:nvPr/>
          </p:nvCxnSpPr>
          <p:spPr bwMode="gray">
            <a:xfrm flipV="1">
              <a:off x="2894649" y="1826305"/>
              <a:ext cx="470" cy="7355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图片 90" descr="接入交换机.png"/>
            <p:cNvPicPr>
              <a:picLocks noChangeAspect="1"/>
            </p:cNvPicPr>
            <p:nvPr/>
          </p:nvPicPr>
          <p:blipFill>
            <a:blip r:embed="rId3" cstate="print"/>
            <a:stretch>
              <a:fillRect/>
            </a:stretch>
          </p:blipFill>
          <p:spPr bwMode="gray">
            <a:xfrm>
              <a:off x="1400553" y="4871067"/>
              <a:ext cx="540000" cy="441818"/>
            </a:xfrm>
            <a:prstGeom prst="rect">
              <a:avLst/>
            </a:prstGeom>
          </p:spPr>
        </p:pic>
        <p:pic>
          <p:nvPicPr>
            <p:cNvPr id="92" name="图片 91" descr="打印机.png"/>
            <p:cNvPicPr>
              <a:picLocks noChangeAspect="1"/>
            </p:cNvPicPr>
            <p:nvPr/>
          </p:nvPicPr>
          <p:blipFill>
            <a:blip r:embed="rId4" cstate="print"/>
            <a:stretch>
              <a:fillRect/>
            </a:stretch>
          </p:blipFill>
          <p:spPr bwMode="gray">
            <a:xfrm>
              <a:off x="1838375" y="5697956"/>
              <a:ext cx="538191" cy="428400"/>
            </a:xfrm>
            <a:prstGeom prst="rect">
              <a:avLst/>
            </a:prstGeom>
          </p:spPr>
        </p:pic>
        <p:pic>
          <p:nvPicPr>
            <p:cNvPr id="93" name="图片 92" descr="PC.png"/>
            <p:cNvPicPr>
              <a:picLocks noChangeAspect="1"/>
            </p:cNvPicPr>
            <p:nvPr/>
          </p:nvPicPr>
          <p:blipFill>
            <a:blip r:embed="rId5" cstate="print"/>
            <a:stretch>
              <a:fillRect/>
            </a:stretch>
          </p:blipFill>
          <p:spPr bwMode="gray">
            <a:xfrm>
              <a:off x="963668" y="5705156"/>
              <a:ext cx="539063" cy="414000"/>
            </a:xfrm>
            <a:prstGeom prst="rect">
              <a:avLst/>
            </a:prstGeom>
          </p:spPr>
        </p:pic>
        <p:pic>
          <p:nvPicPr>
            <p:cNvPr id="94" name="图片 93" descr="接入交换机.png"/>
            <p:cNvPicPr>
              <a:picLocks noChangeAspect="1"/>
            </p:cNvPicPr>
            <p:nvPr/>
          </p:nvPicPr>
          <p:blipFill>
            <a:blip r:embed="rId3" cstate="print"/>
            <a:stretch>
              <a:fillRect/>
            </a:stretch>
          </p:blipFill>
          <p:spPr bwMode="gray">
            <a:xfrm>
              <a:off x="3848744" y="4871067"/>
              <a:ext cx="540000" cy="441818"/>
            </a:xfrm>
            <a:prstGeom prst="rect">
              <a:avLst/>
            </a:prstGeom>
          </p:spPr>
        </p:pic>
        <p:pic>
          <p:nvPicPr>
            <p:cNvPr id="95" name="图片 94" descr="打印机.png"/>
            <p:cNvPicPr>
              <a:picLocks noChangeAspect="1"/>
            </p:cNvPicPr>
            <p:nvPr/>
          </p:nvPicPr>
          <p:blipFill>
            <a:blip r:embed="rId4" cstate="print"/>
            <a:stretch>
              <a:fillRect/>
            </a:stretch>
          </p:blipFill>
          <p:spPr bwMode="gray">
            <a:xfrm>
              <a:off x="4286568" y="5697956"/>
              <a:ext cx="538191" cy="428400"/>
            </a:xfrm>
            <a:prstGeom prst="rect">
              <a:avLst/>
            </a:prstGeom>
          </p:spPr>
        </p:pic>
        <p:pic>
          <p:nvPicPr>
            <p:cNvPr id="96" name="图片 95" descr="PC.png"/>
            <p:cNvPicPr>
              <a:picLocks noChangeAspect="1"/>
            </p:cNvPicPr>
            <p:nvPr/>
          </p:nvPicPr>
          <p:blipFill>
            <a:blip r:embed="rId5" cstate="print"/>
            <a:stretch>
              <a:fillRect/>
            </a:stretch>
          </p:blipFill>
          <p:spPr bwMode="gray">
            <a:xfrm>
              <a:off x="3411859" y="5705156"/>
              <a:ext cx="539063" cy="414000"/>
            </a:xfrm>
            <a:prstGeom prst="rect">
              <a:avLst/>
            </a:prstGeom>
          </p:spPr>
        </p:pic>
        <p:pic>
          <p:nvPicPr>
            <p:cNvPr id="97" name="图片 96" descr="汇聚交换机.png"/>
            <p:cNvPicPr>
              <a:picLocks noChangeAspect="1"/>
            </p:cNvPicPr>
            <p:nvPr/>
          </p:nvPicPr>
          <p:blipFill>
            <a:blip r:embed="rId6" cstate="print"/>
            <a:stretch>
              <a:fillRect/>
            </a:stretch>
          </p:blipFill>
          <p:spPr bwMode="gray">
            <a:xfrm>
              <a:off x="2624649" y="3786426"/>
              <a:ext cx="540000" cy="441818"/>
            </a:xfrm>
            <a:prstGeom prst="rect">
              <a:avLst/>
            </a:prstGeom>
          </p:spPr>
        </p:pic>
        <p:pic>
          <p:nvPicPr>
            <p:cNvPr id="98" name="图片 97" descr="核心交换机.png"/>
            <p:cNvPicPr>
              <a:picLocks noChangeAspect="1"/>
            </p:cNvPicPr>
            <p:nvPr/>
          </p:nvPicPr>
          <p:blipFill>
            <a:blip r:embed="rId7" cstate="print"/>
            <a:stretch>
              <a:fillRect/>
            </a:stretch>
          </p:blipFill>
          <p:spPr bwMode="gray">
            <a:xfrm>
              <a:off x="2624649" y="2561858"/>
              <a:ext cx="540000" cy="441818"/>
            </a:xfrm>
            <a:prstGeom prst="rect">
              <a:avLst/>
            </a:prstGeom>
          </p:spPr>
        </p:pic>
        <p:cxnSp>
          <p:nvCxnSpPr>
            <p:cNvPr id="99" name="直接连接符 98"/>
            <p:cNvCxnSpPr>
              <a:stCxn id="91" idx="2"/>
              <a:endCxn id="93" idx="0"/>
            </p:cNvCxnSpPr>
            <p:nvPr/>
          </p:nvCxnSpPr>
          <p:spPr bwMode="gray">
            <a:xfrm flipH="1">
              <a:off x="1233200"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2" idx="0"/>
              <a:endCxn id="91" idx="2"/>
            </p:cNvCxnSpPr>
            <p:nvPr/>
          </p:nvCxnSpPr>
          <p:spPr bwMode="gray">
            <a:xfrm flipH="1" flipV="1">
              <a:off x="1670553" y="5312885"/>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6" idx="0"/>
              <a:endCxn id="94" idx="2"/>
            </p:cNvCxnSpPr>
            <p:nvPr/>
          </p:nvCxnSpPr>
          <p:spPr bwMode="gray">
            <a:xfrm flipV="1">
              <a:off x="3681391" y="5312885"/>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5" idx="0"/>
              <a:endCxn id="94" idx="2"/>
            </p:cNvCxnSpPr>
            <p:nvPr/>
          </p:nvCxnSpPr>
          <p:spPr bwMode="gray">
            <a:xfrm flipH="1" flipV="1">
              <a:off x="4118744" y="5312885"/>
              <a:ext cx="436920"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91" idx="0"/>
              <a:endCxn id="97" idx="2"/>
            </p:cNvCxnSpPr>
            <p:nvPr/>
          </p:nvCxnSpPr>
          <p:spPr bwMode="gray">
            <a:xfrm flipV="1">
              <a:off x="1670553" y="4228244"/>
              <a:ext cx="1224096"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0"/>
              <a:endCxn id="97" idx="2"/>
            </p:cNvCxnSpPr>
            <p:nvPr/>
          </p:nvCxnSpPr>
          <p:spPr bwMode="gray">
            <a:xfrm flipH="1" flipV="1">
              <a:off x="2894649" y="4228244"/>
              <a:ext cx="1224095" cy="6428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7" idx="0"/>
              <a:endCxn id="98" idx="2"/>
            </p:cNvCxnSpPr>
            <p:nvPr/>
          </p:nvCxnSpPr>
          <p:spPr bwMode="gray">
            <a:xfrm flipV="1">
              <a:off x="2894649" y="3003676"/>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6" name="图片 105"/>
            <p:cNvPicPr>
              <a:picLocks/>
            </p:cNvPicPr>
            <p:nvPr/>
          </p:nvPicPr>
          <p:blipFill>
            <a:blip r:embed="rId8" cstate="print">
              <a:extLst>
                <a:ext uri="{28A0092B-C50C-407E-A947-70E740481C1C}">
                  <a14:useLocalDpi xmlns:a14="http://schemas.microsoft.com/office/drawing/2010/main" val="0"/>
                </a:ext>
              </a:extLst>
            </a:blip>
            <a:stretch>
              <a:fillRect/>
            </a:stretch>
          </p:blipFill>
          <p:spPr bwMode="gray">
            <a:xfrm>
              <a:off x="5096752" y="2830559"/>
              <a:ext cx="540000" cy="442800"/>
            </a:xfrm>
            <a:prstGeom prst="rect">
              <a:avLst/>
            </a:prstGeom>
          </p:spPr>
        </p:pic>
        <p:cxnSp>
          <p:nvCxnSpPr>
            <p:cNvPr id="107" name="直接连接符 106"/>
            <p:cNvCxnSpPr/>
            <p:nvPr/>
          </p:nvCxnSpPr>
          <p:spPr bwMode="gray">
            <a:xfrm flipV="1">
              <a:off x="4270896" y="2047214"/>
              <a:ext cx="825857" cy="5026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endCxn id="106" idx="1"/>
            </p:cNvCxnSpPr>
            <p:nvPr/>
          </p:nvCxnSpPr>
          <p:spPr bwMode="gray">
            <a:xfrm>
              <a:off x="4244833" y="2770741"/>
              <a:ext cx="851919" cy="281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bwMode="gray">
            <a:xfrm>
              <a:off x="1889504"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10" name="文本框 109"/>
            <p:cNvSpPr txBox="1"/>
            <p:nvPr/>
          </p:nvSpPr>
          <p:spPr bwMode="gray">
            <a:xfrm>
              <a:off x="3138991" y="417391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11" name="文本框 110"/>
            <p:cNvSpPr txBox="1"/>
            <p:nvPr/>
          </p:nvSpPr>
          <p:spPr bwMode="gray">
            <a:xfrm>
              <a:off x="2894649" y="3478649"/>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12" name="Freeform 159"/>
            <p:cNvSpPr>
              <a:spLocks noChangeAspect="1"/>
            </p:cNvSpPr>
            <p:nvPr/>
          </p:nvSpPr>
          <p:spPr bwMode="gray">
            <a:xfrm flipH="1">
              <a:off x="2304727" y="1571849"/>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Campus egress</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59"/>
            <p:cNvSpPr>
              <a:spLocks noChangeAspect="1"/>
            </p:cNvSpPr>
            <p:nvPr/>
          </p:nvSpPr>
          <p:spPr bwMode="gray">
            <a:xfrm flipH="1">
              <a:off x="3689666" y="2323523"/>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3886516" y="2553169"/>
              <a:ext cx="837089" cy="307777"/>
            </a:xfrm>
            <a:prstGeom prst="rect">
              <a:avLst/>
            </a:prstGeom>
            <a:noFill/>
          </p:spPr>
          <p:txBody>
            <a:bodyPr wrap="none" rtlCol="0">
              <a:noAutofit/>
            </a:bodyPr>
            <a:lstStyle/>
            <a:p>
              <a:pPr fontAlgn="ctr"/>
              <a:r>
                <a:rPr lang="en-US" sz="1400" dirty="0" smtClean="0">
                  <a:latin typeface="Huawei Sans" panose="020C0503030203020204" pitchFamily="34" charset="0"/>
                </a:rPr>
                <a:t>Intranet</a:t>
              </a:r>
              <a:endParaRPr lang="en-US" sz="1400" dirty="0">
                <a:latin typeface="Huawei Sans" panose="020C0503030203020204" pitchFamily="34" charset="0"/>
              </a:endParaRPr>
            </a:p>
          </p:txBody>
        </p:sp>
        <p:sp>
          <p:nvSpPr>
            <p:cNvPr id="115" name="文本框 114"/>
            <p:cNvSpPr txBox="1"/>
            <p:nvPr/>
          </p:nvSpPr>
          <p:spPr bwMode="gray">
            <a:xfrm>
              <a:off x="2106187" y="2628878"/>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SW1</a:t>
              </a:r>
              <a:endParaRPr lang="en-US" altLang="zh-CN" sz="1200" b="1" dirty="0">
                <a:latin typeface="Huawei Sans" panose="020C0503030203020204" pitchFamily="34" charset="0"/>
              </a:endParaRPr>
            </a:p>
          </p:txBody>
        </p:sp>
        <p:sp>
          <p:nvSpPr>
            <p:cNvPr id="116" name="文本框 115"/>
            <p:cNvSpPr txBox="1"/>
            <p:nvPr/>
          </p:nvSpPr>
          <p:spPr bwMode="gray">
            <a:xfrm>
              <a:off x="3138991" y="3883551"/>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SW2</a:t>
              </a:r>
              <a:endParaRPr lang="en-US" altLang="zh-CN" sz="1200" b="1" dirty="0">
                <a:latin typeface="Huawei Sans" panose="020C0503030203020204" pitchFamily="34" charset="0"/>
              </a:endParaRPr>
            </a:p>
          </p:txBody>
        </p:sp>
        <p:sp>
          <p:nvSpPr>
            <p:cNvPr id="117" name="文本框 116"/>
            <p:cNvSpPr txBox="1"/>
            <p:nvPr/>
          </p:nvSpPr>
          <p:spPr bwMode="gray">
            <a:xfrm>
              <a:off x="1878761"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SW3</a:t>
              </a:r>
              <a:endParaRPr lang="en-US" altLang="zh-CN" sz="1200" b="1" dirty="0">
                <a:latin typeface="Huawei Sans" panose="020C0503030203020204" pitchFamily="34" charset="0"/>
              </a:endParaRPr>
            </a:p>
          </p:txBody>
        </p:sp>
        <p:sp>
          <p:nvSpPr>
            <p:cNvPr id="118" name="文本框 117"/>
            <p:cNvSpPr txBox="1"/>
            <p:nvPr/>
          </p:nvSpPr>
          <p:spPr bwMode="gray">
            <a:xfrm>
              <a:off x="4355869" y="4979389"/>
              <a:ext cx="518091" cy="276999"/>
            </a:xfrm>
            <a:prstGeom prst="rect">
              <a:avLst/>
            </a:prstGeom>
            <a:noFill/>
          </p:spPr>
          <p:txBody>
            <a:bodyPr wrap="none" rtlCol="0">
              <a:noAutofit/>
            </a:bodyPr>
            <a:lstStyle/>
            <a:p>
              <a:pPr fontAlgn="ctr"/>
              <a:r>
                <a:rPr lang="en-US" sz="1200" b="1" dirty="0" err="1" smtClean="0">
                  <a:latin typeface="Huawei Sans" panose="020C0503030203020204" pitchFamily="34" charset="0"/>
                </a:rPr>
                <a:t>SW4</a:t>
              </a:r>
              <a:endParaRPr lang="en-US" altLang="zh-CN" sz="1200" b="1" dirty="0">
                <a:latin typeface="Huawei Sans" panose="020C0503030203020204" pitchFamily="34" charset="0"/>
              </a:endParaRPr>
            </a:p>
          </p:txBody>
        </p:sp>
        <p:sp>
          <p:nvSpPr>
            <p:cNvPr id="119" name="文本框 118"/>
            <p:cNvSpPr txBox="1"/>
            <p:nvPr/>
          </p:nvSpPr>
          <p:spPr bwMode="gray">
            <a:xfrm>
              <a:off x="4474712" y="1311893"/>
              <a:ext cx="1683474"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Authentication server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192.168.100.100</a:t>
              </a:r>
              <a:endParaRPr lang="en-US" altLang="zh-CN" sz="1200" dirty="0">
                <a:latin typeface="Huawei Sans" panose="020C0503030203020204" pitchFamily="34" charset="0"/>
              </a:endParaRPr>
            </a:p>
          </p:txBody>
        </p:sp>
        <p:sp>
          <p:nvSpPr>
            <p:cNvPr id="120" name="文本框 119"/>
            <p:cNvSpPr txBox="1"/>
            <p:nvPr/>
          </p:nvSpPr>
          <p:spPr bwMode="gray">
            <a:xfrm>
              <a:off x="4441364" y="3273359"/>
              <a:ext cx="1718740" cy="461665"/>
            </a:xfrm>
            <a:prstGeom prst="rect">
              <a:avLst/>
            </a:prstGeom>
            <a:noFill/>
          </p:spPr>
          <p:txBody>
            <a:bodyPr wrap="none" rtlCol="0">
              <a:noAutofit/>
            </a:bodyPr>
            <a:lstStyle/>
            <a:p>
              <a:pPr algn="ctr" fontAlgn="ctr"/>
              <a:r>
                <a:rPr lang="en-US" sz="1200" dirty="0" smtClean="0">
                  <a:latin typeface="Huawei Sans" panose="020C0503030203020204" pitchFamily="34" charset="0"/>
                </a:rPr>
                <a:t>Intranet server cluster</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192.168.101.0/24</a:t>
              </a:r>
              <a:endParaRPr lang="en-US" altLang="zh-CN" sz="1200" dirty="0">
                <a:latin typeface="Huawei Sans" panose="020C0503030203020204" pitchFamily="34" charset="0"/>
              </a:endParaRPr>
            </a:p>
          </p:txBody>
        </p:sp>
        <p:sp>
          <p:nvSpPr>
            <p:cNvPr id="121" name="文本框 120"/>
            <p:cNvSpPr txBox="1"/>
            <p:nvPr/>
          </p:nvSpPr>
          <p:spPr bwMode="gray">
            <a:xfrm>
              <a:off x="1001300" y="4545043"/>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sp>
          <p:nvSpPr>
            <p:cNvPr id="122" name="文本框 121"/>
            <p:cNvSpPr txBox="1"/>
            <p:nvPr/>
          </p:nvSpPr>
          <p:spPr bwMode="gray">
            <a:xfrm>
              <a:off x="754618" y="5229110"/>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3" name="文本框 122"/>
            <p:cNvSpPr txBox="1"/>
            <p:nvPr/>
          </p:nvSpPr>
          <p:spPr bwMode="gray">
            <a:xfrm>
              <a:off x="1758533" y="52315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4" name="文本框 123"/>
            <p:cNvSpPr txBox="1"/>
            <p:nvPr/>
          </p:nvSpPr>
          <p:spPr bwMode="gray">
            <a:xfrm>
              <a:off x="3194899" y="5229255"/>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/0/2</a:t>
              </a:r>
              <a:endParaRPr lang="en-US" altLang="zh-CN" sz="1200" dirty="0">
                <a:latin typeface="Huawei Sans" panose="020C0503030203020204" pitchFamily="34" charset="0"/>
              </a:endParaRPr>
            </a:p>
          </p:txBody>
        </p:sp>
        <p:sp>
          <p:nvSpPr>
            <p:cNvPr id="125" name="文本框 124"/>
            <p:cNvSpPr txBox="1"/>
            <p:nvPr/>
          </p:nvSpPr>
          <p:spPr bwMode="gray">
            <a:xfrm>
              <a:off x="4198814" y="5231711"/>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/0/3</a:t>
              </a:r>
              <a:endParaRPr lang="en-US" altLang="zh-CN" sz="1200" dirty="0">
                <a:latin typeface="Huawei Sans" panose="020C0503030203020204" pitchFamily="34" charset="0"/>
              </a:endParaRPr>
            </a:p>
          </p:txBody>
        </p:sp>
        <p:sp>
          <p:nvSpPr>
            <p:cNvPr id="126" name="文本框 125"/>
            <p:cNvSpPr txBox="1"/>
            <p:nvPr/>
          </p:nvSpPr>
          <p:spPr bwMode="gray">
            <a:xfrm>
              <a:off x="3988358" y="4586166"/>
              <a:ext cx="756938" cy="276999"/>
            </a:xfrm>
            <a:prstGeom prst="rect">
              <a:avLst/>
            </a:prstGeom>
            <a:noFill/>
          </p:spPr>
          <p:txBody>
            <a:bodyPr wrap="none" rtlCol="0">
              <a:noAutofit/>
            </a:bodyPr>
            <a:lstStyle/>
            <a:p>
              <a:pPr fontAlgn="ctr"/>
              <a:r>
                <a:rPr lang="en-US" sz="1200" dirty="0" err="1" smtClean="0">
                  <a:latin typeface="Huawei Sans" panose="020C0503030203020204" pitchFamily="34" charset="0"/>
                </a:rPr>
                <a:t>GE0</a:t>
              </a:r>
              <a:r>
                <a:rPr lang="en-US" sz="1200" dirty="0" smtClean="0">
                  <a:latin typeface="Huawei Sans" panose="020C0503030203020204" pitchFamily="34" charset="0"/>
                </a:rPr>
                <a:t>/0/1</a:t>
              </a:r>
              <a:endParaRPr lang="en-US" altLang="zh-CN" sz="1200" dirty="0">
                <a:latin typeface="Huawei Sans" panose="020C0503030203020204" pitchFamily="34" charset="0"/>
              </a:endParaRPr>
            </a:p>
          </p:txBody>
        </p:sp>
        <p:pic>
          <p:nvPicPr>
            <p:cNvPr id="127" name="图片 126" descr="交换机.png"/>
            <p:cNvPicPr>
              <a:picLocks noChangeAspect="1"/>
            </p:cNvPicPr>
            <p:nvPr/>
          </p:nvPicPr>
          <p:blipFill>
            <a:blip r:embed="rId9" cstate="print"/>
            <a:stretch>
              <a:fillRect/>
            </a:stretch>
          </p:blipFill>
          <p:spPr bwMode="gray">
            <a:xfrm>
              <a:off x="5050329" y="1817857"/>
              <a:ext cx="539999" cy="441817"/>
            </a:xfrm>
            <a:prstGeom prst="rect">
              <a:avLst/>
            </a:prstGeom>
          </p:spPr>
        </p:pic>
      </p:grpSp>
    </p:spTree>
    <p:extLst>
      <p:ext uri="{BB962C8B-B14F-4D97-AF65-F5344CB8AC3E}">
        <p14:creationId xmlns:p14="http://schemas.microsoft.com/office/powerpoint/2010/main" val="5324725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NAC</a:t>
            </a:r>
          </a:p>
          <a:p>
            <a:r>
              <a:rPr lang="en-US" altLang="zh-CN" dirty="0">
                <a:solidFill>
                  <a:schemeClr val="bg1">
                    <a:lumMod val="50000"/>
                  </a:schemeClr>
                </a:solidFill>
              </a:rPr>
              <a:t>User Authentication Technologies</a:t>
            </a:r>
          </a:p>
          <a:p>
            <a:r>
              <a:rPr lang="en-US" altLang="zh-CN" dirty="0">
                <a:solidFill>
                  <a:schemeClr val="bg1">
                    <a:lumMod val="50000"/>
                  </a:schemeClr>
                </a:solidFill>
              </a:rPr>
              <a:t>User Authorization and Logout</a:t>
            </a:r>
          </a:p>
          <a:p>
            <a:r>
              <a:rPr lang="en-US" altLang="zh-CN" dirty="0">
                <a:solidFill>
                  <a:schemeClr val="bg1">
                    <a:lumMod val="50000"/>
                  </a:schemeClr>
                </a:solidFill>
              </a:rPr>
              <a:t>NAC Configuration</a:t>
            </a:r>
          </a:p>
          <a:p>
            <a:r>
              <a:rPr lang="en-US" altLang="zh-CN" b="1" dirty="0"/>
              <a:t>Policy Association</a:t>
            </a:r>
          </a:p>
        </p:txBody>
      </p:sp>
    </p:spTree>
    <p:extLst>
      <p:ext uri="{BB962C8B-B14F-4D97-AF65-F5344CB8AC3E}">
        <p14:creationId xmlns:p14="http://schemas.microsoft.com/office/powerpoint/2010/main" val="38071375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Rounded Rectangle 23"/>
          <p:cNvSpPr/>
          <p:nvPr/>
        </p:nvSpPr>
        <p:spPr bwMode="gray">
          <a:xfrm>
            <a:off x="1367178" y="5030960"/>
            <a:ext cx="4958080" cy="595068"/>
          </a:xfrm>
          <a:prstGeom prst="roundRect">
            <a:avLst>
              <a:gd name="adj" fmla="val 7521"/>
            </a:avLst>
          </a:prstGeom>
          <a:gradFill flip="none" rotWithShape="1">
            <a:gsLst>
              <a:gs pos="100000">
                <a:schemeClr val="bg1"/>
              </a:gs>
              <a:gs pos="0">
                <a:srgbClr val="E4F6F8"/>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endParaRPr>
          </a:p>
        </p:txBody>
      </p:sp>
      <p:grpSp>
        <p:nvGrpSpPr>
          <p:cNvPr id="168" name="Group 165"/>
          <p:cNvGrpSpPr/>
          <p:nvPr/>
        </p:nvGrpSpPr>
        <p:grpSpPr bwMode="gray">
          <a:xfrm rot="10800000">
            <a:off x="4894452" y="4287657"/>
            <a:ext cx="537970" cy="932625"/>
            <a:chOff x="-1233037" y="914446"/>
            <a:chExt cx="1573823" cy="778776"/>
          </a:xfrm>
        </p:grpSpPr>
        <p:cxnSp>
          <p:nvCxnSpPr>
            <p:cNvPr id="169"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71" name="Group 165"/>
          <p:cNvGrpSpPr/>
          <p:nvPr/>
        </p:nvGrpSpPr>
        <p:grpSpPr bwMode="gray">
          <a:xfrm rot="10800000">
            <a:off x="4315332" y="4251111"/>
            <a:ext cx="1696210" cy="932625"/>
            <a:chOff x="-1233037" y="914446"/>
            <a:chExt cx="1573823" cy="778776"/>
          </a:xfrm>
        </p:grpSpPr>
        <p:cxnSp>
          <p:nvCxnSpPr>
            <p:cNvPr id="172"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65" name="Group 165"/>
          <p:cNvGrpSpPr/>
          <p:nvPr/>
        </p:nvGrpSpPr>
        <p:grpSpPr bwMode="gray">
          <a:xfrm rot="10800000">
            <a:off x="2210968" y="4287657"/>
            <a:ext cx="537970" cy="932625"/>
            <a:chOff x="-1233037" y="914446"/>
            <a:chExt cx="1573823" cy="778776"/>
          </a:xfrm>
        </p:grpSpPr>
        <p:cxnSp>
          <p:nvCxnSpPr>
            <p:cNvPr id="166"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62" name="Group 165"/>
          <p:cNvGrpSpPr/>
          <p:nvPr/>
        </p:nvGrpSpPr>
        <p:grpSpPr bwMode="gray">
          <a:xfrm rot="10800000">
            <a:off x="1631848" y="4251111"/>
            <a:ext cx="1696210" cy="932625"/>
            <a:chOff x="-1233037" y="914446"/>
            <a:chExt cx="1573823" cy="778776"/>
          </a:xfrm>
        </p:grpSpPr>
        <p:cxnSp>
          <p:nvCxnSpPr>
            <p:cNvPr id="163"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4" name="标题 3"/>
          <p:cNvSpPr>
            <a:spLocks noGrp="1"/>
          </p:cNvSpPr>
          <p:nvPr>
            <p:ph type="title"/>
          </p:nvPr>
        </p:nvSpPr>
        <p:spPr bwMode="gray"/>
        <p:txBody>
          <a:bodyPr/>
          <a:lstStyle/>
          <a:p>
            <a:r>
              <a:rPr lang="en-US" altLang="en-US" smtClean="0"/>
              <a:t>Technical Background (1)</a:t>
            </a:r>
            <a:endParaRPr lang="en-US" altLang="zh-CN" dirty="0"/>
          </a:p>
        </p:txBody>
      </p:sp>
      <p:sp>
        <p:nvSpPr>
          <p:cNvPr id="5" name="文本占位符 4"/>
          <p:cNvSpPr>
            <a:spLocks noGrp="1"/>
          </p:cNvSpPr>
          <p:nvPr>
            <p:ph type="body" sz="quarter" idx="10"/>
          </p:nvPr>
        </p:nvSpPr>
        <p:spPr bwMode="gray">
          <a:xfrm>
            <a:off x="455612" y="1052514"/>
            <a:ext cx="11293476" cy="948314"/>
          </a:xfrm>
        </p:spPr>
        <p:txBody>
          <a:bodyPr/>
          <a:lstStyle/>
          <a:p>
            <a:r>
              <a:rPr lang="en-US" altLang="zh-CN" sz="1800" smtClean="0"/>
              <a:t>Deploying authentication at the access layer helps implement fine-grained permission management and high network security. As the network scale expands, some problems emerge</a:t>
            </a:r>
            <a:r>
              <a:rPr lang="en-US" sz="1800" smtClean="0"/>
              <a:t>.</a:t>
            </a:r>
            <a:endParaRPr lang="en-US" sz="1800" dirty="0"/>
          </a:p>
        </p:txBody>
      </p:sp>
      <p:sp>
        <p:nvSpPr>
          <p:cNvPr id="71" name="圆角矩形 75"/>
          <p:cNvSpPr/>
          <p:nvPr/>
        </p:nvSpPr>
        <p:spPr bwMode="gray">
          <a:xfrm>
            <a:off x="6239669" y="2497627"/>
            <a:ext cx="5364163" cy="651428"/>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rPr>
              <a:t>Problems faced when access devices are used as authentication points</a:t>
            </a:r>
          </a:p>
        </p:txBody>
      </p:sp>
      <p:sp>
        <p:nvSpPr>
          <p:cNvPr id="72" name="圆角矩形 75"/>
          <p:cNvSpPr/>
          <p:nvPr/>
        </p:nvSpPr>
        <p:spPr bwMode="gray">
          <a:xfrm>
            <a:off x="6239669" y="3193240"/>
            <a:ext cx="5364163" cy="1758375"/>
          </a:xfrm>
          <a:prstGeom prst="roundRect">
            <a:avLst>
              <a:gd name="adj" fmla="val 874"/>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A large number of devices are deployed at the access layer, causing heavy configuration workload and difficult </a:t>
            </a:r>
            <a:r>
              <a:rPr lang="en-US" altLang="zh-CN" sz="1600" dirty="0" err="1" smtClean="0">
                <a:solidFill>
                  <a:schemeClr val="tx1"/>
                </a:solidFill>
                <a:latin typeface="Huawei Sans" panose="020C0503030203020204" pitchFamily="34" charset="0"/>
              </a:rPr>
              <a:t>O&amp;M</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The large number of access devices increases the load of the AAA server</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600" dirty="0" smtClean="0">
                <a:solidFill>
                  <a:schemeClr val="tx1"/>
                </a:solidFill>
                <a:latin typeface="Huawei Sans" panose="020C0503030203020204" pitchFamily="34" charset="0"/>
              </a:rPr>
              <a:t>Users must access the network at fixed locations</a:t>
            </a:r>
            <a:r>
              <a:rPr lang="en-US" sz="1600" dirty="0" smtClean="0">
                <a:solidFill>
                  <a:schemeClr val="tx1"/>
                </a:solidFill>
                <a:latin typeface="Huawei Sans" panose="020C0503030203020204" pitchFamily="34" charset="0"/>
              </a:rPr>
              <a:t>.</a:t>
            </a:r>
            <a:endParaRPr lang="en-US" sz="1600" dirty="0">
              <a:solidFill>
                <a:schemeClr val="tx1"/>
              </a:solidFill>
              <a:latin typeface="Huawei Sans" panose="020C0503030203020204" pitchFamily="34" charset="0"/>
            </a:endParaRPr>
          </a:p>
        </p:txBody>
      </p:sp>
      <p:grpSp>
        <p:nvGrpSpPr>
          <p:cNvPr id="106" name="Group 165"/>
          <p:cNvGrpSpPr/>
          <p:nvPr/>
        </p:nvGrpSpPr>
        <p:grpSpPr bwMode="gray">
          <a:xfrm rot="10800000">
            <a:off x="2471774" y="3075178"/>
            <a:ext cx="2707871" cy="932625"/>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109" name="图片 86" descr="核心交换机.png"/>
          <p:cNvPicPr>
            <a:picLocks noChangeAspect="1"/>
          </p:cNvPicPr>
          <p:nvPr/>
        </p:nvPicPr>
        <p:blipFill>
          <a:blip r:embed="rId3"/>
          <a:stretch>
            <a:fillRect/>
          </a:stretch>
        </p:blipFill>
        <p:spPr bwMode="gray">
          <a:xfrm>
            <a:off x="3588169" y="2897553"/>
            <a:ext cx="475079" cy="388703"/>
          </a:xfrm>
          <a:prstGeom prst="rect">
            <a:avLst/>
          </a:prstGeom>
        </p:spPr>
      </p:pic>
      <p:pic>
        <p:nvPicPr>
          <p:cNvPr id="110" name="图片 87" descr="汇聚交换机.png"/>
          <p:cNvPicPr>
            <a:picLocks noChangeAspect="1"/>
          </p:cNvPicPr>
          <p:nvPr/>
        </p:nvPicPr>
        <p:blipFill>
          <a:blip r:embed="rId4"/>
          <a:stretch>
            <a:fillRect/>
          </a:stretch>
        </p:blipFill>
        <p:spPr bwMode="gray">
          <a:xfrm>
            <a:off x="2247127" y="3968214"/>
            <a:ext cx="475079" cy="388703"/>
          </a:xfrm>
          <a:prstGeom prst="rect">
            <a:avLst/>
          </a:prstGeom>
        </p:spPr>
      </p:pic>
      <p:pic>
        <p:nvPicPr>
          <p:cNvPr id="111" name="图片 87" descr="汇聚交换机.png"/>
          <p:cNvPicPr>
            <a:picLocks noChangeAspect="1"/>
          </p:cNvPicPr>
          <p:nvPr/>
        </p:nvPicPr>
        <p:blipFill>
          <a:blip r:embed="rId4"/>
          <a:stretch>
            <a:fillRect/>
          </a:stretch>
        </p:blipFill>
        <p:spPr bwMode="gray">
          <a:xfrm>
            <a:off x="4929212" y="3968214"/>
            <a:ext cx="475079" cy="388703"/>
          </a:xfrm>
          <a:prstGeom prst="rect">
            <a:avLst/>
          </a:prstGeom>
        </p:spPr>
      </p:pic>
      <p:pic>
        <p:nvPicPr>
          <p:cNvPr id="112" name="图片 76" descr="接入交换机.png"/>
          <p:cNvPicPr>
            <a:picLocks noChangeAspect="1"/>
          </p:cNvPicPr>
          <p:nvPr/>
        </p:nvPicPr>
        <p:blipFill>
          <a:blip r:embed="rId5"/>
          <a:stretch>
            <a:fillRect/>
          </a:stretch>
        </p:blipFill>
        <p:spPr bwMode="gray">
          <a:xfrm>
            <a:off x="1480161" y="5151024"/>
            <a:ext cx="431890" cy="353366"/>
          </a:xfrm>
          <a:prstGeom prst="rect">
            <a:avLst/>
          </a:prstGeom>
        </p:spPr>
      </p:pic>
      <p:pic>
        <p:nvPicPr>
          <p:cNvPr id="113" name="图片 76" descr="接入交换机.png"/>
          <p:cNvPicPr>
            <a:picLocks noChangeAspect="1"/>
          </p:cNvPicPr>
          <p:nvPr/>
        </p:nvPicPr>
        <p:blipFill>
          <a:blip r:embed="rId5"/>
          <a:stretch>
            <a:fillRect/>
          </a:stretch>
        </p:blipFill>
        <p:spPr bwMode="gray">
          <a:xfrm>
            <a:off x="2005868" y="5151024"/>
            <a:ext cx="431890" cy="353366"/>
          </a:xfrm>
          <a:prstGeom prst="rect">
            <a:avLst/>
          </a:prstGeom>
        </p:spPr>
      </p:pic>
      <p:pic>
        <p:nvPicPr>
          <p:cNvPr id="114" name="图片 76" descr="接入交换机.png"/>
          <p:cNvPicPr>
            <a:picLocks noChangeAspect="1"/>
          </p:cNvPicPr>
          <p:nvPr/>
        </p:nvPicPr>
        <p:blipFill>
          <a:blip r:embed="rId5"/>
          <a:stretch>
            <a:fillRect/>
          </a:stretch>
        </p:blipFill>
        <p:spPr bwMode="gray">
          <a:xfrm>
            <a:off x="2531575" y="5151024"/>
            <a:ext cx="431890" cy="353366"/>
          </a:xfrm>
          <a:prstGeom prst="rect">
            <a:avLst/>
          </a:prstGeom>
        </p:spPr>
      </p:pic>
      <p:pic>
        <p:nvPicPr>
          <p:cNvPr id="115" name="图片 76" descr="接入交换机.png"/>
          <p:cNvPicPr>
            <a:picLocks noChangeAspect="1"/>
          </p:cNvPicPr>
          <p:nvPr/>
        </p:nvPicPr>
        <p:blipFill>
          <a:blip r:embed="rId5"/>
          <a:stretch>
            <a:fillRect/>
          </a:stretch>
        </p:blipFill>
        <p:spPr bwMode="gray">
          <a:xfrm>
            <a:off x="3057281" y="5151024"/>
            <a:ext cx="431890" cy="353366"/>
          </a:xfrm>
          <a:prstGeom prst="rect">
            <a:avLst/>
          </a:prstGeom>
        </p:spPr>
      </p:pic>
      <p:pic>
        <p:nvPicPr>
          <p:cNvPr id="116" name="图片 76" descr="接入交换机.png"/>
          <p:cNvPicPr>
            <a:picLocks noChangeAspect="1"/>
          </p:cNvPicPr>
          <p:nvPr/>
        </p:nvPicPr>
        <p:blipFill>
          <a:blip r:embed="rId5"/>
          <a:stretch>
            <a:fillRect/>
          </a:stretch>
        </p:blipFill>
        <p:spPr bwMode="gray">
          <a:xfrm>
            <a:off x="4162246" y="5151024"/>
            <a:ext cx="431890" cy="353366"/>
          </a:xfrm>
          <a:prstGeom prst="rect">
            <a:avLst/>
          </a:prstGeom>
        </p:spPr>
      </p:pic>
      <p:pic>
        <p:nvPicPr>
          <p:cNvPr id="117" name="图片 76" descr="接入交换机.png"/>
          <p:cNvPicPr>
            <a:picLocks noChangeAspect="1"/>
          </p:cNvPicPr>
          <p:nvPr/>
        </p:nvPicPr>
        <p:blipFill>
          <a:blip r:embed="rId5"/>
          <a:stretch>
            <a:fillRect/>
          </a:stretch>
        </p:blipFill>
        <p:spPr bwMode="gray">
          <a:xfrm>
            <a:off x="4687953" y="5151024"/>
            <a:ext cx="431890" cy="353366"/>
          </a:xfrm>
          <a:prstGeom prst="rect">
            <a:avLst/>
          </a:prstGeom>
        </p:spPr>
      </p:pic>
      <p:pic>
        <p:nvPicPr>
          <p:cNvPr id="118" name="图片 76" descr="接入交换机.png"/>
          <p:cNvPicPr>
            <a:picLocks noChangeAspect="1"/>
          </p:cNvPicPr>
          <p:nvPr/>
        </p:nvPicPr>
        <p:blipFill>
          <a:blip r:embed="rId5"/>
          <a:stretch>
            <a:fillRect/>
          </a:stretch>
        </p:blipFill>
        <p:spPr bwMode="gray">
          <a:xfrm>
            <a:off x="5213660" y="5151024"/>
            <a:ext cx="431890" cy="353366"/>
          </a:xfrm>
          <a:prstGeom prst="rect">
            <a:avLst/>
          </a:prstGeom>
        </p:spPr>
      </p:pic>
      <p:pic>
        <p:nvPicPr>
          <p:cNvPr id="119" name="图片 76" descr="接入交换机.png"/>
          <p:cNvPicPr>
            <a:picLocks noChangeAspect="1"/>
          </p:cNvPicPr>
          <p:nvPr/>
        </p:nvPicPr>
        <p:blipFill>
          <a:blip r:embed="rId5"/>
          <a:stretch>
            <a:fillRect/>
          </a:stretch>
        </p:blipFill>
        <p:spPr bwMode="gray">
          <a:xfrm>
            <a:off x="5739367" y="5151024"/>
            <a:ext cx="431890" cy="353366"/>
          </a:xfrm>
          <a:prstGeom prst="rect">
            <a:avLst/>
          </a:prstGeom>
        </p:spPr>
      </p:pic>
      <p:grpSp>
        <p:nvGrpSpPr>
          <p:cNvPr id="120" name="Group 3"/>
          <p:cNvGrpSpPr/>
          <p:nvPr/>
        </p:nvGrpSpPr>
        <p:grpSpPr bwMode="gray">
          <a:xfrm>
            <a:off x="3672596" y="5298014"/>
            <a:ext cx="306220" cy="72449"/>
            <a:chOff x="559282" y="6488261"/>
            <a:chExt cx="261965" cy="61979"/>
          </a:xfrm>
          <a:solidFill>
            <a:schemeClr val="bg1">
              <a:lumMod val="50000"/>
            </a:schemeClr>
          </a:solidFill>
        </p:grpSpPr>
        <p:sp>
          <p:nvSpPr>
            <p:cNvPr id="12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141" name="图片 1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3046701" y="2376638"/>
            <a:ext cx="1574376" cy="290357"/>
          </a:xfrm>
          <a:prstGeom prst="rect">
            <a:avLst/>
          </a:prstGeom>
        </p:spPr>
      </p:pic>
      <p:sp>
        <p:nvSpPr>
          <p:cNvPr id="174" name="圆角矩形 173"/>
          <p:cNvSpPr/>
          <p:nvPr/>
        </p:nvSpPr>
        <p:spPr bwMode="gray">
          <a:xfrm>
            <a:off x="421930" y="3845679"/>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Aggregation layer</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圆角矩形 174"/>
          <p:cNvSpPr/>
          <p:nvPr/>
        </p:nvSpPr>
        <p:spPr bwMode="gray">
          <a:xfrm>
            <a:off x="421930" y="4939587"/>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Access layer</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圆角矩形 175"/>
          <p:cNvSpPr/>
          <p:nvPr/>
        </p:nvSpPr>
        <p:spPr bwMode="gray">
          <a:xfrm>
            <a:off x="421930" y="2797869"/>
            <a:ext cx="988273"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Core layer</a:t>
            </a:r>
            <a:endParaRPr lang="en-US" sz="1200" dirty="0">
              <a:latin typeface="Huawei Sans" panose="020C0503030203020204" pitchFamily="34" charset="0"/>
            </a:endParaRPr>
          </a:p>
        </p:txBody>
      </p:sp>
      <p:grpSp>
        <p:nvGrpSpPr>
          <p:cNvPr id="7" name="组合 6"/>
          <p:cNvGrpSpPr/>
          <p:nvPr/>
        </p:nvGrpSpPr>
        <p:grpSpPr bwMode="gray">
          <a:xfrm>
            <a:off x="4482513" y="5846183"/>
            <a:ext cx="1707955" cy="324968"/>
            <a:chOff x="4456386" y="5846183"/>
            <a:chExt cx="1707955" cy="324968"/>
          </a:xfrm>
        </p:grpSpPr>
        <p:grpSp>
          <p:nvGrpSpPr>
            <p:cNvPr id="6" name="组合 5"/>
            <p:cNvGrpSpPr/>
            <p:nvPr/>
          </p:nvGrpSpPr>
          <p:grpSpPr bwMode="gray">
            <a:xfrm>
              <a:off x="4456386" y="5846183"/>
              <a:ext cx="1706807" cy="324968"/>
              <a:chOff x="4527684" y="5846183"/>
              <a:chExt cx="850480" cy="324968"/>
            </a:xfrm>
          </p:grpSpPr>
          <p:sp>
            <p:nvSpPr>
              <p:cNvPr id="82" name="Rounded Rectangle 23"/>
              <p:cNvSpPr/>
              <p:nvPr/>
            </p:nvSpPr>
            <p:spPr bwMode="gray">
              <a:xfrm>
                <a:off x="4547847" y="5846183"/>
                <a:ext cx="810155" cy="324968"/>
              </a:xfrm>
              <a:prstGeom prst="roundRect">
                <a:avLst>
                  <a:gd name="adj" fmla="val 7521"/>
                </a:avLst>
              </a:prstGeom>
              <a:gradFill flip="none" rotWithShape="1">
                <a:gsLst>
                  <a:gs pos="100000">
                    <a:schemeClr val="bg1"/>
                  </a:gs>
                  <a:gs pos="0">
                    <a:srgbClr val="E4F6F8"/>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endParaRPr>
              </a:p>
            </p:txBody>
          </p:sp>
          <p:sp>
            <p:nvSpPr>
              <p:cNvPr id="83" name="矩形 82"/>
              <p:cNvSpPr/>
              <p:nvPr/>
            </p:nvSpPr>
            <p:spPr bwMode="gray">
              <a:xfrm>
                <a:off x="4527684" y="5857780"/>
                <a:ext cx="850480" cy="251711"/>
              </a:xfrm>
              <a:prstGeom prst="rect">
                <a:avLst/>
              </a:prstGeom>
            </p:spPr>
            <p:txBody>
              <a:bodyPr wrap="square">
                <a:noAutofit/>
              </a:bodyPr>
              <a:lstStyle/>
              <a:p>
                <a:pPr algn="ctr" fontAlgn="ctr"/>
                <a:endParaRPr lang="en-US" altLang="zh-CN" sz="1200" dirty="0">
                  <a:latin typeface="Huawei Sans" panose="020C0503030203020204" pitchFamily="34" charset="0"/>
                </a:endParaRPr>
              </a:p>
            </p:txBody>
          </p:sp>
        </p:grpSp>
        <p:sp>
          <p:nvSpPr>
            <p:cNvPr id="3" name="矩形 2"/>
            <p:cNvSpPr/>
            <p:nvPr/>
          </p:nvSpPr>
          <p:spPr bwMode="gray">
            <a:xfrm>
              <a:off x="4474455" y="5866203"/>
              <a:ext cx="1689886" cy="276999"/>
            </a:xfrm>
            <a:prstGeom prst="rect">
              <a:avLst/>
            </a:prstGeom>
          </p:spPr>
          <p:txBody>
            <a:bodyPr wrap="none">
              <a:noAutofit/>
            </a:bodyPr>
            <a:lstStyle/>
            <a:p>
              <a:pPr algn="ctr" fontAlgn="ctr"/>
              <a:r>
                <a:rPr lang="en-US" altLang="zh-CN" sz="1200" dirty="0">
                  <a:latin typeface="Huawei Sans" panose="020C0503030203020204" pitchFamily="34" charset="0"/>
                </a:rPr>
                <a:t>Authentication </a:t>
              </a:r>
              <a:r>
                <a:rPr lang="en-US" altLang="zh-CN" sz="1200" dirty="0" smtClean="0">
                  <a:latin typeface="Huawei Sans" panose="020C0503030203020204" pitchFamily="34" charset="0"/>
                </a:rPr>
                <a:t>points</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5912655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en-US" smtClean="0"/>
              <a:t>Technical Background (2)</a:t>
            </a:r>
            <a:endParaRPr lang="en-US" altLang="zh-CN" dirty="0"/>
          </a:p>
        </p:txBody>
      </p:sp>
      <p:sp>
        <p:nvSpPr>
          <p:cNvPr id="2" name="文本占位符 1"/>
          <p:cNvSpPr>
            <a:spLocks noGrp="1"/>
          </p:cNvSpPr>
          <p:nvPr>
            <p:ph type="body" sz="quarter" idx="10"/>
          </p:nvPr>
        </p:nvSpPr>
        <p:spPr bwMode="gray">
          <a:xfrm>
            <a:off x="455612" y="1052514"/>
            <a:ext cx="11293476" cy="1236151"/>
          </a:xfrm>
        </p:spPr>
        <p:txBody>
          <a:bodyPr/>
          <a:lstStyle/>
          <a:p>
            <a:r>
              <a:rPr lang="en-US" altLang="zh-CN" sz="1800" smtClean="0"/>
              <a:t>One solution is to move user authentication points from the access layer to the aggregation or core layer. In this way, authentication information on the entire network is centralized, the number of authentication points is greatly reduced, and the configuration and maintenance workload is reduced</a:t>
            </a:r>
            <a:r>
              <a:rPr lang="en-US" sz="1800" smtClean="0"/>
              <a:t>.</a:t>
            </a:r>
            <a:endParaRPr lang="en-US" sz="1800" dirty="0"/>
          </a:p>
        </p:txBody>
      </p:sp>
      <p:sp>
        <p:nvSpPr>
          <p:cNvPr id="71" name="圆角矩形 75"/>
          <p:cNvSpPr/>
          <p:nvPr/>
        </p:nvSpPr>
        <p:spPr bwMode="gray">
          <a:xfrm>
            <a:off x="6404733" y="2590552"/>
            <a:ext cx="5161033" cy="597101"/>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a:solidFill>
                  <a:srgbClr val="30B5C5"/>
                </a:solidFill>
                <a:latin typeface="Huawei Sans" panose="020C0503030203020204" pitchFamily="34" charset="0"/>
              </a:rPr>
              <a:t>Problems faced when authentication points are moved upwards</a:t>
            </a:r>
          </a:p>
        </p:txBody>
      </p:sp>
      <p:sp>
        <p:nvSpPr>
          <p:cNvPr id="72" name="圆角矩形 75"/>
          <p:cNvSpPr/>
          <p:nvPr/>
        </p:nvSpPr>
        <p:spPr bwMode="gray">
          <a:xfrm>
            <a:off x="6404733" y="3257597"/>
            <a:ext cx="5161033" cy="2254331"/>
          </a:xfrm>
          <a:prstGeom prst="roundRect">
            <a:avLst>
              <a:gd name="adj" fmla="val 874"/>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Devices </a:t>
            </a:r>
            <a:r>
              <a:rPr lang="en-US" altLang="zh-CN" sz="1400" dirty="0" smtClean="0">
                <a:solidFill>
                  <a:schemeClr val="tx1"/>
                </a:solidFill>
                <a:latin typeface="Huawei Sans" panose="020C0503030203020204" pitchFamily="34" charset="0"/>
              </a:rPr>
              <a:t>at the access layer </a:t>
            </a:r>
            <a:r>
              <a:rPr lang="en-US" sz="1400" dirty="0" smtClean="0">
                <a:solidFill>
                  <a:schemeClr val="tx1"/>
                </a:solidFill>
                <a:latin typeface="Huawei Sans" panose="020C0503030203020204" pitchFamily="34" charset="0"/>
              </a:rPr>
              <a:t>must transparently transmit </a:t>
            </a:r>
            <a:r>
              <a:rPr lang="en-US" sz="1400" dirty="0" err="1" smtClean="0">
                <a:solidFill>
                  <a:schemeClr val="tx1"/>
                </a:solidFill>
                <a:latin typeface="Huawei Sans" panose="020C0503030203020204" pitchFamily="34" charset="0"/>
              </a:rPr>
              <a:t>BPDUs</a:t>
            </a:r>
            <a:r>
              <a:rPr lang="en-US" sz="1400" dirty="0" smtClean="0">
                <a:solidFill>
                  <a:schemeClr val="tx1"/>
                </a:solidFill>
                <a:latin typeface="Huawei Sans" panose="020C0503030203020204" pitchFamily="34" charset="0"/>
              </a:rPr>
              <a:t>. Otherwise, </a:t>
            </a:r>
            <a:r>
              <a:rPr lang="en-US" sz="1400" dirty="0" err="1" smtClean="0">
                <a:solidFill>
                  <a:schemeClr val="tx1"/>
                </a:solidFill>
                <a:latin typeface="Huawei Sans" panose="020C0503030203020204" pitchFamily="34" charset="0"/>
              </a:rPr>
              <a:t>802.1X</a:t>
            </a:r>
            <a:r>
              <a:rPr lang="en-US" sz="1400" dirty="0" smtClean="0">
                <a:solidFill>
                  <a:schemeClr val="tx1"/>
                </a:solidFill>
                <a:latin typeface="Huawei Sans" panose="020C0503030203020204" pitchFamily="34" charset="0"/>
              </a:rPr>
              <a:t> authentication fails.</a:t>
            </a:r>
          </a:p>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Authentication points cannot control mutual access between users in the same </a:t>
            </a:r>
            <a:r>
              <a:rPr lang="en-US" sz="1400" dirty="0" err="1" smtClean="0">
                <a:solidFill>
                  <a:schemeClr val="tx1"/>
                </a:solidFill>
                <a:latin typeface="Huawei Sans" panose="020C0503030203020204" pitchFamily="34" charset="0"/>
              </a:rPr>
              <a:t>VLAN</a:t>
            </a:r>
            <a:r>
              <a:rPr lang="en-US" sz="1400" dirty="0" smtClean="0">
                <a:solidFill>
                  <a:schemeClr val="tx1"/>
                </a:solidFill>
                <a:latin typeface="Huawei Sans" panose="020C0503030203020204" pitchFamily="34" charset="0"/>
              </a:rPr>
              <a:t> on an access device.</a:t>
            </a:r>
          </a:p>
          <a:p>
            <a:pPr marL="182563" indent="-182563" fontAlgn="ctr">
              <a:lnSpc>
                <a:spcPct val="125000"/>
              </a:lnSpc>
              <a:spcAft>
                <a:spcPts val="600"/>
              </a:spcAft>
              <a:buFont typeface="Arial" panose="020B0604020202020204" pitchFamily="34" charset="0"/>
              <a:buChar char="•"/>
            </a:pPr>
            <a:r>
              <a:rPr lang="en-US" altLang="zh-CN" sz="1400" dirty="0" smtClean="0">
                <a:solidFill>
                  <a:schemeClr val="tx1"/>
                </a:solidFill>
                <a:latin typeface="Huawei Sans" panose="020C0503030203020204" pitchFamily="34" charset="0"/>
              </a:rPr>
              <a:t>An administrator does not know the access positions of users, making fault locating difficult</a:t>
            </a:r>
            <a:r>
              <a:rPr lang="en-US" sz="1400" dirty="0" smtClean="0">
                <a:solidFill>
                  <a:schemeClr val="tx1"/>
                </a:solidFill>
                <a:latin typeface="Huawei Sans" panose="020C0503030203020204" pitchFamily="34" charset="0"/>
              </a:rPr>
              <a:t>.</a:t>
            </a:r>
          </a:p>
          <a:p>
            <a:pPr marL="182563" indent="-182563" fontAlgn="ctr">
              <a:lnSpc>
                <a:spcPct val="125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gateway cannot detect user logout in real time.</a:t>
            </a:r>
            <a:endParaRPr lang="en-US" altLang="zh-CN"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grpSp>
        <p:nvGrpSpPr>
          <p:cNvPr id="45" name="组合 44"/>
          <p:cNvGrpSpPr/>
          <p:nvPr/>
        </p:nvGrpSpPr>
        <p:grpSpPr bwMode="gray">
          <a:xfrm>
            <a:off x="472689" y="2373272"/>
            <a:ext cx="5812403" cy="3151019"/>
            <a:chOff x="-133178" y="2360393"/>
            <a:chExt cx="5812403" cy="3151019"/>
          </a:xfrm>
        </p:grpSpPr>
        <p:sp>
          <p:nvSpPr>
            <p:cNvPr id="46" name="Rounded Rectangle 23"/>
            <p:cNvSpPr/>
            <p:nvPr/>
          </p:nvSpPr>
          <p:spPr bwMode="gray">
            <a:xfrm>
              <a:off x="875146" y="2792480"/>
              <a:ext cx="4754949" cy="595068"/>
            </a:xfrm>
            <a:prstGeom prst="roundRect">
              <a:avLst>
                <a:gd name="adj" fmla="val 7521"/>
              </a:avLst>
            </a:prstGeom>
            <a:gradFill flip="none" rotWithShape="1">
              <a:gsLst>
                <a:gs pos="100000">
                  <a:schemeClr val="bg1"/>
                </a:gs>
                <a:gs pos="0">
                  <a:srgbClr val="E4F6F8"/>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endParaRPr>
            </a:p>
          </p:txBody>
        </p:sp>
        <p:sp>
          <p:nvSpPr>
            <p:cNvPr id="47" name="Rounded Rectangle 23"/>
            <p:cNvSpPr/>
            <p:nvPr/>
          </p:nvSpPr>
          <p:spPr bwMode="gray">
            <a:xfrm>
              <a:off x="875146" y="3859770"/>
              <a:ext cx="4754949" cy="595068"/>
            </a:xfrm>
            <a:prstGeom prst="roundRect">
              <a:avLst>
                <a:gd name="adj" fmla="val 7521"/>
              </a:avLst>
            </a:prstGeom>
            <a:gradFill flip="none" rotWithShape="1">
              <a:gsLst>
                <a:gs pos="100000">
                  <a:schemeClr val="bg1"/>
                </a:gs>
                <a:gs pos="0">
                  <a:srgbClr val="E4F6F8"/>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endParaRPr>
            </a:p>
          </p:txBody>
        </p:sp>
        <p:grpSp>
          <p:nvGrpSpPr>
            <p:cNvPr id="48" name="Group 165"/>
            <p:cNvGrpSpPr/>
            <p:nvPr/>
          </p:nvGrpSpPr>
          <p:grpSpPr bwMode="gray">
            <a:xfrm rot="10800000">
              <a:off x="4402420" y="4271412"/>
              <a:ext cx="537970" cy="932625"/>
              <a:chOff x="-1233037" y="914446"/>
              <a:chExt cx="1573823" cy="778776"/>
            </a:xfrm>
          </p:grpSpPr>
          <p:cxnSp>
            <p:nvCxnSpPr>
              <p:cNvPr id="82"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49" name="Group 165"/>
            <p:cNvGrpSpPr/>
            <p:nvPr/>
          </p:nvGrpSpPr>
          <p:grpSpPr bwMode="gray">
            <a:xfrm rot="10800000">
              <a:off x="3823300" y="4234866"/>
              <a:ext cx="1696210" cy="932625"/>
              <a:chOff x="-1233037" y="914446"/>
              <a:chExt cx="1573823" cy="778776"/>
            </a:xfrm>
          </p:grpSpPr>
          <p:cxnSp>
            <p:nvCxnSpPr>
              <p:cNvPr id="80"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165"/>
            <p:cNvGrpSpPr/>
            <p:nvPr/>
          </p:nvGrpSpPr>
          <p:grpSpPr bwMode="gray">
            <a:xfrm rot="10800000">
              <a:off x="1718936" y="4271412"/>
              <a:ext cx="537970" cy="932625"/>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1" name="Group 165"/>
            <p:cNvGrpSpPr/>
            <p:nvPr/>
          </p:nvGrpSpPr>
          <p:grpSpPr bwMode="gray">
            <a:xfrm rot="10800000">
              <a:off x="1139816" y="4234866"/>
              <a:ext cx="1696210" cy="932625"/>
              <a:chOff x="-1233037" y="914446"/>
              <a:chExt cx="1573823" cy="778776"/>
            </a:xfrm>
          </p:grpSpPr>
          <p:cxnSp>
            <p:nvCxnSpPr>
              <p:cNvPr id="76"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2" name="Group 165"/>
            <p:cNvGrpSpPr/>
            <p:nvPr/>
          </p:nvGrpSpPr>
          <p:grpSpPr bwMode="gray">
            <a:xfrm rot="10800000">
              <a:off x="1979742" y="3058933"/>
              <a:ext cx="2707871" cy="932625"/>
              <a:chOff x="-1233037" y="914446"/>
              <a:chExt cx="1573823" cy="778776"/>
            </a:xfrm>
          </p:grpSpPr>
          <p:cxnSp>
            <p:nvCxnSpPr>
              <p:cNvPr id="74" name="Straight Connector 166"/>
              <p:cNvCxnSpPr/>
              <p:nvPr/>
            </p:nvCxnSpPr>
            <p:spPr bwMode="gray">
              <a:xfrm flipH="1" flipV="1">
                <a:off x="-1233037" y="914446"/>
                <a:ext cx="786912" cy="7787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167"/>
              <p:cNvCxnSpPr/>
              <p:nvPr/>
            </p:nvCxnSpPr>
            <p:spPr bwMode="gray">
              <a:xfrm flipV="1">
                <a:off x="-446125" y="914446"/>
                <a:ext cx="786911" cy="77877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53" name="图片 86" descr="核心交换机.png"/>
            <p:cNvPicPr>
              <a:picLocks noChangeAspect="1"/>
            </p:cNvPicPr>
            <p:nvPr/>
          </p:nvPicPr>
          <p:blipFill>
            <a:blip r:embed="rId3"/>
            <a:stretch>
              <a:fillRect/>
            </a:stretch>
          </p:blipFill>
          <p:spPr bwMode="gray">
            <a:xfrm>
              <a:off x="3096137" y="2881308"/>
              <a:ext cx="475079" cy="388703"/>
            </a:xfrm>
            <a:prstGeom prst="rect">
              <a:avLst/>
            </a:prstGeom>
          </p:spPr>
        </p:pic>
        <p:pic>
          <p:nvPicPr>
            <p:cNvPr id="54" name="图片 87" descr="汇聚交换机.png"/>
            <p:cNvPicPr>
              <a:picLocks noChangeAspect="1"/>
            </p:cNvPicPr>
            <p:nvPr/>
          </p:nvPicPr>
          <p:blipFill>
            <a:blip r:embed="rId4"/>
            <a:stretch>
              <a:fillRect/>
            </a:stretch>
          </p:blipFill>
          <p:spPr bwMode="gray">
            <a:xfrm>
              <a:off x="1755095" y="3951969"/>
              <a:ext cx="475079" cy="388703"/>
            </a:xfrm>
            <a:prstGeom prst="rect">
              <a:avLst/>
            </a:prstGeom>
          </p:spPr>
        </p:pic>
        <p:pic>
          <p:nvPicPr>
            <p:cNvPr id="55" name="图片 87" descr="汇聚交换机.png"/>
            <p:cNvPicPr>
              <a:picLocks noChangeAspect="1"/>
            </p:cNvPicPr>
            <p:nvPr/>
          </p:nvPicPr>
          <p:blipFill>
            <a:blip r:embed="rId4"/>
            <a:stretch>
              <a:fillRect/>
            </a:stretch>
          </p:blipFill>
          <p:spPr bwMode="gray">
            <a:xfrm>
              <a:off x="4437180" y="3951969"/>
              <a:ext cx="475079" cy="388703"/>
            </a:xfrm>
            <a:prstGeom prst="rect">
              <a:avLst/>
            </a:prstGeom>
          </p:spPr>
        </p:pic>
        <p:pic>
          <p:nvPicPr>
            <p:cNvPr id="56" name="图片 76" descr="接入交换机.png"/>
            <p:cNvPicPr>
              <a:picLocks noChangeAspect="1"/>
            </p:cNvPicPr>
            <p:nvPr/>
          </p:nvPicPr>
          <p:blipFill>
            <a:blip r:embed="rId5"/>
            <a:stretch>
              <a:fillRect/>
            </a:stretch>
          </p:blipFill>
          <p:spPr bwMode="gray">
            <a:xfrm>
              <a:off x="988129" y="5134779"/>
              <a:ext cx="431890" cy="353366"/>
            </a:xfrm>
            <a:prstGeom prst="rect">
              <a:avLst/>
            </a:prstGeom>
          </p:spPr>
        </p:pic>
        <p:pic>
          <p:nvPicPr>
            <p:cNvPr id="57" name="图片 76" descr="接入交换机.png"/>
            <p:cNvPicPr>
              <a:picLocks noChangeAspect="1"/>
            </p:cNvPicPr>
            <p:nvPr/>
          </p:nvPicPr>
          <p:blipFill>
            <a:blip r:embed="rId5"/>
            <a:stretch>
              <a:fillRect/>
            </a:stretch>
          </p:blipFill>
          <p:spPr bwMode="gray">
            <a:xfrm>
              <a:off x="1513836" y="5134779"/>
              <a:ext cx="431890" cy="353366"/>
            </a:xfrm>
            <a:prstGeom prst="rect">
              <a:avLst/>
            </a:prstGeom>
          </p:spPr>
        </p:pic>
        <p:pic>
          <p:nvPicPr>
            <p:cNvPr id="58" name="图片 76" descr="接入交换机.png"/>
            <p:cNvPicPr>
              <a:picLocks noChangeAspect="1"/>
            </p:cNvPicPr>
            <p:nvPr/>
          </p:nvPicPr>
          <p:blipFill>
            <a:blip r:embed="rId5"/>
            <a:stretch>
              <a:fillRect/>
            </a:stretch>
          </p:blipFill>
          <p:spPr bwMode="gray">
            <a:xfrm>
              <a:off x="2039543" y="5134779"/>
              <a:ext cx="431890" cy="353366"/>
            </a:xfrm>
            <a:prstGeom prst="rect">
              <a:avLst/>
            </a:prstGeom>
          </p:spPr>
        </p:pic>
        <p:pic>
          <p:nvPicPr>
            <p:cNvPr id="59" name="图片 76" descr="接入交换机.png"/>
            <p:cNvPicPr>
              <a:picLocks noChangeAspect="1"/>
            </p:cNvPicPr>
            <p:nvPr/>
          </p:nvPicPr>
          <p:blipFill>
            <a:blip r:embed="rId5"/>
            <a:stretch>
              <a:fillRect/>
            </a:stretch>
          </p:blipFill>
          <p:spPr bwMode="gray">
            <a:xfrm>
              <a:off x="2565249" y="5134779"/>
              <a:ext cx="431890" cy="353366"/>
            </a:xfrm>
            <a:prstGeom prst="rect">
              <a:avLst/>
            </a:prstGeom>
          </p:spPr>
        </p:pic>
        <p:pic>
          <p:nvPicPr>
            <p:cNvPr id="60" name="图片 76" descr="接入交换机.png"/>
            <p:cNvPicPr>
              <a:picLocks noChangeAspect="1"/>
            </p:cNvPicPr>
            <p:nvPr/>
          </p:nvPicPr>
          <p:blipFill>
            <a:blip r:embed="rId5"/>
            <a:stretch>
              <a:fillRect/>
            </a:stretch>
          </p:blipFill>
          <p:spPr bwMode="gray">
            <a:xfrm>
              <a:off x="3670214" y="5134779"/>
              <a:ext cx="431890" cy="353366"/>
            </a:xfrm>
            <a:prstGeom prst="rect">
              <a:avLst/>
            </a:prstGeom>
          </p:spPr>
        </p:pic>
        <p:pic>
          <p:nvPicPr>
            <p:cNvPr id="61" name="图片 76" descr="接入交换机.png"/>
            <p:cNvPicPr>
              <a:picLocks noChangeAspect="1"/>
            </p:cNvPicPr>
            <p:nvPr/>
          </p:nvPicPr>
          <p:blipFill>
            <a:blip r:embed="rId5"/>
            <a:stretch>
              <a:fillRect/>
            </a:stretch>
          </p:blipFill>
          <p:spPr bwMode="gray">
            <a:xfrm>
              <a:off x="4195921" y="5134779"/>
              <a:ext cx="431890" cy="353366"/>
            </a:xfrm>
            <a:prstGeom prst="rect">
              <a:avLst/>
            </a:prstGeom>
          </p:spPr>
        </p:pic>
        <p:pic>
          <p:nvPicPr>
            <p:cNvPr id="62" name="图片 76" descr="接入交换机.png"/>
            <p:cNvPicPr>
              <a:picLocks noChangeAspect="1"/>
            </p:cNvPicPr>
            <p:nvPr/>
          </p:nvPicPr>
          <p:blipFill>
            <a:blip r:embed="rId5"/>
            <a:stretch>
              <a:fillRect/>
            </a:stretch>
          </p:blipFill>
          <p:spPr bwMode="gray">
            <a:xfrm>
              <a:off x="4721628" y="5134779"/>
              <a:ext cx="431890" cy="353366"/>
            </a:xfrm>
            <a:prstGeom prst="rect">
              <a:avLst/>
            </a:prstGeom>
          </p:spPr>
        </p:pic>
        <p:pic>
          <p:nvPicPr>
            <p:cNvPr id="63" name="图片 76" descr="接入交换机.png"/>
            <p:cNvPicPr>
              <a:picLocks noChangeAspect="1"/>
            </p:cNvPicPr>
            <p:nvPr/>
          </p:nvPicPr>
          <p:blipFill>
            <a:blip r:embed="rId5"/>
            <a:stretch>
              <a:fillRect/>
            </a:stretch>
          </p:blipFill>
          <p:spPr bwMode="gray">
            <a:xfrm>
              <a:off x="5247335" y="5134779"/>
              <a:ext cx="431890" cy="353366"/>
            </a:xfrm>
            <a:prstGeom prst="rect">
              <a:avLst/>
            </a:prstGeom>
          </p:spPr>
        </p:pic>
        <p:grpSp>
          <p:nvGrpSpPr>
            <p:cNvPr id="64" name="Group 3"/>
            <p:cNvGrpSpPr/>
            <p:nvPr/>
          </p:nvGrpSpPr>
          <p:grpSpPr bwMode="gray">
            <a:xfrm>
              <a:off x="3180564" y="5281769"/>
              <a:ext cx="306220" cy="72449"/>
              <a:chOff x="559282" y="6488261"/>
              <a:chExt cx="261965" cy="61979"/>
            </a:xfrm>
            <a:solidFill>
              <a:schemeClr val="bg1">
                <a:lumMod val="50000"/>
              </a:schemeClr>
            </a:solidFill>
          </p:grpSpPr>
          <p:sp>
            <p:nvSpPr>
              <p:cNvPr id="69"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0"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54669" y="2360393"/>
              <a:ext cx="1574376" cy="290357"/>
            </a:xfrm>
            <a:prstGeom prst="rect">
              <a:avLst/>
            </a:prstGeom>
          </p:spPr>
        </p:pic>
        <p:sp>
          <p:nvSpPr>
            <p:cNvPr id="66" name="圆角矩形 65"/>
            <p:cNvSpPr/>
            <p:nvPr/>
          </p:nvSpPr>
          <p:spPr bwMode="gray">
            <a:xfrm>
              <a:off x="-133178" y="3829434"/>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Aggregation layer</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圆角矩形 66"/>
            <p:cNvSpPr/>
            <p:nvPr/>
          </p:nvSpPr>
          <p:spPr bwMode="gray">
            <a:xfrm>
              <a:off x="-133178" y="4923342"/>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Access layer</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67"/>
            <p:cNvSpPr/>
            <p:nvPr/>
          </p:nvSpPr>
          <p:spPr bwMode="gray">
            <a:xfrm>
              <a:off x="-133178" y="2781624"/>
              <a:ext cx="944169" cy="58807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latin typeface="Huawei Sans" panose="020C0503030203020204" pitchFamily="34" charset="0"/>
                </a:rPr>
                <a:t>Core layer</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bwMode="gray">
          <a:xfrm>
            <a:off x="4596348" y="5846183"/>
            <a:ext cx="1707955" cy="324968"/>
            <a:chOff x="4456386" y="5846183"/>
            <a:chExt cx="1707955" cy="324968"/>
          </a:xfrm>
        </p:grpSpPr>
        <p:grpSp>
          <p:nvGrpSpPr>
            <p:cNvPr id="85" name="组合 84"/>
            <p:cNvGrpSpPr/>
            <p:nvPr/>
          </p:nvGrpSpPr>
          <p:grpSpPr bwMode="gray">
            <a:xfrm>
              <a:off x="4456386" y="5846183"/>
              <a:ext cx="1706807" cy="324968"/>
              <a:chOff x="4527684" y="5846183"/>
              <a:chExt cx="850480" cy="324968"/>
            </a:xfrm>
          </p:grpSpPr>
          <p:sp>
            <p:nvSpPr>
              <p:cNvPr id="87" name="Rounded Rectangle 23"/>
              <p:cNvSpPr/>
              <p:nvPr/>
            </p:nvSpPr>
            <p:spPr bwMode="gray">
              <a:xfrm>
                <a:off x="4547847" y="5846183"/>
                <a:ext cx="810155" cy="324968"/>
              </a:xfrm>
              <a:prstGeom prst="roundRect">
                <a:avLst>
                  <a:gd name="adj" fmla="val 7521"/>
                </a:avLst>
              </a:prstGeom>
              <a:gradFill flip="none" rotWithShape="1">
                <a:gsLst>
                  <a:gs pos="100000">
                    <a:schemeClr val="bg1"/>
                  </a:gs>
                  <a:gs pos="0">
                    <a:srgbClr val="E4F6F8"/>
                  </a:gs>
                </a:gsLst>
                <a:lin ang="0" scaled="1"/>
                <a:tileRect/>
              </a:gradFill>
              <a:ln w="9525">
                <a:gradFill flip="none" rotWithShape="1">
                  <a:gsLst>
                    <a:gs pos="32000">
                      <a:srgbClr val="94DAE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endParaRPr>
              </a:p>
            </p:txBody>
          </p:sp>
          <p:sp>
            <p:nvSpPr>
              <p:cNvPr id="88" name="矩形 87"/>
              <p:cNvSpPr/>
              <p:nvPr/>
            </p:nvSpPr>
            <p:spPr bwMode="gray">
              <a:xfrm>
                <a:off x="4527684" y="5857780"/>
                <a:ext cx="850480" cy="251711"/>
              </a:xfrm>
              <a:prstGeom prst="rect">
                <a:avLst/>
              </a:prstGeom>
            </p:spPr>
            <p:txBody>
              <a:bodyPr wrap="square">
                <a:noAutofit/>
              </a:bodyPr>
              <a:lstStyle/>
              <a:p>
                <a:pPr algn="ctr" fontAlgn="ctr"/>
                <a:endParaRPr lang="en-US" altLang="zh-CN" sz="1200" dirty="0">
                  <a:latin typeface="Huawei Sans" panose="020C0503030203020204" pitchFamily="34" charset="0"/>
                </a:endParaRPr>
              </a:p>
            </p:txBody>
          </p:sp>
        </p:grpSp>
        <p:sp>
          <p:nvSpPr>
            <p:cNvPr id="86" name="矩形 85"/>
            <p:cNvSpPr/>
            <p:nvPr/>
          </p:nvSpPr>
          <p:spPr bwMode="gray">
            <a:xfrm>
              <a:off x="4474455" y="5866203"/>
              <a:ext cx="1689886" cy="276999"/>
            </a:xfrm>
            <a:prstGeom prst="rect">
              <a:avLst/>
            </a:prstGeom>
          </p:spPr>
          <p:txBody>
            <a:bodyPr wrap="none">
              <a:noAutofit/>
            </a:bodyPr>
            <a:lstStyle/>
            <a:p>
              <a:pPr algn="ctr" fontAlgn="ctr"/>
              <a:r>
                <a:rPr lang="en-US" altLang="zh-CN" sz="1200" dirty="0">
                  <a:latin typeface="Huawei Sans" panose="020C0503030203020204" pitchFamily="34" charset="0"/>
                </a:rPr>
                <a:t>Authentication </a:t>
              </a:r>
              <a:r>
                <a:rPr lang="en-US" altLang="zh-CN" sz="1200" dirty="0" smtClean="0">
                  <a:latin typeface="Huawei Sans" panose="020C0503030203020204" pitchFamily="34" charset="0"/>
                </a:rPr>
                <a:t>points</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6717442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altLang="zh-CN" smtClean="0"/>
              <a:t>Overview of </a:t>
            </a:r>
            <a:r>
              <a:rPr lang="en-US" altLang="en-US" smtClean="0"/>
              <a:t>Policy Association</a:t>
            </a:r>
            <a:endParaRPr lang="en-US" altLang="zh-CN" dirty="0"/>
          </a:p>
        </p:txBody>
      </p:sp>
      <p:sp>
        <p:nvSpPr>
          <p:cNvPr id="4" name="文本占位符 3"/>
          <p:cNvSpPr>
            <a:spLocks noGrp="1"/>
          </p:cNvSpPr>
          <p:nvPr>
            <p:ph type="body" sz="quarter" idx="10"/>
          </p:nvPr>
        </p:nvSpPr>
        <p:spPr bwMode="gray">
          <a:xfrm>
            <a:off x="455612" y="1052514"/>
            <a:ext cx="11293476" cy="1199198"/>
          </a:xfrm>
        </p:spPr>
        <p:txBody>
          <a:bodyPr/>
          <a:lstStyle/>
          <a:p>
            <a:r>
              <a:rPr lang="en-US" altLang="zh-CN" sz="1800" smtClean="0"/>
              <a:t>Policy association provides a solution to contradiction between policy strengths and complexity on large campus networks. In the solution, user access policies are centrally managed on the gateway and executed by the gateway and access devices</a:t>
            </a:r>
            <a:r>
              <a:rPr lang="en-US" sz="1800" smtClean="0"/>
              <a:t>.</a:t>
            </a:r>
            <a:endParaRPr lang="en-US" sz="1800" dirty="0"/>
          </a:p>
        </p:txBody>
      </p:sp>
      <p:sp>
        <p:nvSpPr>
          <p:cNvPr id="50" name="文本框 49"/>
          <p:cNvSpPr txBox="1"/>
          <p:nvPr/>
        </p:nvSpPr>
        <p:spPr bwMode="gray">
          <a:xfrm>
            <a:off x="6300169" y="4476517"/>
            <a:ext cx="5324713" cy="1677382"/>
          </a:xfrm>
          <a:prstGeom prst="rect">
            <a:avLst/>
          </a:prstGeom>
          <a:noFill/>
          <a:ln>
            <a:solidFill>
              <a:schemeClr val="bg1">
                <a:lumMod val="75000"/>
              </a:schemeClr>
            </a:solidFill>
          </a:ln>
        </p:spPr>
        <p:txBody>
          <a:bodyPr wrap="square" rtlCol="0">
            <a:noAutofit/>
          </a:bodyPr>
          <a:lstStyle/>
          <a:p>
            <a:pPr marL="182563" indent="-182563" fontAlgn="ctr">
              <a:spcAft>
                <a:spcPts val="600"/>
              </a:spcAft>
              <a:buFont typeface="Arial" panose="020B0604020202020204" pitchFamily="34" charset="0"/>
              <a:buChar char="•"/>
            </a:pPr>
            <a:r>
              <a:rPr lang="en-US" sz="1400" dirty="0" smtClean="0">
                <a:latin typeface="Huawei Sans" panose="020C0503030203020204" pitchFamily="34" charset="0"/>
              </a:rPr>
              <a:t>A </a:t>
            </a:r>
            <a:r>
              <a:rPr lang="en-US" altLang="zh-CN" sz="1400" dirty="0" smtClean="0">
                <a:latin typeface="Huawei Sans" panose="020C0503030203020204" pitchFamily="34" charset="0"/>
              </a:rPr>
              <a:t>Control And Provisioning of Wireless Access Points (</a:t>
            </a:r>
            <a:r>
              <a:rPr lang="en-US" altLang="zh-CN" sz="1400" dirty="0" err="1" smtClean="0">
                <a:latin typeface="Huawei Sans" panose="020C0503030203020204" pitchFamily="34" charset="0"/>
              </a:rPr>
              <a:t>CAPWAP</a:t>
            </a:r>
            <a:r>
              <a:rPr lang="en-US" altLang="zh-CN" sz="1400" dirty="0" smtClean="0">
                <a:latin typeface="Huawei Sans" panose="020C0503030203020204" pitchFamily="34" charset="0"/>
              </a:rPr>
              <a:t>)</a:t>
            </a:r>
            <a:r>
              <a:rPr lang="en-US" sz="1400" dirty="0" smtClean="0">
                <a:latin typeface="Huawei Sans" panose="020C0503030203020204" pitchFamily="34" charset="0"/>
              </a:rPr>
              <a:t> tunnel is established between an authentication control point and an authentication execution point.</a:t>
            </a:r>
            <a:endParaRPr lang="en-US" altLang="zh-CN" sz="1400" dirty="0" smtClean="0">
              <a:latin typeface="Huawei Sans" panose="020C0503030203020204" pitchFamily="34" charset="0"/>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dirty="0" smtClean="0">
                <a:latin typeface="Huawei Sans" panose="020C0503030203020204" pitchFamily="34" charset="0"/>
              </a:rPr>
              <a:t>Authentication control devices and authentication access devices use CAPWAP tunnels to associate users, transmit messages, deliver user authorization policies, and synchronize user information.</a:t>
            </a:r>
            <a:endParaRPr lang="en-US" sz="1400" dirty="0">
              <a:latin typeface="Huawei Sans" panose="020C0503030203020204" pitchFamily="34" charset="0"/>
            </a:endParaRPr>
          </a:p>
        </p:txBody>
      </p:sp>
      <p:sp>
        <p:nvSpPr>
          <p:cNvPr id="110" name="圆角矩形 75"/>
          <p:cNvSpPr/>
          <p:nvPr/>
        </p:nvSpPr>
        <p:spPr bwMode="gray">
          <a:xfrm>
            <a:off x="6306540" y="1951464"/>
            <a:ext cx="531834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Roles in the policy association solution</a:t>
            </a:r>
            <a:endParaRPr lang="en-US" sz="1600" dirty="0">
              <a:solidFill>
                <a:srgbClr val="30B5C5"/>
              </a:solidFill>
              <a:latin typeface="Huawei Sans" panose="020C0503030203020204" pitchFamily="34" charset="0"/>
            </a:endParaRPr>
          </a:p>
        </p:txBody>
      </p:sp>
      <p:sp>
        <p:nvSpPr>
          <p:cNvPr id="111" name="圆角矩形 75"/>
          <p:cNvSpPr/>
          <p:nvPr/>
        </p:nvSpPr>
        <p:spPr bwMode="gray">
          <a:xfrm>
            <a:off x="6306540" y="2347509"/>
            <a:ext cx="5318343" cy="2055431"/>
          </a:xfrm>
          <a:prstGeom prst="roundRect">
            <a:avLst>
              <a:gd name="adj" fmla="val 874"/>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rPr>
              <a:t>Terminals</a:t>
            </a:r>
            <a:r>
              <a:rPr lang="en-US" sz="1400" dirty="0" smtClean="0">
                <a:solidFill>
                  <a:schemeClr val="tx1"/>
                </a:solidFill>
                <a:latin typeface="Huawei Sans" panose="020C0503030203020204" pitchFamily="34" charset="0"/>
              </a:rPr>
              <a:t>: provide human-machine interfaces for user authentication and resource access. The terminals include PCs, laptops, tablets, and dumb terminals.</a:t>
            </a:r>
            <a:endParaRPr lang="en-US" altLang="zh-CN" sz="1400" dirty="0" smtClean="0">
              <a:solidFill>
                <a:schemeClr val="tx1"/>
              </a:solidFill>
              <a:latin typeface="Huawei Sans" panose="020C0503030203020204" pitchFamily="34" charset="0"/>
              <a:cs typeface="Arial" panose="020B0604020202020204" pitchFamily="34" charset="0"/>
            </a:endParaRPr>
          </a:p>
          <a:p>
            <a:pPr marL="182563" indent="-182563" fontAlgn="ctr">
              <a:spcAft>
                <a:spcPts val="600"/>
              </a:spcAft>
              <a:buFont typeface="Arial" panose="020B0604020202020204" pitchFamily="34" charset="0"/>
              <a:buChar char="•"/>
            </a:pPr>
            <a:r>
              <a:rPr lang="en-US" altLang="zh-CN" sz="1400" b="1" dirty="0" smtClean="0">
                <a:solidFill>
                  <a:schemeClr val="tx1"/>
                </a:solidFill>
                <a:latin typeface="Huawei Sans" panose="020C0503030203020204" pitchFamily="34" charset="0"/>
              </a:rPr>
              <a:t>Authentication access device</a:t>
            </a:r>
            <a:r>
              <a:rPr lang="en-US" altLang="zh-CN" sz="1400" dirty="0" smtClean="0">
                <a:solidFill>
                  <a:schemeClr val="tx1"/>
                </a:solidFill>
                <a:latin typeface="Huawei Sans" panose="020C0503030203020204" pitchFamily="34" charset="0"/>
              </a:rPr>
              <a:t>: an authentication execution point that executes network access policies for users</a:t>
            </a:r>
            <a:r>
              <a:rPr lang="en-US" sz="14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altLang="zh-CN" sz="1400" b="1" dirty="0" smtClean="0">
                <a:solidFill>
                  <a:schemeClr val="tx1"/>
                </a:solidFill>
                <a:latin typeface="Huawei Sans" panose="020C0503030203020204" pitchFamily="34" charset="0"/>
              </a:rPr>
              <a:t>Authentication control device</a:t>
            </a:r>
            <a:r>
              <a:rPr lang="en-US" altLang="zh-CN" sz="1400" dirty="0" smtClean="0">
                <a:solidFill>
                  <a:schemeClr val="tx1"/>
                </a:solidFill>
                <a:latin typeface="Huawei Sans" panose="020C0503030203020204" pitchFamily="34" charset="0"/>
              </a:rPr>
              <a:t>: an authentication control point that authenticates users and controls their access policies</a:t>
            </a: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p:txBody>
      </p:sp>
      <p:grpSp>
        <p:nvGrpSpPr>
          <p:cNvPr id="87" name="Group 165"/>
          <p:cNvGrpSpPr/>
          <p:nvPr/>
        </p:nvGrpSpPr>
        <p:grpSpPr bwMode="gray">
          <a:xfrm rot="10800000">
            <a:off x="4733910" y="3680541"/>
            <a:ext cx="537970" cy="932625"/>
            <a:chOff x="-1233037" y="914446"/>
            <a:chExt cx="1573823" cy="778776"/>
          </a:xfrm>
        </p:grpSpPr>
        <p:cxnSp>
          <p:nvCxnSpPr>
            <p:cNvPr id="154" name="Straight Connector 166"/>
            <p:cNvCxnSpPr/>
            <p:nvPr/>
          </p:nvCxnSpPr>
          <p:spPr bwMode="gray">
            <a:xfrm flipH="1" flipV="1">
              <a:off x="-1233037" y="914446"/>
              <a:ext cx="786912"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5" name="Straight Connector 167"/>
            <p:cNvCxnSpPr/>
            <p:nvPr/>
          </p:nvCxnSpPr>
          <p:spPr bwMode="gray">
            <a:xfrm flipV="1">
              <a:off x="-446125" y="914446"/>
              <a:ext cx="786911"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88" name="Group 165"/>
          <p:cNvGrpSpPr/>
          <p:nvPr/>
        </p:nvGrpSpPr>
        <p:grpSpPr bwMode="gray">
          <a:xfrm rot="10800000">
            <a:off x="4154790" y="3643995"/>
            <a:ext cx="1696210" cy="932625"/>
            <a:chOff x="-1233037" y="914446"/>
            <a:chExt cx="1573823" cy="778776"/>
          </a:xfrm>
        </p:grpSpPr>
        <p:cxnSp>
          <p:nvCxnSpPr>
            <p:cNvPr id="152" name="Straight Connector 166"/>
            <p:cNvCxnSpPr/>
            <p:nvPr/>
          </p:nvCxnSpPr>
          <p:spPr bwMode="gray">
            <a:xfrm flipH="1" flipV="1">
              <a:off x="-1233037" y="914446"/>
              <a:ext cx="786912"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3" name="Straight Connector 167"/>
            <p:cNvCxnSpPr/>
            <p:nvPr/>
          </p:nvCxnSpPr>
          <p:spPr bwMode="gray">
            <a:xfrm flipV="1">
              <a:off x="-446125" y="914446"/>
              <a:ext cx="786911" cy="778776"/>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50" name="Straight Connector 166"/>
          <p:cNvCxnSpPr/>
          <p:nvPr/>
        </p:nvCxnSpPr>
        <p:spPr bwMode="gray">
          <a:xfrm rot="10800000" flipH="1" flipV="1">
            <a:off x="2319411" y="3680541"/>
            <a:ext cx="268985"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51" name="Straight Connector 167"/>
          <p:cNvCxnSpPr/>
          <p:nvPr/>
        </p:nvCxnSpPr>
        <p:spPr bwMode="gray">
          <a:xfrm rot="10800000" flipV="1">
            <a:off x="2050426" y="3680541"/>
            <a:ext cx="268985"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8" name="Straight Connector 166"/>
          <p:cNvCxnSpPr/>
          <p:nvPr/>
        </p:nvCxnSpPr>
        <p:spPr bwMode="gray">
          <a:xfrm rot="10800000" flipH="1" flipV="1">
            <a:off x="2319410" y="3643995"/>
            <a:ext cx="848106"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9" name="Straight Connector 167"/>
          <p:cNvCxnSpPr/>
          <p:nvPr/>
        </p:nvCxnSpPr>
        <p:spPr bwMode="gray">
          <a:xfrm rot="10800000" flipV="1">
            <a:off x="1471306" y="3643995"/>
            <a:ext cx="848104" cy="932625"/>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46" name="Straight Connector 166"/>
          <p:cNvCxnSpPr/>
          <p:nvPr/>
        </p:nvCxnSpPr>
        <p:spPr bwMode="gray">
          <a:xfrm>
            <a:off x="3637036" y="2795179"/>
            <a:ext cx="1382067" cy="60550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67"/>
          <p:cNvCxnSpPr/>
          <p:nvPr/>
        </p:nvCxnSpPr>
        <p:spPr bwMode="gray">
          <a:xfrm flipH="1">
            <a:off x="2311233" y="2787059"/>
            <a:ext cx="1353930" cy="613628"/>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pic>
        <p:nvPicPr>
          <p:cNvPr id="112" name="图片 86" descr="核心交换机.png"/>
          <p:cNvPicPr>
            <a:picLocks noChangeAspect="1"/>
          </p:cNvPicPr>
          <p:nvPr/>
        </p:nvPicPr>
        <p:blipFill>
          <a:blip r:embed="rId3"/>
          <a:stretch>
            <a:fillRect/>
          </a:stretch>
        </p:blipFill>
        <p:spPr bwMode="gray">
          <a:xfrm>
            <a:off x="3427627" y="2561029"/>
            <a:ext cx="475079" cy="388703"/>
          </a:xfrm>
          <a:prstGeom prst="rect">
            <a:avLst/>
          </a:prstGeom>
        </p:spPr>
      </p:pic>
      <p:pic>
        <p:nvPicPr>
          <p:cNvPr id="113" name="图片 87" descr="汇聚交换机.png"/>
          <p:cNvPicPr>
            <a:picLocks noChangeAspect="1"/>
          </p:cNvPicPr>
          <p:nvPr/>
        </p:nvPicPr>
        <p:blipFill>
          <a:blip r:embed="rId4"/>
          <a:stretch>
            <a:fillRect/>
          </a:stretch>
        </p:blipFill>
        <p:spPr bwMode="gray">
          <a:xfrm>
            <a:off x="2086585" y="3361098"/>
            <a:ext cx="475079" cy="388703"/>
          </a:xfrm>
          <a:prstGeom prst="rect">
            <a:avLst/>
          </a:prstGeom>
        </p:spPr>
      </p:pic>
      <p:pic>
        <p:nvPicPr>
          <p:cNvPr id="114" name="图片 87" descr="汇聚交换机.png"/>
          <p:cNvPicPr>
            <a:picLocks noChangeAspect="1"/>
          </p:cNvPicPr>
          <p:nvPr/>
        </p:nvPicPr>
        <p:blipFill>
          <a:blip r:embed="rId4"/>
          <a:stretch>
            <a:fillRect/>
          </a:stretch>
        </p:blipFill>
        <p:spPr bwMode="gray">
          <a:xfrm>
            <a:off x="4768670" y="3361098"/>
            <a:ext cx="475079" cy="388703"/>
          </a:xfrm>
          <a:prstGeom prst="rect">
            <a:avLst/>
          </a:prstGeom>
        </p:spPr>
      </p:pic>
      <p:pic>
        <p:nvPicPr>
          <p:cNvPr id="115" name="图片 76" descr="接入交换机.png"/>
          <p:cNvPicPr>
            <a:picLocks noChangeAspect="1"/>
          </p:cNvPicPr>
          <p:nvPr/>
        </p:nvPicPr>
        <p:blipFill>
          <a:blip r:embed="rId5"/>
          <a:stretch>
            <a:fillRect/>
          </a:stretch>
        </p:blipFill>
        <p:spPr bwMode="gray">
          <a:xfrm>
            <a:off x="1319619" y="4543908"/>
            <a:ext cx="431890" cy="353366"/>
          </a:xfrm>
          <a:prstGeom prst="rect">
            <a:avLst/>
          </a:prstGeom>
        </p:spPr>
      </p:pic>
      <p:pic>
        <p:nvPicPr>
          <p:cNvPr id="116" name="图片 76" descr="接入交换机.png"/>
          <p:cNvPicPr>
            <a:picLocks noChangeAspect="1"/>
          </p:cNvPicPr>
          <p:nvPr/>
        </p:nvPicPr>
        <p:blipFill>
          <a:blip r:embed="rId5"/>
          <a:stretch>
            <a:fillRect/>
          </a:stretch>
        </p:blipFill>
        <p:spPr bwMode="gray">
          <a:xfrm>
            <a:off x="1842224" y="4543908"/>
            <a:ext cx="431890" cy="353366"/>
          </a:xfrm>
          <a:prstGeom prst="rect">
            <a:avLst/>
          </a:prstGeom>
        </p:spPr>
      </p:pic>
      <p:pic>
        <p:nvPicPr>
          <p:cNvPr id="117" name="图片 76" descr="接入交换机.png"/>
          <p:cNvPicPr>
            <a:picLocks noChangeAspect="1"/>
          </p:cNvPicPr>
          <p:nvPr/>
        </p:nvPicPr>
        <p:blipFill>
          <a:blip r:embed="rId5"/>
          <a:stretch>
            <a:fillRect/>
          </a:stretch>
        </p:blipFill>
        <p:spPr bwMode="gray">
          <a:xfrm>
            <a:off x="2371033" y="4543908"/>
            <a:ext cx="431890" cy="353366"/>
          </a:xfrm>
          <a:prstGeom prst="rect">
            <a:avLst/>
          </a:prstGeom>
        </p:spPr>
      </p:pic>
      <p:pic>
        <p:nvPicPr>
          <p:cNvPr id="118" name="图片 76" descr="接入交换机.png"/>
          <p:cNvPicPr>
            <a:picLocks noChangeAspect="1"/>
          </p:cNvPicPr>
          <p:nvPr/>
        </p:nvPicPr>
        <p:blipFill>
          <a:blip r:embed="rId5"/>
          <a:stretch>
            <a:fillRect/>
          </a:stretch>
        </p:blipFill>
        <p:spPr bwMode="gray">
          <a:xfrm>
            <a:off x="2896739" y="4543908"/>
            <a:ext cx="431890" cy="353366"/>
          </a:xfrm>
          <a:prstGeom prst="rect">
            <a:avLst/>
          </a:prstGeom>
        </p:spPr>
      </p:pic>
      <p:pic>
        <p:nvPicPr>
          <p:cNvPr id="119" name="图片 118" descr="接入交换机.png"/>
          <p:cNvPicPr>
            <a:picLocks noChangeAspect="1"/>
          </p:cNvPicPr>
          <p:nvPr/>
        </p:nvPicPr>
        <p:blipFill>
          <a:blip r:embed="rId5"/>
          <a:stretch>
            <a:fillRect/>
          </a:stretch>
        </p:blipFill>
        <p:spPr bwMode="gray">
          <a:xfrm>
            <a:off x="4001704" y="4543908"/>
            <a:ext cx="431890" cy="353366"/>
          </a:xfrm>
          <a:prstGeom prst="rect">
            <a:avLst/>
          </a:prstGeom>
        </p:spPr>
      </p:pic>
      <p:pic>
        <p:nvPicPr>
          <p:cNvPr id="120" name="图片 76" descr="接入交换机.png"/>
          <p:cNvPicPr>
            <a:picLocks noChangeAspect="1"/>
          </p:cNvPicPr>
          <p:nvPr/>
        </p:nvPicPr>
        <p:blipFill>
          <a:blip r:embed="rId5"/>
          <a:stretch>
            <a:fillRect/>
          </a:stretch>
        </p:blipFill>
        <p:spPr bwMode="gray">
          <a:xfrm>
            <a:off x="4522008" y="4543908"/>
            <a:ext cx="431890" cy="353366"/>
          </a:xfrm>
          <a:prstGeom prst="rect">
            <a:avLst/>
          </a:prstGeom>
        </p:spPr>
      </p:pic>
      <p:pic>
        <p:nvPicPr>
          <p:cNvPr id="121" name="图片 76" descr="接入交换机.png"/>
          <p:cNvPicPr>
            <a:picLocks noChangeAspect="1"/>
          </p:cNvPicPr>
          <p:nvPr/>
        </p:nvPicPr>
        <p:blipFill>
          <a:blip r:embed="rId5"/>
          <a:stretch>
            <a:fillRect/>
          </a:stretch>
        </p:blipFill>
        <p:spPr bwMode="gray">
          <a:xfrm>
            <a:off x="5053118" y="4543908"/>
            <a:ext cx="431890" cy="353366"/>
          </a:xfrm>
          <a:prstGeom prst="rect">
            <a:avLst/>
          </a:prstGeom>
        </p:spPr>
      </p:pic>
      <p:pic>
        <p:nvPicPr>
          <p:cNvPr id="122" name="图片 76" descr="接入交换机.png"/>
          <p:cNvPicPr>
            <a:picLocks noChangeAspect="1"/>
          </p:cNvPicPr>
          <p:nvPr/>
        </p:nvPicPr>
        <p:blipFill>
          <a:blip r:embed="rId5"/>
          <a:stretch>
            <a:fillRect/>
          </a:stretch>
        </p:blipFill>
        <p:spPr bwMode="gray">
          <a:xfrm>
            <a:off x="5540725" y="4543908"/>
            <a:ext cx="431890" cy="353366"/>
          </a:xfrm>
          <a:prstGeom prst="rect">
            <a:avLst/>
          </a:prstGeom>
        </p:spPr>
      </p:pic>
      <p:grpSp>
        <p:nvGrpSpPr>
          <p:cNvPr id="123" name="Group 3"/>
          <p:cNvGrpSpPr/>
          <p:nvPr/>
        </p:nvGrpSpPr>
        <p:grpSpPr bwMode="gray">
          <a:xfrm>
            <a:off x="3512054" y="4690898"/>
            <a:ext cx="306220" cy="72449"/>
            <a:chOff x="559282" y="6488261"/>
            <a:chExt cx="261965" cy="61979"/>
          </a:xfrm>
          <a:solidFill>
            <a:schemeClr val="bg1">
              <a:lumMod val="50000"/>
            </a:schemeClr>
          </a:solidFill>
        </p:grpSpPr>
        <p:sp>
          <p:nvSpPr>
            <p:cNvPr id="143"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44"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45"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124" name="图片 1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841751" y="2251712"/>
            <a:ext cx="1574376" cy="290357"/>
          </a:xfrm>
          <a:prstGeom prst="rect">
            <a:avLst/>
          </a:prstGeom>
        </p:spPr>
      </p:pic>
      <p:sp>
        <p:nvSpPr>
          <p:cNvPr id="127" name="椭圆 126"/>
          <p:cNvSpPr/>
          <p:nvPr/>
        </p:nvSpPr>
        <p:spPr bwMode="gray">
          <a:xfrm>
            <a:off x="2481954" y="3467954"/>
            <a:ext cx="157768" cy="15776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29" name="椭圆 128"/>
          <p:cNvSpPr/>
          <p:nvPr/>
        </p:nvSpPr>
        <p:spPr bwMode="gray">
          <a:xfrm>
            <a:off x="4727544" y="3467954"/>
            <a:ext cx="157768" cy="157768"/>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7" name="椭圆 136"/>
          <p:cNvSpPr/>
          <p:nvPr/>
        </p:nvSpPr>
        <p:spPr bwMode="gray">
          <a:xfrm>
            <a:off x="980390" y="5885745"/>
            <a:ext cx="118533" cy="118533"/>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138" name="矩形 137"/>
          <p:cNvSpPr/>
          <p:nvPr/>
        </p:nvSpPr>
        <p:spPr bwMode="gray">
          <a:xfrm>
            <a:off x="1060676" y="5712953"/>
            <a:ext cx="1369166" cy="251711"/>
          </a:xfrm>
          <a:prstGeom prst="rect">
            <a:avLst/>
          </a:prstGeom>
        </p:spPr>
        <p:txBody>
          <a:bodyPr wrap="square">
            <a:noAutofit/>
          </a:bodyPr>
          <a:lstStyle/>
          <a:p>
            <a:pPr fontAlgn="ctr"/>
            <a:r>
              <a:rPr lang="en-US" sz="1200" dirty="0" smtClean="0">
                <a:latin typeface="Huawei Sans" panose="020C0503030203020204" pitchFamily="34" charset="0"/>
              </a:rPr>
              <a:t>Authentication control point</a:t>
            </a:r>
            <a:endParaRPr lang="en-US" altLang="zh-CN" sz="1200" dirty="0">
              <a:latin typeface="Huawei Sans" panose="020C0503030203020204" pitchFamily="34" charset="0"/>
            </a:endParaRPr>
          </a:p>
        </p:txBody>
      </p:sp>
      <p:sp>
        <p:nvSpPr>
          <p:cNvPr id="139" name="椭圆 138"/>
          <p:cNvSpPr/>
          <p:nvPr/>
        </p:nvSpPr>
        <p:spPr bwMode="gray">
          <a:xfrm>
            <a:off x="2619860" y="5885745"/>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latin typeface="Huawei Sans" panose="020C0503030203020204" pitchFamily="34" charset="0"/>
            </a:endParaRPr>
          </a:p>
        </p:txBody>
      </p:sp>
      <p:sp>
        <p:nvSpPr>
          <p:cNvPr id="140" name="矩形 139"/>
          <p:cNvSpPr/>
          <p:nvPr/>
        </p:nvSpPr>
        <p:spPr bwMode="gray">
          <a:xfrm>
            <a:off x="2721166" y="5712950"/>
            <a:ext cx="1369166" cy="251711"/>
          </a:xfrm>
          <a:prstGeom prst="rect">
            <a:avLst/>
          </a:prstGeom>
        </p:spPr>
        <p:txBody>
          <a:bodyPr wrap="square">
            <a:noAutofit/>
          </a:bodyPr>
          <a:lstStyle/>
          <a:p>
            <a:pPr fontAlgn="ctr"/>
            <a:r>
              <a:rPr lang="en-US" sz="1200" dirty="0" smtClean="0">
                <a:latin typeface="Huawei Sans" panose="020C0503030203020204" pitchFamily="34" charset="0"/>
              </a:rPr>
              <a:t>Authentication execution point</a:t>
            </a:r>
            <a:endParaRPr lang="en-US" altLang="zh-CN" sz="1200" dirty="0">
              <a:latin typeface="Huawei Sans" panose="020C0503030203020204" pitchFamily="34" charset="0"/>
            </a:endParaRPr>
          </a:p>
        </p:txBody>
      </p:sp>
      <p:cxnSp>
        <p:nvCxnSpPr>
          <p:cNvPr id="141" name="Straight Connector 166"/>
          <p:cNvCxnSpPr/>
          <p:nvPr/>
        </p:nvCxnSpPr>
        <p:spPr bwMode="gray">
          <a:xfrm>
            <a:off x="4259330" y="5945011"/>
            <a:ext cx="506720" cy="0"/>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bwMode="gray">
          <a:xfrm>
            <a:off x="4810112" y="5797033"/>
            <a:ext cx="1358792" cy="251711"/>
          </a:xfrm>
          <a:prstGeom prst="rect">
            <a:avLst/>
          </a:prstGeom>
        </p:spPr>
        <p:txBody>
          <a:bodyPr wrap="square">
            <a:noAutofit/>
          </a:bodyPr>
          <a:lstStyle/>
          <a:p>
            <a:pPr fontAlgn="ctr"/>
            <a:r>
              <a:rPr lang="en-US" sz="1200" dirty="0" err="1" smtClean="0">
                <a:latin typeface="Huawei Sans" panose="020C0503030203020204" pitchFamily="34" charset="0"/>
              </a:rPr>
              <a:t>CAPWAP</a:t>
            </a:r>
            <a:r>
              <a:rPr lang="en-US" sz="1200" dirty="0" smtClean="0">
                <a:latin typeface="Huawei Sans" panose="020C0503030203020204" pitchFamily="34" charset="0"/>
              </a:rPr>
              <a:t> tunnel</a:t>
            </a:r>
            <a:endParaRPr lang="en-US" altLang="zh-CN" sz="1200" dirty="0">
              <a:latin typeface="Huawei Sans" panose="020C0503030203020204" pitchFamily="34" charset="0"/>
            </a:endParaRPr>
          </a:p>
        </p:txBody>
      </p:sp>
      <p:sp>
        <p:nvSpPr>
          <p:cNvPr id="164" name="Freeform 9"/>
          <p:cNvSpPr>
            <a:spLocks/>
          </p:cNvSpPr>
          <p:nvPr/>
        </p:nvSpPr>
        <p:spPr bwMode="gray">
          <a:xfrm rot="21075658" flipV="1">
            <a:off x="5577653" y="4124872"/>
            <a:ext cx="532688" cy="531848"/>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0">
                <a:schemeClr val="bg1"/>
              </a:gs>
              <a:gs pos="50000">
                <a:schemeClr val="bg1">
                  <a:lumMod val="95000"/>
                </a:schemeClr>
              </a:gs>
            </a:gsLst>
            <a:lin ang="0" scaled="1"/>
            <a:tileRect/>
          </a:gradFill>
          <a:ln w="15875">
            <a:gradFill flip="none" rotWithShape="1">
              <a:gsLst>
                <a:gs pos="11000">
                  <a:schemeClr val="bg1"/>
                </a:gs>
                <a:gs pos="67000">
                  <a:schemeClr val="bg1">
                    <a:lumMod val="7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sym typeface="Huawei Sans" panose="020C0503030203020204" pitchFamily="34" charset="0"/>
            </a:endParaRPr>
          </a:p>
        </p:txBody>
      </p:sp>
      <p:pic>
        <p:nvPicPr>
          <p:cNvPr id="55" name="图片 54" descr="PC.png"/>
          <p:cNvPicPr>
            <a:picLocks noChangeAspect="1"/>
          </p:cNvPicPr>
          <p:nvPr/>
        </p:nvPicPr>
        <p:blipFill>
          <a:blip r:embed="rId7" cstate="print"/>
          <a:stretch>
            <a:fillRect/>
          </a:stretch>
        </p:blipFill>
        <p:spPr bwMode="gray">
          <a:xfrm>
            <a:off x="1324627" y="5310198"/>
            <a:ext cx="421875" cy="324000"/>
          </a:xfrm>
          <a:prstGeom prst="rect">
            <a:avLst/>
          </a:prstGeom>
        </p:spPr>
      </p:pic>
      <p:cxnSp>
        <p:nvCxnSpPr>
          <p:cNvPr id="56" name="直接连接符 55"/>
          <p:cNvCxnSpPr>
            <a:stCxn id="115" idx="2"/>
            <a:endCxn id="55" idx="0"/>
          </p:cNvCxnSpPr>
          <p:nvPr/>
        </p:nvCxnSpPr>
        <p:spPr bwMode="gray">
          <a:xfrm>
            <a:off x="1535564" y="4897274"/>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descr="PC.png"/>
          <p:cNvPicPr>
            <a:picLocks noChangeAspect="1"/>
          </p:cNvPicPr>
          <p:nvPr/>
        </p:nvPicPr>
        <p:blipFill>
          <a:blip r:embed="rId7" cstate="print"/>
          <a:stretch>
            <a:fillRect/>
          </a:stretch>
        </p:blipFill>
        <p:spPr bwMode="gray">
          <a:xfrm>
            <a:off x="1847232" y="5310198"/>
            <a:ext cx="421875" cy="324000"/>
          </a:xfrm>
          <a:prstGeom prst="rect">
            <a:avLst/>
          </a:prstGeom>
        </p:spPr>
      </p:pic>
      <p:cxnSp>
        <p:nvCxnSpPr>
          <p:cNvPr id="59" name="直接连接符 58"/>
          <p:cNvCxnSpPr>
            <a:stCxn id="116" idx="2"/>
            <a:endCxn id="58" idx="0"/>
          </p:cNvCxnSpPr>
          <p:nvPr/>
        </p:nvCxnSpPr>
        <p:spPr bwMode="gray">
          <a:xfrm>
            <a:off x="2058169" y="4897274"/>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roup 3"/>
          <p:cNvGrpSpPr/>
          <p:nvPr/>
        </p:nvGrpSpPr>
        <p:grpSpPr bwMode="gray">
          <a:xfrm>
            <a:off x="3512054" y="5418191"/>
            <a:ext cx="306220" cy="72449"/>
            <a:chOff x="559282" y="6488261"/>
            <a:chExt cx="261965" cy="61979"/>
          </a:xfrm>
          <a:solidFill>
            <a:schemeClr val="bg1">
              <a:lumMod val="50000"/>
            </a:schemeClr>
          </a:solidFill>
        </p:grpSpPr>
        <p:sp>
          <p:nvSpPr>
            <p:cNvPr id="6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pic>
        <p:nvPicPr>
          <p:cNvPr id="65" name="图片 64" descr="PC.png"/>
          <p:cNvPicPr>
            <a:picLocks noChangeAspect="1"/>
          </p:cNvPicPr>
          <p:nvPr/>
        </p:nvPicPr>
        <p:blipFill>
          <a:blip r:embed="rId7" cstate="print"/>
          <a:stretch>
            <a:fillRect/>
          </a:stretch>
        </p:blipFill>
        <p:spPr bwMode="gray">
          <a:xfrm>
            <a:off x="4527016" y="5310198"/>
            <a:ext cx="421875" cy="324000"/>
          </a:xfrm>
          <a:prstGeom prst="rect">
            <a:avLst/>
          </a:prstGeom>
        </p:spPr>
      </p:pic>
      <p:cxnSp>
        <p:nvCxnSpPr>
          <p:cNvPr id="66" name="直接连接符 65"/>
          <p:cNvCxnSpPr>
            <a:stCxn id="120" idx="2"/>
            <a:endCxn id="65" idx="0"/>
          </p:cNvCxnSpPr>
          <p:nvPr/>
        </p:nvCxnSpPr>
        <p:spPr bwMode="gray">
          <a:xfrm>
            <a:off x="4737953" y="4897274"/>
            <a:ext cx="1" cy="4129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descr="打印机.png"/>
          <p:cNvPicPr>
            <a:picLocks noChangeAspect="1"/>
          </p:cNvPicPr>
          <p:nvPr/>
        </p:nvPicPr>
        <p:blipFill>
          <a:blip r:embed="rId8" cstate="print"/>
          <a:stretch>
            <a:fillRect/>
          </a:stretch>
        </p:blipFill>
        <p:spPr bwMode="gray">
          <a:xfrm>
            <a:off x="5553153" y="5292415"/>
            <a:ext cx="407035" cy="324000"/>
          </a:xfrm>
          <a:prstGeom prst="rect">
            <a:avLst/>
          </a:prstGeom>
        </p:spPr>
      </p:pic>
      <p:cxnSp>
        <p:nvCxnSpPr>
          <p:cNvPr id="69" name="直接连接符 68"/>
          <p:cNvCxnSpPr>
            <a:stCxn id="122" idx="2"/>
            <a:endCxn id="68" idx="0"/>
          </p:cNvCxnSpPr>
          <p:nvPr/>
        </p:nvCxnSpPr>
        <p:spPr bwMode="gray">
          <a:xfrm>
            <a:off x="5756670" y="4897274"/>
            <a:ext cx="1" cy="3951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bwMode="gray">
          <a:xfrm>
            <a:off x="1485749"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0" name="椭圆 129"/>
          <p:cNvSpPr/>
          <p:nvPr/>
        </p:nvSpPr>
        <p:spPr bwMode="gray">
          <a:xfrm>
            <a:off x="2011335"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1" name="椭圆 130"/>
          <p:cNvSpPr/>
          <p:nvPr/>
        </p:nvSpPr>
        <p:spPr bwMode="gray">
          <a:xfrm>
            <a:off x="2517151"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2" name="椭圆 131"/>
          <p:cNvSpPr/>
          <p:nvPr/>
        </p:nvSpPr>
        <p:spPr bwMode="gray">
          <a:xfrm>
            <a:off x="3033406"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3" name="椭圆 132"/>
          <p:cNvSpPr/>
          <p:nvPr/>
        </p:nvSpPr>
        <p:spPr bwMode="gray">
          <a:xfrm>
            <a:off x="4154789"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4" name="椭圆 133"/>
          <p:cNvSpPr/>
          <p:nvPr/>
        </p:nvSpPr>
        <p:spPr bwMode="gray">
          <a:xfrm>
            <a:off x="4689706"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5" name="椭圆 134"/>
          <p:cNvSpPr/>
          <p:nvPr/>
        </p:nvSpPr>
        <p:spPr bwMode="gray">
          <a:xfrm>
            <a:off x="5186191"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36" name="椭圆 135"/>
          <p:cNvSpPr/>
          <p:nvPr/>
        </p:nvSpPr>
        <p:spPr bwMode="gray">
          <a:xfrm>
            <a:off x="5701670" y="4838007"/>
            <a:ext cx="118533" cy="118533"/>
          </a:xfrm>
          <a:prstGeom prst="ellipse">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4" name="矩形 73"/>
          <p:cNvSpPr/>
          <p:nvPr/>
        </p:nvSpPr>
        <p:spPr bwMode="gray">
          <a:xfrm>
            <a:off x="406474" y="5313426"/>
            <a:ext cx="981166" cy="251711"/>
          </a:xfrm>
          <a:prstGeom prst="rect">
            <a:avLst/>
          </a:prstGeom>
        </p:spPr>
        <p:txBody>
          <a:bodyPr wrap="square">
            <a:noAutofit/>
          </a:bodyPr>
          <a:lstStyle/>
          <a:p>
            <a:pPr fontAlgn="ctr"/>
            <a:r>
              <a:rPr lang="en-US" altLang="zh-CN" sz="1200" b="1" dirty="0" smtClean="0">
                <a:latin typeface="Huawei Sans" panose="020C0503030203020204" pitchFamily="34" charset="0"/>
              </a:rPr>
              <a:t>Terminals</a:t>
            </a:r>
            <a:endParaRPr lang="en-US" altLang="zh-CN" sz="1200" b="1" dirty="0">
              <a:latin typeface="Huawei Sans" panose="020C0503030203020204" pitchFamily="34" charset="0"/>
            </a:endParaRPr>
          </a:p>
        </p:txBody>
      </p:sp>
      <p:sp>
        <p:nvSpPr>
          <p:cNvPr id="75" name="矩形 74"/>
          <p:cNvSpPr/>
          <p:nvPr/>
        </p:nvSpPr>
        <p:spPr bwMode="gray">
          <a:xfrm>
            <a:off x="320646" y="4043885"/>
            <a:ext cx="1393784" cy="422397"/>
          </a:xfrm>
          <a:prstGeom prst="rect">
            <a:avLst/>
          </a:prstGeom>
        </p:spPr>
        <p:txBody>
          <a:bodyPr wrap="square">
            <a:noAutofit/>
          </a:bodyPr>
          <a:lstStyle/>
          <a:p>
            <a:pPr algn="ctr" fontAlgn="ctr"/>
            <a:r>
              <a:rPr lang="en-US" sz="1200" b="1" dirty="0" smtClean="0">
                <a:latin typeface="Huawei Sans" panose="020C0503030203020204" pitchFamily="34" charset="0"/>
              </a:rPr>
              <a:t>Authentication access devices</a:t>
            </a:r>
            <a:endParaRPr lang="en-US" altLang="zh-CN" sz="1200" b="1" dirty="0">
              <a:latin typeface="Huawei Sans" panose="020C0503030203020204" pitchFamily="34" charset="0"/>
            </a:endParaRPr>
          </a:p>
        </p:txBody>
      </p:sp>
      <p:sp>
        <p:nvSpPr>
          <p:cNvPr id="76" name="矩形 75"/>
          <p:cNvSpPr/>
          <p:nvPr/>
        </p:nvSpPr>
        <p:spPr bwMode="gray">
          <a:xfrm>
            <a:off x="677709" y="3297534"/>
            <a:ext cx="1321093" cy="407696"/>
          </a:xfrm>
          <a:prstGeom prst="rect">
            <a:avLst/>
          </a:prstGeom>
        </p:spPr>
        <p:txBody>
          <a:bodyPr wrap="square">
            <a:noAutofit/>
          </a:bodyPr>
          <a:lstStyle/>
          <a:p>
            <a:pPr algn="ctr" fontAlgn="ctr"/>
            <a:r>
              <a:rPr lang="en-US" sz="1200" b="1" dirty="0" smtClean="0">
                <a:latin typeface="Huawei Sans" panose="020C0503030203020204" pitchFamily="34" charset="0"/>
              </a:rPr>
              <a:t>Authentication control devices</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422807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wipe(left)">
                                      <p:cBhvr>
                                        <p:cTn id="7" dur="500"/>
                                        <p:tgtEl>
                                          <p:spTgt spid="164"/>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16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Autofit/>
          </a:bodyPr>
          <a:lstStyle/>
          <a:p>
            <a:r>
              <a:rPr lang="en-US" altLang="en-US" dirty="0"/>
              <a:t>Implementation of Policy Association</a:t>
            </a:r>
            <a:endParaRPr lang="en-US" altLang="zh-CN" dirty="0"/>
          </a:p>
        </p:txBody>
      </p:sp>
      <p:grpSp>
        <p:nvGrpSpPr>
          <p:cNvPr id="2" name="组合 1"/>
          <p:cNvGrpSpPr/>
          <p:nvPr/>
        </p:nvGrpSpPr>
        <p:grpSpPr bwMode="gray">
          <a:xfrm>
            <a:off x="532053" y="959402"/>
            <a:ext cx="5506003" cy="5212270"/>
            <a:chOff x="774652" y="836862"/>
            <a:chExt cx="5506003" cy="5212270"/>
          </a:xfrm>
        </p:grpSpPr>
        <p:cxnSp>
          <p:nvCxnSpPr>
            <p:cNvPr id="5" name="直接连接符 4"/>
            <p:cNvCxnSpPr/>
            <p:nvPr/>
          </p:nvCxnSpPr>
          <p:spPr bwMode="gray">
            <a:xfrm>
              <a:off x="1111987" y="1715891"/>
              <a:ext cx="468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bwMode="gray">
            <a:xfrm>
              <a:off x="774652" y="1235185"/>
              <a:ext cx="723275" cy="276999"/>
            </a:xfrm>
            <a:prstGeom prst="rect">
              <a:avLst/>
            </a:prstGeom>
            <a:noFill/>
          </p:spPr>
          <p:txBody>
            <a:bodyPr wrap="square" rtlCol="0">
              <a:noAutofit/>
            </a:bodyPr>
            <a:lstStyle/>
            <a:p>
              <a:pPr algn="ctr" fontAlgn="ctr"/>
              <a:r>
                <a:rPr lang="en-US" sz="1200" dirty="0" smtClean="0">
                  <a:latin typeface="Huawei Sans" panose="020C0503030203020204" pitchFamily="34" charset="0"/>
                </a:rPr>
                <a:t>User</a:t>
              </a:r>
              <a:endParaRPr lang="en-US" sz="1200" dirty="0">
                <a:latin typeface="Huawei Sans" panose="020C0503030203020204" pitchFamily="34" charset="0"/>
              </a:endParaRPr>
            </a:p>
          </p:txBody>
        </p:sp>
        <p:cxnSp>
          <p:nvCxnSpPr>
            <p:cNvPr id="16" name="直接连接符 15"/>
            <p:cNvCxnSpPr/>
            <p:nvPr/>
          </p:nvCxnSpPr>
          <p:spPr bwMode="gray">
            <a:xfrm>
              <a:off x="1111987"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7" name="直接连接符 16"/>
            <p:cNvCxnSpPr/>
            <p:nvPr/>
          </p:nvCxnSpPr>
          <p:spPr bwMode="gray">
            <a:xfrm>
              <a:off x="3244639"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cxnSp>
          <p:nvCxnSpPr>
            <p:cNvPr id="18" name="直接连接符 17"/>
            <p:cNvCxnSpPr/>
            <p:nvPr/>
          </p:nvCxnSpPr>
          <p:spPr bwMode="gray">
            <a:xfrm>
              <a:off x="5648195" y="2089448"/>
              <a:ext cx="0" cy="3959684"/>
            </a:xfrm>
            <a:prstGeom prst="line">
              <a:avLst/>
            </a:prstGeom>
            <a:noFill/>
            <a:ln w="19050" cap="flat" cmpd="sng" algn="ctr">
              <a:solidFill>
                <a:schemeClr val="bg1">
                  <a:lumMod val="75000"/>
                </a:schemeClr>
              </a:solidFill>
              <a:prstDash val="sysDot"/>
              <a:round/>
              <a:headEnd type="none" w="med" len="med"/>
              <a:tailEnd type="none" w="med" len="med"/>
            </a:ln>
            <a:effectLst/>
          </p:spPr>
        </p:cxnSp>
        <p:sp>
          <p:nvSpPr>
            <p:cNvPr id="10" name="文本框 9"/>
            <p:cNvSpPr txBox="1"/>
            <p:nvPr/>
          </p:nvSpPr>
          <p:spPr bwMode="gray">
            <a:xfrm>
              <a:off x="2386856" y="836862"/>
              <a:ext cx="1718285"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execution point</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(access device)</a:t>
              </a:r>
              <a:endParaRPr lang="en-US" altLang="zh-CN" sz="1200" dirty="0">
                <a:latin typeface="Huawei Sans" panose="020C0503030203020204" pitchFamily="34" charset="0"/>
              </a:endParaRPr>
            </a:p>
          </p:txBody>
        </p:sp>
        <p:pic>
          <p:nvPicPr>
            <p:cNvPr id="20" name="图片 19" descr="接入交换机.png"/>
            <p:cNvPicPr>
              <a:picLocks noChangeAspect="1"/>
            </p:cNvPicPr>
            <p:nvPr/>
          </p:nvPicPr>
          <p:blipFill>
            <a:blip r:embed="rId3" cstate="print"/>
            <a:stretch>
              <a:fillRect/>
            </a:stretch>
          </p:blipFill>
          <p:spPr bwMode="gray">
            <a:xfrm>
              <a:off x="2978632" y="1503279"/>
              <a:ext cx="540000" cy="441818"/>
            </a:xfrm>
            <a:prstGeom prst="rect">
              <a:avLst/>
            </a:prstGeom>
          </p:spPr>
        </p:pic>
        <p:sp>
          <p:nvSpPr>
            <p:cNvPr id="13" name="文本框 12"/>
            <p:cNvSpPr txBox="1"/>
            <p:nvPr/>
          </p:nvSpPr>
          <p:spPr bwMode="gray">
            <a:xfrm>
              <a:off x="4966967" y="873438"/>
              <a:ext cx="1313688" cy="646331"/>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control point</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(control device)</a:t>
              </a:r>
              <a:endParaRPr lang="en-US" altLang="zh-CN" sz="1200" dirty="0">
                <a:latin typeface="Huawei Sans" panose="020C0503030203020204" pitchFamily="34" charset="0"/>
              </a:endParaRPr>
            </a:p>
          </p:txBody>
        </p:sp>
        <p:pic>
          <p:nvPicPr>
            <p:cNvPr id="21" name="图片 20" descr="汇聚交换机.png"/>
            <p:cNvPicPr>
              <a:picLocks noChangeAspect="1"/>
            </p:cNvPicPr>
            <p:nvPr/>
          </p:nvPicPr>
          <p:blipFill>
            <a:blip r:embed="rId4" cstate="print"/>
            <a:stretch>
              <a:fillRect/>
            </a:stretch>
          </p:blipFill>
          <p:spPr bwMode="gray">
            <a:xfrm>
              <a:off x="5380404" y="1523951"/>
              <a:ext cx="540000" cy="441818"/>
            </a:xfrm>
            <a:prstGeom prst="rect">
              <a:avLst/>
            </a:prstGeom>
          </p:spPr>
        </p:pic>
        <p:cxnSp>
          <p:nvCxnSpPr>
            <p:cNvPr id="25" name="直接箭头连接符 24">
              <a:extLst>
                <a:ext uri="{FF2B5EF4-FFF2-40B4-BE49-F238E27FC236}">
                  <a16:creationId xmlns:a16="http://schemas.microsoft.com/office/drawing/2014/main" xmlns="" id="{7D2A6B36-0425-4AF5-8615-B057DC5231D8}"/>
                </a:ext>
              </a:extLst>
            </p:cNvPr>
            <p:cNvCxnSpPr/>
            <p:nvPr/>
          </p:nvCxnSpPr>
          <p:spPr bwMode="gray">
            <a:xfrm>
              <a:off x="1177309" y="2675335"/>
              <a:ext cx="2005468" cy="0"/>
            </a:xfrm>
            <a:prstGeom prst="straightConnector1">
              <a:avLst/>
            </a:prstGeom>
            <a:noFill/>
            <a:ln w="12700" cap="flat" cmpd="sng" algn="ctr">
              <a:solidFill>
                <a:schemeClr val="tx1"/>
              </a:solidFill>
              <a:prstDash val="solid"/>
              <a:round/>
              <a:headEnd type="none" w="med" len="med"/>
              <a:tailEnd type="triangle"/>
            </a:ln>
            <a:effectLst/>
          </p:spPr>
        </p:cxnSp>
        <p:sp>
          <p:nvSpPr>
            <p:cNvPr id="26"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77310" y="2242728"/>
              <a:ext cx="2005467"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2"/>
              </a:pPr>
              <a:r>
                <a:rPr lang="en-US" altLang="zh-CN" sz="1200" dirty="0">
                  <a:latin typeface="Huawei Sans" panose="020C0503030203020204" pitchFamily="34" charset="0"/>
                </a:rPr>
                <a:t>A user </a:t>
              </a:r>
              <a:r>
                <a:rPr lang="en-US" altLang="zh-CN" sz="1200" dirty="0" smtClean="0">
                  <a:latin typeface="Huawei Sans" panose="020C0503030203020204" pitchFamily="34" charset="0"/>
                </a:rPr>
                <a:t>accesses the network.</a:t>
              </a:r>
              <a:endParaRPr lang="en-US" altLang="zh-CN" sz="1200" dirty="0">
                <a:latin typeface="Huawei Sans" panose="020C0503030203020204" pitchFamily="34" charset="0"/>
                <a:cs typeface="Arial" charset="0"/>
              </a:endParaRPr>
            </a:p>
          </p:txBody>
        </p:sp>
        <p:pic>
          <p:nvPicPr>
            <p:cNvPr id="28" name="图片 27" descr="PC.png"/>
            <p:cNvPicPr>
              <a:picLocks noChangeAspect="1"/>
            </p:cNvPicPr>
            <p:nvPr/>
          </p:nvPicPr>
          <p:blipFill>
            <a:blip r:embed="rId5" cstate="print"/>
            <a:stretch>
              <a:fillRect/>
            </a:stretch>
          </p:blipFill>
          <p:spPr bwMode="gray">
            <a:xfrm>
              <a:off x="842455" y="1523951"/>
              <a:ext cx="539063" cy="414000"/>
            </a:xfrm>
            <a:prstGeom prst="rect">
              <a:avLst/>
            </a:prstGeom>
          </p:spPr>
        </p:pic>
        <p:cxnSp>
          <p:nvCxnSpPr>
            <p:cNvPr id="31" name="直接箭头连接符 30">
              <a:extLst>
                <a:ext uri="{FF2B5EF4-FFF2-40B4-BE49-F238E27FC236}">
                  <a16:creationId xmlns:a16="http://schemas.microsoft.com/office/drawing/2014/main" xmlns="" id="{7D2A6B36-0425-4AF5-8615-B057DC5231D8}"/>
                </a:ext>
              </a:extLst>
            </p:cNvPr>
            <p:cNvCxnSpPr/>
            <p:nvPr/>
          </p:nvCxnSpPr>
          <p:spPr bwMode="gray">
            <a:xfrm>
              <a:off x="3301553" y="2310216"/>
              <a:ext cx="2346642" cy="0"/>
            </a:xfrm>
            <a:prstGeom prst="straightConnector1">
              <a:avLst/>
            </a:prstGeom>
            <a:noFill/>
            <a:ln w="12700" cap="flat" cmpd="sng" algn="ctr">
              <a:solidFill>
                <a:schemeClr val="tx1"/>
              </a:solidFill>
              <a:prstDash val="solid"/>
              <a:round/>
              <a:headEnd type="triangle" w="med" len="med"/>
              <a:tailEnd type="triangle"/>
            </a:ln>
            <a:effectLst/>
          </p:spPr>
        </p:cxnSp>
        <p:sp>
          <p:nvSpPr>
            <p:cNvPr id="32"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82724" y="2037315"/>
              <a:ext cx="2476720"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a:pPr>
              <a:r>
                <a:rPr lang="en-US" altLang="zh-CN" sz="1200" dirty="0">
                  <a:latin typeface="Huawei Sans" panose="020C0503030203020204" pitchFamily="34" charset="0"/>
                </a:rPr>
                <a:t>Establish a CAPWAP tunnel.</a:t>
              </a:r>
              <a:endParaRPr lang="en-US" altLang="zh-CN" sz="1200" dirty="0">
                <a:latin typeface="Huawei Sans" panose="020C0503030203020204" pitchFamily="34" charset="0"/>
                <a:cs typeface="Arial" charset="0"/>
              </a:endParaRPr>
            </a:p>
          </p:txBody>
        </p:sp>
        <p:cxnSp>
          <p:nvCxnSpPr>
            <p:cNvPr id="33" name="直接箭头连接符 32">
              <a:extLst>
                <a:ext uri="{FF2B5EF4-FFF2-40B4-BE49-F238E27FC236}">
                  <a16:creationId xmlns:a16="http://schemas.microsoft.com/office/drawing/2014/main" xmlns="" id="{7D2A6B36-0425-4AF5-8615-B057DC5231D8}"/>
                </a:ext>
              </a:extLst>
            </p:cNvPr>
            <p:cNvCxnSpPr/>
            <p:nvPr/>
          </p:nvCxnSpPr>
          <p:spPr bwMode="gray">
            <a:xfrm>
              <a:off x="3273096" y="3191280"/>
              <a:ext cx="2346642" cy="0"/>
            </a:xfrm>
            <a:prstGeom prst="straightConnector1">
              <a:avLst/>
            </a:prstGeom>
            <a:noFill/>
            <a:ln w="12700" cap="flat" cmpd="sng" algn="ctr">
              <a:solidFill>
                <a:schemeClr val="tx1"/>
              </a:solidFill>
              <a:prstDash val="solid"/>
              <a:round/>
              <a:headEnd type="none" w="med" len="med"/>
              <a:tailEnd type="triangle"/>
            </a:ln>
            <a:effectLst/>
          </p:spPr>
        </p:cxnSp>
        <p:sp>
          <p:nvSpPr>
            <p:cNvPr id="34"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273096" y="2738459"/>
              <a:ext cx="2346642" cy="301651"/>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3"/>
              </a:pPr>
              <a:r>
                <a:rPr lang="en-US" altLang="zh-CN" sz="1200" dirty="0" smtClean="0">
                  <a:latin typeface="Huawei Sans" panose="020C0503030203020204" pitchFamily="34" charset="0"/>
                </a:rPr>
                <a:t>Send </a:t>
              </a:r>
              <a:r>
                <a:rPr lang="en-US" altLang="zh-CN" sz="1200" dirty="0">
                  <a:latin typeface="Huawei Sans" panose="020C0503030203020204" pitchFamily="34" charset="0"/>
                </a:rPr>
                <a:t>a user association request.</a:t>
              </a:r>
              <a:endParaRPr lang="en-US" altLang="zh-CN" sz="1200" dirty="0">
                <a:latin typeface="Huawei Sans" panose="020C0503030203020204" pitchFamily="34" charset="0"/>
                <a:cs typeface="Arial" charset="0"/>
              </a:endParaRPr>
            </a:p>
          </p:txBody>
        </p:sp>
        <p:cxnSp>
          <p:nvCxnSpPr>
            <p:cNvPr id="37" name="直接箭头连接符 36">
              <a:extLst>
                <a:ext uri="{FF2B5EF4-FFF2-40B4-BE49-F238E27FC236}">
                  <a16:creationId xmlns:a16="http://schemas.microsoft.com/office/drawing/2014/main" xmlns="" id="{7D2A6B36-0425-4AF5-8615-B057DC5231D8}"/>
                </a:ext>
              </a:extLst>
            </p:cNvPr>
            <p:cNvCxnSpPr/>
            <p:nvPr/>
          </p:nvCxnSpPr>
          <p:spPr bwMode="gray">
            <a:xfrm>
              <a:off x="3301553" y="3707225"/>
              <a:ext cx="2346642" cy="0"/>
            </a:xfrm>
            <a:prstGeom prst="straightConnector1">
              <a:avLst/>
            </a:prstGeom>
            <a:noFill/>
            <a:ln w="12700" cap="flat" cmpd="sng" algn="ctr">
              <a:solidFill>
                <a:schemeClr val="tx1"/>
              </a:solidFill>
              <a:prstDash val="solid"/>
              <a:round/>
              <a:headEnd type="triangle" w="med" len="med"/>
              <a:tailEnd type="none"/>
            </a:ln>
            <a:effectLst/>
          </p:spPr>
        </p:cxnSp>
        <p:sp>
          <p:nvSpPr>
            <p:cNvPr id="38"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01553" y="3254405"/>
              <a:ext cx="2289729"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4"/>
              </a:pPr>
              <a:r>
                <a:rPr lang="en-US" altLang="zh-CN" sz="1200" dirty="0">
                  <a:latin typeface="Huawei Sans" panose="020C0503030203020204" pitchFamily="34" charset="0"/>
                </a:rPr>
                <a:t>Send a user association response.</a:t>
              </a:r>
              <a:endParaRPr lang="en-US" altLang="zh-CN" sz="1200" dirty="0">
                <a:latin typeface="Huawei Sans" panose="020C0503030203020204" pitchFamily="34" charset="0"/>
                <a:cs typeface="Arial" charset="0"/>
              </a:endParaRPr>
            </a:p>
          </p:txBody>
        </p:sp>
        <p:cxnSp>
          <p:nvCxnSpPr>
            <p:cNvPr id="39" name="直接箭头连接符 38">
              <a:extLst>
                <a:ext uri="{FF2B5EF4-FFF2-40B4-BE49-F238E27FC236}">
                  <a16:creationId xmlns:a16="http://schemas.microsoft.com/office/drawing/2014/main" xmlns="" id="{7D2A6B36-0425-4AF5-8615-B057DC5231D8}"/>
                </a:ext>
              </a:extLst>
            </p:cNvPr>
            <p:cNvCxnSpPr/>
            <p:nvPr/>
          </p:nvCxnSpPr>
          <p:spPr bwMode="gray">
            <a:xfrm>
              <a:off x="1177310" y="4223170"/>
              <a:ext cx="4413972" cy="0"/>
            </a:xfrm>
            <a:prstGeom prst="straightConnector1">
              <a:avLst/>
            </a:prstGeom>
            <a:noFill/>
            <a:ln w="12700" cap="flat" cmpd="sng" algn="ctr">
              <a:solidFill>
                <a:schemeClr val="tx1"/>
              </a:solidFill>
              <a:prstDash val="solid"/>
              <a:round/>
              <a:headEnd type="triangle" w="med" len="med"/>
              <a:tailEnd type="triangle"/>
            </a:ln>
            <a:effectLst/>
          </p:spPr>
        </p:cxnSp>
        <p:sp>
          <p:nvSpPr>
            <p:cNvPr id="40"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658112" y="3941038"/>
              <a:ext cx="2617717" cy="281629"/>
            </a:xfrm>
            <a:prstGeom prst="rect">
              <a:avLst/>
            </a:prstGeom>
            <a:noFill/>
            <a:ln w="9525">
              <a:noFill/>
              <a:miter lim="800000"/>
              <a:headEnd/>
              <a:tailEnd/>
            </a:ln>
          </p:spPr>
          <p:txBody>
            <a:bodyPr wrap="square" lIns="48000" tIns="48000" rIns="48000" bIns="48000">
              <a:noAutofit/>
            </a:bodyPr>
            <a:lstStyle/>
            <a:p>
              <a:pPr algn="ctr" fontAlgn="ctr"/>
              <a:r>
                <a:rPr lang="en-US" sz="1200" dirty="0" smtClean="0">
                  <a:latin typeface="Huawei Sans" panose="020C0503030203020204" pitchFamily="34" charset="0"/>
                </a:rPr>
                <a:t>5. </a:t>
              </a:r>
              <a:r>
                <a:rPr lang="en-US" altLang="zh-CN" sz="1200" dirty="0" smtClean="0">
                  <a:latin typeface="Huawei Sans" panose="020C0503030203020204" pitchFamily="34" charset="0"/>
                </a:rPr>
                <a:t>Perform </a:t>
              </a:r>
              <a:r>
                <a:rPr lang="en-US" sz="1200" dirty="0" smtClean="0">
                  <a:latin typeface="Huawei Sans" panose="020C0503030203020204" pitchFamily="34" charset="0"/>
                </a:rPr>
                <a:t>user authentication.</a:t>
              </a:r>
              <a:endParaRPr lang="en-US" sz="1200" dirty="0">
                <a:latin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7D2A6B36-0425-4AF5-8615-B057DC5231D8}"/>
                </a:ext>
              </a:extLst>
            </p:cNvPr>
            <p:cNvCxnSpPr/>
            <p:nvPr/>
          </p:nvCxnSpPr>
          <p:spPr bwMode="gray">
            <a:xfrm>
              <a:off x="3273096" y="4739115"/>
              <a:ext cx="2346642" cy="0"/>
            </a:xfrm>
            <a:prstGeom prst="straightConnector1">
              <a:avLst/>
            </a:prstGeom>
            <a:noFill/>
            <a:ln w="12700" cap="flat" cmpd="sng" algn="ctr">
              <a:solidFill>
                <a:schemeClr val="tx1"/>
              </a:solidFill>
              <a:prstDash val="solid"/>
              <a:round/>
              <a:headEnd type="triangle" w="med" len="med"/>
              <a:tailEnd type="none"/>
            </a:ln>
            <a:effectLst/>
          </p:spPr>
        </p:cxnSp>
        <p:sp>
          <p:nvSpPr>
            <p:cNvPr id="44"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55113" y="4274800"/>
              <a:ext cx="2531941" cy="354580"/>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6"/>
              </a:pPr>
              <a:r>
                <a:rPr lang="en-US" altLang="zh-CN" sz="1200" dirty="0">
                  <a:latin typeface="Huawei Sans" panose="020C0503030203020204" pitchFamily="34" charset="0"/>
                </a:rPr>
                <a:t>Send a user authorization </a:t>
              </a:r>
              <a:r>
                <a:rPr lang="en-US" altLang="zh-CN" sz="1200" dirty="0" smtClean="0">
                  <a:latin typeface="Huawei Sans" panose="020C0503030203020204" pitchFamily="34" charset="0"/>
                </a:rPr>
                <a:t>request.</a:t>
              </a:r>
              <a:endParaRPr lang="en-US" altLang="zh-CN" sz="1200" dirty="0">
                <a:latin typeface="Huawei Sans" panose="020C0503030203020204" pitchFamily="34" charset="0"/>
                <a:cs typeface="Arial" charset="0"/>
              </a:endParaRPr>
            </a:p>
          </p:txBody>
        </p:sp>
        <p:cxnSp>
          <p:nvCxnSpPr>
            <p:cNvPr id="45" name="直接箭头连接符 44">
              <a:extLst>
                <a:ext uri="{FF2B5EF4-FFF2-40B4-BE49-F238E27FC236}">
                  <a16:creationId xmlns:a16="http://schemas.microsoft.com/office/drawing/2014/main" xmlns="" id="{7D2A6B36-0425-4AF5-8615-B057DC5231D8}"/>
                </a:ext>
              </a:extLst>
            </p:cNvPr>
            <p:cNvCxnSpPr/>
            <p:nvPr/>
          </p:nvCxnSpPr>
          <p:spPr bwMode="gray">
            <a:xfrm>
              <a:off x="3301553" y="5255060"/>
              <a:ext cx="2346642" cy="0"/>
            </a:xfrm>
            <a:prstGeom prst="straightConnector1">
              <a:avLst/>
            </a:prstGeom>
            <a:noFill/>
            <a:ln w="12700" cap="flat" cmpd="sng" algn="ctr">
              <a:solidFill>
                <a:schemeClr val="tx1"/>
              </a:solidFill>
              <a:prstDash val="solid"/>
              <a:round/>
              <a:headEnd type="none" w="med" len="med"/>
              <a:tailEnd type="triangle"/>
            </a:ln>
            <a:effectLst/>
          </p:spPr>
        </p:cxnSp>
        <p:sp>
          <p:nvSpPr>
            <p:cNvPr id="46"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3350326" y="4790241"/>
              <a:ext cx="2289729"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7"/>
              </a:pPr>
              <a:r>
                <a:rPr lang="en-US" altLang="zh-CN" sz="1200" dirty="0">
                  <a:latin typeface="Huawei Sans" panose="020C0503030203020204" pitchFamily="34" charset="0"/>
                </a:rPr>
                <a:t>Send a user authorization response.</a:t>
              </a:r>
              <a:endParaRPr lang="en-US" altLang="zh-CN" sz="1200" dirty="0">
                <a:latin typeface="Huawei Sans" panose="020C0503030203020204" pitchFamily="34" charset="0"/>
                <a:cs typeface="Arial" charset="0"/>
              </a:endParaRPr>
            </a:p>
          </p:txBody>
        </p:sp>
        <p:cxnSp>
          <p:nvCxnSpPr>
            <p:cNvPr id="47" name="直接箭头连接符 46">
              <a:extLst>
                <a:ext uri="{FF2B5EF4-FFF2-40B4-BE49-F238E27FC236}">
                  <a16:creationId xmlns:a16="http://schemas.microsoft.com/office/drawing/2014/main" xmlns="" id="{7D2A6B36-0425-4AF5-8615-B057DC5231D8}"/>
                </a:ext>
              </a:extLst>
            </p:cNvPr>
            <p:cNvCxnSpPr/>
            <p:nvPr/>
          </p:nvCxnSpPr>
          <p:spPr bwMode="gray">
            <a:xfrm>
              <a:off x="1175579" y="5771007"/>
              <a:ext cx="4744825" cy="0"/>
            </a:xfrm>
            <a:prstGeom prst="straightConnector1">
              <a:avLst/>
            </a:prstGeom>
            <a:noFill/>
            <a:ln w="12700" cap="flat" cmpd="sng" algn="ctr">
              <a:solidFill>
                <a:srgbClr val="30B5C5"/>
              </a:solidFill>
              <a:prstDash val="solid"/>
              <a:round/>
              <a:headEnd type="none" w="med" len="med"/>
              <a:tailEnd type="triangle"/>
            </a:ln>
            <a:effectLst/>
          </p:spPr>
        </p:cxnSp>
        <p:sp>
          <p:nvSpPr>
            <p:cNvPr id="48" name="TextBox 70">
              <a:extLst>
                <a:ext uri="{FF2B5EF4-FFF2-40B4-BE49-F238E27FC236}">
                  <a16:creationId xmlns:a16="http://schemas.microsoft.com/office/drawing/2014/main" xmlns="" id="{8FC2629A-B753-4949-AFE0-7A774C3FD9BB}"/>
                </a:ext>
              </a:extLst>
            </p:cNvPr>
            <p:cNvSpPr txBox="1">
              <a:spLocks noChangeArrowheads="1"/>
            </p:cNvSpPr>
            <p:nvPr/>
          </p:nvSpPr>
          <p:spPr bwMode="gray">
            <a:xfrm>
              <a:off x="1175580" y="5311139"/>
              <a:ext cx="2005467" cy="282132"/>
            </a:xfrm>
            <a:prstGeom prst="rect">
              <a:avLst/>
            </a:prstGeom>
            <a:noFill/>
            <a:ln w="9525">
              <a:noFill/>
              <a:miter lim="800000"/>
              <a:headEnd/>
              <a:tailEnd/>
            </a:ln>
          </p:spPr>
          <p:txBody>
            <a:bodyPr wrap="square" lIns="48000" tIns="48000" rIns="48000" bIns="48000">
              <a:noAutofit/>
            </a:bodyPr>
            <a:lstStyle/>
            <a:p>
              <a:pPr marL="180975" indent="-180975" fontAlgn="ctr">
                <a:buFont typeface="+mj-lt"/>
                <a:buAutoNum type="arabicPeriod" startAt="8"/>
              </a:pPr>
              <a:r>
                <a:rPr lang="en-US" altLang="zh-CN" sz="1200" dirty="0">
                  <a:latin typeface="Huawei Sans" panose="020C0503030203020204" pitchFamily="34" charset="0"/>
                </a:rPr>
                <a:t>The user starts to access resources.</a:t>
              </a:r>
              <a:endParaRPr lang="en-US" altLang="zh-CN" sz="1200" dirty="0">
                <a:latin typeface="Huawei Sans" panose="020C0503030203020204" pitchFamily="34" charset="0"/>
                <a:cs typeface="Arial" charset="0"/>
              </a:endParaRPr>
            </a:p>
          </p:txBody>
        </p:sp>
      </p:grpSp>
      <p:sp>
        <p:nvSpPr>
          <p:cNvPr id="42" name="圆角矩形 75"/>
          <p:cNvSpPr/>
          <p:nvPr/>
        </p:nvSpPr>
        <p:spPr bwMode="gray">
          <a:xfrm>
            <a:off x="6239669" y="1447679"/>
            <a:ext cx="5364163"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Typical </a:t>
            </a:r>
            <a:r>
              <a:rPr lang="en-US" altLang="zh-CN" sz="1600" dirty="0" smtClean="0">
                <a:solidFill>
                  <a:srgbClr val="30B5C5"/>
                </a:solidFill>
                <a:latin typeface="Huawei Sans" panose="020C0503030203020204" pitchFamily="34" charset="0"/>
              </a:rPr>
              <a:t>scenarios of </a:t>
            </a:r>
            <a:r>
              <a:rPr lang="en-US" sz="1600" dirty="0" smtClean="0">
                <a:solidFill>
                  <a:srgbClr val="30B5C5"/>
                </a:solidFill>
                <a:latin typeface="Huawei Sans" panose="020C0503030203020204" pitchFamily="34" charset="0"/>
              </a:rPr>
              <a:t>policy association</a:t>
            </a:r>
            <a:endParaRPr lang="en-US" sz="1600" dirty="0">
              <a:solidFill>
                <a:srgbClr val="30B5C5"/>
              </a:solidFill>
              <a:latin typeface="Huawei Sans" panose="020C0503030203020204" pitchFamily="34" charset="0"/>
            </a:endParaRPr>
          </a:p>
        </p:txBody>
      </p:sp>
      <p:sp>
        <p:nvSpPr>
          <p:cNvPr id="58" name="圆角矩形 75"/>
          <p:cNvSpPr/>
          <p:nvPr/>
        </p:nvSpPr>
        <p:spPr bwMode="gray">
          <a:xfrm>
            <a:off x="6239669" y="1873068"/>
            <a:ext cx="5364163" cy="4021886"/>
          </a:xfrm>
          <a:prstGeom prst="roundRect">
            <a:avLst>
              <a:gd name="adj" fmla="val 874"/>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access</a:t>
            </a:r>
            <a:r>
              <a:rPr lang="en-US" sz="1600" dirty="0" smtClean="0">
                <a:solidFill>
                  <a:schemeClr val="tx1"/>
                </a:solidFill>
                <a:latin typeface="Huawei Sans" panose="020C0503030203020204" pitchFamily="34" charset="0"/>
              </a:rPr>
              <a:t>: When a user accesses the network, t</a:t>
            </a:r>
            <a:r>
              <a:rPr lang="en-US" altLang="zh-CN" sz="1600" dirty="0" smtClean="0">
                <a:solidFill>
                  <a:schemeClr val="tx1"/>
                </a:solidFill>
                <a:latin typeface="Huawei Sans" panose="020C0503030203020204" pitchFamily="34" charset="0"/>
              </a:rPr>
              <a:t>he authentication execution point creates a user association entry. The user and authentication control point exchange authentication information. After the authentication is successful, the authentication control point delivers authorization information to the authentication execution point</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logout</a:t>
            </a:r>
            <a:r>
              <a:rPr lang="en-US" sz="1600" dirty="0" smtClean="0">
                <a:solidFill>
                  <a:schemeClr val="tx1"/>
                </a:solidFill>
                <a:latin typeface="Huawei Sans" panose="020C0503030203020204" pitchFamily="34" charset="0"/>
              </a:rPr>
              <a:t>: </a:t>
            </a:r>
            <a:r>
              <a:rPr lang="en-US" altLang="zh-CN" sz="1600" dirty="0" smtClean="0">
                <a:solidFill>
                  <a:schemeClr val="tx1"/>
                </a:solidFill>
                <a:latin typeface="Huawei Sans" panose="020C0503030203020204" pitchFamily="34" charset="0"/>
              </a:rPr>
              <a:t>When a user is disconnected from the access device, the authentication execution point notifies the authentication control point of the user logout through the </a:t>
            </a:r>
            <a:r>
              <a:rPr lang="en-US" altLang="zh-CN" sz="1600" dirty="0" err="1" smtClean="0">
                <a:solidFill>
                  <a:schemeClr val="tx1"/>
                </a:solidFill>
                <a:latin typeface="Huawei Sans" panose="020C0503030203020204" pitchFamily="34" charset="0"/>
              </a:rPr>
              <a:t>CAPWAP</a:t>
            </a:r>
            <a:r>
              <a:rPr lang="en-US" altLang="zh-CN" sz="1600" dirty="0" smtClean="0">
                <a:solidFill>
                  <a:schemeClr val="tx1"/>
                </a:solidFill>
                <a:latin typeface="Huawei Sans" panose="020C0503030203020204" pitchFamily="34" charset="0"/>
              </a:rPr>
              <a:t> tunnel in real time. The authentication control point then deletes the user entry</a:t>
            </a:r>
            <a:r>
              <a:rPr lang="en-US" sz="1600" dirty="0" smtClean="0">
                <a:solidFill>
                  <a:schemeClr val="tx1"/>
                </a:solidFill>
                <a:latin typeface="Huawei Sans" panose="020C0503030203020204" pitchFamily="34" charset="0"/>
              </a:rPr>
              <a:t>.</a:t>
            </a:r>
          </a:p>
          <a:p>
            <a:pPr marL="182563" indent="-182563" fontAlgn="ctr">
              <a:spcAft>
                <a:spcPts val="600"/>
              </a:spcAft>
              <a:buFont typeface="Arial" panose="020B0604020202020204" pitchFamily="34" charset="0"/>
              <a:buChar char="•"/>
            </a:pPr>
            <a:r>
              <a:rPr lang="en-US" sz="1600" b="1" dirty="0" smtClean="0">
                <a:solidFill>
                  <a:schemeClr val="tx1"/>
                </a:solidFill>
                <a:latin typeface="Huawei Sans" panose="020C0503030203020204" pitchFamily="34" charset="0"/>
              </a:rPr>
              <a:t>User movement</a:t>
            </a:r>
            <a:r>
              <a:rPr lang="en-US" sz="1600" dirty="0" smtClean="0">
                <a:solidFill>
                  <a:schemeClr val="tx1"/>
                </a:solidFill>
                <a:latin typeface="Huawei Sans" panose="020C0503030203020204" pitchFamily="34" charset="0"/>
              </a:rPr>
              <a:t>: </a:t>
            </a:r>
            <a:r>
              <a:rPr lang="en-US" altLang="zh-CN" sz="1600" dirty="0" smtClean="0">
                <a:solidFill>
                  <a:schemeClr val="tx1"/>
                </a:solidFill>
                <a:latin typeface="Huawei Sans" panose="020C0503030203020204" pitchFamily="34" charset="0"/>
              </a:rPr>
              <a:t>When a user moves and connects to a new network, the user is re-authenticated</a:t>
            </a:r>
            <a:r>
              <a:rPr lang="en-US" sz="1600" dirty="0" smtClean="0">
                <a:solidFill>
                  <a:schemeClr val="tx1"/>
                </a:solidFill>
                <a:latin typeface="Huawei Sans" panose="020C0503030203020204" pitchFamily="34" charset="0"/>
              </a:rPr>
              <a:t>.</a:t>
            </a:r>
            <a:endParaRPr lang="en-US" altLang="zh-CN" sz="16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4635489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文本框 149"/>
          <p:cNvSpPr txBox="1"/>
          <p:nvPr/>
        </p:nvSpPr>
        <p:spPr bwMode="gray">
          <a:xfrm>
            <a:off x="1169467" y="1026146"/>
            <a:ext cx="10378099" cy="2450477"/>
          </a:xfrm>
          <a:prstGeom prst="rect">
            <a:avLst/>
          </a:prstGeom>
          <a:noFill/>
          <a:ln>
            <a:solidFill>
              <a:schemeClr val="bg1">
                <a:lumMod val="75000"/>
              </a:schemeClr>
            </a:solidFill>
          </a:ln>
        </p:spPr>
        <p:txBody>
          <a:bodyPr wrap="square" rtlCol="0">
            <a:noAutofit/>
          </a:bodyPr>
          <a:lstStyle/>
          <a:p>
            <a:pPr fontAlgn="ctr">
              <a:lnSpc>
                <a:spcPts val="2600"/>
              </a:lnSpc>
              <a:spcAft>
                <a:spcPts val="600"/>
              </a:spcAft>
            </a:pPr>
            <a:endParaRPr lang="en-US" altLang="zh-CN" sz="1200" dirty="0">
              <a:latin typeface="Huawei Sans" panose="020C0503030203020204" pitchFamily="34" charset="0"/>
              <a:cs typeface="Arial" panose="020B0604020202020204" pitchFamily="34" charset="0"/>
            </a:endParaRPr>
          </a:p>
        </p:txBody>
      </p:sp>
      <p:sp>
        <p:nvSpPr>
          <p:cNvPr id="151" name="文本框 150"/>
          <p:cNvSpPr txBox="1"/>
          <p:nvPr/>
        </p:nvSpPr>
        <p:spPr bwMode="gray">
          <a:xfrm>
            <a:off x="1169467" y="3713309"/>
            <a:ext cx="10378099" cy="2450477"/>
          </a:xfrm>
          <a:prstGeom prst="rect">
            <a:avLst/>
          </a:prstGeom>
          <a:noFill/>
          <a:ln>
            <a:solidFill>
              <a:schemeClr val="bg1">
                <a:lumMod val="75000"/>
              </a:schemeClr>
            </a:solidFill>
          </a:ln>
        </p:spPr>
        <p:txBody>
          <a:bodyPr wrap="square" rtlCol="0">
            <a:noAutofit/>
          </a:bodyPr>
          <a:lstStyle/>
          <a:p>
            <a:pPr fontAlgn="ctr">
              <a:lnSpc>
                <a:spcPts val="2600"/>
              </a:lnSpc>
              <a:spcAft>
                <a:spcPts val="600"/>
              </a:spcAft>
            </a:pPr>
            <a:endParaRPr lang="en-US" altLang="zh-CN" sz="1200" dirty="0">
              <a:latin typeface="Huawei Sans" panose="020C0503030203020204" pitchFamily="34" charset="0"/>
              <a:cs typeface="Arial" panose="020B0604020202020204" pitchFamily="34" charset="0"/>
            </a:endParaRPr>
          </a:p>
        </p:txBody>
      </p:sp>
      <p:sp>
        <p:nvSpPr>
          <p:cNvPr id="3" name="标题 2"/>
          <p:cNvSpPr>
            <a:spLocks noGrp="1"/>
          </p:cNvSpPr>
          <p:nvPr>
            <p:ph type="title"/>
          </p:nvPr>
        </p:nvSpPr>
        <p:spPr/>
        <p:txBody>
          <a:bodyPr/>
          <a:lstStyle/>
          <a:p>
            <a:r>
              <a:rPr lang="en-US" altLang="en-US" dirty="0" smtClean="0"/>
              <a:t>Comparison Between Policy Association and Authentication</a:t>
            </a:r>
            <a:endParaRPr lang="en-US" altLang="zh-CN" dirty="0"/>
          </a:p>
        </p:txBody>
      </p:sp>
      <p:pic>
        <p:nvPicPr>
          <p:cNvPr id="86" name="图片 85" descr="PC.png"/>
          <p:cNvPicPr>
            <a:picLocks noChangeAspect="1"/>
          </p:cNvPicPr>
          <p:nvPr/>
        </p:nvPicPr>
        <p:blipFill>
          <a:blip r:embed="rId3" cstate="print"/>
          <a:stretch>
            <a:fillRect/>
          </a:stretch>
        </p:blipFill>
        <p:spPr bwMode="gray">
          <a:xfrm>
            <a:off x="1783789" y="4792705"/>
            <a:ext cx="539063" cy="414000"/>
          </a:xfrm>
          <a:prstGeom prst="rect">
            <a:avLst/>
          </a:prstGeom>
        </p:spPr>
      </p:pic>
      <p:pic>
        <p:nvPicPr>
          <p:cNvPr id="105" name="图片 104" descr="交换机.png"/>
          <p:cNvPicPr>
            <a:picLocks noChangeAspect="1"/>
          </p:cNvPicPr>
          <p:nvPr/>
        </p:nvPicPr>
        <p:blipFill>
          <a:blip r:embed="rId4" cstate="print"/>
          <a:stretch>
            <a:fillRect/>
          </a:stretch>
        </p:blipFill>
        <p:spPr bwMode="gray">
          <a:xfrm>
            <a:off x="9870538" y="4764888"/>
            <a:ext cx="539999" cy="441817"/>
          </a:xfrm>
          <a:prstGeom prst="rect">
            <a:avLst/>
          </a:prstGeom>
        </p:spPr>
      </p:pic>
      <p:sp>
        <p:nvSpPr>
          <p:cNvPr id="2" name="矩形 1"/>
          <p:cNvSpPr/>
          <p:nvPr/>
        </p:nvSpPr>
        <p:spPr bwMode="gray">
          <a:xfrm>
            <a:off x="5272734" y="1689439"/>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200" kern="0" dirty="0">
              <a:solidFill>
                <a:srgbClr val="30B5C5"/>
              </a:solidFill>
              <a:latin typeface="Huawei Sans" panose="020C0503030203020204" pitchFamily="34" charset="0"/>
              <a:ea typeface="方正兰亭黑简体" panose="02000000000000000000" pitchFamily="2" charset="-122"/>
            </a:endParaRPr>
          </a:p>
        </p:txBody>
      </p:sp>
      <p:sp>
        <p:nvSpPr>
          <p:cNvPr id="106" name="矩形 105"/>
          <p:cNvSpPr/>
          <p:nvPr/>
        </p:nvSpPr>
        <p:spPr bwMode="gray">
          <a:xfrm>
            <a:off x="5139165" y="1792560"/>
            <a:ext cx="267138" cy="806992"/>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200" b="1" dirty="0" smtClean="0">
                <a:solidFill>
                  <a:schemeClr val="bg1">
                    <a:lumMod val="50000"/>
                  </a:schemeClr>
                </a:solidFill>
                <a:latin typeface="Huawei Sans" panose="020C0503030203020204" pitchFamily="34" charset="0"/>
              </a:rPr>
              <a:t>Interface</a:t>
            </a:r>
            <a:endParaRPr lang="en-US" sz="1200" b="1" dirty="0">
              <a:solidFill>
                <a:schemeClr val="bg1">
                  <a:lumMod val="50000"/>
                </a:schemeClr>
              </a:solidFill>
              <a:latin typeface="Huawei Sans" panose="020C0503030203020204" pitchFamily="34" charset="0"/>
            </a:endParaRPr>
          </a:p>
        </p:txBody>
      </p:sp>
      <p:sp>
        <p:nvSpPr>
          <p:cNvPr id="107" name="矩形 106"/>
          <p:cNvSpPr/>
          <p:nvPr/>
        </p:nvSpPr>
        <p:spPr bwMode="gray">
          <a:xfrm>
            <a:off x="5534021" y="1948265"/>
            <a:ext cx="1240954" cy="498482"/>
          </a:xfrm>
          <a:prstGeom prst="rect">
            <a:avLst/>
          </a:prstGeom>
          <a:pattFill prst="divot">
            <a:fgClr>
              <a:srgbClr val="BEE9EE"/>
            </a:fgClr>
            <a:bgClr>
              <a:schemeClr val="bg1"/>
            </a:bgClr>
          </a:patt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smtClean="0">
                <a:solidFill>
                  <a:srgbClr val="30B5C5"/>
                </a:solidFill>
                <a:latin typeface="Huawei Sans" panose="020C0503030203020204" pitchFamily="34" charset="0"/>
              </a:rPr>
              <a:t>Authentication module</a:t>
            </a:r>
            <a:endParaRPr lang="en-US" altLang="zh-CN" sz="1200" dirty="0">
              <a:solidFill>
                <a:srgbClr val="30B5C5"/>
              </a:solidFill>
              <a:latin typeface="Huawei Sans" panose="020C0503030203020204" pitchFamily="34" charset="0"/>
            </a:endParaRPr>
          </a:p>
        </p:txBody>
      </p:sp>
      <p:sp>
        <p:nvSpPr>
          <p:cNvPr id="108" name="矩形 107"/>
          <p:cNvSpPr/>
          <p:nvPr/>
        </p:nvSpPr>
        <p:spPr bwMode="gray">
          <a:xfrm>
            <a:off x="3831824" y="4492646"/>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200" kern="0" dirty="0">
              <a:solidFill>
                <a:srgbClr val="30B5C5"/>
              </a:solidFill>
              <a:latin typeface="Huawei Sans" panose="020C0503030203020204" pitchFamily="34" charset="0"/>
              <a:ea typeface="方正兰亭黑简体" panose="02000000000000000000" pitchFamily="2" charset="-122"/>
            </a:endParaRPr>
          </a:p>
        </p:txBody>
      </p:sp>
      <p:sp>
        <p:nvSpPr>
          <p:cNvPr id="109" name="矩形 108"/>
          <p:cNvSpPr/>
          <p:nvPr/>
        </p:nvSpPr>
        <p:spPr bwMode="gray">
          <a:xfrm>
            <a:off x="3698255" y="4621018"/>
            <a:ext cx="267138" cy="773873"/>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200" b="1" dirty="0" smtClean="0">
                <a:solidFill>
                  <a:schemeClr val="bg1">
                    <a:lumMod val="50000"/>
                  </a:schemeClr>
                </a:solidFill>
                <a:latin typeface="Huawei Sans" panose="020C0503030203020204" pitchFamily="34" charset="0"/>
              </a:rPr>
              <a:t>Interface</a:t>
            </a:r>
            <a:endParaRPr lang="en-US" sz="1200" b="1" dirty="0">
              <a:solidFill>
                <a:schemeClr val="bg1">
                  <a:lumMod val="50000"/>
                </a:schemeClr>
              </a:solidFill>
              <a:latin typeface="Huawei Sans" panose="020C0503030203020204" pitchFamily="34" charset="0"/>
            </a:endParaRPr>
          </a:p>
        </p:txBody>
      </p:sp>
      <p:sp>
        <p:nvSpPr>
          <p:cNvPr id="113" name="矩形 112"/>
          <p:cNvSpPr/>
          <p:nvPr/>
        </p:nvSpPr>
        <p:spPr bwMode="gray">
          <a:xfrm>
            <a:off x="6533592" y="4492646"/>
            <a:ext cx="1715679" cy="1008667"/>
          </a:xfrm>
          <a:prstGeom prst="rect">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endParaRPr lang="en-US" altLang="zh-CN" sz="1200" kern="0" dirty="0">
              <a:solidFill>
                <a:srgbClr val="30B5C5"/>
              </a:solidFill>
              <a:latin typeface="Huawei Sans" panose="020C0503030203020204" pitchFamily="34" charset="0"/>
              <a:ea typeface="方正兰亭黑简体" panose="02000000000000000000" pitchFamily="2" charset="-122"/>
            </a:endParaRPr>
          </a:p>
        </p:txBody>
      </p:sp>
      <p:sp>
        <p:nvSpPr>
          <p:cNvPr id="117" name="文本框 116"/>
          <p:cNvSpPr txBox="1"/>
          <p:nvPr/>
        </p:nvSpPr>
        <p:spPr bwMode="gray">
          <a:xfrm>
            <a:off x="4002567" y="5525062"/>
            <a:ext cx="1374191" cy="430887"/>
          </a:xfrm>
          <a:prstGeom prst="rect">
            <a:avLst/>
          </a:prstGeom>
          <a:noFill/>
        </p:spPr>
        <p:txBody>
          <a:bodyPr wrap="square" rtlCol="0">
            <a:noAutofit/>
          </a:bodyPr>
          <a:lstStyle/>
          <a:p>
            <a:pPr algn="ctr" fontAlgn="ctr"/>
            <a:r>
              <a:rPr lang="en-US" sz="1200" b="1" dirty="0" smtClean="0">
                <a:latin typeface="Huawei Sans" panose="020C0503030203020204" pitchFamily="34" charset="0"/>
              </a:rPr>
              <a:t>Authentication execution point</a:t>
            </a:r>
            <a:endParaRPr lang="en-US" altLang="zh-CN" sz="1200" b="1" dirty="0">
              <a:latin typeface="Huawei Sans" panose="020C0503030203020204" pitchFamily="34" charset="0"/>
            </a:endParaRPr>
          </a:p>
        </p:txBody>
      </p:sp>
      <p:sp>
        <p:nvSpPr>
          <p:cNvPr id="118" name="文本框 117"/>
          <p:cNvSpPr txBox="1"/>
          <p:nvPr/>
        </p:nvSpPr>
        <p:spPr bwMode="gray">
          <a:xfrm>
            <a:off x="6699800" y="5525062"/>
            <a:ext cx="1374191" cy="430887"/>
          </a:xfrm>
          <a:prstGeom prst="rect">
            <a:avLst/>
          </a:prstGeom>
          <a:noFill/>
        </p:spPr>
        <p:txBody>
          <a:bodyPr wrap="square" rtlCol="0">
            <a:noAutofit/>
          </a:bodyPr>
          <a:lstStyle/>
          <a:p>
            <a:pPr algn="ctr" fontAlgn="ctr"/>
            <a:r>
              <a:rPr lang="en-US" sz="1200" b="1" dirty="0" smtClean="0">
                <a:latin typeface="Huawei Sans" panose="020C0503030203020204" pitchFamily="34" charset="0"/>
              </a:rPr>
              <a:t>Authentication control point</a:t>
            </a:r>
            <a:endParaRPr lang="en-US" altLang="zh-CN" sz="1200" b="1" dirty="0">
              <a:latin typeface="Huawei Sans" panose="020C0503030203020204" pitchFamily="34" charset="0"/>
            </a:endParaRPr>
          </a:p>
        </p:txBody>
      </p:sp>
      <p:sp>
        <p:nvSpPr>
          <p:cNvPr id="119" name="文本框 118"/>
          <p:cNvSpPr txBox="1"/>
          <p:nvPr/>
        </p:nvSpPr>
        <p:spPr bwMode="gray">
          <a:xfrm>
            <a:off x="1795572" y="5242491"/>
            <a:ext cx="513293" cy="261610"/>
          </a:xfrm>
          <a:prstGeom prst="rect">
            <a:avLst/>
          </a:prstGeom>
          <a:noFill/>
        </p:spPr>
        <p:txBody>
          <a:bodyPr wrap="square" rtlCol="0">
            <a:noAutofit/>
          </a:bodyPr>
          <a:lstStyle/>
          <a:p>
            <a:pPr algn="ctr" fontAlgn="ctr"/>
            <a:r>
              <a:rPr lang="en-US" sz="1200" dirty="0" smtClean="0">
                <a:latin typeface="Huawei Sans" panose="020C0503030203020204" pitchFamily="34" charset="0"/>
              </a:rPr>
              <a:t>User</a:t>
            </a:r>
            <a:endParaRPr lang="en-US" altLang="zh-CN" sz="1200" dirty="0">
              <a:latin typeface="Huawei Sans" panose="020C0503030203020204" pitchFamily="34" charset="0"/>
            </a:endParaRPr>
          </a:p>
        </p:txBody>
      </p:sp>
      <p:sp>
        <p:nvSpPr>
          <p:cNvPr id="120" name="文本框 119"/>
          <p:cNvSpPr txBox="1"/>
          <p:nvPr/>
        </p:nvSpPr>
        <p:spPr bwMode="gray">
          <a:xfrm>
            <a:off x="9638364" y="5242491"/>
            <a:ext cx="1215599" cy="430887"/>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altLang="zh-CN" sz="1200" dirty="0">
              <a:latin typeface="Huawei Sans" panose="020C0503030203020204" pitchFamily="34" charset="0"/>
            </a:endParaRPr>
          </a:p>
        </p:txBody>
      </p:sp>
      <p:pic>
        <p:nvPicPr>
          <p:cNvPr id="121" name="图片 120" descr="PC.png"/>
          <p:cNvPicPr>
            <a:picLocks noChangeAspect="1"/>
          </p:cNvPicPr>
          <p:nvPr/>
        </p:nvPicPr>
        <p:blipFill>
          <a:blip r:embed="rId3" cstate="print"/>
          <a:stretch>
            <a:fillRect/>
          </a:stretch>
        </p:blipFill>
        <p:spPr bwMode="gray">
          <a:xfrm>
            <a:off x="1783789" y="1914412"/>
            <a:ext cx="539063" cy="414000"/>
          </a:xfrm>
          <a:prstGeom prst="rect">
            <a:avLst/>
          </a:prstGeom>
        </p:spPr>
      </p:pic>
      <p:sp>
        <p:nvSpPr>
          <p:cNvPr id="122" name="文本框 121"/>
          <p:cNvSpPr txBox="1"/>
          <p:nvPr/>
        </p:nvSpPr>
        <p:spPr bwMode="gray">
          <a:xfrm>
            <a:off x="1795572" y="2378107"/>
            <a:ext cx="513293" cy="261610"/>
          </a:xfrm>
          <a:prstGeom prst="rect">
            <a:avLst/>
          </a:prstGeom>
          <a:noFill/>
        </p:spPr>
        <p:txBody>
          <a:bodyPr wrap="square" rtlCol="0">
            <a:noAutofit/>
          </a:bodyPr>
          <a:lstStyle/>
          <a:p>
            <a:pPr algn="ctr" fontAlgn="ctr"/>
            <a:r>
              <a:rPr lang="en-US" sz="1200" dirty="0" smtClean="0">
                <a:latin typeface="Huawei Sans" panose="020C0503030203020204" pitchFamily="34" charset="0"/>
              </a:rPr>
              <a:t>User</a:t>
            </a:r>
            <a:endParaRPr lang="en-US" altLang="zh-CN" sz="1200" dirty="0">
              <a:latin typeface="Huawei Sans" panose="020C0503030203020204" pitchFamily="34" charset="0"/>
            </a:endParaRPr>
          </a:p>
        </p:txBody>
      </p:sp>
      <p:pic>
        <p:nvPicPr>
          <p:cNvPr id="123" name="图片 122" descr="交换机.png"/>
          <p:cNvPicPr>
            <a:picLocks noChangeAspect="1"/>
          </p:cNvPicPr>
          <p:nvPr/>
        </p:nvPicPr>
        <p:blipFill>
          <a:blip r:embed="rId4" cstate="print"/>
          <a:stretch>
            <a:fillRect/>
          </a:stretch>
        </p:blipFill>
        <p:spPr bwMode="gray">
          <a:xfrm>
            <a:off x="9870538" y="1900504"/>
            <a:ext cx="539999" cy="441817"/>
          </a:xfrm>
          <a:prstGeom prst="rect">
            <a:avLst/>
          </a:prstGeom>
        </p:spPr>
      </p:pic>
      <p:sp>
        <p:nvSpPr>
          <p:cNvPr id="124" name="文本框 123"/>
          <p:cNvSpPr txBox="1"/>
          <p:nvPr/>
        </p:nvSpPr>
        <p:spPr bwMode="gray">
          <a:xfrm>
            <a:off x="9543114" y="2378107"/>
            <a:ext cx="1296335" cy="430887"/>
          </a:xfrm>
          <a:prstGeom prst="rect">
            <a:avLst/>
          </a:prstGeom>
          <a:noFill/>
        </p:spPr>
        <p:txBody>
          <a:bodyPr wrap="square" rtlCol="0">
            <a:noAutofit/>
          </a:bodyPr>
          <a:lstStyle/>
          <a:p>
            <a:pPr algn="ctr" fontAlgn="ctr"/>
            <a:r>
              <a:rPr lang="en-US" sz="1200" dirty="0" smtClean="0">
                <a:latin typeface="Huawei Sans" panose="020C0503030203020204" pitchFamily="34" charset="0"/>
              </a:rPr>
              <a:t>Authentication server</a:t>
            </a:r>
            <a:endParaRPr lang="en-US" altLang="zh-CN" sz="1200" dirty="0">
              <a:latin typeface="Huawei Sans" panose="020C0503030203020204" pitchFamily="34" charset="0"/>
            </a:endParaRPr>
          </a:p>
        </p:txBody>
      </p:sp>
      <p:sp>
        <p:nvSpPr>
          <p:cNvPr id="125" name="文本框 124"/>
          <p:cNvSpPr txBox="1"/>
          <p:nvPr/>
        </p:nvSpPr>
        <p:spPr bwMode="gray">
          <a:xfrm>
            <a:off x="5443477" y="2698106"/>
            <a:ext cx="1374191" cy="430887"/>
          </a:xfrm>
          <a:prstGeom prst="rect">
            <a:avLst/>
          </a:prstGeom>
          <a:noFill/>
        </p:spPr>
        <p:txBody>
          <a:bodyPr wrap="square" rtlCol="0">
            <a:noAutofit/>
          </a:bodyPr>
          <a:lstStyle/>
          <a:p>
            <a:pPr algn="ctr" fontAlgn="ctr"/>
            <a:r>
              <a:rPr lang="en-US" sz="1200" b="1" dirty="0" smtClean="0">
                <a:latin typeface="Huawei Sans" panose="020C0503030203020204" pitchFamily="34" charset="0"/>
              </a:rPr>
              <a:t>Authentication point</a:t>
            </a:r>
            <a:endParaRPr lang="en-US" altLang="zh-CN" sz="1200" b="1" dirty="0">
              <a:latin typeface="Huawei Sans" panose="020C0503030203020204" pitchFamily="34" charset="0"/>
            </a:endParaRPr>
          </a:p>
        </p:txBody>
      </p:sp>
      <p:cxnSp>
        <p:nvCxnSpPr>
          <p:cNvPr id="8" name="直接箭头连接符 7"/>
          <p:cNvCxnSpPr/>
          <p:nvPr/>
        </p:nvCxnSpPr>
        <p:spPr bwMode="gray">
          <a:xfrm>
            <a:off x="2439745" y="2197612"/>
            <a:ext cx="2669425"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6" name="文本框 125"/>
          <p:cNvSpPr txBox="1"/>
          <p:nvPr/>
        </p:nvSpPr>
        <p:spPr bwMode="gray">
          <a:xfrm>
            <a:off x="3109826" y="2239607"/>
            <a:ext cx="1459763" cy="430887"/>
          </a:xfrm>
          <a:prstGeom prst="rect">
            <a:avLst/>
          </a:prstGeom>
          <a:noFill/>
        </p:spPr>
        <p:txBody>
          <a:bodyPr wrap="square" rtlCol="0">
            <a:noAutofit/>
          </a:bodyPr>
          <a:lstStyle/>
          <a:p>
            <a:pPr algn="ctr" fontAlgn="ctr"/>
            <a:r>
              <a:rPr lang="en-US" sz="1200" dirty="0" smtClean="0">
                <a:solidFill>
                  <a:schemeClr val="bg2">
                    <a:lumMod val="50000"/>
                  </a:schemeClr>
                </a:solidFill>
                <a:latin typeface="Huawei Sans" panose="020C0503030203020204" pitchFamily="34" charset="0"/>
              </a:rPr>
              <a:t>Send the user credential.</a:t>
            </a:r>
            <a:endParaRPr lang="en-US" altLang="zh-CN" sz="1200" dirty="0">
              <a:solidFill>
                <a:schemeClr val="bg2">
                  <a:lumMod val="50000"/>
                </a:schemeClr>
              </a:solidFill>
              <a:latin typeface="Huawei Sans" panose="020C0503030203020204" pitchFamily="34" charset="0"/>
            </a:endParaRPr>
          </a:p>
        </p:txBody>
      </p:sp>
      <p:cxnSp>
        <p:nvCxnSpPr>
          <p:cNvPr id="14" name="曲线连接符 13"/>
          <p:cNvCxnSpPr>
            <a:stCxn id="106" idx="0"/>
            <a:endCxn id="107" idx="0"/>
          </p:cNvCxnSpPr>
          <p:nvPr/>
        </p:nvCxnSpPr>
        <p:spPr bwMode="gray">
          <a:xfrm rot="16200000" flipH="1">
            <a:off x="5635763" y="1429530"/>
            <a:ext cx="155705" cy="881764"/>
          </a:xfrm>
          <a:prstGeom prst="curvedConnector3">
            <a:avLst>
              <a:gd name="adj1" fmla="val -146816"/>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曲线连接符 127"/>
          <p:cNvCxnSpPr/>
          <p:nvPr/>
        </p:nvCxnSpPr>
        <p:spPr bwMode="gray">
          <a:xfrm rot="16200000" flipH="1">
            <a:off x="7023015" y="4214423"/>
            <a:ext cx="66194" cy="1045041"/>
          </a:xfrm>
          <a:prstGeom prst="curvedConnector3">
            <a:avLst>
              <a:gd name="adj1" fmla="val -345349"/>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bwMode="gray">
          <a:xfrm flipV="1">
            <a:off x="6822599" y="2191854"/>
            <a:ext cx="2960921"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bwMode="gray">
          <a:xfrm>
            <a:off x="2471399" y="4996981"/>
            <a:ext cx="1103031"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a:stCxn id="113" idx="3"/>
          </p:cNvCxnSpPr>
          <p:nvPr/>
        </p:nvCxnSpPr>
        <p:spPr bwMode="gray">
          <a:xfrm>
            <a:off x="8249271" y="4996980"/>
            <a:ext cx="1610449"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Straight Connector 166"/>
          <p:cNvCxnSpPr/>
          <p:nvPr/>
        </p:nvCxnSpPr>
        <p:spPr bwMode="gray">
          <a:xfrm>
            <a:off x="9045075" y="4190051"/>
            <a:ext cx="506720" cy="0"/>
          </a:xfrm>
          <a:prstGeom prst="line">
            <a:avLst/>
          </a:pr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bwMode="gray">
          <a:xfrm>
            <a:off x="9593021" y="4036966"/>
            <a:ext cx="1563688" cy="251711"/>
          </a:xfrm>
          <a:prstGeom prst="rect">
            <a:avLst/>
          </a:prstGeom>
        </p:spPr>
        <p:txBody>
          <a:bodyPr wrap="square">
            <a:noAutofit/>
          </a:bodyPr>
          <a:lstStyle/>
          <a:p>
            <a:pPr fontAlgn="ctr"/>
            <a:r>
              <a:rPr lang="en-US" sz="1200" dirty="0" err="1" smtClean="0">
                <a:latin typeface="Huawei Sans" panose="020C0503030203020204" pitchFamily="34" charset="0"/>
              </a:rPr>
              <a:t>CAPWAP</a:t>
            </a:r>
            <a:r>
              <a:rPr lang="en-US" sz="1200" dirty="0" smtClean="0">
                <a:latin typeface="Huawei Sans" panose="020C0503030203020204" pitchFamily="34" charset="0"/>
              </a:rPr>
              <a:t> tunnel</a:t>
            </a:r>
            <a:endParaRPr lang="en-US" altLang="zh-CN" sz="1200" dirty="0">
              <a:latin typeface="Huawei Sans" panose="020C0503030203020204" pitchFamily="34" charset="0"/>
            </a:endParaRPr>
          </a:p>
        </p:txBody>
      </p:sp>
      <p:sp>
        <p:nvSpPr>
          <p:cNvPr id="134" name="文本框 133"/>
          <p:cNvSpPr txBox="1"/>
          <p:nvPr/>
        </p:nvSpPr>
        <p:spPr bwMode="gray">
          <a:xfrm>
            <a:off x="2458990" y="5039322"/>
            <a:ext cx="1159783" cy="600164"/>
          </a:xfrm>
          <a:prstGeom prst="rect">
            <a:avLst/>
          </a:prstGeom>
          <a:noFill/>
        </p:spPr>
        <p:txBody>
          <a:bodyPr wrap="square" rtlCol="0">
            <a:noAutofit/>
          </a:bodyPr>
          <a:lstStyle/>
          <a:p>
            <a:pPr algn="ctr" fontAlgn="ctr"/>
            <a:r>
              <a:rPr lang="en-US" altLang="zh-CN" sz="1200" dirty="0">
                <a:solidFill>
                  <a:schemeClr val="bg2">
                    <a:lumMod val="50000"/>
                  </a:schemeClr>
                </a:solidFill>
                <a:latin typeface="Huawei Sans" panose="020C0503030203020204" pitchFamily="34" charset="0"/>
              </a:rPr>
              <a:t>Send the user </a:t>
            </a:r>
            <a:r>
              <a:rPr lang="en-US" altLang="zh-CN" sz="1200" dirty="0" smtClean="0">
                <a:solidFill>
                  <a:schemeClr val="bg2">
                    <a:lumMod val="50000"/>
                  </a:schemeClr>
                </a:solidFill>
                <a:latin typeface="Huawei Sans" panose="020C0503030203020204" pitchFamily="34" charset="0"/>
              </a:rPr>
              <a:t>credential</a:t>
            </a:r>
            <a:r>
              <a:rPr lang="en-US" altLang="zh-CN" sz="1200" dirty="0">
                <a:solidFill>
                  <a:schemeClr val="bg2">
                    <a:lumMod val="50000"/>
                  </a:schemeClr>
                </a:solidFill>
                <a:latin typeface="Huawei Sans" panose="020C0503030203020204" pitchFamily="34" charset="0"/>
              </a:rPr>
              <a:t>.</a:t>
            </a:r>
          </a:p>
        </p:txBody>
      </p:sp>
      <p:sp>
        <p:nvSpPr>
          <p:cNvPr id="136" name="Oval 4"/>
          <p:cNvSpPr>
            <a:spLocks noChangeAspect="1"/>
          </p:cNvSpPr>
          <p:nvPr/>
        </p:nvSpPr>
        <p:spPr bwMode="gray">
          <a:xfrm>
            <a:off x="2382932" y="5104296"/>
            <a:ext cx="162000" cy="162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Oval 4"/>
          <p:cNvSpPr>
            <a:spLocks noChangeAspect="1"/>
          </p:cNvSpPr>
          <p:nvPr/>
        </p:nvSpPr>
        <p:spPr bwMode="gray">
          <a:xfrm>
            <a:off x="3053086" y="2302747"/>
            <a:ext cx="162000" cy="162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1</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Oval 4"/>
          <p:cNvSpPr>
            <a:spLocks noChangeAspect="1"/>
          </p:cNvSpPr>
          <p:nvPr/>
        </p:nvSpPr>
        <p:spPr bwMode="gray">
          <a:xfrm>
            <a:off x="5651254" y="1462672"/>
            <a:ext cx="162000" cy="16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2</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Oval 4"/>
          <p:cNvSpPr>
            <a:spLocks noChangeAspect="1"/>
          </p:cNvSpPr>
          <p:nvPr/>
        </p:nvSpPr>
        <p:spPr bwMode="gray">
          <a:xfrm>
            <a:off x="7370685" y="2302747"/>
            <a:ext cx="162000" cy="162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3</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4"/>
          <p:cNvSpPr>
            <a:spLocks noChangeAspect="1"/>
          </p:cNvSpPr>
          <p:nvPr/>
        </p:nvSpPr>
        <p:spPr bwMode="gray">
          <a:xfrm>
            <a:off x="4452637" y="4246139"/>
            <a:ext cx="162000" cy="16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2</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Oval 4"/>
          <p:cNvSpPr>
            <a:spLocks noChangeAspect="1"/>
          </p:cNvSpPr>
          <p:nvPr/>
        </p:nvSpPr>
        <p:spPr bwMode="gray">
          <a:xfrm>
            <a:off x="6848623" y="4246139"/>
            <a:ext cx="162000" cy="162000"/>
          </a:xfrm>
          <a:prstGeom prst="ellipse">
            <a:avLst/>
          </a:prstGeom>
          <a:solidFill>
            <a:srgbClr val="56C4D2"/>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3</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bwMode="gray">
          <a:xfrm>
            <a:off x="8404658" y="5039322"/>
            <a:ext cx="1455062" cy="738664"/>
          </a:xfrm>
          <a:prstGeom prst="rect">
            <a:avLst/>
          </a:prstGeom>
          <a:noFill/>
        </p:spPr>
        <p:txBody>
          <a:bodyPr wrap="square" rtlCol="0">
            <a:noAutofit/>
          </a:bodyPr>
          <a:lstStyle/>
          <a:p>
            <a:pPr fontAlgn="ctr"/>
            <a:r>
              <a:rPr lang="en-US" altLang="zh-CN" sz="1200" dirty="0">
                <a:solidFill>
                  <a:schemeClr val="bg2">
                    <a:lumMod val="50000"/>
                  </a:schemeClr>
                </a:solidFill>
                <a:latin typeface="Huawei Sans" panose="020C0503030203020204" pitchFamily="34" charset="0"/>
              </a:rPr>
              <a:t>Forward the </a:t>
            </a:r>
            <a:r>
              <a:rPr lang="en-US" altLang="zh-CN" sz="1200" dirty="0" smtClean="0">
                <a:solidFill>
                  <a:schemeClr val="bg2">
                    <a:lumMod val="50000"/>
                  </a:schemeClr>
                </a:solidFill>
                <a:latin typeface="Huawei Sans" panose="020C0503030203020204" pitchFamily="34" charset="0"/>
              </a:rPr>
              <a:t>user credential </a:t>
            </a:r>
            <a:r>
              <a:rPr lang="en-US" altLang="zh-CN" sz="1200" dirty="0">
                <a:solidFill>
                  <a:schemeClr val="bg2">
                    <a:lumMod val="50000"/>
                  </a:schemeClr>
                </a:solidFill>
                <a:latin typeface="Huawei Sans" panose="020C0503030203020204" pitchFamily="34" charset="0"/>
              </a:rPr>
              <a:t>to the authentication server.</a:t>
            </a:r>
          </a:p>
        </p:txBody>
      </p:sp>
      <p:sp>
        <p:nvSpPr>
          <p:cNvPr id="143" name="Oval 4"/>
          <p:cNvSpPr>
            <a:spLocks noChangeAspect="1"/>
          </p:cNvSpPr>
          <p:nvPr/>
        </p:nvSpPr>
        <p:spPr bwMode="gray">
          <a:xfrm>
            <a:off x="8272794" y="5075721"/>
            <a:ext cx="162000" cy="162000"/>
          </a:xfrm>
          <a:prstGeom prst="ellipse">
            <a:avLst/>
          </a:prstGeom>
          <a:solidFill>
            <a:schemeClr val="bg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r>
              <a:rPr lang="en-US" sz="1200" dirty="0" smtClean="0">
                <a:solidFill>
                  <a:schemeClr val="bg1"/>
                </a:solidFill>
                <a:latin typeface="Huawei Sans" panose="020C0503030203020204" pitchFamily="34" charset="0"/>
              </a:rPr>
              <a:t>4</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4596637" y="3868454"/>
            <a:ext cx="1790157" cy="600164"/>
          </a:xfrm>
          <a:prstGeom prst="rect">
            <a:avLst/>
          </a:prstGeom>
          <a:noFill/>
        </p:spPr>
        <p:txBody>
          <a:bodyPr wrap="square" rtlCol="0">
            <a:noAutofit/>
          </a:bodyPr>
          <a:lstStyle/>
          <a:p>
            <a:pPr fontAlgn="ctr"/>
            <a:r>
              <a:rPr lang="en-US" sz="1200" dirty="0" smtClean="0">
                <a:latin typeface="Huawei Sans" panose="020C0503030203020204" pitchFamily="34" charset="0"/>
              </a:rPr>
              <a:t>Transmit the user credential through a CAPWAP tunnel.</a:t>
            </a:r>
            <a:endParaRPr lang="en-US" altLang="zh-CN" sz="1200" dirty="0">
              <a:latin typeface="Huawei Sans" panose="020C0503030203020204" pitchFamily="34" charset="0"/>
            </a:endParaRPr>
          </a:p>
        </p:txBody>
      </p:sp>
      <p:sp>
        <p:nvSpPr>
          <p:cNvPr id="145" name="文本框 144"/>
          <p:cNvSpPr txBox="1"/>
          <p:nvPr/>
        </p:nvSpPr>
        <p:spPr bwMode="gray">
          <a:xfrm>
            <a:off x="5876595" y="1055264"/>
            <a:ext cx="2106055" cy="600164"/>
          </a:xfrm>
          <a:prstGeom prst="rect">
            <a:avLst/>
          </a:prstGeom>
          <a:noFill/>
        </p:spPr>
        <p:txBody>
          <a:bodyPr wrap="square" rtlCol="0">
            <a:noAutofit/>
          </a:bodyPr>
          <a:lstStyle/>
          <a:p>
            <a:pPr fontAlgn="ctr"/>
            <a:r>
              <a:rPr lang="en-US" altLang="zh-CN" sz="1200" dirty="0" smtClean="0">
                <a:latin typeface="Huawei Sans" panose="020C0503030203020204" pitchFamily="34" charset="0"/>
              </a:rPr>
              <a:t>Transmit </a:t>
            </a:r>
            <a:r>
              <a:rPr lang="en-US" sz="1200" dirty="0" smtClean="0">
                <a:latin typeface="Huawei Sans" panose="020C0503030203020204" pitchFamily="34" charset="0"/>
              </a:rPr>
              <a:t>the user credential to the authentication module.</a:t>
            </a:r>
            <a:endParaRPr lang="en-US" altLang="zh-CN" sz="1200" dirty="0">
              <a:latin typeface="Huawei Sans" panose="020C0503030203020204" pitchFamily="34" charset="0"/>
            </a:endParaRPr>
          </a:p>
        </p:txBody>
      </p:sp>
      <p:sp>
        <p:nvSpPr>
          <p:cNvPr id="146" name="文本框 145"/>
          <p:cNvSpPr txBox="1"/>
          <p:nvPr/>
        </p:nvSpPr>
        <p:spPr bwMode="gray">
          <a:xfrm>
            <a:off x="6992623" y="3846315"/>
            <a:ext cx="2164480" cy="600164"/>
          </a:xfrm>
          <a:prstGeom prst="rect">
            <a:avLst/>
          </a:prstGeom>
          <a:noFill/>
        </p:spPr>
        <p:txBody>
          <a:bodyPr wrap="square" rtlCol="0">
            <a:noAutofit/>
          </a:bodyPr>
          <a:lstStyle/>
          <a:p>
            <a:pPr fontAlgn="ctr"/>
            <a:r>
              <a:rPr lang="en-US" altLang="zh-CN" sz="1200" dirty="0" smtClean="0">
                <a:latin typeface="Huawei Sans" panose="020C0503030203020204" pitchFamily="34" charset="0"/>
              </a:rPr>
              <a:t>Transmit </a:t>
            </a:r>
            <a:r>
              <a:rPr lang="en-US" sz="1200" dirty="0" smtClean="0">
                <a:latin typeface="Huawei Sans" panose="020C0503030203020204" pitchFamily="34" charset="0"/>
              </a:rPr>
              <a:t>the user </a:t>
            </a:r>
            <a:r>
              <a:rPr lang="en-US" altLang="zh-CN" sz="1200" dirty="0" smtClean="0">
                <a:latin typeface="Huawei Sans" panose="020C0503030203020204" pitchFamily="34" charset="0"/>
              </a:rPr>
              <a:t>credential </a:t>
            </a:r>
            <a:r>
              <a:rPr lang="en-US" sz="1200" dirty="0" smtClean="0">
                <a:latin typeface="Huawei Sans" panose="020C0503030203020204" pitchFamily="34" charset="0"/>
              </a:rPr>
              <a:t>to the authentication module.</a:t>
            </a:r>
            <a:endParaRPr lang="en-US" altLang="zh-CN" sz="1200" dirty="0">
              <a:latin typeface="Huawei Sans" panose="020C0503030203020204" pitchFamily="34" charset="0"/>
            </a:endParaRPr>
          </a:p>
        </p:txBody>
      </p:sp>
      <p:sp>
        <p:nvSpPr>
          <p:cNvPr id="147" name="文本框 146"/>
          <p:cNvSpPr txBox="1"/>
          <p:nvPr/>
        </p:nvSpPr>
        <p:spPr bwMode="gray">
          <a:xfrm>
            <a:off x="7520813" y="2239607"/>
            <a:ext cx="1894584" cy="600164"/>
          </a:xfrm>
          <a:prstGeom prst="rect">
            <a:avLst/>
          </a:prstGeom>
          <a:noFill/>
        </p:spPr>
        <p:txBody>
          <a:bodyPr wrap="square" rtlCol="0">
            <a:noAutofit/>
          </a:bodyPr>
          <a:lstStyle/>
          <a:p>
            <a:pPr fontAlgn="ctr"/>
            <a:r>
              <a:rPr lang="en-US" altLang="zh-CN" sz="1200" dirty="0" smtClean="0">
                <a:solidFill>
                  <a:schemeClr val="bg2">
                    <a:lumMod val="50000"/>
                  </a:schemeClr>
                </a:solidFill>
                <a:latin typeface="Huawei Sans" panose="020C0503030203020204" pitchFamily="34" charset="0"/>
              </a:rPr>
              <a:t>Forward the user credential </a:t>
            </a:r>
            <a:r>
              <a:rPr lang="en-US" sz="1200" dirty="0" smtClean="0">
                <a:solidFill>
                  <a:schemeClr val="bg2">
                    <a:lumMod val="50000"/>
                  </a:schemeClr>
                </a:solidFill>
                <a:latin typeface="Huawei Sans" panose="020C0503030203020204" pitchFamily="34" charset="0"/>
              </a:rPr>
              <a:t>to the authentication server.</a:t>
            </a:r>
            <a:endParaRPr lang="en-US" altLang="zh-CN" sz="1200" dirty="0">
              <a:solidFill>
                <a:schemeClr val="bg2">
                  <a:lumMod val="50000"/>
                </a:schemeClr>
              </a:solidFill>
              <a:latin typeface="Huawei Sans" panose="020C0503030203020204" pitchFamily="34" charset="0"/>
            </a:endParaRPr>
          </a:p>
        </p:txBody>
      </p:sp>
      <p:sp>
        <p:nvSpPr>
          <p:cNvPr id="148" name="圆角矩形 75"/>
          <p:cNvSpPr/>
          <p:nvPr/>
        </p:nvSpPr>
        <p:spPr bwMode="gray">
          <a:xfrm>
            <a:off x="762995" y="1020211"/>
            <a:ext cx="350156" cy="2456413"/>
          </a:xfrm>
          <a:prstGeom prst="roundRect">
            <a:avLst>
              <a:gd name="adj" fmla="val 10604"/>
            </a:avLst>
          </a:prstGeom>
          <a:gradFill>
            <a:gsLst>
              <a:gs pos="0">
                <a:schemeClr val="bg1"/>
              </a:gs>
              <a:gs pos="100000">
                <a:schemeClr val="bg1">
                  <a:lumMod val="85000"/>
                </a:schemeClr>
              </a:gs>
            </a:gsLst>
            <a:lin ang="5400000" scaled="1"/>
          </a:gra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600" dirty="0" smtClean="0">
                <a:solidFill>
                  <a:schemeClr val="bg1">
                    <a:lumMod val="65000"/>
                  </a:schemeClr>
                </a:solidFill>
                <a:latin typeface="Huawei Sans" panose="020C0503030203020204" pitchFamily="34" charset="0"/>
              </a:rPr>
              <a:t>Authentication</a:t>
            </a:r>
            <a:endParaRPr lang="en-US" altLang="zh-CN" sz="1600" dirty="0">
              <a:solidFill>
                <a:schemeClr val="bg1">
                  <a:lumMod val="65000"/>
                </a:schemeClr>
              </a:solidFill>
              <a:latin typeface="Huawei Sans" panose="020C0503030203020204" pitchFamily="34" charset="0"/>
              <a:ea typeface="方正兰亭黑简体" panose="02000000000000000000" pitchFamily="2" charset="-122"/>
            </a:endParaRPr>
          </a:p>
        </p:txBody>
      </p:sp>
      <p:sp>
        <p:nvSpPr>
          <p:cNvPr id="149" name="圆角矩形 75"/>
          <p:cNvSpPr/>
          <p:nvPr/>
        </p:nvSpPr>
        <p:spPr bwMode="gray">
          <a:xfrm>
            <a:off x="762995" y="3707373"/>
            <a:ext cx="350156" cy="2456413"/>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chorCtr="0">
            <a:noAutofit/>
          </a:bodyPr>
          <a:lstStyle/>
          <a:p>
            <a:pPr algn="ctr" fontAlgn="ctr"/>
            <a:r>
              <a:rPr lang="en-US" sz="1600" dirty="0" smtClean="0">
                <a:solidFill>
                  <a:srgbClr val="30B5C5"/>
                </a:solidFill>
                <a:latin typeface="Huawei Sans" panose="020C0503030203020204" pitchFamily="34" charset="0"/>
              </a:rPr>
              <a:t>Policy association</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155" name="矩形 154"/>
          <p:cNvSpPr/>
          <p:nvPr/>
        </p:nvSpPr>
        <p:spPr bwMode="gray">
          <a:xfrm>
            <a:off x="6817668" y="4751471"/>
            <a:ext cx="1212534" cy="466060"/>
          </a:xfrm>
          <a:prstGeom prst="rect">
            <a:avLst/>
          </a:prstGeom>
          <a:pattFill prst="divot">
            <a:fgClr>
              <a:srgbClr val="BEE9EE"/>
            </a:fgClr>
            <a:bgClr>
              <a:schemeClr val="bg1"/>
            </a:bgClr>
          </a:pattFill>
          <a:ln>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r>
              <a:rPr lang="en-US" sz="1200" dirty="0" smtClean="0">
                <a:solidFill>
                  <a:srgbClr val="30B5C5"/>
                </a:solidFill>
                <a:latin typeface="Huawei Sans" panose="020C0503030203020204" pitchFamily="34" charset="0"/>
              </a:rPr>
              <a:t>Authentication module</a:t>
            </a:r>
            <a:endParaRPr lang="en-US" altLang="zh-CN" sz="1200" dirty="0">
              <a:solidFill>
                <a:srgbClr val="30B5C5"/>
              </a:solidFill>
              <a:latin typeface="Huawei Sans" panose="020C0503030203020204" pitchFamily="34" charset="0"/>
            </a:endParaRPr>
          </a:p>
        </p:txBody>
      </p:sp>
      <p:sp>
        <p:nvSpPr>
          <p:cNvPr id="159" name="矩形 158"/>
          <p:cNvSpPr/>
          <p:nvPr/>
        </p:nvSpPr>
        <p:spPr bwMode="gray">
          <a:xfrm>
            <a:off x="9241014" y="3204693"/>
            <a:ext cx="370181" cy="165682"/>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b="1" dirty="0">
              <a:solidFill>
                <a:schemeClr val="bg1">
                  <a:lumMod val="50000"/>
                </a:schemeClr>
              </a:solidFill>
              <a:latin typeface="Huawei Sans" panose="020C0503030203020204" pitchFamily="34" charset="0"/>
            </a:endParaRPr>
          </a:p>
        </p:txBody>
      </p:sp>
      <p:sp>
        <p:nvSpPr>
          <p:cNvPr id="160" name="文本框 159"/>
          <p:cNvSpPr txBox="1"/>
          <p:nvPr/>
        </p:nvSpPr>
        <p:spPr bwMode="gray">
          <a:xfrm>
            <a:off x="9581214" y="3137960"/>
            <a:ext cx="2096661" cy="261610"/>
          </a:xfrm>
          <a:prstGeom prst="rect">
            <a:avLst/>
          </a:prstGeom>
          <a:noFill/>
        </p:spPr>
        <p:txBody>
          <a:bodyPr wrap="square" rtlCol="0">
            <a:noAutofit/>
          </a:bodyPr>
          <a:lstStyle/>
          <a:p>
            <a:pPr fontAlgn="ctr"/>
            <a:r>
              <a:rPr lang="en-US" sz="1200" dirty="0" smtClean="0">
                <a:latin typeface="Huawei Sans" panose="020C0503030203020204" pitchFamily="34" charset="0"/>
              </a:rPr>
              <a:t>Policy execution interface</a:t>
            </a:r>
            <a:endParaRPr lang="en-US" altLang="zh-CN" sz="1200" dirty="0">
              <a:latin typeface="Huawei Sans" panose="020C0503030203020204" pitchFamily="34" charset="0"/>
            </a:endParaRPr>
          </a:p>
        </p:txBody>
      </p:sp>
      <p:sp>
        <p:nvSpPr>
          <p:cNvPr id="114" name="矩形 113"/>
          <p:cNvSpPr/>
          <p:nvPr/>
        </p:nvSpPr>
        <p:spPr bwMode="gray">
          <a:xfrm>
            <a:off x="6400023" y="4621018"/>
            <a:ext cx="267138" cy="773873"/>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fontAlgn="ctr"/>
            <a:r>
              <a:rPr lang="en-US" sz="1200" b="1" dirty="0" smtClean="0">
                <a:solidFill>
                  <a:schemeClr val="bg1">
                    <a:lumMod val="50000"/>
                  </a:schemeClr>
                </a:solidFill>
                <a:latin typeface="Huawei Sans" panose="020C0503030203020204" pitchFamily="34" charset="0"/>
              </a:rPr>
              <a:t>Interface</a:t>
            </a:r>
            <a:endParaRPr lang="en-US" sz="1200" b="1" dirty="0">
              <a:solidFill>
                <a:schemeClr val="bg1">
                  <a:lumMod val="50000"/>
                </a:schemeClr>
              </a:solidFill>
              <a:latin typeface="Huawei Sans" panose="020C0503030203020204" pitchFamily="34" charset="0"/>
            </a:endParaRPr>
          </a:p>
        </p:txBody>
      </p:sp>
      <p:sp>
        <p:nvSpPr>
          <p:cNvPr id="4" name="任意多边形 3"/>
          <p:cNvSpPr/>
          <p:nvPr/>
        </p:nvSpPr>
        <p:spPr bwMode="gray">
          <a:xfrm>
            <a:off x="3959424" y="4551021"/>
            <a:ext cx="2427370" cy="386588"/>
          </a:xfrm>
          <a:custGeom>
            <a:avLst/>
            <a:gdLst>
              <a:gd name="connsiteX0" fmla="*/ 0 w 2667786"/>
              <a:gd name="connsiteY0" fmla="*/ 358308 h 386588"/>
              <a:gd name="connsiteX1" fmla="*/ 1216058 w 2667786"/>
              <a:gd name="connsiteY1" fmla="*/ 89 h 386588"/>
              <a:gd name="connsiteX2" fmla="*/ 2667786 w 2667786"/>
              <a:gd name="connsiteY2" fmla="*/ 386588 h 386588"/>
            </a:gdLst>
            <a:ahLst/>
            <a:cxnLst>
              <a:cxn ang="0">
                <a:pos x="connsiteX0" y="connsiteY0"/>
              </a:cxn>
              <a:cxn ang="0">
                <a:pos x="connsiteX1" y="connsiteY1"/>
              </a:cxn>
              <a:cxn ang="0">
                <a:pos x="connsiteX2" y="connsiteY2"/>
              </a:cxn>
            </a:cxnLst>
            <a:rect l="l" t="t" r="r" b="b"/>
            <a:pathLst>
              <a:path w="2667786" h="386588">
                <a:moveTo>
                  <a:pt x="0" y="358308"/>
                </a:moveTo>
                <a:cubicBezTo>
                  <a:pt x="385713" y="176842"/>
                  <a:pt x="771427" y="-4624"/>
                  <a:pt x="1216058" y="89"/>
                </a:cubicBezTo>
                <a:cubicBezTo>
                  <a:pt x="1660689" y="4802"/>
                  <a:pt x="2164237" y="195695"/>
                  <a:pt x="2667786" y="386588"/>
                </a:cubicBezTo>
              </a:path>
            </a:pathLst>
          </a:custGeom>
          <a:ln w="82550" cap="rnd" cmpd="tri">
            <a:solidFill>
              <a:srgbClr val="D33941">
                <a:alpha val="87000"/>
              </a:srgbClr>
            </a:solidFill>
            <a:prstDash val="solid"/>
            <a:round/>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sz="1200" dirty="0">
              <a:latin typeface="Huawei Sans" panose="020C0503030203020204" pitchFamily="34" charset="0"/>
            </a:endParaRPr>
          </a:p>
        </p:txBody>
      </p:sp>
      <p:sp>
        <p:nvSpPr>
          <p:cNvPr id="53" name="矩形 52"/>
          <p:cNvSpPr/>
          <p:nvPr/>
        </p:nvSpPr>
        <p:spPr bwMode="gray">
          <a:xfrm>
            <a:off x="9241014" y="3822676"/>
            <a:ext cx="370181" cy="165682"/>
          </a:xfrm>
          <a:prstGeom prst="rect">
            <a:avLst/>
          </a:prstGeom>
          <a:pattFill prst="dkUpDiag">
            <a:fgClr>
              <a:srgbClr val="BEE9EE"/>
            </a:fgClr>
            <a:bgClr>
              <a:schemeClr val="bg1"/>
            </a:bgClr>
          </a:patt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200" b="1" dirty="0">
              <a:solidFill>
                <a:schemeClr val="bg1">
                  <a:lumMod val="50000"/>
                </a:schemeClr>
              </a:solidFill>
              <a:latin typeface="Huawei Sans" panose="020C0503030203020204" pitchFamily="34" charset="0"/>
            </a:endParaRPr>
          </a:p>
        </p:txBody>
      </p:sp>
      <p:sp>
        <p:nvSpPr>
          <p:cNvPr id="54" name="文本框 53"/>
          <p:cNvSpPr txBox="1"/>
          <p:nvPr/>
        </p:nvSpPr>
        <p:spPr bwMode="gray">
          <a:xfrm>
            <a:off x="9581214" y="3755943"/>
            <a:ext cx="2096661" cy="261610"/>
          </a:xfrm>
          <a:prstGeom prst="rect">
            <a:avLst/>
          </a:prstGeom>
          <a:noFill/>
        </p:spPr>
        <p:txBody>
          <a:bodyPr wrap="square" rtlCol="0">
            <a:noAutofit/>
          </a:bodyPr>
          <a:lstStyle/>
          <a:p>
            <a:pPr fontAlgn="ctr"/>
            <a:r>
              <a:rPr lang="en-US" sz="1200" dirty="0" smtClean="0">
                <a:latin typeface="Huawei Sans" panose="020C0503030203020204" pitchFamily="34" charset="0"/>
              </a:rPr>
              <a:t>Policy execution interface</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9713765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Policy Association Configuration Roadmap</a:t>
            </a:r>
            <a:endParaRPr lang="en-US" altLang="zh-CN" dirty="0"/>
          </a:p>
        </p:txBody>
      </p:sp>
      <p:sp>
        <p:nvSpPr>
          <p:cNvPr id="6" name="文本占位符 5"/>
          <p:cNvSpPr>
            <a:spLocks noGrp="1"/>
          </p:cNvSpPr>
          <p:nvPr>
            <p:ph type="body" sz="quarter" idx="4294967295"/>
          </p:nvPr>
        </p:nvSpPr>
        <p:spPr bwMode="gray">
          <a:xfrm>
            <a:off x="862013" y="1047751"/>
            <a:ext cx="4816475" cy="1001453"/>
          </a:xfrm>
        </p:spPr>
        <p:txBody>
          <a:bodyPr>
            <a:noAutofit/>
          </a:bodyPr>
          <a:lstStyle/>
          <a:p>
            <a:pPr algn="l" fontAlgn="ctr">
              <a:lnSpc>
                <a:spcPct val="125000"/>
              </a:lnSpc>
            </a:pPr>
            <a:r>
              <a:rPr lang="en-US" sz="1600" dirty="0" smtClean="0">
                <a:latin typeface="Huawei Sans" panose="020C0503030203020204" pitchFamily="34" charset="0"/>
              </a:rPr>
              <a:t>Policy association controls network access of users. Before configuring policy association, complete the following tasks:</a:t>
            </a:r>
            <a:endParaRPr lang="en-US" altLang="zh-CN" sz="1600" dirty="0" smtClean="0">
              <a:latin typeface="Huawei Sans" panose="020C0503030203020204" pitchFamily="34" charset="0"/>
            </a:endParaRPr>
          </a:p>
          <a:p>
            <a:pPr algn="l" fontAlgn="ctr">
              <a:lnSpc>
                <a:spcPct val="125000"/>
              </a:lnSpc>
            </a:pPr>
            <a:endParaRPr lang="en-US" altLang="zh-CN" sz="1600" dirty="0">
              <a:latin typeface="Huawei Sans" panose="020C0503030203020204" pitchFamily="34" charset="0"/>
            </a:endParaRPr>
          </a:p>
        </p:txBody>
      </p:sp>
      <p:grpSp>
        <p:nvGrpSpPr>
          <p:cNvPr id="12" name="组合 11"/>
          <p:cNvGrpSpPr/>
          <p:nvPr/>
        </p:nvGrpSpPr>
        <p:grpSpPr bwMode="gray">
          <a:xfrm>
            <a:off x="1795047" y="2338123"/>
            <a:ext cx="3313595" cy="896424"/>
            <a:chOff x="768403" y="2473436"/>
            <a:chExt cx="3313595" cy="896424"/>
          </a:xfrm>
        </p:grpSpPr>
        <p:sp>
          <p:nvSpPr>
            <p:cNvPr id="30" name="圆角矩形 29"/>
            <p:cNvSpPr/>
            <p:nvPr/>
          </p:nvSpPr>
          <p:spPr bwMode="gray">
            <a:xfrm>
              <a:off x="768403" y="2473436"/>
              <a:ext cx="3313595" cy="896424"/>
            </a:xfrm>
            <a:prstGeom prst="roundRect">
              <a:avLst>
                <a:gd name="adj" fmla="val 11173"/>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Configure the user access authentication mode.</a:t>
              </a:r>
              <a:endParaRPr lang="en-US" sz="1400" dirty="0">
                <a:solidFill>
                  <a:srgbClr val="1D1D1A"/>
                </a:solidFill>
                <a:latin typeface="Huawei Sans" panose="020C0503030203020204" pitchFamily="34" charset="0"/>
              </a:endParaRPr>
            </a:p>
          </p:txBody>
        </p:sp>
        <p:sp>
          <p:nvSpPr>
            <p:cNvPr id="9" name="圆角矩形 8"/>
            <p:cNvSpPr>
              <a:spLocks/>
            </p:cNvSpPr>
            <p:nvPr/>
          </p:nvSpPr>
          <p:spPr bwMode="gray">
            <a:xfrm>
              <a:off x="1236723" y="2989746"/>
              <a:ext cx="2344620" cy="296172"/>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err="1" smtClean="0">
                  <a:solidFill>
                    <a:srgbClr val="1D1D1A"/>
                  </a:solidFill>
                  <a:latin typeface="Huawei Sans" panose="020C0503030203020204" pitchFamily="34" charset="0"/>
                </a:rPr>
                <a:t>802.1X</a:t>
              </a:r>
              <a:r>
                <a:rPr lang="en-US" sz="1200" dirty="0" smtClean="0">
                  <a:solidFill>
                    <a:srgbClr val="1D1D1A"/>
                  </a:solidFill>
                  <a:latin typeface="Huawei Sans" panose="020C0503030203020204" pitchFamily="34" charset="0"/>
                </a:rPr>
                <a:t>, MAC, or Portal</a:t>
              </a:r>
              <a:endParaRPr lang="en-US" sz="1200" dirty="0">
                <a:solidFill>
                  <a:srgbClr val="1D1D1A"/>
                </a:solidFill>
                <a:latin typeface="Huawei Sans" panose="020C0503030203020204" pitchFamily="34" charset="0"/>
              </a:endParaRPr>
            </a:p>
          </p:txBody>
        </p:sp>
        <p:sp>
          <p:nvSpPr>
            <p:cNvPr id="34" name="Oval 4"/>
            <p:cNvSpPr>
              <a:spLocks noChangeAspect="1"/>
            </p:cNvSpPr>
            <p:nvPr/>
          </p:nvSpPr>
          <p:spPr bwMode="gray">
            <a:xfrm>
              <a:off x="896735" y="2508645"/>
              <a:ext cx="252000" cy="252000"/>
            </a:xfrm>
            <a:prstGeom prst="ellipse">
              <a:avLst/>
            </a:prstGeom>
            <a:solidFill>
              <a:schemeClr val="bg1">
                <a:lumMod val="65000"/>
              </a:schemeClr>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11" name="组合 10"/>
          <p:cNvGrpSpPr/>
          <p:nvPr/>
        </p:nvGrpSpPr>
        <p:grpSpPr bwMode="gray">
          <a:xfrm>
            <a:off x="1778879" y="3592407"/>
            <a:ext cx="3313595" cy="1783248"/>
            <a:chOff x="768403" y="4355892"/>
            <a:chExt cx="3313595" cy="1783248"/>
          </a:xfrm>
        </p:grpSpPr>
        <p:sp>
          <p:nvSpPr>
            <p:cNvPr id="26" name="圆角矩形 25"/>
            <p:cNvSpPr/>
            <p:nvPr/>
          </p:nvSpPr>
          <p:spPr bwMode="gray">
            <a:xfrm>
              <a:off x="768403" y="4355892"/>
              <a:ext cx="3313595" cy="1783248"/>
            </a:xfrm>
            <a:prstGeom prst="roundRect">
              <a:avLst>
                <a:gd name="adj" fmla="val 8112"/>
              </a:avLst>
            </a:prstGeom>
            <a:solidFill>
              <a:schemeClr val="bg1">
                <a:lumMod val="95000"/>
              </a:schemeClr>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Configure user authentication, authorization, and accounting.</a:t>
              </a:r>
              <a:endParaRPr lang="en-US" sz="1400" dirty="0">
                <a:solidFill>
                  <a:srgbClr val="1D1D1A"/>
                </a:solidFill>
                <a:latin typeface="Huawei Sans" panose="020C0503030203020204" pitchFamily="34" charset="0"/>
              </a:endParaRPr>
            </a:p>
          </p:txBody>
        </p:sp>
        <p:sp>
          <p:nvSpPr>
            <p:cNvPr id="27" name="圆角矩形 26"/>
            <p:cNvSpPr>
              <a:spLocks/>
            </p:cNvSpPr>
            <p:nvPr/>
          </p:nvSpPr>
          <p:spPr bwMode="gray">
            <a:xfrm>
              <a:off x="1236723" y="4972409"/>
              <a:ext cx="2344619" cy="362706"/>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Authentication mode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27"/>
            <p:cNvSpPr>
              <a:spLocks/>
            </p:cNvSpPr>
            <p:nvPr/>
          </p:nvSpPr>
          <p:spPr bwMode="gray">
            <a:xfrm>
              <a:off x="1236723" y="5487515"/>
              <a:ext cx="2344619" cy="362706"/>
            </a:xfrm>
            <a:prstGeom prst="round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User authorization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29" name="文本框 28"/>
            <p:cNvSpPr txBox="1"/>
            <p:nvPr/>
          </p:nvSpPr>
          <p:spPr bwMode="gray">
            <a:xfrm>
              <a:off x="2229758" y="5615920"/>
              <a:ext cx="396262" cy="461665"/>
            </a:xfrm>
            <a:prstGeom prst="rect">
              <a:avLst/>
            </a:prstGeom>
            <a:noFill/>
          </p:spPr>
          <p:txBody>
            <a:bodyPr wrap="none" rtlCol="0">
              <a:noAutofit/>
            </a:bodyPr>
            <a:lstStyle/>
            <a:p>
              <a:pPr fontAlgn="ctr"/>
              <a:r>
                <a:rPr lang="en-US" sz="2400" dirty="0" smtClean="0">
                  <a:latin typeface="Huawei Sans" panose="020C0503030203020204" pitchFamily="34" charset="0"/>
                </a:rPr>
                <a:t>...</a:t>
              </a:r>
              <a:endParaRPr lang="en-US" altLang="zh-CN" sz="2400" dirty="0">
                <a:latin typeface="Huawei Sans" panose="020C0503030203020204" pitchFamily="34" charset="0"/>
                <a:ea typeface="方正兰亭黑简体" panose="02000000000000000000" pitchFamily="2" charset="-122"/>
              </a:endParaRPr>
            </a:p>
          </p:txBody>
        </p:sp>
        <p:sp>
          <p:nvSpPr>
            <p:cNvPr id="35" name="Oval 4"/>
            <p:cNvSpPr>
              <a:spLocks noChangeAspect="1"/>
            </p:cNvSpPr>
            <p:nvPr/>
          </p:nvSpPr>
          <p:spPr bwMode="gray">
            <a:xfrm>
              <a:off x="896735" y="4409084"/>
              <a:ext cx="252000" cy="252000"/>
            </a:xfrm>
            <a:prstGeom prst="ellipse">
              <a:avLst/>
            </a:prstGeom>
            <a:solidFill>
              <a:schemeClr val="bg1">
                <a:lumMod val="65000"/>
              </a:schemeClr>
            </a:solidFill>
            <a:ln w="12700" cap="flat" cmpd="sng" algn="ctr">
              <a:noFill/>
              <a:prstDash val="solid"/>
              <a:miter lim="800000"/>
            </a:ln>
            <a:effectLst/>
          </p:spPr>
          <p:txBody>
            <a:bodyPr wrap="none" lIns="0" tIns="0" rIns="0" bIns="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grpSp>
      <p:grpSp>
        <p:nvGrpSpPr>
          <p:cNvPr id="7" name="组合 6"/>
          <p:cNvGrpSpPr/>
          <p:nvPr/>
        </p:nvGrpSpPr>
        <p:grpSpPr bwMode="gray">
          <a:xfrm>
            <a:off x="6835810" y="2037420"/>
            <a:ext cx="3313595" cy="1377653"/>
            <a:chOff x="4550318" y="1144207"/>
            <a:chExt cx="3313595" cy="1377653"/>
          </a:xfrm>
        </p:grpSpPr>
        <p:sp>
          <p:nvSpPr>
            <p:cNvPr id="47" name="圆角矩形 46"/>
            <p:cNvSpPr/>
            <p:nvPr/>
          </p:nvSpPr>
          <p:spPr bwMode="gray">
            <a:xfrm>
              <a:off x="4550318" y="1144207"/>
              <a:ext cx="3313595" cy="1377653"/>
            </a:xfrm>
            <a:prstGeom prst="roundRect">
              <a:avLst>
                <a:gd name="adj" fmla="val 11173"/>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altLang="zh-CN" sz="1400" dirty="0" smtClean="0">
                  <a:solidFill>
                    <a:srgbClr val="30B5C5"/>
                  </a:solidFill>
                  <a:latin typeface="Huawei Sans" panose="020C0503030203020204" pitchFamily="34" charset="0"/>
                </a:rPr>
                <a:t>Configure </a:t>
              </a:r>
              <a:r>
                <a:rPr lang="en-US" sz="1400" dirty="0" smtClean="0">
                  <a:solidFill>
                    <a:srgbClr val="30B5C5"/>
                  </a:solidFill>
                  <a:latin typeface="Huawei Sans" panose="020C0503030203020204" pitchFamily="34" charset="0"/>
                </a:rPr>
                <a:t>an access device.</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 47"/>
            <p:cNvSpPr>
              <a:spLocks/>
            </p:cNvSpPr>
            <p:nvPr/>
          </p:nvSpPr>
          <p:spPr bwMode="gray">
            <a:xfrm>
              <a:off x="5018638" y="1595624"/>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Establish a </a:t>
              </a:r>
              <a:r>
                <a:rPr lang="en-US" sz="1200" dirty="0" err="1" smtClean="0">
                  <a:solidFill>
                    <a:srgbClr val="1D1D1A"/>
                  </a:solidFill>
                  <a:latin typeface="Huawei Sans" panose="020C0503030203020204" pitchFamily="34" charset="0"/>
                </a:rPr>
                <a:t>CAPWAP</a:t>
              </a:r>
              <a:r>
                <a:rPr lang="en-US" sz="1200" dirty="0" smtClean="0">
                  <a:solidFill>
                    <a:srgbClr val="1D1D1A"/>
                  </a:solidFill>
                  <a:latin typeface="Huawei Sans" panose="020C0503030203020204" pitchFamily="34" charset="0"/>
                </a:rPr>
                <a:t> tunnel.</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49" name="圆角矩形 48"/>
            <p:cNvSpPr>
              <a:spLocks/>
            </p:cNvSpPr>
            <p:nvPr/>
          </p:nvSpPr>
          <p:spPr bwMode="gray">
            <a:xfrm>
              <a:off x="5018638" y="2042490"/>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an interface as an access point.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0" name="组合 9"/>
          <p:cNvGrpSpPr/>
          <p:nvPr/>
        </p:nvGrpSpPr>
        <p:grpSpPr bwMode="gray">
          <a:xfrm>
            <a:off x="6851979" y="3592407"/>
            <a:ext cx="3313595" cy="2536775"/>
            <a:chOff x="8124635" y="1144207"/>
            <a:chExt cx="3313595" cy="2536775"/>
          </a:xfrm>
        </p:grpSpPr>
        <p:sp>
          <p:nvSpPr>
            <p:cNvPr id="53" name="圆角矩形 52"/>
            <p:cNvSpPr/>
            <p:nvPr/>
          </p:nvSpPr>
          <p:spPr bwMode="gray">
            <a:xfrm>
              <a:off x="8124635" y="1144207"/>
              <a:ext cx="3313595" cy="2536775"/>
            </a:xfrm>
            <a:prstGeom prst="roundRect">
              <a:avLst>
                <a:gd name="adj" fmla="val 5301"/>
              </a:avLst>
            </a:prstGeom>
            <a:solidFill>
              <a:srgbClr val="F5FCFD"/>
            </a:solidFill>
            <a:ln w="12700" cap="flat" cmpd="sng" algn="ctr">
              <a:solidFill>
                <a:srgbClr val="BEE9EE"/>
              </a:solidFill>
              <a:prstDash val="solid"/>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fontAlgn="ctr"/>
              <a:r>
                <a:rPr lang="en-US" sz="1400" dirty="0" smtClean="0">
                  <a:solidFill>
                    <a:srgbClr val="30B5C5"/>
                  </a:solidFill>
                  <a:latin typeface="Huawei Sans" panose="020C0503030203020204" pitchFamily="34" charset="0"/>
                </a:rPr>
                <a:t>Configure a control device.</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a:spLocks/>
            </p:cNvSpPr>
            <p:nvPr/>
          </p:nvSpPr>
          <p:spPr bwMode="gray">
            <a:xfrm>
              <a:off x="8592955" y="1595625"/>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Establish a </a:t>
              </a:r>
              <a:r>
                <a:rPr lang="en-US" sz="1200" dirty="0" err="1" smtClean="0">
                  <a:solidFill>
                    <a:srgbClr val="1D1D1A"/>
                  </a:solidFill>
                  <a:latin typeface="Huawei Sans" panose="020C0503030203020204" pitchFamily="34" charset="0"/>
                </a:rPr>
                <a:t>CAPWAP</a:t>
              </a:r>
              <a:r>
                <a:rPr lang="en-US" sz="1200" dirty="0" smtClean="0">
                  <a:solidFill>
                    <a:srgbClr val="1D1D1A"/>
                  </a:solidFill>
                  <a:latin typeface="Huawei Sans" panose="020C0503030203020204" pitchFamily="34" charset="0"/>
                </a:rPr>
                <a:t> tunnel.</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55" name="圆角矩形 54"/>
            <p:cNvSpPr>
              <a:spLocks/>
            </p:cNvSpPr>
            <p:nvPr/>
          </p:nvSpPr>
          <p:spPr bwMode="gray">
            <a:xfrm>
              <a:off x="8592955" y="2110731"/>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an interface as a control point.</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2" name="圆角矩形 71"/>
            <p:cNvSpPr>
              <a:spLocks/>
            </p:cNvSpPr>
            <p:nvPr/>
          </p:nvSpPr>
          <p:spPr bwMode="gray">
            <a:xfrm>
              <a:off x="8592955" y="2625837"/>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access authentication for access devices.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3" name="圆角矩形 72"/>
            <p:cNvSpPr>
              <a:spLocks/>
            </p:cNvSpPr>
            <p:nvPr/>
          </p:nvSpPr>
          <p:spPr bwMode="gray">
            <a:xfrm>
              <a:off x="8592955" y="3140943"/>
              <a:ext cx="2344619" cy="362706"/>
            </a:xfrm>
            <a:prstGeom prst="roundRect">
              <a:avLst/>
            </a:prstGeom>
            <a:solidFill>
              <a:schemeClr val="bg1"/>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rPr>
                <a:t>Configure user authorization information.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sp>
        <p:nvSpPr>
          <p:cNvPr id="33" name="文本占位符 5"/>
          <p:cNvSpPr txBox="1">
            <a:spLocks/>
          </p:cNvSpPr>
          <p:nvPr/>
        </p:nvSpPr>
        <p:spPr bwMode="gray">
          <a:xfrm>
            <a:off x="6117352" y="1047751"/>
            <a:ext cx="5608796" cy="9432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25000"/>
              </a:lnSpc>
            </a:pPr>
            <a:r>
              <a:rPr lang="en-US" sz="1600" dirty="0" smtClean="0">
                <a:latin typeface="Huawei Sans" panose="020C0503030203020204" pitchFamily="34" charset="0"/>
              </a:rPr>
              <a:t>Policy association needs to be configured on both control devices and access devices in any sequence.</a:t>
            </a:r>
            <a:endParaRPr lang="en-US" sz="1600" dirty="0">
              <a:latin typeface="Huawei Sans" panose="020C0503030203020204" pitchFamily="34" charset="0"/>
            </a:endParaRPr>
          </a:p>
        </p:txBody>
      </p:sp>
    </p:spTree>
    <p:extLst>
      <p:ext uri="{BB962C8B-B14F-4D97-AF65-F5344CB8AC3E}">
        <p14:creationId xmlns:p14="http://schemas.microsoft.com/office/powerpoint/2010/main" val="39622057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an Access Device</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36" y="1927729"/>
            <a:ext cx="1081155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 access interface </a:t>
            </a:r>
            <a:r>
              <a:rPr lang="en-US" sz="1600" b="1" dirty="0" err="1" smtClean="0">
                <a:latin typeface="Huawei Sans" panose="020C0503030203020204" pitchFamily="34" charset="0"/>
              </a:rPr>
              <a:t>vlanif</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sz="1600" i="1" dirty="0">
              <a:latin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3" y="1495582"/>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Establish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4" y="2141035"/>
            <a:ext cx="10252039"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source interface for establishing a </a:t>
            </a:r>
            <a:r>
              <a:rPr lang="en-US" sz="1400" dirty="0" err="1" smtClean="0">
                <a:latin typeface="Huawei Sans" panose="020C0503030203020204" pitchFamily="34" charset="0"/>
              </a:rPr>
              <a:t>CAPWAP</a:t>
            </a:r>
            <a:r>
              <a:rPr lang="en-US" sz="1400" dirty="0" smtClean="0">
                <a:latin typeface="Huawei Sans" panose="020C0503030203020204" pitchFamily="34" charset="0"/>
              </a:rPr>
              <a:t> tunnel is configured on the access device.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36" y="4150675"/>
            <a:ext cx="10811552"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 access-point </a:t>
            </a:r>
            <a:r>
              <a:rPr lang="en-US" sz="1600" dirty="0" smtClean="0">
                <a:latin typeface="Huawei Sans" panose="020C0503030203020204" pitchFamily="34" charset="0"/>
              </a:rPr>
              <a:t>[</a:t>
            </a:r>
            <a:r>
              <a:rPr lang="en-US" sz="1600" b="1" dirty="0" smtClean="0">
                <a:latin typeface="Huawei Sans" panose="020C0503030203020204" pitchFamily="34" charset="0"/>
              </a:rPr>
              <a:t> open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3" y="3718528"/>
            <a:ext cx="10713910"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interface as the access point (authentication execution point).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36" y="4373052"/>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Remote access control is enabled on an interface of the access device.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4155CF1B-D6D5-4CBC-A7C4-3539BA1D8C49}"/>
              </a:ext>
            </a:extLst>
          </p:cNvPr>
          <p:cNvSpPr/>
          <p:nvPr/>
        </p:nvSpPr>
        <p:spPr>
          <a:xfrm>
            <a:off x="937536" y="2787821"/>
            <a:ext cx="10811551"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 access controller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endParaRPr lang="en-US" sz="1600" i="1" dirty="0">
              <a:latin typeface="Huawei Sans" panose="020C0503030203020204" pitchFamily="34" charset="0"/>
            </a:endParaRPr>
          </a:p>
        </p:txBody>
      </p:sp>
      <p:sp>
        <p:nvSpPr>
          <p:cNvPr id="12" name="矩形 11">
            <a:extLst>
              <a:ext uri="{FF2B5EF4-FFF2-40B4-BE49-F238E27FC236}">
                <a16:creationId xmlns:a16="http://schemas.microsoft.com/office/drawing/2014/main" xmlns="" id="{2683E34D-F948-4861-A2DA-5897E9554D17}"/>
              </a:ext>
            </a:extLst>
          </p:cNvPr>
          <p:cNvSpPr/>
          <p:nvPr/>
        </p:nvSpPr>
        <p:spPr>
          <a:xfrm>
            <a:off x="918874" y="3022535"/>
            <a:ext cx="10252039"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IP address of a control device is configured on the access device.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7690739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Technical Background of NAC</a:t>
            </a:r>
            <a:endParaRPr lang="en-US" dirty="0"/>
          </a:p>
        </p:txBody>
      </p:sp>
      <p:sp>
        <p:nvSpPr>
          <p:cNvPr id="3" name="文本占位符 2"/>
          <p:cNvSpPr>
            <a:spLocks noGrp="1"/>
          </p:cNvSpPr>
          <p:nvPr>
            <p:ph type="body" sz="quarter" idx="10"/>
          </p:nvPr>
        </p:nvSpPr>
        <p:spPr bwMode="gray">
          <a:xfrm>
            <a:off x="6085172" y="1052514"/>
            <a:ext cx="5663915" cy="4875042"/>
          </a:xfrm>
        </p:spPr>
        <p:txBody>
          <a:bodyPr/>
          <a:lstStyle/>
          <a:p>
            <a:r>
              <a:rPr lang="en-US" altLang="zh-CN" sz="1800" dirty="0" smtClean="0"/>
              <a:t>Unauthorized users may access a campus network, which compromises information security on the campus network.</a:t>
            </a:r>
          </a:p>
          <a:p>
            <a:r>
              <a:rPr lang="en-US" altLang="zh-CN" sz="1800" dirty="0" smtClean="0"/>
              <a:t>Various types of terminals are connected to a campus network, and it is difficult to control user behaviors on the campus network.</a:t>
            </a:r>
          </a:p>
          <a:p>
            <a:r>
              <a:rPr lang="en-US" altLang="zh-CN" sz="1800" dirty="0" smtClean="0"/>
              <a:t>For security purposes, a campus network cannot grant access rights to all terminals. Authentication must be performed based on user identities and terminal status. The terminals that do not meet certain conditions are not allowed to access the campus network.</a:t>
            </a:r>
            <a:endParaRPr lang="en-US" altLang="zh-CN" sz="1800" dirty="0"/>
          </a:p>
        </p:txBody>
      </p:sp>
      <p:grpSp>
        <p:nvGrpSpPr>
          <p:cNvPr id="4" name="组合 3"/>
          <p:cNvGrpSpPr/>
          <p:nvPr/>
        </p:nvGrpSpPr>
        <p:grpSpPr bwMode="gray">
          <a:xfrm>
            <a:off x="561116" y="1871915"/>
            <a:ext cx="5418268" cy="3243409"/>
            <a:chOff x="899864" y="1871915"/>
            <a:chExt cx="5418268" cy="3243409"/>
          </a:xfrm>
        </p:grpSpPr>
        <p:sp>
          <p:nvSpPr>
            <p:cNvPr id="40" name="Freeform 159"/>
            <p:cNvSpPr/>
            <p:nvPr/>
          </p:nvSpPr>
          <p:spPr bwMode="gray">
            <a:xfrm flipH="1">
              <a:off x="2166742" y="3271297"/>
              <a:ext cx="2413820" cy="126177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23" name="图片 22" descr="故障链路.png"/>
            <p:cNvPicPr>
              <a:picLocks noChangeAspect="1"/>
            </p:cNvPicPr>
            <p:nvPr/>
          </p:nvPicPr>
          <p:blipFill>
            <a:blip r:embed="rId3" cstate="print"/>
            <a:stretch>
              <a:fillRect/>
            </a:stretch>
          </p:blipFill>
          <p:spPr bwMode="gray">
            <a:xfrm>
              <a:off x="997181" y="2616071"/>
              <a:ext cx="482781" cy="360000"/>
            </a:xfrm>
            <a:prstGeom prst="rect">
              <a:avLst/>
            </a:prstGeom>
          </p:spPr>
        </p:pic>
        <p:pic>
          <p:nvPicPr>
            <p:cNvPr id="24" name="图片 23" descr="SAN网络-蓝.png"/>
            <p:cNvPicPr>
              <a:picLocks noChangeAspect="1"/>
            </p:cNvPicPr>
            <p:nvPr/>
          </p:nvPicPr>
          <p:blipFill>
            <a:blip r:embed="rId4" cstate="print"/>
            <a:stretch>
              <a:fillRect/>
            </a:stretch>
          </p:blipFill>
          <p:spPr bwMode="gray">
            <a:xfrm>
              <a:off x="1128701" y="3741529"/>
              <a:ext cx="219740" cy="360000"/>
            </a:xfrm>
            <a:prstGeom prst="rect">
              <a:avLst/>
            </a:prstGeom>
          </p:spPr>
        </p:pic>
        <p:pic>
          <p:nvPicPr>
            <p:cNvPr id="25" name="图片 24" descr="PC.png"/>
            <p:cNvPicPr>
              <a:picLocks noChangeAspect="1"/>
            </p:cNvPicPr>
            <p:nvPr/>
          </p:nvPicPr>
          <p:blipFill>
            <a:blip r:embed="rId5" cstate="print"/>
            <a:stretch>
              <a:fillRect/>
            </a:stretch>
          </p:blipFill>
          <p:spPr bwMode="gray">
            <a:xfrm>
              <a:off x="5236101" y="3741529"/>
              <a:ext cx="468750" cy="360000"/>
            </a:xfrm>
            <a:prstGeom prst="rect">
              <a:avLst/>
            </a:prstGeom>
          </p:spPr>
        </p:pic>
        <p:pic>
          <p:nvPicPr>
            <p:cNvPr id="26" name="图片 25" descr="笔记本电脑.png"/>
            <p:cNvPicPr>
              <a:picLocks noChangeAspect="1"/>
            </p:cNvPicPr>
            <p:nvPr/>
          </p:nvPicPr>
          <p:blipFill>
            <a:blip r:embed="rId6" cstate="print"/>
            <a:stretch>
              <a:fillRect/>
            </a:stretch>
          </p:blipFill>
          <p:spPr bwMode="gray">
            <a:xfrm>
              <a:off x="5183360" y="2616071"/>
              <a:ext cx="574233" cy="360000"/>
            </a:xfrm>
            <a:prstGeom prst="rect">
              <a:avLst/>
            </a:prstGeom>
          </p:spPr>
        </p:pic>
        <p:pic>
          <p:nvPicPr>
            <p:cNvPr id="27" name="图片 26" descr="IP电话.png"/>
            <p:cNvPicPr>
              <a:picLocks noChangeAspect="1"/>
            </p:cNvPicPr>
            <p:nvPr/>
          </p:nvPicPr>
          <p:blipFill>
            <a:blip r:embed="rId7" cstate="print"/>
            <a:stretch>
              <a:fillRect/>
            </a:stretch>
          </p:blipFill>
          <p:spPr bwMode="gray">
            <a:xfrm>
              <a:off x="1047101" y="4755324"/>
              <a:ext cx="382941" cy="360000"/>
            </a:xfrm>
            <a:prstGeom prst="rect">
              <a:avLst/>
            </a:prstGeom>
          </p:spPr>
        </p:pic>
        <p:pic>
          <p:nvPicPr>
            <p:cNvPr id="28" name="图片 27" descr="打印机.png"/>
            <p:cNvPicPr>
              <a:picLocks noChangeAspect="1"/>
            </p:cNvPicPr>
            <p:nvPr/>
          </p:nvPicPr>
          <p:blipFill>
            <a:blip r:embed="rId8" cstate="print"/>
            <a:stretch>
              <a:fillRect/>
            </a:stretch>
          </p:blipFill>
          <p:spPr bwMode="gray">
            <a:xfrm>
              <a:off x="5244346" y="4755324"/>
              <a:ext cx="452261" cy="360000"/>
            </a:xfrm>
            <a:prstGeom prst="rect">
              <a:avLst/>
            </a:prstGeom>
          </p:spPr>
        </p:pic>
        <p:pic>
          <p:nvPicPr>
            <p:cNvPr id="32" name="图片 31" descr="FTP服务器-蓝.png"/>
            <p:cNvPicPr>
              <a:picLocks noChangeAspect="1"/>
            </p:cNvPicPr>
            <p:nvPr/>
          </p:nvPicPr>
          <p:blipFill>
            <a:blip r:embed="rId9" cstate="print"/>
            <a:stretch>
              <a:fillRect/>
            </a:stretch>
          </p:blipFill>
          <p:spPr bwMode="gray">
            <a:xfrm>
              <a:off x="2800001" y="2191883"/>
              <a:ext cx="540000" cy="441818"/>
            </a:xfrm>
            <a:prstGeom prst="rect">
              <a:avLst/>
            </a:prstGeom>
          </p:spPr>
        </p:pic>
        <p:sp>
          <p:nvSpPr>
            <p:cNvPr id="33" name="任意多边形 32"/>
            <p:cNvSpPr/>
            <p:nvPr/>
          </p:nvSpPr>
          <p:spPr bwMode="gray">
            <a:xfrm>
              <a:off x="1504673" y="2646675"/>
              <a:ext cx="1570893" cy="1455262"/>
            </a:xfrm>
            <a:custGeom>
              <a:avLst/>
              <a:gdLst>
                <a:gd name="connsiteX0" fmla="*/ 1570893 w 1570893"/>
                <a:gd name="connsiteY0" fmla="*/ 0 h 1455262"/>
                <a:gd name="connsiteX1" fmla="*/ 1336431 w 1570893"/>
                <a:gd name="connsiteY1" fmla="*/ 1184031 h 1455262"/>
                <a:gd name="connsiteX2" fmla="*/ 984739 w 1570893"/>
                <a:gd name="connsiteY2" fmla="*/ 1441938 h 1455262"/>
                <a:gd name="connsiteX3" fmla="*/ 0 w 1570893"/>
                <a:gd name="connsiteY3" fmla="*/ 1395046 h 1455262"/>
              </a:gdLst>
              <a:ahLst/>
              <a:cxnLst>
                <a:cxn ang="0">
                  <a:pos x="connsiteX0" y="connsiteY0"/>
                </a:cxn>
                <a:cxn ang="0">
                  <a:pos x="connsiteX1" y="connsiteY1"/>
                </a:cxn>
                <a:cxn ang="0">
                  <a:pos x="connsiteX2" y="connsiteY2"/>
                </a:cxn>
                <a:cxn ang="0">
                  <a:pos x="connsiteX3" y="connsiteY3"/>
                </a:cxn>
              </a:cxnLst>
              <a:rect l="l" t="t" r="r" b="b"/>
              <a:pathLst>
                <a:path w="1570893" h="1455262">
                  <a:moveTo>
                    <a:pt x="1570893" y="0"/>
                  </a:moveTo>
                  <a:cubicBezTo>
                    <a:pt x="1502508" y="471854"/>
                    <a:pt x="1434123" y="943708"/>
                    <a:pt x="1336431" y="1184031"/>
                  </a:cubicBezTo>
                  <a:cubicBezTo>
                    <a:pt x="1238739" y="1424354"/>
                    <a:pt x="1207477" y="1406769"/>
                    <a:pt x="984739" y="1441938"/>
                  </a:cubicBezTo>
                  <a:cubicBezTo>
                    <a:pt x="762001" y="1477107"/>
                    <a:pt x="381000" y="1436076"/>
                    <a:pt x="0" y="1395046"/>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4" name="文本框 33"/>
            <p:cNvSpPr txBox="1"/>
            <p:nvPr/>
          </p:nvSpPr>
          <p:spPr bwMode="gray">
            <a:xfrm>
              <a:off x="1588260" y="2821015"/>
              <a:ext cx="1481741" cy="461665"/>
            </a:xfrm>
            <a:prstGeom prst="rect">
              <a:avLst/>
            </a:prstGeom>
            <a:noFill/>
          </p:spPr>
          <p:txBody>
            <a:bodyPr wrap="square" rtlCol="0">
              <a:noAutofit/>
            </a:bodyPr>
            <a:lstStyle/>
            <a:p>
              <a:pPr algn="ctr" fontAlgn="ctr"/>
              <a:r>
                <a:rPr lang="en-US" altLang="zh-CN" sz="1200" dirty="0" smtClean="0">
                  <a:latin typeface="Huawei Sans" panose="020C0503030203020204" pitchFamily="34" charset="0"/>
                </a:rPr>
                <a:t>Unauthorized </a:t>
              </a:r>
              <a:r>
                <a:rPr lang="en-US" sz="1200" dirty="0" smtClean="0">
                  <a:latin typeface="Huawei Sans" panose="020C0503030203020204" pitchFamily="34" charset="0"/>
                </a:rPr>
                <a:t>access</a:t>
              </a:r>
              <a:endParaRPr lang="en-US" sz="1200" dirty="0">
                <a:latin typeface="Huawei Sans" panose="020C0503030203020204" pitchFamily="34" charset="0"/>
              </a:endParaRPr>
            </a:p>
          </p:txBody>
        </p:sp>
        <p:sp>
          <p:nvSpPr>
            <p:cNvPr id="35" name="文本框 34"/>
            <p:cNvSpPr txBox="1"/>
            <p:nvPr/>
          </p:nvSpPr>
          <p:spPr bwMode="gray">
            <a:xfrm>
              <a:off x="2339126" y="1871915"/>
              <a:ext cx="1516762" cy="276999"/>
            </a:xfrm>
            <a:prstGeom prst="rect">
              <a:avLst/>
            </a:prstGeom>
            <a:noFill/>
          </p:spPr>
          <p:txBody>
            <a:bodyPr wrap="none" rtlCol="0">
              <a:noAutofit/>
            </a:bodyPr>
            <a:lstStyle/>
            <a:p>
              <a:pPr fontAlgn="ctr"/>
              <a:r>
                <a:rPr lang="en-US" sz="1200" dirty="0" smtClean="0">
                  <a:latin typeface="Huawei Sans" panose="020C0503030203020204" pitchFamily="34" charset="0"/>
                </a:rPr>
                <a:t>Intranet FTP server</a:t>
              </a:r>
              <a:endParaRPr lang="en-US" sz="1200" dirty="0">
                <a:latin typeface="Huawei Sans" panose="020C0503030203020204" pitchFamily="34" charset="0"/>
              </a:endParaRPr>
            </a:p>
          </p:txBody>
        </p:sp>
        <p:sp>
          <p:nvSpPr>
            <p:cNvPr id="36" name="文本框 35"/>
            <p:cNvSpPr txBox="1"/>
            <p:nvPr/>
          </p:nvSpPr>
          <p:spPr bwMode="gray">
            <a:xfrm>
              <a:off x="899864" y="4114911"/>
              <a:ext cx="587020" cy="276999"/>
            </a:xfrm>
            <a:prstGeom prst="rect">
              <a:avLst/>
            </a:prstGeom>
            <a:noFill/>
          </p:spPr>
          <p:txBody>
            <a:bodyPr wrap="none" rtlCol="0">
              <a:noAutofit/>
            </a:bodyPr>
            <a:lstStyle/>
            <a:p>
              <a:pPr algn="ctr" fontAlgn="ctr"/>
              <a:r>
                <a:rPr lang="en-US" sz="1200" dirty="0" smtClean="0">
                  <a:latin typeface="Huawei Sans" panose="020C0503030203020204" pitchFamily="34" charset="0"/>
                </a:rPr>
                <a:t>Guest</a:t>
              </a:r>
              <a:endParaRPr lang="en-US" sz="1200" dirty="0">
                <a:latin typeface="Huawei Sans" panose="020C0503030203020204" pitchFamily="34" charset="0"/>
              </a:endParaRPr>
            </a:p>
          </p:txBody>
        </p:sp>
        <p:sp>
          <p:nvSpPr>
            <p:cNvPr id="37" name="任意多边形 36"/>
            <p:cNvSpPr/>
            <p:nvPr/>
          </p:nvSpPr>
          <p:spPr bwMode="gray">
            <a:xfrm>
              <a:off x="4178886" y="3936213"/>
              <a:ext cx="966457" cy="1090247"/>
            </a:xfrm>
            <a:custGeom>
              <a:avLst/>
              <a:gdLst>
                <a:gd name="connsiteX0" fmla="*/ 931288 w 966457"/>
                <a:gd name="connsiteY0" fmla="*/ 1090247 h 1090247"/>
                <a:gd name="connsiteX1" fmla="*/ 145842 w 966457"/>
                <a:gd name="connsiteY1" fmla="*/ 668216 h 1090247"/>
                <a:gd name="connsiteX2" fmla="*/ 75503 w 966457"/>
                <a:gd name="connsiteY2" fmla="*/ 187570 h 1090247"/>
                <a:gd name="connsiteX3" fmla="*/ 966457 w 966457"/>
                <a:gd name="connsiteY3" fmla="*/ 0 h 1090247"/>
              </a:gdLst>
              <a:ahLst/>
              <a:cxnLst>
                <a:cxn ang="0">
                  <a:pos x="connsiteX0" y="connsiteY0"/>
                </a:cxn>
                <a:cxn ang="0">
                  <a:pos x="connsiteX1" y="connsiteY1"/>
                </a:cxn>
                <a:cxn ang="0">
                  <a:pos x="connsiteX2" y="connsiteY2"/>
                </a:cxn>
                <a:cxn ang="0">
                  <a:pos x="connsiteX3" y="connsiteY3"/>
                </a:cxn>
              </a:cxnLst>
              <a:rect l="l" t="t" r="r" b="b"/>
              <a:pathLst>
                <a:path w="966457" h="1090247">
                  <a:moveTo>
                    <a:pt x="931288" y="1090247"/>
                  </a:moveTo>
                  <a:cubicBezTo>
                    <a:pt x="609880" y="954454"/>
                    <a:pt x="288473" y="818662"/>
                    <a:pt x="145842" y="668216"/>
                  </a:cubicBezTo>
                  <a:cubicBezTo>
                    <a:pt x="3211" y="517770"/>
                    <a:pt x="-61266" y="298939"/>
                    <a:pt x="75503" y="187570"/>
                  </a:cubicBezTo>
                  <a:cubicBezTo>
                    <a:pt x="212272" y="76201"/>
                    <a:pt x="589364" y="38100"/>
                    <a:pt x="966457" y="0"/>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8" name="任意多边形 37"/>
            <p:cNvSpPr/>
            <p:nvPr/>
          </p:nvSpPr>
          <p:spPr bwMode="gray">
            <a:xfrm flipV="1">
              <a:off x="4178886" y="2821015"/>
              <a:ext cx="966457" cy="1090247"/>
            </a:xfrm>
            <a:custGeom>
              <a:avLst/>
              <a:gdLst>
                <a:gd name="connsiteX0" fmla="*/ 931288 w 966457"/>
                <a:gd name="connsiteY0" fmla="*/ 1090247 h 1090247"/>
                <a:gd name="connsiteX1" fmla="*/ 145842 w 966457"/>
                <a:gd name="connsiteY1" fmla="*/ 668216 h 1090247"/>
                <a:gd name="connsiteX2" fmla="*/ 75503 w 966457"/>
                <a:gd name="connsiteY2" fmla="*/ 187570 h 1090247"/>
                <a:gd name="connsiteX3" fmla="*/ 966457 w 966457"/>
                <a:gd name="connsiteY3" fmla="*/ 0 h 1090247"/>
              </a:gdLst>
              <a:ahLst/>
              <a:cxnLst>
                <a:cxn ang="0">
                  <a:pos x="connsiteX0" y="connsiteY0"/>
                </a:cxn>
                <a:cxn ang="0">
                  <a:pos x="connsiteX1" y="connsiteY1"/>
                </a:cxn>
                <a:cxn ang="0">
                  <a:pos x="connsiteX2" y="connsiteY2"/>
                </a:cxn>
                <a:cxn ang="0">
                  <a:pos x="connsiteX3" y="connsiteY3"/>
                </a:cxn>
              </a:cxnLst>
              <a:rect l="l" t="t" r="r" b="b"/>
              <a:pathLst>
                <a:path w="966457" h="1090247">
                  <a:moveTo>
                    <a:pt x="931288" y="1090247"/>
                  </a:moveTo>
                  <a:cubicBezTo>
                    <a:pt x="609880" y="954454"/>
                    <a:pt x="288473" y="818662"/>
                    <a:pt x="145842" y="668216"/>
                  </a:cubicBezTo>
                  <a:cubicBezTo>
                    <a:pt x="3211" y="517770"/>
                    <a:pt x="-61266" y="298939"/>
                    <a:pt x="75503" y="187570"/>
                  </a:cubicBezTo>
                  <a:cubicBezTo>
                    <a:pt x="212272" y="76201"/>
                    <a:pt x="589364" y="38100"/>
                    <a:pt x="966457" y="0"/>
                  </a:cubicBezTo>
                </a:path>
              </a:pathLst>
            </a:custGeom>
            <a:noFill/>
            <a:ln w="25400">
              <a:solidFill>
                <a:srgbClr val="D33941"/>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sz="1600" dirty="0">
                <a:latin typeface="Huawei Sans" panose="020C0503030203020204" pitchFamily="34" charset="0"/>
              </a:endParaRPr>
            </a:p>
          </p:txBody>
        </p:sp>
        <p:sp>
          <p:nvSpPr>
            <p:cNvPr id="39" name="文本框 38"/>
            <p:cNvSpPr txBox="1"/>
            <p:nvPr/>
          </p:nvSpPr>
          <p:spPr bwMode="gray">
            <a:xfrm>
              <a:off x="4351484" y="3308449"/>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 spreading</a:t>
              </a:r>
              <a:endParaRPr lang="en-US" altLang="zh-CN" sz="1200" dirty="0">
                <a:latin typeface="Huawei Sans" panose="020C0503030203020204" pitchFamily="34" charset="0"/>
              </a:endParaRPr>
            </a:p>
          </p:txBody>
        </p:sp>
        <p:sp>
          <p:nvSpPr>
            <p:cNvPr id="19" name="文本框 18"/>
            <p:cNvSpPr txBox="1"/>
            <p:nvPr/>
          </p:nvSpPr>
          <p:spPr bwMode="gray">
            <a:xfrm>
              <a:off x="4380043" y="4453768"/>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 spreading</a:t>
              </a:r>
              <a:endParaRPr lang="en-US" altLang="zh-CN" sz="1200" dirty="0">
                <a:latin typeface="Huawei Sans" panose="020C0503030203020204" pitchFamily="34" charset="0"/>
              </a:endParaRPr>
            </a:p>
          </p:txBody>
        </p:sp>
        <p:sp>
          <p:nvSpPr>
            <p:cNvPr id="20" name="文本框 19"/>
            <p:cNvSpPr txBox="1"/>
            <p:nvPr/>
          </p:nvSpPr>
          <p:spPr bwMode="gray">
            <a:xfrm>
              <a:off x="4744305" y="4095858"/>
              <a:ext cx="1573827" cy="276999"/>
            </a:xfrm>
            <a:prstGeom prst="rect">
              <a:avLst/>
            </a:prstGeom>
            <a:noFill/>
          </p:spPr>
          <p:txBody>
            <a:bodyPr wrap="square" rtlCol="0">
              <a:noAutofit/>
            </a:bodyPr>
            <a:lstStyle/>
            <a:p>
              <a:pPr fontAlgn="ctr"/>
              <a:r>
                <a:rPr lang="en-US" sz="1200" dirty="0" smtClean="0">
                  <a:latin typeface="Huawei Sans" panose="020C0503030203020204" pitchFamily="34" charset="0"/>
                </a:rPr>
                <a:t>Virus-infected host</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1064178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 Control Device (1)</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37540" y="1921923"/>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capwap</a:t>
            </a:r>
            <a:r>
              <a:rPr lang="en-US" sz="1600" b="1" dirty="0" smtClean="0">
                <a:latin typeface="Huawei Sans" panose="020C0503030203020204" pitchFamily="34" charset="0"/>
              </a:rPr>
              <a:t> source interface </a:t>
            </a:r>
            <a:r>
              <a:rPr lang="en-US" sz="1600" dirty="0" smtClean="0">
                <a:latin typeface="Huawei Sans" panose="020C0503030203020204" pitchFamily="34" charset="0"/>
              </a:rPr>
              <a:t>{</a:t>
            </a:r>
            <a:r>
              <a:rPr lang="en-US" sz="1600" b="1" dirty="0" smtClean="0">
                <a:latin typeface="Huawei Sans" panose="020C0503030203020204" pitchFamily="34" charset="0"/>
              </a:rPr>
              <a:t> loopback </a:t>
            </a:r>
            <a:r>
              <a:rPr lang="en-US" sz="1600" i="1" dirty="0" smtClean="0">
                <a:latin typeface="Huawei Sans" panose="020C0503030203020204" pitchFamily="34" charset="0"/>
              </a:rPr>
              <a:t>loopback-number</a:t>
            </a:r>
            <a:r>
              <a:rPr lang="en-US" sz="1600" dirty="0" smtClean="0">
                <a:latin typeface="Huawei Sans" panose="020C0503030203020204" pitchFamily="34" charset="0"/>
              </a:rPr>
              <a:t> |</a:t>
            </a:r>
            <a:r>
              <a:rPr lang="en-US" sz="1600" b="1" dirty="0" smtClean="0">
                <a:latin typeface="Huawei Sans" panose="020C0503030203020204" pitchFamily="34" charset="0"/>
              </a:rPr>
              <a:t> </a:t>
            </a:r>
            <a:r>
              <a:rPr lang="en-US" sz="1600" b="1" dirty="0" err="1" smtClean="0">
                <a:latin typeface="Huawei Sans" panose="020C0503030203020204" pitchFamily="34" charset="0"/>
              </a:rPr>
              <a:t>vlanif</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57007" y="1489776"/>
            <a:ext cx="10713909"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Establish a </a:t>
            </a:r>
            <a:r>
              <a:rPr lang="en-US" sz="1600" dirty="0" err="1" smtClean="0">
                <a:latin typeface="Huawei Sans" panose="020C0503030203020204" pitchFamily="34" charset="0"/>
              </a:rPr>
              <a:t>CAPWAP</a:t>
            </a:r>
            <a:r>
              <a:rPr lang="en-US" sz="1600" dirty="0" smtClean="0">
                <a:latin typeface="Huawei Sans" panose="020C0503030203020204" pitchFamily="34" charset="0"/>
              </a:rPr>
              <a:t> tunnel.</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18878" y="2161354"/>
            <a:ext cx="10252039"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source interface for establishing a </a:t>
            </a:r>
            <a:r>
              <a:rPr lang="en-US" sz="1400" dirty="0" err="1" smtClean="0">
                <a:latin typeface="Huawei Sans" panose="020C0503030203020204" pitchFamily="34" charset="0"/>
              </a:rPr>
              <a:t>CAPWAP</a:t>
            </a:r>
            <a:r>
              <a:rPr lang="en-US" sz="1400" dirty="0" smtClean="0">
                <a:latin typeface="Huawei Sans" panose="020C0503030203020204" pitchFamily="34" charset="0"/>
              </a:rPr>
              <a:t> tunnel is configured on the control device.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a:extLst>
              <a:ext uri="{FF2B5EF4-FFF2-40B4-BE49-F238E27FC236}">
                <a16:creationId xmlns:a16="http://schemas.microsoft.com/office/drawing/2014/main" xmlns="" id="{4155CF1B-D6D5-4CBC-A7C4-3539BA1D8C49}"/>
              </a:ext>
            </a:extLst>
          </p:cNvPr>
          <p:cNvSpPr/>
          <p:nvPr/>
        </p:nvSpPr>
        <p:spPr>
          <a:xfrm>
            <a:off x="937540" y="3238810"/>
            <a:ext cx="10811548"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GigabitEthernet0</a:t>
            </a:r>
            <a:r>
              <a:rPr lang="en-US" sz="1600" dirty="0" smtClean="0">
                <a:latin typeface="Huawei Sans" panose="020C0503030203020204" pitchFamily="34" charset="0"/>
              </a:rPr>
              <a:t>/0/1] </a:t>
            </a:r>
            <a:r>
              <a:rPr lang="en-US" sz="1600" b="1" dirty="0" smtClean="0">
                <a:latin typeface="Huawei Sans" panose="020C0503030203020204" pitchFamily="34" charset="0"/>
              </a:rPr>
              <a:t>authentication control-point </a:t>
            </a:r>
            <a:r>
              <a:rPr lang="en-US" sz="1600" dirty="0" smtClean="0">
                <a:latin typeface="Huawei Sans" panose="020C0503030203020204" pitchFamily="34" charset="0"/>
              </a:rPr>
              <a:t>[</a:t>
            </a:r>
            <a:r>
              <a:rPr lang="en-US" sz="1600" b="1" dirty="0" smtClean="0">
                <a:latin typeface="Huawei Sans" panose="020C0503030203020204" pitchFamily="34" charset="0"/>
              </a:rPr>
              <a:t> open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a:extLst>
              <a:ext uri="{FF2B5EF4-FFF2-40B4-BE49-F238E27FC236}">
                <a16:creationId xmlns:a16="http://schemas.microsoft.com/office/drawing/2014/main" xmlns="" id="{44C4E0BA-5C90-4FB6-BCA6-99B663B19FA8}"/>
              </a:ext>
            </a:extLst>
          </p:cNvPr>
          <p:cNvSpPr/>
          <p:nvPr/>
        </p:nvSpPr>
        <p:spPr>
          <a:xfrm>
            <a:off x="457007" y="2806663"/>
            <a:ext cx="10713910"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interface as the authentication control point.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a:extLst>
              <a:ext uri="{FF2B5EF4-FFF2-40B4-BE49-F238E27FC236}">
                <a16:creationId xmlns:a16="http://schemas.microsoft.com/office/drawing/2014/main" xmlns="" id="{2683E34D-F948-4861-A2DA-5897E9554D17}"/>
              </a:ext>
            </a:extLst>
          </p:cNvPr>
          <p:cNvSpPr/>
          <p:nvPr/>
        </p:nvSpPr>
        <p:spPr>
          <a:xfrm>
            <a:off x="937540" y="3461184"/>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An interface on the control device is configured as the authentication control point.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a:extLst>
              <a:ext uri="{FF2B5EF4-FFF2-40B4-BE49-F238E27FC236}">
                <a16:creationId xmlns:a16="http://schemas.microsoft.com/office/drawing/2014/main" xmlns="" id="{44C4E0BA-5C90-4FB6-BCA6-99B663B19FA8}"/>
              </a:ext>
            </a:extLst>
          </p:cNvPr>
          <p:cNvSpPr/>
          <p:nvPr/>
        </p:nvSpPr>
        <p:spPr>
          <a:xfrm>
            <a:off x="457007" y="4123179"/>
            <a:ext cx="10713910"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access authentication for access devices.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a:extLst>
              <a:ext uri="{FF2B5EF4-FFF2-40B4-BE49-F238E27FC236}">
                <a16:creationId xmlns:a16="http://schemas.microsoft.com/office/drawing/2014/main" xmlns="" id="{4155CF1B-D6D5-4CBC-A7C4-3539BA1D8C49}"/>
              </a:ext>
            </a:extLst>
          </p:cNvPr>
          <p:cNvSpPr/>
          <p:nvPr/>
        </p:nvSpPr>
        <p:spPr>
          <a:xfrm>
            <a:off x="937540" y="4555326"/>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as-</a:t>
            </a:r>
            <a:r>
              <a:rPr lang="en-US" sz="1600" b="1" dirty="0" err="1" smtClean="0">
                <a:latin typeface="Huawei Sans" panose="020C0503030203020204" pitchFamily="34" charset="0"/>
              </a:rPr>
              <a:t>auth</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a:extLst>
              <a:ext uri="{FF2B5EF4-FFF2-40B4-BE49-F238E27FC236}">
                <a16:creationId xmlns:a16="http://schemas.microsoft.com/office/drawing/2014/main" xmlns="" id="{2683E34D-F948-4861-A2DA-5897E9554D17}"/>
              </a:ext>
            </a:extLst>
          </p:cNvPr>
          <p:cNvSpPr/>
          <p:nvPr/>
        </p:nvSpPr>
        <p:spPr>
          <a:xfrm>
            <a:off x="937540" y="4775950"/>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access device authentication view is displayed.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a:extLst>
              <a:ext uri="{FF2B5EF4-FFF2-40B4-BE49-F238E27FC236}">
                <a16:creationId xmlns:a16="http://schemas.microsoft.com/office/drawing/2014/main" xmlns="" id="{4155CF1B-D6D5-4CBC-A7C4-3539BA1D8C49}"/>
              </a:ext>
            </a:extLst>
          </p:cNvPr>
          <p:cNvSpPr/>
          <p:nvPr/>
        </p:nvSpPr>
        <p:spPr>
          <a:xfrm>
            <a:off x="937540" y="5378578"/>
            <a:ext cx="10811547"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[Huawei-as-</a:t>
            </a:r>
            <a:r>
              <a:rPr lang="en-US" sz="1600" dirty="0" err="1" smtClean="0">
                <a:latin typeface="Huawei Sans" panose="020C0503030203020204" pitchFamily="34" charset="0"/>
              </a:rPr>
              <a:t>auth</a:t>
            </a:r>
            <a:r>
              <a:rPr lang="en-US" sz="1600" dirty="0" smtClean="0">
                <a:latin typeface="Huawei Sans" panose="020C0503030203020204" pitchFamily="34" charset="0"/>
              </a:rPr>
              <a:t>] </a:t>
            </a:r>
            <a:r>
              <a:rPr lang="en-US" sz="1600" b="1" dirty="0" err="1" smtClean="0">
                <a:latin typeface="Huawei Sans" panose="020C0503030203020204" pitchFamily="34" charset="0"/>
              </a:rPr>
              <a:t>auth</a:t>
            </a:r>
            <a:r>
              <a:rPr lang="en-US" sz="1600" b="1" dirty="0" smtClean="0">
                <a:latin typeface="Huawei Sans" panose="020C0503030203020204" pitchFamily="34" charset="0"/>
              </a:rPr>
              <a:t>-mode none</a:t>
            </a:r>
            <a:endPar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a:extLst>
              <a:ext uri="{FF2B5EF4-FFF2-40B4-BE49-F238E27FC236}">
                <a16:creationId xmlns:a16="http://schemas.microsoft.com/office/drawing/2014/main" xmlns="" id="{2683E34D-F948-4861-A2DA-5897E9554D17}"/>
              </a:ext>
            </a:extLst>
          </p:cNvPr>
          <p:cNvSpPr/>
          <p:nvPr/>
        </p:nvSpPr>
        <p:spPr>
          <a:xfrm>
            <a:off x="937540" y="5605158"/>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The access device authentication mode is set to none authentication.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27521558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Policy Association Configuration: Configuring a Control Device (2)</a:t>
            </a:r>
            <a:endParaRPr lang="en-US" altLang="zh-CN" dirty="0"/>
          </a:p>
        </p:txBody>
      </p:sp>
      <p:sp>
        <p:nvSpPr>
          <p:cNvPr id="4" name="矩形 3">
            <a:extLst>
              <a:ext uri="{FF2B5EF4-FFF2-40B4-BE49-F238E27FC236}">
                <a16:creationId xmlns:a16="http://schemas.microsoft.com/office/drawing/2014/main" xmlns="" id="{4155CF1B-D6D5-4CBC-A7C4-3539BA1D8C49}"/>
              </a:ext>
            </a:extLst>
          </p:cNvPr>
          <p:cNvSpPr/>
          <p:nvPr/>
        </p:nvSpPr>
        <p:spPr>
          <a:xfrm>
            <a:off x="928204" y="1924066"/>
            <a:ext cx="10820884"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 </a:t>
            </a:r>
            <a:r>
              <a:rPr lang="en-US" sz="1600" b="1" dirty="0" smtClean="0">
                <a:latin typeface="Huawei Sans" panose="020C0503030203020204" pitchFamily="34" charset="0"/>
              </a:rPr>
              <a:t>service-scheme</a:t>
            </a:r>
            <a:r>
              <a:rPr lang="en-US" sz="1600" dirty="0" smtClean="0">
                <a:latin typeface="Huawei Sans" panose="020C0503030203020204" pitchFamily="34" charset="0"/>
              </a:rPr>
              <a:t> </a:t>
            </a:r>
            <a:r>
              <a:rPr lang="en-US" sz="1600" i="1" dirty="0" smtClean="0">
                <a:latin typeface="Huawei Sans" panose="020C0503030203020204" pitchFamily="34" charset="0"/>
              </a:rPr>
              <a:t>service-scheme-name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a:extLst>
              <a:ext uri="{FF2B5EF4-FFF2-40B4-BE49-F238E27FC236}">
                <a16:creationId xmlns:a16="http://schemas.microsoft.com/office/drawing/2014/main" xmlns="" id="{44C4E0BA-5C90-4FB6-BCA6-99B663B19FA8}"/>
              </a:ext>
            </a:extLst>
          </p:cNvPr>
          <p:cNvSpPr/>
          <p:nvPr/>
        </p:nvSpPr>
        <p:spPr>
          <a:xfrm>
            <a:off x="447670" y="1491919"/>
            <a:ext cx="10713909"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Configure user authorization information to be delivered to the access device and control device.</a:t>
            </a:r>
            <a:endParaRPr lang="en-US" sz="1600" dirty="0">
              <a:latin typeface="Huawei Sans" panose="020C0503030203020204" pitchFamily="34" charset="0"/>
            </a:endParaRPr>
          </a:p>
        </p:txBody>
      </p:sp>
      <p:sp>
        <p:nvSpPr>
          <p:cNvPr id="6" name="矩形 5">
            <a:extLst>
              <a:ext uri="{FF2B5EF4-FFF2-40B4-BE49-F238E27FC236}">
                <a16:creationId xmlns:a16="http://schemas.microsoft.com/office/drawing/2014/main" xmlns="" id="{2683E34D-F948-4861-A2DA-5897E9554D17}"/>
              </a:ext>
            </a:extLst>
          </p:cNvPr>
          <p:cNvSpPr/>
          <p:nvPr/>
        </p:nvSpPr>
        <p:spPr>
          <a:xfrm>
            <a:off x="909541" y="2163500"/>
            <a:ext cx="10252039"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A service scheme is created and the service scheme view is displayed.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a:extLst>
              <a:ext uri="{FF2B5EF4-FFF2-40B4-BE49-F238E27FC236}">
                <a16:creationId xmlns:a16="http://schemas.microsoft.com/office/drawing/2014/main" xmlns="" id="{4155CF1B-D6D5-4CBC-A7C4-3539BA1D8C49}"/>
              </a:ext>
            </a:extLst>
          </p:cNvPr>
          <p:cNvSpPr/>
          <p:nvPr/>
        </p:nvSpPr>
        <p:spPr>
          <a:xfrm>
            <a:off x="928203" y="2762127"/>
            <a:ext cx="10820885"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-service-</a:t>
            </a:r>
            <a:r>
              <a:rPr lang="en-US" sz="1600" dirty="0" err="1" smtClean="0">
                <a:latin typeface="Huawei Sans" panose="020C0503030203020204" pitchFamily="34" charset="0"/>
              </a:rPr>
              <a:t>huawei</a:t>
            </a:r>
            <a:r>
              <a:rPr lang="en-US" sz="1600" dirty="0" smtClean="0">
                <a:latin typeface="Huawei Sans" panose="020C0503030203020204" pitchFamily="34" charset="0"/>
              </a:rPr>
              <a:t>] </a:t>
            </a:r>
            <a:r>
              <a:rPr lang="en-US" sz="1600" b="1" dirty="0" smtClean="0">
                <a:latin typeface="Huawei Sans" panose="020C0503030203020204" pitchFamily="34" charset="0"/>
              </a:rPr>
              <a:t>remote-authorize</a:t>
            </a:r>
            <a:r>
              <a:rPr lang="en-US" sz="1600" dirty="0" smtClean="0">
                <a:latin typeface="Huawei Sans" panose="020C0503030203020204" pitchFamily="34" charset="0"/>
              </a:rPr>
              <a:t> { </a:t>
            </a:r>
            <a:r>
              <a:rPr lang="en-US" sz="1600" b="1" dirty="0" err="1" smtClean="0">
                <a:latin typeface="Huawei Sans" panose="020C0503030203020204" pitchFamily="34" charset="0"/>
              </a:rPr>
              <a:t>acl</a:t>
            </a:r>
            <a:r>
              <a:rPr lang="en-US" sz="1600" dirty="0" smtClean="0">
                <a:latin typeface="Huawei Sans" panose="020C0503030203020204" pitchFamily="34" charset="0"/>
              </a:rPr>
              <a:t> | </a:t>
            </a:r>
            <a:r>
              <a:rPr lang="en-US" sz="1600" b="1" dirty="0" smtClean="0">
                <a:latin typeface="Huawei Sans" panose="020C0503030203020204" pitchFamily="34" charset="0"/>
              </a:rPr>
              <a:t>car</a:t>
            </a:r>
            <a:r>
              <a:rPr lang="en-US" sz="1600" dirty="0" smtClean="0">
                <a:latin typeface="Huawei Sans" panose="020C0503030203020204" pitchFamily="34" charset="0"/>
              </a:rPr>
              <a:t> | </a:t>
            </a:r>
            <a:r>
              <a:rPr lang="en-US" sz="1600" b="1" dirty="0" err="1" smtClean="0">
                <a:latin typeface="Huawei Sans" panose="020C0503030203020204" pitchFamily="34" charset="0"/>
              </a:rPr>
              <a:t>ucl</a:t>
            </a:r>
            <a:r>
              <a:rPr lang="en-US" sz="1600" b="1" dirty="0" smtClean="0">
                <a:latin typeface="Huawei Sans" panose="020C0503030203020204" pitchFamily="34" charset="0"/>
              </a:rPr>
              <a:t>-group</a:t>
            </a:r>
            <a:r>
              <a:rPr lang="en-US" sz="1600"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a:extLst>
              <a:ext uri="{FF2B5EF4-FFF2-40B4-BE49-F238E27FC236}">
                <a16:creationId xmlns:a16="http://schemas.microsoft.com/office/drawing/2014/main" xmlns="" id="{2683E34D-F948-4861-A2DA-5897E9554D17}"/>
              </a:ext>
            </a:extLst>
          </p:cNvPr>
          <p:cNvSpPr/>
          <p:nvPr/>
        </p:nvSpPr>
        <p:spPr>
          <a:xfrm>
            <a:off x="928203" y="2989223"/>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User authorization information to be delivered to the access device is configured.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a:extLst>
              <a:ext uri="{FF2B5EF4-FFF2-40B4-BE49-F238E27FC236}">
                <a16:creationId xmlns:a16="http://schemas.microsoft.com/office/drawing/2014/main" xmlns="" id="{4155CF1B-D6D5-4CBC-A7C4-3539BA1D8C49}"/>
              </a:ext>
            </a:extLst>
          </p:cNvPr>
          <p:cNvSpPr/>
          <p:nvPr/>
        </p:nvSpPr>
        <p:spPr>
          <a:xfrm>
            <a:off x="928203" y="3586375"/>
            <a:ext cx="10820885" cy="338554"/>
          </a:xfrm>
          <a:prstGeom prst="rect">
            <a:avLst/>
          </a:prstGeom>
          <a:solidFill>
            <a:schemeClr val="bg1">
              <a:lumMod val="85000"/>
            </a:schemeClr>
          </a:solidFill>
          <a:ln>
            <a:no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aaa</a:t>
            </a:r>
            <a:r>
              <a:rPr lang="en-US" sz="1600" dirty="0" smtClean="0">
                <a:latin typeface="Huawei Sans" panose="020C0503030203020204" pitchFamily="34" charset="0"/>
              </a:rPr>
              <a:t>-service-</a:t>
            </a:r>
            <a:r>
              <a:rPr lang="en-US" sz="1600" dirty="0" err="1" smtClean="0">
                <a:latin typeface="Huawei Sans" panose="020C0503030203020204" pitchFamily="34" charset="0"/>
              </a:rPr>
              <a:t>huawei</a:t>
            </a:r>
            <a:r>
              <a:rPr lang="en-US" sz="1600" dirty="0" smtClean="0">
                <a:latin typeface="Huawei Sans" panose="020C0503030203020204" pitchFamily="34" charset="0"/>
              </a:rPr>
              <a:t>] </a:t>
            </a:r>
            <a:r>
              <a:rPr lang="en-US" sz="1600" b="1" dirty="0" smtClean="0">
                <a:latin typeface="Huawei Sans" panose="020C0503030203020204" pitchFamily="34" charset="0"/>
              </a:rPr>
              <a:t>local-authorize</a:t>
            </a:r>
            <a:r>
              <a:rPr lang="en-US" sz="1600" dirty="0" smtClean="0">
                <a:latin typeface="Huawei Sans" panose="020C0503030203020204" pitchFamily="34" charset="0"/>
              </a:rPr>
              <a:t> { </a:t>
            </a:r>
            <a:r>
              <a:rPr lang="en-US" sz="1600" b="1" dirty="0" smtClean="0">
                <a:latin typeface="Huawei Sans" panose="020C0503030203020204" pitchFamily="34" charset="0"/>
              </a:rPr>
              <a:t>none</a:t>
            </a:r>
            <a:r>
              <a:rPr lang="en-US" sz="1600" dirty="0" smtClean="0">
                <a:latin typeface="Huawei Sans" panose="020C0503030203020204" pitchFamily="34" charset="0"/>
              </a:rPr>
              <a:t> | { </a:t>
            </a:r>
            <a:r>
              <a:rPr lang="en-US" sz="1600" b="1" dirty="0" err="1" smtClean="0">
                <a:latin typeface="Huawei Sans" panose="020C0503030203020204" pitchFamily="34" charset="0"/>
              </a:rPr>
              <a:t>acl</a:t>
            </a:r>
            <a:r>
              <a:rPr lang="en-US" sz="1600" dirty="0" smtClean="0">
                <a:latin typeface="Huawei Sans" panose="020C0503030203020204" pitchFamily="34" charset="0"/>
              </a:rPr>
              <a:t> | </a:t>
            </a:r>
            <a:r>
              <a:rPr lang="en-US" sz="1600" b="1" dirty="0" smtClean="0">
                <a:latin typeface="Huawei Sans" panose="020C0503030203020204" pitchFamily="34" charset="0"/>
              </a:rPr>
              <a:t>car</a:t>
            </a:r>
            <a:r>
              <a:rPr lang="en-US" sz="1600" dirty="0" smtClean="0">
                <a:latin typeface="Huawei Sans" panose="020C0503030203020204" pitchFamily="34" charset="0"/>
              </a:rPr>
              <a:t> | </a:t>
            </a:r>
            <a:r>
              <a:rPr lang="en-US" sz="1600" b="1" dirty="0" smtClean="0">
                <a:latin typeface="Huawei Sans" panose="020C0503030203020204" pitchFamily="34" charset="0"/>
              </a:rPr>
              <a:t>priority</a:t>
            </a:r>
            <a:r>
              <a:rPr lang="en-US" sz="1600" dirty="0" smtClean="0">
                <a:latin typeface="Huawei Sans" panose="020C0503030203020204" pitchFamily="34" charset="0"/>
              </a:rPr>
              <a:t> | </a:t>
            </a:r>
            <a:r>
              <a:rPr lang="en-US" sz="1600" b="1" dirty="0" err="1" smtClean="0">
                <a:latin typeface="Huawei Sans" panose="020C0503030203020204" pitchFamily="34" charset="0"/>
              </a:rPr>
              <a:t>ucl</a:t>
            </a:r>
            <a:r>
              <a:rPr lang="en-US" sz="1600" b="1" dirty="0" smtClean="0">
                <a:latin typeface="Huawei Sans" panose="020C0503030203020204" pitchFamily="34" charset="0"/>
              </a:rPr>
              <a:t>-group</a:t>
            </a:r>
            <a:r>
              <a:rPr lang="en-US" sz="1600" dirty="0" smtClean="0">
                <a:latin typeface="Huawei Sans" panose="020C0503030203020204" pitchFamily="34" charset="0"/>
              </a:rPr>
              <a:t> | </a:t>
            </a:r>
            <a:r>
              <a:rPr lang="en-US" sz="1600" b="1" dirty="0" err="1" smtClean="0">
                <a:latin typeface="Huawei Sans" panose="020C0503030203020204" pitchFamily="34" charset="0"/>
              </a:rPr>
              <a:t>vlan</a:t>
            </a:r>
            <a:r>
              <a:rPr lang="en-US" sz="1600"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a:extLst>
              <a:ext uri="{FF2B5EF4-FFF2-40B4-BE49-F238E27FC236}">
                <a16:creationId xmlns:a16="http://schemas.microsoft.com/office/drawing/2014/main" xmlns="" id="{2683E34D-F948-4861-A2DA-5897E9554D17}"/>
              </a:ext>
            </a:extLst>
          </p:cNvPr>
          <p:cNvSpPr/>
          <p:nvPr/>
        </p:nvSpPr>
        <p:spPr>
          <a:xfrm>
            <a:off x="928203" y="3813471"/>
            <a:ext cx="10233377" cy="400110"/>
          </a:xfrm>
          <a:prstGeom prst="rect">
            <a:avLst/>
          </a:prstGeom>
        </p:spPr>
        <p:txBody>
          <a:bodyPr wrap="square">
            <a:noAutofit/>
          </a:bodyPr>
          <a:lstStyle/>
          <a:p>
            <a:pPr fontAlgn="ctr">
              <a:lnSpc>
                <a:spcPts val="2400"/>
              </a:lnSpc>
            </a:pPr>
            <a:r>
              <a:rPr lang="en-US" sz="1400" dirty="0" smtClean="0">
                <a:latin typeface="Huawei Sans" panose="020C0503030203020204" pitchFamily="34" charset="0"/>
              </a:rPr>
              <a:t>User authorization information to be delivered to the control device is configured.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74966540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Autofit/>
          </a:bodyPr>
          <a:lstStyle/>
          <a:p>
            <a:r>
              <a:rPr lang="en-US" altLang="en-US" dirty="0"/>
              <a:t>Configuration Example: Networking Requirements and Authentication Planning</a:t>
            </a:r>
            <a:endParaRPr lang="en-US" altLang="zh-CN" dirty="0"/>
          </a:p>
        </p:txBody>
      </p:sp>
      <p:sp>
        <p:nvSpPr>
          <p:cNvPr id="74" name="圆角矩形 75"/>
          <p:cNvSpPr/>
          <p:nvPr/>
        </p:nvSpPr>
        <p:spPr bwMode="gray">
          <a:xfrm>
            <a:off x="6096000" y="1501639"/>
            <a:ext cx="5468983" cy="34050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Networking requirements</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a:extLst>
              <a:ext uri="{FF2B5EF4-FFF2-40B4-BE49-F238E27FC236}">
                <a16:creationId xmlns:a16="http://schemas.microsoft.com/office/drawing/2014/main" xmlns="" id="{8DAF5267-0E7A-4282-B5E3-24A52A24C6AE}"/>
              </a:ext>
            </a:extLst>
          </p:cNvPr>
          <p:cNvSpPr/>
          <p:nvPr/>
        </p:nvSpPr>
        <p:spPr bwMode="gray">
          <a:xfrm>
            <a:off x="6096000" y="1854745"/>
            <a:ext cx="5656023" cy="1947192"/>
          </a:xfrm>
          <a:prstGeom prst="rect">
            <a:avLst/>
          </a:prstGeom>
        </p:spPr>
        <p:txBody>
          <a:bodyPr wrap="square" lIns="48000" tIns="48000" rIns="48000" bIns="48000">
            <a:noAutofit/>
          </a:bodyPr>
          <a:lstStyle/>
          <a:p>
            <a:pPr fontAlgn="ctr">
              <a:lnSpc>
                <a:spcPct val="125000"/>
              </a:lnSpc>
            </a:pPr>
            <a:r>
              <a:rPr lang="en-US" sz="1400" dirty="0" smtClean="0">
                <a:latin typeface="Huawei Sans" panose="020C0503030203020204" pitchFamily="34" charset="0"/>
              </a:rPr>
              <a:t>Large campus networks have many access devices, so user access policy deployment is time-consuming and the policies are difficult to modify.</a:t>
            </a:r>
            <a:endParaRPr lang="en-US" altLang="zh-CN" sz="1400" dirty="0" smtClean="0">
              <a:latin typeface="Huawei Sans" panose="020C0503030203020204" pitchFamily="34" charset="0"/>
            </a:endParaRPr>
          </a:p>
          <a:p>
            <a:pPr fontAlgn="ctr">
              <a:lnSpc>
                <a:spcPct val="125000"/>
              </a:lnSpc>
            </a:pPr>
            <a:r>
              <a:rPr lang="en-US" sz="1400" dirty="0" smtClean="0">
                <a:latin typeface="Huawei Sans" panose="020C0503030203020204" pitchFamily="34" charset="0"/>
              </a:rPr>
              <a:t>The customer requires that NAC authentication and user access policies be configured on the gateway and the access policies be executed on access devices to simplify device deployment at the access layer.</a:t>
            </a:r>
            <a:endParaRPr lang="en-US" altLang="zh-CN" sz="1400" dirty="0" smtClean="0">
              <a:latin typeface="Huawei Sans" panose="020C0503030203020204" pitchFamily="34" charset="0"/>
            </a:endParaRPr>
          </a:p>
        </p:txBody>
      </p:sp>
      <p:sp>
        <p:nvSpPr>
          <p:cNvPr id="76" name="圆角矩形 75"/>
          <p:cNvSpPr/>
          <p:nvPr/>
        </p:nvSpPr>
        <p:spPr bwMode="gray">
          <a:xfrm>
            <a:off x="6149950" y="3829672"/>
            <a:ext cx="5413979" cy="34050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Authentication planning</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a:extLst>
              <a:ext uri="{FF2B5EF4-FFF2-40B4-BE49-F238E27FC236}">
                <a16:creationId xmlns:a16="http://schemas.microsoft.com/office/drawing/2014/main" xmlns="" id="{8DAF5267-0E7A-4282-B5E3-24A52A24C6AE}"/>
              </a:ext>
            </a:extLst>
          </p:cNvPr>
          <p:cNvSpPr/>
          <p:nvPr/>
        </p:nvSpPr>
        <p:spPr bwMode="gray">
          <a:xfrm>
            <a:off x="6096000" y="4194693"/>
            <a:ext cx="5364163" cy="2009540"/>
          </a:xfrm>
          <a:prstGeom prst="rect">
            <a:avLst/>
          </a:prstGeom>
        </p:spPr>
        <p:txBody>
          <a:bodyPr wrap="square" lIns="48000" tIns="48000" rIns="48000" bIns="48000">
            <a:noAutofit/>
          </a:bodyPr>
          <a:lstStyle/>
          <a:p>
            <a:pPr marL="285750" indent="-285750" fontAlgn="ctr">
              <a:lnSpc>
                <a:spcPct val="125000"/>
              </a:lnSpc>
              <a:buFont typeface="Arial" panose="020B0604020202020204" pitchFamily="34" charset="0"/>
              <a:buChar char="•"/>
            </a:pPr>
            <a:r>
              <a:rPr lang="en-US" altLang="zh-CN" sz="1400" dirty="0" smtClean="0">
                <a:latin typeface="Huawei Sans" panose="020C0503030203020204" pitchFamily="34" charset="0"/>
              </a:rPr>
              <a:t>Configure the gateway </a:t>
            </a:r>
            <a:r>
              <a:rPr lang="en-US" sz="1400" dirty="0" err="1" smtClean="0">
                <a:latin typeface="Huawei Sans" panose="020C0503030203020204" pitchFamily="34" charset="0"/>
              </a:rPr>
              <a:t>SW1</a:t>
            </a:r>
            <a:r>
              <a:rPr lang="en-US" sz="1400" dirty="0" smtClean="0">
                <a:latin typeface="Huawei Sans" panose="020C0503030203020204" pitchFamily="34" charset="0"/>
              </a:rPr>
              <a:t> as the control device and </a:t>
            </a:r>
            <a:r>
              <a:rPr lang="en-US" sz="1400" dirty="0" err="1" smtClean="0">
                <a:latin typeface="Huawei Sans" panose="020C0503030203020204" pitchFamily="34" charset="0"/>
              </a:rPr>
              <a:t>SW2</a:t>
            </a:r>
            <a:r>
              <a:rPr lang="en-US" sz="1400" dirty="0" smtClean="0">
                <a:latin typeface="Huawei Sans" panose="020C0503030203020204" pitchFamily="34" charset="0"/>
              </a:rPr>
              <a:t> as the access device.</a:t>
            </a:r>
            <a:endParaRPr lang="en-US" altLang="zh-CN" sz="1400" dirty="0" smtClean="0">
              <a:latin typeface="Huawei Sans" panose="020C0503030203020204" pitchFamily="34" charset="0"/>
            </a:endParaRPr>
          </a:p>
          <a:p>
            <a:pPr marL="285750" indent="-285750" fontAlgn="ctr">
              <a:lnSpc>
                <a:spcPct val="125000"/>
              </a:lnSpc>
              <a:buFont typeface="Arial" panose="020B0604020202020204" pitchFamily="34" charset="0"/>
              <a:buChar char="•"/>
            </a:pPr>
            <a:r>
              <a:rPr lang="en-US" sz="1400" dirty="0" smtClean="0">
                <a:latin typeface="Huawei Sans" panose="020C0503030203020204" pitchFamily="34" charset="0"/>
              </a:rPr>
              <a:t>Configure the control device to authenticate users and the access device to execute user access policies.</a:t>
            </a:r>
            <a:endParaRPr lang="en-US" altLang="zh-CN" sz="1400" dirty="0" smtClean="0">
              <a:latin typeface="Huawei Sans" panose="020C0503030203020204" pitchFamily="34" charset="0"/>
            </a:endParaRPr>
          </a:p>
          <a:p>
            <a:pPr marL="285750" indent="-285750" fontAlgn="ctr">
              <a:lnSpc>
                <a:spcPct val="125000"/>
              </a:lnSpc>
              <a:buFont typeface="Arial" panose="020B0604020202020204" pitchFamily="34" charset="0"/>
              <a:buChar char="•"/>
            </a:pPr>
            <a:r>
              <a:rPr lang="en-US" sz="1400" dirty="0" smtClean="0">
                <a:latin typeface="Huawei Sans" panose="020C0503030203020204" pitchFamily="34" charset="0"/>
              </a:rPr>
              <a:t>Configure VLAN 10 as the user VLAN and VLAN 20 as the management VLAN of the CAPWAP tunnel. In this example, 802.1X authentication is used.</a:t>
            </a:r>
            <a:endParaRPr lang="en-US" altLang="zh-CN" sz="1400" dirty="0">
              <a:latin typeface="Huawei Sans" panose="020C0503030203020204" pitchFamily="34" charset="0"/>
            </a:endParaRPr>
          </a:p>
        </p:txBody>
      </p:sp>
      <p:pic>
        <p:nvPicPr>
          <p:cNvPr id="46" name="图片 45" descr="接入交换机.png"/>
          <p:cNvPicPr>
            <a:picLocks noChangeAspect="1"/>
          </p:cNvPicPr>
          <p:nvPr/>
        </p:nvPicPr>
        <p:blipFill>
          <a:blip r:embed="rId3" cstate="print"/>
          <a:stretch>
            <a:fillRect/>
          </a:stretch>
        </p:blipFill>
        <p:spPr bwMode="gray">
          <a:xfrm>
            <a:off x="2000404" y="4951432"/>
            <a:ext cx="540000" cy="441818"/>
          </a:xfrm>
          <a:prstGeom prst="rect">
            <a:avLst/>
          </a:prstGeom>
        </p:spPr>
      </p:pic>
      <p:pic>
        <p:nvPicPr>
          <p:cNvPr id="47" name="图片 46" descr="PC.png"/>
          <p:cNvPicPr>
            <a:picLocks noChangeAspect="1"/>
          </p:cNvPicPr>
          <p:nvPr/>
        </p:nvPicPr>
        <p:blipFill>
          <a:blip r:embed="rId4" cstate="print"/>
          <a:stretch>
            <a:fillRect/>
          </a:stretch>
        </p:blipFill>
        <p:spPr bwMode="gray">
          <a:xfrm>
            <a:off x="1563519" y="5785521"/>
            <a:ext cx="539063" cy="414000"/>
          </a:xfrm>
          <a:prstGeom prst="rect">
            <a:avLst/>
          </a:prstGeom>
        </p:spPr>
      </p:pic>
      <p:pic>
        <p:nvPicPr>
          <p:cNvPr id="49" name="图片 48" descr="汇聚交换机.png"/>
          <p:cNvPicPr>
            <a:picLocks noChangeAspect="1"/>
          </p:cNvPicPr>
          <p:nvPr/>
        </p:nvPicPr>
        <p:blipFill>
          <a:blip r:embed="rId5" cstate="print"/>
          <a:stretch>
            <a:fillRect/>
          </a:stretch>
        </p:blipFill>
        <p:spPr bwMode="gray">
          <a:xfrm>
            <a:off x="2000404" y="3515098"/>
            <a:ext cx="540000" cy="441818"/>
          </a:xfrm>
          <a:prstGeom prst="rect">
            <a:avLst/>
          </a:prstGeom>
        </p:spPr>
      </p:pic>
      <p:cxnSp>
        <p:nvCxnSpPr>
          <p:cNvPr id="51" name="直接连接符 50"/>
          <p:cNvCxnSpPr>
            <a:stCxn id="46" idx="2"/>
            <a:endCxn id="47" idx="0"/>
          </p:cNvCxnSpPr>
          <p:nvPr/>
        </p:nvCxnSpPr>
        <p:spPr bwMode="gray">
          <a:xfrm flipH="1">
            <a:off x="1833051" y="5393250"/>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46" idx="2"/>
          </p:cNvCxnSpPr>
          <p:nvPr/>
        </p:nvCxnSpPr>
        <p:spPr bwMode="gray">
          <a:xfrm flipH="1" flipV="1">
            <a:off x="2270404" y="5393250"/>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6" idx="0"/>
            <a:endCxn id="49" idx="2"/>
          </p:cNvCxnSpPr>
          <p:nvPr/>
        </p:nvCxnSpPr>
        <p:spPr bwMode="gray">
          <a:xfrm flipV="1">
            <a:off x="2270404" y="3956916"/>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9" idx="0"/>
          </p:cNvCxnSpPr>
          <p:nvPr/>
        </p:nvCxnSpPr>
        <p:spPr bwMode="gray">
          <a:xfrm flipV="1">
            <a:off x="2270404" y="2732348"/>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bwMode="gray">
          <a:xfrm>
            <a:off x="2265288" y="3930937"/>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5" name="文本框 64"/>
          <p:cNvSpPr txBox="1"/>
          <p:nvPr/>
        </p:nvSpPr>
        <p:spPr bwMode="gray">
          <a:xfrm>
            <a:off x="2270404" y="3207321"/>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72" name="Freeform 159"/>
          <p:cNvSpPr>
            <a:spLocks noChangeAspect="1"/>
          </p:cNvSpPr>
          <p:nvPr/>
        </p:nvSpPr>
        <p:spPr bwMode="gray">
          <a:xfrm flipH="1">
            <a:off x="1708378" y="2174119"/>
            <a:ext cx="1130119" cy="5907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1798653" y="2367686"/>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79" name="文本框 78"/>
          <p:cNvSpPr txBox="1"/>
          <p:nvPr/>
        </p:nvSpPr>
        <p:spPr bwMode="gray">
          <a:xfrm>
            <a:off x="2514746" y="3612223"/>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80" name="文本框 79"/>
          <p:cNvSpPr txBox="1"/>
          <p:nvPr/>
        </p:nvSpPr>
        <p:spPr bwMode="gray">
          <a:xfrm>
            <a:off x="2478612" y="5059754"/>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81" name="文本框 80"/>
          <p:cNvSpPr txBox="1"/>
          <p:nvPr/>
        </p:nvSpPr>
        <p:spPr bwMode="gray">
          <a:xfrm>
            <a:off x="1392286" y="1426820"/>
            <a:ext cx="1499160"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82" name="文本框 81"/>
          <p:cNvSpPr txBox="1"/>
          <p:nvPr/>
        </p:nvSpPr>
        <p:spPr bwMode="gray">
          <a:xfrm>
            <a:off x="2265287" y="4668274"/>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83" name="文本框 82"/>
          <p:cNvSpPr txBox="1"/>
          <p:nvPr/>
        </p:nvSpPr>
        <p:spPr bwMode="gray">
          <a:xfrm>
            <a:off x="1354469" y="5305705"/>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84" name="文本框 83"/>
          <p:cNvSpPr txBox="1"/>
          <p:nvPr/>
        </p:nvSpPr>
        <p:spPr bwMode="gray">
          <a:xfrm>
            <a:off x="2358384" y="5308161"/>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85" name="图片 84" descr="PC.png"/>
          <p:cNvPicPr>
            <a:picLocks noChangeAspect="1"/>
          </p:cNvPicPr>
          <p:nvPr/>
        </p:nvPicPr>
        <p:blipFill>
          <a:blip r:embed="rId4" cstate="print"/>
          <a:stretch>
            <a:fillRect/>
          </a:stretch>
        </p:blipFill>
        <p:spPr bwMode="gray">
          <a:xfrm>
            <a:off x="2452666" y="5785521"/>
            <a:ext cx="539063" cy="414000"/>
          </a:xfrm>
          <a:prstGeom prst="rect">
            <a:avLst/>
          </a:prstGeom>
        </p:spPr>
      </p:pic>
      <p:sp>
        <p:nvSpPr>
          <p:cNvPr id="86" name="文本框 85"/>
          <p:cNvSpPr txBox="1"/>
          <p:nvPr/>
        </p:nvSpPr>
        <p:spPr bwMode="gray">
          <a:xfrm>
            <a:off x="1593973" y="5573998"/>
            <a:ext cx="688211" cy="171092"/>
          </a:xfrm>
          <a:prstGeom prst="rect">
            <a:avLst/>
          </a:prstGeom>
          <a:solidFill>
            <a:schemeClr val="bg1"/>
          </a:solidFill>
        </p:spPr>
        <p:txBody>
          <a:bodyPr wrap="none" lIns="0" tIns="0" rIns="0" bIns="0" rtlCol="0" anchor="ctr">
            <a:noAutofit/>
          </a:bodyPr>
          <a:lstStyle/>
          <a:p>
            <a:pPr algn="ctr" fontAlgn="ctr"/>
            <a:r>
              <a:rPr lang="en-US" sz="1200" dirty="0" smtClean="0">
                <a:latin typeface="Huawei Sans" panose="020C0503030203020204" pitchFamily="34" charset="0"/>
              </a:rPr>
              <a:t>VLAN 10</a:t>
            </a:r>
            <a:endParaRPr lang="en-US" altLang="zh-CN" sz="1200" dirty="0">
              <a:latin typeface="Huawei Sans" panose="020C0503030203020204" pitchFamily="34" charset="0"/>
            </a:endParaRPr>
          </a:p>
        </p:txBody>
      </p:sp>
      <p:sp>
        <p:nvSpPr>
          <p:cNvPr id="87" name="文本框 86"/>
          <p:cNvSpPr txBox="1"/>
          <p:nvPr/>
        </p:nvSpPr>
        <p:spPr bwMode="gray">
          <a:xfrm>
            <a:off x="1527793" y="4322417"/>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88" name="图片 87"/>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1854884" y="1896470"/>
            <a:ext cx="540000" cy="442800"/>
          </a:xfrm>
          <a:prstGeom prst="rect">
            <a:avLst/>
          </a:prstGeom>
        </p:spPr>
      </p:pic>
      <p:sp>
        <p:nvSpPr>
          <p:cNvPr id="89" name="文本框 88"/>
          <p:cNvSpPr txBox="1"/>
          <p:nvPr/>
        </p:nvSpPr>
        <p:spPr bwMode="gray">
          <a:xfrm>
            <a:off x="1868952" y="2906828"/>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90" name="文本框 89"/>
          <p:cNvSpPr txBox="1"/>
          <p:nvPr/>
        </p:nvSpPr>
        <p:spPr bwMode="gray">
          <a:xfrm>
            <a:off x="3086061" y="1494255"/>
            <a:ext cx="2245618"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16645857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Data Plan</a:t>
            </a:r>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2211793788"/>
              </p:ext>
            </p:extLst>
          </p:nvPr>
        </p:nvGraphicFramePr>
        <p:xfrm>
          <a:off x="918142" y="1457209"/>
          <a:ext cx="10355716" cy="4145280"/>
        </p:xfrm>
        <a:graphic>
          <a:graphicData uri="http://schemas.openxmlformats.org/drawingml/2006/table">
            <a:tbl>
              <a:tblPr/>
              <a:tblGrid>
                <a:gridCol w="3366585">
                  <a:extLst>
                    <a:ext uri="{9D8B030D-6E8A-4147-A177-3AD203B41FA5}">
                      <a16:colId xmlns:a16="http://schemas.microsoft.com/office/drawing/2014/main" xmlns="" val="20000"/>
                    </a:ext>
                  </a:extLst>
                </a:gridCol>
                <a:gridCol w="6989131">
                  <a:extLst>
                    <a:ext uri="{9D8B030D-6E8A-4147-A177-3AD203B41FA5}">
                      <a16:colId xmlns:a16="http://schemas.microsoft.com/office/drawing/2014/main" xmlns="" val="20001"/>
                    </a:ext>
                  </a:extLst>
                </a:gridCol>
              </a:tblGrid>
              <a:tr h="382011">
                <a:tc>
                  <a:txBody>
                    <a:bodyPr/>
                    <a:lstStyle/>
                    <a:p>
                      <a:pPr algn="ctr" fontAlgn="ctr">
                        <a:lnSpc>
                          <a:spcPct val="125000"/>
                        </a:lnSpc>
                      </a:pPr>
                      <a:r>
                        <a:rPr lang="en-US" sz="1600" b="1" dirty="0" smtClean="0">
                          <a:latin typeface="Huawei Sans" panose="020C0503030203020204" pitchFamily="34" charset="0"/>
                          <a:cs typeface="Huawei Sans" panose="020C0503030203020204" pitchFamily="34" charset="0"/>
                        </a:rPr>
                        <a:t>Item</a:t>
                      </a:r>
                      <a:endParaRPr lang="en-US" altLang="zh-CN" sz="1600" b="1" dirty="0">
                        <a:solidFill>
                          <a:schemeClr val="bg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25000"/>
                        </a:lnSpc>
                      </a:pPr>
                      <a:r>
                        <a:rPr lang="en-US" sz="1600" b="1" dirty="0" smtClean="0">
                          <a:latin typeface="Huawei Sans" panose="020C0503030203020204" pitchFamily="34" charset="0"/>
                          <a:cs typeface="Huawei Sans" panose="020C0503030203020204" pitchFamily="34" charset="0"/>
                        </a:rPr>
                        <a:t>Data</a:t>
                      </a:r>
                      <a:endParaRPr lang="en-US" altLang="zh-CN" sz="1600" b="1" dirty="0">
                        <a:solidFill>
                          <a:schemeClr val="bg1"/>
                        </a:solidFill>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RADIUS server</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IP address: </a:t>
                      </a:r>
                      <a:r>
                        <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rPr>
                        <a:t>192.168.4.30</a:t>
                      </a:r>
                      <a:endParaRPr lang="en-US" altLang="zh-CN"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Gateway switch (control device, </a:t>
                      </a:r>
                      <a:r>
                        <a:rPr lang="en-US" sz="1400" dirty="0" err="1" smtClean="0">
                          <a:latin typeface="Huawei Sans" panose="020C0503030203020204" pitchFamily="34" charset="0"/>
                          <a:cs typeface="Huawei Sans" panose="020C0503030203020204" pitchFamily="34" charset="0"/>
                        </a:rPr>
                        <a:t>SW1</a:t>
                      </a:r>
                      <a:r>
                        <a:rPr lang="en-US" sz="1400" dirty="0" smtClean="0">
                          <a:latin typeface="Huawei Sans" panose="020C0503030203020204" pitchFamily="34" charset="0"/>
                          <a:cs typeface="Huawei Sans" panose="020C0503030203020204" pitchFamily="34" charset="0"/>
                        </a:rPr>
                        <a:t>)</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VLAN to which the uplink interface </a:t>
                      </a:r>
                      <a:r>
                        <a:rPr lang="en-US" altLang="zh-CN" sz="1400" dirty="0" smtClean="0">
                          <a:latin typeface="Huawei Sans" panose="020C0503030203020204" pitchFamily="34" charset="0"/>
                          <a:cs typeface="Huawei Sans" panose="020C0503030203020204" pitchFamily="34" charset="0"/>
                        </a:rPr>
                        <a:t>GE0/0/3 </a:t>
                      </a:r>
                      <a:r>
                        <a:rPr lang="en-US" sz="1400" dirty="0" smtClean="0">
                          <a:latin typeface="Huawei Sans" panose="020C0503030203020204" pitchFamily="34" charset="0"/>
                          <a:cs typeface="Huawei Sans" panose="020C0503030203020204" pitchFamily="34" charset="0"/>
                        </a:rPr>
                        <a:t>belongs: VLAN 30</a:t>
                      </a:r>
                      <a:endPar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endParaRP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VLAN to which downlink interface GE0/0/1 belongs: VLAN 10 (user VLAN), VLAN 20 (management VLAN)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Access switch (</a:t>
                      </a:r>
                      <a:r>
                        <a:rPr lang="en-US" sz="1400" dirty="0" err="1" smtClean="0">
                          <a:latin typeface="Huawei Sans" panose="020C0503030203020204" pitchFamily="34" charset="0"/>
                          <a:cs typeface="Huawei Sans" panose="020C0503030203020204" pitchFamily="34" charset="0"/>
                        </a:rPr>
                        <a:t>SW2</a:t>
                      </a:r>
                      <a:r>
                        <a:rPr lang="en-US" sz="1400" dirty="0" smtClean="0">
                          <a:latin typeface="Huawei Sans" panose="020C0503030203020204" pitchFamily="34" charset="0"/>
                          <a:cs typeface="Huawei Sans" panose="020C0503030203020204" pitchFamily="34" charset="0"/>
                        </a:rPr>
                        <a:t>)</a:t>
                      </a:r>
                      <a:endParaRPr lang="en-US" altLang="zh-CN"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err="1" smtClean="0">
                          <a:latin typeface="Huawei Sans" panose="020C0503030203020204" pitchFamily="34" charset="0"/>
                          <a:cs typeface="Huawei Sans" panose="020C0503030203020204" pitchFamily="34" charset="0"/>
                        </a:rPr>
                        <a:t>VLAN</a:t>
                      </a:r>
                      <a:r>
                        <a:rPr lang="en-US" sz="1400" dirty="0" smtClean="0">
                          <a:latin typeface="Huawei Sans" panose="020C0503030203020204" pitchFamily="34" charset="0"/>
                          <a:cs typeface="Huawei Sans" panose="020C0503030203020204" pitchFamily="34" charset="0"/>
                        </a:rPr>
                        <a:t> to which users belong: </a:t>
                      </a:r>
                      <a:r>
                        <a:rPr lang="en-US" sz="1400" dirty="0" err="1" smtClean="0">
                          <a:latin typeface="Huawei Sans" panose="020C0503030203020204" pitchFamily="34" charset="0"/>
                          <a:cs typeface="Huawei Sans" panose="020C0503030203020204" pitchFamily="34" charset="0"/>
                        </a:rPr>
                        <a:t>VLAN</a:t>
                      </a:r>
                      <a:r>
                        <a:rPr lang="en-US" sz="1400" dirty="0" smtClean="0">
                          <a:latin typeface="Huawei Sans" panose="020C0503030203020204" pitchFamily="34" charset="0"/>
                          <a:cs typeface="Huawei Sans" panose="020C0503030203020204" pitchFamily="34" charset="0"/>
                        </a:rPr>
                        <a:t> 10</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RADIUS scheme</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034" rtl="0" eaLnBrk="1" fontAlgn="ctr" latinLnBrk="0" hangingPunct="1">
                        <a:lnSpc>
                          <a:spcPct val="125000"/>
                        </a:lnSpc>
                        <a:spcBef>
                          <a:spcPts val="0"/>
                        </a:spcBef>
                        <a:spcAft>
                          <a:spcPts val="0"/>
                        </a:spcAft>
                        <a:buClrTx/>
                        <a:buSzTx/>
                        <a:buFont typeface="Arial" panose="020B0604020202020204" pitchFamily="34" charset="0"/>
                        <a:buChar char="•"/>
                        <a:tabLst/>
                        <a:defRPr/>
                      </a:pPr>
                      <a:r>
                        <a:rPr lang="en-US" sz="1400" dirty="0" smtClean="0">
                          <a:latin typeface="Huawei Sans" panose="020C0503030203020204" pitchFamily="34" charset="0"/>
                          <a:cs typeface="Huawei Sans" panose="020C0503030203020204" pitchFamily="34" charset="0"/>
                        </a:rPr>
                        <a:t>Authentication server IP address: </a:t>
                      </a:r>
                      <a:r>
                        <a:rPr lang="en-US" altLang="zh-CN" sz="1400" dirty="0" smtClean="0">
                          <a:effectLst/>
                          <a:latin typeface="Huawei Sans" panose="020C0503030203020204" pitchFamily="34" charset="0"/>
                          <a:cs typeface="Huawei Sans" panose="020C0503030203020204" pitchFamily="34" charset="0"/>
                          <a:sym typeface="Huawei Sans" panose="020C0503030203020204" pitchFamily="34" charset="0"/>
                        </a:rPr>
                        <a:t>192.168.4.30</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Authentication server port number: 1812</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Shared key of the RADIUS server: Huawei@123</a:t>
                      </a:r>
                    </a:p>
                    <a:p>
                      <a:pPr marL="285750" indent="-285750" algn="l" fontAlgn="ctr">
                        <a:lnSpc>
                          <a:spcPct val="125000"/>
                        </a:lnSpc>
                        <a:buFont typeface="Arial" panose="020B0604020202020204" pitchFamily="34" charset="0"/>
                        <a:buChar char="•"/>
                      </a:pPr>
                      <a:r>
                        <a:rPr lang="en-US" sz="1400" dirty="0" smtClean="0">
                          <a:latin typeface="Huawei Sans" panose="020C0503030203020204" pitchFamily="34" charset="0"/>
                          <a:cs typeface="Huawei Sans" panose="020C0503030203020204" pitchFamily="34" charset="0"/>
                        </a:rPr>
                        <a:t>Authentication domain: </a:t>
                      </a:r>
                      <a:r>
                        <a:rPr lang="en-US" sz="1400" dirty="0" err="1" smtClean="0">
                          <a:latin typeface="Huawei Sans" panose="020C0503030203020204" pitchFamily="34" charset="0"/>
                          <a:cs typeface="Huawei Sans" panose="020C0503030203020204" pitchFamily="34" charset="0"/>
                        </a:rPr>
                        <a:t>nac</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45146">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ACL number of the post-authentication domain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latin typeface="Huawei Sans" panose="020C0503030203020204" pitchFamily="34" charset="0"/>
                          <a:cs typeface="Huawei Sans" panose="020C0503030203020204" pitchFamily="34" charset="0"/>
                        </a:rPr>
                        <a:t>3001</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5146">
                <a:tc>
                  <a:txBody>
                    <a:bodyPr/>
                    <a:lstStyle/>
                    <a:p>
                      <a:pPr algn="l" fontAlgn="ctr">
                        <a:lnSpc>
                          <a:spcPct val="125000"/>
                        </a:lnSpc>
                      </a:pPr>
                      <a:r>
                        <a:rPr lang="en-US" sz="1400" dirty="0" smtClean="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Access permission</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ctr">
                        <a:lnSpc>
                          <a:spcPct val="125000"/>
                        </a:lnSpc>
                      </a:pPr>
                      <a:r>
                        <a:rPr lang="en-US" sz="1400" dirty="0" smtClean="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Prohibit access to resources on the 192.168.5.0/24 network segment.</a:t>
                      </a:r>
                      <a:endParaRPr lang="en-US" sz="1400" dirty="0">
                        <a:effectLst/>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343221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Procedure (1)</a:t>
            </a:r>
            <a:endParaRPr lang="en-US" altLang="zh-CN" dirty="0"/>
          </a:p>
        </p:txBody>
      </p:sp>
      <p:sp>
        <p:nvSpPr>
          <p:cNvPr id="5" name="文本框 4"/>
          <p:cNvSpPr txBox="1"/>
          <p:nvPr/>
        </p:nvSpPr>
        <p:spPr bwMode="auto">
          <a:xfrm>
            <a:off x="6203759" y="1185317"/>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a:pPr>
            <a:r>
              <a:rPr lang="en-US" sz="1600" dirty="0" smtClean="0">
                <a:solidFill>
                  <a:srgbClr val="000000"/>
                </a:solidFill>
                <a:latin typeface="Huawei Sans" panose="020C0503030203020204" pitchFamily="34" charset="0"/>
              </a:rPr>
              <a:t>Create </a:t>
            </a:r>
            <a:r>
              <a:rPr lang="en-US" sz="1600" dirty="0" err="1" smtClean="0">
                <a:solidFill>
                  <a:srgbClr val="000000"/>
                </a:solidFill>
                <a:latin typeface="Huawei Sans" panose="020C0503030203020204" pitchFamily="34" charset="0"/>
              </a:rPr>
              <a:t>VLANs</a:t>
            </a:r>
            <a:r>
              <a:rPr lang="en-US" sz="1600" dirty="0" smtClean="0">
                <a:solidFill>
                  <a:srgbClr val="000000"/>
                </a:solidFill>
                <a:latin typeface="Huawei Sans" panose="020C0503030203020204" pitchFamily="34" charset="0"/>
              </a:rPr>
              <a:t> and configure the allowed </a:t>
            </a:r>
            <a:r>
              <a:rPr lang="en-US" sz="1600" dirty="0" err="1" smtClean="0">
                <a:solidFill>
                  <a:srgbClr val="000000"/>
                </a:solidFill>
                <a:latin typeface="Huawei Sans" panose="020C0503030203020204" pitchFamily="34" charset="0"/>
              </a:rPr>
              <a:t>VLANs</a:t>
            </a:r>
            <a:r>
              <a:rPr lang="en-US" sz="1600" dirty="0" smtClean="0">
                <a:solidFill>
                  <a:srgbClr val="000000"/>
                </a:solidFill>
                <a:latin typeface="Huawei Sans" panose="020C0503030203020204" pitchFamily="34" charset="0"/>
              </a:rPr>
              <a:t> on interfaces.</a:t>
            </a:r>
            <a:endParaRPr lang="en-US" sz="1600" dirty="0">
              <a:solidFill>
                <a:srgbClr val="000000"/>
              </a:solidFill>
              <a:latin typeface="Huawei Sans" panose="020C0503030203020204" pitchFamily="34" charset="0"/>
            </a:endParaRPr>
          </a:p>
        </p:txBody>
      </p:sp>
      <p:sp>
        <p:nvSpPr>
          <p:cNvPr id="82" name="文本框 81"/>
          <p:cNvSpPr txBox="1"/>
          <p:nvPr/>
        </p:nvSpPr>
        <p:spPr bwMode="auto">
          <a:xfrm>
            <a:off x="6203759" y="1825622"/>
            <a:ext cx="5256403"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2"/>
            </a:pPr>
            <a:r>
              <a:rPr lang="en-US" sz="1600" dirty="0" smtClean="0">
                <a:solidFill>
                  <a:srgbClr val="000000"/>
                </a:solidFill>
                <a:latin typeface="Huawei Sans" panose="020C0503030203020204" pitchFamily="34" charset="0"/>
              </a:rPr>
              <a:t>On the control device, configure an interface address pool on </a:t>
            </a:r>
            <a:r>
              <a:rPr lang="en-US" sz="1600" dirty="0" err="1" smtClean="0">
                <a:solidFill>
                  <a:srgbClr val="000000"/>
                </a:solidFill>
                <a:latin typeface="Huawei Sans" panose="020C0503030203020204" pitchFamily="34" charset="0"/>
              </a:rPr>
              <a:t>VLANIF</a:t>
            </a:r>
            <a:r>
              <a:rPr lang="en-US" sz="1600" dirty="0" smtClean="0">
                <a:solidFill>
                  <a:srgbClr val="000000"/>
                </a:solidFill>
                <a:latin typeface="Huawei Sans" panose="020C0503030203020204" pitchFamily="34" charset="0"/>
              </a:rPr>
              <a:t> 10 to assign IP addresses to users.</a:t>
            </a:r>
            <a:endParaRPr lang="en-US" sz="1600" dirty="0">
              <a:solidFill>
                <a:srgbClr val="000000"/>
              </a:solidFill>
              <a:latin typeface="Huawei Sans" panose="020C0503030203020204" pitchFamily="34" charset="0"/>
            </a:endParaRPr>
          </a:p>
        </p:txBody>
      </p:sp>
      <p:sp>
        <p:nvSpPr>
          <p:cNvPr id="84" name="Rectangle 3"/>
          <p:cNvSpPr/>
          <p:nvPr/>
        </p:nvSpPr>
        <p:spPr>
          <a:xfrm>
            <a:off x="6361042" y="2840390"/>
            <a:ext cx="5388045" cy="1182970"/>
          </a:xfrm>
          <a:prstGeom prst="rect">
            <a:avLst/>
          </a:prstGeom>
          <a:solidFill>
            <a:schemeClr val="bg1">
              <a:lumMod val="85000"/>
            </a:schemeClr>
          </a:solidFill>
          <a:ln>
            <a:noFill/>
          </a:ln>
        </p:spPr>
        <p:txBody>
          <a:bodyPr wrap="square">
            <a:noAutofit/>
          </a:bodyPr>
          <a:lstStyle/>
          <a:p>
            <a:pPr fontAlgn="ct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a:t>
            </a:r>
            <a:r>
              <a:rPr lang="en-US" sz="1400" dirty="0" err="1" smtClean="0">
                <a:latin typeface="Huawei Sans" panose="020C0503030203020204" pitchFamily="34" charset="0"/>
              </a:rPr>
              <a:t>dhcp</a:t>
            </a:r>
            <a:r>
              <a:rPr lang="en-US" sz="1400" dirty="0" smtClean="0">
                <a:latin typeface="Huawei Sans" panose="020C0503030203020204" pitchFamily="34" charset="0"/>
              </a:rPr>
              <a:t> enable</a:t>
            </a:r>
          </a:p>
          <a:p>
            <a:pPr fontAlgn="ctr"/>
            <a:r>
              <a:rPr lang="en-US" sz="1400" dirty="0" smtClean="0">
                <a:latin typeface="Huawei Sans" panose="020C0503030203020204" pitchFamily="34" charset="0"/>
              </a:rPr>
              <a:t>[</a:t>
            </a:r>
            <a:r>
              <a:rPr lang="en-US" sz="1400" dirty="0" err="1" smtClean="0">
                <a:latin typeface="Huawei Sans" panose="020C0503030203020204" pitchFamily="34" charset="0"/>
              </a:rPr>
              <a:t>SW1</a:t>
            </a:r>
            <a:r>
              <a:rPr lang="en-US" sz="1400" dirty="0" smtClean="0">
                <a:latin typeface="Huawei Sans" panose="020C0503030203020204" pitchFamily="34" charset="0"/>
              </a:rPr>
              <a:t>]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10</a:t>
            </a:r>
          </a:p>
          <a:p>
            <a:pPr fontAlgn="ctr"/>
            <a:r>
              <a:rPr lang="en-US" sz="1400" dirty="0" smtClean="0">
                <a:latin typeface="Huawei Sans" panose="020C0503030203020204" pitchFamily="34" charset="0"/>
              </a:rPr>
              <a:t>[SW1-Vlanif10] </a:t>
            </a:r>
            <a:r>
              <a:rPr lang="en-US" sz="1400" dirty="0" err="1" smtClean="0">
                <a:latin typeface="Huawei Sans" panose="020C0503030203020204" pitchFamily="34" charset="0"/>
              </a:rPr>
              <a:t>ip</a:t>
            </a:r>
            <a:r>
              <a:rPr lang="en-US" sz="1400" dirty="0" smtClean="0">
                <a:latin typeface="Huawei Sans" panose="020C0503030203020204" pitchFamily="34" charset="0"/>
              </a:rPr>
              <a:t> address 192.168.1.1 255.255.255.0</a:t>
            </a:r>
          </a:p>
          <a:p>
            <a:pPr fontAlgn="ctr"/>
            <a:r>
              <a:rPr lang="en-US" sz="1400" dirty="0" smtClean="0">
                <a:latin typeface="Huawei Sans" panose="020C0503030203020204" pitchFamily="34" charset="0"/>
              </a:rPr>
              <a:t>[</a:t>
            </a:r>
            <a:r>
              <a:rPr lang="en-US" sz="1400" dirty="0" err="1" smtClean="0">
                <a:latin typeface="Huawei Sans" panose="020C0503030203020204" pitchFamily="34" charset="0"/>
              </a:rPr>
              <a:t>SW1-Vlanif10</a:t>
            </a:r>
            <a:r>
              <a:rPr lang="en-US" sz="1400" dirty="0" smtClean="0">
                <a:latin typeface="Huawei Sans" panose="020C0503030203020204" pitchFamily="34" charset="0"/>
              </a:rPr>
              <a:t>] </a:t>
            </a:r>
            <a:r>
              <a:rPr lang="en-US" sz="1400" dirty="0" err="1" smtClean="0">
                <a:latin typeface="Huawei Sans" panose="020C0503030203020204" pitchFamily="34" charset="0"/>
              </a:rPr>
              <a:t>dhcp</a:t>
            </a:r>
            <a:r>
              <a:rPr lang="en-US" sz="1400" dirty="0" smtClean="0">
                <a:latin typeface="Huawei Sans" panose="020C0503030203020204" pitchFamily="34" charset="0"/>
              </a:rPr>
              <a:t> select interface</a:t>
            </a:r>
          </a:p>
          <a:p>
            <a:pPr fontAlgn="ctr"/>
            <a:r>
              <a:rPr lang="en-US" sz="1400" dirty="0" smtClean="0">
                <a:latin typeface="Huawei Sans" panose="020C0503030203020204" pitchFamily="34" charset="0"/>
              </a:rPr>
              <a:t>[</a:t>
            </a:r>
            <a:r>
              <a:rPr lang="en-US" sz="1400" dirty="0" err="1" smtClean="0">
                <a:latin typeface="Huawei Sans" panose="020C0503030203020204" pitchFamily="34" charset="0"/>
              </a:rPr>
              <a:t>SW1-Vlanif10</a:t>
            </a:r>
            <a:r>
              <a:rPr lang="en-US" sz="1400" dirty="0" smtClean="0">
                <a:latin typeface="Huawei Sans" panose="020C0503030203020204" pitchFamily="34" charset="0"/>
              </a:rPr>
              <a:t>] quit</a:t>
            </a:r>
            <a:endParaRPr lang="en-US" sz="1400" dirty="0">
              <a:latin typeface="Huawei Sans" panose="020C0503030203020204" pitchFamily="34" charset="0"/>
            </a:endParaRPr>
          </a:p>
        </p:txBody>
      </p:sp>
      <p:grpSp>
        <p:nvGrpSpPr>
          <p:cNvPr id="86" name="组合 85"/>
          <p:cNvGrpSpPr/>
          <p:nvPr/>
        </p:nvGrpSpPr>
        <p:grpSpPr>
          <a:xfrm>
            <a:off x="1532109" y="1107401"/>
            <a:ext cx="4027383" cy="5018980"/>
            <a:chOff x="2323418" y="1171210"/>
            <a:chExt cx="4027383" cy="5018980"/>
          </a:xfrm>
        </p:grpSpPr>
        <p:pic>
          <p:nvPicPr>
            <p:cNvPr id="46" name="图片 45"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47" name="图片 46"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50" name="图片 49"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51" name="直接连接符 50"/>
            <p:cNvCxnSpPr>
              <a:stCxn id="46" idx="2"/>
              <a:endCxn id="47"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46"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6" idx="0"/>
              <a:endCxn id="50"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0"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0" name="文本框 59"/>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61"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63" name="文本框 62"/>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64" name="文本框 63"/>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66" name="文本框 65"/>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67" name="文本框 66"/>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8" name="文本框 67"/>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69" name="文本框 68"/>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3" name="图片 72"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5" name="文本框 74"/>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76" name="文本框 75"/>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77" name="图片 7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78" name="文本框 77"/>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85" name="文本框 84"/>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31260837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(2)</a:t>
            </a:r>
          </a:p>
        </p:txBody>
      </p:sp>
      <p:sp>
        <p:nvSpPr>
          <p:cNvPr id="4" name="Rectangle 3"/>
          <p:cNvSpPr/>
          <p:nvPr/>
        </p:nvSpPr>
        <p:spPr>
          <a:xfrm>
            <a:off x="6278286" y="1925270"/>
            <a:ext cx="5470802" cy="2022315"/>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interface </a:t>
            </a:r>
            <a:r>
              <a:rPr lang="en-US" sz="1400" dirty="0" err="1">
                <a:latin typeface="Huawei Sans" panose="020C0503030203020204" pitchFamily="34" charset="0"/>
              </a:rPr>
              <a:t>vlanif</a:t>
            </a:r>
            <a:r>
              <a:rPr lang="en-US" sz="1400" dirty="0">
                <a:latin typeface="Huawei Sans" panose="020C0503030203020204" pitchFamily="34" charset="0"/>
              </a:rPr>
              <a:t> 20</a:t>
            </a:r>
          </a:p>
          <a:p>
            <a:pPr fontAlgn="ctr"/>
            <a:r>
              <a:rPr lang="en-US" sz="1400" dirty="0">
                <a:latin typeface="Huawei Sans" panose="020C0503030203020204" pitchFamily="34" charset="0"/>
              </a:rPr>
              <a:t>[SW1-Vlanif20] </a:t>
            </a:r>
            <a:r>
              <a:rPr lang="en-US" sz="1400" dirty="0" err="1">
                <a:latin typeface="Huawei Sans" panose="020C0503030203020204" pitchFamily="34" charset="0"/>
              </a:rPr>
              <a:t>ip</a:t>
            </a:r>
            <a:r>
              <a:rPr lang="en-US" sz="1400" dirty="0">
                <a:latin typeface="Huawei Sans" panose="020C0503030203020204" pitchFamily="34" charset="0"/>
              </a:rPr>
              <a:t> address 192.168.2.1 255.255.255.0</a:t>
            </a:r>
          </a:p>
          <a:p>
            <a:pPr fontAlgn="ctr"/>
            <a:r>
              <a:rPr lang="en-US" sz="1400" dirty="0">
                <a:latin typeface="Huawei Sans" panose="020C0503030203020204" pitchFamily="34" charset="0"/>
              </a:rPr>
              <a:t>[</a:t>
            </a:r>
            <a:r>
              <a:rPr lang="en-US" sz="1400" dirty="0" err="1">
                <a:latin typeface="Huawei Sans" panose="020C0503030203020204" pitchFamily="34" charset="0"/>
              </a:rPr>
              <a:t>SW1-Vlanif20</a:t>
            </a:r>
            <a:r>
              <a:rPr lang="en-US" sz="1400" dirty="0">
                <a:latin typeface="Huawei Sans" panose="020C0503030203020204" pitchFamily="34" charset="0"/>
              </a:rPr>
              <a:t>] </a:t>
            </a:r>
            <a:r>
              <a:rPr lang="en-US" sz="1400" dirty="0" err="1">
                <a:latin typeface="Huawei Sans" panose="020C0503030203020204" pitchFamily="34" charset="0"/>
              </a:rPr>
              <a:t>dhcp</a:t>
            </a:r>
            <a:r>
              <a:rPr lang="en-US" sz="1400" dirty="0">
                <a:latin typeface="Huawei Sans" panose="020C0503030203020204" pitchFamily="34" charset="0"/>
              </a:rPr>
              <a:t> select interface</a:t>
            </a:r>
          </a:p>
          <a:p>
            <a:pPr fontAlgn="ctr"/>
            <a:r>
              <a:rPr lang="en-US" sz="1400" dirty="0">
                <a:latin typeface="Huawei Sans" panose="020C0503030203020204" pitchFamily="34" charset="0"/>
              </a:rPr>
              <a:t>[SW1-Vlanif20] </a:t>
            </a:r>
            <a:r>
              <a:rPr lang="en-US" sz="1400" dirty="0" err="1">
                <a:latin typeface="Huawei Sans" panose="020C0503030203020204" pitchFamily="34" charset="0"/>
              </a:rPr>
              <a:t>dhcp</a:t>
            </a:r>
            <a:r>
              <a:rPr lang="en-US" sz="1400" dirty="0">
                <a:latin typeface="Huawei Sans" panose="020C0503030203020204" pitchFamily="34" charset="0"/>
              </a:rPr>
              <a:t> server option 43 </a:t>
            </a:r>
            <a:r>
              <a:rPr lang="en-US" sz="1400" dirty="0" err="1">
                <a:latin typeface="Huawei Sans" panose="020C0503030203020204" pitchFamily="34" charset="0"/>
              </a:rPr>
              <a:t>ip</a:t>
            </a:r>
            <a:r>
              <a:rPr lang="en-US" sz="1400" dirty="0">
                <a:latin typeface="Huawei Sans" panose="020C0503030203020204" pitchFamily="34" charset="0"/>
              </a:rPr>
              <a:t>-address 192.168.2.1</a:t>
            </a:r>
          </a:p>
          <a:p>
            <a:pPr fontAlgn="ctr"/>
            <a:r>
              <a:rPr lang="en-US" sz="1400" dirty="0">
                <a:latin typeface="Huawei Sans" panose="020C0503030203020204" pitchFamily="34" charset="0"/>
              </a:rPr>
              <a:t>[</a:t>
            </a:r>
            <a:r>
              <a:rPr lang="en-US" sz="1400" dirty="0" err="1">
                <a:latin typeface="Huawei Sans" panose="020C0503030203020204" pitchFamily="34" charset="0"/>
              </a:rPr>
              <a:t>SW1-Vlanif20</a:t>
            </a:r>
            <a:r>
              <a:rPr lang="en-US" sz="1400" dirty="0">
                <a:latin typeface="Huawei Sans" panose="020C0503030203020204" pitchFamily="34" charset="0"/>
              </a:rPr>
              <a:t>] quit</a:t>
            </a: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a:t>
            </a:r>
            <a:r>
              <a:rPr lang="en-US" sz="1400" dirty="0" err="1">
                <a:latin typeface="Huawei Sans" panose="020C0503030203020204" pitchFamily="34" charset="0"/>
              </a:rPr>
              <a:t>capwap</a:t>
            </a:r>
            <a:r>
              <a:rPr lang="en-US" sz="1400" dirty="0">
                <a:latin typeface="Huawei Sans" panose="020C0503030203020204" pitchFamily="34" charset="0"/>
              </a:rPr>
              <a:t> source interface </a:t>
            </a:r>
            <a:r>
              <a:rPr lang="en-US" sz="1400" dirty="0" err="1">
                <a:latin typeface="Huawei Sans" panose="020C0503030203020204" pitchFamily="34" charset="0"/>
              </a:rPr>
              <a:t>vlanif</a:t>
            </a:r>
            <a:r>
              <a:rPr lang="en-US" sz="1400" dirty="0">
                <a:latin typeface="Huawei Sans" panose="020C0503030203020204" pitchFamily="34" charset="0"/>
              </a:rPr>
              <a:t> 20</a:t>
            </a: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as-</a:t>
            </a:r>
            <a:r>
              <a:rPr lang="en-US" sz="1400" dirty="0" err="1">
                <a:latin typeface="Huawei Sans" panose="020C0503030203020204" pitchFamily="34" charset="0"/>
              </a:rPr>
              <a:t>auth</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-as-</a:t>
            </a:r>
            <a:r>
              <a:rPr lang="en-US" sz="1400" dirty="0" err="1">
                <a:latin typeface="Huawei Sans" panose="020C0503030203020204" pitchFamily="34" charset="0"/>
              </a:rPr>
              <a:t>auth</a:t>
            </a:r>
            <a:r>
              <a:rPr lang="en-US" sz="1400" dirty="0">
                <a:latin typeface="Huawei Sans" panose="020C0503030203020204" pitchFamily="34" charset="0"/>
              </a:rPr>
              <a:t>] </a:t>
            </a:r>
            <a:r>
              <a:rPr lang="en-US" sz="1400" dirty="0" err="1">
                <a:latin typeface="Huawei Sans" panose="020C0503030203020204" pitchFamily="34" charset="0"/>
              </a:rPr>
              <a:t>auth</a:t>
            </a:r>
            <a:r>
              <a:rPr lang="en-US" sz="1400" dirty="0">
                <a:latin typeface="Huawei Sans" panose="020C0503030203020204" pitchFamily="34" charset="0"/>
              </a:rPr>
              <a:t>-mode none</a:t>
            </a: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-as-</a:t>
            </a:r>
            <a:r>
              <a:rPr lang="en-US" sz="1400" dirty="0" err="1">
                <a:latin typeface="Huawei Sans" panose="020C0503030203020204" pitchFamily="34" charset="0"/>
              </a:rPr>
              <a:t>auth</a:t>
            </a:r>
            <a:r>
              <a:rPr lang="en-US" sz="1400" dirty="0">
                <a:latin typeface="Huawei Sans" panose="020C0503030203020204" pitchFamily="34" charset="0"/>
              </a:rPr>
              <a:t>] quit</a:t>
            </a:r>
          </a:p>
        </p:txBody>
      </p:sp>
      <p:sp>
        <p:nvSpPr>
          <p:cNvPr id="5" name="文本框 4"/>
          <p:cNvSpPr txBox="1"/>
          <p:nvPr/>
        </p:nvSpPr>
        <p:spPr bwMode="auto">
          <a:xfrm>
            <a:off x="6203759" y="1185317"/>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3"/>
            </a:pPr>
            <a:r>
              <a:rPr lang="en-US" sz="1600" dirty="0" smtClean="0">
                <a:solidFill>
                  <a:srgbClr val="000000"/>
                </a:solidFill>
                <a:latin typeface="Huawei Sans" panose="020C0503030203020204" pitchFamily="34" charset="0"/>
              </a:rPr>
              <a:t>Configure the control device and access device to establish a </a:t>
            </a:r>
            <a:r>
              <a:rPr lang="en-US" altLang="zh-CN" sz="1600" dirty="0" err="1" smtClean="0">
                <a:solidFill>
                  <a:srgbClr val="000000"/>
                </a:solidFill>
                <a:latin typeface="Huawei Sans" panose="020C0503030203020204" pitchFamily="34" charset="0"/>
              </a:rPr>
              <a:t>CAPWAP</a:t>
            </a:r>
            <a:r>
              <a:rPr lang="en-US" altLang="zh-CN" sz="1600" dirty="0" smtClean="0">
                <a:solidFill>
                  <a:srgbClr val="000000"/>
                </a:solidFill>
                <a:latin typeface="Huawei Sans" panose="020C0503030203020204" pitchFamily="34" charset="0"/>
              </a:rPr>
              <a:t> tunnel</a:t>
            </a:r>
            <a:r>
              <a:rPr lang="en-US" sz="1600" dirty="0" smtClean="0">
                <a:solidFill>
                  <a:srgbClr val="000000"/>
                </a:solidFill>
                <a:latin typeface="Huawei Sans" panose="020C0503030203020204" pitchFamily="34" charset="0"/>
              </a:rPr>
              <a: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5" name="Rectangle 3"/>
          <p:cNvSpPr/>
          <p:nvPr/>
        </p:nvSpPr>
        <p:spPr>
          <a:xfrm>
            <a:off x="6278286" y="4156970"/>
            <a:ext cx="5470802" cy="1006040"/>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SW2</a:t>
            </a:r>
            <a:r>
              <a:rPr lang="en-US" sz="1400" dirty="0">
                <a:latin typeface="Huawei Sans" panose="020C0503030203020204" pitchFamily="34" charset="0"/>
              </a:rPr>
              <a:t>] interface </a:t>
            </a:r>
            <a:r>
              <a:rPr lang="en-US" sz="1400" dirty="0" err="1">
                <a:latin typeface="Huawei Sans" panose="020C0503030203020204" pitchFamily="34" charset="0"/>
              </a:rPr>
              <a:t>vlanif</a:t>
            </a:r>
            <a:r>
              <a:rPr lang="en-US" sz="1400" dirty="0">
                <a:latin typeface="Huawei Sans" panose="020C0503030203020204" pitchFamily="34" charset="0"/>
              </a:rPr>
              <a:t> 20</a:t>
            </a:r>
          </a:p>
          <a:p>
            <a:pPr fontAlgn="ctr"/>
            <a:r>
              <a:rPr lang="en-US" sz="1400" dirty="0">
                <a:latin typeface="Huawei Sans" panose="020C0503030203020204" pitchFamily="34" charset="0"/>
              </a:rPr>
              <a:t>[</a:t>
            </a:r>
            <a:r>
              <a:rPr lang="en-US" sz="1400" dirty="0" err="1">
                <a:latin typeface="Huawei Sans" panose="020C0503030203020204" pitchFamily="34" charset="0"/>
              </a:rPr>
              <a:t>SW2-Vlanif20</a:t>
            </a:r>
            <a:r>
              <a:rPr lang="en-US" sz="1400" dirty="0">
                <a:latin typeface="Huawei Sans" panose="020C0503030203020204" pitchFamily="34" charset="0"/>
              </a:rPr>
              <a:t>] </a:t>
            </a:r>
            <a:r>
              <a:rPr lang="en-US" sz="1400" dirty="0" err="1">
                <a:latin typeface="Huawei Sans" panose="020C0503030203020204" pitchFamily="34" charset="0"/>
              </a:rPr>
              <a:t>ip</a:t>
            </a:r>
            <a:r>
              <a:rPr lang="en-US" sz="1400" dirty="0">
                <a:latin typeface="Huawei Sans" panose="020C0503030203020204" pitchFamily="34" charset="0"/>
              </a:rPr>
              <a:t> address </a:t>
            </a:r>
            <a:r>
              <a:rPr lang="en-US" sz="1400" dirty="0" err="1">
                <a:latin typeface="Huawei Sans" panose="020C0503030203020204" pitchFamily="34" charset="0"/>
              </a:rPr>
              <a:t>dhcp-alloc</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SW2-Vlanif20</a:t>
            </a:r>
            <a:r>
              <a:rPr lang="en-US" sz="1400" dirty="0">
                <a:latin typeface="Huawei Sans" panose="020C0503030203020204" pitchFamily="34" charset="0"/>
              </a:rPr>
              <a:t>] quit</a:t>
            </a:r>
          </a:p>
          <a:p>
            <a:pPr fontAlgn="ctr"/>
            <a:r>
              <a:rPr lang="en-US" sz="1400" dirty="0">
                <a:latin typeface="Huawei Sans" panose="020C0503030203020204" pitchFamily="34" charset="0"/>
              </a:rPr>
              <a:t>[</a:t>
            </a:r>
            <a:r>
              <a:rPr lang="en-US" sz="1400" dirty="0" err="1">
                <a:latin typeface="Huawei Sans" panose="020C0503030203020204" pitchFamily="34" charset="0"/>
              </a:rPr>
              <a:t>SW2</a:t>
            </a:r>
            <a:r>
              <a:rPr lang="en-US" sz="1400" dirty="0">
                <a:latin typeface="Huawei Sans" panose="020C0503030203020204" pitchFamily="34" charset="0"/>
              </a:rPr>
              <a:t>] as access interface </a:t>
            </a:r>
            <a:r>
              <a:rPr lang="en-US" sz="1400" dirty="0" err="1">
                <a:latin typeface="Huawei Sans" panose="020C0503030203020204" pitchFamily="34" charset="0"/>
              </a:rPr>
              <a:t>vlanif</a:t>
            </a:r>
            <a:r>
              <a:rPr lang="en-US" sz="1400" dirty="0">
                <a:latin typeface="Huawei Sans" panose="020C0503030203020204" pitchFamily="34" charset="0"/>
              </a:rPr>
              <a:t> 20</a:t>
            </a:r>
          </a:p>
        </p:txBody>
      </p:sp>
      <p:grpSp>
        <p:nvGrpSpPr>
          <p:cNvPr id="54" name="组合 53"/>
          <p:cNvGrpSpPr/>
          <p:nvPr/>
        </p:nvGrpSpPr>
        <p:grpSpPr>
          <a:xfrm>
            <a:off x="1532109" y="1107401"/>
            <a:ext cx="4027383" cy="5018980"/>
            <a:chOff x="2323418" y="1171210"/>
            <a:chExt cx="4027383" cy="5018980"/>
          </a:xfrm>
        </p:grpSpPr>
        <p:pic>
          <p:nvPicPr>
            <p:cNvPr id="55" name="图片 54"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56" name="图片 55"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57" name="图片 56"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58" name="直接连接符 57"/>
            <p:cNvCxnSpPr>
              <a:stCxn id="55" idx="2"/>
              <a:endCxn id="56"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55"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5" idx="0"/>
              <a:endCxn id="57"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7"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3" name="文本框 62"/>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64"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66" name="文本框 65"/>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67" name="文本框 66"/>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68" name="文本框 67"/>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69" name="文本框 68"/>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0" name="文本框 69"/>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71" name="文本框 70"/>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2" name="图片 71"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3" name="文本框 72"/>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74" name="文本框 73"/>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75" name="图片 7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76" name="文本框 75"/>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77" name="文本框 76"/>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318788351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(3)</a:t>
            </a:r>
          </a:p>
        </p:txBody>
      </p:sp>
      <p:sp>
        <p:nvSpPr>
          <p:cNvPr id="4" name="Rectangle 3"/>
          <p:cNvSpPr/>
          <p:nvPr/>
        </p:nvSpPr>
        <p:spPr>
          <a:xfrm>
            <a:off x="6278286" y="2223063"/>
            <a:ext cx="5470802" cy="926030"/>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radius-server template </a:t>
            </a:r>
            <a:r>
              <a:rPr lang="en-US" sz="1400" dirty="0" err="1">
                <a:latin typeface="Huawei Sans" panose="020C0503030203020204" pitchFamily="34" charset="0"/>
              </a:rPr>
              <a:t>rd1</a:t>
            </a:r>
            <a:endParaRPr lang="en-US"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-radius-</a:t>
            </a:r>
            <a:r>
              <a:rPr lang="en-US" sz="1400" dirty="0" err="1">
                <a:latin typeface="Huawei Sans" panose="020C0503030203020204" pitchFamily="34" charset="0"/>
              </a:rPr>
              <a:t>rd1</a:t>
            </a:r>
            <a:r>
              <a:rPr lang="en-US" sz="1400" dirty="0">
                <a:latin typeface="Huawei Sans" panose="020C0503030203020204" pitchFamily="34" charset="0"/>
              </a:rPr>
              <a:t>] radius-server authentication 192.168.4.30 1812</a:t>
            </a:r>
          </a:p>
          <a:p>
            <a:pPr fontAlgn="ctr"/>
            <a:r>
              <a:rPr lang="en-US" sz="1400" dirty="0">
                <a:latin typeface="Huawei Sans" panose="020C0503030203020204" pitchFamily="34" charset="0"/>
              </a:rPr>
              <a:t>[SW1-radius-rd1] radius-server shared-key cipher </a:t>
            </a:r>
            <a:r>
              <a:rPr lang="en-US" sz="1400" dirty="0" smtClean="0">
                <a:latin typeface="Huawei Sans" panose="020C0503030203020204" pitchFamily="34" charset="0"/>
              </a:rPr>
              <a:t>Huawei@123</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-radius-</a:t>
            </a:r>
            <a:r>
              <a:rPr lang="en-US" sz="1400" dirty="0" err="1">
                <a:latin typeface="Huawei Sans" panose="020C0503030203020204" pitchFamily="34" charset="0"/>
              </a:rPr>
              <a:t>rd1</a:t>
            </a:r>
            <a:r>
              <a:rPr lang="en-US" sz="1400" dirty="0">
                <a:latin typeface="Huawei Sans" panose="020C0503030203020204" pitchFamily="34" charset="0"/>
              </a:rPr>
              <a:t>] quit</a:t>
            </a:r>
          </a:p>
        </p:txBody>
      </p:sp>
      <p:sp>
        <p:nvSpPr>
          <p:cNvPr id="42" name="Rectangle 3"/>
          <p:cNvSpPr/>
          <p:nvPr/>
        </p:nvSpPr>
        <p:spPr>
          <a:xfrm>
            <a:off x="6278286" y="3242086"/>
            <a:ext cx="5470802" cy="926030"/>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a:t>
            </a:r>
            <a:r>
              <a:rPr lang="en-US" sz="1400" dirty="0" err="1">
                <a:latin typeface="Huawei Sans" panose="020C0503030203020204" pitchFamily="34" charset="0"/>
              </a:rPr>
              <a:t>aaa</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SW1-aaa</a:t>
            </a:r>
            <a:r>
              <a:rPr lang="en-US" sz="1400" dirty="0">
                <a:latin typeface="Huawei Sans" panose="020C0503030203020204" pitchFamily="34" charset="0"/>
              </a:rPr>
              <a:t>] authentication-scheme </a:t>
            </a:r>
            <a:r>
              <a:rPr lang="en-US" sz="1400" dirty="0" err="1">
                <a:latin typeface="Huawei Sans" panose="020C0503030203020204" pitchFamily="34" charset="0"/>
              </a:rPr>
              <a:t>abc</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SW1-aaa-authen-abc</a:t>
            </a:r>
            <a:r>
              <a:rPr lang="en-US" sz="1400" dirty="0">
                <a:latin typeface="Huawei Sans" panose="020C0503030203020204" pitchFamily="34" charset="0"/>
              </a:rPr>
              <a:t>] authentication-mode radius</a:t>
            </a:r>
          </a:p>
          <a:p>
            <a:pPr fontAlgn="ctr"/>
            <a:r>
              <a:rPr lang="en-US" sz="1400" dirty="0">
                <a:latin typeface="Huawei Sans" panose="020C0503030203020204" pitchFamily="34" charset="0"/>
              </a:rPr>
              <a:t>[</a:t>
            </a:r>
            <a:r>
              <a:rPr lang="en-US" sz="1400" dirty="0" err="1">
                <a:latin typeface="Huawei Sans" panose="020C0503030203020204" pitchFamily="34" charset="0"/>
              </a:rPr>
              <a:t>SW1-aaa-authen-abc</a:t>
            </a:r>
            <a:r>
              <a:rPr lang="en-US" sz="1400" dirty="0">
                <a:latin typeface="Huawei Sans" panose="020C0503030203020204" pitchFamily="34" charset="0"/>
              </a:rPr>
              <a:t>] quit</a:t>
            </a:r>
          </a:p>
        </p:txBody>
      </p:sp>
      <p:sp>
        <p:nvSpPr>
          <p:cNvPr id="43" name="Rectangle 3"/>
          <p:cNvSpPr/>
          <p:nvPr/>
        </p:nvSpPr>
        <p:spPr>
          <a:xfrm>
            <a:off x="6278286" y="4261109"/>
            <a:ext cx="5470802" cy="1136491"/>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domain </a:t>
            </a:r>
            <a:r>
              <a:rPr lang="en-US" sz="1400" dirty="0" err="1">
                <a:latin typeface="Huawei Sans" panose="020C0503030203020204" pitchFamily="34" charset="0"/>
              </a:rPr>
              <a:t>nac</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-domain-</a:t>
            </a:r>
            <a:r>
              <a:rPr lang="en-US" sz="1400" dirty="0" err="1">
                <a:latin typeface="Huawei Sans" panose="020C0503030203020204" pitchFamily="34" charset="0"/>
              </a:rPr>
              <a:t>isp1</a:t>
            </a:r>
            <a:r>
              <a:rPr lang="en-US" sz="1400" dirty="0">
                <a:latin typeface="Huawei Sans" panose="020C0503030203020204" pitchFamily="34" charset="0"/>
              </a:rPr>
              <a:t>] authentication-scheme </a:t>
            </a:r>
            <a:r>
              <a:rPr lang="en-US" sz="1400" dirty="0" err="1">
                <a:latin typeface="Huawei Sans" panose="020C0503030203020204" pitchFamily="34" charset="0"/>
              </a:rPr>
              <a:t>abc</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-domain-</a:t>
            </a:r>
            <a:r>
              <a:rPr lang="en-US" sz="1400" dirty="0" err="1">
                <a:latin typeface="Huawei Sans" panose="020C0503030203020204" pitchFamily="34" charset="0"/>
              </a:rPr>
              <a:t>isp1</a:t>
            </a:r>
            <a:r>
              <a:rPr lang="en-US" sz="1400" dirty="0">
                <a:latin typeface="Huawei Sans" panose="020C0503030203020204" pitchFamily="34" charset="0"/>
              </a:rPr>
              <a:t>] radius-server </a:t>
            </a:r>
            <a:r>
              <a:rPr lang="en-US" sz="1400" dirty="0" err="1">
                <a:latin typeface="Huawei Sans" panose="020C0503030203020204" pitchFamily="34" charset="0"/>
              </a:rPr>
              <a:t>rd1</a:t>
            </a:r>
            <a:endParaRPr lang="en-US"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-domain-</a:t>
            </a:r>
            <a:r>
              <a:rPr lang="en-US" sz="1400" dirty="0" err="1">
                <a:latin typeface="Huawei Sans" panose="020C0503030203020204" pitchFamily="34" charset="0"/>
              </a:rPr>
              <a:t>isp1</a:t>
            </a:r>
            <a:r>
              <a:rPr lang="en-US" sz="1400" dirty="0">
                <a:latin typeface="Huawei Sans" panose="020C0503030203020204" pitchFamily="34" charset="0"/>
              </a:rPr>
              <a:t>] quit</a:t>
            </a:r>
          </a:p>
          <a:p>
            <a:pPr fontAlgn="ctr"/>
            <a:r>
              <a:rPr lang="en-US" sz="1400" dirty="0">
                <a:latin typeface="Huawei Sans" panose="020C0503030203020204" pitchFamily="34" charset="0"/>
              </a:rPr>
              <a:t>[</a:t>
            </a:r>
            <a:r>
              <a:rPr lang="en-US" sz="1400" dirty="0" err="1">
                <a:latin typeface="Huawei Sans" panose="020C0503030203020204" pitchFamily="34" charset="0"/>
              </a:rPr>
              <a:t>SW1-aaa</a:t>
            </a:r>
            <a:r>
              <a:rPr lang="en-US" sz="1400" dirty="0">
                <a:latin typeface="Huawei Sans" panose="020C0503030203020204" pitchFamily="34" charset="0"/>
              </a:rPr>
              <a:t>] quit</a:t>
            </a:r>
          </a:p>
        </p:txBody>
      </p:sp>
      <p:sp>
        <p:nvSpPr>
          <p:cNvPr id="44" name="文本框 43"/>
          <p:cNvSpPr txBox="1"/>
          <p:nvPr/>
        </p:nvSpPr>
        <p:spPr bwMode="auto">
          <a:xfrm>
            <a:off x="6203759" y="1190454"/>
            <a:ext cx="5256403"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4"/>
            </a:pPr>
            <a:r>
              <a:rPr lang="en-US" sz="1600" dirty="0" smtClean="0">
                <a:solidFill>
                  <a:srgbClr val="000000"/>
                </a:solidFill>
                <a:latin typeface="Huawei Sans" panose="020C0503030203020204" pitchFamily="34" charset="0"/>
              </a:rPr>
              <a:t>On the control device, create and configure a RADIUS server template, an AAA authentication scheme, and an authentication domain.</a:t>
            </a:r>
            <a:endParaRPr lang="en-US" sz="1600" dirty="0">
              <a:solidFill>
                <a:srgbClr val="000000"/>
              </a:solidFill>
              <a:latin typeface="Huawei Sans" panose="020C0503030203020204" pitchFamily="34" charset="0"/>
            </a:endParaRPr>
          </a:p>
        </p:txBody>
      </p:sp>
      <p:sp>
        <p:nvSpPr>
          <p:cNvPr id="45" name="Rectangle 3"/>
          <p:cNvSpPr/>
          <p:nvPr/>
        </p:nvSpPr>
        <p:spPr>
          <a:xfrm>
            <a:off x="6278286" y="5494207"/>
            <a:ext cx="5470802" cy="540833"/>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[SW1] domain </a:t>
            </a:r>
            <a:r>
              <a:rPr lang="en-US" sz="1400" dirty="0" err="1">
                <a:latin typeface="Huawei Sans" panose="020C0503030203020204" pitchFamily="34" charset="0"/>
              </a:rPr>
              <a:t>nac</a:t>
            </a:r>
            <a:r>
              <a:rPr lang="en-US" sz="1400" dirty="0">
                <a:latin typeface="Huawei Sans" panose="020C0503030203020204" pitchFamily="34" charset="0"/>
              </a:rPr>
              <a:t>     </a:t>
            </a:r>
            <a:endParaRPr lang="en-US" sz="1400" dirty="0" smtClean="0">
              <a:latin typeface="Huawei Sans" panose="020C0503030203020204" pitchFamily="34" charset="0"/>
            </a:endParaRPr>
          </a:p>
          <a:p>
            <a:pPr fontAlgn="ctr"/>
            <a:r>
              <a:rPr lang="en-US" sz="1400" dirty="0">
                <a:latin typeface="Huawei Sans" panose="020C0503030203020204" pitchFamily="34" charset="0"/>
              </a:rPr>
              <a:t> </a:t>
            </a:r>
            <a:r>
              <a:rPr lang="en-US" sz="1400" dirty="0" smtClean="0">
                <a:latin typeface="Huawei Sans" panose="020C0503030203020204" pitchFamily="34" charset="0"/>
              </a:rPr>
              <a:t>                     # </a:t>
            </a:r>
            <a:r>
              <a:rPr lang="en-US" sz="1400" dirty="0">
                <a:latin typeface="Huawei Sans" panose="020C0503030203020204" pitchFamily="34" charset="0"/>
              </a:rPr>
              <a:t>Configure a global default domain named </a:t>
            </a:r>
            <a:r>
              <a:rPr lang="en-US" sz="1400" b="1" dirty="0" err="1">
                <a:latin typeface="Huawei Sans" panose="020C0503030203020204" pitchFamily="34" charset="0"/>
              </a:rPr>
              <a:t>nac</a:t>
            </a:r>
            <a:r>
              <a:rPr lang="en-US" sz="1400" dirty="0">
                <a:latin typeface="Huawei Sans" panose="020C0503030203020204" pitchFamily="34" charset="0"/>
              </a:rPr>
              <a:t>.</a:t>
            </a:r>
            <a:endParaRPr lang="en-US" altLang="zh-CN" sz="1400" dirty="0">
              <a:latin typeface="Huawei Sans" panose="020C0503030203020204" pitchFamily="34" charset="0"/>
            </a:endParaRPr>
          </a:p>
        </p:txBody>
      </p:sp>
      <p:grpSp>
        <p:nvGrpSpPr>
          <p:cNvPr id="60" name="组合 59"/>
          <p:cNvGrpSpPr/>
          <p:nvPr/>
        </p:nvGrpSpPr>
        <p:grpSpPr>
          <a:xfrm>
            <a:off x="1532109" y="1107401"/>
            <a:ext cx="4027383" cy="5018980"/>
            <a:chOff x="2323418" y="1171210"/>
            <a:chExt cx="4027383" cy="5018980"/>
          </a:xfrm>
        </p:grpSpPr>
        <p:pic>
          <p:nvPicPr>
            <p:cNvPr id="61" name="图片 60"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62" name="图片 61"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63" name="图片 62"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64" name="直接连接符 63"/>
            <p:cNvCxnSpPr>
              <a:stCxn id="61" idx="2"/>
              <a:endCxn id="62"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1"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1" idx="0"/>
              <a:endCxn id="63"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3"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9" name="文本框 68"/>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70"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72" name="文本框 71"/>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73" name="文本框 72"/>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74" name="文本框 73"/>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75" name="文本框 74"/>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6" name="文本框 75"/>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77" name="文本框 76"/>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8" name="图片 77"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9" name="文本框 78"/>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80" name="文本框 79"/>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81" name="图片 8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82" name="文本框 81"/>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83" name="文本框 82"/>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86810141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(4)</a:t>
            </a:r>
          </a:p>
        </p:txBody>
      </p:sp>
      <p:sp>
        <p:nvSpPr>
          <p:cNvPr id="4" name="Rectangle 3"/>
          <p:cNvSpPr/>
          <p:nvPr/>
        </p:nvSpPr>
        <p:spPr>
          <a:xfrm>
            <a:off x="6278286" y="1902775"/>
            <a:ext cx="5470802" cy="820241"/>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interface </a:t>
            </a:r>
            <a:r>
              <a:rPr lang="en-US" sz="1400" dirty="0" err="1">
                <a:latin typeface="Huawei Sans" panose="020C0503030203020204" pitchFamily="34" charset="0"/>
              </a:rPr>
              <a:t>gigabitethernet</a:t>
            </a:r>
            <a:r>
              <a:rPr lang="en-US" sz="1400" dirty="0">
                <a:latin typeface="Huawei Sans" panose="020C0503030203020204" pitchFamily="34" charset="0"/>
              </a:rPr>
              <a:t> 0/0/1</a:t>
            </a:r>
          </a:p>
          <a:p>
            <a:pPr fontAlgn="ctr"/>
            <a:r>
              <a:rPr lang="en-US" sz="1400" dirty="0">
                <a:latin typeface="Huawei Sans" panose="020C0503030203020204" pitchFamily="34" charset="0"/>
              </a:rPr>
              <a:t>[</a:t>
            </a:r>
            <a:r>
              <a:rPr lang="en-US" sz="1400" dirty="0" err="1">
                <a:latin typeface="Huawei Sans" panose="020C0503030203020204" pitchFamily="34" charset="0"/>
              </a:rPr>
              <a:t>SW1-GigabitEthernet0</a:t>
            </a:r>
            <a:r>
              <a:rPr lang="en-US" sz="1400" dirty="0">
                <a:latin typeface="Huawei Sans" panose="020C0503030203020204" pitchFamily="34" charset="0"/>
              </a:rPr>
              <a:t>/0/1] authentication control-point</a:t>
            </a:r>
          </a:p>
          <a:p>
            <a:pPr fontAlgn="ctr"/>
            <a:r>
              <a:rPr lang="en-US" sz="1400" dirty="0">
                <a:latin typeface="Huawei Sans" panose="020C0503030203020204" pitchFamily="34" charset="0"/>
              </a:rPr>
              <a:t>[</a:t>
            </a:r>
            <a:r>
              <a:rPr lang="en-US" sz="1400" dirty="0" err="1">
                <a:latin typeface="Huawei Sans" panose="020C0503030203020204" pitchFamily="34" charset="0"/>
              </a:rPr>
              <a:t>SW1-GigabitEthernet0</a:t>
            </a:r>
            <a:r>
              <a:rPr lang="en-US" sz="1400" dirty="0">
                <a:latin typeface="Huawei Sans" panose="020C0503030203020204" pitchFamily="34" charset="0"/>
              </a:rPr>
              <a:t>/0/1] quit</a:t>
            </a:r>
          </a:p>
        </p:txBody>
      </p:sp>
      <p:sp>
        <p:nvSpPr>
          <p:cNvPr id="42" name="Rectangle 3"/>
          <p:cNvSpPr/>
          <p:nvPr/>
        </p:nvSpPr>
        <p:spPr>
          <a:xfrm>
            <a:off x="6278286" y="2865160"/>
            <a:ext cx="5470802" cy="1432849"/>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SW2</a:t>
            </a:r>
            <a:r>
              <a:rPr lang="en-US" sz="1400" dirty="0">
                <a:latin typeface="Huawei Sans" panose="020C0503030203020204" pitchFamily="34" charset="0"/>
              </a:rPr>
              <a:t>] interface </a:t>
            </a:r>
            <a:r>
              <a:rPr lang="en-US" sz="1400" dirty="0" err="1">
                <a:latin typeface="Huawei Sans" panose="020C0503030203020204" pitchFamily="34" charset="0"/>
              </a:rPr>
              <a:t>gigabitethernet</a:t>
            </a:r>
            <a:r>
              <a:rPr lang="en-US" sz="1400" dirty="0">
                <a:latin typeface="Huawei Sans" panose="020C0503030203020204" pitchFamily="34" charset="0"/>
              </a:rPr>
              <a:t> 0/0/2</a:t>
            </a:r>
          </a:p>
          <a:p>
            <a:pPr fontAlgn="ctr"/>
            <a:r>
              <a:rPr lang="en-US" sz="1400" dirty="0">
                <a:latin typeface="Huawei Sans" panose="020C0503030203020204" pitchFamily="34" charset="0"/>
              </a:rPr>
              <a:t>[</a:t>
            </a:r>
            <a:r>
              <a:rPr lang="en-US" sz="1400" dirty="0" err="1">
                <a:latin typeface="Huawei Sans" panose="020C0503030203020204" pitchFamily="34" charset="0"/>
              </a:rPr>
              <a:t>SW2-GigabitEthernet0</a:t>
            </a:r>
            <a:r>
              <a:rPr lang="en-US" sz="1400" dirty="0">
                <a:latin typeface="Huawei Sans" panose="020C0503030203020204" pitchFamily="34" charset="0"/>
              </a:rPr>
              <a:t>/0/2] authentication access-point</a:t>
            </a:r>
          </a:p>
          <a:p>
            <a:pPr fontAlgn="ctr"/>
            <a:r>
              <a:rPr lang="en-US" sz="1400" dirty="0">
                <a:latin typeface="Huawei Sans" panose="020C0503030203020204" pitchFamily="34" charset="0"/>
              </a:rPr>
              <a:t>[</a:t>
            </a:r>
            <a:r>
              <a:rPr lang="en-US" sz="1400" dirty="0" err="1">
                <a:latin typeface="Huawei Sans" panose="020C0503030203020204" pitchFamily="34" charset="0"/>
              </a:rPr>
              <a:t>SW2-GigabitEthernet0</a:t>
            </a:r>
            <a:r>
              <a:rPr lang="en-US" sz="1400" dirty="0">
                <a:latin typeface="Huawei Sans" panose="020C0503030203020204" pitchFamily="34" charset="0"/>
              </a:rPr>
              <a:t>/0/2] quit</a:t>
            </a:r>
          </a:p>
          <a:p>
            <a:pPr fontAlgn="ctr"/>
            <a:r>
              <a:rPr lang="en-US" sz="1400" dirty="0">
                <a:latin typeface="Huawei Sans" panose="020C0503030203020204" pitchFamily="34" charset="0"/>
              </a:rPr>
              <a:t>[</a:t>
            </a:r>
            <a:r>
              <a:rPr lang="en-US" sz="1400" dirty="0" err="1">
                <a:latin typeface="Huawei Sans" panose="020C0503030203020204" pitchFamily="34" charset="0"/>
              </a:rPr>
              <a:t>SW2</a:t>
            </a:r>
            <a:r>
              <a:rPr lang="en-US" sz="1400" dirty="0">
                <a:latin typeface="Huawei Sans" panose="020C0503030203020204" pitchFamily="34" charset="0"/>
              </a:rPr>
              <a:t>] interface </a:t>
            </a:r>
            <a:r>
              <a:rPr lang="en-US" sz="1400" dirty="0" err="1">
                <a:latin typeface="Huawei Sans" panose="020C0503030203020204" pitchFamily="34" charset="0"/>
              </a:rPr>
              <a:t>gigabitethernet</a:t>
            </a:r>
            <a:r>
              <a:rPr lang="en-US" sz="1400" dirty="0">
                <a:latin typeface="Huawei Sans" panose="020C0503030203020204" pitchFamily="34" charset="0"/>
              </a:rPr>
              <a:t> 0/0/3</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SW2-GigabitEthernet0</a:t>
            </a:r>
            <a:r>
              <a:rPr lang="en-US" sz="1400" dirty="0">
                <a:latin typeface="Huawei Sans" panose="020C0503030203020204" pitchFamily="34" charset="0"/>
              </a:rPr>
              <a:t>/0/3] authentication access-point</a:t>
            </a:r>
          </a:p>
          <a:p>
            <a:pPr fontAlgn="ctr"/>
            <a:r>
              <a:rPr lang="en-US" sz="1400" dirty="0">
                <a:latin typeface="Huawei Sans" panose="020C0503030203020204" pitchFamily="34" charset="0"/>
              </a:rPr>
              <a:t>[</a:t>
            </a:r>
            <a:r>
              <a:rPr lang="en-US" sz="1400" dirty="0" err="1">
                <a:latin typeface="Huawei Sans" panose="020C0503030203020204" pitchFamily="34" charset="0"/>
              </a:rPr>
              <a:t>SW2-GigabitEthernet0</a:t>
            </a:r>
            <a:r>
              <a:rPr lang="en-US" sz="1400" dirty="0">
                <a:latin typeface="Huawei Sans" panose="020C0503030203020204" pitchFamily="34" charset="0"/>
              </a:rPr>
              <a:t>/0/3] quit</a:t>
            </a:r>
            <a:endParaRPr lang="en-US" altLang="zh-CN" sz="1400" dirty="0">
              <a:latin typeface="Huawei Sans" panose="020C0503030203020204" pitchFamily="34" charset="0"/>
            </a:endParaRPr>
          </a:p>
        </p:txBody>
      </p:sp>
      <p:sp>
        <p:nvSpPr>
          <p:cNvPr id="79" name="文本框 78"/>
          <p:cNvSpPr txBox="1"/>
          <p:nvPr/>
        </p:nvSpPr>
        <p:spPr bwMode="auto">
          <a:xfrm>
            <a:off x="6203759" y="1185318"/>
            <a:ext cx="525640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5"/>
            </a:pPr>
            <a:r>
              <a:rPr lang="en-US" sz="1600" dirty="0" smtClean="0">
                <a:solidFill>
                  <a:srgbClr val="000000"/>
                </a:solidFill>
                <a:latin typeface="Huawei Sans" panose="020C0503030203020204" pitchFamily="34" charset="0"/>
              </a:rPr>
              <a:t>Configure the control device as the control point and the access device as the access point.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55" name="组合 54"/>
          <p:cNvGrpSpPr/>
          <p:nvPr/>
        </p:nvGrpSpPr>
        <p:grpSpPr>
          <a:xfrm>
            <a:off x="1532109" y="1107401"/>
            <a:ext cx="4027383" cy="5018980"/>
            <a:chOff x="2323418" y="1171210"/>
            <a:chExt cx="4027383" cy="5018980"/>
          </a:xfrm>
        </p:grpSpPr>
        <p:pic>
          <p:nvPicPr>
            <p:cNvPr id="56" name="图片 55"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57" name="图片 56"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58" name="图片 57"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59" name="直接连接符 58"/>
            <p:cNvCxnSpPr>
              <a:stCxn id="56" idx="2"/>
              <a:endCxn id="57"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56"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6" idx="0"/>
              <a:endCxn id="58"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8"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4" name="文本框 63"/>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65"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67" name="文本框 66"/>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68" name="文本框 67"/>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69" name="文本框 68"/>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70" name="文本框 69"/>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1" name="文本框 70"/>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72" name="文本框 71"/>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3" name="图片 72"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4" name="文本框 73"/>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75" name="文本框 74"/>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76" name="图片 7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77" name="文本框 76"/>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78" name="文本框 77"/>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93478231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dirty="0"/>
              <a:t>Configuration Example: Procedure (5)</a:t>
            </a:r>
          </a:p>
        </p:txBody>
      </p:sp>
      <p:sp>
        <p:nvSpPr>
          <p:cNvPr id="4" name="Rectangle 3"/>
          <p:cNvSpPr/>
          <p:nvPr/>
        </p:nvSpPr>
        <p:spPr>
          <a:xfrm>
            <a:off x="6278286" y="2552969"/>
            <a:ext cx="5470802" cy="1824462"/>
          </a:xfrm>
          <a:prstGeom prst="rect">
            <a:avLst/>
          </a:prstGeom>
          <a:solidFill>
            <a:schemeClr val="bg1">
              <a:lumMod val="85000"/>
            </a:schemeClr>
          </a:solidFill>
          <a:ln>
            <a:noFill/>
          </a:ln>
        </p:spPr>
        <p:txBody>
          <a:bodyPr wrap="square">
            <a:noAutofit/>
          </a:bodyPr>
          <a:lstStyle/>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 </a:t>
            </a:r>
            <a:r>
              <a:rPr lang="en-US" sz="1400" dirty="0" err="1">
                <a:latin typeface="Huawei Sans" panose="020C0503030203020204" pitchFamily="34" charset="0"/>
              </a:rPr>
              <a:t>aaa</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SW1-aaa</a:t>
            </a:r>
            <a:r>
              <a:rPr lang="en-US" sz="1400" dirty="0">
                <a:latin typeface="Huawei Sans" panose="020C0503030203020204" pitchFamily="34" charset="0"/>
              </a:rPr>
              <a:t>] service-scheme </a:t>
            </a:r>
            <a:r>
              <a:rPr lang="en-US" sz="1400" dirty="0" err="1">
                <a:latin typeface="Huawei Sans" panose="020C0503030203020204" pitchFamily="34" charset="0"/>
              </a:rPr>
              <a:t>asd</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-service-</a:t>
            </a:r>
            <a:r>
              <a:rPr lang="en-US" sz="1400" dirty="0" err="1">
                <a:latin typeface="Huawei Sans" panose="020C0503030203020204" pitchFamily="34" charset="0"/>
              </a:rPr>
              <a:t>asd</a:t>
            </a:r>
            <a:r>
              <a:rPr lang="en-US" sz="1400" dirty="0">
                <a:latin typeface="Huawei Sans" panose="020C0503030203020204" pitchFamily="34" charset="0"/>
              </a:rPr>
              <a:t>] remote-authorize </a:t>
            </a:r>
            <a:r>
              <a:rPr lang="en-US" sz="1400" dirty="0" err="1">
                <a:latin typeface="Huawei Sans" panose="020C0503030203020204" pitchFamily="34" charset="0"/>
              </a:rPr>
              <a:t>acl</a:t>
            </a:r>
            <a:endParaRPr lang="en-US"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-service-</a:t>
            </a:r>
            <a:r>
              <a:rPr lang="en-US" sz="1400" dirty="0" err="1">
                <a:latin typeface="Huawei Sans" panose="020C0503030203020204" pitchFamily="34" charset="0"/>
              </a:rPr>
              <a:t>asd</a:t>
            </a:r>
            <a:r>
              <a:rPr lang="en-US" sz="1400" dirty="0">
                <a:latin typeface="Huawei Sans" panose="020C0503030203020204" pitchFamily="34" charset="0"/>
              </a:rPr>
              <a:t>] quit</a:t>
            </a:r>
          </a:p>
          <a:p>
            <a:pPr fontAlgn="ctr"/>
            <a:r>
              <a:rPr lang="en-US" sz="1400" dirty="0">
                <a:latin typeface="Huawei Sans" panose="020C0503030203020204" pitchFamily="34" charset="0"/>
              </a:rPr>
              <a:t>[</a:t>
            </a:r>
            <a:r>
              <a:rPr lang="en-US" sz="1400" dirty="0" err="1">
                <a:latin typeface="Huawei Sans" panose="020C0503030203020204" pitchFamily="34" charset="0"/>
              </a:rPr>
              <a:t>SW1-aaa</a:t>
            </a:r>
            <a:r>
              <a:rPr lang="en-US" sz="1400" dirty="0">
                <a:latin typeface="Huawei Sans" panose="020C0503030203020204" pitchFamily="34" charset="0"/>
              </a:rPr>
              <a:t>] domain </a:t>
            </a:r>
            <a:r>
              <a:rPr lang="en-US" sz="1400" dirty="0" err="1">
                <a:latin typeface="Huawei Sans" panose="020C0503030203020204" pitchFamily="34" charset="0"/>
              </a:rPr>
              <a:t>nac</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-domain-</a:t>
            </a:r>
            <a:r>
              <a:rPr lang="en-US" sz="1400" dirty="0" err="1">
                <a:latin typeface="Huawei Sans" panose="020C0503030203020204" pitchFamily="34" charset="0"/>
              </a:rPr>
              <a:t>nac</a:t>
            </a:r>
            <a:r>
              <a:rPr lang="en-US" sz="1400" dirty="0">
                <a:latin typeface="Huawei Sans" panose="020C0503030203020204" pitchFamily="34" charset="0"/>
              </a:rPr>
              <a:t>] service-scheme </a:t>
            </a:r>
            <a:r>
              <a:rPr lang="en-US" sz="1400" dirty="0" err="1">
                <a:latin typeface="Huawei Sans" panose="020C0503030203020204" pitchFamily="34" charset="0"/>
              </a:rPr>
              <a:t>asd</a:t>
            </a:r>
            <a:endParaRPr lang="en-US" altLang="zh-CN" sz="1400" dirty="0">
              <a:latin typeface="Huawei Sans" panose="020C0503030203020204" pitchFamily="34" charset="0"/>
            </a:endParaRPr>
          </a:p>
          <a:p>
            <a:pPr fontAlgn="ctr"/>
            <a:r>
              <a:rPr lang="en-US" sz="1400" dirty="0">
                <a:latin typeface="Huawei Sans" panose="020C0503030203020204" pitchFamily="34" charset="0"/>
              </a:rPr>
              <a:t>[</a:t>
            </a:r>
            <a:r>
              <a:rPr lang="en-US" sz="1400" dirty="0" err="1">
                <a:latin typeface="Huawei Sans" panose="020C0503030203020204" pitchFamily="34" charset="0"/>
              </a:rPr>
              <a:t>SW1</a:t>
            </a:r>
            <a:r>
              <a:rPr lang="en-US" sz="1400" dirty="0">
                <a:latin typeface="Huawei Sans" panose="020C0503030203020204" pitchFamily="34" charset="0"/>
              </a:rPr>
              <a:t>-</a:t>
            </a:r>
            <a:r>
              <a:rPr lang="en-US" sz="1400" dirty="0" err="1">
                <a:latin typeface="Huawei Sans" panose="020C0503030203020204" pitchFamily="34" charset="0"/>
              </a:rPr>
              <a:t>aaa</a:t>
            </a:r>
            <a:r>
              <a:rPr lang="en-US" sz="1400" dirty="0">
                <a:latin typeface="Huawei Sans" panose="020C0503030203020204" pitchFamily="34" charset="0"/>
              </a:rPr>
              <a:t>-domain-</a:t>
            </a:r>
            <a:r>
              <a:rPr lang="en-US" sz="1400" dirty="0" err="1">
                <a:latin typeface="Huawei Sans" panose="020C0503030203020204" pitchFamily="34" charset="0"/>
              </a:rPr>
              <a:t>nac</a:t>
            </a:r>
            <a:r>
              <a:rPr lang="en-US" sz="1400" dirty="0">
                <a:latin typeface="Huawei Sans" panose="020C0503030203020204" pitchFamily="34" charset="0"/>
              </a:rPr>
              <a:t>] quit</a:t>
            </a:r>
          </a:p>
          <a:p>
            <a:pPr fontAlgn="ctr"/>
            <a:r>
              <a:rPr lang="en-US" sz="1400" dirty="0">
                <a:latin typeface="Huawei Sans" panose="020C0503030203020204" pitchFamily="34" charset="0"/>
              </a:rPr>
              <a:t>[</a:t>
            </a:r>
            <a:r>
              <a:rPr lang="en-US" sz="1400" dirty="0" err="1">
                <a:latin typeface="Huawei Sans" panose="020C0503030203020204" pitchFamily="34" charset="0"/>
              </a:rPr>
              <a:t>SW1-aaa</a:t>
            </a:r>
            <a:r>
              <a:rPr lang="en-US" sz="1400" dirty="0">
                <a:latin typeface="Huawei Sans" panose="020C0503030203020204" pitchFamily="34" charset="0"/>
              </a:rPr>
              <a:t>] quit</a:t>
            </a:r>
          </a:p>
        </p:txBody>
      </p:sp>
      <p:sp>
        <p:nvSpPr>
          <p:cNvPr id="43" name="文本框 42"/>
          <p:cNvSpPr txBox="1"/>
          <p:nvPr/>
        </p:nvSpPr>
        <p:spPr bwMode="auto">
          <a:xfrm>
            <a:off x="6203759" y="1184739"/>
            <a:ext cx="5256403" cy="13197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lnSpc>
                <a:spcPct val="125000"/>
              </a:lnSpc>
              <a:buFont typeface="+mj-lt"/>
              <a:buAutoNum type="arabicPeriod" startAt="6"/>
            </a:pPr>
            <a:r>
              <a:rPr lang="en-US" sz="1600" dirty="0" smtClean="0">
                <a:solidFill>
                  <a:srgbClr val="000000"/>
                </a:solidFill>
                <a:latin typeface="Huawei Sans" panose="020C0503030203020204" pitchFamily="34" charset="0"/>
              </a:rPr>
              <a:t>Configure the control device to deliver ACL-based authorization information to the access device, and bind the AAA service scheme </a:t>
            </a:r>
            <a:r>
              <a:rPr lang="en-US" sz="1600" b="1" dirty="0" err="1" smtClean="0">
                <a:solidFill>
                  <a:srgbClr val="000000"/>
                </a:solidFill>
                <a:latin typeface="Huawei Sans" panose="020C0503030203020204" pitchFamily="34" charset="0"/>
              </a:rPr>
              <a:t>asd</a:t>
            </a:r>
            <a:r>
              <a:rPr lang="en-US" sz="1600" b="1" dirty="0" smtClean="0">
                <a:solidFill>
                  <a:srgbClr val="000000"/>
                </a:solidFill>
                <a:latin typeface="Huawei Sans" panose="020C0503030203020204" pitchFamily="34" charset="0"/>
              </a:rPr>
              <a:t> </a:t>
            </a:r>
            <a:r>
              <a:rPr lang="en-US" sz="1600" dirty="0" smtClean="0">
                <a:solidFill>
                  <a:srgbClr val="000000"/>
                </a:solidFill>
                <a:latin typeface="Huawei Sans" panose="020C0503030203020204" pitchFamily="34" charset="0"/>
              </a:rPr>
              <a:t>to the authentication domain </a:t>
            </a:r>
            <a:r>
              <a:rPr lang="en-US" sz="1600" b="1" dirty="0" err="1" smtClean="0">
                <a:solidFill>
                  <a:srgbClr val="000000"/>
                </a:solidFill>
                <a:latin typeface="Huawei Sans" panose="020C0503030203020204" pitchFamily="34" charset="0"/>
              </a:rPr>
              <a:t>nac</a:t>
            </a:r>
            <a:r>
              <a:rPr lang="en-US" sz="1600" dirty="0" smtClean="0">
                <a:solidFill>
                  <a:srgbClr val="000000"/>
                </a:solidFill>
                <a:latin typeface="Huawei Sans" panose="020C0503030203020204" pitchFamily="34" charset="0"/>
              </a:rPr>
              <a:t>.</a:t>
            </a:r>
            <a:endParaRPr lang="en-US" altLang="zh-CN" sz="16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44" name="组合 43"/>
          <p:cNvGrpSpPr/>
          <p:nvPr/>
        </p:nvGrpSpPr>
        <p:grpSpPr>
          <a:xfrm>
            <a:off x="1532109" y="1107401"/>
            <a:ext cx="4027383" cy="5018980"/>
            <a:chOff x="2323418" y="1171210"/>
            <a:chExt cx="4027383" cy="5018980"/>
          </a:xfrm>
        </p:grpSpPr>
        <p:pic>
          <p:nvPicPr>
            <p:cNvPr id="45" name="图片 44"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56" name="图片 55"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57" name="图片 56"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58" name="直接连接符 57"/>
            <p:cNvCxnSpPr>
              <a:stCxn id="45" idx="2"/>
              <a:endCxn id="56"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45"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5" idx="0"/>
              <a:endCxn id="57"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7"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63" name="文本框 62"/>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64"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66" name="文本框 65"/>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67" name="文本框 66"/>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68" name="文本框 67"/>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69" name="文本框 68"/>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0" name="文本框 69"/>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71" name="文本框 70"/>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2" name="图片 71"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73" name="文本框 72"/>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74" name="文本框 73"/>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75" name="图片 7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76" name="文本框 75"/>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77" name="文本框 76"/>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799956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en-US" dirty="0"/>
              <a:t>Configuration Example: Procedure (6)</a:t>
            </a:r>
            <a:endParaRPr lang="en-US" altLang="zh-CN" dirty="0"/>
          </a:p>
        </p:txBody>
      </p:sp>
      <p:sp>
        <p:nvSpPr>
          <p:cNvPr id="39" name="Rectangle 3"/>
          <p:cNvSpPr/>
          <p:nvPr/>
        </p:nvSpPr>
        <p:spPr>
          <a:xfrm>
            <a:off x="6278286" y="1868148"/>
            <a:ext cx="5470802" cy="661197"/>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SW1</a:t>
            </a:r>
            <a:r>
              <a:rPr lang="en-US" sz="1200" dirty="0">
                <a:latin typeface="Huawei Sans" panose="020C0503030203020204" pitchFamily="34" charset="0"/>
              </a:rPr>
              <a:t>] </a:t>
            </a:r>
            <a:r>
              <a:rPr lang="en-US" sz="1200" dirty="0" err="1">
                <a:latin typeface="Huawei Sans" panose="020C0503030203020204" pitchFamily="34" charset="0"/>
              </a:rPr>
              <a:t>acl</a:t>
            </a:r>
            <a:r>
              <a:rPr lang="en-US" sz="1200" dirty="0">
                <a:latin typeface="Huawei Sans" panose="020C0503030203020204" pitchFamily="34" charset="0"/>
              </a:rPr>
              <a:t> 3001</a:t>
            </a:r>
          </a:p>
          <a:p>
            <a:pPr fontAlgn="ctr"/>
            <a:r>
              <a:rPr lang="en-US" sz="1200" dirty="0">
                <a:latin typeface="Huawei Sans" panose="020C0503030203020204" pitchFamily="34" charset="0"/>
              </a:rPr>
              <a:t>[</a:t>
            </a:r>
            <a:r>
              <a:rPr lang="en-US" sz="1200" dirty="0" err="1">
                <a:latin typeface="Huawei Sans" panose="020C0503030203020204" pitchFamily="34" charset="0"/>
              </a:rPr>
              <a:t>SW1</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rule deny </a:t>
            </a:r>
            <a:r>
              <a:rPr lang="en-US" sz="1200" dirty="0" err="1">
                <a:latin typeface="Huawei Sans" panose="020C0503030203020204" pitchFamily="34" charset="0"/>
              </a:rPr>
              <a:t>ip</a:t>
            </a:r>
            <a:r>
              <a:rPr lang="en-US" sz="1200" dirty="0">
                <a:latin typeface="Huawei Sans" panose="020C0503030203020204" pitchFamily="34" charset="0"/>
              </a:rPr>
              <a:t> destination 192.168.5.0 0.0.0.255</a:t>
            </a:r>
          </a:p>
          <a:p>
            <a:pPr fontAlgn="ctr"/>
            <a:r>
              <a:rPr lang="en-US" sz="1200" dirty="0">
                <a:latin typeface="Huawei Sans" panose="020C0503030203020204" pitchFamily="34" charset="0"/>
              </a:rPr>
              <a:t>[</a:t>
            </a:r>
            <a:r>
              <a:rPr lang="en-US" sz="1200" dirty="0" err="1">
                <a:latin typeface="Huawei Sans" panose="020C0503030203020204" pitchFamily="34" charset="0"/>
              </a:rPr>
              <a:t>SW1</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quit</a:t>
            </a:r>
          </a:p>
        </p:txBody>
      </p:sp>
      <p:sp>
        <p:nvSpPr>
          <p:cNvPr id="40" name="文本框 39"/>
          <p:cNvSpPr txBox="1"/>
          <p:nvPr/>
        </p:nvSpPr>
        <p:spPr bwMode="auto">
          <a:xfrm>
            <a:off x="6203759" y="1265182"/>
            <a:ext cx="5256403"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buFont typeface="+mj-lt"/>
              <a:buAutoNum type="arabicPeriod" startAt="7"/>
            </a:pPr>
            <a:r>
              <a:rPr lang="en-US" sz="1400" dirty="0" smtClean="0">
                <a:solidFill>
                  <a:srgbClr val="000000"/>
                </a:solidFill>
                <a:latin typeface="Huawei Sans" panose="020C0503030203020204" pitchFamily="34" charset="0"/>
              </a:rPr>
              <a:t>Configure ACLs and ACL rules for authorization on the control device and access device.</a:t>
            </a:r>
            <a:endParaRPr lang="en-US" sz="1400" dirty="0">
              <a:solidFill>
                <a:srgbClr val="000000"/>
              </a:solidFill>
              <a:latin typeface="Huawei Sans" panose="020C0503030203020204" pitchFamily="34" charset="0"/>
            </a:endParaRPr>
          </a:p>
        </p:txBody>
      </p:sp>
      <p:sp>
        <p:nvSpPr>
          <p:cNvPr id="42" name="Rectangle 3"/>
          <p:cNvSpPr/>
          <p:nvPr/>
        </p:nvSpPr>
        <p:spPr>
          <a:xfrm>
            <a:off x="6278286" y="2598607"/>
            <a:ext cx="5470802" cy="661197"/>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 </a:t>
            </a:r>
            <a:r>
              <a:rPr lang="en-US" sz="1200" dirty="0" err="1">
                <a:latin typeface="Huawei Sans" panose="020C0503030203020204" pitchFamily="34" charset="0"/>
              </a:rPr>
              <a:t>acl</a:t>
            </a:r>
            <a:r>
              <a:rPr lang="en-US" sz="1200" dirty="0">
                <a:latin typeface="Huawei Sans" panose="020C0503030203020204" pitchFamily="34" charset="0"/>
              </a:rPr>
              <a:t> 3001</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rule deny </a:t>
            </a:r>
            <a:r>
              <a:rPr lang="en-US" sz="1200" dirty="0" err="1">
                <a:latin typeface="Huawei Sans" panose="020C0503030203020204" pitchFamily="34" charset="0"/>
              </a:rPr>
              <a:t>ip</a:t>
            </a:r>
            <a:r>
              <a:rPr lang="en-US" sz="1200" dirty="0">
                <a:latin typeface="Huawei Sans" panose="020C0503030203020204" pitchFamily="34" charset="0"/>
              </a:rPr>
              <a:t> destination 192.168.5.0 0.0.0.255</a:t>
            </a:r>
          </a:p>
          <a:p>
            <a:pPr fontAlgn="ctr"/>
            <a:r>
              <a:rPr lang="en-US" sz="1200" dirty="0">
                <a:latin typeface="Huawei Sans" panose="020C0503030203020204" pitchFamily="34" charset="0"/>
              </a:rPr>
              <a:t>[</a:t>
            </a:r>
            <a:r>
              <a:rPr lang="en-US" sz="1200" dirty="0" err="1">
                <a:latin typeface="Huawei Sans" panose="020C0503030203020204" pitchFamily="34" charset="0"/>
              </a:rPr>
              <a:t>SW2</a:t>
            </a:r>
            <a:r>
              <a:rPr lang="en-US" sz="1200" dirty="0">
                <a:latin typeface="Huawei Sans" panose="020C0503030203020204" pitchFamily="34" charset="0"/>
              </a:rPr>
              <a:t>-</a:t>
            </a:r>
            <a:r>
              <a:rPr lang="en-US" sz="1200" dirty="0" err="1">
                <a:latin typeface="Huawei Sans" panose="020C0503030203020204" pitchFamily="34" charset="0"/>
              </a:rPr>
              <a:t>acl</a:t>
            </a:r>
            <a:r>
              <a:rPr lang="en-US" sz="1200" dirty="0">
                <a:latin typeface="Huawei Sans" panose="020C0503030203020204" pitchFamily="34" charset="0"/>
              </a:rPr>
              <a:t>-</a:t>
            </a:r>
            <a:r>
              <a:rPr lang="en-US" sz="1200" dirty="0" err="1">
                <a:latin typeface="Huawei Sans" panose="020C0503030203020204" pitchFamily="34" charset="0"/>
              </a:rPr>
              <a:t>adv</a:t>
            </a:r>
            <a:r>
              <a:rPr lang="en-US" sz="1200" dirty="0">
                <a:latin typeface="Huawei Sans" panose="020C0503030203020204" pitchFamily="34" charset="0"/>
              </a:rPr>
              <a:t>-3001] quit</a:t>
            </a:r>
            <a:endParaRPr lang="en-US" altLang="zh-CN" sz="1200" dirty="0">
              <a:latin typeface="Huawei Sans" panose="020C0503030203020204" pitchFamily="34" charset="0"/>
            </a:endParaRPr>
          </a:p>
        </p:txBody>
      </p:sp>
      <p:sp>
        <p:nvSpPr>
          <p:cNvPr id="44" name="文本框 43"/>
          <p:cNvSpPr txBox="1"/>
          <p:nvPr/>
        </p:nvSpPr>
        <p:spPr bwMode="auto">
          <a:xfrm>
            <a:off x="6203759" y="3648579"/>
            <a:ext cx="5256403" cy="138132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fontAlgn="ctr">
              <a:buFont typeface="+mj-lt"/>
              <a:buAutoNum type="arabicPeriod" startAt="8"/>
            </a:pPr>
            <a:r>
              <a:rPr lang="en-US" sz="1400" dirty="0" smtClean="0">
                <a:solidFill>
                  <a:srgbClr val="000000"/>
                </a:solidFill>
                <a:latin typeface="Huawei Sans" panose="020C0503030203020204" pitchFamily="34" charset="0"/>
              </a:rPr>
              <a:t>Configure 802.1X authentication on the control device and access device, and configure an authentication-free rule on the </a:t>
            </a:r>
            <a:r>
              <a:rPr lang="en-US" altLang="zh-CN" sz="1400" dirty="0" smtClean="0">
                <a:solidFill>
                  <a:srgbClr val="000000"/>
                </a:solidFill>
                <a:latin typeface="Huawei Sans" panose="020C0503030203020204" pitchFamily="34" charset="0"/>
              </a:rPr>
              <a:t>control</a:t>
            </a:r>
            <a:r>
              <a:rPr lang="en-US" sz="1400" dirty="0" smtClean="0">
                <a:solidFill>
                  <a:srgbClr val="000000"/>
                </a:solidFill>
                <a:latin typeface="Huawei Sans" panose="020C0503030203020204" pitchFamily="34" charset="0"/>
              </a:rPr>
              <a:t> device to allow packets from the management VLAN of the CAPWAP tunnel to pass through. (The </a:t>
            </a:r>
            <a:r>
              <a:rPr lang="en-US" sz="1400" dirty="0" err="1" smtClean="0">
                <a:solidFill>
                  <a:srgbClr val="000000"/>
                </a:solidFill>
                <a:latin typeface="Huawei Sans" panose="020C0503030203020204" pitchFamily="34" charset="0"/>
              </a:rPr>
              <a:t>802.1X</a:t>
            </a:r>
            <a:r>
              <a:rPr lang="en-US" sz="1400" dirty="0" smtClean="0">
                <a:solidFill>
                  <a:srgbClr val="000000"/>
                </a:solidFill>
                <a:latin typeface="Huawei Sans" panose="020C0503030203020204" pitchFamily="34" charset="0"/>
              </a:rPr>
              <a:t> authentication configuration is not mentioned here.)</a:t>
            </a:r>
            <a:endParaRPr lang="en-US" altLang="zh-CN" sz="1400" b="1"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5" name="Rectangle 3"/>
          <p:cNvSpPr/>
          <p:nvPr/>
        </p:nvSpPr>
        <p:spPr>
          <a:xfrm>
            <a:off x="6278286" y="5085188"/>
            <a:ext cx="5470802" cy="683802"/>
          </a:xfrm>
          <a:prstGeom prst="rect">
            <a:avLst/>
          </a:prstGeom>
          <a:solidFill>
            <a:schemeClr val="bg1">
              <a:lumMod val="85000"/>
            </a:schemeClr>
          </a:solidFill>
          <a:ln>
            <a:noFill/>
          </a:ln>
        </p:spPr>
        <p:txBody>
          <a:bodyPr wrap="square">
            <a:noAutofit/>
          </a:bodyPr>
          <a:lstStyle/>
          <a:p>
            <a:pPr fontAlgn="ctr"/>
            <a:r>
              <a:rPr lang="en-US" sz="1200" dirty="0">
                <a:latin typeface="Huawei Sans" panose="020C0503030203020204" pitchFamily="34" charset="0"/>
              </a:rPr>
              <a:t>[SW1] free-rule-template name </a:t>
            </a:r>
            <a:r>
              <a:rPr lang="en-US" sz="1200" dirty="0" err="1">
                <a:latin typeface="Huawei Sans" panose="020C0503030203020204" pitchFamily="34" charset="0"/>
              </a:rPr>
              <a:t>default_free_rule</a:t>
            </a:r>
            <a:endParaRPr lang="en-US" altLang="zh-CN" sz="1200" dirty="0">
              <a:latin typeface="Huawei Sans" panose="020C0503030203020204" pitchFamily="34" charset="0"/>
            </a:endParaRPr>
          </a:p>
          <a:p>
            <a:pPr fontAlgn="ctr"/>
            <a:r>
              <a:rPr lang="en-US" sz="1200" dirty="0">
                <a:latin typeface="Huawei Sans" panose="020C0503030203020204" pitchFamily="34" charset="0"/>
              </a:rPr>
              <a:t>[SW1-free-rule-default_free_rule] free-rule 1 source </a:t>
            </a:r>
            <a:r>
              <a:rPr lang="en-US" sz="1200" dirty="0" err="1">
                <a:latin typeface="Huawei Sans" panose="020C0503030203020204" pitchFamily="34" charset="0"/>
              </a:rPr>
              <a:t>vlan</a:t>
            </a:r>
            <a:r>
              <a:rPr lang="en-US" sz="1200" dirty="0">
                <a:latin typeface="Huawei Sans" panose="020C0503030203020204" pitchFamily="34" charset="0"/>
              </a:rPr>
              <a:t> 20</a:t>
            </a:r>
          </a:p>
          <a:p>
            <a:pPr fontAlgn="ctr"/>
            <a:r>
              <a:rPr lang="en-US" sz="1200" dirty="0">
                <a:latin typeface="Huawei Sans" panose="020C0503030203020204" pitchFamily="34" charset="0"/>
              </a:rPr>
              <a:t>[SW1-free-rule-default_free_rule] quit</a:t>
            </a:r>
          </a:p>
        </p:txBody>
      </p:sp>
      <p:grpSp>
        <p:nvGrpSpPr>
          <p:cNvPr id="61" name="组合 60"/>
          <p:cNvGrpSpPr/>
          <p:nvPr/>
        </p:nvGrpSpPr>
        <p:grpSpPr>
          <a:xfrm>
            <a:off x="1532109" y="1107401"/>
            <a:ext cx="4027383" cy="5018980"/>
            <a:chOff x="2323418" y="1171210"/>
            <a:chExt cx="4027383" cy="5018980"/>
          </a:xfrm>
        </p:grpSpPr>
        <p:pic>
          <p:nvPicPr>
            <p:cNvPr id="62" name="图片 61" descr="接入交换机.png"/>
            <p:cNvPicPr>
              <a:picLocks noChangeAspect="1"/>
            </p:cNvPicPr>
            <p:nvPr/>
          </p:nvPicPr>
          <p:blipFill>
            <a:blip r:embed="rId3" cstate="print"/>
            <a:stretch>
              <a:fillRect/>
            </a:stretch>
          </p:blipFill>
          <p:spPr bwMode="gray">
            <a:xfrm>
              <a:off x="2969353" y="4942101"/>
              <a:ext cx="540000" cy="441818"/>
            </a:xfrm>
            <a:prstGeom prst="rect">
              <a:avLst/>
            </a:prstGeom>
          </p:spPr>
        </p:pic>
        <p:pic>
          <p:nvPicPr>
            <p:cNvPr id="63" name="图片 62" descr="PC.png"/>
            <p:cNvPicPr>
              <a:picLocks noChangeAspect="1"/>
            </p:cNvPicPr>
            <p:nvPr/>
          </p:nvPicPr>
          <p:blipFill>
            <a:blip r:embed="rId4" cstate="print"/>
            <a:stretch>
              <a:fillRect/>
            </a:stretch>
          </p:blipFill>
          <p:spPr bwMode="gray">
            <a:xfrm>
              <a:off x="2532468" y="5776190"/>
              <a:ext cx="539063" cy="414000"/>
            </a:xfrm>
            <a:prstGeom prst="rect">
              <a:avLst/>
            </a:prstGeom>
          </p:spPr>
        </p:pic>
        <p:pic>
          <p:nvPicPr>
            <p:cNvPr id="64" name="图片 63" descr="汇聚交换机.png"/>
            <p:cNvPicPr>
              <a:picLocks noChangeAspect="1"/>
            </p:cNvPicPr>
            <p:nvPr/>
          </p:nvPicPr>
          <p:blipFill>
            <a:blip r:embed="rId5" cstate="print"/>
            <a:stretch>
              <a:fillRect/>
            </a:stretch>
          </p:blipFill>
          <p:spPr bwMode="gray">
            <a:xfrm>
              <a:off x="2969353" y="3505767"/>
              <a:ext cx="540000" cy="441818"/>
            </a:xfrm>
            <a:prstGeom prst="rect">
              <a:avLst/>
            </a:prstGeom>
          </p:spPr>
        </p:pic>
        <p:cxnSp>
          <p:nvCxnSpPr>
            <p:cNvPr id="65" name="直接连接符 64"/>
            <p:cNvCxnSpPr>
              <a:stCxn id="62" idx="2"/>
              <a:endCxn id="63" idx="0"/>
            </p:cNvCxnSpPr>
            <p:nvPr/>
          </p:nvCxnSpPr>
          <p:spPr bwMode="gray">
            <a:xfrm flipH="1">
              <a:off x="2802000" y="5383919"/>
              <a:ext cx="437353" cy="3922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62" idx="2"/>
            </p:cNvCxnSpPr>
            <p:nvPr/>
          </p:nvCxnSpPr>
          <p:spPr bwMode="gray">
            <a:xfrm flipH="1" flipV="1">
              <a:off x="3239353" y="5383919"/>
              <a:ext cx="436918" cy="38507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0"/>
              <a:endCxn id="64" idx="2"/>
            </p:cNvCxnSpPr>
            <p:nvPr/>
          </p:nvCxnSpPr>
          <p:spPr bwMode="gray">
            <a:xfrm flipV="1">
              <a:off x="3239353" y="3947585"/>
              <a:ext cx="0" cy="9945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4" idx="0"/>
            </p:cNvCxnSpPr>
            <p:nvPr/>
          </p:nvCxnSpPr>
          <p:spPr bwMode="gray">
            <a:xfrm flipV="1">
              <a:off x="3239353" y="2723017"/>
              <a:ext cx="0" cy="7827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bwMode="gray">
            <a:xfrm>
              <a:off x="3234237" y="3921606"/>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0" name="文本框 69"/>
            <p:cNvSpPr txBox="1"/>
            <p:nvPr/>
          </p:nvSpPr>
          <p:spPr bwMode="gray">
            <a:xfrm>
              <a:off x="3239353" y="3197990"/>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sp>
          <p:nvSpPr>
            <p:cNvPr id="71" name="Freeform 159"/>
            <p:cNvSpPr>
              <a:spLocks noChangeAspect="1"/>
            </p:cNvSpPr>
            <p:nvPr/>
          </p:nvSpPr>
          <p:spPr bwMode="gray">
            <a:xfrm flipH="1">
              <a:off x="2651201" y="2042864"/>
              <a:ext cx="1308517" cy="684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bwMode="gray">
            <a:xfrm>
              <a:off x="2848051" y="2272510"/>
              <a:ext cx="933269" cy="338554"/>
            </a:xfrm>
            <a:prstGeom prst="rect">
              <a:avLst/>
            </a:prstGeom>
            <a:noFill/>
          </p:spPr>
          <p:txBody>
            <a:bodyPr wrap="none" rtlCol="0">
              <a:noAutofit/>
            </a:bodyPr>
            <a:lstStyle/>
            <a:p>
              <a:pPr fontAlgn="ctr"/>
              <a:r>
                <a:rPr lang="en-US" sz="1600" dirty="0" smtClean="0">
                  <a:latin typeface="Huawei Sans" panose="020C0503030203020204" pitchFamily="34" charset="0"/>
                </a:rPr>
                <a:t>Intranet</a:t>
              </a:r>
              <a:endParaRPr lang="en-US" sz="1600" dirty="0">
                <a:latin typeface="Huawei Sans" panose="020C0503030203020204" pitchFamily="34" charset="0"/>
              </a:endParaRPr>
            </a:p>
          </p:txBody>
        </p:sp>
        <p:sp>
          <p:nvSpPr>
            <p:cNvPr id="73" name="文本框 72"/>
            <p:cNvSpPr txBox="1"/>
            <p:nvPr/>
          </p:nvSpPr>
          <p:spPr bwMode="gray">
            <a:xfrm>
              <a:off x="3483695" y="3602892"/>
              <a:ext cx="153760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SW1</a:t>
              </a:r>
              <a:r>
                <a:rPr lang="en-US" sz="1400" b="1" dirty="0" smtClean="0">
                  <a:latin typeface="Huawei Sans" panose="020C0503030203020204" pitchFamily="34" charset="0"/>
                </a:rPr>
                <a:t> (gateway)</a:t>
              </a:r>
              <a:endParaRPr lang="en-US" altLang="zh-CN" sz="1400" b="1" dirty="0">
                <a:latin typeface="Huawei Sans" panose="020C0503030203020204" pitchFamily="34" charset="0"/>
              </a:endParaRPr>
            </a:p>
          </p:txBody>
        </p:sp>
        <p:sp>
          <p:nvSpPr>
            <p:cNvPr id="74" name="文本框 73"/>
            <p:cNvSpPr txBox="1"/>
            <p:nvPr/>
          </p:nvSpPr>
          <p:spPr bwMode="gray">
            <a:xfrm>
              <a:off x="3447561" y="5050423"/>
              <a:ext cx="1334020" cy="307777"/>
            </a:xfrm>
            <a:prstGeom prst="rect">
              <a:avLst/>
            </a:prstGeom>
            <a:noFill/>
          </p:spPr>
          <p:txBody>
            <a:bodyPr wrap="none" rtlCol="0">
              <a:noAutofit/>
            </a:bodyPr>
            <a:lstStyle/>
            <a:p>
              <a:pPr fontAlgn="ctr"/>
              <a:r>
                <a:rPr lang="en-US" sz="1400" b="1" dirty="0" err="1" smtClean="0">
                  <a:latin typeface="Huawei Sans" panose="020C0503030203020204" pitchFamily="34" charset="0"/>
                </a:rPr>
                <a:t>SW2</a:t>
              </a:r>
              <a:r>
                <a:rPr lang="en-US" sz="1400" b="1" dirty="0" smtClean="0">
                  <a:latin typeface="Huawei Sans" panose="020C0503030203020204" pitchFamily="34" charset="0"/>
                </a:rPr>
                <a:t> (access)</a:t>
              </a:r>
              <a:endParaRPr lang="en-US" altLang="zh-CN" sz="1400" b="1" dirty="0">
                <a:latin typeface="Huawei Sans" panose="020C0503030203020204" pitchFamily="34" charset="0"/>
              </a:endParaRPr>
            </a:p>
          </p:txBody>
        </p:sp>
        <p:sp>
          <p:nvSpPr>
            <p:cNvPr id="75" name="文本框 74"/>
            <p:cNvSpPr txBox="1"/>
            <p:nvPr/>
          </p:nvSpPr>
          <p:spPr bwMode="gray">
            <a:xfrm>
              <a:off x="2401977" y="1171210"/>
              <a:ext cx="1383712" cy="523220"/>
            </a:xfrm>
            <a:prstGeom prst="rect">
              <a:avLst/>
            </a:prstGeom>
            <a:noFill/>
          </p:spPr>
          <p:txBody>
            <a:bodyPr wrap="none" rtlCol="0">
              <a:noAutofit/>
            </a:bodyPr>
            <a:lstStyle/>
            <a:p>
              <a:pPr algn="ctr" fontAlgn="ctr"/>
              <a:r>
                <a:rPr lang="en-US" sz="1400" dirty="0" smtClean="0">
                  <a:latin typeface="Huawei Sans" panose="020C0503030203020204" pitchFamily="34" charset="0"/>
                </a:rPr>
                <a:t>RADIUS Server</a:t>
              </a:r>
            </a:p>
            <a:p>
              <a:pPr algn="ctr" fontAlgn="ctr"/>
              <a:r>
                <a:rPr lang="en-US" sz="1400" dirty="0" smtClean="0">
                  <a:latin typeface="Huawei Sans" panose="020C0503030203020204" pitchFamily="34" charset="0"/>
                </a:rPr>
                <a:t>192.168.4.30</a:t>
              </a:r>
              <a:endParaRPr lang="en-US" altLang="zh-CN" sz="1400" dirty="0">
                <a:latin typeface="Huawei Sans" panose="020C0503030203020204" pitchFamily="34" charset="0"/>
              </a:endParaRPr>
            </a:p>
          </p:txBody>
        </p:sp>
        <p:sp>
          <p:nvSpPr>
            <p:cNvPr id="76" name="文本框 75"/>
            <p:cNvSpPr txBox="1"/>
            <p:nvPr/>
          </p:nvSpPr>
          <p:spPr bwMode="gray">
            <a:xfrm>
              <a:off x="3234236" y="4658943"/>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/0/1</a:t>
              </a:r>
              <a:endParaRPr lang="en-US" altLang="zh-CN" sz="1400" dirty="0">
                <a:latin typeface="Huawei Sans" panose="020C0503030203020204" pitchFamily="34" charset="0"/>
              </a:endParaRPr>
            </a:p>
          </p:txBody>
        </p:sp>
        <p:sp>
          <p:nvSpPr>
            <p:cNvPr id="77" name="文本框 76"/>
            <p:cNvSpPr txBox="1"/>
            <p:nvPr/>
          </p:nvSpPr>
          <p:spPr bwMode="gray">
            <a:xfrm>
              <a:off x="2323418" y="5313792"/>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/0/2</a:t>
              </a:r>
              <a:endParaRPr lang="en-US" altLang="zh-CN" sz="1400" dirty="0">
                <a:latin typeface="Huawei Sans" panose="020C0503030203020204" pitchFamily="34" charset="0"/>
              </a:endParaRPr>
            </a:p>
          </p:txBody>
        </p:sp>
        <p:sp>
          <p:nvSpPr>
            <p:cNvPr id="78" name="文本框 77"/>
            <p:cNvSpPr txBox="1"/>
            <p:nvPr/>
          </p:nvSpPr>
          <p:spPr bwMode="gray">
            <a:xfrm>
              <a:off x="3327333" y="5316248"/>
              <a:ext cx="851515" cy="307777"/>
            </a:xfrm>
            <a:prstGeom prst="rect">
              <a:avLst/>
            </a:prstGeom>
            <a:noFill/>
          </p:spPr>
          <p:txBody>
            <a:bodyPr wrap="none" rtlCol="0">
              <a:noAutofit/>
            </a:bodyPr>
            <a:lstStyle/>
            <a:p>
              <a:pPr fontAlgn="ctr"/>
              <a:r>
                <a:rPr lang="en-US" sz="1400" dirty="0" err="1" smtClean="0">
                  <a:latin typeface="Huawei Sans" panose="020C0503030203020204" pitchFamily="34" charset="0"/>
                </a:rPr>
                <a:t>GE0</a:t>
              </a:r>
              <a:r>
                <a:rPr lang="en-US" sz="1400" dirty="0" smtClean="0">
                  <a:latin typeface="Huawei Sans" panose="020C0503030203020204" pitchFamily="34" charset="0"/>
                </a:rPr>
                <a:t>/0/3</a:t>
              </a:r>
              <a:endParaRPr lang="en-US" altLang="zh-CN" sz="1400" dirty="0">
                <a:latin typeface="Huawei Sans" panose="020C0503030203020204" pitchFamily="34" charset="0"/>
              </a:endParaRPr>
            </a:p>
          </p:txBody>
        </p:sp>
        <p:pic>
          <p:nvPicPr>
            <p:cNvPr id="79" name="图片 78" descr="PC.png"/>
            <p:cNvPicPr>
              <a:picLocks noChangeAspect="1"/>
            </p:cNvPicPr>
            <p:nvPr/>
          </p:nvPicPr>
          <p:blipFill>
            <a:blip r:embed="rId4" cstate="print"/>
            <a:stretch>
              <a:fillRect/>
            </a:stretch>
          </p:blipFill>
          <p:spPr bwMode="gray">
            <a:xfrm>
              <a:off x="3421615" y="5776190"/>
              <a:ext cx="539063" cy="414000"/>
            </a:xfrm>
            <a:prstGeom prst="rect">
              <a:avLst/>
            </a:prstGeom>
          </p:spPr>
        </p:pic>
        <p:sp>
          <p:nvSpPr>
            <p:cNvPr id="80" name="文本框 79"/>
            <p:cNvSpPr txBox="1"/>
            <p:nvPr/>
          </p:nvSpPr>
          <p:spPr bwMode="gray">
            <a:xfrm>
              <a:off x="2462694" y="5594495"/>
              <a:ext cx="800219" cy="142626"/>
            </a:xfrm>
            <a:prstGeom prst="rect">
              <a:avLst/>
            </a:prstGeom>
            <a:solidFill>
              <a:schemeClr val="bg1"/>
            </a:solidFill>
          </p:spPr>
          <p:txBody>
            <a:bodyPr wrap="none" lIns="0" tIns="0" rIns="0" bIns="0" rtlCol="0" anchor="ctr">
              <a:noAutofit/>
            </a:bodyPr>
            <a:lstStyle>
              <a:defPPr>
                <a:defRPr lang="en-US"/>
              </a:defPPr>
              <a:lvl1pPr algn="ctr" fontAlgn="ctr">
                <a:defRPr sz="1200">
                  <a:latin typeface="Huawei Sans" panose="020C0503030203020204" pitchFamily="34" charset="0"/>
                </a:defRPr>
              </a:lvl1pPr>
            </a:lstStyle>
            <a:p>
              <a:r>
                <a:rPr lang="en-US" dirty="0" err="1"/>
                <a:t>VLAN</a:t>
              </a:r>
              <a:r>
                <a:rPr lang="en-US" dirty="0"/>
                <a:t> 10</a:t>
              </a:r>
              <a:endParaRPr lang="en-US" altLang="zh-CN" dirty="0"/>
            </a:p>
          </p:txBody>
        </p:sp>
        <p:sp>
          <p:nvSpPr>
            <p:cNvPr id="81" name="文本框 80"/>
            <p:cNvSpPr txBox="1"/>
            <p:nvPr/>
          </p:nvSpPr>
          <p:spPr bwMode="gray">
            <a:xfrm>
              <a:off x="2500878" y="4313086"/>
              <a:ext cx="1500732"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10,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pic>
          <p:nvPicPr>
            <p:cNvPr id="82" name="图片 81"/>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823833" y="1699898"/>
              <a:ext cx="540000" cy="442800"/>
            </a:xfrm>
            <a:prstGeom prst="rect">
              <a:avLst/>
            </a:prstGeom>
          </p:spPr>
        </p:pic>
        <p:sp>
          <p:nvSpPr>
            <p:cNvPr id="83" name="文本框 82"/>
            <p:cNvSpPr txBox="1"/>
            <p:nvPr/>
          </p:nvSpPr>
          <p:spPr bwMode="gray">
            <a:xfrm>
              <a:off x="2837901" y="2897497"/>
              <a:ext cx="800219" cy="276999"/>
            </a:xfrm>
            <a:prstGeom prst="rect">
              <a:avLst/>
            </a:prstGeom>
            <a:solidFill>
              <a:schemeClr val="bg1"/>
            </a:solidFill>
          </p:spPr>
          <p:txBody>
            <a:bodyPr wrap="none" rtlCol="0">
              <a:noAutofit/>
            </a:bodyPr>
            <a:lstStyle/>
            <a:p>
              <a:pPr fontAlgn="ctr"/>
              <a:r>
                <a:rPr lang="en-US" sz="1200" dirty="0" err="1" smtClean="0">
                  <a:latin typeface="Huawei Sans" panose="020C0503030203020204" pitchFamily="34" charset="0"/>
                </a:rPr>
                <a:t>VLAN</a:t>
              </a:r>
              <a:r>
                <a:rPr lang="en-US" sz="1200" dirty="0" smtClean="0">
                  <a:latin typeface="Huawei Sans" panose="020C0503030203020204" pitchFamily="34" charset="0"/>
                </a:rPr>
                <a:t> 30</a:t>
              </a:r>
              <a:endParaRPr lang="en-US" altLang="zh-CN" sz="1200" dirty="0">
                <a:latin typeface="Huawei Sans" panose="020C0503030203020204" pitchFamily="34" charset="0"/>
              </a:endParaRPr>
            </a:p>
          </p:txBody>
        </p:sp>
        <p:sp>
          <p:nvSpPr>
            <p:cNvPr id="84" name="文本框 83"/>
            <p:cNvSpPr txBox="1"/>
            <p:nvPr/>
          </p:nvSpPr>
          <p:spPr bwMode="gray">
            <a:xfrm>
              <a:off x="4055010" y="1345582"/>
              <a:ext cx="2295791" cy="461665"/>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txBody>
            <a:bodyPr wrap="square" rtlCol="0">
              <a:noAutofit/>
            </a:bodyPr>
            <a:lstStyle/>
            <a:p>
              <a:pPr fontAlgn="ctr"/>
              <a:r>
                <a:rPr lang="en-US" sz="1200" dirty="0" smtClean="0">
                  <a:latin typeface="Huawei Sans" panose="020C0503030203020204" pitchFamily="34" charset="0"/>
                </a:rPr>
                <a:t>User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Management </a:t>
              </a:r>
              <a:r>
                <a:rPr lang="en-US" sz="1200" dirty="0" err="1" smtClean="0">
                  <a:latin typeface="Huawei Sans" panose="020C0503030203020204" pitchFamily="34" charset="0"/>
                </a:rPr>
                <a:t>VLAN</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6811482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en-US" smtClean="0"/>
              <a:t>Overview of NAC</a:t>
            </a:r>
            <a:endParaRPr lang="en-US" altLang="zh-CN" dirty="0"/>
          </a:p>
        </p:txBody>
      </p:sp>
      <p:sp>
        <p:nvSpPr>
          <p:cNvPr id="3" name="文本占位符 2"/>
          <p:cNvSpPr>
            <a:spLocks noGrp="1"/>
          </p:cNvSpPr>
          <p:nvPr>
            <p:ph type="body" sz="quarter" idx="10"/>
          </p:nvPr>
        </p:nvSpPr>
        <p:spPr bwMode="gray">
          <a:xfrm>
            <a:off x="455612" y="1052514"/>
            <a:ext cx="11293476" cy="1217431"/>
          </a:xfrm>
        </p:spPr>
        <p:txBody>
          <a:bodyPr/>
          <a:lstStyle/>
          <a:p>
            <a:r>
              <a:rPr lang="en-US" sz="1800" smtClean="0"/>
              <a:t>An important design idea of NAC is to allow only authorized users and secure terminals to access networks. NAC provides </a:t>
            </a:r>
            <a:r>
              <a:rPr lang="en-US" altLang="zh-CN" sz="1800" smtClean="0"/>
              <a:t>user authentication, permission management, security check, repair, and upgrade functions to </a:t>
            </a:r>
            <a:r>
              <a:rPr lang="en-US" sz="1800" smtClean="0"/>
              <a:t>improve the overall terminal security protection capabilities on a campus network</a:t>
            </a:r>
            <a:r>
              <a:rPr lang="en-US" altLang="zh-CN" sz="1800" smtClean="0"/>
              <a:t>.</a:t>
            </a:r>
            <a:endParaRPr lang="en-US" sz="1800" smtClean="0"/>
          </a:p>
          <a:p>
            <a:endParaRPr lang="en-US" altLang="zh-CN" sz="1800" dirty="0"/>
          </a:p>
        </p:txBody>
      </p:sp>
      <p:sp>
        <p:nvSpPr>
          <p:cNvPr id="28" name="矩形 27"/>
          <p:cNvSpPr/>
          <p:nvPr/>
        </p:nvSpPr>
        <p:spPr bwMode="gray">
          <a:xfrm>
            <a:off x="4254667" y="2565741"/>
            <a:ext cx="1598879" cy="3434465"/>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2495119" y="2562893"/>
            <a:ext cx="1598879" cy="3434465"/>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461212" y="2562894"/>
            <a:ext cx="1849551" cy="3434465"/>
          </a:xfrm>
          <a:prstGeom prst="rect">
            <a:avLst/>
          </a:prstGeom>
          <a:solidFill>
            <a:srgbClr val="FFFFFF"/>
          </a:solidFill>
          <a:ln w="12700" cap="flat" cmpd="sng" algn="ctr">
            <a:solidFill>
              <a:srgbClr val="94DA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024558" y="3181353"/>
            <a:ext cx="540000" cy="442800"/>
          </a:xfrm>
          <a:prstGeom prst="rect">
            <a:avLst/>
          </a:prstGeom>
        </p:spPr>
      </p:pic>
      <p:pic>
        <p:nvPicPr>
          <p:cNvPr id="33" name="图片 32" descr="通用交换机.png"/>
          <p:cNvPicPr>
            <a:picLocks/>
          </p:cNvPicPr>
          <p:nvPr/>
        </p:nvPicPr>
        <p:blipFill>
          <a:blip r:embed="rId4" cstate="print"/>
          <a:stretch>
            <a:fillRect/>
          </a:stretch>
        </p:blipFill>
        <p:spPr bwMode="gray">
          <a:xfrm>
            <a:off x="3024558" y="4016125"/>
            <a:ext cx="540000" cy="441818"/>
          </a:xfrm>
          <a:prstGeom prst="rect">
            <a:avLst/>
          </a:prstGeom>
        </p:spPr>
      </p:pic>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024558" y="4870506"/>
            <a:ext cx="540000" cy="442800"/>
          </a:xfrm>
          <a:prstGeom prst="rect">
            <a:avLst/>
          </a:prstGeom>
        </p:spPr>
      </p:pic>
      <p:pic>
        <p:nvPicPr>
          <p:cNvPr id="35" name="图片 34" descr="故障链路.png"/>
          <p:cNvPicPr>
            <a:picLocks noChangeAspect="1"/>
          </p:cNvPicPr>
          <p:nvPr/>
        </p:nvPicPr>
        <p:blipFill>
          <a:blip r:embed="rId6" cstate="print"/>
          <a:stretch>
            <a:fillRect/>
          </a:stretch>
        </p:blipFill>
        <p:spPr bwMode="gray">
          <a:xfrm>
            <a:off x="795858" y="3151369"/>
            <a:ext cx="482781" cy="360000"/>
          </a:xfrm>
          <a:prstGeom prst="rect">
            <a:avLst/>
          </a:prstGeom>
        </p:spPr>
      </p:pic>
      <p:pic>
        <p:nvPicPr>
          <p:cNvPr id="36" name="图片 35" descr="SAN网络-蓝.png"/>
          <p:cNvPicPr>
            <a:picLocks noChangeAspect="1"/>
          </p:cNvPicPr>
          <p:nvPr/>
        </p:nvPicPr>
        <p:blipFill>
          <a:blip r:embed="rId7" cstate="print"/>
          <a:stretch>
            <a:fillRect/>
          </a:stretch>
        </p:blipFill>
        <p:spPr bwMode="gray">
          <a:xfrm>
            <a:off x="927378" y="3985650"/>
            <a:ext cx="219740" cy="360000"/>
          </a:xfrm>
          <a:prstGeom prst="rect">
            <a:avLst/>
          </a:prstGeom>
        </p:spPr>
      </p:pic>
      <p:pic>
        <p:nvPicPr>
          <p:cNvPr id="37" name="图片 36" descr="PC.png"/>
          <p:cNvPicPr>
            <a:picLocks noChangeAspect="1"/>
          </p:cNvPicPr>
          <p:nvPr/>
        </p:nvPicPr>
        <p:blipFill>
          <a:blip r:embed="rId8" cstate="print"/>
          <a:stretch>
            <a:fillRect/>
          </a:stretch>
        </p:blipFill>
        <p:spPr bwMode="gray">
          <a:xfrm>
            <a:off x="1551201" y="3985650"/>
            <a:ext cx="468750" cy="360000"/>
          </a:xfrm>
          <a:prstGeom prst="rect">
            <a:avLst/>
          </a:prstGeom>
        </p:spPr>
      </p:pic>
      <p:pic>
        <p:nvPicPr>
          <p:cNvPr id="38" name="图片 37" descr="笔记本电脑.png"/>
          <p:cNvPicPr>
            <a:picLocks noChangeAspect="1"/>
          </p:cNvPicPr>
          <p:nvPr/>
        </p:nvPicPr>
        <p:blipFill>
          <a:blip r:embed="rId9" cstate="print"/>
          <a:stretch>
            <a:fillRect/>
          </a:stretch>
        </p:blipFill>
        <p:spPr bwMode="gray">
          <a:xfrm>
            <a:off x="1498460" y="3151369"/>
            <a:ext cx="574233" cy="360000"/>
          </a:xfrm>
          <a:prstGeom prst="rect">
            <a:avLst/>
          </a:prstGeom>
        </p:spPr>
      </p:pic>
      <p:pic>
        <p:nvPicPr>
          <p:cNvPr id="39" name="图片 38" descr="IP电话.png"/>
          <p:cNvPicPr>
            <a:picLocks noChangeAspect="1"/>
          </p:cNvPicPr>
          <p:nvPr/>
        </p:nvPicPr>
        <p:blipFill>
          <a:blip r:embed="rId10" cstate="print"/>
          <a:stretch>
            <a:fillRect/>
          </a:stretch>
        </p:blipFill>
        <p:spPr bwMode="gray">
          <a:xfrm>
            <a:off x="845778" y="4837039"/>
            <a:ext cx="382941" cy="360000"/>
          </a:xfrm>
          <a:prstGeom prst="rect">
            <a:avLst/>
          </a:prstGeom>
        </p:spPr>
      </p:pic>
      <p:pic>
        <p:nvPicPr>
          <p:cNvPr id="40" name="图片 39" descr="打印机.png"/>
          <p:cNvPicPr>
            <a:picLocks noChangeAspect="1"/>
          </p:cNvPicPr>
          <p:nvPr/>
        </p:nvPicPr>
        <p:blipFill>
          <a:blip r:embed="rId11" cstate="print"/>
          <a:stretch>
            <a:fillRect/>
          </a:stretch>
        </p:blipFill>
        <p:spPr bwMode="gray">
          <a:xfrm>
            <a:off x="1559446" y="4837039"/>
            <a:ext cx="452261" cy="360000"/>
          </a:xfrm>
          <a:prstGeom prst="rect">
            <a:avLst/>
          </a:prstGeom>
        </p:spPr>
      </p:pic>
      <p:sp>
        <p:nvSpPr>
          <p:cNvPr id="41" name="文本框 40"/>
          <p:cNvSpPr txBox="1"/>
          <p:nvPr/>
        </p:nvSpPr>
        <p:spPr bwMode="gray">
          <a:xfrm>
            <a:off x="1147118" y="5280130"/>
            <a:ext cx="433132" cy="523220"/>
          </a:xfrm>
          <a:prstGeom prst="rect">
            <a:avLst/>
          </a:prstGeom>
          <a:noFill/>
        </p:spPr>
        <p:txBody>
          <a:bodyPr wrap="none" rtlCol="0">
            <a:noAutofit/>
          </a:bodyPr>
          <a:lstStyle/>
          <a:p>
            <a:pPr fontAlgn="ctr"/>
            <a:r>
              <a:rPr lang="en-US" sz="2800" dirty="0" smtClean="0">
                <a:latin typeface="Huawei Sans" panose="020C0503030203020204" pitchFamily="34" charset="0"/>
              </a:rPr>
              <a:t>...</a:t>
            </a:r>
            <a:endParaRPr lang="en-US" altLang="zh-CN" sz="2800" dirty="0">
              <a:latin typeface="Huawei Sans" panose="020C0503030203020204" pitchFamily="34" charset="0"/>
            </a:endParaRPr>
          </a:p>
        </p:txBody>
      </p:sp>
      <p:sp>
        <p:nvSpPr>
          <p:cNvPr id="42" name="文本框 41"/>
          <p:cNvSpPr txBox="1"/>
          <p:nvPr/>
        </p:nvSpPr>
        <p:spPr bwMode="gray">
          <a:xfrm>
            <a:off x="3077992" y="5280130"/>
            <a:ext cx="433132" cy="523220"/>
          </a:xfrm>
          <a:prstGeom prst="rect">
            <a:avLst/>
          </a:prstGeom>
          <a:noFill/>
        </p:spPr>
        <p:txBody>
          <a:bodyPr wrap="none" rtlCol="0">
            <a:noAutofit/>
          </a:bodyPr>
          <a:lstStyle/>
          <a:p>
            <a:pPr fontAlgn="ctr"/>
            <a:r>
              <a:rPr lang="en-US" sz="2800" dirty="0" smtClean="0">
                <a:latin typeface="Huawei Sans" panose="020C0503030203020204" pitchFamily="34" charset="0"/>
              </a:rPr>
              <a:t>...</a:t>
            </a:r>
            <a:endParaRPr lang="en-US" altLang="zh-CN" sz="2800" dirty="0">
              <a:latin typeface="Huawei Sans" panose="020C0503030203020204" pitchFamily="34" charset="0"/>
            </a:endParaRPr>
          </a:p>
        </p:txBody>
      </p:sp>
      <p:sp>
        <p:nvSpPr>
          <p:cNvPr id="43"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517830" y="2586642"/>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User terminals</a:t>
            </a:r>
            <a:endParaRPr lang="en-US" sz="1400" dirty="0">
              <a:solidFill>
                <a:srgbClr val="30B5C5"/>
              </a:solidFill>
              <a:latin typeface="Huawei Sans" panose="020C0503030203020204" pitchFamily="34" charset="0"/>
            </a:endParaRPr>
          </a:p>
        </p:txBody>
      </p:sp>
      <p:cxnSp>
        <p:nvCxnSpPr>
          <p:cNvPr id="44" name="直接连接符 473">
            <a:extLst>
              <a:ext uri="{FF2B5EF4-FFF2-40B4-BE49-F238E27FC236}">
                <a16:creationId xmlns:a16="http://schemas.microsoft.com/office/drawing/2014/main" xmlns="" id="{D100375A-B4E2-4380-9022-7CC50820FCF7}"/>
              </a:ext>
            </a:extLst>
          </p:cNvPr>
          <p:cNvCxnSpPr/>
          <p:nvPr/>
        </p:nvCxnSpPr>
        <p:spPr bwMode="gray">
          <a:xfrm>
            <a:off x="461212" y="2962747"/>
            <a:ext cx="1849551" cy="0"/>
          </a:xfrm>
          <a:prstGeom prst="line">
            <a:avLst/>
          </a:prstGeom>
          <a:solidFill>
            <a:srgbClr val="FFFFFF"/>
          </a:solidFill>
          <a:ln w="12700" cap="flat" cmpd="sng" algn="ctr">
            <a:solidFill>
              <a:srgbClr val="94DAE2"/>
            </a:solidFill>
            <a:prstDash val="solid"/>
            <a:miter lim="800000"/>
          </a:ln>
          <a:effectLst/>
        </p:spPr>
      </p:cxnSp>
      <p:sp>
        <p:nvSpPr>
          <p:cNvPr id="45"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2421644" y="2599306"/>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Admission devices</a:t>
            </a:r>
            <a:endParaRPr lang="en-US" sz="1400" dirty="0">
              <a:solidFill>
                <a:srgbClr val="30B5C5"/>
              </a:solidFill>
              <a:latin typeface="Huawei Sans" panose="020C0503030203020204" pitchFamily="34" charset="0"/>
            </a:endParaRPr>
          </a:p>
        </p:txBody>
      </p:sp>
      <p:cxnSp>
        <p:nvCxnSpPr>
          <p:cNvPr id="46" name="直接连接符 473">
            <a:extLst>
              <a:ext uri="{FF2B5EF4-FFF2-40B4-BE49-F238E27FC236}">
                <a16:creationId xmlns:a16="http://schemas.microsoft.com/office/drawing/2014/main" xmlns="" id="{D100375A-B4E2-4380-9022-7CC50820FCF7}"/>
              </a:ext>
            </a:extLst>
          </p:cNvPr>
          <p:cNvCxnSpPr/>
          <p:nvPr/>
        </p:nvCxnSpPr>
        <p:spPr bwMode="gray">
          <a:xfrm>
            <a:off x="2498338" y="2955874"/>
            <a:ext cx="1592441" cy="0"/>
          </a:xfrm>
          <a:prstGeom prst="line">
            <a:avLst/>
          </a:prstGeom>
          <a:solidFill>
            <a:srgbClr val="FFFFFF"/>
          </a:solidFill>
          <a:ln w="12700" cap="flat" cmpd="sng" algn="ctr">
            <a:solidFill>
              <a:srgbClr val="94DAE2"/>
            </a:solidFill>
            <a:prstDash val="solid"/>
            <a:miter lim="800000"/>
          </a:ln>
          <a:effectLst/>
        </p:spPr>
      </p:cxnSp>
      <p:sp>
        <p:nvSpPr>
          <p:cNvPr id="47" name="矩形 51">
            <a:extLst>
              <a:ext uri="{FF2B5EF4-FFF2-40B4-BE49-F238E27FC236}">
                <a16:creationId xmlns:a16="http://schemas.microsoft.com/office/drawing/2014/main" xmlns="" id="{E4B5817B-B623-4722-8212-BC996DE0E8C2}"/>
              </a:ext>
            </a:extLst>
          </p:cNvPr>
          <p:cNvSpPr>
            <a:spLocks noChangeArrowheads="1"/>
          </p:cNvSpPr>
          <p:nvPr/>
        </p:nvSpPr>
        <p:spPr bwMode="gray">
          <a:xfrm>
            <a:off x="4185950" y="2584838"/>
            <a:ext cx="1736313" cy="307750"/>
          </a:xfrm>
          <a:prstGeom prst="rect">
            <a:avLst/>
          </a:prstGeom>
          <a:noFill/>
          <a:ln w="9525">
            <a:noFill/>
            <a:miter lim="800000"/>
            <a:headEnd/>
            <a:tailEnd/>
          </a:ln>
        </p:spPr>
        <p:txBody>
          <a:bodyPr wrap="square" lIns="91413" tIns="45707" rIns="91413" bIns="45707">
            <a:noAutofit/>
          </a:bodyPr>
          <a:lstStyle/>
          <a:p>
            <a:pPr algn="ctr" fontAlgn="ctr"/>
            <a:r>
              <a:rPr lang="en-US" sz="1400" dirty="0" smtClean="0">
                <a:solidFill>
                  <a:srgbClr val="30B5C5"/>
                </a:solidFill>
                <a:latin typeface="Huawei Sans" panose="020C0503030203020204" pitchFamily="34" charset="0"/>
              </a:rPr>
              <a:t>Admission servers</a:t>
            </a:r>
            <a:endParaRPr lang="en-US" sz="1400" dirty="0">
              <a:solidFill>
                <a:srgbClr val="30B5C5"/>
              </a:solidFill>
              <a:latin typeface="Huawei Sans" panose="020C0503030203020204" pitchFamily="34" charset="0"/>
            </a:endParaRPr>
          </a:p>
        </p:txBody>
      </p:sp>
      <p:cxnSp>
        <p:nvCxnSpPr>
          <p:cNvPr id="48" name="直接连接符 473">
            <a:extLst>
              <a:ext uri="{FF2B5EF4-FFF2-40B4-BE49-F238E27FC236}">
                <a16:creationId xmlns:a16="http://schemas.microsoft.com/office/drawing/2014/main" xmlns="" id="{D100375A-B4E2-4380-9022-7CC50820FCF7}"/>
              </a:ext>
            </a:extLst>
          </p:cNvPr>
          <p:cNvCxnSpPr/>
          <p:nvPr/>
        </p:nvCxnSpPr>
        <p:spPr bwMode="gray">
          <a:xfrm flipV="1">
            <a:off x="4254667" y="2959118"/>
            <a:ext cx="1598879" cy="3668"/>
          </a:xfrm>
          <a:prstGeom prst="line">
            <a:avLst/>
          </a:prstGeom>
          <a:solidFill>
            <a:srgbClr val="FFFFFF"/>
          </a:solidFill>
          <a:ln w="12700" cap="flat" cmpd="sng" algn="ctr">
            <a:solidFill>
              <a:srgbClr val="94DAE2"/>
            </a:solidFill>
            <a:prstDash val="solid"/>
            <a:miter lim="800000"/>
          </a:ln>
          <a:effectLst/>
        </p:spPr>
      </p:cxnSp>
      <p:pic>
        <p:nvPicPr>
          <p:cNvPr id="49" name="图片 48" descr="通用服务器-蓝.png"/>
          <p:cNvPicPr>
            <a:picLocks/>
          </p:cNvPicPr>
          <p:nvPr/>
        </p:nvPicPr>
        <p:blipFill>
          <a:blip r:embed="rId12" cstate="print"/>
          <a:stretch>
            <a:fillRect/>
          </a:stretch>
        </p:blipFill>
        <p:spPr bwMode="gray">
          <a:xfrm>
            <a:off x="4784106" y="4016125"/>
            <a:ext cx="540000" cy="441818"/>
          </a:xfrm>
          <a:prstGeom prst="rect">
            <a:avLst/>
          </a:prstGeom>
        </p:spPr>
      </p:pic>
      <p:sp>
        <p:nvSpPr>
          <p:cNvPr id="50" name="文本框 49"/>
          <p:cNvSpPr txBox="1"/>
          <p:nvPr/>
        </p:nvSpPr>
        <p:spPr bwMode="gray">
          <a:xfrm>
            <a:off x="1785576" y="2206582"/>
            <a:ext cx="2632452" cy="338554"/>
          </a:xfrm>
          <a:prstGeom prst="rect">
            <a:avLst/>
          </a:prstGeom>
          <a:noFill/>
        </p:spPr>
        <p:txBody>
          <a:bodyPr wrap="none" rtlCol="0">
            <a:noAutofit/>
          </a:bodyPr>
          <a:lstStyle/>
          <a:p>
            <a:pPr algn="ctr" fontAlgn="ctr"/>
            <a:r>
              <a:rPr lang="en-US" sz="1600" b="1" dirty="0" smtClean="0">
                <a:latin typeface="Huawei Sans" panose="020C0503030203020204" pitchFamily="34" charset="0"/>
              </a:rPr>
              <a:t>NAC system architecture</a:t>
            </a:r>
            <a:endParaRPr lang="en-US" sz="1600" b="1" dirty="0">
              <a:latin typeface="Huawei Sans" panose="020C0503030203020204" pitchFamily="34" charset="0"/>
            </a:endParaRPr>
          </a:p>
        </p:txBody>
      </p:sp>
      <p:sp>
        <p:nvSpPr>
          <p:cNvPr id="51" name="文本占位符 2"/>
          <p:cNvSpPr txBox="1">
            <a:spLocks/>
          </p:cNvSpPr>
          <p:nvPr/>
        </p:nvSpPr>
        <p:spPr bwMode="gray">
          <a:xfrm>
            <a:off x="5910949" y="2269944"/>
            <a:ext cx="5838139" cy="393082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Arial"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Arial"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Arial"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Arial"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Arial"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20000"/>
              </a:lnSpc>
              <a:spcBef>
                <a:spcPts val="0"/>
              </a:spcBef>
            </a:pPr>
            <a:r>
              <a:rPr lang="en-US" sz="1400" dirty="0" smtClean="0">
                <a:latin typeface="Huawei Sans" panose="020C0503030203020204" pitchFamily="34" charset="0"/>
              </a:rPr>
              <a:t>User terminal</a:t>
            </a:r>
            <a:endParaRPr lang="en-US" altLang="zh-CN" sz="1400" dirty="0" smtClean="0">
              <a:latin typeface="Huawei Sans" panose="020C0503030203020204" pitchFamily="34" charset="0"/>
            </a:endParaRPr>
          </a:p>
          <a:p>
            <a:pPr lvl="1" fontAlgn="ctr">
              <a:lnSpc>
                <a:spcPct val="120000"/>
              </a:lnSpc>
              <a:spcBef>
                <a:spcPts val="0"/>
              </a:spcBef>
            </a:pPr>
            <a:r>
              <a:rPr lang="en-US" sz="1200" dirty="0" smtClean="0">
                <a:latin typeface="Huawei Sans" panose="020C0503030203020204" pitchFamily="34" charset="0"/>
              </a:rPr>
              <a:t>Various terminals such as PCs, mobile phones, printers, and cameras that access the network.</a:t>
            </a:r>
          </a:p>
          <a:p>
            <a:pPr fontAlgn="ctr">
              <a:lnSpc>
                <a:spcPct val="120000"/>
              </a:lnSpc>
              <a:spcBef>
                <a:spcPts val="0"/>
              </a:spcBef>
            </a:pPr>
            <a:r>
              <a:rPr lang="en-US" sz="1400" dirty="0" smtClean="0">
                <a:latin typeface="Huawei Sans" panose="020C0503030203020204" pitchFamily="34" charset="0"/>
              </a:rPr>
              <a:t>Admission device</a:t>
            </a:r>
            <a:endParaRPr lang="en-US" altLang="zh-CN" sz="1400" dirty="0" smtClean="0">
              <a:latin typeface="Huawei Sans" panose="020C0503030203020204" pitchFamily="34" charset="0"/>
            </a:endParaRPr>
          </a:p>
          <a:p>
            <a:pPr lvl="1" fontAlgn="ctr">
              <a:lnSpc>
                <a:spcPct val="120000"/>
              </a:lnSpc>
              <a:spcBef>
                <a:spcPts val="0"/>
              </a:spcBef>
            </a:pPr>
            <a:r>
              <a:rPr lang="en-US" sz="1200" dirty="0" smtClean="0">
                <a:latin typeface="Huawei Sans" panose="020C0503030203020204" pitchFamily="34" charset="0"/>
              </a:rPr>
              <a:t>An admission device is an authentication control point that authenticates access users and executes campus security policies to implement access control (for example, allowing or denying user access).</a:t>
            </a:r>
            <a:endParaRPr lang="en-US" altLang="zh-CN" sz="1200" dirty="0" smtClean="0">
              <a:latin typeface="Huawei Sans" panose="020C0503030203020204" pitchFamily="34" charset="0"/>
            </a:endParaRPr>
          </a:p>
          <a:p>
            <a:pPr lvl="1" fontAlgn="ctr">
              <a:lnSpc>
                <a:spcPct val="120000"/>
              </a:lnSpc>
              <a:spcBef>
                <a:spcPts val="0"/>
              </a:spcBef>
            </a:pPr>
            <a:r>
              <a:rPr lang="en-US" sz="1200" dirty="0" smtClean="0">
                <a:latin typeface="Huawei Sans" panose="020C0503030203020204" pitchFamily="34" charset="0"/>
              </a:rPr>
              <a:t>Admission devices can be switches, routers, APs, VPN gateways, or security devices.</a:t>
            </a:r>
          </a:p>
          <a:p>
            <a:pPr fontAlgn="ctr">
              <a:lnSpc>
                <a:spcPct val="120000"/>
              </a:lnSpc>
              <a:spcBef>
                <a:spcPts val="0"/>
              </a:spcBef>
            </a:pPr>
            <a:r>
              <a:rPr lang="en-US" altLang="zh-CN" sz="1400" dirty="0" smtClean="0">
                <a:latin typeface="Huawei Sans" panose="020C0503030203020204" pitchFamily="34" charset="0"/>
              </a:rPr>
              <a:t>Admission </a:t>
            </a:r>
            <a:r>
              <a:rPr lang="en-US" sz="1400" dirty="0" smtClean="0">
                <a:latin typeface="Huawei Sans" panose="020C0503030203020204" pitchFamily="34" charset="0"/>
              </a:rPr>
              <a:t>server</a:t>
            </a:r>
            <a:endParaRPr lang="en-US" altLang="zh-CN" sz="1400" dirty="0" smtClean="0">
              <a:latin typeface="Huawei Sans" panose="020C0503030203020204" pitchFamily="34" charset="0"/>
            </a:endParaRPr>
          </a:p>
          <a:p>
            <a:pPr lvl="1" fontAlgn="ctr">
              <a:lnSpc>
                <a:spcPct val="120000"/>
              </a:lnSpc>
              <a:spcBef>
                <a:spcPts val="0"/>
              </a:spcBef>
            </a:pPr>
            <a:r>
              <a:rPr lang="en-US" altLang="zh-CN" sz="1200" dirty="0" smtClean="0">
                <a:latin typeface="Huawei Sans" panose="020C0503030203020204" pitchFamily="34" charset="0"/>
              </a:rPr>
              <a:t>An admission server authenticates and authorizes users. It verifies the user identities of terminals that attempt to access the network, and grants network access rights to authenticated terminals.</a:t>
            </a:r>
          </a:p>
          <a:p>
            <a:pPr lvl="1" fontAlgn="ctr">
              <a:lnSpc>
                <a:spcPct val="120000"/>
              </a:lnSpc>
              <a:spcBef>
                <a:spcPts val="0"/>
              </a:spcBef>
            </a:pPr>
            <a:r>
              <a:rPr lang="en-US" sz="1200" dirty="0" smtClean="0">
                <a:latin typeface="Huawei Sans" panose="020C0503030203020204" pitchFamily="34" charset="0"/>
              </a:rPr>
              <a:t>An admission server is typically an authentication server (such as a RADIUS server) or a user data source server that stores user identity information.</a:t>
            </a:r>
          </a:p>
        </p:txBody>
      </p:sp>
    </p:spTree>
    <p:extLst>
      <p:ext uri="{BB962C8B-B14F-4D97-AF65-F5344CB8AC3E}">
        <p14:creationId xmlns:p14="http://schemas.microsoft.com/office/powerpoint/2010/main" val="1685724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(Single-answer question) </a:t>
            </a:r>
            <a:r>
              <a:rPr lang="en-US" altLang="zh-CN" dirty="0" smtClean="0"/>
              <a:t>When PCs and dumb terminals such as printers and fax machines are connected to an interface of an access device, which authentication mode can be used to ensure network security and allow dumb terminals to access the network? (     )</a:t>
            </a:r>
          </a:p>
          <a:p>
            <a:pPr lvl="1"/>
            <a:r>
              <a:rPr lang="en-US" altLang="zh-CN" dirty="0" smtClean="0"/>
              <a:t>MAC address authentication</a:t>
            </a:r>
          </a:p>
          <a:p>
            <a:pPr lvl="1"/>
            <a:r>
              <a:rPr lang="en-US" altLang="zh-CN" dirty="0" smtClean="0"/>
              <a:t>802.1X authentication</a:t>
            </a:r>
          </a:p>
          <a:p>
            <a:pPr lvl="1"/>
            <a:r>
              <a:rPr lang="en-US" altLang="zh-CN" dirty="0" smtClean="0"/>
              <a:t>Portal authentication</a:t>
            </a:r>
          </a:p>
          <a:p>
            <a:pPr lvl="1"/>
            <a:r>
              <a:rPr lang="en-US" altLang="zh-CN" dirty="0" smtClean="0"/>
              <a:t>MAC address bypass authentication</a:t>
            </a:r>
            <a:endParaRPr lang="en-US" altLang="zh-CN"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buFont typeface="+mj-lt"/>
              <a:buAutoNum type="arabicPeriod" startAt="2"/>
            </a:pPr>
            <a:r>
              <a:rPr lang="en-US" altLang="zh-CN" dirty="0"/>
              <a:t>(Multiple-answer question) </a:t>
            </a:r>
            <a:r>
              <a:rPr lang="en-US" altLang="zh-CN" dirty="0" smtClean="0"/>
              <a:t>Based on which of the following can a Huawei device deliver user access rights to a successfully authenticated user? (     )</a:t>
            </a:r>
          </a:p>
          <a:p>
            <a:pPr lvl="1"/>
            <a:r>
              <a:rPr lang="en-US" altLang="zh-CN" dirty="0" smtClean="0"/>
              <a:t>VLAN</a:t>
            </a:r>
          </a:p>
          <a:p>
            <a:pPr lvl="1"/>
            <a:r>
              <a:rPr lang="en-US" altLang="zh-CN" dirty="0" smtClean="0"/>
              <a:t>IP address</a:t>
            </a:r>
          </a:p>
          <a:p>
            <a:pPr lvl="1"/>
            <a:r>
              <a:rPr lang="en-US" altLang="zh-CN" dirty="0" smtClean="0"/>
              <a:t>ACL</a:t>
            </a:r>
          </a:p>
          <a:p>
            <a:pPr lvl="1"/>
            <a:r>
              <a:rPr lang="en-US" altLang="zh-CN" dirty="0" smtClean="0"/>
              <a:t>UCL group</a:t>
            </a:r>
            <a:endParaRPr lang="zh-CN" altLang="en-US" dirty="0"/>
          </a:p>
        </p:txBody>
      </p:sp>
    </p:spTree>
    <p:extLst>
      <p:ext uri="{BB962C8B-B14F-4D97-AF65-F5344CB8AC3E}">
        <p14:creationId xmlns:p14="http://schemas.microsoft.com/office/powerpoint/2010/main" val="270392966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smtClean="0"/>
              <a:t>User access control is the first line of defense to protect a network, where you can deploy user authentication, such as MAC address authentication, 802.1X authentication, and Portal authentication, to ensure security.</a:t>
            </a:r>
          </a:p>
          <a:p>
            <a:r>
              <a:rPr lang="en-US" altLang="zh-CN" sz="2000" smtClean="0"/>
              <a:t>The implementation modes and application scenarios of these technologies are different. You need to select and deploy them based on network characteristics and requirements.</a:t>
            </a:r>
          </a:p>
          <a:p>
            <a:r>
              <a:rPr lang="en-US" altLang="zh-CN" sz="2000" smtClean="0"/>
              <a:t>iMaster NCE-Campus can be used together with network products to provide an advanced NAC solution that implements powerful functions such as terminal type identification and policy automation.</a:t>
            </a:r>
            <a:endParaRPr lang="en-US" altLang="zh-CN" sz="20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en-US" smtClean="0"/>
              <a:t>Fundamentals of NAC</a:t>
            </a:r>
            <a:endParaRPr lang="en-US" altLang="en-US" dirty="0"/>
          </a:p>
        </p:txBody>
      </p:sp>
      <p:sp>
        <p:nvSpPr>
          <p:cNvPr id="3" name="文本占位符 2"/>
          <p:cNvSpPr>
            <a:spLocks noGrp="1"/>
          </p:cNvSpPr>
          <p:nvPr>
            <p:ph type="body" sz="quarter" idx="10"/>
          </p:nvPr>
        </p:nvSpPr>
        <p:spPr bwMode="gray">
          <a:xfrm>
            <a:off x="6096000" y="1219199"/>
            <a:ext cx="5653088" cy="4885509"/>
          </a:xfrm>
        </p:spPr>
        <p:txBody>
          <a:bodyPr/>
          <a:lstStyle/>
          <a:p>
            <a:pPr marL="342900" indent="-342900">
              <a:buSzPct val="100000"/>
              <a:buFont typeface="+mj-lt"/>
              <a:buAutoNum type="arabicPeriod"/>
            </a:pPr>
            <a:r>
              <a:rPr lang="en-US" sz="1600" dirty="0" smtClean="0"/>
              <a:t>User identity authentication request</a:t>
            </a:r>
            <a:endParaRPr lang="en-US" altLang="zh-CN" sz="1600" dirty="0" smtClean="0"/>
          </a:p>
          <a:p>
            <a:pPr lvl="1"/>
            <a:r>
              <a:rPr lang="en-US" sz="1400" dirty="0" smtClean="0"/>
              <a:t>An admission device exchanges packets with a terminal to obtain the user credential.</a:t>
            </a:r>
            <a:endParaRPr lang="en-US" altLang="zh-CN" sz="1400" dirty="0" smtClean="0"/>
          </a:p>
          <a:p>
            <a:pPr marL="342900" indent="-342900">
              <a:buSzPct val="100000"/>
              <a:buFont typeface="+mj-lt"/>
              <a:buAutoNum type="arabicPeriod"/>
            </a:pPr>
            <a:r>
              <a:rPr lang="en-US" sz="1600" dirty="0" smtClean="0"/>
              <a:t>User identity authentication</a:t>
            </a:r>
            <a:endParaRPr lang="en-US" altLang="zh-CN" sz="1600" dirty="0" smtClean="0"/>
          </a:p>
          <a:p>
            <a:pPr lvl="1"/>
            <a:r>
              <a:rPr lang="en-US" sz="1400" dirty="0" smtClean="0"/>
              <a:t>The admission device sends the user credential to the admission server for authentication.</a:t>
            </a:r>
          </a:p>
          <a:p>
            <a:pPr marL="342900" indent="-342900">
              <a:buSzPct val="100000"/>
              <a:buFont typeface="+mj-lt"/>
              <a:buAutoNum type="arabicPeriod"/>
            </a:pPr>
            <a:r>
              <a:rPr lang="en-US" sz="1600" dirty="0" smtClean="0"/>
              <a:t>User identity verification</a:t>
            </a:r>
            <a:endParaRPr lang="en-US" altLang="zh-CN" sz="1600" dirty="0" smtClean="0"/>
          </a:p>
          <a:p>
            <a:pPr lvl="1"/>
            <a:r>
              <a:rPr lang="en-US" sz="1400" dirty="0" smtClean="0"/>
              <a:t>The admission server verifies the identity of the terminal and delivers the verification result and </a:t>
            </a:r>
            <a:r>
              <a:rPr lang="en-US" altLang="zh-CN" sz="1400" dirty="0" smtClean="0"/>
              <a:t>corresponding </a:t>
            </a:r>
            <a:r>
              <a:rPr lang="en-US" sz="1400" dirty="0" smtClean="0"/>
              <a:t>policy to the </a:t>
            </a:r>
            <a:r>
              <a:rPr lang="en-US" altLang="zh-CN" sz="1400" dirty="0" smtClean="0"/>
              <a:t>admission </a:t>
            </a:r>
            <a:r>
              <a:rPr lang="en-US" sz="1400" dirty="0" smtClean="0"/>
              <a:t>device.</a:t>
            </a:r>
          </a:p>
          <a:p>
            <a:pPr marL="342900" indent="-342900">
              <a:buSzPct val="100000"/>
              <a:buFont typeface="+mj-lt"/>
              <a:buAutoNum type="arabicPeriod"/>
            </a:pPr>
            <a:r>
              <a:rPr lang="en-US" sz="1600" dirty="0" smtClean="0"/>
              <a:t>User policy authorization</a:t>
            </a:r>
            <a:endParaRPr lang="en-US" altLang="zh-CN" sz="1600" dirty="0" smtClean="0"/>
          </a:p>
          <a:p>
            <a:pPr lvl="1"/>
            <a:r>
              <a:rPr lang="en-US" sz="1400" dirty="0" smtClean="0"/>
              <a:t>The </a:t>
            </a:r>
            <a:r>
              <a:rPr lang="en-US" altLang="zh-CN" sz="1400" dirty="0" smtClean="0"/>
              <a:t>admission </a:t>
            </a:r>
            <a:r>
              <a:rPr lang="en-US" sz="1400" dirty="0" smtClean="0"/>
              <a:t>device executes the policy based on the authorization result received from the admission server.</a:t>
            </a:r>
          </a:p>
        </p:txBody>
      </p:sp>
      <p:sp>
        <p:nvSpPr>
          <p:cNvPr id="4" name="Freeform 159"/>
          <p:cNvSpPr/>
          <p:nvPr/>
        </p:nvSpPr>
        <p:spPr bwMode="gray">
          <a:xfrm flipH="1">
            <a:off x="973456" y="2608406"/>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 network</a:t>
            </a:r>
            <a:endParaRPr lang="en-US" sz="1600" dirty="0">
              <a:solidFill>
                <a:schemeClr val="bg1">
                  <a:lumMod val="50000"/>
                </a:schemeClr>
              </a:solidFill>
              <a:latin typeface="Huawei Sans" panose="020C0503030203020204" pitchFamily="34" charset="0"/>
            </a:endParaRPr>
          </a:p>
        </p:txBody>
      </p:sp>
      <p:pic>
        <p:nvPicPr>
          <p:cNvPr id="6" name="图片 11" descr="开放网络-蓝.png"/>
          <p:cNvPicPr>
            <a:picLocks noChangeAspect="1"/>
          </p:cNvPicPr>
          <p:nvPr/>
        </p:nvPicPr>
        <p:blipFill>
          <a:blip r:embed="rId3" cstate="print"/>
          <a:stretch>
            <a:fillRect/>
          </a:stretch>
        </p:blipFill>
        <p:spPr bwMode="gray">
          <a:xfrm>
            <a:off x="2154975" y="4840411"/>
            <a:ext cx="445956" cy="343290"/>
          </a:xfrm>
          <a:prstGeom prst="rect">
            <a:avLst/>
          </a:prstGeom>
        </p:spPr>
      </p:pic>
      <p:pic>
        <p:nvPicPr>
          <p:cNvPr id="7" name="图片 72" descr="交换机.png"/>
          <p:cNvPicPr>
            <a:picLocks noChangeAspect="1"/>
          </p:cNvPicPr>
          <p:nvPr/>
        </p:nvPicPr>
        <p:blipFill>
          <a:blip r:embed="rId4" cstate="print"/>
          <a:stretch>
            <a:fillRect/>
          </a:stretch>
        </p:blipFill>
        <p:spPr bwMode="gray">
          <a:xfrm>
            <a:off x="2133311" y="2407580"/>
            <a:ext cx="489285" cy="401651"/>
          </a:xfrm>
          <a:prstGeom prst="rect">
            <a:avLst/>
          </a:prstGeom>
        </p:spPr>
      </p:pic>
      <p:sp>
        <p:nvSpPr>
          <p:cNvPr id="8" name="文本框 7"/>
          <p:cNvSpPr txBox="1"/>
          <p:nvPr/>
        </p:nvSpPr>
        <p:spPr bwMode="gray">
          <a:xfrm>
            <a:off x="560844" y="2334928"/>
            <a:ext cx="1561646" cy="307777"/>
          </a:xfrm>
          <a:prstGeom prst="rect">
            <a:avLst/>
          </a:prstGeom>
          <a:noFill/>
        </p:spPr>
        <p:txBody>
          <a:bodyPr wrap="none" rtlCol="0">
            <a:noAutofit/>
          </a:bodyPr>
          <a:lstStyle/>
          <a:p>
            <a:pPr algn="r" fontAlgn="ctr"/>
            <a:r>
              <a:rPr lang="en-US" sz="1400" dirty="0" smtClean="0">
                <a:latin typeface="Huawei Sans" panose="020C0503030203020204" pitchFamily="34" charset="0"/>
              </a:rPr>
              <a:t>Admission server</a:t>
            </a:r>
            <a:endParaRPr lang="en-US" sz="1400" dirty="0">
              <a:latin typeface="Huawei Sans" panose="020C0503030203020204" pitchFamily="34" charset="0"/>
            </a:endParaRPr>
          </a:p>
        </p:txBody>
      </p:sp>
      <p:cxnSp>
        <p:nvCxnSpPr>
          <p:cNvPr id="9" name="直接连接符 8"/>
          <p:cNvCxnSpPr/>
          <p:nvPr/>
        </p:nvCxnSpPr>
        <p:spPr bwMode="gray">
          <a:xfrm>
            <a:off x="2767870" y="2621285"/>
            <a:ext cx="209435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a:off x="2767870" y="4203742"/>
            <a:ext cx="209435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3069689" y="5040321"/>
            <a:ext cx="179253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bwMode="gray">
          <a:xfrm>
            <a:off x="540006" y="4155961"/>
            <a:ext cx="1582484" cy="307777"/>
          </a:xfrm>
          <a:prstGeom prst="rect">
            <a:avLst/>
          </a:prstGeom>
          <a:noFill/>
        </p:spPr>
        <p:txBody>
          <a:bodyPr wrap="none" rtlCol="0">
            <a:noAutofit/>
          </a:bodyPr>
          <a:lstStyle/>
          <a:p>
            <a:pPr algn="r" fontAlgn="ctr"/>
            <a:r>
              <a:rPr lang="en-US" sz="1400" dirty="0" smtClean="0">
                <a:latin typeface="Huawei Sans" panose="020C0503030203020204" pitchFamily="34" charset="0"/>
              </a:rPr>
              <a:t>Admission device</a:t>
            </a:r>
            <a:endParaRPr lang="en-US" sz="1400" dirty="0">
              <a:latin typeface="Huawei Sans" panose="020C0503030203020204" pitchFamily="34" charset="0"/>
            </a:endParaRPr>
          </a:p>
        </p:txBody>
      </p:sp>
      <p:sp>
        <p:nvSpPr>
          <p:cNvPr id="13" name="文本框 12"/>
          <p:cNvSpPr txBox="1"/>
          <p:nvPr/>
        </p:nvSpPr>
        <p:spPr bwMode="gray">
          <a:xfrm>
            <a:off x="1213266" y="4840411"/>
            <a:ext cx="909224" cy="307777"/>
          </a:xfrm>
          <a:prstGeom prst="rect">
            <a:avLst/>
          </a:prstGeom>
          <a:noFill/>
        </p:spPr>
        <p:txBody>
          <a:bodyPr wrap="none" rtlCol="0">
            <a:noAutofit/>
          </a:bodyPr>
          <a:lstStyle/>
          <a:p>
            <a:pPr algn="r" fontAlgn="ctr"/>
            <a:r>
              <a:rPr lang="en-US" sz="1400" dirty="0" smtClean="0">
                <a:latin typeface="Huawei Sans" panose="020C0503030203020204" pitchFamily="34" charset="0"/>
              </a:rPr>
              <a:t>Terminal</a:t>
            </a:r>
            <a:endParaRPr lang="en-US" sz="1400" dirty="0">
              <a:latin typeface="Huawei Sans" panose="020C0503030203020204" pitchFamily="34" charset="0"/>
            </a:endParaRPr>
          </a:p>
        </p:txBody>
      </p:sp>
      <p:cxnSp>
        <p:nvCxnSpPr>
          <p:cNvPr id="14" name="直接箭头连接符 13"/>
          <p:cNvCxnSpPr/>
          <p:nvPr/>
        </p:nvCxnSpPr>
        <p:spPr bwMode="gray">
          <a:xfrm flipV="1">
            <a:off x="3965954" y="4204258"/>
            <a:ext cx="0" cy="838338"/>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bwMode="gray">
          <a:xfrm>
            <a:off x="2747323" y="4389589"/>
            <a:ext cx="1198084" cy="646331"/>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User identity authentication request</a:t>
            </a:r>
            <a:endParaRPr lang="en-US" sz="1200" dirty="0">
              <a:solidFill>
                <a:srgbClr val="30B5C5"/>
              </a:solidFill>
              <a:latin typeface="Huawei Sans" panose="020C0503030203020204" pitchFamily="34" charset="0"/>
            </a:endParaRPr>
          </a:p>
        </p:txBody>
      </p:sp>
      <p:cxnSp>
        <p:nvCxnSpPr>
          <p:cNvPr id="16" name="直接箭头连接符 15"/>
          <p:cNvCxnSpPr/>
          <p:nvPr/>
        </p:nvCxnSpPr>
        <p:spPr bwMode="gray">
          <a:xfrm flipV="1">
            <a:off x="4141052" y="2642705"/>
            <a:ext cx="0" cy="153133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4108818" y="3102680"/>
            <a:ext cx="553998" cy="1100548"/>
          </a:xfrm>
          <a:prstGeom prst="rect">
            <a:avLst/>
          </a:prstGeom>
          <a:noFill/>
        </p:spPr>
        <p:txBody>
          <a:bodyPr vert="vert270" wrap="square" rtlCol="0">
            <a:noAutofit/>
          </a:bodyPr>
          <a:lstStyle/>
          <a:p>
            <a:pPr algn="ctr" fontAlgn="ctr"/>
            <a:r>
              <a:rPr lang="en-US" sz="1200" dirty="0" smtClean="0">
                <a:solidFill>
                  <a:srgbClr val="30B5C5"/>
                </a:solidFill>
                <a:latin typeface="Huawei Sans" panose="020C0503030203020204" pitchFamily="34" charset="0"/>
              </a:rPr>
              <a:t>User identity authentication</a:t>
            </a:r>
            <a:endParaRPr lang="en-US" altLang="zh-CN" sz="1200" dirty="0">
              <a:solidFill>
                <a:srgbClr val="30B5C5"/>
              </a:solidFill>
              <a:latin typeface="Huawei Sans" panose="020C0503030203020204" pitchFamily="34" charset="0"/>
            </a:endParaRPr>
          </a:p>
        </p:txBody>
      </p:sp>
      <p:sp>
        <p:nvSpPr>
          <p:cNvPr id="18" name="弧形 17"/>
          <p:cNvSpPr/>
          <p:nvPr/>
        </p:nvSpPr>
        <p:spPr bwMode="gray">
          <a:xfrm>
            <a:off x="4152513" y="2212860"/>
            <a:ext cx="864126" cy="784153"/>
          </a:xfrm>
          <a:prstGeom prst="arc">
            <a:avLst>
              <a:gd name="adj1" fmla="val 10728388"/>
              <a:gd name="adj2" fmla="val 0"/>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fontAlgn="ctr"/>
            <a:endParaRPr lang="en-US" altLang="zh-CN" dirty="0">
              <a:latin typeface="Huawei Sans" panose="020C0503030203020204" pitchFamily="34" charset="0"/>
            </a:endParaRPr>
          </a:p>
        </p:txBody>
      </p:sp>
      <p:sp>
        <p:nvSpPr>
          <p:cNvPr id="19" name="文本框 18"/>
          <p:cNvSpPr txBox="1"/>
          <p:nvPr/>
        </p:nvSpPr>
        <p:spPr bwMode="gray">
          <a:xfrm>
            <a:off x="3936845" y="1620393"/>
            <a:ext cx="1275792" cy="461665"/>
          </a:xfrm>
          <a:prstGeom prst="rect">
            <a:avLst/>
          </a:prstGeom>
          <a:noFill/>
        </p:spPr>
        <p:txBody>
          <a:bodyPr wrap="square" rtlCol="0">
            <a:noAutofit/>
          </a:bodyPr>
          <a:lstStyle/>
          <a:p>
            <a:pPr algn="ctr" fontAlgn="ctr"/>
            <a:r>
              <a:rPr lang="en-US" sz="1200" dirty="0" smtClean="0">
                <a:solidFill>
                  <a:srgbClr val="30B5C5"/>
                </a:solidFill>
                <a:latin typeface="Huawei Sans" panose="020C0503030203020204" pitchFamily="34" charset="0"/>
              </a:rPr>
              <a:t>User identity verification</a:t>
            </a:r>
            <a:endParaRPr lang="en-US" altLang="zh-CN" sz="1200" dirty="0">
              <a:solidFill>
                <a:srgbClr val="30B5C5"/>
              </a:solidFill>
              <a:latin typeface="Huawei Sans" panose="020C0503030203020204" pitchFamily="34" charset="0"/>
            </a:endParaRPr>
          </a:p>
        </p:txBody>
      </p:sp>
      <p:cxnSp>
        <p:nvCxnSpPr>
          <p:cNvPr id="20" name="直接箭头连接符 19"/>
          <p:cNvCxnSpPr/>
          <p:nvPr/>
        </p:nvCxnSpPr>
        <p:spPr bwMode="gray">
          <a:xfrm flipV="1">
            <a:off x="5016639" y="2642705"/>
            <a:ext cx="0" cy="1531334"/>
          </a:xfrm>
          <a:prstGeom prst="straightConnector1">
            <a:avLst/>
          </a:prstGeom>
          <a:ln w="28575">
            <a:solidFill>
              <a:srgbClr val="30B5C5"/>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bwMode="gray">
          <a:xfrm>
            <a:off x="5016639" y="3182860"/>
            <a:ext cx="1334055" cy="461665"/>
          </a:xfrm>
          <a:prstGeom prst="rect">
            <a:avLst/>
          </a:prstGeom>
          <a:noFill/>
        </p:spPr>
        <p:txBody>
          <a:bodyPr wrap="square" rtlCol="0">
            <a:noAutofit/>
          </a:bodyPr>
          <a:lstStyle/>
          <a:p>
            <a:pPr fontAlgn="ctr"/>
            <a:r>
              <a:rPr lang="en-US" sz="1200" dirty="0" smtClean="0">
                <a:solidFill>
                  <a:srgbClr val="30B5C5"/>
                </a:solidFill>
                <a:latin typeface="Huawei Sans" panose="020C0503030203020204" pitchFamily="34" charset="0"/>
              </a:rPr>
              <a:t>User policy authorization</a:t>
            </a:r>
            <a:endParaRPr lang="en-US" altLang="zh-CN" sz="1200" dirty="0">
              <a:solidFill>
                <a:srgbClr val="30B5C5"/>
              </a:solidFill>
              <a:latin typeface="Huawei Sans" panose="020C0503030203020204" pitchFamily="34" charset="0"/>
            </a:endParaRPr>
          </a:p>
        </p:txBody>
      </p:sp>
      <p:sp>
        <p:nvSpPr>
          <p:cNvPr id="22" name="椭圆 21"/>
          <p:cNvSpPr>
            <a:spLocks noChangeAspect="1"/>
          </p:cNvSpPr>
          <p:nvPr/>
        </p:nvSpPr>
        <p:spPr bwMode="gray">
          <a:xfrm>
            <a:off x="3847294" y="4714411"/>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a:spLocks noChangeAspect="1"/>
          </p:cNvSpPr>
          <p:nvPr/>
        </p:nvSpPr>
        <p:spPr bwMode="gray">
          <a:xfrm>
            <a:off x="4015052"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椭圆 23"/>
          <p:cNvSpPr>
            <a:spLocks noChangeAspect="1"/>
          </p:cNvSpPr>
          <p:nvPr/>
        </p:nvSpPr>
        <p:spPr bwMode="gray">
          <a:xfrm>
            <a:off x="4458576" y="2107194"/>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4902099" y="2916009"/>
            <a:ext cx="252000" cy="252000"/>
          </a:xfrm>
          <a:prstGeom prst="ellipse">
            <a:avLst/>
          </a:prstGeom>
          <a:solidFill>
            <a:srgbClr val="30B5C5"/>
          </a:solidFill>
          <a:ln w="19050" cap="flat" cmpd="sng" algn="ctr">
            <a:noFill/>
            <a:prstDash val="solid"/>
            <a:miter lim="800000"/>
          </a:ln>
          <a:effectLst/>
        </p:spPr>
        <p:txBody>
          <a:bodyPr wrap="none" lIns="0" tIns="0" rIns="0" bIns="0" rtlCol="0" anchor="ctr">
            <a:noAutofit/>
          </a:bodyP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4</a:t>
            </a:r>
            <a:endParaRPr kumimoji="0" lang="en-US" altLang="zh-CN" sz="1400"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 name="图片 25" descr="通用交换机.png"/>
          <p:cNvPicPr>
            <a:picLocks/>
          </p:cNvPicPr>
          <p:nvPr/>
        </p:nvPicPr>
        <p:blipFill>
          <a:blip r:embed="rId5" cstate="print"/>
          <a:stretch>
            <a:fillRect/>
          </a:stretch>
        </p:blipFill>
        <p:spPr bwMode="gray">
          <a:xfrm>
            <a:off x="2122490" y="3973213"/>
            <a:ext cx="490909" cy="401653"/>
          </a:xfrm>
          <a:prstGeom prst="rect">
            <a:avLst/>
          </a:prstGeom>
        </p:spPr>
      </p:pic>
    </p:spTree>
    <p:extLst>
      <p:ext uri="{BB962C8B-B14F-4D97-AF65-F5344CB8AC3E}">
        <p14:creationId xmlns:p14="http://schemas.microsoft.com/office/powerpoint/2010/main" val="37576826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59"/>
          <p:cNvSpPr/>
          <p:nvPr/>
        </p:nvSpPr>
        <p:spPr bwMode="gray">
          <a:xfrm flipH="1">
            <a:off x="1904983" y="3013079"/>
            <a:ext cx="2808994" cy="146834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dirty="0" smtClean="0">
                <a:solidFill>
                  <a:schemeClr val="bg1">
                    <a:lumMod val="50000"/>
                  </a:schemeClr>
                </a:solidFill>
                <a:latin typeface="Huawei Sans" panose="020C0503030203020204" pitchFamily="34" charset="0"/>
              </a:rPr>
              <a:t>Campus</a:t>
            </a:r>
          </a:p>
          <a:p>
            <a:pPr algn="ctr" fontAlgn="ctr"/>
            <a:r>
              <a:rPr lang="en-US" sz="1600" dirty="0" smtClean="0">
                <a:solidFill>
                  <a:schemeClr val="bg1">
                    <a:lumMod val="50000"/>
                  </a:schemeClr>
                </a:solidFill>
                <a:latin typeface="Huawei Sans" panose="020C0503030203020204" pitchFamily="34" charset="0"/>
              </a:rPr>
              <a:t>network</a:t>
            </a:r>
            <a:endParaRPr lang="en-US" sz="1600" dirty="0">
              <a:solidFill>
                <a:schemeClr val="bg1">
                  <a:lumMod val="50000"/>
                </a:schemeClr>
              </a:solidFill>
              <a:latin typeface="Huawei Sans" panose="020C0503030203020204" pitchFamily="34" charset="0"/>
            </a:endParaRPr>
          </a:p>
        </p:txBody>
      </p:sp>
      <p:pic>
        <p:nvPicPr>
          <p:cNvPr id="45" name="图片 44" descr="通用交换机.png"/>
          <p:cNvPicPr>
            <a:picLocks/>
          </p:cNvPicPr>
          <p:nvPr/>
        </p:nvPicPr>
        <p:blipFill>
          <a:blip r:embed="rId3" cstate="print"/>
          <a:stretch>
            <a:fillRect/>
          </a:stretch>
        </p:blipFill>
        <p:spPr bwMode="gray">
          <a:xfrm>
            <a:off x="2051972" y="4360521"/>
            <a:ext cx="490909" cy="401653"/>
          </a:xfrm>
          <a:prstGeom prst="rect">
            <a:avLst/>
          </a:prstGeom>
        </p:spPr>
      </p:pic>
      <p:sp>
        <p:nvSpPr>
          <p:cNvPr id="2" name="标题 1"/>
          <p:cNvSpPr>
            <a:spLocks noGrp="1"/>
          </p:cNvSpPr>
          <p:nvPr>
            <p:ph type="title"/>
          </p:nvPr>
        </p:nvSpPr>
        <p:spPr bwMode="gray"/>
        <p:txBody>
          <a:bodyPr/>
          <a:lstStyle/>
          <a:p>
            <a:r>
              <a:rPr lang="en-US" altLang="en-US" smtClean="0"/>
              <a:t>Policy-based Control in NAC</a:t>
            </a:r>
            <a:endParaRPr lang="en-US" altLang="en-US" dirty="0"/>
          </a:p>
        </p:txBody>
      </p:sp>
      <p:sp>
        <p:nvSpPr>
          <p:cNvPr id="3" name="文本占位符 2"/>
          <p:cNvSpPr>
            <a:spLocks noGrp="1"/>
          </p:cNvSpPr>
          <p:nvPr>
            <p:ph type="body" sz="quarter" idx="10"/>
          </p:nvPr>
        </p:nvSpPr>
        <p:spPr bwMode="gray">
          <a:xfrm>
            <a:off x="6084918" y="1639440"/>
            <a:ext cx="5664169" cy="4288116"/>
          </a:xfrm>
        </p:spPr>
        <p:txBody>
          <a:bodyPr/>
          <a:lstStyle/>
          <a:p>
            <a:r>
              <a:rPr lang="en-US" sz="1800" dirty="0" smtClean="0"/>
              <a:t>Policy-based control</a:t>
            </a:r>
            <a:endParaRPr lang="en-US" altLang="zh-CN" sz="1800" dirty="0" smtClean="0"/>
          </a:p>
          <a:p>
            <a:pPr lvl="1"/>
            <a:r>
              <a:rPr lang="en-US" altLang="zh-CN" sz="1600" dirty="0" smtClean="0"/>
              <a:t>Even if a terminal is authenticated and successfully accesses the network, it does not mean that the terminal can access all resources on the network. Rather, policies are used to grant terminals different network access rights based on user identities.</a:t>
            </a:r>
            <a:endParaRPr lang="en-US" sz="1600" dirty="0"/>
          </a:p>
        </p:txBody>
      </p:sp>
      <p:pic>
        <p:nvPicPr>
          <p:cNvPr id="5" name="图片 72" descr="交换机.png"/>
          <p:cNvPicPr>
            <a:picLocks noChangeAspect="1"/>
          </p:cNvPicPr>
          <p:nvPr/>
        </p:nvPicPr>
        <p:blipFill>
          <a:blip r:embed="rId4" cstate="print"/>
          <a:stretch>
            <a:fillRect/>
          </a:stretch>
        </p:blipFill>
        <p:spPr bwMode="gray">
          <a:xfrm>
            <a:off x="1185091" y="2024113"/>
            <a:ext cx="489285" cy="401651"/>
          </a:xfrm>
          <a:prstGeom prst="rect">
            <a:avLst/>
          </a:prstGeom>
        </p:spPr>
      </p:pic>
      <p:pic>
        <p:nvPicPr>
          <p:cNvPr id="6" name="图片 72" descr="交换机.png"/>
          <p:cNvPicPr>
            <a:picLocks noChangeAspect="1"/>
          </p:cNvPicPr>
          <p:nvPr/>
        </p:nvPicPr>
        <p:blipFill>
          <a:blip r:embed="rId4" cstate="print"/>
          <a:stretch>
            <a:fillRect/>
          </a:stretch>
        </p:blipFill>
        <p:spPr bwMode="gray">
          <a:xfrm>
            <a:off x="2265299" y="2024113"/>
            <a:ext cx="489285" cy="401651"/>
          </a:xfrm>
          <a:prstGeom prst="rect">
            <a:avLst/>
          </a:prstGeom>
        </p:spPr>
      </p:pic>
      <p:pic>
        <p:nvPicPr>
          <p:cNvPr id="7" name="图片 72" descr="交换机.png"/>
          <p:cNvPicPr>
            <a:picLocks noChangeAspect="1"/>
          </p:cNvPicPr>
          <p:nvPr/>
        </p:nvPicPr>
        <p:blipFill>
          <a:blip r:embed="rId4" cstate="print"/>
          <a:stretch>
            <a:fillRect/>
          </a:stretch>
        </p:blipFill>
        <p:spPr bwMode="gray">
          <a:xfrm>
            <a:off x="3347846" y="2024113"/>
            <a:ext cx="489285" cy="401651"/>
          </a:xfrm>
          <a:prstGeom prst="rect">
            <a:avLst/>
          </a:prstGeom>
        </p:spPr>
      </p:pic>
      <p:sp>
        <p:nvSpPr>
          <p:cNvPr id="8" name="文本框 7"/>
          <p:cNvSpPr txBox="1"/>
          <p:nvPr/>
        </p:nvSpPr>
        <p:spPr bwMode="gray">
          <a:xfrm>
            <a:off x="946175" y="1639440"/>
            <a:ext cx="1021433"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FTP server</a:t>
            </a:r>
            <a:endParaRPr lang="en-US" altLang="zh-CN" sz="1400" dirty="0">
              <a:latin typeface="Huawei Sans" panose="020C0503030203020204" pitchFamily="34" charset="0"/>
            </a:endParaRPr>
          </a:p>
        </p:txBody>
      </p:sp>
      <p:sp>
        <p:nvSpPr>
          <p:cNvPr id="9" name="文本框 8"/>
          <p:cNvSpPr txBox="1"/>
          <p:nvPr/>
        </p:nvSpPr>
        <p:spPr bwMode="gray">
          <a:xfrm>
            <a:off x="1993174" y="1666599"/>
            <a:ext cx="1103187"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Web server</a:t>
            </a:r>
            <a:endParaRPr lang="en-US" altLang="zh-CN" sz="1400" dirty="0">
              <a:latin typeface="Huawei Sans" panose="020C0503030203020204" pitchFamily="34" charset="0"/>
            </a:endParaRPr>
          </a:p>
        </p:txBody>
      </p:sp>
      <p:sp>
        <p:nvSpPr>
          <p:cNvPr id="10" name="文本框 9"/>
          <p:cNvSpPr txBox="1"/>
          <p:nvPr/>
        </p:nvSpPr>
        <p:spPr bwMode="gray">
          <a:xfrm>
            <a:off x="3083901" y="1666599"/>
            <a:ext cx="1180131" cy="307777"/>
          </a:xfrm>
          <a:prstGeom prst="rect">
            <a:avLst/>
          </a:prstGeom>
          <a:noFill/>
        </p:spPr>
        <p:txBody>
          <a:bodyPr wrap="none" rtlCol="0">
            <a:noAutofit/>
          </a:bodyPr>
          <a:lstStyle/>
          <a:p>
            <a:pPr algn="ctr" fontAlgn="ctr"/>
            <a:r>
              <a:rPr lang="en-US" sz="1400" dirty="0" smtClean="0">
                <a:latin typeface="Huawei Sans" panose="020C0503030203020204" pitchFamily="34" charset="0"/>
              </a:rPr>
              <a:t>Email server</a:t>
            </a:r>
            <a:endParaRPr lang="en-US" sz="1400" dirty="0">
              <a:latin typeface="Huawei Sans" panose="020C0503030203020204" pitchFamily="34" charset="0"/>
            </a:endParaRPr>
          </a:p>
        </p:txBody>
      </p:sp>
      <p:pic>
        <p:nvPicPr>
          <p:cNvPr id="12" name="图片 105" descr="AP.png"/>
          <p:cNvPicPr>
            <a:picLocks noChangeAspect="1"/>
          </p:cNvPicPr>
          <p:nvPr/>
        </p:nvPicPr>
        <p:blipFill>
          <a:blip r:embed="rId5" cstate="print"/>
          <a:stretch>
            <a:fillRect/>
          </a:stretch>
        </p:blipFill>
        <p:spPr bwMode="gray">
          <a:xfrm>
            <a:off x="4208725" y="4377885"/>
            <a:ext cx="490909" cy="401653"/>
          </a:xfrm>
          <a:prstGeom prst="rect">
            <a:avLst/>
          </a:prstGeom>
        </p:spPr>
      </p:pic>
      <p:grpSp>
        <p:nvGrpSpPr>
          <p:cNvPr id="13" name="组合 758"/>
          <p:cNvGrpSpPr/>
          <p:nvPr/>
        </p:nvGrpSpPr>
        <p:grpSpPr bwMode="gray">
          <a:xfrm flipV="1">
            <a:off x="4336072" y="4845730"/>
            <a:ext cx="236214" cy="200032"/>
            <a:chOff x="7440613" y="4868863"/>
            <a:chExt cx="1019175" cy="828675"/>
          </a:xfrm>
          <a:solidFill>
            <a:schemeClr val="bg1">
              <a:lumMod val="50000"/>
            </a:schemeClr>
          </a:solidFill>
        </p:grpSpPr>
        <p:sp>
          <p:nvSpPr>
            <p:cNvPr id="1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sp>
          <p:nvSpPr>
            <p:cNvPr id="1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noAutofit/>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微软雅黑" panose="020B0503020204020204" pitchFamily="34" charset="-122"/>
              </a:endParaRPr>
            </a:p>
          </p:txBody>
        </p:sp>
      </p:grpSp>
      <p:pic>
        <p:nvPicPr>
          <p:cNvPr id="16" name="图片 15" descr="日志告警服务器-蓝.png"/>
          <p:cNvPicPr>
            <a:picLocks noChangeAspect="1"/>
          </p:cNvPicPr>
          <p:nvPr/>
        </p:nvPicPr>
        <p:blipFill>
          <a:blip r:embed="rId6" cstate="print"/>
          <a:stretch>
            <a:fillRect/>
          </a:stretch>
        </p:blipFill>
        <p:spPr bwMode="gray">
          <a:xfrm>
            <a:off x="1766182" y="5277497"/>
            <a:ext cx="445956" cy="278465"/>
          </a:xfrm>
          <a:prstGeom prst="rect">
            <a:avLst/>
          </a:prstGeom>
        </p:spPr>
      </p:pic>
      <p:pic>
        <p:nvPicPr>
          <p:cNvPr id="17" name="图片 11" descr="开放网络-蓝.png"/>
          <p:cNvPicPr>
            <a:picLocks noChangeAspect="1"/>
          </p:cNvPicPr>
          <p:nvPr/>
        </p:nvPicPr>
        <p:blipFill>
          <a:blip r:embed="rId7" cstate="print"/>
          <a:stretch>
            <a:fillRect/>
          </a:stretch>
        </p:blipFill>
        <p:spPr bwMode="gray">
          <a:xfrm>
            <a:off x="2323354" y="5245084"/>
            <a:ext cx="445956" cy="343290"/>
          </a:xfrm>
          <a:prstGeom prst="rect">
            <a:avLst/>
          </a:prstGeom>
        </p:spPr>
      </p:pic>
      <p:pic>
        <p:nvPicPr>
          <p:cNvPr id="18" name="图片 47" descr="打印机.png"/>
          <p:cNvPicPr>
            <a:picLocks noChangeAspect="1"/>
          </p:cNvPicPr>
          <p:nvPr/>
        </p:nvPicPr>
        <p:blipFill>
          <a:blip r:embed="rId8" cstate="print"/>
          <a:stretch>
            <a:fillRect/>
          </a:stretch>
        </p:blipFill>
        <p:spPr bwMode="gray">
          <a:xfrm>
            <a:off x="1250615" y="5255797"/>
            <a:ext cx="404351" cy="321864"/>
          </a:xfrm>
          <a:prstGeom prst="rect">
            <a:avLst/>
          </a:prstGeom>
        </p:spPr>
      </p:pic>
      <p:pic>
        <p:nvPicPr>
          <p:cNvPr id="19" name="图片 42" descr="IP电话.png"/>
          <p:cNvPicPr>
            <a:picLocks noChangeAspect="1"/>
          </p:cNvPicPr>
          <p:nvPr/>
        </p:nvPicPr>
        <p:blipFill>
          <a:blip r:embed="rId9" cstate="print"/>
          <a:stretch>
            <a:fillRect/>
          </a:stretch>
        </p:blipFill>
        <p:spPr bwMode="gray">
          <a:xfrm>
            <a:off x="2880525" y="5244531"/>
            <a:ext cx="368791" cy="346698"/>
          </a:xfrm>
          <a:prstGeom prst="rect">
            <a:avLst/>
          </a:prstGeom>
        </p:spPr>
      </p:pic>
      <p:pic>
        <p:nvPicPr>
          <p:cNvPr id="20" name="图片 158" descr="SAN网络-蓝.png"/>
          <p:cNvPicPr>
            <a:picLocks noChangeAspect="1"/>
          </p:cNvPicPr>
          <p:nvPr/>
        </p:nvPicPr>
        <p:blipFill>
          <a:blip r:embed="rId10" cstate="print"/>
          <a:stretch>
            <a:fillRect/>
          </a:stretch>
        </p:blipFill>
        <p:spPr bwMode="gray">
          <a:xfrm>
            <a:off x="4372625" y="5218648"/>
            <a:ext cx="243218" cy="398465"/>
          </a:xfrm>
          <a:prstGeom prst="rect">
            <a:avLst/>
          </a:prstGeom>
        </p:spPr>
      </p:pic>
      <p:pic>
        <p:nvPicPr>
          <p:cNvPr id="21" name="图片 157" descr="故障链路.png"/>
          <p:cNvPicPr>
            <a:picLocks noChangeAspect="1"/>
          </p:cNvPicPr>
          <p:nvPr/>
        </p:nvPicPr>
        <p:blipFill>
          <a:blip r:embed="rId11" cstate="print"/>
          <a:stretch>
            <a:fillRect/>
          </a:stretch>
        </p:blipFill>
        <p:spPr bwMode="gray">
          <a:xfrm>
            <a:off x="3821386" y="5251489"/>
            <a:ext cx="446281" cy="332783"/>
          </a:xfrm>
          <a:prstGeom prst="rect">
            <a:avLst/>
          </a:prstGeom>
        </p:spPr>
      </p:pic>
      <p:pic>
        <p:nvPicPr>
          <p:cNvPr id="22" name="图片 14" descr="日志告警服务器-蓝.png"/>
          <p:cNvPicPr>
            <a:picLocks noChangeAspect="1"/>
          </p:cNvPicPr>
          <p:nvPr/>
        </p:nvPicPr>
        <p:blipFill>
          <a:blip r:embed="rId6" cstate="print"/>
          <a:stretch>
            <a:fillRect/>
          </a:stretch>
        </p:blipFill>
        <p:spPr bwMode="gray">
          <a:xfrm>
            <a:off x="4720801" y="5277497"/>
            <a:ext cx="445956" cy="278465"/>
          </a:xfrm>
          <a:prstGeom prst="rect">
            <a:avLst/>
          </a:prstGeom>
        </p:spPr>
      </p:pic>
      <p:grpSp>
        <p:nvGrpSpPr>
          <p:cNvPr id="23" name="Group 6"/>
          <p:cNvGrpSpPr/>
          <p:nvPr/>
        </p:nvGrpSpPr>
        <p:grpSpPr bwMode="gray">
          <a:xfrm>
            <a:off x="4372625" y="1848243"/>
            <a:ext cx="998434" cy="566030"/>
            <a:chOff x="7877711" y="3990014"/>
            <a:chExt cx="998434" cy="566030"/>
          </a:xfrm>
        </p:grpSpPr>
        <p:sp>
          <p:nvSpPr>
            <p:cNvPr id="24"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5" name="TextBox 2"/>
            <p:cNvSpPr txBox="1"/>
            <p:nvPr/>
          </p:nvSpPr>
          <p:spPr bwMode="gray">
            <a:xfrm>
              <a:off x="7986690" y="4208668"/>
              <a:ext cx="788998" cy="276999"/>
            </a:xfrm>
            <a:prstGeom prst="rect">
              <a:avLst/>
            </a:prstGeom>
            <a:noFill/>
          </p:spPr>
          <p:txBody>
            <a:bodyPr wrap="none" rtlCol="0">
              <a:noAutofit/>
            </a:bodyPr>
            <a:lstStyle/>
            <a:p>
              <a:pPr algn="ctr" fontAlgn="ctr"/>
              <a:r>
                <a:rPr lang="en-US" sz="1200" b="1" dirty="0" smtClean="0">
                  <a:solidFill>
                    <a:schemeClr val="bg1"/>
                  </a:solidFill>
                  <a:latin typeface="Huawei Sans" panose="020C0503030203020204" pitchFamily="34" charset="0"/>
                </a:rPr>
                <a:t>Internet</a:t>
              </a:r>
              <a:endParaRPr lang="en-US" altLang="zh-CN" sz="1200" b="1" dirty="0">
                <a:solidFill>
                  <a:schemeClr val="bg1"/>
                </a:solidFill>
                <a:latin typeface="Huawei Sans" panose="020C0503030203020204" pitchFamily="34" charset="0"/>
              </a:endParaRPr>
            </a:p>
          </p:txBody>
        </p:sp>
      </p:grpSp>
      <p:sp>
        <p:nvSpPr>
          <p:cNvPr id="26" name="任意多边形 25"/>
          <p:cNvSpPr/>
          <p:nvPr/>
        </p:nvSpPr>
        <p:spPr bwMode="gray">
          <a:xfrm>
            <a:off x="4386503" y="2413422"/>
            <a:ext cx="500878" cy="2807578"/>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0830 w 10830"/>
              <a:gd name="connsiteY0" fmla="*/ 10249 h 10249"/>
              <a:gd name="connsiteX1" fmla="*/ 7224 w 10830"/>
              <a:gd name="connsiteY1" fmla="*/ 0 h 10249"/>
              <a:gd name="connsiteX0" fmla="*/ 11348 w 11348"/>
              <a:gd name="connsiteY0" fmla="*/ 10249 h 10249"/>
              <a:gd name="connsiteX1" fmla="*/ 7742 w 11348"/>
              <a:gd name="connsiteY1" fmla="*/ 0 h 10249"/>
              <a:gd name="connsiteX0" fmla="*/ 10720 w 10720"/>
              <a:gd name="connsiteY0" fmla="*/ 10249 h 10249"/>
              <a:gd name="connsiteX1" fmla="*/ 7114 w 10720"/>
              <a:gd name="connsiteY1" fmla="*/ 0 h 10249"/>
            </a:gdLst>
            <a:ahLst/>
            <a:cxnLst>
              <a:cxn ang="0">
                <a:pos x="connsiteX0" y="connsiteY0"/>
              </a:cxn>
              <a:cxn ang="0">
                <a:pos x="connsiteX1" y="connsiteY1"/>
              </a:cxn>
            </a:cxnLst>
            <a:rect l="l" t="t" r="r" b="b"/>
            <a:pathLst>
              <a:path w="10720" h="10249">
                <a:moveTo>
                  <a:pt x="10720" y="10249"/>
                </a:moveTo>
                <a:cubicBezTo>
                  <a:pt x="2439" y="8229"/>
                  <a:pt x="-6700" y="2592"/>
                  <a:pt x="7114"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sp>
        <p:nvSpPr>
          <p:cNvPr id="27" name="任意多边形 26"/>
          <p:cNvSpPr/>
          <p:nvPr/>
        </p:nvSpPr>
        <p:spPr bwMode="gray">
          <a:xfrm>
            <a:off x="2948264" y="2588572"/>
            <a:ext cx="1375549" cy="264198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 name="connsiteX0" fmla="*/ 6530 w 7979"/>
              <a:gd name="connsiteY0" fmla="*/ 9812 h 9812"/>
              <a:gd name="connsiteX1" fmla="*/ 0 w 7979"/>
              <a:gd name="connsiteY1" fmla="*/ 0 h 9812"/>
              <a:gd name="connsiteX0" fmla="*/ 8184 w 13033"/>
              <a:gd name="connsiteY0" fmla="*/ 10000 h 10000"/>
              <a:gd name="connsiteX1" fmla="*/ 0 w 13033"/>
              <a:gd name="connsiteY1" fmla="*/ 0 h 10000"/>
              <a:gd name="connsiteX0" fmla="*/ 9724 w 14038"/>
              <a:gd name="connsiteY0" fmla="*/ 10382 h 10382"/>
              <a:gd name="connsiteX1" fmla="*/ 0 w 14038"/>
              <a:gd name="connsiteY1" fmla="*/ 0 h 10382"/>
              <a:gd name="connsiteX0" fmla="*/ 9724 w 12812"/>
              <a:gd name="connsiteY0" fmla="*/ 10382 h 10382"/>
              <a:gd name="connsiteX1" fmla="*/ 0 w 12812"/>
              <a:gd name="connsiteY1" fmla="*/ 0 h 10382"/>
            </a:gdLst>
            <a:ahLst/>
            <a:cxnLst>
              <a:cxn ang="0">
                <a:pos x="connsiteX0" y="connsiteY0"/>
              </a:cxn>
              <a:cxn ang="0">
                <a:pos x="connsiteX1" y="connsiteY1"/>
              </a:cxn>
            </a:cxnLst>
            <a:rect l="l" t="t" r="r" b="b"/>
            <a:pathLst>
              <a:path w="12812" h="10382">
                <a:moveTo>
                  <a:pt x="9724" y="10382"/>
                </a:moveTo>
                <a:cubicBezTo>
                  <a:pt x="14185" y="8894"/>
                  <a:pt x="15914" y="1873"/>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grpSp>
        <p:nvGrpSpPr>
          <p:cNvPr id="28" name="组合 28"/>
          <p:cNvGrpSpPr/>
          <p:nvPr/>
        </p:nvGrpSpPr>
        <p:grpSpPr bwMode="gray">
          <a:xfrm rot="5059603">
            <a:off x="3834569" y="3198958"/>
            <a:ext cx="273362" cy="273362"/>
            <a:chOff x="5076056" y="3356992"/>
            <a:chExt cx="436268" cy="436268"/>
          </a:xfrm>
        </p:grpSpPr>
        <p:sp>
          <p:nvSpPr>
            <p:cNvPr id="2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ＭＳ Ｐゴシック" pitchFamily="34" charset="-128"/>
              </a:endParaRPr>
            </a:p>
          </p:txBody>
        </p:sp>
        <p:sp>
          <p:nvSpPr>
            <p:cNvPr id="30" name="禁止符 23"/>
            <p:cNvSpPr/>
            <p:nvPr/>
          </p:nvSpPr>
          <p:spPr bwMode="gray">
            <a:xfrm>
              <a:off x="5076056" y="3356992"/>
              <a:ext cx="436268" cy="436268"/>
            </a:xfrm>
            <a:prstGeom prst="noSmoking">
              <a:avLst>
                <a:gd name="adj" fmla="val 15475"/>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en-US" altLang="zh-CN" dirty="0">
                <a:solidFill>
                  <a:schemeClr val="accent2"/>
                </a:solidFill>
                <a:latin typeface="Huawei Sans" panose="020C0503030203020204" pitchFamily="34" charset="0"/>
              </a:endParaRPr>
            </a:p>
          </p:txBody>
        </p:sp>
      </p:grpSp>
      <p:grpSp>
        <p:nvGrpSpPr>
          <p:cNvPr id="31" name="组合 30"/>
          <p:cNvGrpSpPr>
            <a:grpSpLocks noChangeAspect="1"/>
          </p:cNvGrpSpPr>
          <p:nvPr/>
        </p:nvGrpSpPr>
        <p:grpSpPr bwMode="gray">
          <a:xfrm>
            <a:off x="4242506" y="3214043"/>
            <a:ext cx="243192" cy="243192"/>
            <a:chOff x="10441953" y="5633214"/>
            <a:chExt cx="264000" cy="264000"/>
          </a:xfrm>
          <a:solidFill>
            <a:srgbClr val="30B5C5"/>
          </a:solidFill>
        </p:grpSpPr>
        <p:sp>
          <p:nvSpPr>
            <p:cNvPr id="32" name="椭圆 31"/>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33" name="任意多边形 32"/>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34" name="任意多边形 33"/>
          <p:cNvSpPr/>
          <p:nvPr/>
        </p:nvSpPr>
        <p:spPr bwMode="gray">
          <a:xfrm flipH="1">
            <a:off x="2254247" y="2588572"/>
            <a:ext cx="437280"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sp>
        <p:nvSpPr>
          <p:cNvPr id="35" name="任意多边形 34"/>
          <p:cNvSpPr/>
          <p:nvPr/>
        </p:nvSpPr>
        <p:spPr bwMode="gray">
          <a:xfrm flipH="1">
            <a:off x="2444612" y="2588572"/>
            <a:ext cx="2036992" cy="2593530"/>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5099"/>
              <a:gd name="connsiteY0" fmla="*/ 1174755 h 1174755"/>
              <a:gd name="connsiteX1" fmla="*/ 15099 w 15099"/>
              <a:gd name="connsiteY1" fmla="*/ 87837 h 1174755"/>
              <a:gd name="connsiteX0" fmla="*/ 532 w 1610"/>
              <a:gd name="connsiteY0" fmla="*/ 7111280 h 7111280"/>
              <a:gd name="connsiteX1" fmla="*/ 634 w 1610"/>
              <a:gd name="connsiteY1" fmla="*/ 16243 h 7111280"/>
              <a:gd name="connsiteX0" fmla="*/ 22899 w 26347"/>
              <a:gd name="connsiteY0" fmla="*/ 9977 h 9977"/>
              <a:gd name="connsiteX1" fmla="*/ 23533 w 26347"/>
              <a:gd name="connsiteY1" fmla="*/ 0 h 9977"/>
              <a:gd name="connsiteX0" fmla="*/ 14376 w 14617"/>
              <a:gd name="connsiteY0" fmla="*/ 10000 h 10000"/>
              <a:gd name="connsiteX1" fmla="*/ 14617 w 14617"/>
              <a:gd name="connsiteY1" fmla="*/ 0 h 10000"/>
              <a:gd name="connsiteX0" fmla="*/ 16982 w 16982"/>
              <a:gd name="connsiteY0" fmla="*/ 9895 h 9895"/>
              <a:gd name="connsiteX1" fmla="*/ 12980 w 16982"/>
              <a:gd name="connsiteY1" fmla="*/ 0 h 9895"/>
              <a:gd name="connsiteX0" fmla="*/ 10000 w 10000"/>
              <a:gd name="connsiteY0" fmla="*/ 10000 h 10000"/>
              <a:gd name="connsiteX1" fmla="*/ 7643 w 10000"/>
              <a:gd name="connsiteY1" fmla="*/ 0 h 10000"/>
              <a:gd name="connsiteX0" fmla="*/ 19406 w 19406"/>
              <a:gd name="connsiteY0" fmla="*/ 10107 h 10107"/>
              <a:gd name="connsiteX1" fmla="*/ 4765 w 19406"/>
              <a:gd name="connsiteY1" fmla="*/ 0 h 10107"/>
              <a:gd name="connsiteX0" fmla="*/ 14641 w 14641"/>
              <a:gd name="connsiteY0" fmla="*/ 10107 h 10107"/>
              <a:gd name="connsiteX1" fmla="*/ 0 w 14641"/>
              <a:gd name="connsiteY1" fmla="*/ 0 h 10107"/>
              <a:gd name="connsiteX0" fmla="*/ 28590 w 28590"/>
              <a:gd name="connsiteY0" fmla="*/ 9858 h 9858"/>
              <a:gd name="connsiteX1" fmla="*/ 0 w 28590"/>
              <a:gd name="connsiteY1" fmla="*/ 0 h 9858"/>
              <a:gd name="connsiteX0" fmla="*/ 10073 w 10073"/>
              <a:gd name="connsiteY0" fmla="*/ 9604 h 9604"/>
              <a:gd name="connsiteX1" fmla="*/ 0 w 10073"/>
              <a:gd name="connsiteY1" fmla="*/ 0 h 9604"/>
              <a:gd name="connsiteX0" fmla="*/ 10000 w 10000"/>
              <a:gd name="connsiteY0" fmla="*/ 10000 h 10000"/>
              <a:gd name="connsiteX1" fmla="*/ 0 w 10000"/>
              <a:gd name="connsiteY1" fmla="*/ 0 h 10000"/>
              <a:gd name="connsiteX0" fmla="*/ 10000 w 10153"/>
              <a:gd name="connsiteY0" fmla="*/ 10000 h 10000"/>
              <a:gd name="connsiteX1" fmla="*/ 0 w 10153"/>
              <a:gd name="connsiteY1" fmla="*/ 0 h 10000"/>
              <a:gd name="connsiteX0" fmla="*/ 10000 w 10000"/>
              <a:gd name="connsiteY0" fmla="*/ 10000 h 10000"/>
              <a:gd name="connsiteX1" fmla="*/ 0 w 10000"/>
              <a:gd name="connsiteY1" fmla="*/ 0 h 10000"/>
              <a:gd name="connsiteX0" fmla="*/ 10000 w 10183"/>
              <a:gd name="connsiteY0" fmla="*/ 10000 h 10000"/>
              <a:gd name="connsiteX1" fmla="*/ 0 w 10183"/>
              <a:gd name="connsiteY1" fmla="*/ 0 h 10000"/>
            </a:gdLst>
            <a:ahLst/>
            <a:cxnLst>
              <a:cxn ang="0">
                <a:pos x="connsiteX0" y="connsiteY0"/>
              </a:cxn>
              <a:cxn ang="0">
                <a:pos x="connsiteX1" y="connsiteY1"/>
              </a:cxn>
            </a:cxnLst>
            <a:rect l="l" t="t" r="r" b="b"/>
            <a:pathLst>
              <a:path w="10183" h="10000">
                <a:moveTo>
                  <a:pt x="10000" y="10000"/>
                </a:moveTo>
                <a:cubicBezTo>
                  <a:pt x="9872" y="8428"/>
                  <a:pt x="12698" y="1838"/>
                  <a:pt x="0" y="0"/>
                </a:cubicBezTo>
              </a:path>
            </a:pathLst>
          </a:custGeom>
          <a:noFill/>
          <a:ln w="19050" algn="ctr">
            <a:solidFill>
              <a:srgbClr val="30B5C5"/>
            </a:solidFill>
            <a:prstDash val="solid"/>
            <a:round/>
            <a:headEnd type="none" w="med" len="med"/>
            <a:tailEnd type="triangle" w="med" len="med"/>
          </a:ln>
        </p:spPr>
        <p:txBody>
          <a:bodyPr rtlCol="0" anchor="ctr">
            <a:noAutofit/>
          </a:bodyPr>
          <a:lstStyle/>
          <a:p>
            <a:pPr algn="ctr" fontAlgn="ctr"/>
            <a:endParaRPr lang="en-US" altLang="zh-CN" dirty="0">
              <a:latin typeface="Huawei Sans" panose="020C0503030203020204" pitchFamily="34" charset="0"/>
            </a:endParaRPr>
          </a:p>
        </p:txBody>
      </p:sp>
      <p:grpSp>
        <p:nvGrpSpPr>
          <p:cNvPr id="36" name="组合 35"/>
          <p:cNvGrpSpPr>
            <a:grpSpLocks noChangeAspect="1"/>
          </p:cNvGrpSpPr>
          <p:nvPr/>
        </p:nvGrpSpPr>
        <p:grpSpPr bwMode="gray">
          <a:xfrm>
            <a:off x="2813811" y="3214043"/>
            <a:ext cx="243192" cy="243192"/>
            <a:chOff x="10441953" y="5633214"/>
            <a:chExt cx="264000" cy="264000"/>
          </a:xfrm>
          <a:solidFill>
            <a:srgbClr val="30B5C5"/>
          </a:solidFill>
        </p:grpSpPr>
        <p:sp>
          <p:nvSpPr>
            <p:cNvPr id="37" name="椭圆 36"/>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38" name="任意多边形 37"/>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grpSp>
        <p:nvGrpSpPr>
          <p:cNvPr id="39" name="组合 38"/>
          <p:cNvGrpSpPr>
            <a:grpSpLocks noChangeAspect="1"/>
          </p:cNvGrpSpPr>
          <p:nvPr/>
        </p:nvGrpSpPr>
        <p:grpSpPr bwMode="gray">
          <a:xfrm>
            <a:off x="2210932" y="3214043"/>
            <a:ext cx="243192" cy="243192"/>
            <a:chOff x="10441953" y="5633214"/>
            <a:chExt cx="264000" cy="264000"/>
          </a:xfrm>
          <a:solidFill>
            <a:srgbClr val="30B5C5"/>
          </a:solidFill>
        </p:grpSpPr>
        <p:sp>
          <p:nvSpPr>
            <p:cNvPr id="40" name="椭圆 39"/>
            <p:cNvSpPr>
              <a:spLocks noChangeAspect="1"/>
            </p:cNvSpPr>
            <p:nvPr/>
          </p:nvSpPr>
          <p:spPr bwMode="gray">
            <a:xfrm>
              <a:off x="10441953" y="5633214"/>
              <a:ext cx="264000" cy="264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spcBef>
                  <a:spcPts val="0"/>
                </a:spcBef>
                <a:spcAft>
                  <a:spcPts val="0"/>
                </a:spcAft>
              </a:pPr>
              <a:endParaRPr lang="en-US" altLang="zh-CN" sz="1500" b="1" dirty="0">
                <a:solidFill>
                  <a:prstClr val="black"/>
                </a:solidFill>
                <a:latin typeface="Huawei Sans" panose="020C0503030203020204" pitchFamily="34" charset="0"/>
              </a:endParaRPr>
            </a:p>
          </p:txBody>
        </p:sp>
        <p:sp>
          <p:nvSpPr>
            <p:cNvPr id="41" name="任意多边形 40"/>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grp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ndParaRPr>
            </a:p>
          </p:txBody>
        </p:sp>
      </p:grpSp>
      <p:sp>
        <p:nvSpPr>
          <p:cNvPr id="42" name="文本框 41"/>
          <p:cNvSpPr txBox="1"/>
          <p:nvPr/>
        </p:nvSpPr>
        <p:spPr bwMode="gray">
          <a:xfrm>
            <a:off x="3540275" y="5762284"/>
            <a:ext cx="2164375" cy="338554"/>
          </a:xfrm>
          <a:prstGeom prst="rect">
            <a:avLst/>
          </a:prstGeom>
          <a:noFill/>
        </p:spPr>
        <p:txBody>
          <a:bodyPr wrap="none" rtlCol="0">
            <a:noAutofit/>
          </a:bodyPr>
          <a:lstStyle/>
          <a:p>
            <a:pPr fontAlgn="ctr"/>
            <a:r>
              <a:rPr lang="en-US" sz="1600" dirty="0" smtClean="0">
                <a:latin typeface="Huawei Sans" panose="020C0503030203020204" pitchFamily="34" charset="0"/>
              </a:rPr>
              <a:t>Authenticated guests</a:t>
            </a:r>
            <a:endParaRPr lang="en-US" altLang="zh-CN" sz="1600" dirty="0">
              <a:latin typeface="Huawei Sans" panose="020C0503030203020204" pitchFamily="34" charset="0"/>
            </a:endParaRPr>
          </a:p>
        </p:txBody>
      </p:sp>
      <p:sp>
        <p:nvSpPr>
          <p:cNvPr id="43" name="文本框 42"/>
          <p:cNvSpPr txBox="1"/>
          <p:nvPr/>
        </p:nvSpPr>
        <p:spPr bwMode="gray">
          <a:xfrm>
            <a:off x="919996" y="5762284"/>
            <a:ext cx="2539478" cy="338554"/>
          </a:xfrm>
          <a:prstGeom prst="rect">
            <a:avLst/>
          </a:prstGeom>
          <a:noFill/>
        </p:spPr>
        <p:txBody>
          <a:bodyPr wrap="none" rtlCol="0">
            <a:noAutofit/>
          </a:bodyPr>
          <a:lstStyle/>
          <a:p>
            <a:pPr fontAlgn="ctr"/>
            <a:r>
              <a:rPr lang="en-US" sz="1600" dirty="0" smtClean="0">
                <a:latin typeface="Huawei Sans" panose="020C0503030203020204" pitchFamily="34" charset="0"/>
              </a:rPr>
              <a:t>Authenticated employees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54400100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0E5319-519C-4140-9D47-7434AE786683}"/>
</file>

<file path=customXml/itemProps2.xml><?xml version="1.0" encoding="utf-8"?>
<ds:datastoreItem xmlns:ds="http://schemas.openxmlformats.org/officeDocument/2006/customXml" ds:itemID="{12296AD3-5121-4DF6-8150-62C25C031437}">
  <ds:schemaRefs>
    <ds:schemaRef ds:uri="http://www.w3.org/XML/1998/namespace"/>
    <ds:schemaRef ds:uri="http://schemas.microsoft.com/office/2006/documentManagement/types"/>
    <ds:schemaRef ds:uri="http://purl.org/dc/elements/1.1/"/>
    <ds:schemaRef ds:uri="http://purl.org/dc/terms/"/>
    <ds:schemaRef ds:uri="http://purl.org/dc/dcmitype/"/>
    <ds:schemaRef ds:uri="475f1e55-3009-46d8-9566-5d569a2b3a98"/>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755</TotalTime>
  <Words>13100</Words>
  <Application>Microsoft Office PowerPoint</Application>
  <PresentationFormat>宽屏</PresentationFormat>
  <Paragraphs>1301</Paragraphs>
  <Slides>73</Slides>
  <Notes>73</Notes>
  <HiddenSlides>6</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73</vt:i4>
      </vt:variant>
    </vt:vector>
  </HeadingPairs>
  <TitlesOfParts>
    <vt:vector size="85" baseType="lpstr">
      <vt:lpstr>ＭＳ Ｐゴシック</vt: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Network Admission Control</vt:lpstr>
      <vt:lpstr>PowerPoint 演示文稿</vt:lpstr>
      <vt:lpstr>PowerPoint 演示文稿</vt:lpstr>
      <vt:lpstr>PowerPoint 演示文稿</vt:lpstr>
      <vt:lpstr>Technical Background of NAC</vt:lpstr>
      <vt:lpstr>Overview of NAC</vt:lpstr>
      <vt:lpstr>Fundamentals of NAC</vt:lpstr>
      <vt:lpstr>Policy-based Control in NAC</vt:lpstr>
      <vt:lpstr>Policy-based Authorization in NAC</vt:lpstr>
      <vt:lpstr>PowerPoint 演示文稿</vt:lpstr>
      <vt:lpstr>Overview of 802.1X Authentication</vt:lpstr>
      <vt:lpstr>802.1X Authentication Modes</vt:lpstr>
      <vt:lpstr>802.1X Authentication Process</vt:lpstr>
      <vt:lpstr>PowerPoint 演示文稿</vt:lpstr>
      <vt:lpstr>Basic 802.1X Authentication Configuration (1)</vt:lpstr>
      <vt:lpstr>Basic 802.1X Authentication Configuration (2)</vt:lpstr>
      <vt:lpstr>Summary of 802.1X Authentication</vt:lpstr>
      <vt:lpstr>Overview of MAC Address Authentication</vt:lpstr>
      <vt:lpstr>MAC Address Authentication Configuration (1)</vt:lpstr>
      <vt:lpstr>MAC Address Authentication Configuration (2)</vt:lpstr>
      <vt:lpstr>Overview of Portal Authentication</vt:lpstr>
      <vt:lpstr>PowerPoint 演示文稿</vt:lpstr>
      <vt:lpstr>Overview of the Portal Authentication Process</vt:lpstr>
      <vt:lpstr>PowerPoint 演示文稿</vt:lpstr>
      <vt:lpstr>Portal Authentication Process: Using the Portal Protocol</vt:lpstr>
      <vt:lpstr>PowerPoint 演示文稿</vt:lpstr>
      <vt:lpstr>Portal Authentication Process: Using the HTTP/HTTPS Protocol</vt:lpstr>
      <vt:lpstr>Portal Authentication Configuration - Configuring an External Portal Server (1)</vt:lpstr>
      <vt:lpstr>Portal Authentication Configuration - Configuring an External Portal Server (2)</vt:lpstr>
      <vt:lpstr>Portal Authentication Configuration - Configuring a Portal Access Profile</vt:lpstr>
      <vt:lpstr>Comparison Between User Authentication Technologies</vt:lpstr>
      <vt:lpstr>MAC Address Bypass Authentication</vt:lpstr>
      <vt:lpstr>MAC Address-Prioritized Portal Authentication</vt:lpstr>
      <vt:lpstr>PowerPoint 演示文稿</vt:lpstr>
      <vt:lpstr>Authorization After Successful Authentication</vt:lpstr>
      <vt:lpstr>PowerPoint 演示文稿</vt:lpstr>
      <vt:lpstr>Authentication-Free and Authentication Event Authorization</vt:lpstr>
      <vt:lpstr>User Logout</vt:lpstr>
      <vt:lpstr>PowerPoint 演示文稿</vt:lpstr>
      <vt:lpstr>User Access Authentication Configuration Roadmap</vt:lpstr>
      <vt:lpstr>Authentication Profile Configuration (1)</vt:lpstr>
      <vt:lpstr>Authentication Profile Configuration (2)</vt:lpstr>
      <vt:lpstr>Extended Function: Configuring Static Users</vt:lpstr>
      <vt:lpstr>Applying NAC</vt:lpstr>
      <vt:lpstr>Configuration Example: Networking Requirements and Authentication Planning</vt:lpstr>
      <vt:lpstr>Configuration Example: Data Plan</vt:lpstr>
      <vt:lpstr>Configuration Example: Procedure (1)</vt:lpstr>
      <vt:lpstr>Configuration Example: Procedure (2)</vt:lpstr>
      <vt:lpstr>Configuration Example: Procedure (3)</vt:lpstr>
      <vt:lpstr>Configuration Example: Procedure (4)</vt:lpstr>
      <vt:lpstr>PowerPoint 演示文稿</vt:lpstr>
      <vt:lpstr>Technical Background (1)</vt:lpstr>
      <vt:lpstr>Technical Background (2)</vt:lpstr>
      <vt:lpstr>Overview of Policy Association</vt:lpstr>
      <vt:lpstr>Implementation of Policy Association</vt:lpstr>
      <vt:lpstr>Comparison Between Policy Association and Authentication</vt:lpstr>
      <vt:lpstr>Policy Association Configuration Roadmap</vt:lpstr>
      <vt:lpstr>Policy Association Configuration: Configuring an Access Device</vt:lpstr>
      <vt:lpstr>Policy Association Configuration: Configuring a Control Device (1)</vt:lpstr>
      <vt:lpstr>Policy Association Configuration: Configuring a Control Device (2)</vt:lpstr>
      <vt:lpstr>Configuration Example: Networking Requirements and Authentication Planning</vt:lpstr>
      <vt:lpstr>Configuration Example: Data Plan</vt:lpstr>
      <vt:lpstr>Configuration Example: Procedure (1)</vt:lpstr>
      <vt:lpstr>Configuration Example: Procedure (2)</vt:lpstr>
      <vt:lpstr>Configuration Example: Procedure (3)</vt:lpstr>
      <vt:lpstr>Configuration Example: Procedure (4)</vt:lpstr>
      <vt:lpstr>Configuration Example: Procedure (5)</vt:lpstr>
      <vt:lpstr>Configuration Example: Procedure (6)</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204</cp:revision>
  <dcterms:created xsi:type="dcterms:W3CDTF">2018-11-29T10:16:29Z</dcterms:created>
  <dcterms:modified xsi:type="dcterms:W3CDTF">2021-11-03T08:38:45Z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(3)MpA7w93dQRZdEg4/H5mVjHbdJDfBEVUP1d2Vsm65F5yDjNZ7prmWnP+r17ucJg3hmHi9HysB
+/kBHZDocAToefu9yPyBkeCA0vAqFKMtxwQcy/0INDwUTGG0r1NXuqzc+nvPmRdtS2H3AYm+
Az/Z4iEHcTHCk5eMOyNvlBEglLsbt890s3DgckCWRXRnAwRncUsjR4MFORHfBwQM/N0BYxrZ
UAEFasqFDqGY2jhSOD</vt:lpwstr>
  </property>
  <property fmtid="{D5CDD505-2E9C-101B-9397-08002B2CF9AE}" pid="3" name="_2015_ms_pID_7253431">
    <vt:lpwstr>6q9oj04F9CMuKfkhGeqHZHS+Cz2TsHPP5BDVgKy70+EMlp2qg+NG3s
E0RC+3Pi6KrAvmXtftdvQLzDSixIC5iLscL2iuaQdzw6XnM8GlUbCGClP1YDe//4ufGtsP1s
4URmFE1jbR97CTboh9/qs3wrU/DNU2x2ZOetAVq1IWGnkM6mwVVjx2LhSh7Ue0qE/+ModfSR
RNggmDBfzdTPeUOrW3wzdIP+BQ40KL21c4hX</vt:lpwstr>
  </property>
  <property fmtid="{D5CDD505-2E9C-101B-9397-08002B2CF9AE}" pid="4" name="_2015_ms_pID_7253432">
    <vt:lpwstr>VSbVgAzS0X6Vvf6hwFfKgvY=</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1635924197</vt:lpwstr>
  </property>
</Properties>
</file>